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6" r:id="rId5"/>
    <p:sldId id="259" r:id="rId6"/>
    <p:sldId id="272" r:id="rId7"/>
    <p:sldId id="274" r:id="rId8"/>
    <p:sldId id="275" r:id="rId9"/>
    <p:sldId id="273" r:id="rId10"/>
    <p:sldId id="276" r:id="rId11"/>
    <p:sldId id="277" r:id="rId12"/>
    <p:sldId id="279" r:id="rId13"/>
    <p:sldId id="278" r:id="rId14"/>
    <p:sldId id="281" r:id="rId15"/>
    <p:sldId id="282" r:id="rId16"/>
    <p:sldId id="283" r:id="rId17"/>
    <p:sldId id="284" r:id="rId18"/>
    <p:sldId id="287" r:id="rId19"/>
    <p:sldId id="288" r:id="rId20"/>
    <p:sldId id="271" r:id="rId21"/>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5" d="100"/>
          <a:sy n="155" d="100"/>
        </p:scale>
        <p:origin x="47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B76F3-4880-4CFB-BF83-222EABBE663D}" type="datetimeFigureOut">
              <a:rPr lang="uk-UA" smtClean="0"/>
              <a:t>06.07.2023</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D87ED2-9276-4F02-B4D3-E6F39C4B510D}" type="slidenum">
              <a:rPr lang="uk-UA" smtClean="0"/>
              <a:t>‹#›</a:t>
            </a:fld>
            <a:endParaRPr lang="uk-UA"/>
          </a:p>
        </p:txBody>
      </p:sp>
    </p:spTree>
    <p:extLst>
      <p:ext uri="{BB962C8B-B14F-4D97-AF65-F5344CB8AC3E}">
        <p14:creationId xmlns:p14="http://schemas.microsoft.com/office/powerpoint/2010/main" val="2232846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522062-B9EE-4309-8FC9-D3BB2F5B442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a:extLst>
              <a:ext uri="{FF2B5EF4-FFF2-40B4-BE49-F238E27FC236}">
                <a16:creationId xmlns:a16="http://schemas.microsoft.com/office/drawing/2014/main" id="{B4A6DD31-FA2B-4840-903C-FDC7AE309F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a:extLst>
              <a:ext uri="{FF2B5EF4-FFF2-40B4-BE49-F238E27FC236}">
                <a16:creationId xmlns:a16="http://schemas.microsoft.com/office/drawing/2014/main" id="{DD30198F-5D4E-4743-A590-7F34EC19E315}"/>
              </a:ext>
            </a:extLst>
          </p:cNvPr>
          <p:cNvSpPr>
            <a:spLocks noGrp="1"/>
          </p:cNvSpPr>
          <p:nvPr>
            <p:ph type="dt" sz="half" idx="10"/>
          </p:nvPr>
        </p:nvSpPr>
        <p:spPr/>
        <p:txBody>
          <a:bodyPr/>
          <a:lstStyle/>
          <a:p>
            <a:fld id="{01523AF1-DA02-4303-BE7E-80322E041E68}" type="datetimeFigureOut">
              <a:rPr lang="uk-UA" smtClean="0"/>
              <a:t>06.07.2023</a:t>
            </a:fld>
            <a:endParaRPr lang="uk-UA"/>
          </a:p>
        </p:txBody>
      </p:sp>
      <p:sp>
        <p:nvSpPr>
          <p:cNvPr id="5" name="Нижний колонтитул 4">
            <a:extLst>
              <a:ext uri="{FF2B5EF4-FFF2-40B4-BE49-F238E27FC236}">
                <a16:creationId xmlns:a16="http://schemas.microsoft.com/office/drawing/2014/main" id="{69254871-FA7F-43D3-AB8A-AAE4E7E32C84}"/>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262ED70C-7502-4E52-B53A-27D88E51AF6B}"/>
              </a:ext>
            </a:extLst>
          </p:cNvPr>
          <p:cNvSpPr>
            <a:spLocks noGrp="1"/>
          </p:cNvSpPr>
          <p:nvPr>
            <p:ph type="sldNum" sz="quarter" idx="12"/>
          </p:nvPr>
        </p:nvSpPr>
        <p:spPr/>
        <p:txBody>
          <a:bodyPr/>
          <a:lstStyle/>
          <a:p>
            <a:fld id="{D4B33B65-B551-47F1-85FF-BF8F03FC4FE4}" type="slidenum">
              <a:rPr lang="uk-UA" smtClean="0"/>
              <a:t>‹#›</a:t>
            </a:fld>
            <a:endParaRPr lang="uk-UA"/>
          </a:p>
        </p:txBody>
      </p:sp>
    </p:spTree>
    <p:extLst>
      <p:ext uri="{BB962C8B-B14F-4D97-AF65-F5344CB8AC3E}">
        <p14:creationId xmlns:p14="http://schemas.microsoft.com/office/powerpoint/2010/main" val="3976421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506755-0EEA-4020-B41A-C30BAAD5021D}"/>
              </a:ext>
            </a:extLst>
          </p:cNvPr>
          <p:cNvSpPr>
            <a:spLocks noGrp="1"/>
          </p:cNvSpPr>
          <p:nvPr>
            <p:ph type="title"/>
          </p:nvPr>
        </p:nvSpPr>
        <p:spPr/>
        <p:txBody>
          <a:bodyPr/>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6EA50498-60A9-45D6-9C36-CAA9D79483B5}"/>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AF734510-6E61-4862-9338-7CCB3508BE90}"/>
              </a:ext>
            </a:extLst>
          </p:cNvPr>
          <p:cNvSpPr>
            <a:spLocks noGrp="1"/>
          </p:cNvSpPr>
          <p:nvPr>
            <p:ph type="dt" sz="half" idx="10"/>
          </p:nvPr>
        </p:nvSpPr>
        <p:spPr/>
        <p:txBody>
          <a:bodyPr/>
          <a:lstStyle/>
          <a:p>
            <a:fld id="{01523AF1-DA02-4303-BE7E-80322E041E68}" type="datetimeFigureOut">
              <a:rPr lang="uk-UA" smtClean="0"/>
              <a:t>06.07.2023</a:t>
            </a:fld>
            <a:endParaRPr lang="uk-UA"/>
          </a:p>
        </p:txBody>
      </p:sp>
      <p:sp>
        <p:nvSpPr>
          <p:cNvPr id="5" name="Нижний колонтитул 4">
            <a:extLst>
              <a:ext uri="{FF2B5EF4-FFF2-40B4-BE49-F238E27FC236}">
                <a16:creationId xmlns:a16="http://schemas.microsoft.com/office/drawing/2014/main" id="{CD003426-BE46-4643-8FC9-D0FCA151240D}"/>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08039299-B28E-47E5-8000-2FA1B15E0703}"/>
              </a:ext>
            </a:extLst>
          </p:cNvPr>
          <p:cNvSpPr>
            <a:spLocks noGrp="1"/>
          </p:cNvSpPr>
          <p:nvPr>
            <p:ph type="sldNum" sz="quarter" idx="12"/>
          </p:nvPr>
        </p:nvSpPr>
        <p:spPr/>
        <p:txBody>
          <a:bodyPr/>
          <a:lstStyle/>
          <a:p>
            <a:fld id="{D4B33B65-B551-47F1-85FF-BF8F03FC4FE4}" type="slidenum">
              <a:rPr lang="uk-UA" smtClean="0"/>
              <a:t>‹#›</a:t>
            </a:fld>
            <a:endParaRPr lang="uk-UA"/>
          </a:p>
        </p:txBody>
      </p:sp>
    </p:spTree>
    <p:extLst>
      <p:ext uri="{BB962C8B-B14F-4D97-AF65-F5344CB8AC3E}">
        <p14:creationId xmlns:p14="http://schemas.microsoft.com/office/powerpoint/2010/main" val="527338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F05A1D2-1DB5-41E6-ADB1-A6FEA6B249C8}"/>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B59F01EF-812A-4A26-BC57-07471EFD073C}"/>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9BE42E14-C93B-48C3-B6A5-5F411990E0E7}"/>
              </a:ext>
            </a:extLst>
          </p:cNvPr>
          <p:cNvSpPr>
            <a:spLocks noGrp="1"/>
          </p:cNvSpPr>
          <p:nvPr>
            <p:ph type="dt" sz="half" idx="10"/>
          </p:nvPr>
        </p:nvSpPr>
        <p:spPr/>
        <p:txBody>
          <a:bodyPr/>
          <a:lstStyle/>
          <a:p>
            <a:fld id="{01523AF1-DA02-4303-BE7E-80322E041E68}" type="datetimeFigureOut">
              <a:rPr lang="uk-UA" smtClean="0"/>
              <a:t>06.07.2023</a:t>
            </a:fld>
            <a:endParaRPr lang="uk-UA"/>
          </a:p>
        </p:txBody>
      </p:sp>
      <p:sp>
        <p:nvSpPr>
          <p:cNvPr id="5" name="Нижний колонтитул 4">
            <a:extLst>
              <a:ext uri="{FF2B5EF4-FFF2-40B4-BE49-F238E27FC236}">
                <a16:creationId xmlns:a16="http://schemas.microsoft.com/office/drawing/2014/main" id="{68078F6E-6AE0-4E4C-8E12-6DDC07E0C6FB}"/>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8067DA86-BB94-4489-B056-BD7B63181383}"/>
              </a:ext>
            </a:extLst>
          </p:cNvPr>
          <p:cNvSpPr>
            <a:spLocks noGrp="1"/>
          </p:cNvSpPr>
          <p:nvPr>
            <p:ph type="sldNum" sz="quarter" idx="12"/>
          </p:nvPr>
        </p:nvSpPr>
        <p:spPr/>
        <p:txBody>
          <a:bodyPr/>
          <a:lstStyle/>
          <a:p>
            <a:fld id="{D4B33B65-B551-47F1-85FF-BF8F03FC4FE4}" type="slidenum">
              <a:rPr lang="uk-UA" smtClean="0"/>
              <a:t>‹#›</a:t>
            </a:fld>
            <a:endParaRPr lang="uk-UA"/>
          </a:p>
        </p:txBody>
      </p:sp>
    </p:spTree>
    <p:extLst>
      <p:ext uri="{BB962C8B-B14F-4D97-AF65-F5344CB8AC3E}">
        <p14:creationId xmlns:p14="http://schemas.microsoft.com/office/powerpoint/2010/main" val="1941656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552151-BB26-4077-8FEA-F3382AC2B049}"/>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3645682E-EA99-476A-934C-4F2B64757719}"/>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6AA3B827-2843-4A57-92DD-43BD8C042DA4}"/>
              </a:ext>
            </a:extLst>
          </p:cNvPr>
          <p:cNvSpPr>
            <a:spLocks noGrp="1"/>
          </p:cNvSpPr>
          <p:nvPr>
            <p:ph type="dt" sz="half" idx="10"/>
          </p:nvPr>
        </p:nvSpPr>
        <p:spPr/>
        <p:txBody>
          <a:bodyPr/>
          <a:lstStyle/>
          <a:p>
            <a:fld id="{01523AF1-DA02-4303-BE7E-80322E041E68}" type="datetimeFigureOut">
              <a:rPr lang="uk-UA" smtClean="0"/>
              <a:t>06.07.2023</a:t>
            </a:fld>
            <a:endParaRPr lang="uk-UA"/>
          </a:p>
        </p:txBody>
      </p:sp>
      <p:sp>
        <p:nvSpPr>
          <p:cNvPr id="5" name="Нижний колонтитул 4">
            <a:extLst>
              <a:ext uri="{FF2B5EF4-FFF2-40B4-BE49-F238E27FC236}">
                <a16:creationId xmlns:a16="http://schemas.microsoft.com/office/drawing/2014/main" id="{5940CB6D-94D1-41A1-BC78-85777A2CCBCB}"/>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857BCFA2-4E90-41C2-9EF8-797A840583B3}"/>
              </a:ext>
            </a:extLst>
          </p:cNvPr>
          <p:cNvSpPr>
            <a:spLocks noGrp="1"/>
          </p:cNvSpPr>
          <p:nvPr>
            <p:ph type="sldNum" sz="quarter" idx="12"/>
          </p:nvPr>
        </p:nvSpPr>
        <p:spPr/>
        <p:txBody>
          <a:bodyPr/>
          <a:lstStyle/>
          <a:p>
            <a:fld id="{D4B33B65-B551-47F1-85FF-BF8F03FC4FE4}" type="slidenum">
              <a:rPr lang="uk-UA" smtClean="0"/>
              <a:t>‹#›</a:t>
            </a:fld>
            <a:endParaRPr lang="uk-UA"/>
          </a:p>
        </p:txBody>
      </p:sp>
    </p:spTree>
    <p:extLst>
      <p:ext uri="{BB962C8B-B14F-4D97-AF65-F5344CB8AC3E}">
        <p14:creationId xmlns:p14="http://schemas.microsoft.com/office/powerpoint/2010/main" val="2023316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9D27E7-982D-4925-8E8C-DEC70A2BC89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a:extLst>
              <a:ext uri="{FF2B5EF4-FFF2-40B4-BE49-F238E27FC236}">
                <a16:creationId xmlns:a16="http://schemas.microsoft.com/office/drawing/2014/main" id="{A600C0CD-FE3F-4E51-AC7E-9E926193BC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CFDED85-8CB2-4DF4-9E33-3E0B8BF52531}"/>
              </a:ext>
            </a:extLst>
          </p:cNvPr>
          <p:cNvSpPr>
            <a:spLocks noGrp="1"/>
          </p:cNvSpPr>
          <p:nvPr>
            <p:ph type="dt" sz="half" idx="10"/>
          </p:nvPr>
        </p:nvSpPr>
        <p:spPr/>
        <p:txBody>
          <a:bodyPr/>
          <a:lstStyle/>
          <a:p>
            <a:fld id="{01523AF1-DA02-4303-BE7E-80322E041E68}" type="datetimeFigureOut">
              <a:rPr lang="uk-UA" smtClean="0"/>
              <a:t>06.07.2023</a:t>
            </a:fld>
            <a:endParaRPr lang="uk-UA"/>
          </a:p>
        </p:txBody>
      </p:sp>
      <p:sp>
        <p:nvSpPr>
          <p:cNvPr id="5" name="Нижний колонтитул 4">
            <a:extLst>
              <a:ext uri="{FF2B5EF4-FFF2-40B4-BE49-F238E27FC236}">
                <a16:creationId xmlns:a16="http://schemas.microsoft.com/office/drawing/2014/main" id="{82539152-0B20-4A6C-95CF-BB90D51ACD16}"/>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2FB63F6A-3C1D-43B7-A6E9-440BCD8B027E}"/>
              </a:ext>
            </a:extLst>
          </p:cNvPr>
          <p:cNvSpPr>
            <a:spLocks noGrp="1"/>
          </p:cNvSpPr>
          <p:nvPr>
            <p:ph type="sldNum" sz="quarter" idx="12"/>
          </p:nvPr>
        </p:nvSpPr>
        <p:spPr/>
        <p:txBody>
          <a:bodyPr/>
          <a:lstStyle/>
          <a:p>
            <a:fld id="{D4B33B65-B551-47F1-85FF-BF8F03FC4FE4}" type="slidenum">
              <a:rPr lang="uk-UA" smtClean="0"/>
              <a:t>‹#›</a:t>
            </a:fld>
            <a:endParaRPr lang="uk-UA"/>
          </a:p>
        </p:txBody>
      </p:sp>
    </p:spTree>
    <p:extLst>
      <p:ext uri="{BB962C8B-B14F-4D97-AF65-F5344CB8AC3E}">
        <p14:creationId xmlns:p14="http://schemas.microsoft.com/office/powerpoint/2010/main" val="41383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9188DA-FF37-4A90-B592-14885CC52794}"/>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E2D5E18D-5772-44EE-BDCF-F17BE411CB1A}"/>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a:extLst>
              <a:ext uri="{FF2B5EF4-FFF2-40B4-BE49-F238E27FC236}">
                <a16:creationId xmlns:a16="http://schemas.microsoft.com/office/drawing/2014/main" id="{AF9B6A1C-DD85-42EE-BD3E-D7516F0741C1}"/>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a:extLst>
              <a:ext uri="{FF2B5EF4-FFF2-40B4-BE49-F238E27FC236}">
                <a16:creationId xmlns:a16="http://schemas.microsoft.com/office/drawing/2014/main" id="{4F1BE45A-24D9-4487-A12F-1C1197B3E399}"/>
              </a:ext>
            </a:extLst>
          </p:cNvPr>
          <p:cNvSpPr>
            <a:spLocks noGrp="1"/>
          </p:cNvSpPr>
          <p:nvPr>
            <p:ph type="dt" sz="half" idx="10"/>
          </p:nvPr>
        </p:nvSpPr>
        <p:spPr/>
        <p:txBody>
          <a:bodyPr/>
          <a:lstStyle/>
          <a:p>
            <a:fld id="{01523AF1-DA02-4303-BE7E-80322E041E68}" type="datetimeFigureOut">
              <a:rPr lang="uk-UA" smtClean="0"/>
              <a:t>06.07.2023</a:t>
            </a:fld>
            <a:endParaRPr lang="uk-UA"/>
          </a:p>
        </p:txBody>
      </p:sp>
      <p:sp>
        <p:nvSpPr>
          <p:cNvPr id="6" name="Нижний колонтитул 5">
            <a:extLst>
              <a:ext uri="{FF2B5EF4-FFF2-40B4-BE49-F238E27FC236}">
                <a16:creationId xmlns:a16="http://schemas.microsoft.com/office/drawing/2014/main" id="{E71F8F93-3836-4BDA-9108-023A1B743F8B}"/>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1CCAC06C-B2E2-4B4A-A9FF-555995994F15}"/>
              </a:ext>
            </a:extLst>
          </p:cNvPr>
          <p:cNvSpPr>
            <a:spLocks noGrp="1"/>
          </p:cNvSpPr>
          <p:nvPr>
            <p:ph type="sldNum" sz="quarter" idx="12"/>
          </p:nvPr>
        </p:nvSpPr>
        <p:spPr/>
        <p:txBody>
          <a:bodyPr/>
          <a:lstStyle/>
          <a:p>
            <a:fld id="{D4B33B65-B551-47F1-85FF-BF8F03FC4FE4}" type="slidenum">
              <a:rPr lang="uk-UA" smtClean="0"/>
              <a:t>‹#›</a:t>
            </a:fld>
            <a:endParaRPr lang="uk-UA"/>
          </a:p>
        </p:txBody>
      </p:sp>
    </p:spTree>
    <p:extLst>
      <p:ext uri="{BB962C8B-B14F-4D97-AF65-F5344CB8AC3E}">
        <p14:creationId xmlns:p14="http://schemas.microsoft.com/office/powerpoint/2010/main" val="202503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ABA034-5481-445B-B55B-82D130A7B32E}"/>
              </a:ext>
            </a:extLst>
          </p:cNvPr>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a:extLst>
              <a:ext uri="{FF2B5EF4-FFF2-40B4-BE49-F238E27FC236}">
                <a16:creationId xmlns:a16="http://schemas.microsoft.com/office/drawing/2014/main" id="{EAC83F35-E1FA-420D-ACD5-C0E8A53C66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BF4A0B5D-D3C8-491A-861D-6DEA98C55D7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a:extLst>
              <a:ext uri="{FF2B5EF4-FFF2-40B4-BE49-F238E27FC236}">
                <a16:creationId xmlns:a16="http://schemas.microsoft.com/office/drawing/2014/main" id="{4F6753A0-90DE-4892-833A-DD23059E41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4A6DEE1-1B11-471F-A1D0-EB71EBE0DFE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a:extLst>
              <a:ext uri="{FF2B5EF4-FFF2-40B4-BE49-F238E27FC236}">
                <a16:creationId xmlns:a16="http://schemas.microsoft.com/office/drawing/2014/main" id="{E9F7692D-E44B-4F46-A543-22F25A577245}"/>
              </a:ext>
            </a:extLst>
          </p:cNvPr>
          <p:cNvSpPr>
            <a:spLocks noGrp="1"/>
          </p:cNvSpPr>
          <p:nvPr>
            <p:ph type="dt" sz="half" idx="10"/>
          </p:nvPr>
        </p:nvSpPr>
        <p:spPr/>
        <p:txBody>
          <a:bodyPr/>
          <a:lstStyle/>
          <a:p>
            <a:fld id="{01523AF1-DA02-4303-BE7E-80322E041E68}" type="datetimeFigureOut">
              <a:rPr lang="uk-UA" smtClean="0"/>
              <a:t>06.07.2023</a:t>
            </a:fld>
            <a:endParaRPr lang="uk-UA"/>
          </a:p>
        </p:txBody>
      </p:sp>
      <p:sp>
        <p:nvSpPr>
          <p:cNvPr id="8" name="Нижний колонтитул 7">
            <a:extLst>
              <a:ext uri="{FF2B5EF4-FFF2-40B4-BE49-F238E27FC236}">
                <a16:creationId xmlns:a16="http://schemas.microsoft.com/office/drawing/2014/main" id="{F322A514-578A-4A27-A103-02C6C2D1897E}"/>
              </a:ext>
            </a:extLst>
          </p:cNvPr>
          <p:cNvSpPr>
            <a:spLocks noGrp="1"/>
          </p:cNvSpPr>
          <p:nvPr>
            <p:ph type="ftr" sz="quarter" idx="11"/>
          </p:nvPr>
        </p:nvSpPr>
        <p:spPr/>
        <p:txBody>
          <a:bodyPr/>
          <a:lstStyle/>
          <a:p>
            <a:endParaRPr lang="uk-UA"/>
          </a:p>
        </p:txBody>
      </p:sp>
      <p:sp>
        <p:nvSpPr>
          <p:cNvPr id="9" name="Номер слайда 8">
            <a:extLst>
              <a:ext uri="{FF2B5EF4-FFF2-40B4-BE49-F238E27FC236}">
                <a16:creationId xmlns:a16="http://schemas.microsoft.com/office/drawing/2014/main" id="{38FD1FE4-BAD0-4925-B6CF-84817590E1FF}"/>
              </a:ext>
            </a:extLst>
          </p:cNvPr>
          <p:cNvSpPr>
            <a:spLocks noGrp="1"/>
          </p:cNvSpPr>
          <p:nvPr>
            <p:ph type="sldNum" sz="quarter" idx="12"/>
          </p:nvPr>
        </p:nvSpPr>
        <p:spPr/>
        <p:txBody>
          <a:bodyPr/>
          <a:lstStyle/>
          <a:p>
            <a:fld id="{D4B33B65-B551-47F1-85FF-BF8F03FC4FE4}" type="slidenum">
              <a:rPr lang="uk-UA" smtClean="0"/>
              <a:t>‹#›</a:t>
            </a:fld>
            <a:endParaRPr lang="uk-UA"/>
          </a:p>
        </p:txBody>
      </p:sp>
    </p:spTree>
    <p:extLst>
      <p:ext uri="{BB962C8B-B14F-4D97-AF65-F5344CB8AC3E}">
        <p14:creationId xmlns:p14="http://schemas.microsoft.com/office/powerpoint/2010/main" val="47931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CB628B-05AB-485E-920D-DB0062CD7A4C}"/>
              </a:ext>
            </a:extLst>
          </p:cNvPr>
          <p:cNvSpPr>
            <a:spLocks noGrp="1"/>
          </p:cNvSpPr>
          <p:nvPr>
            <p:ph type="title"/>
          </p:nvPr>
        </p:nvSpPr>
        <p:spPr/>
        <p:txBody>
          <a:bodyPr/>
          <a:lstStyle/>
          <a:p>
            <a:r>
              <a:rPr lang="ru-RU"/>
              <a:t>Образец заголовка</a:t>
            </a:r>
            <a:endParaRPr lang="uk-UA"/>
          </a:p>
        </p:txBody>
      </p:sp>
      <p:sp>
        <p:nvSpPr>
          <p:cNvPr id="3" name="Дата 2">
            <a:extLst>
              <a:ext uri="{FF2B5EF4-FFF2-40B4-BE49-F238E27FC236}">
                <a16:creationId xmlns:a16="http://schemas.microsoft.com/office/drawing/2014/main" id="{2C868EFD-7A3C-4C9A-AB7F-D7DA3F6BB2DF}"/>
              </a:ext>
            </a:extLst>
          </p:cNvPr>
          <p:cNvSpPr>
            <a:spLocks noGrp="1"/>
          </p:cNvSpPr>
          <p:nvPr>
            <p:ph type="dt" sz="half" idx="10"/>
          </p:nvPr>
        </p:nvSpPr>
        <p:spPr/>
        <p:txBody>
          <a:bodyPr/>
          <a:lstStyle/>
          <a:p>
            <a:fld id="{01523AF1-DA02-4303-BE7E-80322E041E68}" type="datetimeFigureOut">
              <a:rPr lang="uk-UA" smtClean="0"/>
              <a:t>06.07.2023</a:t>
            </a:fld>
            <a:endParaRPr lang="uk-UA"/>
          </a:p>
        </p:txBody>
      </p:sp>
      <p:sp>
        <p:nvSpPr>
          <p:cNvPr id="4" name="Нижний колонтитул 3">
            <a:extLst>
              <a:ext uri="{FF2B5EF4-FFF2-40B4-BE49-F238E27FC236}">
                <a16:creationId xmlns:a16="http://schemas.microsoft.com/office/drawing/2014/main" id="{4CBE76B3-974C-43C8-A352-93D124C67959}"/>
              </a:ext>
            </a:extLst>
          </p:cNvPr>
          <p:cNvSpPr>
            <a:spLocks noGrp="1"/>
          </p:cNvSpPr>
          <p:nvPr>
            <p:ph type="ftr" sz="quarter" idx="11"/>
          </p:nvPr>
        </p:nvSpPr>
        <p:spPr/>
        <p:txBody>
          <a:bodyPr/>
          <a:lstStyle/>
          <a:p>
            <a:endParaRPr lang="uk-UA"/>
          </a:p>
        </p:txBody>
      </p:sp>
      <p:sp>
        <p:nvSpPr>
          <p:cNvPr id="5" name="Номер слайда 4">
            <a:extLst>
              <a:ext uri="{FF2B5EF4-FFF2-40B4-BE49-F238E27FC236}">
                <a16:creationId xmlns:a16="http://schemas.microsoft.com/office/drawing/2014/main" id="{AE499A4E-4952-4B5F-A500-F47D5AC4E882}"/>
              </a:ext>
            </a:extLst>
          </p:cNvPr>
          <p:cNvSpPr>
            <a:spLocks noGrp="1"/>
          </p:cNvSpPr>
          <p:nvPr>
            <p:ph type="sldNum" sz="quarter" idx="12"/>
          </p:nvPr>
        </p:nvSpPr>
        <p:spPr/>
        <p:txBody>
          <a:bodyPr/>
          <a:lstStyle/>
          <a:p>
            <a:fld id="{D4B33B65-B551-47F1-85FF-BF8F03FC4FE4}" type="slidenum">
              <a:rPr lang="uk-UA" smtClean="0"/>
              <a:t>‹#›</a:t>
            </a:fld>
            <a:endParaRPr lang="uk-UA"/>
          </a:p>
        </p:txBody>
      </p:sp>
    </p:spTree>
    <p:extLst>
      <p:ext uri="{BB962C8B-B14F-4D97-AF65-F5344CB8AC3E}">
        <p14:creationId xmlns:p14="http://schemas.microsoft.com/office/powerpoint/2010/main" val="3430731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486CA6A-3ECC-468E-85B1-F89CC68B7276}"/>
              </a:ext>
            </a:extLst>
          </p:cNvPr>
          <p:cNvSpPr>
            <a:spLocks noGrp="1"/>
          </p:cNvSpPr>
          <p:nvPr>
            <p:ph type="dt" sz="half" idx="10"/>
          </p:nvPr>
        </p:nvSpPr>
        <p:spPr/>
        <p:txBody>
          <a:bodyPr/>
          <a:lstStyle/>
          <a:p>
            <a:fld id="{01523AF1-DA02-4303-BE7E-80322E041E68}" type="datetimeFigureOut">
              <a:rPr lang="uk-UA" smtClean="0"/>
              <a:t>06.07.2023</a:t>
            </a:fld>
            <a:endParaRPr lang="uk-UA"/>
          </a:p>
        </p:txBody>
      </p:sp>
      <p:sp>
        <p:nvSpPr>
          <p:cNvPr id="3" name="Нижний колонтитул 2">
            <a:extLst>
              <a:ext uri="{FF2B5EF4-FFF2-40B4-BE49-F238E27FC236}">
                <a16:creationId xmlns:a16="http://schemas.microsoft.com/office/drawing/2014/main" id="{25ACA9FF-E1E3-4B0D-8B4B-2060BF1865FB}"/>
              </a:ext>
            </a:extLst>
          </p:cNvPr>
          <p:cNvSpPr>
            <a:spLocks noGrp="1"/>
          </p:cNvSpPr>
          <p:nvPr>
            <p:ph type="ftr" sz="quarter" idx="11"/>
          </p:nvPr>
        </p:nvSpPr>
        <p:spPr/>
        <p:txBody>
          <a:bodyPr/>
          <a:lstStyle/>
          <a:p>
            <a:endParaRPr lang="uk-UA"/>
          </a:p>
        </p:txBody>
      </p:sp>
      <p:sp>
        <p:nvSpPr>
          <p:cNvPr id="4" name="Номер слайда 3">
            <a:extLst>
              <a:ext uri="{FF2B5EF4-FFF2-40B4-BE49-F238E27FC236}">
                <a16:creationId xmlns:a16="http://schemas.microsoft.com/office/drawing/2014/main" id="{019E55EE-EC36-464D-9BCA-30AF5A681B2D}"/>
              </a:ext>
            </a:extLst>
          </p:cNvPr>
          <p:cNvSpPr>
            <a:spLocks noGrp="1"/>
          </p:cNvSpPr>
          <p:nvPr>
            <p:ph type="sldNum" sz="quarter" idx="12"/>
          </p:nvPr>
        </p:nvSpPr>
        <p:spPr/>
        <p:txBody>
          <a:bodyPr/>
          <a:lstStyle/>
          <a:p>
            <a:fld id="{D4B33B65-B551-47F1-85FF-BF8F03FC4FE4}" type="slidenum">
              <a:rPr lang="uk-UA" smtClean="0"/>
              <a:t>‹#›</a:t>
            </a:fld>
            <a:endParaRPr lang="uk-UA"/>
          </a:p>
        </p:txBody>
      </p:sp>
    </p:spTree>
    <p:extLst>
      <p:ext uri="{BB962C8B-B14F-4D97-AF65-F5344CB8AC3E}">
        <p14:creationId xmlns:p14="http://schemas.microsoft.com/office/powerpoint/2010/main" val="121261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2286A1-6F2C-4608-A554-052756E72AE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a:extLst>
              <a:ext uri="{FF2B5EF4-FFF2-40B4-BE49-F238E27FC236}">
                <a16:creationId xmlns:a16="http://schemas.microsoft.com/office/drawing/2014/main" id="{A5A4AB72-2808-47EE-98F6-5C2F963A24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a:extLst>
              <a:ext uri="{FF2B5EF4-FFF2-40B4-BE49-F238E27FC236}">
                <a16:creationId xmlns:a16="http://schemas.microsoft.com/office/drawing/2014/main" id="{1850B8E4-6E8F-420C-AD07-6512FDBAD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2C73463-930C-4D29-B8F4-1632C065CB05}"/>
              </a:ext>
            </a:extLst>
          </p:cNvPr>
          <p:cNvSpPr>
            <a:spLocks noGrp="1"/>
          </p:cNvSpPr>
          <p:nvPr>
            <p:ph type="dt" sz="half" idx="10"/>
          </p:nvPr>
        </p:nvSpPr>
        <p:spPr/>
        <p:txBody>
          <a:bodyPr/>
          <a:lstStyle/>
          <a:p>
            <a:fld id="{01523AF1-DA02-4303-BE7E-80322E041E68}" type="datetimeFigureOut">
              <a:rPr lang="uk-UA" smtClean="0"/>
              <a:t>06.07.2023</a:t>
            </a:fld>
            <a:endParaRPr lang="uk-UA"/>
          </a:p>
        </p:txBody>
      </p:sp>
      <p:sp>
        <p:nvSpPr>
          <p:cNvPr id="6" name="Нижний колонтитул 5">
            <a:extLst>
              <a:ext uri="{FF2B5EF4-FFF2-40B4-BE49-F238E27FC236}">
                <a16:creationId xmlns:a16="http://schemas.microsoft.com/office/drawing/2014/main" id="{80BE05D8-4979-47CC-AA4A-86A70D9EC369}"/>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1EBF545F-7CF1-4BDB-B50C-7C32955CB455}"/>
              </a:ext>
            </a:extLst>
          </p:cNvPr>
          <p:cNvSpPr>
            <a:spLocks noGrp="1"/>
          </p:cNvSpPr>
          <p:nvPr>
            <p:ph type="sldNum" sz="quarter" idx="12"/>
          </p:nvPr>
        </p:nvSpPr>
        <p:spPr/>
        <p:txBody>
          <a:bodyPr/>
          <a:lstStyle/>
          <a:p>
            <a:fld id="{D4B33B65-B551-47F1-85FF-BF8F03FC4FE4}" type="slidenum">
              <a:rPr lang="uk-UA" smtClean="0"/>
              <a:t>‹#›</a:t>
            </a:fld>
            <a:endParaRPr lang="uk-UA"/>
          </a:p>
        </p:txBody>
      </p:sp>
    </p:spTree>
    <p:extLst>
      <p:ext uri="{BB962C8B-B14F-4D97-AF65-F5344CB8AC3E}">
        <p14:creationId xmlns:p14="http://schemas.microsoft.com/office/powerpoint/2010/main" val="107090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59C234-8C44-43E5-B5A5-ACCEC9AE574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a:extLst>
              <a:ext uri="{FF2B5EF4-FFF2-40B4-BE49-F238E27FC236}">
                <a16:creationId xmlns:a16="http://schemas.microsoft.com/office/drawing/2014/main" id="{DD991EE6-265D-416E-A00B-3BD1DA2C0A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a:extLst>
              <a:ext uri="{FF2B5EF4-FFF2-40B4-BE49-F238E27FC236}">
                <a16:creationId xmlns:a16="http://schemas.microsoft.com/office/drawing/2014/main" id="{D51DE3EB-C114-4A90-84ED-BEEE94591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AE9753A-FB36-4EF4-8BE0-AA6B78466E76}"/>
              </a:ext>
            </a:extLst>
          </p:cNvPr>
          <p:cNvSpPr>
            <a:spLocks noGrp="1"/>
          </p:cNvSpPr>
          <p:nvPr>
            <p:ph type="dt" sz="half" idx="10"/>
          </p:nvPr>
        </p:nvSpPr>
        <p:spPr/>
        <p:txBody>
          <a:bodyPr/>
          <a:lstStyle/>
          <a:p>
            <a:fld id="{01523AF1-DA02-4303-BE7E-80322E041E68}" type="datetimeFigureOut">
              <a:rPr lang="uk-UA" smtClean="0"/>
              <a:t>06.07.2023</a:t>
            </a:fld>
            <a:endParaRPr lang="uk-UA"/>
          </a:p>
        </p:txBody>
      </p:sp>
      <p:sp>
        <p:nvSpPr>
          <p:cNvPr id="6" name="Нижний колонтитул 5">
            <a:extLst>
              <a:ext uri="{FF2B5EF4-FFF2-40B4-BE49-F238E27FC236}">
                <a16:creationId xmlns:a16="http://schemas.microsoft.com/office/drawing/2014/main" id="{ABFB107E-A922-4AFB-8D0B-572768DCF5DC}"/>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185B56D7-A8D9-4DCF-A717-E3209E0B53DE}"/>
              </a:ext>
            </a:extLst>
          </p:cNvPr>
          <p:cNvSpPr>
            <a:spLocks noGrp="1"/>
          </p:cNvSpPr>
          <p:nvPr>
            <p:ph type="sldNum" sz="quarter" idx="12"/>
          </p:nvPr>
        </p:nvSpPr>
        <p:spPr/>
        <p:txBody>
          <a:bodyPr/>
          <a:lstStyle/>
          <a:p>
            <a:fld id="{D4B33B65-B551-47F1-85FF-BF8F03FC4FE4}" type="slidenum">
              <a:rPr lang="uk-UA" smtClean="0"/>
              <a:t>‹#›</a:t>
            </a:fld>
            <a:endParaRPr lang="uk-UA"/>
          </a:p>
        </p:txBody>
      </p:sp>
    </p:spTree>
    <p:extLst>
      <p:ext uri="{BB962C8B-B14F-4D97-AF65-F5344CB8AC3E}">
        <p14:creationId xmlns:p14="http://schemas.microsoft.com/office/powerpoint/2010/main" val="174807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5FFD5B-F656-4D0A-AA9E-EA704E2C8B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a:extLst>
              <a:ext uri="{FF2B5EF4-FFF2-40B4-BE49-F238E27FC236}">
                <a16:creationId xmlns:a16="http://schemas.microsoft.com/office/drawing/2014/main" id="{30818FF9-5CB1-4FF9-8F16-D33064B65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442A2A01-21DF-4E34-A2B4-E2B8733314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23AF1-DA02-4303-BE7E-80322E041E68}" type="datetimeFigureOut">
              <a:rPr lang="uk-UA" smtClean="0"/>
              <a:t>06.07.2023</a:t>
            </a:fld>
            <a:endParaRPr lang="uk-UA"/>
          </a:p>
        </p:txBody>
      </p:sp>
      <p:sp>
        <p:nvSpPr>
          <p:cNvPr id="5" name="Нижний колонтитул 4">
            <a:extLst>
              <a:ext uri="{FF2B5EF4-FFF2-40B4-BE49-F238E27FC236}">
                <a16:creationId xmlns:a16="http://schemas.microsoft.com/office/drawing/2014/main" id="{73200EB7-8438-49C1-9676-42234B176F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a:extLst>
              <a:ext uri="{FF2B5EF4-FFF2-40B4-BE49-F238E27FC236}">
                <a16:creationId xmlns:a16="http://schemas.microsoft.com/office/drawing/2014/main" id="{B28C5380-3EA5-484A-AE0A-FECE561E0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B33B65-B551-47F1-85FF-BF8F03FC4FE4}" type="slidenum">
              <a:rPr lang="uk-UA" smtClean="0"/>
              <a:t>‹#›</a:t>
            </a:fld>
            <a:endParaRPr lang="uk-UA"/>
          </a:p>
        </p:txBody>
      </p:sp>
    </p:spTree>
    <p:extLst>
      <p:ext uri="{BB962C8B-B14F-4D97-AF65-F5344CB8AC3E}">
        <p14:creationId xmlns:p14="http://schemas.microsoft.com/office/powerpoint/2010/main" val="292931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334725-28D8-4E15-810C-C3023F6DADCE}"/>
              </a:ext>
            </a:extLst>
          </p:cNvPr>
          <p:cNvSpPr>
            <a:spLocks noGrp="1"/>
          </p:cNvSpPr>
          <p:nvPr>
            <p:ph type="ctrTitle"/>
          </p:nvPr>
        </p:nvSpPr>
        <p:spPr>
          <a:xfrm>
            <a:off x="1524000" y="2497173"/>
            <a:ext cx="9144000" cy="1168627"/>
          </a:xfrm>
        </p:spPr>
        <p:txBody>
          <a:bodyPr>
            <a:normAutofit/>
          </a:bodyPr>
          <a:lstStyle/>
          <a:p>
            <a:pPr>
              <a:lnSpc>
                <a:spcPct val="107000"/>
              </a:lnSpc>
              <a:spcAft>
                <a:spcPts val="400"/>
              </a:spcAft>
            </a:pPr>
            <a:r>
              <a:rPr lang="en-US" sz="2800" b="0" u="sng" dirty="0">
                <a:effectLst/>
                <a:latin typeface="Times New Roman" panose="02020603050405020304" pitchFamily="18" charset="0"/>
                <a:ea typeface="Yu Mincho" panose="02020400000000000000" pitchFamily="18" charset="-128"/>
                <a:cs typeface="Arial" panose="020B0604020202020204" pitchFamily="34" charset="0"/>
              </a:rPr>
              <a:t>Homomorphic Cryptography:</a:t>
            </a:r>
            <a:br>
              <a:rPr lang="uk-UA" sz="2800" dirty="0">
                <a:effectLst/>
                <a:latin typeface="Times New Roman" panose="02020603050405020304" pitchFamily="18" charset="0"/>
                <a:ea typeface="Yu Mincho" panose="02020400000000000000" pitchFamily="18" charset="-128"/>
                <a:cs typeface="Arial" panose="020B0604020202020204" pitchFamily="34" charset="0"/>
              </a:rPr>
            </a:br>
            <a:r>
              <a:rPr lang="en-US" sz="2800" b="0" u="sng" dirty="0">
                <a:effectLst/>
                <a:latin typeface="Times New Roman" panose="02020603050405020304" pitchFamily="18" charset="0"/>
                <a:ea typeface="Yu Mincho" panose="02020400000000000000" pitchFamily="18" charset="-128"/>
                <a:cs typeface="Arial" panose="020B0604020202020204" pitchFamily="34" charset="0"/>
              </a:rPr>
              <a:t>Matrix Multiplication</a:t>
            </a:r>
            <a:endParaRPr lang="uk-UA" sz="7200" dirty="0"/>
          </a:p>
        </p:txBody>
      </p:sp>
      <p:sp>
        <p:nvSpPr>
          <p:cNvPr id="3" name="Подзаголовок 2">
            <a:extLst>
              <a:ext uri="{FF2B5EF4-FFF2-40B4-BE49-F238E27FC236}">
                <a16:creationId xmlns:a16="http://schemas.microsoft.com/office/drawing/2014/main" id="{C483EE9F-F457-4DEB-906E-4BF4F16407E9}"/>
              </a:ext>
            </a:extLst>
          </p:cNvPr>
          <p:cNvSpPr>
            <a:spLocks noGrp="1"/>
          </p:cNvSpPr>
          <p:nvPr>
            <p:ph type="subTitle" idx="1"/>
          </p:nvPr>
        </p:nvSpPr>
        <p:spPr>
          <a:xfrm>
            <a:off x="2967358" y="6138371"/>
            <a:ext cx="9144000" cy="681700"/>
          </a:xfrm>
        </p:spPr>
        <p:txBody>
          <a:bodyPr>
            <a:normAutofit/>
          </a:bodyPr>
          <a:lstStyle/>
          <a:p>
            <a:pPr algn="r"/>
            <a:r>
              <a:rPr lang="en-US" sz="1200" dirty="0"/>
              <a:t>Mamanchuk Mykola</a:t>
            </a:r>
          </a:p>
          <a:p>
            <a:pPr algn="r"/>
            <a:r>
              <a:rPr lang="en-US" sz="1200" dirty="0"/>
              <a:t>ID: 202258010</a:t>
            </a:r>
            <a:endParaRPr lang="uk-UA" sz="1200" dirty="0"/>
          </a:p>
        </p:txBody>
      </p:sp>
    </p:spTree>
    <p:extLst>
      <p:ext uri="{BB962C8B-B14F-4D97-AF65-F5344CB8AC3E}">
        <p14:creationId xmlns:p14="http://schemas.microsoft.com/office/powerpoint/2010/main" val="2594419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334725-28D8-4E15-810C-C3023F6DADCE}"/>
              </a:ext>
            </a:extLst>
          </p:cNvPr>
          <p:cNvSpPr>
            <a:spLocks noGrp="1"/>
          </p:cNvSpPr>
          <p:nvPr>
            <p:ph type="ctrTitle"/>
          </p:nvPr>
        </p:nvSpPr>
        <p:spPr>
          <a:xfrm>
            <a:off x="474284" y="323937"/>
            <a:ext cx="11380111" cy="576111"/>
          </a:xfrm>
        </p:spPr>
        <p:txBody>
          <a:bodyPr>
            <a:normAutofit/>
          </a:bodyPr>
          <a:lstStyle/>
          <a:p>
            <a:pPr algn="l">
              <a:lnSpc>
                <a:spcPct val="107000"/>
              </a:lnSpc>
              <a:spcAft>
                <a:spcPts val="400"/>
              </a:spcAft>
            </a:pPr>
            <a:r>
              <a:rPr lang="en-US" sz="2800" dirty="0">
                <a:latin typeface="Times New Roman" panose="02020603050405020304" pitchFamily="18" charset="0"/>
                <a:ea typeface="Yu Mincho" panose="02020400000000000000" pitchFamily="18" charset="-128"/>
                <a:cs typeface="Arial" panose="020B0604020202020204" pitchFamily="34" charset="0"/>
              </a:rPr>
              <a:t>Row and column masking</a:t>
            </a:r>
            <a:endParaRPr lang="uk-UA" sz="7200" dirty="0"/>
          </a:p>
        </p:txBody>
      </p:sp>
      <p:sp>
        <p:nvSpPr>
          <p:cNvPr id="9" name="Подзаголовок 8">
            <a:extLst>
              <a:ext uri="{FF2B5EF4-FFF2-40B4-BE49-F238E27FC236}">
                <a16:creationId xmlns:a16="http://schemas.microsoft.com/office/drawing/2014/main" id="{1241EF6B-EB9C-4963-9EF9-753EAAFEC3BD}"/>
              </a:ext>
            </a:extLst>
          </p:cNvPr>
          <p:cNvSpPr>
            <a:spLocks noGrp="1"/>
          </p:cNvSpPr>
          <p:nvPr>
            <p:ph type="subTitle" idx="1"/>
          </p:nvPr>
        </p:nvSpPr>
        <p:spPr>
          <a:xfrm>
            <a:off x="474284" y="996951"/>
            <a:ext cx="10797794" cy="1270000"/>
          </a:xfrm>
        </p:spPr>
        <p:txBody>
          <a:bodyPr>
            <a:normAutofit/>
          </a:bodyPr>
          <a:lstStyle/>
          <a:p>
            <a:pPr algn="just">
              <a:lnSpc>
                <a:spcPct val="107000"/>
              </a:lnSpc>
              <a:spcAft>
                <a:spcPts val="80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Next are defined two binary vectors Π and </a:t>
            </a:r>
            <a:r>
              <a:rPr lang="en-US" sz="1800" dirty="0">
                <a:effectLst/>
                <a:latin typeface="Cambria Math" panose="02040503050406030204" pitchFamily="18" charset="0"/>
                <a:ea typeface="Yu Mincho" panose="02020400000000000000" pitchFamily="18" charset="-128"/>
                <a:cs typeface="Arial" panose="020B0604020202020204" pitchFamily="34" charset="0"/>
              </a:rPr>
              <a:t>Ψ</a:t>
            </a:r>
            <a:r>
              <a:rPr lang="en-US" sz="1800" dirty="0">
                <a:effectLst/>
                <a:latin typeface="Times New Roman" panose="02020603050405020304" pitchFamily="18" charset="0"/>
                <a:ea typeface="Yu Mincho" panose="02020400000000000000" pitchFamily="18" charset="-128"/>
                <a:cs typeface="Arial" panose="020B0604020202020204" pitchFamily="34" charset="0"/>
              </a:rPr>
              <a:t> that are used to manage rows and columns of a matrix using scalar multiplication. More precisely, the binary vector Π</a:t>
            </a:r>
            <a:r>
              <a:rPr lang="en-US" sz="1800" baseline="-25000" dirty="0">
                <a:effectLst/>
                <a:latin typeface="Times New Roman" panose="02020603050405020304" pitchFamily="18" charset="0"/>
                <a:ea typeface="Yu Mincho" panose="02020400000000000000" pitchFamily="18" charset="-128"/>
                <a:cs typeface="Arial" panose="020B0604020202020204" pitchFamily="34" charset="0"/>
              </a:rPr>
              <a:t>k1</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r>
              <a:rPr lang="en-US" sz="1800" baseline="-25000" dirty="0">
                <a:effectLst/>
                <a:latin typeface="Times New Roman" panose="02020603050405020304" pitchFamily="18" charset="0"/>
                <a:ea typeface="Yu Mincho" panose="02020400000000000000" pitchFamily="18" charset="-128"/>
                <a:cs typeface="Arial" panose="020B0604020202020204" pitchFamily="34" charset="0"/>
              </a:rPr>
              <a:t>k2</a:t>
            </a:r>
            <a:r>
              <a:rPr lang="en-US" sz="1800" dirty="0">
                <a:effectLst/>
                <a:latin typeface="Times New Roman" panose="02020603050405020304" pitchFamily="18" charset="0"/>
                <a:ea typeface="Yu Mincho" panose="02020400000000000000" pitchFamily="18" charset="-128"/>
                <a:cs typeface="Arial" panose="020B0604020202020204" pitchFamily="34" charset="0"/>
              </a:rPr>
              <a:t> equals 1 in the slots with index of form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𝑘</a:t>
            </a:r>
            <a:r>
              <a:rPr lang="en-US" sz="1800" baseline="-25000" dirty="0">
                <a:effectLst/>
                <a:latin typeface="Times New Roman" panose="02020603050405020304" pitchFamily="18" charset="0"/>
                <a:ea typeface="Yu Mincho" panose="02020400000000000000" pitchFamily="18" charset="-128"/>
                <a:cs typeface="Arial" panose="020B0604020202020204" pitchFamily="34" charset="0"/>
              </a:rPr>
              <a:t>1</a:t>
            </a:r>
            <a:r>
              <a:rPr lang="en-US" sz="1800" dirty="0">
                <a:effectLst/>
                <a:latin typeface="Times New Roman" panose="020206030504050203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𝑙</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𝑘</a:t>
            </a:r>
            <a:r>
              <a:rPr lang="en-US" sz="1800" baseline="-25000" dirty="0">
                <a:effectLst/>
                <a:latin typeface="Times New Roman" panose="02020603050405020304" pitchFamily="18" charset="0"/>
                <a:ea typeface="Yu Mincho" panose="02020400000000000000" pitchFamily="18" charset="-128"/>
                <a:cs typeface="Arial" panose="020B0604020202020204" pitchFamily="34" charset="0"/>
              </a:rPr>
              <a:t>2</a:t>
            </a:r>
            <a:r>
              <a:rPr lang="en-US" sz="1800" dirty="0">
                <a:effectLst/>
                <a:latin typeface="Times New Roman" panose="02020603050405020304" pitchFamily="18" charset="0"/>
                <a:ea typeface="Yu Mincho" panose="02020400000000000000" pitchFamily="18" charset="-128"/>
                <a:cs typeface="Arial" panose="020B0604020202020204" pitchFamily="34" charset="0"/>
              </a:rPr>
              <a:t>, for an integer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𝑙</a:t>
            </a:r>
            <a:r>
              <a:rPr lang="en-US" sz="1800" dirty="0">
                <a:effectLst/>
                <a:latin typeface="Times New Roman" panose="02020603050405020304" pitchFamily="18" charset="0"/>
                <a:ea typeface="Yu Mincho" panose="02020400000000000000" pitchFamily="18" charset="-128"/>
                <a:cs typeface="Arial" panose="020B0604020202020204" pitchFamily="34" charset="0"/>
              </a:rPr>
              <a:t>, while Ψ</a:t>
            </a:r>
            <a:r>
              <a:rPr lang="en-US" sz="1800" baseline="-25000" dirty="0">
                <a:effectLst/>
                <a:latin typeface="Times New Roman" panose="02020603050405020304" pitchFamily="18" charset="0"/>
                <a:ea typeface="Yu Mincho" panose="02020400000000000000" pitchFamily="18" charset="-128"/>
                <a:cs typeface="Arial" panose="020B0604020202020204" pitchFamily="34" charset="0"/>
              </a:rPr>
              <a:t>k1</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r>
              <a:rPr lang="en-US" sz="1800" baseline="-25000" dirty="0">
                <a:effectLst/>
                <a:latin typeface="Times New Roman" panose="02020603050405020304" pitchFamily="18" charset="0"/>
                <a:ea typeface="Yu Mincho" panose="02020400000000000000" pitchFamily="18" charset="-128"/>
                <a:cs typeface="Arial" panose="020B0604020202020204" pitchFamily="34" charset="0"/>
              </a:rPr>
              <a:t>k2</a:t>
            </a:r>
            <a:r>
              <a:rPr lang="en-US" sz="1800" dirty="0">
                <a:effectLst/>
                <a:latin typeface="Times New Roman" panose="02020603050405020304" pitchFamily="18" charset="0"/>
                <a:ea typeface="Yu Mincho" panose="02020400000000000000" pitchFamily="18" charset="-128"/>
                <a:cs typeface="Arial" panose="020B0604020202020204" pitchFamily="34" charset="0"/>
              </a:rPr>
              <a:t> equals 1 in the slots with index from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𝑘</a:t>
            </a:r>
            <a:r>
              <a:rPr lang="en-US" sz="1800" baseline="-25000" dirty="0">
                <a:effectLst/>
                <a:latin typeface="Times New Roman" panose="02020603050405020304" pitchFamily="18" charset="0"/>
                <a:ea typeface="Yu Mincho" panose="02020400000000000000" pitchFamily="18" charset="-128"/>
                <a:cs typeface="Arial" panose="020B0604020202020204" pitchFamily="34" charset="0"/>
              </a:rPr>
              <a:t>1</a:t>
            </a:r>
            <a:r>
              <a:rPr lang="en-US" sz="1800" dirty="0">
                <a:effectLst/>
                <a:latin typeface="Times New Roman" panose="02020603050405020304" pitchFamily="18" charset="0"/>
                <a:ea typeface="Yu Mincho" panose="02020400000000000000" pitchFamily="18" charset="-128"/>
                <a:cs typeface="Arial" panose="020B0604020202020204" pitchFamily="34" charset="0"/>
              </a:rPr>
              <a:t> to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𝑘</a:t>
            </a:r>
            <a:r>
              <a:rPr lang="en-US" sz="1800" baseline="-25000" dirty="0">
                <a:effectLst/>
                <a:latin typeface="Times New Roman" panose="02020603050405020304" pitchFamily="18" charset="0"/>
                <a:ea typeface="Yu Mincho" panose="02020400000000000000" pitchFamily="18" charset="-128"/>
                <a:cs typeface="Arial" panose="020B0604020202020204" pitchFamily="34" charset="0"/>
              </a:rPr>
              <a:t>1</a:t>
            </a:r>
            <a:r>
              <a:rPr lang="en-US" sz="1800" dirty="0">
                <a:effectLst/>
                <a:latin typeface="Times New Roman" panose="020206030504050203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𝑘</a:t>
            </a:r>
            <a:r>
              <a:rPr lang="en-US" sz="1800" baseline="-25000" dirty="0">
                <a:effectLst/>
                <a:latin typeface="Times New Roman" panose="02020603050405020304" pitchFamily="18" charset="0"/>
                <a:ea typeface="Yu Mincho" panose="02020400000000000000" pitchFamily="18" charset="-128"/>
                <a:cs typeface="Arial" panose="020B0604020202020204" pitchFamily="34" charset="0"/>
              </a:rPr>
              <a:t>2</a:t>
            </a:r>
            <a:r>
              <a:rPr lang="en-US" sz="1800" dirty="0">
                <a:effectLst/>
                <a:latin typeface="Times New Roman" panose="02020603050405020304" pitchFamily="18" charset="0"/>
                <a:ea typeface="Yu Mincho" panose="02020400000000000000" pitchFamily="18" charset="-128"/>
                <a:cs typeface="Arial" panose="020B0604020202020204" pitchFamily="34" charset="0"/>
              </a:rPr>
              <a:t> − 1. Both vectors are zero in all the other slots. More formally:</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p:txBody>
      </p:sp>
      <p:pic>
        <p:nvPicPr>
          <p:cNvPr id="6" name="Рисунок 5">
            <a:extLst>
              <a:ext uri="{FF2B5EF4-FFF2-40B4-BE49-F238E27FC236}">
                <a16:creationId xmlns:a16="http://schemas.microsoft.com/office/drawing/2014/main" id="{66F45480-2EB7-4921-B66B-6FFD18611894}"/>
              </a:ext>
            </a:extLst>
          </p:cNvPr>
          <p:cNvPicPr/>
          <p:nvPr/>
        </p:nvPicPr>
        <p:blipFill>
          <a:blip r:embed="rId2">
            <a:extLst>
              <a:ext uri="{28A0092B-C50C-407E-A947-70E740481C1C}">
                <a14:useLocalDpi xmlns:a14="http://schemas.microsoft.com/office/drawing/2010/main" val="0"/>
              </a:ext>
            </a:extLst>
          </a:blip>
          <a:stretch>
            <a:fillRect/>
          </a:stretch>
        </p:blipFill>
        <p:spPr>
          <a:xfrm>
            <a:off x="2629535" y="2266951"/>
            <a:ext cx="3262738" cy="770280"/>
          </a:xfrm>
          <a:prstGeom prst="rect">
            <a:avLst/>
          </a:prstGeom>
        </p:spPr>
      </p:pic>
      <p:pic>
        <p:nvPicPr>
          <p:cNvPr id="7" name="Рисунок 6">
            <a:extLst>
              <a:ext uri="{FF2B5EF4-FFF2-40B4-BE49-F238E27FC236}">
                <a16:creationId xmlns:a16="http://schemas.microsoft.com/office/drawing/2014/main" id="{3F5F7879-FCF4-4CE4-B16D-12CC95D3DD8D}"/>
              </a:ext>
            </a:extLst>
          </p:cNvPr>
          <p:cNvPicPr/>
          <p:nvPr/>
        </p:nvPicPr>
        <p:blipFill>
          <a:blip r:embed="rId3">
            <a:extLst>
              <a:ext uri="{28A0092B-C50C-407E-A947-70E740481C1C}">
                <a14:useLocalDpi xmlns:a14="http://schemas.microsoft.com/office/drawing/2010/main" val="0"/>
              </a:ext>
            </a:extLst>
          </a:blip>
          <a:stretch>
            <a:fillRect/>
          </a:stretch>
        </p:blipFill>
        <p:spPr>
          <a:xfrm>
            <a:off x="2629535" y="3335656"/>
            <a:ext cx="3466465" cy="766444"/>
          </a:xfrm>
          <a:prstGeom prst="rect">
            <a:avLst/>
          </a:prstGeom>
        </p:spPr>
      </p:pic>
      <p:sp>
        <p:nvSpPr>
          <p:cNvPr id="11" name="TextBox 10">
            <a:extLst>
              <a:ext uri="{FF2B5EF4-FFF2-40B4-BE49-F238E27FC236}">
                <a16:creationId xmlns:a16="http://schemas.microsoft.com/office/drawing/2014/main" id="{83EE370B-9FA7-4C94-A2DD-5255DF87A8BF}"/>
              </a:ext>
            </a:extLst>
          </p:cNvPr>
          <p:cNvSpPr txBox="1"/>
          <p:nvPr/>
        </p:nvSpPr>
        <p:spPr>
          <a:xfrm>
            <a:off x="474284" y="4245862"/>
            <a:ext cx="10949366" cy="1759071"/>
          </a:xfrm>
          <a:prstGeom prst="rect">
            <a:avLst/>
          </a:prstGeom>
          <a:noFill/>
        </p:spPr>
        <p:txBody>
          <a:bodyPr wrap="square">
            <a:spAutoFit/>
          </a:bodyPr>
          <a:lstStyle/>
          <a:p>
            <a:pPr algn="just">
              <a:lnSpc>
                <a:spcPct val="107000"/>
              </a:lnSpc>
              <a:spcAft>
                <a:spcPts val="80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Afterward, let </a:t>
            </a:r>
            <a:r>
              <a:rPr lang="en-US" sz="1800" b="1" dirty="0">
                <a:effectLst/>
                <a:latin typeface="Times New Roman" panose="02020603050405020304" pitchFamily="18" charset="0"/>
                <a:ea typeface="Yu Mincho" panose="02020400000000000000" pitchFamily="18" charset="-128"/>
                <a:cs typeface="Arial" panose="020B0604020202020204" pitchFamily="34" charset="0"/>
              </a:rPr>
              <a:t>C</a:t>
            </a:r>
            <a:r>
              <a:rPr lang="en-US" sz="1800" dirty="0">
                <a:effectLst/>
                <a:latin typeface="Times New Roman" panose="02020603050405020304" pitchFamily="18" charset="0"/>
                <a:ea typeface="Yu Mincho" panose="02020400000000000000" pitchFamily="18" charset="-128"/>
                <a:cs typeface="Arial" panose="020B0604020202020204" pitchFamily="34" charset="0"/>
              </a:rPr>
              <a:t> be the ciphertext of a </a:t>
            </a:r>
            <a:r>
              <a:rPr lang="en-US" sz="1800" dirty="0">
                <a:effectLst/>
                <a:latin typeface="Cambria Math" panose="02040503050406030204" pitchFamily="18" charset="0"/>
                <a:ea typeface="Yu Mincho" panose="02020400000000000000" pitchFamily="18" charset="-128"/>
                <a:cs typeface="Arial" panose="020B0604020202020204" pitchFamily="34" charset="0"/>
              </a:rPr>
              <a:t>(</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Cambria Math" panose="020405030504060302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Times New Roman" panose="02020603050405020304" pitchFamily="18" charset="0"/>
                <a:ea typeface="Yu Mincho" panose="02020400000000000000" pitchFamily="18" charset="-128"/>
                <a:cs typeface="Arial" panose="020B0604020202020204" pitchFamily="34" charset="0"/>
              </a:rPr>
              <a:t> matrix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𝐶</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p>
          <a:p>
            <a:pPr algn="just">
              <a:lnSpc>
                <a:spcPct val="107000"/>
              </a:lnSpc>
              <a:spcAft>
                <a:spcPts val="80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Then, for 0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𝑖</a:t>
            </a:r>
            <a:r>
              <a:rPr lang="en-US" sz="1800" dirty="0">
                <a:effectLst/>
                <a:latin typeface="Times New Roman" panose="02020603050405020304" pitchFamily="18" charset="0"/>
                <a:ea typeface="Yu Mincho" panose="02020400000000000000" pitchFamily="18" charset="-128"/>
                <a:cs typeface="Arial" panose="020B0604020202020204" pitchFamily="34" charset="0"/>
              </a:rPr>
              <a:t> &lt;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Times New Roman" panose="02020603050405020304" pitchFamily="18" charset="0"/>
                <a:ea typeface="Yu Mincho" panose="02020400000000000000" pitchFamily="18" charset="-128"/>
                <a:cs typeface="Arial" panose="020B0604020202020204" pitchFamily="34" charset="0"/>
              </a:rPr>
              <a:t>, the HE plaintext multiplication </a:t>
            </a:r>
            <a:r>
              <a:rPr lang="en-US" sz="1800" b="1" dirty="0">
                <a:effectLst/>
                <a:latin typeface="Times New Roman" panose="02020603050405020304" pitchFamily="18" charset="0"/>
                <a:ea typeface="Yu Mincho" panose="02020400000000000000" pitchFamily="18" charset="-128"/>
                <a:cs typeface="Arial" panose="020B0604020202020204" pitchFamily="34" charset="0"/>
              </a:rPr>
              <a:t>L</a:t>
            </a:r>
            <a:r>
              <a:rPr lang="en-US" sz="1800" b="1" baseline="-25000" dirty="0">
                <a:effectLst/>
                <a:latin typeface="Times New Roman" panose="02020603050405020304" pitchFamily="18" charset="0"/>
                <a:ea typeface="Yu Mincho" panose="02020400000000000000" pitchFamily="18" charset="-128"/>
                <a:cs typeface="Arial" panose="020B0604020202020204" pitchFamily="34" charset="0"/>
              </a:rPr>
              <a:t>i</a:t>
            </a:r>
            <a:r>
              <a:rPr lang="en-US" sz="1800" dirty="0">
                <a:effectLst/>
                <a:latin typeface="Times New Roman" panose="02020603050405020304" pitchFamily="18" charset="0"/>
                <a:ea typeface="Yu Mincho" panose="02020400000000000000" pitchFamily="18" charset="-128"/>
                <a:cs typeface="Arial" panose="020B0604020202020204" pitchFamily="34" charset="0"/>
              </a:rPr>
              <a:t> = </a:t>
            </a:r>
            <a:r>
              <a:rPr lang="en-US" sz="1800" b="1" dirty="0" err="1">
                <a:effectLst/>
                <a:latin typeface="Cambria Math" panose="02040503050406030204" pitchFamily="18" charset="0"/>
                <a:ea typeface="Yu Mincho" panose="02020400000000000000" pitchFamily="18" charset="-128"/>
                <a:cs typeface="Arial" panose="020B0604020202020204" pitchFamily="34" charset="0"/>
              </a:rPr>
              <a:t>cMult</a:t>
            </a:r>
            <a:r>
              <a:rPr lang="en-US" sz="1800" dirty="0">
                <a:effectLst/>
                <a:latin typeface="Cambria Math" panose="02040503050406030204" pitchFamily="18" charset="0"/>
                <a:ea typeface="Yu Mincho" panose="02020400000000000000" pitchFamily="18" charset="-128"/>
                <a:cs typeface="Arial" panose="020B0604020202020204" pitchFamily="34" charset="0"/>
              </a:rPr>
              <a:t>(</a:t>
            </a:r>
            <a:r>
              <a:rPr lang="en-US" sz="1800" b="1" dirty="0">
                <a:effectLst/>
                <a:latin typeface="Times New Roman" panose="02020603050405020304" pitchFamily="18" charset="0"/>
                <a:ea typeface="Yu Mincho" panose="02020400000000000000" pitchFamily="18" charset="-128"/>
                <a:cs typeface="Times New Roman" panose="02020603050405020304" pitchFamily="18" charset="0"/>
              </a:rPr>
              <a:t>C, </a:t>
            </a:r>
            <a:r>
              <a:rPr lang="en-US" sz="1800" b="1" dirty="0" err="1">
                <a:effectLst/>
                <a:latin typeface="Times New Roman" panose="02020603050405020304" pitchFamily="18" charset="0"/>
                <a:ea typeface="Yu Mincho" panose="02020400000000000000" pitchFamily="18" charset="-128"/>
                <a:cs typeface="Times New Roman" panose="02020603050405020304" pitchFamily="18" charset="0"/>
              </a:rPr>
              <a:t>Π</a:t>
            </a:r>
            <a:r>
              <a:rPr lang="en-US" sz="1800" b="1" baseline="-25000" dirty="0" err="1">
                <a:effectLst/>
                <a:latin typeface="Times New Roman" panose="02020603050405020304" pitchFamily="18" charset="0"/>
                <a:ea typeface="Yu Mincho" panose="02020400000000000000" pitchFamily="18" charset="-128"/>
                <a:cs typeface="Times New Roman" panose="02020603050405020304" pitchFamily="18" charset="0"/>
              </a:rPr>
              <a:t>i,d</a:t>
            </a:r>
            <a:r>
              <a:rPr lang="en-US" sz="1800" dirty="0">
                <a:effectLst/>
                <a:latin typeface="Cambria Math" panose="02040503050406030204" pitchFamily="18" charset="0"/>
                <a:ea typeface="Yu Mincho" panose="02020400000000000000" pitchFamily="18" charset="-128"/>
                <a:cs typeface="Arial" panose="020B0604020202020204" pitchFamily="34" charset="0"/>
              </a:rPr>
              <a:t>)</a:t>
            </a:r>
            <a:r>
              <a:rPr lang="en-US" sz="1800" dirty="0">
                <a:effectLst/>
                <a:latin typeface="Times New Roman" panose="02020603050405020304" pitchFamily="18" charset="0"/>
                <a:ea typeface="Yu Mincho" panose="02020400000000000000" pitchFamily="18" charset="-128"/>
                <a:cs typeface="Arial" panose="020B0604020202020204" pitchFamily="34" charset="0"/>
              </a:rPr>
              <a:t> returns a ciphertext </a:t>
            </a:r>
            <a:r>
              <a:rPr lang="en-US" sz="1800" b="1" dirty="0">
                <a:effectLst/>
                <a:latin typeface="Times New Roman" panose="02020603050405020304" pitchFamily="18" charset="0"/>
                <a:ea typeface="Yu Mincho" panose="02020400000000000000" pitchFamily="18" charset="-128"/>
                <a:cs typeface="Arial" panose="020B0604020202020204" pitchFamily="34" charset="0"/>
              </a:rPr>
              <a:t>L</a:t>
            </a:r>
            <a:r>
              <a:rPr lang="en-US" sz="1800" b="1" baseline="-25000" dirty="0">
                <a:effectLst/>
                <a:latin typeface="Times New Roman" panose="02020603050405020304" pitchFamily="18" charset="0"/>
                <a:ea typeface="Yu Mincho" panose="02020400000000000000" pitchFamily="18" charset="-128"/>
                <a:cs typeface="Arial" panose="020B0604020202020204" pitchFamily="34" charset="0"/>
              </a:rPr>
              <a:t>i</a:t>
            </a:r>
            <a:r>
              <a:rPr lang="en-US" sz="1800" dirty="0">
                <a:effectLst/>
                <a:latin typeface="Times New Roman" panose="02020603050405020304" pitchFamily="18" charset="0"/>
                <a:ea typeface="Yu Mincho" panose="02020400000000000000" pitchFamily="18" charset="-128"/>
                <a:cs typeface="Arial" panose="020B0604020202020204" pitchFamily="34" charset="0"/>
              </a:rPr>
              <a:t> which has all slots equal to zero except the slots in positions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𝑖</a:t>
            </a:r>
            <a:r>
              <a:rPr lang="en-US" sz="1800" dirty="0">
                <a:effectLst/>
                <a:latin typeface="Times New Roman" panose="020206030504050203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𝑙</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Times New Roman" panose="02020603050405020304" pitchFamily="18" charset="0"/>
                <a:ea typeface="Yu Mincho" panose="02020400000000000000" pitchFamily="18" charset="-128"/>
                <a:cs typeface="Arial" panose="020B0604020202020204" pitchFamily="34" charset="0"/>
              </a:rPr>
              <a:t>) that are equal to the corresponding </a:t>
            </a:r>
            <a:r>
              <a:rPr lang="en-US" sz="1800" b="1" dirty="0">
                <a:effectLst/>
                <a:latin typeface="Times New Roman" panose="02020603050405020304" pitchFamily="18" charset="0"/>
                <a:ea typeface="Yu Mincho" panose="02020400000000000000" pitchFamily="18" charset="-128"/>
                <a:cs typeface="Arial" panose="020B0604020202020204" pitchFamily="34" charset="0"/>
              </a:rPr>
              <a:t>C</a:t>
            </a:r>
            <a:r>
              <a:rPr lang="en-US" sz="1800" dirty="0">
                <a:effectLst/>
                <a:latin typeface="Times New Roman" panose="02020603050405020304" pitchFamily="18" charset="0"/>
                <a:ea typeface="Yu Mincho" panose="02020400000000000000" pitchFamily="18" charset="-128"/>
                <a:cs typeface="Arial" panose="020B0604020202020204" pitchFamily="34" charset="0"/>
              </a:rPr>
              <a:t> slots.</a:t>
            </a:r>
          </a:p>
          <a:p>
            <a:pPr algn="just">
              <a:lnSpc>
                <a:spcPct val="107000"/>
              </a:lnSpc>
              <a:spcAft>
                <a:spcPts val="80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That is that, </a:t>
            </a:r>
            <a:r>
              <a:rPr lang="en-US" sz="1800" b="1" dirty="0">
                <a:effectLst/>
                <a:latin typeface="Times New Roman" panose="02020603050405020304" pitchFamily="18" charset="0"/>
                <a:ea typeface="Yu Mincho" panose="02020400000000000000" pitchFamily="18" charset="-128"/>
                <a:cs typeface="Arial" panose="020B0604020202020204" pitchFamily="34" charset="0"/>
              </a:rPr>
              <a:t>L</a:t>
            </a:r>
            <a:r>
              <a:rPr lang="en-US" sz="1800" b="1" baseline="-25000" dirty="0">
                <a:effectLst/>
                <a:latin typeface="Times New Roman" panose="02020603050405020304" pitchFamily="18" charset="0"/>
                <a:ea typeface="Yu Mincho" panose="02020400000000000000" pitchFamily="18" charset="-128"/>
                <a:cs typeface="Arial" panose="020B0604020202020204" pitchFamily="34" charset="0"/>
              </a:rPr>
              <a:t>i</a:t>
            </a:r>
            <a:r>
              <a:rPr lang="en-US" sz="1800" dirty="0">
                <a:effectLst/>
                <a:latin typeface="Times New Roman" panose="02020603050405020304" pitchFamily="18" charset="0"/>
                <a:ea typeface="Yu Mincho" panose="02020400000000000000" pitchFamily="18" charset="-128"/>
                <a:cs typeface="Arial" panose="020B0604020202020204" pitchFamily="34" charset="0"/>
              </a:rPr>
              <a:t> is the encryption of the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𝑖</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r>
              <a:rPr lang="en-US" sz="1800" dirty="0" err="1">
                <a:effectLst/>
                <a:latin typeface="Times New Roman" panose="02020603050405020304" pitchFamily="18" charset="0"/>
                <a:ea typeface="Yu Mincho" panose="02020400000000000000" pitchFamily="18" charset="-128"/>
                <a:cs typeface="Arial" panose="020B0604020202020204" pitchFamily="34" charset="0"/>
              </a:rPr>
              <a:t>th</a:t>
            </a:r>
            <a:r>
              <a:rPr lang="en-US" sz="1800" dirty="0">
                <a:effectLst/>
                <a:latin typeface="Times New Roman" panose="02020603050405020304" pitchFamily="18" charset="0"/>
                <a:ea typeface="Yu Mincho" panose="02020400000000000000" pitchFamily="18" charset="-128"/>
                <a:cs typeface="Arial" panose="020B0604020202020204" pitchFamily="34" charset="0"/>
              </a:rPr>
              <a:t> column of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𝐶</a:t>
            </a:r>
            <a:r>
              <a:rPr lang="en-US" sz="1800" dirty="0">
                <a:effectLst/>
                <a:latin typeface="Times New Roman" panose="02020603050405020304" pitchFamily="18" charset="0"/>
                <a:ea typeface="Yu Mincho" panose="02020400000000000000" pitchFamily="18" charset="-128"/>
                <a:cs typeface="Arial" panose="020B0604020202020204" pitchFamily="34" charset="0"/>
              </a:rPr>
              <a:t>. Similarly, for 0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𝑖</a:t>
            </a:r>
            <a:r>
              <a:rPr lang="en-US" sz="1800" dirty="0">
                <a:effectLst/>
                <a:latin typeface="Times New Roman" panose="02020603050405020304" pitchFamily="18" charset="0"/>
                <a:ea typeface="Yu Mincho" panose="02020400000000000000" pitchFamily="18" charset="-128"/>
                <a:cs typeface="Arial" panose="020B0604020202020204" pitchFamily="34" charset="0"/>
              </a:rPr>
              <a:t> &lt;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Times New Roman" panose="02020603050405020304" pitchFamily="18" charset="0"/>
                <a:ea typeface="Yu Mincho" panose="02020400000000000000" pitchFamily="18" charset="-128"/>
                <a:cs typeface="Arial" panose="020B0604020202020204" pitchFamily="34" charset="0"/>
              </a:rPr>
              <a:t>, </a:t>
            </a:r>
            <a:r>
              <a:rPr lang="en-US" sz="1800" b="1" dirty="0">
                <a:effectLst/>
                <a:latin typeface="Times New Roman" panose="02020603050405020304" pitchFamily="18" charset="0"/>
                <a:ea typeface="Yu Mincho" panose="02020400000000000000" pitchFamily="18" charset="-128"/>
                <a:cs typeface="Arial" panose="020B0604020202020204" pitchFamily="34" charset="0"/>
              </a:rPr>
              <a:t>R</a:t>
            </a:r>
            <a:r>
              <a:rPr lang="en-US" sz="1800" b="1" baseline="-25000" dirty="0">
                <a:effectLst/>
                <a:latin typeface="Times New Roman" panose="02020603050405020304" pitchFamily="18" charset="0"/>
                <a:ea typeface="Yu Mincho" panose="02020400000000000000" pitchFamily="18" charset="-128"/>
                <a:cs typeface="Arial" panose="020B0604020202020204" pitchFamily="34" charset="0"/>
              </a:rPr>
              <a:t>i</a:t>
            </a:r>
            <a:r>
              <a:rPr lang="en-US" sz="1800" b="1" dirty="0">
                <a:effectLst/>
                <a:latin typeface="Times New Roman" panose="02020603050405020304" pitchFamily="18" charset="0"/>
                <a:ea typeface="Yu Mincho" panose="02020400000000000000" pitchFamily="18" charset="-128"/>
                <a:cs typeface="Arial" panose="020B0604020202020204" pitchFamily="34" charset="0"/>
              </a:rPr>
              <a:t> = </a:t>
            </a:r>
            <a:r>
              <a:rPr lang="en-US" sz="1800" b="1" dirty="0" err="1">
                <a:effectLst/>
                <a:latin typeface="Cambria Math" panose="02040503050406030204" pitchFamily="18" charset="0"/>
                <a:ea typeface="Yu Mincho" panose="02020400000000000000" pitchFamily="18" charset="-128"/>
                <a:cs typeface="Arial" panose="020B0604020202020204" pitchFamily="34" charset="0"/>
              </a:rPr>
              <a:t>cMult</a:t>
            </a:r>
            <a:r>
              <a:rPr lang="en-US" sz="1800" b="1" dirty="0">
                <a:effectLst/>
                <a:latin typeface="Cambria Math" panose="02040503050406030204" pitchFamily="18" charset="0"/>
                <a:ea typeface="Yu Mincho" panose="02020400000000000000" pitchFamily="18" charset="-128"/>
                <a:cs typeface="Arial" panose="020B0604020202020204" pitchFamily="34" charset="0"/>
              </a:rPr>
              <a:t>(</a:t>
            </a:r>
            <a:r>
              <a:rPr lang="en-US" sz="1800" b="1" dirty="0">
                <a:effectLst/>
                <a:latin typeface="Times New Roman" panose="02020603050405020304" pitchFamily="18" charset="0"/>
                <a:ea typeface="Yu Mincho" panose="02020400000000000000" pitchFamily="18" charset="-128"/>
                <a:cs typeface="Times New Roman" panose="02020603050405020304" pitchFamily="18" charset="0"/>
              </a:rPr>
              <a:t>C</a:t>
            </a:r>
            <a:r>
              <a:rPr lang="en-US" sz="1800" b="1" dirty="0">
                <a:effectLst/>
                <a:latin typeface="Cambria Math" panose="02040503050406030204" pitchFamily="18" charset="0"/>
                <a:ea typeface="Yu Mincho" panose="02020400000000000000" pitchFamily="18" charset="-128"/>
                <a:cs typeface="Arial" panose="020B0604020202020204" pitchFamily="34" charset="0"/>
              </a:rPr>
              <a:t>, </a:t>
            </a:r>
            <a:r>
              <a:rPr lang="en-US" sz="1800" b="1" dirty="0" err="1">
                <a:effectLst/>
                <a:latin typeface="Cambria Math" panose="02040503050406030204" pitchFamily="18" charset="0"/>
                <a:ea typeface="Yu Mincho" panose="02020400000000000000" pitchFamily="18" charset="-128"/>
                <a:cs typeface="Arial" panose="020B0604020202020204" pitchFamily="34" charset="0"/>
              </a:rPr>
              <a:t>Ψ</a:t>
            </a:r>
            <a:r>
              <a:rPr lang="en-US" sz="1800" b="1" baseline="-25000" dirty="0" err="1">
                <a:effectLst/>
                <a:latin typeface="Cambria Math" panose="02040503050406030204" pitchFamily="18" charset="0"/>
                <a:ea typeface="Yu Mincho" panose="02020400000000000000" pitchFamily="18" charset="-128"/>
                <a:cs typeface="Arial" panose="020B0604020202020204" pitchFamily="34" charset="0"/>
              </a:rPr>
              <a:t>i·d,d</a:t>
            </a:r>
            <a:r>
              <a:rPr lang="en-US" sz="1800" b="1" dirty="0">
                <a:effectLst/>
                <a:latin typeface="Cambria Math" panose="02040503050406030204" pitchFamily="18" charset="0"/>
                <a:ea typeface="Yu Mincho" panose="02020400000000000000" pitchFamily="18" charset="-128"/>
                <a:cs typeface="Arial" panose="020B0604020202020204" pitchFamily="34" charset="0"/>
              </a:rPr>
              <a:t>)</a:t>
            </a:r>
            <a:r>
              <a:rPr lang="en-US" sz="1800" dirty="0">
                <a:effectLst/>
                <a:latin typeface="Times New Roman" panose="02020603050405020304" pitchFamily="18" charset="0"/>
                <a:ea typeface="Yu Mincho" panose="02020400000000000000" pitchFamily="18" charset="-128"/>
                <a:cs typeface="Arial" panose="020B0604020202020204" pitchFamily="34" charset="0"/>
              </a:rPr>
              <a:t> returns an all zero ciphertext </a:t>
            </a:r>
            <a:r>
              <a:rPr lang="en-US" sz="1800" b="1" dirty="0">
                <a:effectLst/>
                <a:latin typeface="Times New Roman" panose="02020603050405020304" pitchFamily="18" charset="0"/>
                <a:ea typeface="Yu Mincho" panose="02020400000000000000" pitchFamily="18" charset="-128"/>
                <a:cs typeface="Arial" panose="020B0604020202020204" pitchFamily="34" charset="0"/>
              </a:rPr>
              <a:t>R</a:t>
            </a:r>
            <a:r>
              <a:rPr lang="en-US" sz="1800" b="1" baseline="-25000" dirty="0">
                <a:effectLst/>
                <a:latin typeface="Times New Roman" panose="02020603050405020304" pitchFamily="18" charset="0"/>
                <a:ea typeface="Yu Mincho" panose="02020400000000000000" pitchFamily="18" charset="-128"/>
                <a:cs typeface="Arial" panose="020B0604020202020204" pitchFamily="34" charset="0"/>
              </a:rPr>
              <a:t>i</a:t>
            </a:r>
            <a:r>
              <a:rPr lang="en-US" sz="1800" dirty="0">
                <a:effectLst/>
                <a:latin typeface="Times New Roman" panose="02020603050405020304" pitchFamily="18" charset="0"/>
                <a:ea typeface="Yu Mincho" panose="02020400000000000000" pitchFamily="18" charset="-128"/>
                <a:cs typeface="Arial" panose="020B0604020202020204" pitchFamily="34" charset="0"/>
              </a:rPr>
              <a:t> except for the slots </a:t>
            </a:r>
            <a:r>
              <a:rPr lang="en-US" sz="1800" dirty="0">
                <a:effectLst/>
                <a:latin typeface="Cambria Math" panose="02040503050406030204" pitchFamily="18" charset="0"/>
                <a:ea typeface="Yu Mincho" panose="02020400000000000000" pitchFamily="18" charset="-128"/>
                <a:cs typeface="Arial" panose="020B0604020202020204" pitchFamily="34" charset="0"/>
              </a:rPr>
              <a:t>[</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𝑖</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Times New Roman" panose="02020603050405020304" pitchFamily="18" charset="0"/>
                <a:ea typeface="Yu Mincho" panose="02020400000000000000" pitchFamily="18" charset="-128"/>
                <a:cs typeface="Arial" panose="020B0604020202020204" pitchFamily="34" charset="0"/>
              </a:rPr>
              <a:t> to </a:t>
            </a:r>
            <a:r>
              <a:rPr lang="en-US" sz="1800" dirty="0">
                <a:effectLst/>
                <a:latin typeface="Cambria Math" panose="02040503050406030204" pitchFamily="18" charset="0"/>
                <a:ea typeface="Yu Mincho" panose="02020400000000000000" pitchFamily="18" charset="-128"/>
                <a:cs typeface="Arial" panose="020B0604020202020204" pitchFamily="34" charset="0"/>
              </a:rPr>
              <a:t>[</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𝑖</a:t>
            </a:r>
            <a:r>
              <a:rPr lang="en-US" sz="1800" dirty="0">
                <a:effectLst/>
                <a:latin typeface="Times New Roman" panose="02020603050405020304" pitchFamily="18" charset="0"/>
                <a:ea typeface="Yu Mincho" panose="02020400000000000000" pitchFamily="18" charset="-128"/>
                <a:cs typeface="Arial" panose="020B0604020202020204" pitchFamily="34" charset="0"/>
              </a:rPr>
              <a:t> + 1)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 </a:t>
            </a:r>
            <a:r>
              <a:rPr lang="en-US" sz="1800" dirty="0">
                <a:effectLst/>
                <a:latin typeface="Times New Roman" panose="02020603050405020304" pitchFamily="18" charset="0"/>
                <a:ea typeface="Yu Mincho" panose="02020400000000000000" pitchFamily="18" charset="-128"/>
                <a:cs typeface="Arial" panose="020B0604020202020204" pitchFamily="34" charset="0"/>
              </a:rPr>
              <a:t>– 1</a:t>
            </a:r>
            <a:r>
              <a:rPr lang="en-US" sz="1800" dirty="0">
                <a:effectLst/>
                <a:latin typeface="Cambria Math" panose="02040503050406030204" pitchFamily="18" charset="0"/>
                <a:ea typeface="Yu Mincho" panose="02020400000000000000" pitchFamily="18" charset="-128"/>
                <a:cs typeface="Arial" panose="020B0604020202020204" pitchFamily="34" charset="0"/>
              </a:rPr>
              <a:t>]</a:t>
            </a:r>
            <a:r>
              <a:rPr lang="en-US" sz="1800" dirty="0">
                <a:effectLst/>
                <a:latin typeface="Times New Roman" panose="02020603050405020304" pitchFamily="18" charset="0"/>
                <a:ea typeface="Yu Mincho" panose="02020400000000000000" pitchFamily="18" charset="-128"/>
                <a:cs typeface="Arial" panose="020B0604020202020204" pitchFamily="34" charset="0"/>
              </a:rPr>
              <a:t> that contain the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𝑖</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r>
              <a:rPr lang="en-US" sz="1800" dirty="0" err="1">
                <a:effectLst/>
                <a:latin typeface="Times New Roman" panose="02020603050405020304" pitchFamily="18" charset="0"/>
                <a:ea typeface="Yu Mincho" panose="02020400000000000000" pitchFamily="18" charset="-128"/>
                <a:cs typeface="Arial" panose="020B0604020202020204" pitchFamily="34" charset="0"/>
              </a:rPr>
              <a:t>th</a:t>
            </a:r>
            <a:r>
              <a:rPr lang="en-US" sz="1800" dirty="0">
                <a:effectLst/>
                <a:latin typeface="Times New Roman" panose="02020603050405020304" pitchFamily="18" charset="0"/>
                <a:ea typeface="Yu Mincho" panose="02020400000000000000" pitchFamily="18" charset="-128"/>
                <a:cs typeface="Arial" panose="020B0604020202020204" pitchFamily="34" charset="0"/>
              </a:rPr>
              <a:t> row of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𝐶</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3035247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334725-28D8-4E15-810C-C3023F6DADCE}"/>
              </a:ext>
            </a:extLst>
          </p:cNvPr>
          <p:cNvSpPr>
            <a:spLocks noGrp="1"/>
          </p:cNvSpPr>
          <p:nvPr>
            <p:ph type="ctrTitle"/>
          </p:nvPr>
        </p:nvSpPr>
        <p:spPr>
          <a:xfrm>
            <a:off x="474284" y="323937"/>
            <a:ext cx="11380111" cy="576111"/>
          </a:xfrm>
        </p:spPr>
        <p:txBody>
          <a:bodyPr>
            <a:normAutofit/>
          </a:bodyPr>
          <a:lstStyle/>
          <a:p>
            <a:pPr algn="l">
              <a:lnSpc>
                <a:spcPct val="107000"/>
              </a:lnSpc>
              <a:spcAft>
                <a:spcPts val="400"/>
              </a:spcAft>
            </a:pPr>
            <a:r>
              <a:rPr lang="en-US" sz="2800" dirty="0">
                <a:latin typeface="Times New Roman" panose="02020603050405020304" pitchFamily="18" charset="0"/>
                <a:ea typeface="Yu Mincho" panose="02020400000000000000" pitchFamily="18" charset="-128"/>
                <a:cs typeface="Arial" panose="020B0604020202020204" pitchFamily="34" charset="0"/>
              </a:rPr>
              <a:t>Row and column masking [Example]</a:t>
            </a:r>
            <a:endParaRPr lang="uk-UA" sz="7200" dirty="0"/>
          </a:p>
        </p:txBody>
      </p:sp>
      <p:sp>
        <p:nvSpPr>
          <p:cNvPr id="8" name="TextBox 7">
            <a:extLst>
              <a:ext uri="{FF2B5EF4-FFF2-40B4-BE49-F238E27FC236}">
                <a16:creationId xmlns:a16="http://schemas.microsoft.com/office/drawing/2014/main" id="{3DD2A68C-1B24-4BC3-A6AD-E23658941C8A}"/>
              </a:ext>
            </a:extLst>
          </p:cNvPr>
          <p:cNvSpPr txBox="1"/>
          <p:nvPr/>
        </p:nvSpPr>
        <p:spPr>
          <a:xfrm>
            <a:off x="469900" y="1277034"/>
            <a:ext cx="6940550" cy="369332"/>
          </a:xfrm>
          <a:prstGeom prst="rect">
            <a:avLst/>
          </a:prstGeom>
          <a:noFill/>
        </p:spPr>
        <p:txBody>
          <a:bodyPr wrap="square">
            <a:spAutoFit/>
          </a:bodyPr>
          <a:lstStyle/>
          <a:p>
            <a:r>
              <a:rPr lang="en-US" sz="1800" dirty="0">
                <a:effectLst/>
                <a:latin typeface="Times New Roman" panose="02020603050405020304" pitchFamily="18" charset="0"/>
                <a:ea typeface="Yu Mincho" panose="02020400000000000000" pitchFamily="18" charset="-128"/>
                <a:cs typeface="Arial" panose="020B0604020202020204" pitchFamily="34" charset="0"/>
              </a:rPr>
              <a:t>Following </a:t>
            </a:r>
            <a:r>
              <a:rPr lang="en-US" sz="1800" i="1" dirty="0">
                <a:effectLst/>
                <a:latin typeface="Times New Roman" panose="02020603050405020304" pitchFamily="18" charset="0"/>
                <a:ea typeface="Yu Mincho" panose="02020400000000000000" pitchFamily="18" charset="-128"/>
                <a:cs typeface="Arial" panose="020B0604020202020204" pitchFamily="34" charset="0"/>
              </a:rPr>
              <a:t>Example</a:t>
            </a:r>
            <a:r>
              <a:rPr lang="en-US" sz="1800" dirty="0">
                <a:effectLst/>
                <a:latin typeface="Times New Roman" panose="02020603050405020304" pitchFamily="18" charset="0"/>
                <a:ea typeface="Yu Mincho" panose="02020400000000000000" pitchFamily="18" charset="-128"/>
                <a:cs typeface="Arial" panose="020B0604020202020204" pitchFamily="34" charset="0"/>
              </a:rPr>
              <a:t> 2, the ciphertext </a:t>
            </a:r>
            <a:r>
              <a:rPr lang="en-US" sz="1800" b="1" dirty="0">
                <a:effectLst/>
                <a:latin typeface="Times New Roman" panose="02020603050405020304" pitchFamily="18" charset="0"/>
                <a:ea typeface="Yu Mincho" panose="02020400000000000000" pitchFamily="18" charset="-128"/>
                <a:cs typeface="Arial" panose="020B0604020202020204" pitchFamily="34" charset="0"/>
              </a:rPr>
              <a:t>L</a:t>
            </a:r>
            <a:r>
              <a:rPr lang="en-US" sz="1800" b="1" baseline="-25000" dirty="0">
                <a:effectLst/>
                <a:latin typeface="Times New Roman" panose="02020603050405020304" pitchFamily="18" charset="0"/>
                <a:ea typeface="Yu Mincho" panose="02020400000000000000" pitchFamily="18" charset="-128"/>
                <a:cs typeface="Arial" panose="020B0604020202020204" pitchFamily="34" charset="0"/>
              </a:rPr>
              <a:t>0</a:t>
            </a:r>
            <a:r>
              <a:rPr lang="en-US" sz="1800" dirty="0">
                <a:effectLst/>
                <a:latin typeface="Times New Roman" panose="02020603050405020304" pitchFamily="18" charset="0"/>
                <a:ea typeface="Yu Mincho" panose="02020400000000000000" pitchFamily="18" charset="-128"/>
                <a:cs typeface="Arial" panose="020B0604020202020204" pitchFamily="34" charset="0"/>
              </a:rPr>
              <a:t> = </a:t>
            </a:r>
            <a:r>
              <a:rPr lang="en-US" sz="1800" b="1" dirty="0" err="1">
                <a:effectLst/>
                <a:latin typeface="Cambria Math" panose="02040503050406030204" pitchFamily="18" charset="0"/>
                <a:ea typeface="Yu Mincho" panose="02020400000000000000" pitchFamily="18" charset="-128"/>
                <a:cs typeface="Arial" panose="020B0604020202020204" pitchFamily="34" charset="0"/>
              </a:rPr>
              <a:t>cMult</a:t>
            </a:r>
            <a:r>
              <a:rPr lang="en-US" sz="1800" dirty="0">
                <a:effectLst/>
                <a:latin typeface="Cambria Math" panose="02040503050406030204" pitchFamily="18" charset="0"/>
                <a:ea typeface="Yu Mincho" panose="02020400000000000000" pitchFamily="18" charset="-128"/>
                <a:cs typeface="Arial" panose="020B0604020202020204" pitchFamily="34" charset="0"/>
              </a:rPr>
              <a:t>(</a:t>
            </a:r>
            <a:r>
              <a:rPr lang="en-US" sz="1800" b="1" dirty="0">
                <a:effectLst/>
                <a:latin typeface="Times New Roman" panose="02020603050405020304" pitchFamily="18" charset="0"/>
                <a:ea typeface="Yu Mincho" panose="02020400000000000000" pitchFamily="18" charset="-128"/>
              </a:rPr>
              <a:t>C, Π</a:t>
            </a:r>
            <a:r>
              <a:rPr lang="en-US" sz="1800" b="1" baseline="-25000" dirty="0">
                <a:effectLst/>
                <a:latin typeface="Times New Roman" panose="02020603050405020304" pitchFamily="18" charset="0"/>
                <a:ea typeface="Yu Mincho" panose="02020400000000000000" pitchFamily="18" charset="-128"/>
              </a:rPr>
              <a:t>0,3</a:t>
            </a:r>
            <a:r>
              <a:rPr lang="en-US" sz="1800" dirty="0">
                <a:effectLst/>
                <a:latin typeface="Cambria Math" panose="02040503050406030204" pitchFamily="18" charset="0"/>
                <a:ea typeface="Yu Mincho" panose="02020400000000000000" pitchFamily="18" charset="-128"/>
                <a:cs typeface="Arial" panose="020B0604020202020204" pitchFamily="34" charset="0"/>
              </a:rPr>
              <a:t>)</a:t>
            </a:r>
            <a:r>
              <a:rPr lang="en-US" sz="1800" dirty="0">
                <a:effectLst/>
                <a:latin typeface="Times New Roman" panose="02020603050405020304" pitchFamily="18" charset="0"/>
                <a:ea typeface="Yu Mincho" panose="02020400000000000000" pitchFamily="18" charset="-128"/>
                <a:cs typeface="Arial" panose="020B0604020202020204" pitchFamily="34" charset="0"/>
              </a:rPr>
              <a:t> is given by:</a:t>
            </a:r>
            <a:endParaRPr lang="uk-UA" dirty="0"/>
          </a:p>
        </p:txBody>
      </p:sp>
      <p:pic>
        <p:nvPicPr>
          <p:cNvPr id="11" name="Рисунок 10">
            <a:extLst>
              <a:ext uri="{FF2B5EF4-FFF2-40B4-BE49-F238E27FC236}">
                <a16:creationId xmlns:a16="http://schemas.microsoft.com/office/drawing/2014/main" id="{1DAE77C5-9C9F-4C6D-ADF4-0BCB12043B5B}"/>
              </a:ext>
            </a:extLst>
          </p:cNvPr>
          <p:cNvPicPr/>
          <p:nvPr/>
        </p:nvPicPr>
        <p:blipFill>
          <a:blip r:embed="rId2">
            <a:extLst>
              <a:ext uri="{28A0092B-C50C-407E-A947-70E740481C1C}">
                <a14:useLocalDpi xmlns:a14="http://schemas.microsoft.com/office/drawing/2010/main" val="0"/>
              </a:ext>
            </a:extLst>
          </a:blip>
          <a:stretch>
            <a:fillRect/>
          </a:stretch>
        </p:blipFill>
        <p:spPr>
          <a:xfrm>
            <a:off x="578802" y="1820567"/>
            <a:ext cx="4437698" cy="363220"/>
          </a:xfrm>
          <a:prstGeom prst="rect">
            <a:avLst/>
          </a:prstGeom>
        </p:spPr>
      </p:pic>
      <p:pic>
        <p:nvPicPr>
          <p:cNvPr id="12" name="Рисунок 11">
            <a:extLst>
              <a:ext uri="{FF2B5EF4-FFF2-40B4-BE49-F238E27FC236}">
                <a16:creationId xmlns:a16="http://schemas.microsoft.com/office/drawing/2014/main" id="{3E64630D-E77D-4A4C-AF29-992E2187136C}"/>
              </a:ext>
            </a:extLst>
          </p:cNvPr>
          <p:cNvPicPr/>
          <p:nvPr/>
        </p:nvPicPr>
        <p:blipFill>
          <a:blip r:embed="rId3">
            <a:extLst>
              <a:ext uri="{28A0092B-C50C-407E-A947-70E740481C1C}">
                <a14:useLocalDpi xmlns:a14="http://schemas.microsoft.com/office/drawing/2010/main" val="0"/>
              </a:ext>
            </a:extLst>
          </a:blip>
          <a:stretch>
            <a:fillRect/>
          </a:stretch>
        </p:blipFill>
        <p:spPr>
          <a:xfrm>
            <a:off x="539432" y="3065780"/>
            <a:ext cx="3902075" cy="363220"/>
          </a:xfrm>
          <a:prstGeom prst="rect">
            <a:avLst/>
          </a:prstGeom>
        </p:spPr>
      </p:pic>
      <p:pic>
        <p:nvPicPr>
          <p:cNvPr id="13" name="Рисунок 12">
            <a:extLst>
              <a:ext uri="{FF2B5EF4-FFF2-40B4-BE49-F238E27FC236}">
                <a16:creationId xmlns:a16="http://schemas.microsoft.com/office/drawing/2014/main" id="{5F1E96F3-7419-4E50-8ED1-E940C4280054}"/>
              </a:ext>
            </a:extLst>
          </p:cNvPr>
          <p:cNvPicPr>
            <a:picLocks noChangeAspect="1"/>
          </p:cNvPicPr>
          <p:nvPr/>
        </p:nvPicPr>
        <p:blipFill>
          <a:blip r:embed="rId4"/>
          <a:stretch>
            <a:fillRect/>
          </a:stretch>
        </p:blipFill>
        <p:spPr>
          <a:xfrm>
            <a:off x="578802" y="3933624"/>
            <a:ext cx="4203916" cy="457223"/>
          </a:xfrm>
          <a:prstGeom prst="rect">
            <a:avLst/>
          </a:prstGeom>
        </p:spPr>
      </p:pic>
      <p:sp>
        <p:nvSpPr>
          <p:cNvPr id="14" name="TextBox 13">
            <a:extLst>
              <a:ext uri="{FF2B5EF4-FFF2-40B4-BE49-F238E27FC236}">
                <a16:creationId xmlns:a16="http://schemas.microsoft.com/office/drawing/2014/main" id="{22E5E7AE-6C80-4376-AB99-62B93585CEFF}"/>
              </a:ext>
            </a:extLst>
          </p:cNvPr>
          <p:cNvSpPr txBox="1"/>
          <p:nvPr/>
        </p:nvSpPr>
        <p:spPr>
          <a:xfrm>
            <a:off x="539432" y="2609348"/>
            <a:ext cx="6096000" cy="369332"/>
          </a:xfrm>
          <a:prstGeom prst="rect">
            <a:avLst/>
          </a:prstGeom>
          <a:noFill/>
        </p:spPr>
        <p:txBody>
          <a:bodyPr wrap="square">
            <a:spAutoFit/>
          </a:bodyPr>
          <a:lstStyle/>
          <a:p>
            <a:r>
              <a:rPr lang="en-US" sz="1800" dirty="0">
                <a:effectLst/>
                <a:latin typeface="Times New Roman" panose="02020603050405020304" pitchFamily="18" charset="0"/>
                <a:ea typeface="Yu Mincho" panose="02020400000000000000" pitchFamily="18" charset="-128"/>
                <a:cs typeface="Arial" panose="020B0604020202020204" pitchFamily="34" charset="0"/>
              </a:rPr>
              <a:t>Where:</a:t>
            </a:r>
            <a:endParaRPr lang="uk-UA" dirty="0"/>
          </a:p>
        </p:txBody>
      </p:sp>
      <p:sp>
        <p:nvSpPr>
          <p:cNvPr id="15" name="TextBox 14">
            <a:extLst>
              <a:ext uri="{FF2B5EF4-FFF2-40B4-BE49-F238E27FC236}">
                <a16:creationId xmlns:a16="http://schemas.microsoft.com/office/drawing/2014/main" id="{BB6181FD-F370-43BC-95ED-A277498932FF}"/>
              </a:ext>
            </a:extLst>
          </p:cNvPr>
          <p:cNvSpPr txBox="1"/>
          <p:nvPr/>
        </p:nvSpPr>
        <p:spPr>
          <a:xfrm>
            <a:off x="539432" y="3564292"/>
            <a:ext cx="6096000" cy="369332"/>
          </a:xfrm>
          <a:prstGeom prst="rect">
            <a:avLst/>
          </a:prstGeom>
          <a:noFill/>
        </p:spPr>
        <p:txBody>
          <a:bodyPr wrap="square">
            <a:spAutoFit/>
          </a:bodyPr>
          <a:lstStyle/>
          <a:p>
            <a:r>
              <a:rPr lang="en-US" sz="1800" dirty="0">
                <a:effectLst/>
                <a:latin typeface="Times New Roman" panose="02020603050405020304" pitchFamily="18" charset="0"/>
                <a:ea typeface="Yu Mincho" panose="02020400000000000000" pitchFamily="18" charset="-128"/>
                <a:cs typeface="Arial" panose="020B0604020202020204" pitchFamily="34" charset="0"/>
              </a:rPr>
              <a:t>and</a:t>
            </a:r>
            <a:endParaRPr lang="uk-UA" dirty="0"/>
          </a:p>
        </p:txBody>
      </p:sp>
      <p:sp>
        <p:nvSpPr>
          <p:cNvPr id="17" name="TextBox 16">
            <a:extLst>
              <a:ext uri="{FF2B5EF4-FFF2-40B4-BE49-F238E27FC236}">
                <a16:creationId xmlns:a16="http://schemas.microsoft.com/office/drawing/2014/main" id="{DC7E3FA5-9D31-43D9-B1F3-F2F2282CC05D}"/>
              </a:ext>
            </a:extLst>
          </p:cNvPr>
          <p:cNvSpPr txBox="1"/>
          <p:nvPr/>
        </p:nvSpPr>
        <p:spPr>
          <a:xfrm>
            <a:off x="578802" y="4830152"/>
            <a:ext cx="7307898" cy="368434"/>
          </a:xfrm>
          <a:prstGeom prst="rect">
            <a:avLst/>
          </a:prstGeom>
          <a:noFill/>
        </p:spPr>
        <p:txBody>
          <a:bodyPr wrap="square">
            <a:spAutoFit/>
          </a:bodyPr>
          <a:lstStyle/>
          <a:p>
            <a:pPr algn="just">
              <a:lnSpc>
                <a:spcPct val="107000"/>
              </a:lnSpc>
              <a:spcAft>
                <a:spcPts val="40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Next, regarding the row masks, for </a:t>
            </a:r>
            <a:r>
              <a:rPr lang="en-US" sz="1800" b="1" dirty="0">
                <a:effectLst/>
                <a:latin typeface="Cambria Math" panose="02040503050406030204" pitchFamily="18" charset="0"/>
                <a:ea typeface="Yu Mincho" panose="02020400000000000000" pitchFamily="18" charset="-128"/>
                <a:cs typeface="Arial" panose="020B0604020202020204" pitchFamily="34" charset="0"/>
              </a:rPr>
              <a:t>Ψ</a:t>
            </a:r>
            <a:r>
              <a:rPr lang="en-US" sz="1800" b="1" baseline="-25000" dirty="0">
                <a:effectLst/>
                <a:latin typeface="Cambria Math" panose="02040503050406030204" pitchFamily="18" charset="0"/>
                <a:ea typeface="Yu Mincho" panose="02020400000000000000" pitchFamily="18" charset="-128"/>
                <a:cs typeface="Arial" panose="020B0604020202020204" pitchFamily="34" charset="0"/>
              </a:rPr>
              <a:t>0,3</a:t>
            </a:r>
            <a:r>
              <a:rPr lang="en-US" sz="1800" dirty="0">
                <a:effectLst/>
                <a:latin typeface="Times New Roman" panose="02020603050405020304" pitchFamily="18" charset="0"/>
                <a:ea typeface="Yu Mincho" panose="02020400000000000000" pitchFamily="18" charset="-128"/>
                <a:cs typeface="Arial" panose="020B0604020202020204" pitchFamily="34" charset="0"/>
              </a:rPr>
              <a:t>, we get </a:t>
            </a:r>
            <a:r>
              <a:rPr lang="en-US" sz="1800" b="1" dirty="0">
                <a:effectLst/>
                <a:latin typeface="Times New Roman" panose="02020603050405020304" pitchFamily="18" charset="0"/>
                <a:ea typeface="Yu Mincho" panose="02020400000000000000" pitchFamily="18" charset="-128"/>
                <a:cs typeface="Arial" panose="020B0604020202020204" pitchFamily="34" charset="0"/>
              </a:rPr>
              <a:t>R</a:t>
            </a:r>
            <a:r>
              <a:rPr lang="en-US" sz="1800" b="1" baseline="-25000" dirty="0">
                <a:effectLst/>
                <a:latin typeface="Times New Roman" panose="02020603050405020304" pitchFamily="18" charset="0"/>
                <a:ea typeface="Yu Mincho" panose="02020400000000000000" pitchFamily="18" charset="-128"/>
                <a:cs typeface="Arial" panose="020B0604020202020204" pitchFamily="34" charset="0"/>
              </a:rPr>
              <a:t>0</a:t>
            </a:r>
            <a:r>
              <a:rPr lang="en-US" sz="1800" b="1" dirty="0">
                <a:effectLst/>
                <a:latin typeface="Times New Roman" panose="02020603050405020304" pitchFamily="18" charset="0"/>
                <a:ea typeface="Yu Mincho" panose="02020400000000000000" pitchFamily="18" charset="-128"/>
                <a:cs typeface="Arial" panose="020B0604020202020204" pitchFamily="34" charset="0"/>
              </a:rPr>
              <a:t> = </a:t>
            </a:r>
            <a:r>
              <a:rPr lang="en-US" sz="1800" b="1" dirty="0" err="1">
                <a:effectLst/>
                <a:latin typeface="Cambria Math" panose="02040503050406030204" pitchFamily="18" charset="0"/>
                <a:ea typeface="Yu Mincho" panose="02020400000000000000" pitchFamily="18" charset="-128"/>
                <a:cs typeface="Arial" panose="020B0604020202020204" pitchFamily="34" charset="0"/>
              </a:rPr>
              <a:t>cMult</a:t>
            </a:r>
            <a:r>
              <a:rPr lang="en-US" sz="1800" b="1" dirty="0">
                <a:effectLst/>
                <a:latin typeface="Cambria Math" panose="02040503050406030204" pitchFamily="18" charset="0"/>
                <a:ea typeface="Yu Mincho" panose="02020400000000000000" pitchFamily="18" charset="-128"/>
                <a:cs typeface="Arial" panose="020B0604020202020204" pitchFamily="34" charset="0"/>
              </a:rPr>
              <a:t>(</a:t>
            </a:r>
            <a:r>
              <a:rPr lang="en-US" sz="1800" b="1" dirty="0">
                <a:effectLst/>
                <a:latin typeface="Times New Roman" panose="02020603050405020304" pitchFamily="18" charset="0"/>
                <a:ea typeface="Yu Mincho" panose="02020400000000000000" pitchFamily="18" charset="-128"/>
                <a:cs typeface="Times New Roman" panose="02020603050405020304" pitchFamily="18" charset="0"/>
              </a:rPr>
              <a:t>C</a:t>
            </a:r>
            <a:r>
              <a:rPr lang="en-US" sz="1800" b="1" dirty="0">
                <a:effectLst/>
                <a:latin typeface="Cambria Math" panose="02040503050406030204" pitchFamily="18" charset="0"/>
                <a:ea typeface="Yu Mincho" panose="02020400000000000000" pitchFamily="18" charset="-128"/>
                <a:cs typeface="Arial" panose="020B0604020202020204" pitchFamily="34" charset="0"/>
              </a:rPr>
              <a:t>, Ψ</a:t>
            </a:r>
            <a:r>
              <a:rPr lang="en-US" sz="1800" b="1" baseline="-25000" dirty="0">
                <a:effectLst/>
                <a:latin typeface="Cambria Math" panose="02040503050406030204" pitchFamily="18" charset="0"/>
                <a:ea typeface="Yu Mincho" panose="02020400000000000000" pitchFamily="18" charset="-128"/>
                <a:cs typeface="Arial" panose="020B0604020202020204" pitchFamily="34" charset="0"/>
              </a:rPr>
              <a:t>0,3</a:t>
            </a:r>
            <a:r>
              <a:rPr lang="en-US" sz="1800" b="1" dirty="0">
                <a:effectLst/>
                <a:latin typeface="Cambria Math" panose="02040503050406030204" pitchFamily="18" charset="0"/>
                <a:ea typeface="Yu Mincho" panose="02020400000000000000" pitchFamily="18" charset="-128"/>
                <a:cs typeface="Arial" panose="020B0604020202020204" pitchFamily="34" charset="0"/>
              </a:rPr>
              <a:t>)</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a:t>
            </a:r>
            <a:endParaRPr lang="uk-UA" sz="1800" dirty="0">
              <a:effectLst/>
              <a:latin typeface="Times New Roman" panose="02020603050405020304" pitchFamily="18" charset="0"/>
              <a:ea typeface="Yu Mincho" panose="02020400000000000000" pitchFamily="18" charset="-128"/>
              <a:cs typeface="Times New Roman" panose="02020603050405020304" pitchFamily="18" charset="0"/>
            </a:endParaRPr>
          </a:p>
        </p:txBody>
      </p:sp>
      <p:pic>
        <p:nvPicPr>
          <p:cNvPr id="18" name="Рисунок 17">
            <a:extLst>
              <a:ext uri="{FF2B5EF4-FFF2-40B4-BE49-F238E27FC236}">
                <a16:creationId xmlns:a16="http://schemas.microsoft.com/office/drawing/2014/main" id="{A04649FC-CD78-4EBE-BE37-47AF3993B1FC}"/>
              </a:ext>
            </a:extLst>
          </p:cNvPr>
          <p:cNvPicPr/>
          <p:nvPr/>
        </p:nvPicPr>
        <p:blipFill>
          <a:blip r:embed="rId5">
            <a:extLst>
              <a:ext uri="{28A0092B-C50C-407E-A947-70E740481C1C}">
                <a14:useLocalDpi xmlns:a14="http://schemas.microsoft.com/office/drawing/2010/main" val="0"/>
              </a:ext>
            </a:extLst>
          </a:blip>
          <a:stretch>
            <a:fillRect/>
          </a:stretch>
        </p:blipFill>
        <p:spPr>
          <a:xfrm>
            <a:off x="582612" y="5367573"/>
            <a:ext cx="4012565" cy="332105"/>
          </a:xfrm>
          <a:prstGeom prst="rect">
            <a:avLst/>
          </a:prstGeom>
        </p:spPr>
      </p:pic>
      <p:pic>
        <p:nvPicPr>
          <p:cNvPr id="19" name="Рисунок 18">
            <a:extLst>
              <a:ext uri="{FF2B5EF4-FFF2-40B4-BE49-F238E27FC236}">
                <a16:creationId xmlns:a16="http://schemas.microsoft.com/office/drawing/2014/main" id="{69E00E65-9139-4BFB-9696-3B6892369DA0}"/>
              </a:ext>
            </a:extLst>
          </p:cNvPr>
          <p:cNvPicPr/>
          <p:nvPr/>
        </p:nvPicPr>
        <p:blipFill>
          <a:blip r:embed="rId6">
            <a:extLst>
              <a:ext uri="{28A0092B-C50C-407E-A947-70E740481C1C}">
                <a14:useLocalDpi xmlns:a14="http://schemas.microsoft.com/office/drawing/2010/main" val="0"/>
              </a:ext>
            </a:extLst>
          </a:blip>
          <a:stretch>
            <a:fillRect/>
          </a:stretch>
        </p:blipFill>
        <p:spPr>
          <a:xfrm>
            <a:off x="578802" y="6144813"/>
            <a:ext cx="3965575" cy="361950"/>
          </a:xfrm>
          <a:prstGeom prst="rect">
            <a:avLst/>
          </a:prstGeom>
        </p:spPr>
      </p:pic>
      <p:sp>
        <p:nvSpPr>
          <p:cNvPr id="21" name="TextBox 20">
            <a:extLst>
              <a:ext uri="{FF2B5EF4-FFF2-40B4-BE49-F238E27FC236}">
                <a16:creationId xmlns:a16="http://schemas.microsoft.com/office/drawing/2014/main" id="{C6312287-3626-4FAA-889B-6515E20B06B1}"/>
              </a:ext>
            </a:extLst>
          </p:cNvPr>
          <p:cNvSpPr txBox="1"/>
          <p:nvPr/>
        </p:nvSpPr>
        <p:spPr>
          <a:xfrm>
            <a:off x="539432" y="5760788"/>
            <a:ext cx="6096000" cy="369332"/>
          </a:xfrm>
          <a:prstGeom prst="rect">
            <a:avLst/>
          </a:prstGeom>
          <a:noFill/>
        </p:spPr>
        <p:txBody>
          <a:bodyPr wrap="square">
            <a:spAutoFit/>
          </a:bodyPr>
          <a:lstStyle/>
          <a:p>
            <a:r>
              <a:rPr lang="en-US" sz="1800" dirty="0">
                <a:effectLst/>
                <a:latin typeface="Times New Roman" panose="02020603050405020304" pitchFamily="18" charset="0"/>
                <a:ea typeface="Yu Mincho" panose="02020400000000000000" pitchFamily="18" charset="-128"/>
                <a:cs typeface="Arial" panose="020B0604020202020204" pitchFamily="34" charset="0"/>
              </a:rPr>
              <a:t>Where:</a:t>
            </a:r>
            <a:endParaRPr lang="uk-UA" dirty="0"/>
          </a:p>
        </p:txBody>
      </p:sp>
    </p:spTree>
    <p:extLst>
      <p:ext uri="{BB962C8B-B14F-4D97-AF65-F5344CB8AC3E}">
        <p14:creationId xmlns:p14="http://schemas.microsoft.com/office/powerpoint/2010/main" val="1101948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a:extLst>
                  <a:ext uri="{FF2B5EF4-FFF2-40B4-BE49-F238E27FC236}">
                    <a16:creationId xmlns:a16="http://schemas.microsoft.com/office/drawing/2014/main" id="{D1334725-28D8-4E15-810C-C3023F6DADCE}"/>
                  </a:ext>
                </a:extLst>
              </p:cNvPr>
              <p:cNvSpPr>
                <a:spLocks noGrp="1"/>
              </p:cNvSpPr>
              <p:nvPr>
                <p:ph type="ctrTitle"/>
              </p:nvPr>
            </p:nvSpPr>
            <p:spPr>
              <a:xfrm>
                <a:off x="474284" y="323937"/>
                <a:ext cx="11380111" cy="576111"/>
              </a:xfrm>
            </p:spPr>
            <p:txBody>
              <a:bodyPr>
                <a:normAutofit/>
              </a:bodyPr>
              <a:lstStyle/>
              <a:p>
                <a:pPr algn="l">
                  <a:lnSpc>
                    <a:spcPct val="107000"/>
                  </a:lnSpc>
                  <a:spcAft>
                    <a:spcPts val="400"/>
                  </a:spcAft>
                </a:pPr>
                <a:r>
                  <a:rPr lang="en-US" sz="2800" dirty="0">
                    <a:effectLst/>
                    <a:latin typeface="Times New Roman" panose="02020603050405020304" pitchFamily="18" charset="0"/>
                    <a:ea typeface="Yu Mincho" panose="02020400000000000000" pitchFamily="18" charset="-128"/>
                    <a:cs typeface="Arial" panose="020B0604020202020204" pitchFamily="34" charset="0"/>
                  </a:rPr>
                  <a:t>Matrix </a:t>
                </a:r>
                <a14:m>
                  <m:oMath xmlns:m="http://schemas.openxmlformats.org/officeDocument/2006/math">
                    <m:acc>
                      <m:accPr>
                        <m:chr m:val="̂"/>
                        <m:ctrlPr>
                          <a:rPr lang="uk-UA" sz="1100" i="1">
                            <a:effectLst/>
                            <a:latin typeface="Cambria Math" panose="02040503050406030204" pitchFamily="18" charset="0"/>
                            <a:cs typeface="Cambria Math" panose="02040503050406030204" pitchFamily="18" charset="0"/>
                          </a:rPr>
                        </m:ctrlPr>
                      </m:accPr>
                      <m:e>
                        <m:r>
                          <a:rPr lang="en-US" sz="2800" i="1">
                            <a:effectLst/>
                            <a:latin typeface="Cambria Math" panose="02040503050406030204" pitchFamily="18" charset="0"/>
                            <a:ea typeface="Yu Mincho" panose="02020400000000000000" pitchFamily="18" charset="-128"/>
                            <a:cs typeface="Cambria Math" panose="02040503050406030204" pitchFamily="18" charset="0"/>
                          </a:rPr>
                          <m:t>𝐴</m:t>
                        </m:r>
                      </m:e>
                    </m:acc>
                  </m:oMath>
                </a14:m>
                <a:r>
                  <a:rPr lang="en-US" sz="2800" i="1" dirty="0">
                    <a:effectLst/>
                    <a:latin typeface="Times New Roman" panose="02020603050405020304" pitchFamily="18" charset="0"/>
                    <a:ea typeface="Yu Mincho" panose="02020400000000000000" pitchFamily="18" charset="-128"/>
                    <a:cs typeface="Arial" panose="020B0604020202020204" pitchFamily="34" charset="0"/>
                  </a:rPr>
                  <a:t> </a:t>
                </a:r>
                <a:r>
                  <a:rPr lang="en-US" sz="2800" dirty="0">
                    <a:effectLst/>
                    <a:latin typeface="Times New Roman" panose="02020603050405020304" pitchFamily="18" charset="0"/>
                    <a:ea typeface="Yu Mincho" panose="02020400000000000000" pitchFamily="18" charset="-128"/>
                    <a:cs typeface="Arial" panose="020B0604020202020204" pitchFamily="34" charset="0"/>
                  </a:rPr>
                  <a:t>computation</a:t>
                </a:r>
                <a:r>
                  <a:rPr lang="en-US" sz="2800" i="1" dirty="0">
                    <a:effectLst/>
                    <a:latin typeface="Times New Roman" panose="02020603050405020304" pitchFamily="18" charset="0"/>
                    <a:ea typeface="Yu Mincho" panose="02020400000000000000" pitchFamily="18" charset="-128"/>
                    <a:cs typeface="Arial" panose="020B0604020202020204" pitchFamily="34" charset="0"/>
                  </a:rPr>
                  <a:t> algorithm</a:t>
                </a:r>
                <a:endParaRPr lang="uk-UA" sz="9600" dirty="0"/>
              </a:p>
            </p:txBody>
          </p:sp>
        </mc:Choice>
        <mc:Fallback xmlns="">
          <p:sp>
            <p:nvSpPr>
              <p:cNvPr id="2" name="Заголовок 1">
                <a:extLst>
                  <a:ext uri="{FF2B5EF4-FFF2-40B4-BE49-F238E27FC236}">
                    <a16:creationId xmlns:a16="http://schemas.microsoft.com/office/drawing/2014/main" id="{D1334725-28D8-4E15-810C-C3023F6DADCE}"/>
                  </a:ext>
                </a:extLst>
              </p:cNvPr>
              <p:cNvSpPr>
                <a:spLocks noGrp="1" noRot="1" noChangeAspect="1" noMove="1" noResize="1" noEditPoints="1" noAdjustHandles="1" noChangeArrowheads="1" noChangeShapeType="1" noTextEdit="1"/>
              </p:cNvSpPr>
              <p:nvPr>
                <p:ph type="ctrTitle"/>
              </p:nvPr>
            </p:nvSpPr>
            <p:spPr>
              <a:xfrm>
                <a:off x="474284" y="323937"/>
                <a:ext cx="11380111" cy="576111"/>
              </a:xfrm>
              <a:blipFill>
                <a:blip r:embed="rId2"/>
                <a:stretch>
                  <a:fillRect l="-1125" t="-2105" b="-27368"/>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9" name="Подзаголовок 8">
                <a:extLst>
                  <a:ext uri="{FF2B5EF4-FFF2-40B4-BE49-F238E27FC236}">
                    <a16:creationId xmlns:a16="http://schemas.microsoft.com/office/drawing/2014/main" id="{1241EF6B-EB9C-4963-9EF9-753EAAFEC3BD}"/>
                  </a:ext>
                </a:extLst>
              </p:cNvPr>
              <p:cNvSpPr>
                <a:spLocks noGrp="1"/>
              </p:cNvSpPr>
              <p:nvPr>
                <p:ph type="subTitle" idx="1"/>
              </p:nvPr>
            </p:nvSpPr>
            <p:spPr>
              <a:xfrm>
                <a:off x="474284" y="1447800"/>
                <a:ext cx="4612893" cy="4921163"/>
              </a:xfrm>
            </p:spPr>
            <p:txBody>
              <a:bodyPr>
                <a:normAutofit/>
              </a:bodyPr>
              <a:lstStyle/>
              <a:p>
                <a:pPr algn="just">
                  <a:lnSpc>
                    <a:spcPct val="107000"/>
                  </a:lnSpc>
                  <a:spcAft>
                    <a:spcPts val="40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Input: matrix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𝐴</a:t>
                </a:r>
                <a:r>
                  <a:rPr lang="en-US" sz="1800" dirty="0">
                    <a:effectLst/>
                    <a:latin typeface="Times New Roman" panose="02020603050405020304" pitchFamily="18" charset="0"/>
                    <a:ea typeface="Yu Mincho" panose="02020400000000000000" pitchFamily="18" charset="-128"/>
                    <a:cs typeface="Arial" panose="020B0604020202020204" pitchFamily="34" charset="0"/>
                  </a:rPr>
                  <a:t> of size </a:t>
                </a:r>
                <a:r>
                  <a:rPr lang="en-US" sz="1800" dirty="0">
                    <a:effectLst/>
                    <a:latin typeface="Cambria Math" panose="02040503050406030204" pitchFamily="18" charset="0"/>
                    <a:ea typeface="Yu Mincho" panose="02020400000000000000" pitchFamily="18" charset="-128"/>
                    <a:cs typeface="Arial" panose="020B0604020202020204" pitchFamily="34" charset="0"/>
                  </a:rPr>
                  <a:t>(</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Cambria Math" panose="020405030504060302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a:p>
                <a:pPr algn="just">
                  <a:lnSpc>
                    <a:spcPct val="107000"/>
                  </a:lnSpc>
                  <a:spcAft>
                    <a:spcPts val="40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Output: matrix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𝐴</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of size </a:t>
                </a:r>
                <a:r>
                  <a:rPr lang="en-US" sz="1800" dirty="0">
                    <a:effectLst/>
                    <a:latin typeface="Cambria Math" panose="02040503050406030204" pitchFamily="18" charset="0"/>
                    <a:ea typeface="Yu Mincho" panose="02020400000000000000" pitchFamily="18" charset="-128"/>
                    <a:cs typeface="Arial" panose="020B0604020202020204" pitchFamily="34" charset="0"/>
                  </a:rPr>
                  <a:t>(</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baseline="30000" dirty="0">
                    <a:effectLst/>
                    <a:latin typeface="Cambria Math" panose="02040503050406030204" pitchFamily="18" charset="0"/>
                    <a:ea typeface="Yu Mincho" panose="02020400000000000000" pitchFamily="18" charset="-128"/>
                    <a:cs typeface="Arial" panose="020B0604020202020204" pitchFamily="34" charset="0"/>
                  </a:rPr>
                  <a:t>2</a:t>
                </a:r>
                <a:r>
                  <a:rPr lang="en-US" sz="1800" dirty="0">
                    <a:effectLst/>
                    <a:latin typeface="Cambria Math" panose="020405030504060302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a:p>
                <a:pPr algn="just">
                  <a:lnSpc>
                    <a:spcPct val="107000"/>
                  </a:lnSpc>
                  <a:spcAft>
                    <a:spcPts val="40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Both matrices are encrypted homomorphically.</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a:p>
                <a:pPr algn="just">
                  <a:lnSpc>
                    <a:spcPct val="107000"/>
                  </a:lnSpc>
                  <a:spcAft>
                    <a:spcPts val="400"/>
                  </a:spcAft>
                </a:pPr>
                <a:r>
                  <a:rPr lang="en-US" sz="1800" i="1" dirty="0">
                    <a:effectLst/>
                    <a:latin typeface="Times New Roman" panose="02020603050405020304" pitchFamily="18" charset="0"/>
                    <a:ea typeface="Yu Mincho" panose="02020400000000000000" pitchFamily="18" charset="-128"/>
                    <a:cs typeface="Arial" panose="020B0604020202020204" pitchFamily="34" charset="0"/>
                  </a:rPr>
                  <a:t>Algorithm</a:t>
                </a:r>
                <a:r>
                  <a:rPr lang="en-US" sz="1800" dirty="0">
                    <a:effectLst/>
                    <a:latin typeface="Times New Roman" panose="02020603050405020304" pitchFamily="18" charset="0"/>
                    <a:ea typeface="Yu Mincho" panose="02020400000000000000" pitchFamily="18" charset="-128"/>
                    <a:cs typeface="Arial" panose="020B0604020202020204" pitchFamily="34" charset="0"/>
                  </a:rPr>
                  <a:t> 1. Computation of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𝐴</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p:txBody>
          </p:sp>
        </mc:Choice>
        <mc:Fallback xmlns="">
          <p:sp>
            <p:nvSpPr>
              <p:cNvPr id="9" name="Подзаголовок 8">
                <a:extLst>
                  <a:ext uri="{FF2B5EF4-FFF2-40B4-BE49-F238E27FC236}">
                    <a16:creationId xmlns:a16="http://schemas.microsoft.com/office/drawing/2014/main" id="{1241EF6B-EB9C-4963-9EF9-753EAAFEC3BD}"/>
                  </a:ext>
                </a:extLst>
              </p:cNvPr>
              <p:cNvSpPr>
                <a:spLocks noGrp="1" noRot="1" noChangeAspect="1" noMove="1" noResize="1" noEditPoints="1" noAdjustHandles="1" noChangeArrowheads="1" noChangeShapeType="1" noTextEdit="1"/>
              </p:cNvSpPr>
              <p:nvPr>
                <p:ph type="subTitle" idx="1"/>
              </p:nvPr>
            </p:nvSpPr>
            <p:spPr>
              <a:xfrm>
                <a:off x="474284" y="1447800"/>
                <a:ext cx="4612893" cy="4921163"/>
              </a:xfrm>
              <a:blipFill>
                <a:blip r:embed="rId3"/>
                <a:stretch>
                  <a:fillRect l="-1189" t="-867"/>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D78695-CD1F-4C44-93EC-05FA9F13E352}"/>
                  </a:ext>
                </a:extLst>
              </p:cNvPr>
              <p:cNvSpPr txBox="1"/>
              <p:nvPr/>
            </p:nvSpPr>
            <p:spPr>
              <a:xfrm>
                <a:off x="6730999" y="482687"/>
                <a:ext cx="5077779" cy="6204199"/>
              </a:xfrm>
              <a:prstGeom prst="rect">
                <a:avLst/>
              </a:prstGeom>
              <a:noFill/>
            </p:spPr>
            <p:txBody>
              <a:bodyPr wrap="square">
                <a:spAutoFit/>
              </a:bodyPr>
              <a:lstStyle/>
              <a:p>
                <a:pPr algn="just">
                  <a:lnSpc>
                    <a:spcPct val="107000"/>
                  </a:lnSpc>
                  <a:spcAft>
                    <a:spcPts val="400"/>
                  </a:spcAft>
                </a:pPr>
                <a:r>
                  <a:rPr lang="en-US" sz="1800" b="1" i="1" dirty="0">
                    <a:effectLst/>
                    <a:latin typeface="Times New Roman" panose="02020603050405020304" pitchFamily="18" charset="0"/>
                    <a:ea typeface="Yu Mincho" panose="02020400000000000000" pitchFamily="18" charset="-128"/>
                    <a:cs typeface="Arial" panose="020B0604020202020204" pitchFamily="34" charset="0"/>
                  </a:rPr>
                  <a:t>First Step</a:t>
                </a:r>
                <a:r>
                  <a:rPr lang="en-US" sz="1800" dirty="0">
                    <a:effectLst/>
                    <a:latin typeface="Times New Roman" panose="02020603050405020304" pitchFamily="18" charset="0"/>
                    <a:ea typeface="Yu Mincho" panose="02020400000000000000" pitchFamily="18" charset="-128"/>
                    <a:cs typeface="Arial" panose="020B0604020202020204" pitchFamily="34" charset="0"/>
                  </a:rPr>
                  <a:t>: The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Times New Roman" panose="02020603050405020304" pitchFamily="18" charset="0"/>
                    <a:ea typeface="Yu Mincho" panose="02020400000000000000" pitchFamily="18" charset="-128"/>
                    <a:cs typeface="Arial" panose="020B0604020202020204" pitchFamily="34" charset="0"/>
                  </a:rPr>
                  <a:t> columns of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𝐴</a:t>
                </a:r>
                <a:r>
                  <a:rPr lang="en-US" sz="1800" dirty="0">
                    <a:effectLst/>
                    <a:latin typeface="Times New Roman" panose="02020603050405020304" pitchFamily="18" charset="0"/>
                    <a:ea typeface="Yu Mincho" panose="02020400000000000000" pitchFamily="18" charset="-128"/>
                    <a:cs typeface="Arial" panose="020B0604020202020204" pitchFamily="34" charset="0"/>
                  </a:rPr>
                  <a:t> are copied to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Times New Roman" panose="02020603050405020304" pitchFamily="18" charset="0"/>
                    <a:ea typeface="Yu Mincho" panose="02020400000000000000" pitchFamily="18" charset="-128"/>
                    <a:cs typeface="Arial" panose="020B0604020202020204" pitchFamily="34" charset="0"/>
                  </a:rPr>
                  <a:t> different ciphertexts </a:t>
                </a:r>
                <a:r>
                  <a:rPr lang="en-US" sz="1800" b="1" dirty="0">
                    <a:effectLst/>
                    <a:latin typeface="Times New Roman" panose="02020603050405020304" pitchFamily="18" charset="0"/>
                    <a:ea typeface="Yu Mincho" panose="02020400000000000000" pitchFamily="18" charset="-128"/>
                    <a:cs typeface="Arial" panose="020B0604020202020204" pitchFamily="34" charset="0"/>
                  </a:rPr>
                  <a:t>L</a:t>
                </a:r>
                <a:r>
                  <a:rPr lang="en-US" sz="1800" b="1" baseline="-25000" dirty="0">
                    <a:effectLst/>
                    <a:latin typeface="Times New Roman" panose="02020603050405020304" pitchFamily="18" charset="0"/>
                    <a:ea typeface="Yu Mincho" panose="02020400000000000000" pitchFamily="18" charset="-128"/>
                    <a:cs typeface="Arial" panose="020B0604020202020204" pitchFamily="34" charset="0"/>
                  </a:rPr>
                  <a:t>i</a:t>
                </a:r>
                <a:r>
                  <a:rPr lang="en-US" sz="1800" dirty="0">
                    <a:effectLst/>
                    <a:latin typeface="Times New Roman" panose="02020603050405020304" pitchFamily="18" charset="0"/>
                    <a:ea typeface="Yu Mincho" panose="02020400000000000000" pitchFamily="18" charset="-128"/>
                    <a:cs typeface="Arial" panose="020B0604020202020204" pitchFamily="34" charset="0"/>
                  </a:rPr>
                  <a:t>, where 0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𝑖</a:t>
                </a:r>
                <a:r>
                  <a:rPr lang="en-US" sz="1800" dirty="0">
                    <a:effectLst/>
                    <a:latin typeface="Times New Roman" panose="02020603050405020304" pitchFamily="18" charset="0"/>
                    <a:ea typeface="Yu Mincho" panose="02020400000000000000" pitchFamily="18" charset="-128"/>
                    <a:cs typeface="Arial" panose="020B0604020202020204" pitchFamily="34" charset="0"/>
                  </a:rPr>
                  <a:t> &lt;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Times New Roman" panose="02020603050405020304" pitchFamily="18" charset="0"/>
                    <a:ea typeface="Yu Mincho" panose="02020400000000000000" pitchFamily="18" charset="-128"/>
                    <a:cs typeface="Arial" panose="020B0604020202020204" pitchFamily="34" charset="0"/>
                  </a:rPr>
                  <a:t>. Each </a:t>
                </a:r>
                <a:r>
                  <a:rPr lang="en-US" sz="1800" b="1" dirty="0">
                    <a:effectLst/>
                    <a:latin typeface="Times New Roman" panose="02020603050405020304" pitchFamily="18" charset="0"/>
                    <a:ea typeface="Yu Mincho" panose="02020400000000000000" pitchFamily="18" charset="-128"/>
                    <a:cs typeface="Arial" panose="020B0604020202020204" pitchFamily="34" charset="0"/>
                  </a:rPr>
                  <a:t>L</a:t>
                </a:r>
                <a:r>
                  <a:rPr lang="en-US" sz="1800" b="1" baseline="-25000" dirty="0">
                    <a:effectLst/>
                    <a:latin typeface="Times New Roman" panose="02020603050405020304" pitchFamily="18" charset="0"/>
                    <a:ea typeface="Yu Mincho" panose="02020400000000000000" pitchFamily="18" charset="-128"/>
                    <a:cs typeface="Arial" panose="020B0604020202020204" pitchFamily="34" charset="0"/>
                  </a:rPr>
                  <a:t>i</a:t>
                </a:r>
                <a:r>
                  <a:rPr lang="en-US" sz="1800" dirty="0">
                    <a:effectLst/>
                    <a:latin typeface="Times New Roman" panose="02020603050405020304" pitchFamily="18" charset="0"/>
                    <a:ea typeface="Yu Mincho" panose="02020400000000000000" pitchFamily="18" charset="-128"/>
                    <a:cs typeface="Arial" panose="020B0604020202020204" pitchFamily="34" charset="0"/>
                  </a:rPr>
                  <a:t> contains the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𝑖</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r>
                  <a:rPr lang="en-US" sz="1800" dirty="0" err="1">
                    <a:effectLst/>
                    <a:latin typeface="Times New Roman" panose="02020603050405020304" pitchFamily="18" charset="0"/>
                    <a:ea typeface="Yu Mincho" panose="02020400000000000000" pitchFamily="18" charset="-128"/>
                    <a:cs typeface="Arial" panose="020B0604020202020204" pitchFamily="34" charset="0"/>
                  </a:rPr>
                  <a:t>th</a:t>
                </a:r>
                <a:r>
                  <a:rPr lang="en-US" sz="1800" dirty="0">
                    <a:effectLst/>
                    <a:latin typeface="Times New Roman" panose="02020603050405020304" pitchFamily="18" charset="0"/>
                    <a:ea typeface="Yu Mincho" panose="02020400000000000000" pitchFamily="18" charset="-128"/>
                    <a:cs typeface="Arial" panose="020B0604020202020204" pitchFamily="34" charset="0"/>
                  </a:rPr>
                  <a:t> column of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𝐴</a:t>
                </a:r>
                <a:r>
                  <a:rPr lang="en-US" sz="1800" dirty="0">
                    <a:effectLst/>
                    <a:latin typeface="Times New Roman" panose="02020603050405020304" pitchFamily="18" charset="0"/>
                    <a:ea typeface="Yu Mincho" panose="02020400000000000000" pitchFamily="18" charset="-128"/>
                    <a:cs typeface="Arial" panose="020B0604020202020204" pitchFamily="34" charset="0"/>
                  </a:rPr>
                  <a:t> with the same slot positions. This step is achieved by multiplying the ciphertext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𝐴</a:t>
                </a:r>
                <a:r>
                  <a:rPr lang="en-US" sz="1800" dirty="0">
                    <a:effectLst/>
                    <a:latin typeface="Times New Roman" panose="02020603050405020304" pitchFamily="18" charset="0"/>
                    <a:ea typeface="Yu Mincho" panose="02020400000000000000" pitchFamily="18" charset="-128"/>
                    <a:cs typeface="Arial" panose="020B0604020202020204" pitchFamily="34" charset="0"/>
                  </a:rPr>
                  <a:t> by a mask </a:t>
                </a:r>
                <a:r>
                  <a:rPr lang="en-US" sz="1800" b="1" dirty="0" err="1">
                    <a:effectLst/>
                    <a:latin typeface="Times New Roman" panose="02020603050405020304" pitchFamily="18" charset="0"/>
                    <a:ea typeface="Yu Mincho" panose="02020400000000000000" pitchFamily="18" charset="-128"/>
                    <a:cs typeface="Times New Roman" panose="02020603050405020304" pitchFamily="18" charset="0"/>
                  </a:rPr>
                  <a:t>Π</a:t>
                </a:r>
                <a:r>
                  <a:rPr lang="en-US" sz="1800" b="1" baseline="-25000" dirty="0" err="1">
                    <a:effectLst/>
                    <a:latin typeface="Times New Roman" panose="02020603050405020304" pitchFamily="18" charset="0"/>
                    <a:ea typeface="Yu Mincho" panose="02020400000000000000" pitchFamily="18" charset="-128"/>
                    <a:cs typeface="Times New Roman" panose="02020603050405020304" pitchFamily="18" charset="0"/>
                  </a:rPr>
                  <a:t>i,d</a:t>
                </a:r>
                <a:r>
                  <a:rPr lang="en-US" sz="1800" dirty="0">
                    <a:effectLst/>
                    <a:latin typeface="Times New Roman" panose="02020603050405020304" pitchFamily="18" charset="0"/>
                    <a:ea typeface="Yu Mincho" panose="02020400000000000000" pitchFamily="18" charset="-128"/>
                    <a:cs typeface="Arial" panose="020B0604020202020204" pitchFamily="34" charset="0"/>
                  </a:rPr>
                  <a:t>. The element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𝐴</a:t>
                </a:r>
                <a:r>
                  <a:rPr lang="en-US" sz="1800" baseline="-25000" dirty="0">
                    <a:effectLst/>
                    <a:latin typeface="Cambria Math" panose="02040503050406030204" pitchFamily="18" charset="0"/>
                    <a:ea typeface="Yu Mincho" panose="02020400000000000000" pitchFamily="18" charset="-128"/>
                    <a:cs typeface="Cambria Math" panose="02040503050406030204" pitchFamily="18" charset="0"/>
                  </a:rPr>
                  <a:t>𝑖</a:t>
                </a:r>
                <a:r>
                  <a:rPr lang="en-US" sz="1800" baseline="-25000" dirty="0">
                    <a:effectLst/>
                    <a:latin typeface="Times New Roman" panose="02020603050405020304" pitchFamily="18" charset="0"/>
                    <a:ea typeface="Yu Mincho" panose="02020400000000000000" pitchFamily="18" charset="-128"/>
                    <a:cs typeface="Arial" panose="020B0604020202020204" pitchFamily="34" charset="0"/>
                  </a:rPr>
                  <a:t>,</a:t>
                </a:r>
                <a:r>
                  <a:rPr lang="en-US" sz="1800" baseline="-25000" dirty="0">
                    <a:effectLst/>
                    <a:latin typeface="Cambria Math" panose="02040503050406030204" pitchFamily="18" charset="0"/>
                    <a:ea typeface="Yu Mincho" panose="02020400000000000000" pitchFamily="18" charset="-128"/>
                    <a:cs typeface="Cambria Math" panose="02040503050406030204" pitchFamily="18" charset="0"/>
                  </a:rPr>
                  <a:t>𝑗</a:t>
                </a:r>
                <a:r>
                  <a:rPr lang="en-US" sz="1800" dirty="0">
                    <a:effectLst/>
                    <a:latin typeface="Times New Roman" panose="02020603050405020304" pitchFamily="18" charset="0"/>
                    <a:ea typeface="Yu Mincho" panose="02020400000000000000" pitchFamily="18" charset="-128"/>
                    <a:cs typeface="Arial" panose="020B0604020202020204" pitchFamily="34" charset="0"/>
                  </a:rPr>
                  <a:t> appears in the slot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𝑖</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Times New Roman" panose="020206030504050203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𝑗</a:t>
                </a:r>
                <a:r>
                  <a:rPr lang="en-US" sz="1800" dirty="0">
                    <a:effectLst/>
                    <a:latin typeface="Times New Roman" panose="02020603050405020304" pitchFamily="18" charset="0"/>
                    <a:ea typeface="Yu Mincho" panose="02020400000000000000" pitchFamily="18" charset="-128"/>
                    <a:cs typeface="Arial" panose="020B0604020202020204" pitchFamily="34" charset="0"/>
                  </a:rPr>
                  <a:t>) of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𝐴</a:t>
                </a:r>
                <a:r>
                  <a:rPr lang="en-US" sz="1800" dirty="0">
                    <a:effectLst/>
                    <a:latin typeface="Times New Roman" panose="02020603050405020304" pitchFamily="18" charset="0"/>
                    <a:ea typeface="Yu Mincho" panose="02020400000000000000" pitchFamily="18" charset="-128"/>
                    <a:cs typeface="Arial" panose="020B0604020202020204" pitchFamily="34" charset="0"/>
                  </a:rPr>
                  <a:t> and will occupy all the slots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𝑗</a:t>
                </a:r>
                <a:r>
                  <a:rPr lang="en-US" sz="1800" dirty="0">
                    <a:effectLst/>
                    <a:latin typeface="Times New Roman" panose="020206030504050203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baseline="30000" dirty="0">
                    <a:effectLst/>
                    <a:latin typeface="Times New Roman" panose="02020603050405020304" pitchFamily="18" charset="0"/>
                    <a:ea typeface="Yu Mincho" panose="02020400000000000000" pitchFamily="18" charset="-128"/>
                    <a:cs typeface="Arial" panose="020B0604020202020204" pitchFamily="34" charset="0"/>
                  </a:rPr>
                  <a:t>2</a:t>
                </a:r>
                <a:r>
                  <a:rPr lang="en-US" sz="1800" dirty="0">
                    <a:effectLst/>
                    <a:latin typeface="Times New Roman" panose="020206030504050203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𝑖</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Times New Roman" panose="020206030504050203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𝛿</a:t>
                </a:r>
                <a:r>
                  <a:rPr lang="en-US" sz="1800" dirty="0">
                    <a:effectLst/>
                    <a:latin typeface="Times New Roman" panose="02020603050405020304" pitchFamily="18" charset="0"/>
                    <a:ea typeface="Yu Mincho" panose="02020400000000000000" pitchFamily="18" charset="-128"/>
                    <a:cs typeface="Arial" panose="020B0604020202020204" pitchFamily="34" charset="0"/>
                  </a:rPr>
                  <a:t>) of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𝐴</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for 0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𝛿</a:t>
                </a:r>
                <a:r>
                  <a:rPr lang="en-US" sz="1800" dirty="0">
                    <a:effectLst/>
                    <a:latin typeface="Times New Roman" panose="02020603050405020304" pitchFamily="18" charset="0"/>
                    <a:ea typeface="Yu Mincho" panose="02020400000000000000" pitchFamily="18" charset="-128"/>
                    <a:cs typeface="Arial" panose="020B0604020202020204" pitchFamily="34" charset="0"/>
                  </a:rPr>
                  <a:t> &lt;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a:p>
                <a:pPr algn="just">
                  <a:lnSpc>
                    <a:spcPct val="107000"/>
                  </a:lnSpc>
                  <a:spcAft>
                    <a:spcPts val="400"/>
                  </a:spcAft>
                </a:pPr>
                <a:r>
                  <a:rPr lang="en-US" sz="1800" b="1" i="1" dirty="0">
                    <a:effectLst/>
                    <a:latin typeface="Times New Roman" panose="02020603050405020304" pitchFamily="18" charset="0"/>
                    <a:ea typeface="Yu Mincho" panose="02020400000000000000" pitchFamily="18" charset="-128"/>
                    <a:cs typeface="Arial" panose="020B0604020202020204" pitchFamily="34" charset="0"/>
                  </a:rPr>
                  <a:t>Second Step</a:t>
                </a:r>
                <a:r>
                  <a:rPr lang="en-US" sz="1800" dirty="0">
                    <a:effectLst/>
                    <a:latin typeface="Times New Roman" panose="02020603050405020304" pitchFamily="18" charset="0"/>
                    <a:ea typeface="Yu Mincho" panose="02020400000000000000" pitchFamily="18" charset="-128"/>
                    <a:cs typeface="Arial" panose="020B0604020202020204" pitchFamily="34" charset="0"/>
                  </a:rPr>
                  <a:t>: The ciphertexts </a:t>
                </a:r>
                <a:r>
                  <a:rPr lang="en-US" sz="1800" b="1" dirty="0">
                    <a:effectLst/>
                    <a:latin typeface="Times New Roman" panose="02020603050405020304" pitchFamily="18" charset="0"/>
                    <a:ea typeface="Yu Mincho" panose="02020400000000000000" pitchFamily="18" charset="-128"/>
                    <a:cs typeface="Arial" panose="020B0604020202020204" pitchFamily="34" charset="0"/>
                  </a:rPr>
                  <a:t>L</a:t>
                </a:r>
                <a:r>
                  <a:rPr lang="en-US" sz="1800" b="1" baseline="-25000" dirty="0">
                    <a:effectLst/>
                    <a:latin typeface="Times New Roman" panose="02020603050405020304" pitchFamily="18" charset="0"/>
                    <a:ea typeface="Yu Mincho" panose="02020400000000000000" pitchFamily="18" charset="-128"/>
                    <a:cs typeface="Arial" panose="020B0604020202020204" pitchFamily="34" charset="0"/>
                  </a:rPr>
                  <a:t>i</a:t>
                </a:r>
                <a:r>
                  <a:rPr lang="en-US" sz="1800" dirty="0">
                    <a:effectLst/>
                    <a:latin typeface="Times New Roman" panose="02020603050405020304" pitchFamily="18" charset="0"/>
                    <a:ea typeface="Yu Mincho" panose="02020400000000000000" pitchFamily="18" charset="-128"/>
                    <a:cs typeface="Arial" panose="020B0604020202020204" pitchFamily="34" charset="0"/>
                  </a:rPr>
                  <a:t> are used to compute the first column of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𝐴</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By rotating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𝐿𝑖</a:t>
                </a:r>
                <a:r>
                  <a:rPr lang="en-US" sz="1800" dirty="0">
                    <a:effectLst/>
                    <a:latin typeface="Times New Roman" panose="02020603050405020304" pitchFamily="18" charset="0"/>
                    <a:ea typeface="Yu Mincho" panose="02020400000000000000" pitchFamily="18" charset="-128"/>
                    <a:cs typeface="Arial" panose="020B0604020202020204" pitchFamily="34" charset="0"/>
                  </a:rPr>
                  <a:t> to the right by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𝑖</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baseline="30000" dirty="0">
                    <a:effectLst/>
                    <a:latin typeface="Times New Roman" panose="02020603050405020304" pitchFamily="18" charset="0"/>
                    <a:ea typeface="Yu Mincho" panose="02020400000000000000" pitchFamily="18" charset="-128"/>
                    <a:cs typeface="Arial" panose="020B0604020202020204" pitchFamily="34" charset="0"/>
                  </a:rPr>
                  <a:t>2</a:t>
                </a:r>
                <a:r>
                  <a:rPr lang="en-US" sz="1800" dirty="0">
                    <a:effectLst/>
                    <a:latin typeface="Times New Roman" panose="020206030504050203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𝑖</a:t>
                </a:r>
                <a:r>
                  <a:rPr lang="en-US" sz="1800" dirty="0">
                    <a:effectLst/>
                    <a:latin typeface="Times New Roman" panose="02020603050405020304" pitchFamily="18" charset="0"/>
                    <a:ea typeface="Yu Mincho" panose="02020400000000000000" pitchFamily="18" charset="-128"/>
                    <a:cs typeface="Arial" panose="020B0604020202020204" pitchFamily="34" charset="0"/>
                  </a:rPr>
                  <a:t>) slots, the non-zero elements of </a:t>
                </a:r>
                <a:r>
                  <a:rPr lang="en-US" sz="1800" b="1" dirty="0">
                    <a:effectLst/>
                    <a:latin typeface="Times New Roman" panose="02020603050405020304" pitchFamily="18" charset="0"/>
                    <a:ea typeface="Yu Mincho" panose="02020400000000000000" pitchFamily="18" charset="-128"/>
                    <a:cs typeface="Arial" panose="020B0604020202020204" pitchFamily="34" charset="0"/>
                  </a:rPr>
                  <a:t>L</a:t>
                </a:r>
                <a:r>
                  <a:rPr lang="en-US" sz="1800" b="1" baseline="-25000" dirty="0">
                    <a:effectLst/>
                    <a:latin typeface="Times New Roman" panose="02020603050405020304" pitchFamily="18" charset="0"/>
                    <a:ea typeface="Yu Mincho" panose="02020400000000000000" pitchFamily="18" charset="-128"/>
                    <a:cs typeface="Arial" panose="020B0604020202020204" pitchFamily="34" charset="0"/>
                  </a:rPr>
                  <a:t>i</a:t>
                </a:r>
                <a:r>
                  <a:rPr lang="en-US" sz="1800" dirty="0">
                    <a:effectLst/>
                    <a:latin typeface="Times New Roman" panose="02020603050405020304" pitchFamily="18" charset="0"/>
                    <a:ea typeface="Yu Mincho" panose="02020400000000000000" pitchFamily="18" charset="-128"/>
                    <a:cs typeface="Arial" panose="020B0604020202020204" pitchFamily="34" charset="0"/>
                  </a:rPr>
                  <a:t> (the elements of the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𝑖</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r>
                  <a:rPr lang="en-US" sz="1800" dirty="0" err="1">
                    <a:effectLst/>
                    <a:latin typeface="Times New Roman" panose="02020603050405020304" pitchFamily="18" charset="0"/>
                    <a:ea typeface="Yu Mincho" panose="02020400000000000000" pitchFamily="18" charset="-128"/>
                    <a:cs typeface="Arial" panose="020B0604020202020204" pitchFamily="34" charset="0"/>
                  </a:rPr>
                  <a:t>th</a:t>
                </a:r>
                <a:r>
                  <a:rPr lang="en-US" sz="1800" dirty="0">
                    <a:effectLst/>
                    <a:latin typeface="Times New Roman" panose="02020603050405020304" pitchFamily="18" charset="0"/>
                    <a:ea typeface="Yu Mincho" panose="02020400000000000000" pitchFamily="18" charset="-128"/>
                    <a:cs typeface="Arial" panose="020B0604020202020204" pitchFamily="34" charset="0"/>
                  </a:rPr>
                  <a:t> column of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𝐴</a:t>
                </a:r>
                <a:r>
                  <a:rPr lang="en-US" sz="1800" dirty="0">
                    <a:effectLst/>
                    <a:latin typeface="Times New Roman" panose="02020603050405020304" pitchFamily="18" charset="0"/>
                    <a:ea typeface="Yu Mincho" panose="02020400000000000000" pitchFamily="18" charset="-128"/>
                    <a:cs typeface="Arial" panose="020B0604020202020204" pitchFamily="34" charset="0"/>
                  </a:rPr>
                  <a:t>) will be moved to the slots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𝑖</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baseline="30000" dirty="0">
                    <a:effectLst/>
                    <a:latin typeface="Times New Roman" panose="02020603050405020304" pitchFamily="18" charset="0"/>
                    <a:ea typeface="Yu Mincho" panose="02020400000000000000" pitchFamily="18" charset="-128"/>
                    <a:cs typeface="Arial" panose="020B0604020202020204" pitchFamily="34" charset="0"/>
                  </a:rPr>
                  <a:t>2</a:t>
                </a:r>
                <a:r>
                  <a:rPr lang="en-US" sz="1800" dirty="0">
                    <a:effectLst/>
                    <a:latin typeface="Times New Roman" panose="020206030504050203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𝑗</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Times New Roman" panose="02020603050405020304" pitchFamily="18" charset="0"/>
                    <a:ea typeface="Yu Mincho" panose="02020400000000000000" pitchFamily="18" charset="-128"/>
                    <a:cs typeface="Arial" panose="020B0604020202020204" pitchFamily="34" charset="0"/>
                  </a:rPr>
                  <a:t>) of </a:t>
                </a:r>
                <a:r>
                  <a:rPr lang="en-US" sz="1800" b="1" dirty="0">
                    <a:effectLst/>
                    <a:latin typeface="Times New Roman" panose="02020603050405020304" pitchFamily="18" charset="0"/>
                    <a:ea typeface="Yu Mincho" panose="02020400000000000000" pitchFamily="18" charset="-128"/>
                    <a:cs typeface="Arial" panose="020B0604020202020204" pitchFamily="34" charset="0"/>
                  </a:rPr>
                  <a:t>L</a:t>
                </a:r>
                <a:r>
                  <a:rPr lang="en-US" sz="1800" b="1" baseline="-25000" dirty="0">
                    <a:effectLst/>
                    <a:latin typeface="Times New Roman" panose="02020603050405020304" pitchFamily="18" charset="0"/>
                    <a:ea typeface="Yu Mincho" panose="02020400000000000000" pitchFamily="18" charset="-128"/>
                    <a:cs typeface="Arial" panose="020B0604020202020204" pitchFamily="34" charset="0"/>
                  </a:rPr>
                  <a:t>i</a:t>
                </a:r>
                <a:r>
                  <a:rPr lang="en-US" sz="1800" dirty="0">
                    <a:effectLst/>
                    <a:latin typeface="Times New Roman" panose="02020603050405020304" pitchFamily="18" charset="0"/>
                    <a:ea typeface="Yu Mincho" panose="02020400000000000000" pitchFamily="18" charset="-128"/>
                    <a:cs typeface="Arial" panose="020B0604020202020204" pitchFamily="34" charset="0"/>
                  </a:rPr>
                  <a:t>, for 0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𝑗</a:t>
                </a:r>
                <a:r>
                  <a:rPr lang="en-US" sz="1800" dirty="0">
                    <a:effectLst/>
                    <a:latin typeface="Times New Roman" panose="02020603050405020304" pitchFamily="18" charset="0"/>
                    <a:ea typeface="Yu Mincho" panose="02020400000000000000" pitchFamily="18" charset="-128"/>
                    <a:cs typeface="Arial" panose="020B0604020202020204" pitchFamily="34" charset="0"/>
                  </a:rPr>
                  <a:t> &lt;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Times New Roman" panose="02020603050405020304" pitchFamily="18" charset="0"/>
                    <a:ea typeface="Yu Mincho" panose="02020400000000000000" pitchFamily="18" charset="-128"/>
                    <a:cs typeface="Arial" panose="020B0604020202020204" pitchFamily="34" charset="0"/>
                  </a:rPr>
                  <a:t>. Adding all the rotated ciphertexts together results in the first column of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𝐴</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a:p>
                <a:pPr algn="just">
                  <a:lnSpc>
                    <a:spcPct val="107000"/>
                  </a:lnSpc>
                  <a:spcAft>
                    <a:spcPts val="400"/>
                  </a:spcAft>
                </a:pPr>
                <a:r>
                  <a:rPr lang="en-US" sz="1800" b="1" i="1" dirty="0">
                    <a:effectLst/>
                    <a:latin typeface="Times New Roman" panose="02020603050405020304" pitchFamily="18" charset="0"/>
                    <a:ea typeface="Yu Mincho" panose="02020400000000000000" pitchFamily="18" charset="-128"/>
                    <a:cs typeface="Arial" panose="020B0604020202020204" pitchFamily="34" charset="0"/>
                  </a:rPr>
                  <a:t>Third Step</a:t>
                </a:r>
                <a:r>
                  <a:rPr lang="en-US" sz="1800" dirty="0">
                    <a:effectLst/>
                    <a:latin typeface="Times New Roman" panose="02020603050405020304" pitchFamily="18" charset="0"/>
                    <a:ea typeface="Yu Mincho" panose="02020400000000000000" pitchFamily="18" charset="-128"/>
                    <a:cs typeface="Arial" panose="020B0604020202020204" pitchFamily="34" charset="0"/>
                  </a:rPr>
                  <a:t>: The first column of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𝐴</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is copied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Times New Roman" panose="02020603050405020304" pitchFamily="18" charset="0"/>
                    <a:ea typeface="Yu Mincho" panose="02020400000000000000" pitchFamily="18" charset="-128"/>
                    <a:cs typeface="Arial" panose="020B0604020202020204" pitchFamily="34" charset="0"/>
                  </a:rPr>
                  <a:t> – 1) times. This is achieved by rotating and adding the ciphertext </a:t>
                </a:r>
                <a:r>
                  <a:rPr lang="en-US" sz="1800" i="1" dirty="0">
                    <a:effectLst/>
                    <a:latin typeface="Times New Roman" panose="02020603050405020304" pitchFamily="18" charset="0"/>
                    <a:ea typeface="Yu Mincho" panose="02020400000000000000" pitchFamily="18" charset="-128"/>
                    <a:cs typeface="Arial" panose="020B0604020202020204" pitchFamily="34" charset="0"/>
                  </a:rPr>
                  <a:t>log</a:t>
                </a:r>
                <a:r>
                  <a:rPr lang="en-US" sz="1800" baseline="-25000" dirty="0">
                    <a:effectLst/>
                    <a:latin typeface="Times New Roman" panose="02020603050405020304" pitchFamily="18" charset="0"/>
                    <a:ea typeface="Yu Mincho" panose="02020400000000000000" pitchFamily="18" charset="-128"/>
                    <a:cs typeface="Arial" panose="020B0604020202020204" pitchFamily="34" charset="0"/>
                  </a:rPr>
                  <a:t>2</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Times New Roman" panose="02020603050405020304" pitchFamily="18" charset="0"/>
                    <a:ea typeface="Yu Mincho" panose="02020400000000000000" pitchFamily="18" charset="-128"/>
                    <a:cs typeface="Arial" panose="020B0604020202020204" pitchFamily="34" charset="0"/>
                  </a:rPr>
                  <a:t>) times.</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a:p>
                <a:pPr algn="just">
                  <a:lnSpc>
                    <a:spcPct val="107000"/>
                  </a:lnSpc>
                  <a:spcAft>
                    <a:spcPts val="40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This algorithm allows to construct the matrix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𝐴</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which can then be used to perform the square matrix multiplication homomorphically.</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p:txBody>
          </p:sp>
        </mc:Choice>
        <mc:Fallback xmlns="">
          <p:sp>
            <p:nvSpPr>
              <p:cNvPr id="10" name="TextBox 9">
                <a:extLst>
                  <a:ext uri="{FF2B5EF4-FFF2-40B4-BE49-F238E27FC236}">
                    <a16:creationId xmlns:a16="http://schemas.microsoft.com/office/drawing/2014/main" id="{C9D78695-CD1F-4C44-93EC-05FA9F13E352}"/>
                  </a:ext>
                </a:extLst>
              </p:cNvPr>
              <p:cNvSpPr txBox="1">
                <a:spLocks noRot="1" noChangeAspect="1" noMove="1" noResize="1" noEditPoints="1" noAdjustHandles="1" noChangeArrowheads="1" noChangeShapeType="1" noTextEdit="1"/>
              </p:cNvSpPr>
              <p:nvPr/>
            </p:nvSpPr>
            <p:spPr>
              <a:xfrm>
                <a:off x="6730999" y="482687"/>
                <a:ext cx="5077779" cy="6204199"/>
              </a:xfrm>
              <a:prstGeom prst="rect">
                <a:avLst/>
              </a:prstGeom>
              <a:blipFill>
                <a:blip r:embed="rId4"/>
                <a:stretch>
                  <a:fillRect l="-960" t="-589" r="-2641" b="-589"/>
                </a:stretch>
              </a:blipFill>
            </p:spPr>
            <p:txBody>
              <a:bodyPr/>
              <a:lstStyle/>
              <a:p>
                <a:r>
                  <a:rPr lang="uk-UA">
                    <a:noFill/>
                  </a:rPr>
                  <a:t> </a:t>
                </a:r>
              </a:p>
            </p:txBody>
          </p:sp>
        </mc:Fallback>
      </mc:AlternateContent>
      <p:pic>
        <p:nvPicPr>
          <p:cNvPr id="5" name="Рисунок 4">
            <a:extLst>
              <a:ext uri="{FF2B5EF4-FFF2-40B4-BE49-F238E27FC236}">
                <a16:creationId xmlns:a16="http://schemas.microsoft.com/office/drawing/2014/main" id="{6D8E5BC9-5958-4C1D-8C51-2E1B9BBAD2F1}"/>
              </a:ext>
            </a:extLst>
          </p:cNvPr>
          <p:cNvPicPr/>
          <p:nvPr/>
        </p:nvPicPr>
        <p:blipFill>
          <a:blip r:embed="rId5"/>
          <a:stretch>
            <a:fillRect/>
          </a:stretch>
        </p:blipFill>
        <p:spPr>
          <a:xfrm>
            <a:off x="548322" y="3300917"/>
            <a:ext cx="5077779" cy="3233145"/>
          </a:xfrm>
          <a:prstGeom prst="rect">
            <a:avLst/>
          </a:prstGeom>
        </p:spPr>
      </p:pic>
    </p:spTree>
    <p:extLst>
      <p:ext uri="{BB962C8B-B14F-4D97-AF65-F5344CB8AC3E}">
        <p14:creationId xmlns:p14="http://schemas.microsoft.com/office/powerpoint/2010/main" val="279036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a:extLst>
                  <a:ext uri="{FF2B5EF4-FFF2-40B4-BE49-F238E27FC236}">
                    <a16:creationId xmlns:a16="http://schemas.microsoft.com/office/drawing/2014/main" id="{D1334725-28D8-4E15-810C-C3023F6DADCE}"/>
                  </a:ext>
                </a:extLst>
              </p:cNvPr>
              <p:cNvSpPr>
                <a:spLocks noGrp="1"/>
              </p:cNvSpPr>
              <p:nvPr>
                <p:ph type="ctrTitle"/>
              </p:nvPr>
            </p:nvSpPr>
            <p:spPr>
              <a:xfrm>
                <a:off x="474284" y="323937"/>
                <a:ext cx="11380111" cy="576111"/>
              </a:xfrm>
            </p:spPr>
            <p:txBody>
              <a:bodyPr>
                <a:normAutofit/>
              </a:bodyPr>
              <a:lstStyle/>
              <a:p>
                <a:pPr algn="l">
                  <a:lnSpc>
                    <a:spcPct val="107000"/>
                  </a:lnSpc>
                  <a:spcAft>
                    <a:spcPts val="400"/>
                  </a:spcAft>
                </a:pPr>
                <a:r>
                  <a:rPr lang="en-US" sz="2800" dirty="0">
                    <a:effectLst/>
                    <a:latin typeface="Times New Roman" panose="02020603050405020304" pitchFamily="18" charset="0"/>
                    <a:ea typeface="Yu Mincho" panose="02020400000000000000" pitchFamily="18" charset="-128"/>
                    <a:cs typeface="Arial" panose="020B0604020202020204" pitchFamily="34" charset="0"/>
                  </a:rPr>
                  <a:t>Matrix </a:t>
                </a:r>
                <a14:m>
                  <m:oMath xmlns:m="http://schemas.openxmlformats.org/officeDocument/2006/math">
                    <m:acc>
                      <m:accPr>
                        <m:chr m:val="̂"/>
                        <m:ctrlPr>
                          <a:rPr lang="uk-UA" sz="1100" i="1">
                            <a:effectLst/>
                            <a:latin typeface="Cambria Math" panose="02040503050406030204" pitchFamily="18" charset="0"/>
                            <a:cs typeface="Cambria Math" panose="02040503050406030204" pitchFamily="18" charset="0"/>
                          </a:rPr>
                        </m:ctrlPr>
                      </m:accPr>
                      <m:e>
                        <m:r>
                          <a:rPr lang="en-US" sz="2800" i="1">
                            <a:effectLst/>
                            <a:latin typeface="Cambria Math" panose="02040503050406030204" pitchFamily="18" charset="0"/>
                            <a:ea typeface="Yu Mincho" panose="02020400000000000000" pitchFamily="18" charset="-128"/>
                            <a:cs typeface="Cambria Math" panose="02040503050406030204" pitchFamily="18" charset="0"/>
                          </a:rPr>
                          <m:t>𝐴</m:t>
                        </m:r>
                      </m:e>
                    </m:acc>
                  </m:oMath>
                </a14:m>
                <a:r>
                  <a:rPr lang="en-US" sz="2800" i="1" dirty="0">
                    <a:effectLst/>
                    <a:latin typeface="Times New Roman" panose="02020603050405020304" pitchFamily="18" charset="0"/>
                    <a:ea typeface="Yu Mincho" panose="02020400000000000000" pitchFamily="18" charset="-128"/>
                    <a:cs typeface="Arial" panose="020B0604020202020204" pitchFamily="34" charset="0"/>
                  </a:rPr>
                  <a:t> </a:t>
                </a:r>
                <a:r>
                  <a:rPr lang="en-US" sz="2800" dirty="0">
                    <a:effectLst/>
                    <a:latin typeface="Times New Roman" panose="02020603050405020304" pitchFamily="18" charset="0"/>
                    <a:ea typeface="Yu Mincho" panose="02020400000000000000" pitchFamily="18" charset="-128"/>
                    <a:cs typeface="Arial" panose="020B0604020202020204" pitchFamily="34" charset="0"/>
                  </a:rPr>
                  <a:t>computation</a:t>
                </a:r>
                <a:r>
                  <a:rPr lang="en-US" sz="2800" i="1" dirty="0">
                    <a:effectLst/>
                    <a:latin typeface="Times New Roman" panose="02020603050405020304" pitchFamily="18" charset="0"/>
                    <a:ea typeface="Yu Mincho" panose="02020400000000000000" pitchFamily="18" charset="-128"/>
                    <a:cs typeface="Arial" panose="020B0604020202020204" pitchFamily="34" charset="0"/>
                  </a:rPr>
                  <a:t> example</a:t>
                </a:r>
                <a:endParaRPr lang="uk-UA" sz="7200" dirty="0"/>
              </a:p>
            </p:txBody>
          </p:sp>
        </mc:Choice>
        <mc:Fallback xmlns="">
          <p:sp>
            <p:nvSpPr>
              <p:cNvPr id="2" name="Заголовок 1">
                <a:extLst>
                  <a:ext uri="{FF2B5EF4-FFF2-40B4-BE49-F238E27FC236}">
                    <a16:creationId xmlns:a16="http://schemas.microsoft.com/office/drawing/2014/main" id="{D1334725-28D8-4E15-810C-C3023F6DADCE}"/>
                  </a:ext>
                </a:extLst>
              </p:cNvPr>
              <p:cNvSpPr>
                <a:spLocks noGrp="1" noRot="1" noChangeAspect="1" noMove="1" noResize="1" noEditPoints="1" noAdjustHandles="1" noChangeArrowheads="1" noChangeShapeType="1" noTextEdit="1"/>
              </p:cNvSpPr>
              <p:nvPr>
                <p:ph type="ctrTitle"/>
              </p:nvPr>
            </p:nvSpPr>
            <p:spPr>
              <a:xfrm>
                <a:off x="474284" y="323937"/>
                <a:ext cx="11380111" cy="576111"/>
              </a:xfrm>
              <a:blipFill>
                <a:blip r:embed="rId2"/>
                <a:stretch>
                  <a:fillRect l="-1125" t="-2105" b="-27368"/>
                </a:stretch>
              </a:blipFill>
            </p:spPr>
            <p:txBody>
              <a:bodyPr/>
              <a:lstStyle/>
              <a:p>
                <a:r>
                  <a:rPr lang="uk-UA">
                    <a:noFill/>
                  </a:rPr>
                  <a:t> </a:t>
                </a:r>
              </a:p>
            </p:txBody>
          </p:sp>
        </mc:Fallback>
      </mc:AlternateContent>
      <p:sp>
        <p:nvSpPr>
          <p:cNvPr id="9" name="Подзаголовок 8">
            <a:extLst>
              <a:ext uri="{FF2B5EF4-FFF2-40B4-BE49-F238E27FC236}">
                <a16:creationId xmlns:a16="http://schemas.microsoft.com/office/drawing/2014/main" id="{1241EF6B-EB9C-4963-9EF9-753EAAFEC3BD}"/>
              </a:ext>
            </a:extLst>
          </p:cNvPr>
          <p:cNvSpPr>
            <a:spLocks noGrp="1"/>
          </p:cNvSpPr>
          <p:nvPr>
            <p:ph type="subTitle" idx="1"/>
          </p:nvPr>
        </p:nvSpPr>
        <p:spPr>
          <a:xfrm>
            <a:off x="378206" y="6534063"/>
            <a:ext cx="9940544" cy="845257"/>
          </a:xfrm>
        </p:spPr>
        <p:txBody>
          <a:bodyPr>
            <a:normAutofit/>
          </a:bodyPr>
          <a:lstStyle/>
          <a:p>
            <a:pPr algn="just"/>
            <a:r>
              <a:rPr lang="en-US" sz="1200" dirty="0">
                <a:latin typeface="Times New Roman" panose="02020603050405020304" pitchFamily="18" charset="0"/>
                <a:ea typeface="Yu Mincho" panose="02020400000000000000" pitchFamily="18" charset="-128"/>
                <a:cs typeface="Arial" panose="020B0604020202020204" pitchFamily="34" charset="0"/>
              </a:rPr>
              <a:t>* T</a:t>
            </a:r>
            <a:r>
              <a:rPr lang="en-US" sz="1200" dirty="0">
                <a:effectLst/>
                <a:latin typeface="Times New Roman" panose="02020603050405020304" pitchFamily="18" charset="0"/>
                <a:ea typeface="Yu Mincho" panose="02020400000000000000" pitchFamily="18" charset="-128"/>
                <a:cs typeface="Arial" panose="020B0604020202020204" pitchFamily="34" charset="0"/>
              </a:rPr>
              <a:t>he message representation, i.e. the data after applying the </a:t>
            </a:r>
            <a:r>
              <a:rPr lang="en-US" sz="1200" dirty="0">
                <a:effectLst/>
                <a:latin typeface="Cambria Math" panose="02040503050406030204" pitchFamily="18" charset="0"/>
                <a:ea typeface="Yu Mincho" panose="02020400000000000000" pitchFamily="18" charset="-128"/>
                <a:cs typeface="Cambria Math" panose="02040503050406030204" pitchFamily="18" charset="0"/>
              </a:rPr>
              <a:t>𝜉</a:t>
            </a:r>
            <a:r>
              <a:rPr lang="en-US" sz="1200" baseline="30000" dirty="0">
                <a:effectLst/>
                <a:latin typeface="Times New Roman" panose="02020603050405020304" pitchFamily="18" charset="0"/>
                <a:ea typeface="Yu Mincho" panose="02020400000000000000" pitchFamily="18" charset="-128"/>
                <a:cs typeface="Arial" panose="020B0604020202020204" pitchFamily="34" charset="0"/>
              </a:rPr>
              <a:t>−1</a:t>
            </a:r>
            <a:r>
              <a:rPr lang="en-US" sz="1200" dirty="0">
                <a:effectLst/>
                <a:latin typeface="Cambria Math" panose="02040503050406030204" pitchFamily="18" charset="0"/>
                <a:ea typeface="Yu Mincho" panose="02020400000000000000" pitchFamily="18" charset="-128"/>
                <a:cs typeface="Arial" panose="020B0604020202020204" pitchFamily="34" charset="0"/>
              </a:rPr>
              <a:t>()</a:t>
            </a:r>
            <a:r>
              <a:rPr lang="en-US" sz="1200" dirty="0">
                <a:effectLst/>
                <a:latin typeface="Times New Roman" panose="02020603050405020304" pitchFamily="18" charset="0"/>
                <a:ea typeface="Yu Mincho" panose="02020400000000000000" pitchFamily="18" charset="-128"/>
                <a:cs typeface="Arial" panose="020B0604020202020204" pitchFamily="34" charset="0"/>
              </a:rPr>
              <a:t> transformation, and not the vector (plaintext encoding) representation is shown.</a:t>
            </a:r>
            <a:endParaRPr kumimoji="0" lang="uk-UA" altLang="uk-UA"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BCF3F05-0A34-4AB0-B56F-F443FE89A4CA}"/>
              </a:ext>
            </a:extLst>
          </p:cNvPr>
          <p:cNvSpPr txBox="1"/>
          <p:nvPr/>
        </p:nvSpPr>
        <p:spPr>
          <a:xfrm>
            <a:off x="469900" y="1127808"/>
            <a:ext cx="6096000" cy="368434"/>
          </a:xfrm>
          <a:prstGeom prst="rect">
            <a:avLst/>
          </a:prstGeom>
          <a:noFill/>
        </p:spPr>
        <p:txBody>
          <a:bodyPr wrap="square">
            <a:spAutoFit/>
          </a:bodyPr>
          <a:lstStyle/>
          <a:p>
            <a:pPr marL="285750" indent="-285750" algn="just">
              <a:lnSpc>
                <a:spcPct val="107000"/>
              </a:lnSpc>
              <a:spcAft>
                <a:spcPts val="400"/>
              </a:spcAft>
              <a:buFont typeface="Arial" panose="020B0604020202020204" pitchFamily="34" charset="0"/>
              <a:buChar char="•"/>
            </a:pPr>
            <a:r>
              <a:rPr lang="en-US" sz="1800" dirty="0">
                <a:effectLst/>
                <a:latin typeface="Times New Roman" panose="02020603050405020304" pitchFamily="18" charset="0"/>
                <a:ea typeface="Yu Mincho" panose="02020400000000000000" pitchFamily="18" charset="-128"/>
                <a:cs typeface="Arial" panose="020B0604020202020204" pitchFamily="34" charset="0"/>
              </a:rPr>
              <a:t>Let’s assume that the matrix used as input in </a:t>
            </a:r>
            <a:r>
              <a:rPr lang="en-US" sz="1800" i="1" dirty="0">
                <a:effectLst/>
                <a:latin typeface="Times New Roman" panose="02020603050405020304" pitchFamily="18" charset="0"/>
                <a:ea typeface="Yu Mincho" panose="02020400000000000000" pitchFamily="18" charset="-128"/>
                <a:cs typeface="Arial" panose="020B0604020202020204" pitchFamily="34" charset="0"/>
              </a:rPr>
              <a:t>Algorithm</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 1</a:t>
            </a:r>
            <a:r>
              <a:rPr lang="en-US" sz="1800" dirty="0">
                <a:effectLst/>
                <a:latin typeface="Times New Roman" panose="02020603050405020304" pitchFamily="18" charset="0"/>
                <a:ea typeface="Yu Mincho" panose="02020400000000000000" pitchFamily="18" charset="-128"/>
                <a:cs typeface="Arial" panose="020B0604020202020204" pitchFamily="34" charset="0"/>
              </a:rPr>
              <a:t> is:</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p:txBody>
      </p:sp>
      <p:pic>
        <p:nvPicPr>
          <p:cNvPr id="7" name="Рисунок 6">
            <a:extLst>
              <a:ext uri="{FF2B5EF4-FFF2-40B4-BE49-F238E27FC236}">
                <a16:creationId xmlns:a16="http://schemas.microsoft.com/office/drawing/2014/main" id="{1E15DD99-B837-40D8-9EA0-4990E3EC9C9A}"/>
              </a:ext>
            </a:extLst>
          </p:cNvPr>
          <p:cNvPicPr/>
          <p:nvPr/>
        </p:nvPicPr>
        <p:blipFill>
          <a:blip r:embed="rId3"/>
          <a:stretch>
            <a:fillRect/>
          </a:stretch>
        </p:blipFill>
        <p:spPr>
          <a:xfrm>
            <a:off x="469900" y="1426844"/>
            <a:ext cx="2597150" cy="1202055"/>
          </a:xfrm>
          <a:prstGeom prst="rect">
            <a:avLst/>
          </a:prstGeom>
        </p:spPr>
      </p:pic>
      <p:sp>
        <p:nvSpPr>
          <p:cNvPr id="11" name="TextBox 10">
            <a:extLst>
              <a:ext uri="{FF2B5EF4-FFF2-40B4-BE49-F238E27FC236}">
                <a16:creationId xmlns:a16="http://schemas.microsoft.com/office/drawing/2014/main" id="{90429733-FCDE-4590-A8BC-0CA1024594F4}"/>
              </a:ext>
            </a:extLst>
          </p:cNvPr>
          <p:cNvSpPr txBox="1"/>
          <p:nvPr/>
        </p:nvSpPr>
        <p:spPr>
          <a:xfrm>
            <a:off x="469900" y="2743557"/>
            <a:ext cx="6096000" cy="368755"/>
          </a:xfrm>
          <a:prstGeom prst="rect">
            <a:avLst/>
          </a:prstGeom>
          <a:noFill/>
        </p:spPr>
        <p:txBody>
          <a:bodyPr wrap="square">
            <a:spAutoFit/>
          </a:bodyPr>
          <a:lstStyle/>
          <a:p>
            <a:pPr marL="285750" indent="-285750" algn="just">
              <a:lnSpc>
                <a:spcPct val="107000"/>
              </a:lnSpc>
              <a:spcAft>
                <a:spcPts val="400"/>
              </a:spcAft>
              <a:buFont typeface="Arial" panose="020B0604020202020204" pitchFamily="34" charset="0"/>
              <a:buChar char="•"/>
            </a:pPr>
            <a:r>
              <a:rPr lang="en-US" sz="1800" dirty="0">
                <a:effectLst/>
                <a:latin typeface="Times New Roman" panose="02020603050405020304" pitchFamily="18" charset="0"/>
                <a:ea typeface="Yu Mincho" panose="02020400000000000000" pitchFamily="18" charset="-128"/>
                <a:cs typeface="Arial" panose="020B0604020202020204" pitchFamily="34" charset="0"/>
              </a:rPr>
              <a:t>After the </a:t>
            </a:r>
            <a:r>
              <a:rPr lang="en-US" sz="1800" b="1" i="1" dirty="0">
                <a:effectLst/>
                <a:latin typeface="Times New Roman" panose="02020603050405020304" pitchFamily="18" charset="0"/>
                <a:ea typeface="Yu Mincho" panose="02020400000000000000" pitchFamily="18" charset="-128"/>
                <a:cs typeface="Arial" panose="020B0604020202020204" pitchFamily="34" charset="0"/>
              </a:rPr>
              <a:t>First</a:t>
            </a:r>
            <a:r>
              <a:rPr lang="en-US" sz="1800" b="1" dirty="0">
                <a:effectLst/>
                <a:latin typeface="Times New Roman" panose="02020603050405020304" pitchFamily="18" charset="0"/>
                <a:ea typeface="Yu Mincho" panose="02020400000000000000" pitchFamily="18" charset="-128"/>
                <a:cs typeface="Arial" panose="020B0604020202020204" pitchFamily="34" charset="0"/>
              </a:rPr>
              <a:t> </a:t>
            </a:r>
            <a:r>
              <a:rPr lang="en-US" sz="1800" b="1" i="1" dirty="0">
                <a:effectLst/>
                <a:latin typeface="Times New Roman" panose="02020603050405020304" pitchFamily="18" charset="0"/>
                <a:ea typeface="Yu Mincho" panose="02020400000000000000" pitchFamily="18" charset="-128"/>
                <a:cs typeface="Arial" panose="020B0604020202020204" pitchFamily="34" charset="0"/>
              </a:rPr>
              <a:t>Step</a:t>
            </a:r>
            <a:r>
              <a:rPr lang="en-US" sz="1800" dirty="0">
                <a:effectLst/>
                <a:latin typeface="Times New Roman" panose="02020603050405020304" pitchFamily="18" charset="0"/>
                <a:ea typeface="Yu Mincho" panose="02020400000000000000" pitchFamily="18" charset="-128"/>
                <a:cs typeface="Arial" panose="020B0604020202020204" pitchFamily="34" charset="0"/>
              </a:rPr>
              <a:t>, the four matrices </a:t>
            </a:r>
            <a:r>
              <a:rPr lang="en-US" sz="1800" b="1" dirty="0">
                <a:effectLst/>
                <a:latin typeface="Times New Roman" panose="02020603050405020304" pitchFamily="18" charset="0"/>
                <a:ea typeface="Yu Mincho" panose="02020400000000000000" pitchFamily="18" charset="-128"/>
                <a:cs typeface="Arial" panose="020B0604020202020204" pitchFamily="34" charset="0"/>
              </a:rPr>
              <a:t>L</a:t>
            </a:r>
            <a:r>
              <a:rPr lang="en-US" sz="1800" b="1" baseline="-25000" dirty="0">
                <a:effectLst/>
                <a:latin typeface="Times New Roman" panose="02020603050405020304" pitchFamily="18" charset="0"/>
                <a:ea typeface="Yu Mincho" panose="02020400000000000000" pitchFamily="18" charset="-128"/>
                <a:cs typeface="Arial" panose="020B0604020202020204" pitchFamily="34" charset="0"/>
              </a:rPr>
              <a:t>i</a:t>
            </a:r>
            <a:r>
              <a:rPr lang="en-US" sz="1800" dirty="0">
                <a:effectLst/>
                <a:latin typeface="Times New Roman" panose="02020603050405020304" pitchFamily="18" charset="0"/>
                <a:ea typeface="Yu Mincho" panose="02020400000000000000" pitchFamily="18" charset="-128"/>
                <a:cs typeface="Arial" panose="020B0604020202020204" pitchFamily="34" charset="0"/>
              </a:rPr>
              <a:t> are:</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p:txBody>
      </p:sp>
      <p:pic>
        <p:nvPicPr>
          <p:cNvPr id="12" name="Рисунок 11">
            <a:extLst>
              <a:ext uri="{FF2B5EF4-FFF2-40B4-BE49-F238E27FC236}">
                <a16:creationId xmlns:a16="http://schemas.microsoft.com/office/drawing/2014/main" id="{A3580F12-392F-440B-A7BE-2E516D3F56E4}"/>
              </a:ext>
            </a:extLst>
          </p:cNvPr>
          <p:cNvPicPr/>
          <p:nvPr/>
        </p:nvPicPr>
        <p:blipFill>
          <a:blip r:embed="rId4"/>
          <a:stretch>
            <a:fillRect/>
          </a:stretch>
        </p:blipFill>
        <p:spPr>
          <a:xfrm>
            <a:off x="548322" y="3163394"/>
            <a:ext cx="3564255" cy="948690"/>
          </a:xfrm>
          <a:prstGeom prst="rect">
            <a:avLst/>
          </a:prstGeom>
        </p:spPr>
      </p:pic>
      <p:pic>
        <p:nvPicPr>
          <p:cNvPr id="13" name="Рисунок 12">
            <a:extLst>
              <a:ext uri="{FF2B5EF4-FFF2-40B4-BE49-F238E27FC236}">
                <a16:creationId xmlns:a16="http://schemas.microsoft.com/office/drawing/2014/main" id="{A5E6C06F-ECB9-447D-A5A0-F16BC142071C}"/>
              </a:ext>
            </a:extLst>
          </p:cNvPr>
          <p:cNvPicPr/>
          <p:nvPr/>
        </p:nvPicPr>
        <p:blipFill>
          <a:blip r:embed="rId5">
            <a:extLst>
              <a:ext uri="{28A0092B-C50C-407E-A947-70E740481C1C}">
                <a14:useLocalDpi xmlns:a14="http://schemas.microsoft.com/office/drawing/2010/main" val="0"/>
              </a:ext>
            </a:extLst>
          </a:blip>
          <a:stretch>
            <a:fillRect/>
          </a:stretch>
        </p:blipFill>
        <p:spPr>
          <a:xfrm>
            <a:off x="4131627" y="3163394"/>
            <a:ext cx="3456940" cy="977265"/>
          </a:xfrm>
          <a:prstGeom prst="rect">
            <a:avLst/>
          </a:prstGeom>
        </p:spPr>
      </p:pic>
    </p:spTree>
    <p:extLst>
      <p:ext uri="{BB962C8B-B14F-4D97-AF65-F5344CB8AC3E}">
        <p14:creationId xmlns:p14="http://schemas.microsoft.com/office/powerpoint/2010/main" val="3077709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a:extLst>
                  <a:ext uri="{FF2B5EF4-FFF2-40B4-BE49-F238E27FC236}">
                    <a16:creationId xmlns:a16="http://schemas.microsoft.com/office/drawing/2014/main" id="{D1334725-28D8-4E15-810C-C3023F6DADCE}"/>
                  </a:ext>
                </a:extLst>
              </p:cNvPr>
              <p:cNvSpPr>
                <a:spLocks noGrp="1"/>
              </p:cNvSpPr>
              <p:nvPr>
                <p:ph type="ctrTitle"/>
              </p:nvPr>
            </p:nvSpPr>
            <p:spPr>
              <a:xfrm>
                <a:off x="474284" y="323937"/>
                <a:ext cx="11380111" cy="576111"/>
              </a:xfrm>
            </p:spPr>
            <p:txBody>
              <a:bodyPr>
                <a:normAutofit/>
              </a:bodyPr>
              <a:lstStyle/>
              <a:p>
                <a:pPr algn="l">
                  <a:lnSpc>
                    <a:spcPct val="107000"/>
                  </a:lnSpc>
                  <a:spcAft>
                    <a:spcPts val="400"/>
                  </a:spcAft>
                </a:pPr>
                <a:r>
                  <a:rPr lang="en-US" sz="2800" dirty="0">
                    <a:effectLst/>
                    <a:latin typeface="Times New Roman" panose="02020603050405020304" pitchFamily="18" charset="0"/>
                    <a:ea typeface="Yu Mincho" panose="02020400000000000000" pitchFamily="18" charset="-128"/>
                    <a:cs typeface="Arial" panose="020B0604020202020204" pitchFamily="34" charset="0"/>
                  </a:rPr>
                  <a:t>Matrix </a:t>
                </a:r>
                <a14:m>
                  <m:oMath xmlns:m="http://schemas.openxmlformats.org/officeDocument/2006/math">
                    <m:acc>
                      <m:accPr>
                        <m:chr m:val="̂"/>
                        <m:ctrlPr>
                          <a:rPr lang="uk-UA" sz="1100" i="1">
                            <a:effectLst/>
                            <a:latin typeface="Cambria Math" panose="02040503050406030204" pitchFamily="18" charset="0"/>
                            <a:cs typeface="Cambria Math" panose="02040503050406030204" pitchFamily="18" charset="0"/>
                          </a:rPr>
                        </m:ctrlPr>
                      </m:accPr>
                      <m:e>
                        <m:r>
                          <a:rPr lang="en-US" sz="2800" i="1">
                            <a:effectLst/>
                            <a:latin typeface="Cambria Math" panose="02040503050406030204" pitchFamily="18" charset="0"/>
                            <a:ea typeface="Yu Mincho" panose="02020400000000000000" pitchFamily="18" charset="-128"/>
                            <a:cs typeface="Cambria Math" panose="02040503050406030204" pitchFamily="18" charset="0"/>
                          </a:rPr>
                          <m:t>𝐴</m:t>
                        </m:r>
                      </m:e>
                    </m:acc>
                  </m:oMath>
                </a14:m>
                <a:r>
                  <a:rPr lang="en-US" sz="2800" i="1" dirty="0">
                    <a:effectLst/>
                    <a:latin typeface="Times New Roman" panose="02020603050405020304" pitchFamily="18" charset="0"/>
                    <a:ea typeface="Yu Mincho" panose="02020400000000000000" pitchFamily="18" charset="-128"/>
                    <a:cs typeface="Arial" panose="020B0604020202020204" pitchFamily="34" charset="0"/>
                  </a:rPr>
                  <a:t> </a:t>
                </a:r>
                <a:r>
                  <a:rPr lang="en-US" sz="2800" dirty="0">
                    <a:effectLst/>
                    <a:latin typeface="Times New Roman" panose="02020603050405020304" pitchFamily="18" charset="0"/>
                    <a:ea typeface="Yu Mincho" panose="02020400000000000000" pitchFamily="18" charset="-128"/>
                    <a:cs typeface="Arial" panose="020B0604020202020204" pitchFamily="34" charset="0"/>
                  </a:rPr>
                  <a:t>computation</a:t>
                </a:r>
                <a:r>
                  <a:rPr lang="en-US" sz="2800" i="1" dirty="0">
                    <a:effectLst/>
                    <a:latin typeface="Times New Roman" panose="02020603050405020304" pitchFamily="18" charset="0"/>
                    <a:ea typeface="Yu Mincho" panose="02020400000000000000" pitchFamily="18" charset="-128"/>
                    <a:cs typeface="Arial" panose="020B0604020202020204" pitchFamily="34" charset="0"/>
                  </a:rPr>
                  <a:t> example</a:t>
                </a:r>
                <a:endParaRPr lang="uk-UA" sz="7200" dirty="0"/>
              </a:p>
            </p:txBody>
          </p:sp>
        </mc:Choice>
        <mc:Fallback xmlns="">
          <p:sp>
            <p:nvSpPr>
              <p:cNvPr id="2" name="Заголовок 1">
                <a:extLst>
                  <a:ext uri="{FF2B5EF4-FFF2-40B4-BE49-F238E27FC236}">
                    <a16:creationId xmlns:a16="http://schemas.microsoft.com/office/drawing/2014/main" id="{D1334725-28D8-4E15-810C-C3023F6DADCE}"/>
                  </a:ext>
                </a:extLst>
              </p:cNvPr>
              <p:cNvSpPr>
                <a:spLocks noGrp="1" noRot="1" noChangeAspect="1" noMove="1" noResize="1" noEditPoints="1" noAdjustHandles="1" noChangeArrowheads="1" noChangeShapeType="1" noTextEdit="1"/>
              </p:cNvSpPr>
              <p:nvPr>
                <p:ph type="ctrTitle"/>
              </p:nvPr>
            </p:nvSpPr>
            <p:spPr>
              <a:xfrm>
                <a:off x="474284" y="323937"/>
                <a:ext cx="11380111" cy="576111"/>
              </a:xfrm>
              <a:blipFill>
                <a:blip r:embed="rId2"/>
                <a:stretch>
                  <a:fillRect l="-1125" t="-2105" b="-27368"/>
                </a:stretch>
              </a:blipFill>
            </p:spPr>
            <p:txBody>
              <a:bodyPr/>
              <a:lstStyle/>
              <a:p>
                <a:r>
                  <a:rPr lang="uk-UA">
                    <a:noFill/>
                  </a:rPr>
                  <a:t> </a:t>
                </a:r>
              </a:p>
            </p:txBody>
          </p:sp>
        </mc:Fallback>
      </mc:AlternateContent>
      <p:sp>
        <p:nvSpPr>
          <p:cNvPr id="9" name="Подзаголовок 8">
            <a:extLst>
              <a:ext uri="{FF2B5EF4-FFF2-40B4-BE49-F238E27FC236}">
                <a16:creationId xmlns:a16="http://schemas.microsoft.com/office/drawing/2014/main" id="{1241EF6B-EB9C-4963-9EF9-753EAAFEC3BD}"/>
              </a:ext>
            </a:extLst>
          </p:cNvPr>
          <p:cNvSpPr>
            <a:spLocks noGrp="1"/>
          </p:cNvSpPr>
          <p:nvPr>
            <p:ph type="subTitle" idx="1"/>
          </p:nvPr>
        </p:nvSpPr>
        <p:spPr>
          <a:xfrm>
            <a:off x="378206" y="6534063"/>
            <a:ext cx="9940544" cy="845257"/>
          </a:xfrm>
        </p:spPr>
        <p:txBody>
          <a:bodyPr>
            <a:normAutofit/>
          </a:bodyPr>
          <a:lstStyle/>
          <a:p>
            <a:pPr algn="just"/>
            <a:r>
              <a:rPr lang="en-US" sz="1200" dirty="0">
                <a:latin typeface="Times New Roman" panose="02020603050405020304" pitchFamily="18" charset="0"/>
                <a:ea typeface="Yu Mincho" panose="02020400000000000000" pitchFamily="18" charset="-128"/>
                <a:cs typeface="Arial" panose="020B0604020202020204" pitchFamily="34" charset="0"/>
              </a:rPr>
              <a:t>* T</a:t>
            </a:r>
            <a:r>
              <a:rPr lang="en-US" sz="1200" dirty="0">
                <a:effectLst/>
                <a:latin typeface="Times New Roman" panose="02020603050405020304" pitchFamily="18" charset="0"/>
                <a:ea typeface="Yu Mincho" panose="02020400000000000000" pitchFamily="18" charset="-128"/>
                <a:cs typeface="Arial" panose="020B0604020202020204" pitchFamily="34" charset="0"/>
              </a:rPr>
              <a:t>he message representation, i.e. the data after applying the </a:t>
            </a:r>
            <a:r>
              <a:rPr lang="en-US" sz="1200" dirty="0">
                <a:effectLst/>
                <a:latin typeface="Cambria Math" panose="02040503050406030204" pitchFamily="18" charset="0"/>
                <a:ea typeface="Yu Mincho" panose="02020400000000000000" pitchFamily="18" charset="-128"/>
                <a:cs typeface="Cambria Math" panose="02040503050406030204" pitchFamily="18" charset="0"/>
              </a:rPr>
              <a:t>𝜉</a:t>
            </a:r>
            <a:r>
              <a:rPr lang="en-US" sz="1200" baseline="30000" dirty="0">
                <a:effectLst/>
                <a:latin typeface="Times New Roman" panose="02020603050405020304" pitchFamily="18" charset="0"/>
                <a:ea typeface="Yu Mincho" panose="02020400000000000000" pitchFamily="18" charset="-128"/>
                <a:cs typeface="Arial" panose="020B0604020202020204" pitchFamily="34" charset="0"/>
              </a:rPr>
              <a:t>−1</a:t>
            </a:r>
            <a:r>
              <a:rPr lang="en-US" sz="1200" dirty="0">
                <a:effectLst/>
                <a:latin typeface="Cambria Math" panose="02040503050406030204" pitchFamily="18" charset="0"/>
                <a:ea typeface="Yu Mincho" panose="02020400000000000000" pitchFamily="18" charset="-128"/>
                <a:cs typeface="Arial" panose="020B0604020202020204" pitchFamily="34" charset="0"/>
              </a:rPr>
              <a:t>()</a:t>
            </a:r>
            <a:r>
              <a:rPr lang="en-US" sz="1200" dirty="0">
                <a:effectLst/>
                <a:latin typeface="Times New Roman" panose="02020603050405020304" pitchFamily="18" charset="0"/>
                <a:ea typeface="Yu Mincho" panose="02020400000000000000" pitchFamily="18" charset="-128"/>
                <a:cs typeface="Arial" panose="020B0604020202020204" pitchFamily="34" charset="0"/>
              </a:rPr>
              <a:t> transformation, and not the vector (plaintext encoding) representation is shown.</a:t>
            </a:r>
            <a:endParaRPr kumimoji="0" lang="uk-UA" altLang="uk-UA"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2A2B25DC-8E63-457C-9468-20774F831470}"/>
              </a:ext>
            </a:extLst>
          </p:cNvPr>
          <p:cNvSpPr txBox="1"/>
          <p:nvPr/>
        </p:nvSpPr>
        <p:spPr>
          <a:xfrm>
            <a:off x="378206" y="1045555"/>
            <a:ext cx="5273294" cy="665118"/>
          </a:xfrm>
          <a:prstGeom prst="rect">
            <a:avLst/>
          </a:prstGeom>
          <a:noFill/>
        </p:spPr>
        <p:txBody>
          <a:bodyPr wrap="square">
            <a:spAutoFit/>
          </a:bodyPr>
          <a:lstStyle/>
          <a:p>
            <a:pPr marL="285750" indent="-285750" algn="just">
              <a:lnSpc>
                <a:spcPct val="107000"/>
              </a:lnSpc>
              <a:spcAft>
                <a:spcPts val="400"/>
              </a:spcAft>
              <a:buFont typeface="Arial" panose="020B0604020202020204" pitchFamily="34" charset="0"/>
              <a:buChar char="•"/>
            </a:pPr>
            <a:r>
              <a:rPr lang="en-US" sz="1800" dirty="0">
                <a:effectLst/>
                <a:latin typeface="Times New Roman" panose="02020603050405020304" pitchFamily="18" charset="0"/>
                <a:ea typeface="Yu Mincho" panose="02020400000000000000" pitchFamily="18" charset="-128"/>
                <a:cs typeface="Arial" panose="020B0604020202020204" pitchFamily="34" charset="0"/>
              </a:rPr>
              <a:t>In the </a:t>
            </a:r>
            <a:r>
              <a:rPr lang="en-US" sz="1800" b="1" i="1" dirty="0">
                <a:effectLst/>
                <a:latin typeface="Times New Roman" panose="02020603050405020304" pitchFamily="18" charset="0"/>
                <a:ea typeface="Yu Mincho" panose="02020400000000000000" pitchFamily="18" charset="-128"/>
                <a:cs typeface="Arial" panose="020B0604020202020204" pitchFamily="34" charset="0"/>
              </a:rPr>
              <a:t>Second </a:t>
            </a:r>
            <a:r>
              <a:rPr lang="en-US" b="1" i="1" dirty="0">
                <a:latin typeface="Times New Roman" panose="02020603050405020304" pitchFamily="18" charset="0"/>
                <a:ea typeface="Yu Mincho" panose="02020400000000000000" pitchFamily="18" charset="-128"/>
                <a:cs typeface="Arial" panose="020B0604020202020204" pitchFamily="34" charset="0"/>
              </a:rPr>
              <a:t>S</a:t>
            </a:r>
            <a:r>
              <a:rPr lang="en-US" sz="1800" b="1" i="1" dirty="0">
                <a:effectLst/>
                <a:latin typeface="Times New Roman" panose="02020603050405020304" pitchFamily="18" charset="0"/>
                <a:ea typeface="Yu Mincho" panose="02020400000000000000" pitchFamily="18" charset="-128"/>
                <a:cs typeface="Arial" panose="020B0604020202020204" pitchFamily="34" charset="0"/>
              </a:rPr>
              <a:t>tep</a:t>
            </a:r>
            <a:r>
              <a:rPr lang="en-US" sz="1800" dirty="0">
                <a:effectLst/>
                <a:latin typeface="Times New Roman" panose="02020603050405020304" pitchFamily="18" charset="0"/>
                <a:ea typeface="Yu Mincho" panose="02020400000000000000" pitchFamily="18" charset="-128"/>
                <a:cs typeface="Arial" panose="020B0604020202020204" pitchFamily="34" charset="0"/>
              </a:rPr>
              <a:t>, the four matrices are rotated and added to produce the matrix, so:</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p:txBody>
      </p:sp>
      <p:pic>
        <p:nvPicPr>
          <p:cNvPr id="17" name="Рисунок 16">
            <a:extLst>
              <a:ext uri="{FF2B5EF4-FFF2-40B4-BE49-F238E27FC236}">
                <a16:creationId xmlns:a16="http://schemas.microsoft.com/office/drawing/2014/main" id="{44039A32-0F11-4330-8DE4-D8AEEDB15456}"/>
              </a:ext>
            </a:extLst>
          </p:cNvPr>
          <p:cNvPicPr/>
          <p:nvPr/>
        </p:nvPicPr>
        <p:blipFill>
          <a:blip r:embed="rId3">
            <a:extLst>
              <a:ext uri="{28A0092B-C50C-407E-A947-70E740481C1C}">
                <a14:useLocalDpi xmlns:a14="http://schemas.microsoft.com/office/drawing/2010/main" val="0"/>
              </a:ext>
            </a:extLst>
          </a:blip>
          <a:stretch>
            <a:fillRect/>
          </a:stretch>
        </p:blipFill>
        <p:spPr>
          <a:xfrm>
            <a:off x="5770755" y="411025"/>
            <a:ext cx="1539494" cy="3125852"/>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2D41593-BAA4-4B74-9E23-8E9EB3064833}"/>
                  </a:ext>
                </a:extLst>
              </p:cNvPr>
              <p:cNvSpPr txBox="1"/>
              <p:nvPr/>
            </p:nvSpPr>
            <p:spPr>
              <a:xfrm>
                <a:off x="378206" y="4213991"/>
                <a:ext cx="7698994" cy="1219180"/>
              </a:xfrm>
              <a:prstGeom prst="rect">
                <a:avLst/>
              </a:prstGeom>
              <a:noFill/>
            </p:spPr>
            <p:txBody>
              <a:bodyPr wrap="square">
                <a:spAutoFit/>
              </a:bodyPr>
              <a:lstStyle/>
              <a:p>
                <a:pPr algn="just"/>
                <a:r>
                  <a:rPr lang="en-US" sz="1800" dirty="0">
                    <a:effectLst/>
                    <a:latin typeface="Times New Roman" panose="02020603050405020304" pitchFamily="18" charset="0"/>
                    <a:ea typeface="Yu Mincho" panose="02020400000000000000" pitchFamily="18" charset="-128"/>
                    <a:cs typeface="Arial" panose="020B0604020202020204" pitchFamily="34" charset="0"/>
                  </a:rPr>
                  <a:t>Finally, in the </a:t>
                </a:r>
                <a:r>
                  <a:rPr lang="en-US" sz="1800" b="1" i="1" dirty="0">
                    <a:effectLst/>
                    <a:latin typeface="Times New Roman" panose="02020603050405020304" pitchFamily="18" charset="0"/>
                    <a:ea typeface="Yu Mincho" panose="02020400000000000000" pitchFamily="18" charset="-128"/>
                    <a:cs typeface="Arial" panose="020B0604020202020204" pitchFamily="34" charset="0"/>
                  </a:rPr>
                  <a:t>Third Step</a:t>
                </a:r>
                <a:r>
                  <a:rPr lang="en-US"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acc>
                      <m:accPr>
                        <m:chr m:val="̂"/>
                        <m:ctrlPr>
                          <a:rPr lang="uk-UA" i="1">
                            <a:effectLst/>
                            <a:latin typeface="Cambria Math" panose="02040503050406030204" pitchFamily="18" charset="0"/>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𝐴</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is rotated so that the first column becomes second in the rotated version and the two matrices are added. Then, it is rotated once more, and the first and second columns become third and fourth in the rotated version. By adding the two matrices, the final matrix is </a:t>
                </a:r>
                <a14:m>
                  <m:oMath xmlns:m="http://schemas.openxmlformats.org/officeDocument/2006/math">
                    <m:acc>
                      <m:accPr>
                        <m:chr m:val="̂"/>
                        <m:ctrlPr>
                          <a:rPr lang="uk-UA" i="1">
                            <a:effectLst/>
                            <a:latin typeface="Cambria Math" panose="02040503050406030204" pitchFamily="18" charset="0"/>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𝐴</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obtained:</a:t>
                </a:r>
                <a:endParaRPr lang="uk-UA" dirty="0"/>
              </a:p>
            </p:txBody>
          </p:sp>
        </mc:Choice>
        <mc:Fallback xmlns="">
          <p:sp>
            <p:nvSpPr>
              <p:cNvPr id="18" name="TextBox 17">
                <a:extLst>
                  <a:ext uri="{FF2B5EF4-FFF2-40B4-BE49-F238E27FC236}">
                    <a16:creationId xmlns:a16="http://schemas.microsoft.com/office/drawing/2014/main" id="{B2D41593-BAA4-4B74-9E23-8E9EB3064833}"/>
                  </a:ext>
                </a:extLst>
              </p:cNvPr>
              <p:cNvSpPr txBox="1">
                <a:spLocks noRot="1" noChangeAspect="1" noMove="1" noResize="1" noEditPoints="1" noAdjustHandles="1" noChangeArrowheads="1" noChangeShapeType="1" noTextEdit="1"/>
              </p:cNvSpPr>
              <p:nvPr/>
            </p:nvSpPr>
            <p:spPr>
              <a:xfrm>
                <a:off x="378206" y="4213991"/>
                <a:ext cx="7698994" cy="1219180"/>
              </a:xfrm>
              <a:prstGeom prst="rect">
                <a:avLst/>
              </a:prstGeom>
              <a:blipFill>
                <a:blip r:embed="rId4"/>
                <a:stretch>
                  <a:fillRect l="-633" t="-2000" r="-713" b="-6500"/>
                </a:stretch>
              </a:blipFill>
            </p:spPr>
            <p:txBody>
              <a:bodyPr/>
              <a:lstStyle/>
              <a:p>
                <a:r>
                  <a:rPr lang="uk-UA">
                    <a:noFill/>
                  </a:rPr>
                  <a:t> </a:t>
                </a:r>
              </a:p>
            </p:txBody>
          </p:sp>
        </mc:Fallback>
      </mc:AlternateContent>
      <p:pic>
        <p:nvPicPr>
          <p:cNvPr id="19" name="Рисунок 18">
            <a:extLst>
              <a:ext uri="{FF2B5EF4-FFF2-40B4-BE49-F238E27FC236}">
                <a16:creationId xmlns:a16="http://schemas.microsoft.com/office/drawing/2014/main" id="{98A546B7-2657-4899-B74C-9D9A35A02EBF}"/>
              </a:ext>
            </a:extLst>
          </p:cNvPr>
          <p:cNvPicPr/>
          <p:nvPr/>
        </p:nvPicPr>
        <p:blipFill>
          <a:blip r:embed="rId5">
            <a:extLst>
              <a:ext uri="{28A0092B-C50C-407E-A947-70E740481C1C}">
                <a14:useLocalDpi xmlns:a14="http://schemas.microsoft.com/office/drawing/2010/main" val="0"/>
              </a:ext>
            </a:extLst>
          </a:blip>
          <a:stretch>
            <a:fillRect/>
          </a:stretch>
        </p:blipFill>
        <p:spPr>
          <a:xfrm>
            <a:off x="8269287" y="2752380"/>
            <a:ext cx="2155825" cy="3612515"/>
          </a:xfrm>
          <a:prstGeom prst="rect">
            <a:avLst/>
          </a:prstGeom>
        </p:spPr>
      </p:pic>
    </p:spTree>
    <p:extLst>
      <p:ext uri="{BB962C8B-B14F-4D97-AF65-F5344CB8AC3E}">
        <p14:creationId xmlns:p14="http://schemas.microsoft.com/office/powerpoint/2010/main" val="24131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a:extLst>
                  <a:ext uri="{FF2B5EF4-FFF2-40B4-BE49-F238E27FC236}">
                    <a16:creationId xmlns:a16="http://schemas.microsoft.com/office/drawing/2014/main" id="{D1334725-28D8-4E15-810C-C3023F6DADCE}"/>
                  </a:ext>
                </a:extLst>
              </p:cNvPr>
              <p:cNvSpPr>
                <a:spLocks noGrp="1"/>
              </p:cNvSpPr>
              <p:nvPr>
                <p:ph type="ctrTitle"/>
              </p:nvPr>
            </p:nvSpPr>
            <p:spPr>
              <a:xfrm>
                <a:off x="474284" y="323937"/>
                <a:ext cx="11380111" cy="576111"/>
              </a:xfrm>
            </p:spPr>
            <p:txBody>
              <a:bodyPr>
                <a:normAutofit/>
              </a:bodyPr>
              <a:lstStyle/>
              <a:p>
                <a:pPr algn="l">
                  <a:lnSpc>
                    <a:spcPct val="107000"/>
                  </a:lnSpc>
                  <a:spcAft>
                    <a:spcPts val="400"/>
                  </a:spcAft>
                </a:pPr>
                <a:r>
                  <a:rPr lang="en-US" sz="2800" dirty="0">
                    <a:effectLst/>
                    <a:latin typeface="Times New Roman" panose="02020603050405020304" pitchFamily="18" charset="0"/>
                    <a:ea typeface="Yu Mincho" panose="02020400000000000000" pitchFamily="18" charset="-128"/>
                    <a:cs typeface="Arial" panose="020B0604020202020204" pitchFamily="34" charset="0"/>
                  </a:rPr>
                  <a:t>Matrix </a:t>
                </a:r>
                <a14:m>
                  <m:oMath xmlns:m="http://schemas.openxmlformats.org/officeDocument/2006/math">
                    <m:acc>
                      <m:accPr>
                        <m:chr m:val="̂"/>
                        <m:ctrlPr>
                          <a:rPr lang="uk-UA" sz="2800" i="1" smtClean="0">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2800" b="0" i="1" smtClean="0">
                            <a:effectLst/>
                            <a:latin typeface="Cambria Math" panose="02040503050406030204" pitchFamily="18" charset="0"/>
                            <a:ea typeface="Yu Mincho" panose="02020400000000000000" pitchFamily="18" charset="-128"/>
                            <a:cs typeface="Cambria Math" panose="02040503050406030204" pitchFamily="18" charset="0"/>
                          </a:rPr>
                          <m:t>𝐵</m:t>
                        </m:r>
                      </m:e>
                    </m:acc>
                  </m:oMath>
                </a14:m>
                <a:r>
                  <a:rPr lang="en-US" sz="2800" dirty="0">
                    <a:effectLst/>
                    <a:latin typeface="Times New Roman" panose="02020603050405020304" pitchFamily="18" charset="0"/>
                    <a:ea typeface="Yu Mincho" panose="02020400000000000000" pitchFamily="18" charset="-128"/>
                    <a:cs typeface="Arial" panose="020B0604020202020204" pitchFamily="34" charset="0"/>
                  </a:rPr>
                  <a:t> computation</a:t>
                </a:r>
                <a:r>
                  <a:rPr lang="en-US" sz="2800" i="1" dirty="0">
                    <a:effectLst/>
                    <a:latin typeface="Times New Roman" panose="02020603050405020304" pitchFamily="18" charset="0"/>
                    <a:ea typeface="Yu Mincho" panose="02020400000000000000" pitchFamily="18" charset="-128"/>
                    <a:cs typeface="Arial" panose="020B0604020202020204" pitchFamily="34" charset="0"/>
                  </a:rPr>
                  <a:t> algorithm</a:t>
                </a:r>
                <a:endParaRPr lang="uk-UA" sz="9600" dirty="0"/>
              </a:p>
            </p:txBody>
          </p:sp>
        </mc:Choice>
        <mc:Fallback xmlns="">
          <p:sp>
            <p:nvSpPr>
              <p:cNvPr id="2" name="Заголовок 1">
                <a:extLst>
                  <a:ext uri="{FF2B5EF4-FFF2-40B4-BE49-F238E27FC236}">
                    <a16:creationId xmlns:a16="http://schemas.microsoft.com/office/drawing/2014/main" id="{D1334725-28D8-4E15-810C-C3023F6DADCE}"/>
                  </a:ext>
                </a:extLst>
              </p:cNvPr>
              <p:cNvSpPr>
                <a:spLocks noGrp="1" noRot="1" noChangeAspect="1" noMove="1" noResize="1" noEditPoints="1" noAdjustHandles="1" noChangeArrowheads="1" noChangeShapeType="1" noTextEdit="1"/>
              </p:cNvSpPr>
              <p:nvPr>
                <p:ph type="ctrTitle"/>
              </p:nvPr>
            </p:nvSpPr>
            <p:spPr>
              <a:xfrm>
                <a:off x="474284" y="323937"/>
                <a:ext cx="11380111" cy="576111"/>
              </a:xfrm>
              <a:blipFill>
                <a:blip r:embed="rId2"/>
                <a:stretch>
                  <a:fillRect l="-1125" t="-1053" b="-28421"/>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9" name="Подзаголовок 8">
                <a:extLst>
                  <a:ext uri="{FF2B5EF4-FFF2-40B4-BE49-F238E27FC236}">
                    <a16:creationId xmlns:a16="http://schemas.microsoft.com/office/drawing/2014/main" id="{1241EF6B-EB9C-4963-9EF9-753EAAFEC3BD}"/>
                  </a:ext>
                </a:extLst>
              </p:cNvPr>
              <p:cNvSpPr>
                <a:spLocks noGrp="1"/>
              </p:cNvSpPr>
              <p:nvPr>
                <p:ph type="subTitle" idx="1"/>
              </p:nvPr>
            </p:nvSpPr>
            <p:spPr>
              <a:xfrm>
                <a:off x="474284" y="1447800"/>
                <a:ext cx="4612893" cy="4921163"/>
              </a:xfrm>
            </p:spPr>
            <p:txBody>
              <a:bodyPr>
                <a:normAutofit/>
              </a:bodyPr>
              <a:lstStyle/>
              <a:p>
                <a:pPr algn="just">
                  <a:lnSpc>
                    <a:spcPct val="107000"/>
                  </a:lnSpc>
                  <a:spcAft>
                    <a:spcPts val="40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Input: matrix B of size </a:t>
                </a:r>
                <a:r>
                  <a:rPr lang="en-US" sz="1800" dirty="0">
                    <a:effectLst/>
                    <a:latin typeface="Cambria Math" panose="02040503050406030204" pitchFamily="18" charset="0"/>
                    <a:ea typeface="Yu Mincho" panose="02020400000000000000" pitchFamily="18" charset="-128"/>
                    <a:cs typeface="Arial" panose="020B0604020202020204" pitchFamily="34" charset="0"/>
                  </a:rPr>
                  <a:t>(</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Cambria Math" panose="020405030504060302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a:p>
                <a:pPr algn="just">
                  <a:lnSpc>
                    <a:spcPct val="107000"/>
                  </a:lnSpc>
                  <a:spcAft>
                    <a:spcPts val="40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Output: matrix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b="0" i="1" smtClean="0">
                            <a:effectLst/>
                            <a:latin typeface="Cambria Math" panose="02040503050406030204" pitchFamily="18" charset="0"/>
                            <a:ea typeface="Yu Mincho" panose="02020400000000000000" pitchFamily="18" charset="-128"/>
                            <a:cs typeface="Cambria Math" panose="02040503050406030204" pitchFamily="18" charset="0"/>
                          </a:rPr>
                          <m:t>𝐵</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of size </a:t>
                </a:r>
                <a:r>
                  <a:rPr lang="en-US" sz="1800" dirty="0">
                    <a:effectLst/>
                    <a:latin typeface="Cambria Math" panose="02040503050406030204" pitchFamily="18" charset="0"/>
                    <a:ea typeface="Yu Mincho" panose="02020400000000000000" pitchFamily="18" charset="-128"/>
                    <a:cs typeface="Arial" panose="020B0604020202020204" pitchFamily="34" charset="0"/>
                  </a:rPr>
                  <a:t>(</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baseline="30000" dirty="0">
                    <a:effectLst/>
                    <a:latin typeface="Cambria Math" panose="02040503050406030204" pitchFamily="18" charset="0"/>
                    <a:ea typeface="Yu Mincho" panose="02020400000000000000" pitchFamily="18" charset="-128"/>
                    <a:cs typeface="Arial" panose="020B0604020202020204" pitchFamily="34" charset="0"/>
                  </a:rPr>
                  <a:t>2</a:t>
                </a:r>
                <a:r>
                  <a:rPr lang="en-US" sz="1800" dirty="0">
                    <a:effectLst/>
                    <a:latin typeface="Cambria Math" panose="020405030504060302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a:p>
                <a:pPr algn="just">
                  <a:lnSpc>
                    <a:spcPct val="107000"/>
                  </a:lnSpc>
                  <a:spcAft>
                    <a:spcPts val="40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Both matrices are encrypted homomorphically.</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a:p>
                <a:pPr algn="just">
                  <a:lnSpc>
                    <a:spcPct val="107000"/>
                  </a:lnSpc>
                  <a:spcAft>
                    <a:spcPts val="400"/>
                  </a:spcAft>
                </a:pPr>
                <a:r>
                  <a:rPr lang="en-US" sz="1800" i="1" dirty="0">
                    <a:effectLst/>
                    <a:latin typeface="Times New Roman" panose="02020603050405020304" pitchFamily="18" charset="0"/>
                    <a:ea typeface="Yu Mincho" panose="02020400000000000000" pitchFamily="18" charset="-128"/>
                    <a:cs typeface="Arial" panose="020B0604020202020204" pitchFamily="34" charset="0"/>
                  </a:rPr>
                  <a:t>Algorithm</a:t>
                </a:r>
                <a:r>
                  <a:rPr lang="en-US" sz="1800" dirty="0">
                    <a:effectLst/>
                    <a:latin typeface="Times New Roman" panose="02020603050405020304" pitchFamily="18" charset="0"/>
                    <a:ea typeface="Yu Mincho" panose="02020400000000000000" pitchFamily="18" charset="-128"/>
                    <a:cs typeface="Arial" panose="020B0604020202020204" pitchFamily="34" charset="0"/>
                  </a:rPr>
                  <a:t> 2. Computation of </a:t>
                </a:r>
                <a14:m>
                  <m:oMath xmlns:m="http://schemas.openxmlformats.org/officeDocument/2006/math">
                    <m:acc>
                      <m:accPr>
                        <m:chr m:val="̂"/>
                        <m:ctrlPr>
                          <a:rPr lang="uk-UA" sz="1800" i="1">
                            <a:latin typeface="Cambria Math" panose="02040503050406030204" pitchFamily="18" charset="0"/>
                            <a:ea typeface="Yu Mincho" panose="02020400000000000000" pitchFamily="18" charset="-128"/>
                            <a:cs typeface="Cambria Math" panose="02040503050406030204" pitchFamily="18" charset="0"/>
                          </a:rPr>
                        </m:ctrlPr>
                      </m:accPr>
                      <m:e>
                        <m:r>
                          <a:rPr lang="en-US" sz="1800" i="1">
                            <a:latin typeface="Cambria Math" panose="02040503050406030204" pitchFamily="18" charset="0"/>
                            <a:ea typeface="Yu Mincho" panose="02020400000000000000" pitchFamily="18" charset="-128"/>
                            <a:cs typeface="Cambria Math" panose="02040503050406030204" pitchFamily="18" charset="0"/>
                          </a:rPr>
                          <m:t>𝐵</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p:txBody>
          </p:sp>
        </mc:Choice>
        <mc:Fallback xmlns="">
          <p:sp>
            <p:nvSpPr>
              <p:cNvPr id="9" name="Подзаголовок 8">
                <a:extLst>
                  <a:ext uri="{FF2B5EF4-FFF2-40B4-BE49-F238E27FC236}">
                    <a16:creationId xmlns:a16="http://schemas.microsoft.com/office/drawing/2014/main" id="{1241EF6B-EB9C-4963-9EF9-753EAAFEC3BD}"/>
                  </a:ext>
                </a:extLst>
              </p:cNvPr>
              <p:cNvSpPr>
                <a:spLocks noGrp="1" noRot="1" noChangeAspect="1" noMove="1" noResize="1" noEditPoints="1" noAdjustHandles="1" noChangeArrowheads="1" noChangeShapeType="1" noTextEdit="1"/>
              </p:cNvSpPr>
              <p:nvPr>
                <p:ph type="subTitle" idx="1"/>
              </p:nvPr>
            </p:nvSpPr>
            <p:spPr>
              <a:xfrm>
                <a:off x="474284" y="1447800"/>
                <a:ext cx="4612893" cy="4921163"/>
              </a:xfrm>
              <a:blipFill>
                <a:blip r:embed="rId3"/>
                <a:stretch>
                  <a:fillRect l="-1189" t="-867"/>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D78695-CD1F-4C44-93EC-05FA9F13E352}"/>
                  </a:ext>
                </a:extLst>
              </p:cNvPr>
              <p:cNvSpPr txBox="1"/>
              <p:nvPr/>
            </p:nvSpPr>
            <p:spPr>
              <a:xfrm>
                <a:off x="6330950" y="482687"/>
                <a:ext cx="5575299" cy="6559424"/>
              </a:xfrm>
              <a:prstGeom prst="rect">
                <a:avLst/>
              </a:prstGeom>
              <a:noFill/>
            </p:spPr>
            <p:txBody>
              <a:bodyPr wrap="square">
                <a:spAutoFit/>
              </a:bodyPr>
              <a:lstStyle/>
              <a:p>
                <a:pPr algn="just">
                  <a:lnSpc>
                    <a:spcPct val="107000"/>
                  </a:lnSpc>
                  <a:spcAft>
                    <a:spcPts val="400"/>
                  </a:spcAft>
                </a:pP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First Step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𝑑</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rows of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𝐵</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are copied into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𝑑</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different ciphertexts </a:t>
                </a:r>
                <a:r>
                  <a:rPr lang="en-US" sz="1800" b="1" dirty="0">
                    <a:effectLst/>
                    <a:latin typeface="Times New Roman" panose="02020603050405020304" pitchFamily="18" charset="0"/>
                    <a:ea typeface="Yu Mincho" panose="02020400000000000000" pitchFamily="18" charset="-128"/>
                    <a:cs typeface="Arial" panose="020B0604020202020204" pitchFamily="34" charset="0"/>
                  </a:rPr>
                  <a:t>R</a:t>
                </a:r>
                <a:r>
                  <a:rPr lang="en-US" sz="1800" b="1" baseline="-25000" dirty="0">
                    <a:effectLst/>
                    <a:latin typeface="Times New Roman" panose="02020603050405020304" pitchFamily="18" charset="0"/>
                    <a:ea typeface="Yu Mincho" panose="02020400000000000000" pitchFamily="18" charset="-128"/>
                    <a:cs typeface="Arial" panose="020B0604020202020204" pitchFamily="34" charset="0"/>
                  </a:rPr>
                  <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where 0 ≤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𝑖</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&lt;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𝑑</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Each </a:t>
                </a:r>
                <a:r>
                  <a:rPr lang="en-US" sz="1800" b="1" dirty="0">
                    <a:effectLst/>
                    <a:latin typeface="Times New Roman" panose="02020603050405020304" pitchFamily="18" charset="0"/>
                    <a:ea typeface="Yu Mincho" panose="02020400000000000000" pitchFamily="18" charset="-128"/>
                    <a:cs typeface="Arial" panose="020B0604020202020204" pitchFamily="34" charset="0"/>
                  </a:rPr>
                  <a:t>R</a:t>
                </a:r>
                <a:r>
                  <a:rPr lang="en-US" sz="1800" b="1" baseline="-25000" dirty="0">
                    <a:effectLst/>
                    <a:latin typeface="Times New Roman" panose="02020603050405020304" pitchFamily="18" charset="0"/>
                    <a:ea typeface="Yu Mincho" panose="02020400000000000000" pitchFamily="18" charset="-128"/>
                    <a:cs typeface="Arial" panose="020B0604020202020204" pitchFamily="34" charset="0"/>
                  </a:rPr>
                  <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contains the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𝑖</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row of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𝐵</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with the same slot positions. This step is accomplished by multiplying the ciphertext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𝐵</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by a mask Ψ</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𝑖</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𝑑</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𝑑</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element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𝐵</a:t>
                </a:r>
                <a:r>
                  <a:rPr lang="en-US" sz="1800" baseline="-25000" dirty="0">
                    <a:effectLst/>
                    <a:latin typeface="Cambria Math" panose="02040503050406030204" pitchFamily="18" charset="0"/>
                    <a:ea typeface="Times New Roman" panose="02020603050405020304" pitchFamily="18" charset="0"/>
                    <a:cs typeface="Cambria Math" panose="02040503050406030204" pitchFamily="18" charset="0"/>
                  </a:rPr>
                  <a:t>𝑖</a:t>
                </a:r>
                <a:r>
                  <a:rPr lang="en-US" sz="1800" baseline="-25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baseline="-25000" dirty="0">
                    <a:effectLst/>
                    <a:latin typeface="Cambria Math" panose="02040503050406030204" pitchFamily="18" charset="0"/>
                    <a:ea typeface="Times New Roman" panose="02020603050405020304" pitchFamily="18" charset="0"/>
                    <a:cs typeface="Cambria Math" panose="02040503050406030204" pitchFamily="18" charset="0"/>
                  </a:rPr>
                  <a:t>𝑗</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is in the slot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𝑖</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𝑑</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𝑗</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of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𝐵</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will occupy the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𝑑</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slots of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m:rPr>
                            <m:sty m:val="p"/>
                          </m:rPr>
                          <a:rPr lang="en-US" sz="1800">
                            <a:effectLst/>
                            <a:latin typeface="Cambria Math" panose="02040503050406030204" pitchFamily="18" charset="0"/>
                            <a:ea typeface="Yu Mincho" panose="02020400000000000000" pitchFamily="18" charset="-128"/>
                            <a:cs typeface="Cambria Math" panose="02040503050406030204" pitchFamily="18" charset="0"/>
                          </a:rPr>
                          <m:t>B</m:t>
                        </m:r>
                      </m:e>
                    </m:acc>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𝑖</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𝑑</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𝑗</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𝛿</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𝑑</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 0 ≤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𝛿</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&lt;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𝑑</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a:p>
                <a:pPr algn="just">
                  <a:lnSpc>
                    <a:spcPct val="107000"/>
                  </a:lnSpc>
                  <a:spcAft>
                    <a:spcPts val="400"/>
                  </a:spcAft>
                </a:pP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Second Step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ciphertexts </a:t>
                </a:r>
                <a:r>
                  <a:rPr lang="en-US" sz="1800" b="1" dirty="0">
                    <a:effectLst/>
                    <a:latin typeface="Times New Roman" panose="02020603050405020304" pitchFamily="18" charset="0"/>
                    <a:ea typeface="Yu Mincho" panose="02020400000000000000" pitchFamily="18" charset="-128"/>
                    <a:cs typeface="Arial" panose="020B0604020202020204" pitchFamily="34" charset="0"/>
                  </a:rPr>
                  <a:t>R</a:t>
                </a:r>
                <a:r>
                  <a:rPr lang="en-US" sz="1800" b="1" baseline="-25000" dirty="0">
                    <a:effectLst/>
                    <a:latin typeface="Times New Roman" panose="02020603050405020304" pitchFamily="18" charset="0"/>
                    <a:ea typeface="Yu Mincho" panose="02020400000000000000" pitchFamily="18" charset="-128"/>
                    <a:cs typeface="Arial" panose="020B0604020202020204" pitchFamily="34" charset="0"/>
                  </a:rPr>
                  <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are then used to compute the first row of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m:rPr>
                            <m:sty m:val="p"/>
                          </m:rPr>
                          <a:rPr lang="en-US" sz="1800">
                            <a:effectLst/>
                            <a:latin typeface="Cambria Math" panose="02040503050406030204" pitchFamily="18" charset="0"/>
                            <a:ea typeface="Yu Mincho" panose="02020400000000000000" pitchFamily="18" charset="-128"/>
                            <a:cs typeface="Cambria Math" panose="02040503050406030204" pitchFamily="18" charset="0"/>
                          </a:rPr>
                          <m:t>B</m:t>
                        </m:r>
                      </m:e>
                    </m:acc>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By rotating </a:t>
                </a:r>
                <a:r>
                  <a:rPr lang="en-US" sz="1800" b="1" dirty="0">
                    <a:effectLst/>
                    <a:latin typeface="Times New Roman" panose="02020603050405020304" pitchFamily="18" charset="0"/>
                    <a:ea typeface="Yu Mincho" panose="02020400000000000000" pitchFamily="18" charset="-128"/>
                    <a:cs typeface="Arial" panose="020B0604020202020204" pitchFamily="34" charset="0"/>
                  </a:rPr>
                  <a:t>R</a:t>
                </a:r>
                <a:r>
                  <a:rPr lang="en-US" sz="1800" b="1" baseline="-25000" dirty="0">
                    <a:effectLst/>
                    <a:latin typeface="Times New Roman" panose="02020603050405020304" pitchFamily="18" charset="0"/>
                    <a:ea typeface="Yu Mincho" panose="02020400000000000000" pitchFamily="18" charset="-128"/>
                    <a:cs typeface="Arial" panose="020B0604020202020204" pitchFamily="34" charset="0"/>
                  </a:rPr>
                  <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to the right by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𝑖</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𝑑</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𝑑</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slots, the non-zero elements of the ciphertext (the elements of the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𝑖</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row of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𝐵</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will appear in slots from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𝑖</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𝑑</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to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𝑖</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𝑑</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𝑑</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1), for 0 ≤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𝑖</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&lt;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𝑑</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All the rotated ciphertexts are added together to form the first row of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m:rPr>
                            <m:sty m:val="p"/>
                          </m:rPr>
                          <a:rPr lang="en-US" sz="1800">
                            <a:effectLst/>
                            <a:latin typeface="Cambria Math" panose="02040503050406030204" pitchFamily="18" charset="0"/>
                            <a:ea typeface="Yu Mincho" panose="02020400000000000000" pitchFamily="18" charset="-128"/>
                            <a:cs typeface="Cambria Math" panose="02040503050406030204" pitchFamily="18" charset="0"/>
                          </a:rPr>
                          <m:t>B</m:t>
                        </m:r>
                      </m:e>
                    </m:acc>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a:p>
                <a:pPr algn="just">
                  <a:lnSpc>
                    <a:spcPct val="107000"/>
                  </a:lnSpc>
                  <a:spcAft>
                    <a:spcPts val="400"/>
                  </a:spcAft>
                </a:pP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Third Step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first row of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m:rPr>
                            <m:sty m:val="p"/>
                          </m:rPr>
                          <a:rPr lang="en-US" sz="1800">
                            <a:effectLst/>
                            <a:latin typeface="Cambria Math" panose="02040503050406030204" pitchFamily="18" charset="0"/>
                            <a:ea typeface="Yu Mincho" panose="02020400000000000000" pitchFamily="18" charset="-128"/>
                            <a:cs typeface="Cambria Math" panose="02040503050406030204" pitchFamily="18" charset="0"/>
                          </a:rPr>
                          <m:t>B</m:t>
                        </m:r>
                      </m:e>
                    </m:acc>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is then copied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𝑑</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- 1 times to fill in the rest of the rows of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m:rPr>
                            <m:sty m:val="p"/>
                          </m:rPr>
                          <a:rPr lang="en-US" sz="1800">
                            <a:effectLst/>
                            <a:latin typeface="Cambria Math" panose="02040503050406030204" pitchFamily="18" charset="0"/>
                            <a:ea typeface="Yu Mincho" panose="02020400000000000000" pitchFamily="18" charset="-128"/>
                            <a:cs typeface="Cambria Math" panose="02040503050406030204" pitchFamily="18" charset="0"/>
                          </a:rPr>
                          <m:t>B</m:t>
                        </m:r>
                      </m:e>
                    </m:acc>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This is achieved by rotating to the right and adding the ciphertext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log</a:t>
                </a:r>
                <a:r>
                  <a:rPr lang="en-US" sz="1800" baseline="-25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𝑑</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times.</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a:p>
                <a:pPr algn="just">
                  <a:lnSpc>
                    <a:spcPct val="107000"/>
                  </a:lnSpc>
                  <a:spcAft>
                    <a:spcPts val="4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algorithm enables the computation of the matrix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m:rPr>
                            <m:sty m:val="p"/>
                          </m:rPr>
                          <a:rPr lang="en-US" sz="1800">
                            <a:effectLst/>
                            <a:latin typeface="Cambria Math" panose="02040503050406030204" pitchFamily="18" charset="0"/>
                            <a:ea typeface="Yu Mincho" panose="02020400000000000000" pitchFamily="18" charset="-128"/>
                            <a:cs typeface="Cambria Math" panose="02040503050406030204" pitchFamily="18" charset="0"/>
                          </a:rPr>
                          <m:t>B</m:t>
                        </m:r>
                      </m:e>
                    </m:acc>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which can then be used in combination with the previously computed matrix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𝐴</m:t>
                        </m:r>
                      </m:e>
                    </m:acc>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 homomorphic square matrix multiplication.</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a:p>
                <a:pPr algn="just">
                  <a:lnSpc>
                    <a:spcPct val="107000"/>
                  </a:lnSpc>
                  <a:spcAft>
                    <a:spcPts val="400"/>
                  </a:spcAft>
                </a:pP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p:txBody>
          </p:sp>
        </mc:Choice>
        <mc:Fallback xmlns="">
          <p:sp>
            <p:nvSpPr>
              <p:cNvPr id="10" name="TextBox 9">
                <a:extLst>
                  <a:ext uri="{FF2B5EF4-FFF2-40B4-BE49-F238E27FC236}">
                    <a16:creationId xmlns:a16="http://schemas.microsoft.com/office/drawing/2014/main" id="{C9D78695-CD1F-4C44-93EC-05FA9F13E352}"/>
                  </a:ext>
                </a:extLst>
              </p:cNvPr>
              <p:cNvSpPr txBox="1">
                <a:spLocks noRot="1" noChangeAspect="1" noMove="1" noResize="1" noEditPoints="1" noAdjustHandles="1" noChangeArrowheads="1" noChangeShapeType="1" noTextEdit="1"/>
              </p:cNvSpPr>
              <p:nvPr/>
            </p:nvSpPr>
            <p:spPr>
              <a:xfrm>
                <a:off x="6330950" y="482687"/>
                <a:ext cx="5575299" cy="6559424"/>
              </a:xfrm>
              <a:prstGeom prst="rect">
                <a:avLst/>
              </a:prstGeom>
              <a:blipFill>
                <a:blip r:embed="rId4"/>
                <a:stretch>
                  <a:fillRect l="-985" t="-558" r="-5252"/>
                </a:stretch>
              </a:blipFill>
            </p:spPr>
            <p:txBody>
              <a:bodyPr/>
              <a:lstStyle/>
              <a:p>
                <a:r>
                  <a:rPr lang="uk-UA">
                    <a:noFill/>
                  </a:rPr>
                  <a:t> </a:t>
                </a:r>
              </a:p>
            </p:txBody>
          </p:sp>
        </mc:Fallback>
      </mc:AlternateContent>
      <p:pic>
        <p:nvPicPr>
          <p:cNvPr id="6" name="Рисунок 5">
            <a:extLst>
              <a:ext uri="{FF2B5EF4-FFF2-40B4-BE49-F238E27FC236}">
                <a16:creationId xmlns:a16="http://schemas.microsoft.com/office/drawing/2014/main" id="{9BB0756E-0899-4A14-8B5E-A0FA98B81736}"/>
              </a:ext>
            </a:extLst>
          </p:cNvPr>
          <p:cNvPicPr/>
          <p:nvPr/>
        </p:nvPicPr>
        <p:blipFill>
          <a:blip r:embed="rId5"/>
          <a:stretch>
            <a:fillRect/>
          </a:stretch>
        </p:blipFill>
        <p:spPr>
          <a:xfrm>
            <a:off x="592772" y="3340100"/>
            <a:ext cx="5211128" cy="3263900"/>
          </a:xfrm>
          <a:prstGeom prst="rect">
            <a:avLst/>
          </a:prstGeom>
        </p:spPr>
      </p:pic>
    </p:spTree>
    <p:extLst>
      <p:ext uri="{BB962C8B-B14F-4D97-AF65-F5344CB8AC3E}">
        <p14:creationId xmlns:p14="http://schemas.microsoft.com/office/powerpoint/2010/main" val="2295189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a:extLst>
                  <a:ext uri="{FF2B5EF4-FFF2-40B4-BE49-F238E27FC236}">
                    <a16:creationId xmlns:a16="http://schemas.microsoft.com/office/drawing/2014/main" id="{D1334725-28D8-4E15-810C-C3023F6DADCE}"/>
                  </a:ext>
                </a:extLst>
              </p:cNvPr>
              <p:cNvSpPr>
                <a:spLocks noGrp="1"/>
              </p:cNvSpPr>
              <p:nvPr>
                <p:ph type="ctrTitle"/>
              </p:nvPr>
            </p:nvSpPr>
            <p:spPr>
              <a:xfrm>
                <a:off x="474284" y="323937"/>
                <a:ext cx="11380111" cy="576111"/>
              </a:xfrm>
            </p:spPr>
            <p:txBody>
              <a:bodyPr>
                <a:normAutofit/>
              </a:bodyPr>
              <a:lstStyle/>
              <a:p>
                <a:pPr algn="l">
                  <a:lnSpc>
                    <a:spcPct val="107000"/>
                  </a:lnSpc>
                  <a:spcAft>
                    <a:spcPts val="400"/>
                  </a:spcAft>
                </a:pPr>
                <a:r>
                  <a:rPr lang="en-US" sz="2800" dirty="0">
                    <a:effectLst/>
                    <a:latin typeface="Times New Roman" panose="02020603050405020304" pitchFamily="18" charset="0"/>
                    <a:ea typeface="Yu Mincho" panose="02020400000000000000" pitchFamily="18" charset="-128"/>
                    <a:cs typeface="Arial" panose="020B0604020202020204" pitchFamily="34" charset="0"/>
                  </a:rPr>
                  <a:t>Matrix </a:t>
                </a:r>
                <a14:m>
                  <m:oMath xmlns:m="http://schemas.openxmlformats.org/officeDocument/2006/math">
                    <m:acc>
                      <m:accPr>
                        <m:chr m:val="̂"/>
                        <m:ctrlPr>
                          <a:rPr lang="uk-UA" sz="2800" i="1" smtClean="0">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2800" b="0" i="1" smtClean="0">
                            <a:effectLst/>
                            <a:latin typeface="Cambria Math" panose="02040503050406030204" pitchFamily="18" charset="0"/>
                            <a:ea typeface="Yu Mincho" panose="02020400000000000000" pitchFamily="18" charset="-128"/>
                            <a:cs typeface="Cambria Math" panose="02040503050406030204" pitchFamily="18" charset="0"/>
                          </a:rPr>
                          <m:t>𝐵</m:t>
                        </m:r>
                      </m:e>
                    </m:acc>
                  </m:oMath>
                </a14:m>
                <a:r>
                  <a:rPr lang="en-US" sz="2800" dirty="0">
                    <a:effectLst/>
                    <a:latin typeface="Times New Roman" panose="02020603050405020304" pitchFamily="18" charset="0"/>
                    <a:ea typeface="Yu Mincho" panose="02020400000000000000" pitchFamily="18" charset="-128"/>
                    <a:cs typeface="Arial" panose="020B0604020202020204" pitchFamily="34" charset="0"/>
                  </a:rPr>
                  <a:t> computation</a:t>
                </a:r>
                <a:r>
                  <a:rPr lang="en-US" sz="2800" i="1" dirty="0">
                    <a:effectLst/>
                    <a:latin typeface="Times New Roman" panose="02020603050405020304" pitchFamily="18" charset="0"/>
                    <a:ea typeface="Yu Mincho" panose="02020400000000000000" pitchFamily="18" charset="-128"/>
                    <a:cs typeface="Arial" panose="020B0604020202020204" pitchFamily="34" charset="0"/>
                  </a:rPr>
                  <a:t> example</a:t>
                </a:r>
                <a:endParaRPr lang="uk-UA" sz="7200" dirty="0"/>
              </a:p>
            </p:txBody>
          </p:sp>
        </mc:Choice>
        <mc:Fallback xmlns="">
          <p:sp>
            <p:nvSpPr>
              <p:cNvPr id="2" name="Заголовок 1">
                <a:extLst>
                  <a:ext uri="{FF2B5EF4-FFF2-40B4-BE49-F238E27FC236}">
                    <a16:creationId xmlns:a16="http://schemas.microsoft.com/office/drawing/2014/main" id="{D1334725-28D8-4E15-810C-C3023F6DADCE}"/>
                  </a:ext>
                </a:extLst>
              </p:cNvPr>
              <p:cNvSpPr>
                <a:spLocks noGrp="1" noRot="1" noChangeAspect="1" noMove="1" noResize="1" noEditPoints="1" noAdjustHandles="1" noChangeArrowheads="1" noChangeShapeType="1" noTextEdit="1"/>
              </p:cNvSpPr>
              <p:nvPr>
                <p:ph type="ctrTitle"/>
              </p:nvPr>
            </p:nvSpPr>
            <p:spPr>
              <a:xfrm>
                <a:off x="474284" y="323937"/>
                <a:ext cx="11380111" cy="576111"/>
              </a:xfrm>
              <a:blipFill>
                <a:blip r:embed="rId2"/>
                <a:stretch>
                  <a:fillRect l="-1125" t="-1053" b="-28421"/>
                </a:stretch>
              </a:blipFill>
            </p:spPr>
            <p:txBody>
              <a:bodyPr/>
              <a:lstStyle/>
              <a:p>
                <a:r>
                  <a:rPr lang="uk-UA">
                    <a:noFill/>
                  </a:rPr>
                  <a:t> </a:t>
                </a:r>
              </a:p>
            </p:txBody>
          </p:sp>
        </mc:Fallback>
      </mc:AlternateContent>
      <p:sp>
        <p:nvSpPr>
          <p:cNvPr id="9" name="Подзаголовок 8">
            <a:extLst>
              <a:ext uri="{FF2B5EF4-FFF2-40B4-BE49-F238E27FC236}">
                <a16:creationId xmlns:a16="http://schemas.microsoft.com/office/drawing/2014/main" id="{1241EF6B-EB9C-4963-9EF9-753EAAFEC3BD}"/>
              </a:ext>
            </a:extLst>
          </p:cNvPr>
          <p:cNvSpPr>
            <a:spLocks noGrp="1"/>
          </p:cNvSpPr>
          <p:nvPr>
            <p:ph type="subTitle" idx="1"/>
          </p:nvPr>
        </p:nvSpPr>
        <p:spPr>
          <a:xfrm>
            <a:off x="378206" y="6534063"/>
            <a:ext cx="9940544" cy="845257"/>
          </a:xfrm>
        </p:spPr>
        <p:txBody>
          <a:bodyPr>
            <a:normAutofit/>
          </a:bodyPr>
          <a:lstStyle/>
          <a:p>
            <a:pPr algn="just"/>
            <a:r>
              <a:rPr lang="en-US" sz="1200" dirty="0">
                <a:latin typeface="Times New Roman" panose="02020603050405020304" pitchFamily="18" charset="0"/>
                <a:ea typeface="Yu Mincho" panose="02020400000000000000" pitchFamily="18" charset="-128"/>
                <a:cs typeface="Arial" panose="020B0604020202020204" pitchFamily="34" charset="0"/>
              </a:rPr>
              <a:t>* T</a:t>
            </a:r>
            <a:r>
              <a:rPr lang="en-US" sz="1200" dirty="0">
                <a:effectLst/>
                <a:latin typeface="Times New Roman" panose="02020603050405020304" pitchFamily="18" charset="0"/>
                <a:ea typeface="Yu Mincho" panose="02020400000000000000" pitchFamily="18" charset="-128"/>
                <a:cs typeface="Arial" panose="020B0604020202020204" pitchFamily="34" charset="0"/>
              </a:rPr>
              <a:t>he message representation, i.e. the data after applying the </a:t>
            </a:r>
            <a:r>
              <a:rPr lang="en-US" sz="1200" dirty="0">
                <a:effectLst/>
                <a:latin typeface="Cambria Math" panose="02040503050406030204" pitchFamily="18" charset="0"/>
                <a:ea typeface="Yu Mincho" panose="02020400000000000000" pitchFamily="18" charset="-128"/>
                <a:cs typeface="Cambria Math" panose="02040503050406030204" pitchFamily="18" charset="0"/>
              </a:rPr>
              <a:t>𝜉</a:t>
            </a:r>
            <a:r>
              <a:rPr lang="en-US" sz="1200" baseline="30000" dirty="0">
                <a:effectLst/>
                <a:latin typeface="Times New Roman" panose="02020603050405020304" pitchFamily="18" charset="0"/>
                <a:ea typeface="Yu Mincho" panose="02020400000000000000" pitchFamily="18" charset="-128"/>
                <a:cs typeface="Arial" panose="020B0604020202020204" pitchFamily="34" charset="0"/>
              </a:rPr>
              <a:t>−1</a:t>
            </a:r>
            <a:r>
              <a:rPr lang="en-US" sz="1200" dirty="0">
                <a:effectLst/>
                <a:latin typeface="Cambria Math" panose="02040503050406030204" pitchFamily="18" charset="0"/>
                <a:ea typeface="Yu Mincho" panose="02020400000000000000" pitchFamily="18" charset="-128"/>
                <a:cs typeface="Arial" panose="020B0604020202020204" pitchFamily="34" charset="0"/>
              </a:rPr>
              <a:t>()</a:t>
            </a:r>
            <a:r>
              <a:rPr lang="en-US" sz="1200" dirty="0">
                <a:effectLst/>
                <a:latin typeface="Times New Roman" panose="02020603050405020304" pitchFamily="18" charset="0"/>
                <a:ea typeface="Yu Mincho" panose="02020400000000000000" pitchFamily="18" charset="-128"/>
                <a:cs typeface="Arial" panose="020B0604020202020204" pitchFamily="34" charset="0"/>
              </a:rPr>
              <a:t> transformation, and not the vector (plaintext encoding) representation is shown.</a:t>
            </a:r>
            <a:endParaRPr kumimoji="0" lang="uk-UA" altLang="uk-UA"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BCF3F05-0A34-4AB0-B56F-F443FE89A4CA}"/>
                  </a:ext>
                </a:extLst>
              </p:cNvPr>
              <p:cNvSpPr txBox="1"/>
              <p:nvPr/>
            </p:nvSpPr>
            <p:spPr>
              <a:xfrm>
                <a:off x="469900" y="1127808"/>
                <a:ext cx="6096000" cy="969496"/>
              </a:xfrm>
              <a:prstGeom prst="rect">
                <a:avLst/>
              </a:prstGeom>
              <a:noFill/>
            </p:spPr>
            <p:txBody>
              <a:bodyPr wrap="square">
                <a:spAutoFit/>
              </a:bodyPr>
              <a:lstStyle/>
              <a:p>
                <a:pPr marL="285750" indent="-285750" algn="just">
                  <a:lnSpc>
                    <a:spcPct val="107000"/>
                  </a:lnSpc>
                  <a:spcAft>
                    <a:spcPts val="400"/>
                  </a:spcAft>
                  <a:buFont typeface="Arial" panose="020B0604020202020204" pitchFamily="34" charset="0"/>
                  <a:buChar char="•"/>
                </a:pPr>
                <a:r>
                  <a:rPr lang="en-US" sz="1800" dirty="0">
                    <a:effectLst/>
                    <a:latin typeface="Times New Roman" panose="02020603050405020304" pitchFamily="18" charset="0"/>
                    <a:ea typeface="Yu Mincho" panose="02020400000000000000" pitchFamily="18" charset="-128"/>
                    <a:cs typeface="Arial" panose="020B0604020202020204" pitchFamily="34" charset="0"/>
                  </a:rPr>
                  <a:t>Similarly, the computation results for each step while the matrix </a:t>
                </a:r>
                <a14:m>
                  <m:oMath xmlns:m="http://schemas.openxmlformats.org/officeDocument/2006/math">
                    <m:acc>
                      <m:accPr>
                        <m:chr m:val="̂"/>
                        <m:ctrlPr>
                          <a:rPr lang="uk-UA" i="1">
                            <a:effectLst/>
                            <a:latin typeface="Cambria Math" panose="02040503050406030204" pitchFamily="18" charset="0"/>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𝐵</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is obtained using the </a:t>
                </a:r>
                <a:r>
                  <a:rPr lang="en-US" sz="1800" i="1" dirty="0">
                    <a:effectLst/>
                    <a:latin typeface="Times New Roman" panose="02020603050405020304" pitchFamily="18" charset="0"/>
                    <a:ea typeface="Yu Mincho" panose="02020400000000000000" pitchFamily="18" charset="-128"/>
                    <a:cs typeface="Arial" panose="020B0604020202020204" pitchFamily="34" charset="0"/>
                  </a:rPr>
                  <a:t>Algorithm</a:t>
                </a:r>
                <a:r>
                  <a:rPr lang="en-US" sz="1800" dirty="0">
                    <a:effectLst/>
                    <a:latin typeface="Times New Roman" panose="02020603050405020304" pitchFamily="18" charset="0"/>
                    <a:ea typeface="Yu Mincho" panose="02020400000000000000" pitchFamily="18" charset="-128"/>
                    <a:cs typeface="Arial" panose="020B0604020202020204" pitchFamily="34" charset="0"/>
                  </a:rPr>
                  <a:t> 2 with the following input example can be represented as following:</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p:txBody>
          </p:sp>
        </mc:Choice>
        <mc:Fallback xmlns="">
          <p:sp>
            <p:nvSpPr>
              <p:cNvPr id="6" name="TextBox 5">
                <a:extLst>
                  <a:ext uri="{FF2B5EF4-FFF2-40B4-BE49-F238E27FC236}">
                    <a16:creationId xmlns:a16="http://schemas.microsoft.com/office/drawing/2014/main" id="{1BCF3F05-0A34-4AB0-B56F-F443FE89A4CA}"/>
                  </a:ext>
                </a:extLst>
              </p:cNvPr>
              <p:cNvSpPr txBox="1">
                <a:spLocks noRot="1" noChangeAspect="1" noMove="1" noResize="1" noEditPoints="1" noAdjustHandles="1" noChangeArrowheads="1" noChangeShapeType="1" noTextEdit="1"/>
              </p:cNvSpPr>
              <p:nvPr/>
            </p:nvSpPr>
            <p:spPr>
              <a:xfrm>
                <a:off x="469900" y="1127808"/>
                <a:ext cx="6096000" cy="969496"/>
              </a:xfrm>
              <a:prstGeom prst="rect">
                <a:avLst/>
              </a:prstGeom>
              <a:blipFill>
                <a:blip r:embed="rId3"/>
                <a:stretch>
                  <a:fillRect l="-600" t="-3145" r="-900" b="-9434"/>
                </a:stretch>
              </a:blipFill>
            </p:spPr>
            <p:txBody>
              <a:bodyPr/>
              <a:lstStyle/>
              <a:p>
                <a:r>
                  <a:rPr lang="uk-UA">
                    <a:noFill/>
                  </a:rPr>
                  <a:t> </a:t>
                </a:r>
              </a:p>
            </p:txBody>
          </p:sp>
        </mc:Fallback>
      </mc:AlternateContent>
      <p:sp>
        <p:nvSpPr>
          <p:cNvPr id="11" name="TextBox 10">
            <a:extLst>
              <a:ext uri="{FF2B5EF4-FFF2-40B4-BE49-F238E27FC236}">
                <a16:creationId xmlns:a16="http://schemas.microsoft.com/office/drawing/2014/main" id="{90429733-FCDE-4590-A8BC-0CA1024594F4}"/>
              </a:ext>
            </a:extLst>
          </p:cNvPr>
          <p:cNvSpPr txBox="1"/>
          <p:nvPr/>
        </p:nvSpPr>
        <p:spPr>
          <a:xfrm>
            <a:off x="469900" y="3575407"/>
            <a:ext cx="6096000" cy="368755"/>
          </a:xfrm>
          <a:prstGeom prst="rect">
            <a:avLst/>
          </a:prstGeom>
          <a:noFill/>
        </p:spPr>
        <p:txBody>
          <a:bodyPr wrap="square">
            <a:spAutoFit/>
          </a:bodyPr>
          <a:lstStyle/>
          <a:p>
            <a:pPr marL="285750" indent="-285750" algn="just">
              <a:lnSpc>
                <a:spcPct val="107000"/>
              </a:lnSpc>
              <a:spcAft>
                <a:spcPts val="400"/>
              </a:spcAft>
              <a:buFont typeface="Arial" panose="020B0604020202020204" pitchFamily="34" charset="0"/>
              <a:buChar char="•"/>
            </a:pPr>
            <a:r>
              <a:rPr lang="en-US" sz="1800" dirty="0">
                <a:effectLst/>
                <a:latin typeface="Times New Roman" panose="02020603050405020304" pitchFamily="18" charset="0"/>
                <a:ea typeface="Yu Mincho" panose="02020400000000000000" pitchFamily="18" charset="-128"/>
                <a:cs typeface="Arial" panose="020B0604020202020204" pitchFamily="34" charset="0"/>
              </a:rPr>
              <a:t>After the </a:t>
            </a:r>
            <a:r>
              <a:rPr lang="en-US" sz="1800" b="1" i="1" dirty="0">
                <a:effectLst/>
                <a:latin typeface="Times New Roman" panose="02020603050405020304" pitchFamily="18" charset="0"/>
                <a:ea typeface="Yu Mincho" panose="02020400000000000000" pitchFamily="18" charset="-128"/>
                <a:cs typeface="Arial" panose="020B0604020202020204" pitchFamily="34" charset="0"/>
              </a:rPr>
              <a:t>First</a:t>
            </a:r>
            <a:r>
              <a:rPr lang="en-US" sz="1800" b="1" dirty="0">
                <a:effectLst/>
                <a:latin typeface="Times New Roman" panose="02020603050405020304" pitchFamily="18" charset="0"/>
                <a:ea typeface="Yu Mincho" panose="02020400000000000000" pitchFamily="18" charset="-128"/>
                <a:cs typeface="Arial" panose="020B0604020202020204" pitchFamily="34" charset="0"/>
              </a:rPr>
              <a:t> </a:t>
            </a:r>
            <a:r>
              <a:rPr lang="en-US" sz="1800" b="1" i="1" dirty="0">
                <a:effectLst/>
                <a:latin typeface="Times New Roman" panose="02020603050405020304" pitchFamily="18" charset="0"/>
                <a:ea typeface="Yu Mincho" panose="02020400000000000000" pitchFamily="18" charset="-128"/>
                <a:cs typeface="Arial" panose="020B0604020202020204" pitchFamily="34" charset="0"/>
              </a:rPr>
              <a:t>Step</a:t>
            </a:r>
            <a:r>
              <a:rPr lang="en-US" sz="1800" dirty="0">
                <a:effectLst/>
                <a:latin typeface="Times New Roman" panose="02020603050405020304" pitchFamily="18" charset="0"/>
                <a:ea typeface="Yu Mincho" panose="02020400000000000000" pitchFamily="18" charset="-128"/>
                <a:cs typeface="Arial" panose="020B0604020202020204" pitchFamily="34" charset="0"/>
              </a:rPr>
              <a:t>, the four matrices </a:t>
            </a:r>
            <a:r>
              <a:rPr lang="en-US" sz="1800" b="1" dirty="0">
                <a:effectLst/>
                <a:latin typeface="Times New Roman" panose="02020603050405020304" pitchFamily="18" charset="0"/>
                <a:ea typeface="Yu Mincho" panose="02020400000000000000" pitchFamily="18" charset="-128"/>
                <a:cs typeface="Arial" panose="020B0604020202020204" pitchFamily="34" charset="0"/>
              </a:rPr>
              <a:t>R</a:t>
            </a:r>
            <a:r>
              <a:rPr lang="en-US" sz="1800" b="1" baseline="-25000" dirty="0">
                <a:effectLst/>
                <a:latin typeface="Times New Roman" panose="02020603050405020304" pitchFamily="18" charset="0"/>
                <a:ea typeface="Yu Mincho" panose="02020400000000000000" pitchFamily="18" charset="-128"/>
                <a:cs typeface="Arial" panose="020B0604020202020204" pitchFamily="34" charset="0"/>
              </a:rPr>
              <a:t>i</a:t>
            </a:r>
            <a:r>
              <a:rPr lang="en-US" sz="1800" dirty="0">
                <a:effectLst/>
                <a:latin typeface="Times New Roman" panose="02020603050405020304" pitchFamily="18" charset="0"/>
                <a:ea typeface="Yu Mincho" panose="02020400000000000000" pitchFamily="18" charset="-128"/>
                <a:cs typeface="Arial" panose="020B0604020202020204" pitchFamily="34" charset="0"/>
              </a:rPr>
              <a:t> are:</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p:txBody>
      </p:sp>
      <p:pic>
        <p:nvPicPr>
          <p:cNvPr id="10" name="Рисунок 9">
            <a:extLst>
              <a:ext uri="{FF2B5EF4-FFF2-40B4-BE49-F238E27FC236}">
                <a16:creationId xmlns:a16="http://schemas.microsoft.com/office/drawing/2014/main" id="{4382EFF9-FF1F-4066-B318-2BB209BEFA1D}"/>
              </a:ext>
            </a:extLst>
          </p:cNvPr>
          <p:cNvPicPr/>
          <p:nvPr/>
        </p:nvPicPr>
        <p:blipFill>
          <a:blip r:embed="rId4">
            <a:extLst>
              <a:ext uri="{28A0092B-C50C-407E-A947-70E740481C1C}">
                <a14:useLocalDpi xmlns:a14="http://schemas.microsoft.com/office/drawing/2010/main" val="0"/>
              </a:ext>
            </a:extLst>
          </a:blip>
          <a:stretch>
            <a:fillRect/>
          </a:stretch>
        </p:blipFill>
        <p:spPr>
          <a:xfrm>
            <a:off x="557847" y="2206766"/>
            <a:ext cx="2394903" cy="987425"/>
          </a:xfrm>
          <a:prstGeom prst="rect">
            <a:avLst/>
          </a:prstGeom>
        </p:spPr>
      </p:pic>
      <p:pic>
        <p:nvPicPr>
          <p:cNvPr id="16" name="Рисунок 15">
            <a:extLst>
              <a:ext uri="{FF2B5EF4-FFF2-40B4-BE49-F238E27FC236}">
                <a16:creationId xmlns:a16="http://schemas.microsoft.com/office/drawing/2014/main" id="{76EF1861-F7D6-4D71-A372-C1A340905D6F}"/>
              </a:ext>
            </a:extLst>
          </p:cNvPr>
          <p:cNvPicPr/>
          <p:nvPr/>
        </p:nvPicPr>
        <p:blipFill>
          <a:blip r:embed="rId5"/>
          <a:stretch>
            <a:fillRect/>
          </a:stretch>
        </p:blipFill>
        <p:spPr>
          <a:xfrm>
            <a:off x="557847" y="4120656"/>
            <a:ext cx="3926205" cy="913765"/>
          </a:xfrm>
          <a:prstGeom prst="rect">
            <a:avLst/>
          </a:prstGeom>
        </p:spPr>
      </p:pic>
      <p:pic>
        <p:nvPicPr>
          <p:cNvPr id="17" name="Рисунок 16">
            <a:extLst>
              <a:ext uri="{FF2B5EF4-FFF2-40B4-BE49-F238E27FC236}">
                <a16:creationId xmlns:a16="http://schemas.microsoft.com/office/drawing/2014/main" id="{42AC4479-1F2F-4B94-A94C-4C0D5659CFBF}"/>
              </a:ext>
            </a:extLst>
          </p:cNvPr>
          <p:cNvPicPr/>
          <p:nvPr/>
        </p:nvPicPr>
        <p:blipFill>
          <a:blip r:embed="rId6"/>
          <a:stretch>
            <a:fillRect/>
          </a:stretch>
        </p:blipFill>
        <p:spPr>
          <a:xfrm>
            <a:off x="4590415" y="4142563"/>
            <a:ext cx="3950970" cy="869950"/>
          </a:xfrm>
          <a:prstGeom prst="rect">
            <a:avLst/>
          </a:prstGeom>
        </p:spPr>
      </p:pic>
    </p:spTree>
    <p:extLst>
      <p:ext uri="{BB962C8B-B14F-4D97-AF65-F5344CB8AC3E}">
        <p14:creationId xmlns:p14="http://schemas.microsoft.com/office/powerpoint/2010/main" val="272914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a:extLst>
                  <a:ext uri="{FF2B5EF4-FFF2-40B4-BE49-F238E27FC236}">
                    <a16:creationId xmlns:a16="http://schemas.microsoft.com/office/drawing/2014/main" id="{D1334725-28D8-4E15-810C-C3023F6DADCE}"/>
                  </a:ext>
                </a:extLst>
              </p:cNvPr>
              <p:cNvSpPr>
                <a:spLocks noGrp="1"/>
              </p:cNvSpPr>
              <p:nvPr>
                <p:ph type="ctrTitle"/>
              </p:nvPr>
            </p:nvSpPr>
            <p:spPr>
              <a:xfrm>
                <a:off x="474284" y="323937"/>
                <a:ext cx="11380111" cy="576111"/>
              </a:xfrm>
            </p:spPr>
            <p:txBody>
              <a:bodyPr>
                <a:normAutofit/>
              </a:bodyPr>
              <a:lstStyle/>
              <a:p>
                <a:pPr algn="l">
                  <a:lnSpc>
                    <a:spcPct val="107000"/>
                  </a:lnSpc>
                  <a:spcAft>
                    <a:spcPts val="400"/>
                  </a:spcAft>
                </a:pPr>
                <a:r>
                  <a:rPr lang="en-US" sz="2800" dirty="0">
                    <a:latin typeface="Times New Roman" panose="02020603050405020304" pitchFamily="18" charset="0"/>
                    <a:ea typeface="Yu Mincho" panose="02020400000000000000" pitchFamily="18" charset="-128"/>
                    <a:cs typeface="Arial" panose="020B0604020202020204" pitchFamily="34" charset="0"/>
                  </a:rPr>
                  <a:t>Matrix </a:t>
                </a:r>
                <a14:m>
                  <m:oMath xmlns:m="http://schemas.openxmlformats.org/officeDocument/2006/math">
                    <m:acc>
                      <m:accPr>
                        <m:chr m:val="̂"/>
                        <m:ctrlPr>
                          <a:rPr lang="uk-UA" sz="2800" i="1">
                            <a:latin typeface="Cambria Math" panose="02040503050406030204" pitchFamily="18" charset="0"/>
                            <a:ea typeface="Yu Mincho" panose="02020400000000000000" pitchFamily="18" charset="-128"/>
                            <a:cs typeface="Cambria Math" panose="02040503050406030204" pitchFamily="18" charset="0"/>
                          </a:rPr>
                        </m:ctrlPr>
                      </m:accPr>
                      <m:e>
                        <m:r>
                          <a:rPr lang="en-US" sz="2800" i="1">
                            <a:latin typeface="Cambria Math" panose="02040503050406030204" pitchFamily="18" charset="0"/>
                            <a:ea typeface="Yu Mincho" panose="02020400000000000000" pitchFamily="18" charset="-128"/>
                            <a:cs typeface="Cambria Math" panose="02040503050406030204" pitchFamily="18" charset="0"/>
                          </a:rPr>
                          <m:t>𝐵</m:t>
                        </m:r>
                      </m:e>
                    </m:acc>
                  </m:oMath>
                </a14:m>
                <a:r>
                  <a:rPr lang="en-US" sz="2800" dirty="0">
                    <a:latin typeface="Times New Roman" panose="02020603050405020304" pitchFamily="18" charset="0"/>
                    <a:ea typeface="Yu Mincho" panose="02020400000000000000" pitchFamily="18" charset="-128"/>
                    <a:cs typeface="Arial" panose="020B0604020202020204" pitchFamily="34" charset="0"/>
                  </a:rPr>
                  <a:t> computation</a:t>
                </a:r>
                <a:r>
                  <a:rPr lang="en-US" sz="2800" i="1" dirty="0">
                    <a:latin typeface="Times New Roman" panose="02020603050405020304" pitchFamily="18" charset="0"/>
                    <a:ea typeface="Yu Mincho" panose="02020400000000000000" pitchFamily="18" charset="-128"/>
                    <a:cs typeface="Arial" panose="020B0604020202020204" pitchFamily="34" charset="0"/>
                  </a:rPr>
                  <a:t> example</a:t>
                </a:r>
                <a:endParaRPr lang="uk-UA" sz="7200" dirty="0"/>
              </a:p>
            </p:txBody>
          </p:sp>
        </mc:Choice>
        <mc:Fallback xmlns="">
          <p:sp>
            <p:nvSpPr>
              <p:cNvPr id="2" name="Заголовок 1">
                <a:extLst>
                  <a:ext uri="{FF2B5EF4-FFF2-40B4-BE49-F238E27FC236}">
                    <a16:creationId xmlns:a16="http://schemas.microsoft.com/office/drawing/2014/main" id="{D1334725-28D8-4E15-810C-C3023F6DADCE}"/>
                  </a:ext>
                </a:extLst>
              </p:cNvPr>
              <p:cNvSpPr>
                <a:spLocks noGrp="1" noRot="1" noChangeAspect="1" noMove="1" noResize="1" noEditPoints="1" noAdjustHandles="1" noChangeArrowheads="1" noChangeShapeType="1" noTextEdit="1"/>
              </p:cNvSpPr>
              <p:nvPr>
                <p:ph type="ctrTitle"/>
              </p:nvPr>
            </p:nvSpPr>
            <p:spPr>
              <a:xfrm>
                <a:off x="474284" y="323937"/>
                <a:ext cx="11380111" cy="576111"/>
              </a:xfrm>
              <a:blipFill>
                <a:blip r:embed="rId2"/>
                <a:stretch>
                  <a:fillRect l="-1125" t="-1053" b="-28421"/>
                </a:stretch>
              </a:blipFill>
            </p:spPr>
            <p:txBody>
              <a:bodyPr/>
              <a:lstStyle/>
              <a:p>
                <a:r>
                  <a:rPr lang="uk-UA">
                    <a:noFill/>
                  </a:rPr>
                  <a:t> </a:t>
                </a:r>
              </a:p>
            </p:txBody>
          </p:sp>
        </mc:Fallback>
      </mc:AlternateContent>
      <p:sp>
        <p:nvSpPr>
          <p:cNvPr id="9" name="Подзаголовок 8">
            <a:extLst>
              <a:ext uri="{FF2B5EF4-FFF2-40B4-BE49-F238E27FC236}">
                <a16:creationId xmlns:a16="http://schemas.microsoft.com/office/drawing/2014/main" id="{1241EF6B-EB9C-4963-9EF9-753EAAFEC3BD}"/>
              </a:ext>
            </a:extLst>
          </p:cNvPr>
          <p:cNvSpPr>
            <a:spLocks noGrp="1"/>
          </p:cNvSpPr>
          <p:nvPr>
            <p:ph type="subTitle" idx="1"/>
          </p:nvPr>
        </p:nvSpPr>
        <p:spPr>
          <a:xfrm>
            <a:off x="378206" y="6534063"/>
            <a:ext cx="9940544" cy="845257"/>
          </a:xfrm>
        </p:spPr>
        <p:txBody>
          <a:bodyPr>
            <a:normAutofit/>
          </a:bodyPr>
          <a:lstStyle/>
          <a:p>
            <a:pPr algn="just"/>
            <a:r>
              <a:rPr lang="en-US" sz="1200" dirty="0">
                <a:latin typeface="Times New Roman" panose="02020603050405020304" pitchFamily="18" charset="0"/>
                <a:ea typeface="Yu Mincho" panose="02020400000000000000" pitchFamily="18" charset="-128"/>
                <a:cs typeface="Arial" panose="020B0604020202020204" pitchFamily="34" charset="0"/>
              </a:rPr>
              <a:t>* T</a:t>
            </a:r>
            <a:r>
              <a:rPr lang="en-US" sz="1200" dirty="0">
                <a:effectLst/>
                <a:latin typeface="Times New Roman" panose="02020603050405020304" pitchFamily="18" charset="0"/>
                <a:ea typeface="Yu Mincho" panose="02020400000000000000" pitchFamily="18" charset="-128"/>
                <a:cs typeface="Arial" panose="020B0604020202020204" pitchFamily="34" charset="0"/>
              </a:rPr>
              <a:t>he message representation, i.e. the data after applying the </a:t>
            </a:r>
            <a:r>
              <a:rPr lang="en-US" sz="1200" dirty="0">
                <a:effectLst/>
                <a:latin typeface="Cambria Math" panose="02040503050406030204" pitchFamily="18" charset="0"/>
                <a:ea typeface="Yu Mincho" panose="02020400000000000000" pitchFamily="18" charset="-128"/>
                <a:cs typeface="Cambria Math" panose="02040503050406030204" pitchFamily="18" charset="0"/>
              </a:rPr>
              <a:t>𝜉</a:t>
            </a:r>
            <a:r>
              <a:rPr lang="en-US" sz="1200" baseline="30000" dirty="0">
                <a:effectLst/>
                <a:latin typeface="Times New Roman" panose="02020603050405020304" pitchFamily="18" charset="0"/>
                <a:ea typeface="Yu Mincho" panose="02020400000000000000" pitchFamily="18" charset="-128"/>
                <a:cs typeface="Arial" panose="020B0604020202020204" pitchFamily="34" charset="0"/>
              </a:rPr>
              <a:t>−1</a:t>
            </a:r>
            <a:r>
              <a:rPr lang="en-US" sz="1200" dirty="0">
                <a:effectLst/>
                <a:latin typeface="Cambria Math" panose="02040503050406030204" pitchFamily="18" charset="0"/>
                <a:ea typeface="Yu Mincho" panose="02020400000000000000" pitchFamily="18" charset="-128"/>
                <a:cs typeface="Arial" panose="020B0604020202020204" pitchFamily="34" charset="0"/>
              </a:rPr>
              <a:t>()</a:t>
            </a:r>
            <a:r>
              <a:rPr lang="en-US" sz="1200" dirty="0">
                <a:effectLst/>
                <a:latin typeface="Times New Roman" panose="02020603050405020304" pitchFamily="18" charset="0"/>
                <a:ea typeface="Yu Mincho" panose="02020400000000000000" pitchFamily="18" charset="-128"/>
                <a:cs typeface="Arial" panose="020B0604020202020204" pitchFamily="34" charset="0"/>
              </a:rPr>
              <a:t> transformation, and not the vector (plaintext encoding) representation is shown.</a:t>
            </a:r>
            <a:endParaRPr kumimoji="0" lang="uk-UA" altLang="uk-UA"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2A2B25DC-8E63-457C-9468-20774F831470}"/>
              </a:ext>
            </a:extLst>
          </p:cNvPr>
          <p:cNvSpPr txBox="1"/>
          <p:nvPr/>
        </p:nvSpPr>
        <p:spPr>
          <a:xfrm>
            <a:off x="378206" y="1045555"/>
            <a:ext cx="5273294" cy="665118"/>
          </a:xfrm>
          <a:prstGeom prst="rect">
            <a:avLst/>
          </a:prstGeom>
          <a:noFill/>
        </p:spPr>
        <p:txBody>
          <a:bodyPr wrap="square">
            <a:spAutoFit/>
          </a:bodyPr>
          <a:lstStyle/>
          <a:p>
            <a:pPr marL="285750" indent="-285750" algn="just">
              <a:lnSpc>
                <a:spcPct val="107000"/>
              </a:lnSpc>
              <a:spcAft>
                <a:spcPts val="400"/>
              </a:spcAft>
              <a:buFont typeface="Arial" panose="020B0604020202020204" pitchFamily="34" charset="0"/>
              <a:buChar char="•"/>
            </a:pPr>
            <a:r>
              <a:rPr lang="en-US" sz="1800" dirty="0">
                <a:effectLst/>
                <a:latin typeface="Times New Roman" panose="02020603050405020304" pitchFamily="18" charset="0"/>
                <a:ea typeface="Yu Mincho" panose="02020400000000000000" pitchFamily="18" charset="-128"/>
                <a:cs typeface="Arial" panose="020B0604020202020204" pitchFamily="34" charset="0"/>
              </a:rPr>
              <a:t>During the </a:t>
            </a:r>
            <a:r>
              <a:rPr lang="en-US" sz="1800" b="1" i="1" dirty="0">
                <a:effectLst/>
                <a:latin typeface="Times New Roman" panose="02020603050405020304" pitchFamily="18" charset="0"/>
                <a:ea typeface="Yu Mincho" panose="02020400000000000000" pitchFamily="18" charset="-128"/>
                <a:cs typeface="Arial" panose="020B0604020202020204" pitchFamily="34" charset="0"/>
              </a:rPr>
              <a:t>Second Step</a:t>
            </a:r>
            <a:r>
              <a:rPr lang="en-US" sz="1800" dirty="0">
                <a:effectLst/>
                <a:latin typeface="Times New Roman" panose="02020603050405020304" pitchFamily="18" charset="0"/>
                <a:ea typeface="Yu Mincho" panose="02020400000000000000" pitchFamily="18" charset="-128"/>
                <a:cs typeface="Arial" panose="020B0604020202020204" pitchFamily="34" charset="0"/>
              </a:rPr>
              <a:t>, after rotations, the four matrices are added, to produce the following result:</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p:txBody>
      </p:sp>
      <p:pic>
        <p:nvPicPr>
          <p:cNvPr id="8" name="Рисунок 7">
            <a:extLst>
              <a:ext uri="{FF2B5EF4-FFF2-40B4-BE49-F238E27FC236}">
                <a16:creationId xmlns:a16="http://schemas.microsoft.com/office/drawing/2014/main" id="{4D97B48D-1516-4B5E-B4E9-B7B0826BFE0B}"/>
              </a:ext>
            </a:extLst>
          </p:cNvPr>
          <p:cNvPicPr/>
          <p:nvPr/>
        </p:nvPicPr>
        <p:blipFill>
          <a:blip r:embed="rId3">
            <a:extLst>
              <a:ext uri="{28A0092B-C50C-407E-A947-70E740481C1C}">
                <a14:useLocalDpi xmlns:a14="http://schemas.microsoft.com/office/drawing/2010/main" val="0"/>
              </a:ext>
            </a:extLst>
          </a:blip>
          <a:stretch>
            <a:fillRect/>
          </a:stretch>
        </p:blipFill>
        <p:spPr>
          <a:xfrm>
            <a:off x="5733732" y="602122"/>
            <a:ext cx="1867535" cy="3219450"/>
          </a:xfrm>
          <a:prstGeom prst="rect">
            <a:avLst/>
          </a:prstGeom>
        </p:spPr>
      </p:pic>
      <p:pic>
        <p:nvPicPr>
          <p:cNvPr id="10" name="Рисунок 9">
            <a:extLst>
              <a:ext uri="{FF2B5EF4-FFF2-40B4-BE49-F238E27FC236}">
                <a16:creationId xmlns:a16="http://schemas.microsoft.com/office/drawing/2014/main" id="{AE872086-8AD9-4150-9E36-371E6B4C453A}"/>
              </a:ext>
            </a:extLst>
          </p:cNvPr>
          <p:cNvPicPr/>
          <p:nvPr/>
        </p:nvPicPr>
        <p:blipFill>
          <a:blip r:embed="rId4">
            <a:extLst>
              <a:ext uri="{28A0092B-C50C-407E-A947-70E740481C1C}">
                <a14:useLocalDpi xmlns:a14="http://schemas.microsoft.com/office/drawing/2010/main" val="0"/>
              </a:ext>
            </a:extLst>
          </a:blip>
          <a:stretch>
            <a:fillRect/>
          </a:stretch>
        </p:blipFill>
        <p:spPr>
          <a:xfrm>
            <a:off x="8291144" y="3224651"/>
            <a:ext cx="1842770" cy="3197860"/>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5A3C70F-50BF-4DE4-AA4A-2DFD7F1C701E}"/>
                  </a:ext>
                </a:extLst>
              </p:cNvPr>
              <p:cNvSpPr txBox="1"/>
              <p:nvPr/>
            </p:nvSpPr>
            <p:spPr>
              <a:xfrm>
                <a:off x="378205" y="4550999"/>
                <a:ext cx="7223061" cy="1492203"/>
              </a:xfrm>
              <a:prstGeom prst="rect">
                <a:avLst/>
              </a:prstGeom>
              <a:noFill/>
            </p:spPr>
            <p:txBody>
              <a:bodyPr wrap="square">
                <a:spAutoFit/>
              </a:bodyPr>
              <a:lstStyle/>
              <a:p>
                <a:pPr algn="just"/>
                <a:r>
                  <a:rPr lang="en-US" sz="1800" dirty="0">
                    <a:effectLst/>
                    <a:latin typeface="Times New Roman" panose="02020603050405020304" pitchFamily="18" charset="0"/>
                    <a:ea typeface="Yu Mincho" panose="02020400000000000000" pitchFamily="18" charset="-128"/>
                    <a:cs typeface="Arial" panose="020B0604020202020204" pitchFamily="34" charset="0"/>
                  </a:rPr>
                  <a:t>Finally, on the </a:t>
                </a:r>
                <a:r>
                  <a:rPr lang="en-US" sz="1800" b="1" i="1" dirty="0">
                    <a:effectLst/>
                    <a:latin typeface="Times New Roman" panose="02020603050405020304" pitchFamily="18" charset="0"/>
                    <a:ea typeface="Yu Mincho" panose="02020400000000000000" pitchFamily="18" charset="-128"/>
                    <a:cs typeface="Arial" panose="020B0604020202020204" pitchFamily="34" charset="0"/>
                  </a:rPr>
                  <a:t>Third Step</a:t>
                </a:r>
                <a:r>
                  <a:rPr lang="en-US"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acc>
                      <m:accPr>
                        <m:chr m:val="̂"/>
                        <m:ctrlPr>
                          <a:rPr lang="uk-UA" i="1">
                            <a:effectLst/>
                            <a:latin typeface="Cambria Math" panose="02040503050406030204" pitchFamily="18" charset="0"/>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𝐵</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is rotated, so that the first row becomes second, the fifth becomes sixth, the ninth becomes tenth and the fourteenth becomes sixteenth, in the rotated version. Then, the two matrices are added. At last, this matrix is rotated by two rows and added. The final matrix is now </a:t>
                </a:r>
                <a14:m>
                  <m:oMath xmlns:m="http://schemas.openxmlformats.org/officeDocument/2006/math">
                    <m:acc>
                      <m:accPr>
                        <m:chr m:val="̂"/>
                        <m:ctrlPr>
                          <a:rPr lang="uk-UA" i="1">
                            <a:effectLst/>
                            <a:latin typeface="Cambria Math" panose="02040503050406030204" pitchFamily="18" charset="0"/>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𝐵</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composed</a:t>
                </a:r>
                <a:endParaRPr lang="uk-UA" dirty="0"/>
              </a:p>
            </p:txBody>
          </p:sp>
        </mc:Choice>
        <mc:Fallback xmlns="">
          <p:sp>
            <p:nvSpPr>
              <p:cNvPr id="14" name="TextBox 13">
                <a:extLst>
                  <a:ext uri="{FF2B5EF4-FFF2-40B4-BE49-F238E27FC236}">
                    <a16:creationId xmlns:a16="http://schemas.microsoft.com/office/drawing/2014/main" id="{95A3C70F-50BF-4DE4-AA4A-2DFD7F1C701E}"/>
                  </a:ext>
                </a:extLst>
              </p:cNvPr>
              <p:cNvSpPr txBox="1">
                <a:spLocks noRot="1" noChangeAspect="1" noMove="1" noResize="1" noEditPoints="1" noAdjustHandles="1" noChangeArrowheads="1" noChangeShapeType="1" noTextEdit="1"/>
              </p:cNvSpPr>
              <p:nvPr/>
            </p:nvSpPr>
            <p:spPr>
              <a:xfrm>
                <a:off x="378205" y="4550999"/>
                <a:ext cx="7223061" cy="1492203"/>
              </a:xfrm>
              <a:prstGeom prst="rect">
                <a:avLst/>
              </a:prstGeom>
              <a:blipFill>
                <a:blip r:embed="rId5"/>
                <a:stretch>
                  <a:fillRect l="-675" t="-1639" r="-3460" b="-5738"/>
                </a:stretch>
              </a:blipFill>
            </p:spPr>
            <p:txBody>
              <a:bodyPr/>
              <a:lstStyle/>
              <a:p>
                <a:r>
                  <a:rPr lang="uk-UA">
                    <a:noFill/>
                  </a:rPr>
                  <a:t> </a:t>
                </a:r>
              </a:p>
            </p:txBody>
          </p:sp>
        </mc:Fallback>
      </mc:AlternateContent>
    </p:spTree>
    <p:extLst>
      <p:ext uri="{BB962C8B-B14F-4D97-AF65-F5344CB8AC3E}">
        <p14:creationId xmlns:p14="http://schemas.microsoft.com/office/powerpoint/2010/main" val="2810776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a:extLst>
                  <a:ext uri="{FF2B5EF4-FFF2-40B4-BE49-F238E27FC236}">
                    <a16:creationId xmlns:a16="http://schemas.microsoft.com/office/drawing/2014/main" id="{D1334725-28D8-4E15-810C-C3023F6DADCE}"/>
                  </a:ext>
                </a:extLst>
              </p:cNvPr>
              <p:cNvSpPr>
                <a:spLocks noGrp="1"/>
              </p:cNvSpPr>
              <p:nvPr>
                <p:ph type="ctrTitle"/>
              </p:nvPr>
            </p:nvSpPr>
            <p:spPr>
              <a:xfrm>
                <a:off x="474284" y="323937"/>
                <a:ext cx="11380111" cy="576111"/>
              </a:xfrm>
            </p:spPr>
            <p:txBody>
              <a:bodyPr>
                <a:normAutofit/>
              </a:bodyPr>
              <a:lstStyle/>
              <a:p>
                <a:pPr algn="l">
                  <a:lnSpc>
                    <a:spcPct val="107000"/>
                  </a:lnSpc>
                  <a:spcAft>
                    <a:spcPts val="400"/>
                  </a:spcAft>
                </a:pPr>
                <a:r>
                  <a:rPr lang="en-US" sz="2800" dirty="0">
                    <a:effectLst/>
                    <a:latin typeface="Times New Roman" panose="02020603050405020304" pitchFamily="18" charset="0"/>
                    <a:ea typeface="Yu Mincho" panose="02020400000000000000" pitchFamily="18" charset="-128"/>
                    <a:cs typeface="Arial" panose="020B0604020202020204" pitchFamily="34" charset="0"/>
                  </a:rPr>
                  <a:t>Product </a:t>
                </a:r>
                <a14:m>
                  <m:oMath xmlns:m="http://schemas.openxmlformats.org/officeDocument/2006/math">
                    <m:acc>
                      <m:accPr>
                        <m:chr m:val="̂"/>
                        <m:ctrlPr>
                          <a:rPr lang="uk-UA" sz="1100" i="1">
                            <a:effectLst/>
                            <a:latin typeface="Cambria Math" panose="02040503050406030204" pitchFamily="18" charset="0"/>
                            <a:cs typeface="Cambria Math" panose="02040503050406030204" pitchFamily="18" charset="0"/>
                          </a:rPr>
                        </m:ctrlPr>
                      </m:accPr>
                      <m:e>
                        <m:r>
                          <a:rPr lang="en-US" sz="2800" b="0" i="1" smtClean="0">
                            <a:effectLst/>
                            <a:latin typeface="Cambria Math" panose="02040503050406030204" pitchFamily="18" charset="0"/>
                            <a:ea typeface="Yu Mincho" panose="02020400000000000000" pitchFamily="18" charset="-128"/>
                            <a:cs typeface="Cambria Math" panose="02040503050406030204" pitchFamily="18" charset="0"/>
                          </a:rPr>
                          <m:t>𝐶</m:t>
                        </m:r>
                      </m:e>
                    </m:acc>
                  </m:oMath>
                </a14:m>
                <a:r>
                  <a:rPr lang="en-US" sz="2800" i="1" dirty="0">
                    <a:effectLst/>
                    <a:latin typeface="Times New Roman" panose="02020603050405020304" pitchFamily="18" charset="0"/>
                    <a:ea typeface="Yu Mincho" panose="02020400000000000000" pitchFamily="18" charset="-128"/>
                    <a:cs typeface="Arial" panose="020B0604020202020204" pitchFamily="34" charset="0"/>
                  </a:rPr>
                  <a:t> </a:t>
                </a:r>
                <a:r>
                  <a:rPr lang="en-US" sz="2800" dirty="0">
                    <a:effectLst/>
                    <a:latin typeface="Times New Roman" panose="02020603050405020304" pitchFamily="18" charset="0"/>
                    <a:ea typeface="Yu Mincho" panose="02020400000000000000" pitchFamily="18" charset="-128"/>
                    <a:cs typeface="Arial" panose="020B0604020202020204" pitchFamily="34" charset="0"/>
                  </a:rPr>
                  <a:t>computation</a:t>
                </a:r>
                <a:r>
                  <a:rPr lang="en-US" sz="2800" i="1" dirty="0">
                    <a:effectLst/>
                    <a:latin typeface="Times New Roman" panose="02020603050405020304" pitchFamily="18" charset="0"/>
                    <a:ea typeface="Yu Mincho" panose="02020400000000000000" pitchFamily="18" charset="-128"/>
                    <a:cs typeface="Arial" panose="020B0604020202020204" pitchFamily="34" charset="0"/>
                  </a:rPr>
                  <a:t> algorithm</a:t>
                </a:r>
                <a:endParaRPr lang="uk-UA" sz="9600" dirty="0"/>
              </a:p>
            </p:txBody>
          </p:sp>
        </mc:Choice>
        <mc:Fallback xmlns="">
          <p:sp>
            <p:nvSpPr>
              <p:cNvPr id="2" name="Заголовок 1">
                <a:extLst>
                  <a:ext uri="{FF2B5EF4-FFF2-40B4-BE49-F238E27FC236}">
                    <a16:creationId xmlns:a16="http://schemas.microsoft.com/office/drawing/2014/main" id="{D1334725-28D8-4E15-810C-C3023F6DADCE}"/>
                  </a:ext>
                </a:extLst>
              </p:cNvPr>
              <p:cNvSpPr>
                <a:spLocks noGrp="1" noRot="1" noChangeAspect="1" noMove="1" noResize="1" noEditPoints="1" noAdjustHandles="1" noChangeArrowheads="1" noChangeShapeType="1" noTextEdit="1"/>
              </p:cNvSpPr>
              <p:nvPr>
                <p:ph type="ctrTitle"/>
              </p:nvPr>
            </p:nvSpPr>
            <p:spPr>
              <a:xfrm>
                <a:off x="474284" y="323937"/>
                <a:ext cx="11380111" cy="576111"/>
              </a:xfrm>
              <a:blipFill>
                <a:blip r:embed="rId2"/>
                <a:stretch>
                  <a:fillRect l="-1125" t="-2105" b="-27368"/>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9" name="Подзаголовок 8">
                <a:extLst>
                  <a:ext uri="{FF2B5EF4-FFF2-40B4-BE49-F238E27FC236}">
                    <a16:creationId xmlns:a16="http://schemas.microsoft.com/office/drawing/2014/main" id="{1241EF6B-EB9C-4963-9EF9-753EAAFEC3BD}"/>
                  </a:ext>
                </a:extLst>
              </p:cNvPr>
              <p:cNvSpPr>
                <a:spLocks noGrp="1"/>
              </p:cNvSpPr>
              <p:nvPr>
                <p:ph type="subTitle" idx="1"/>
              </p:nvPr>
            </p:nvSpPr>
            <p:spPr>
              <a:xfrm>
                <a:off x="474284" y="1447800"/>
                <a:ext cx="5926516" cy="4921163"/>
              </a:xfrm>
            </p:spPr>
            <p:txBody>
              <a:bodyPr>
                <a:normAutofit/>
              </a:bodyPr>
              <a:lstStyle/>
              <a:p>
                <a:pPr algn="just">
                  <a:lnSpc>
                    <a:spcPct val="107000"/>
                  </a:lnSpc>
                  <a:spcAft>
                    <a:spcPts val="40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Input: matrix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𝐴</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of size </a:t>
                </a:r>
                <a:r>
                  <a:rPr lang="en-US" sz="1800" dirty="0">
                    <a:effectLst/>
                    <a:latin typeface="Cambria Math" panose="02040503050406030204" pitchFamily="18" charset="0"/>
                    <a:ea typeface="Yu Mincho" panose="02020400000000000000" pitchFamily="18" charset="-128"/>
                    <a:cs typeface="Arial" panose="020B0604020202020204" pitchFamily="34" charset="0"/>
                  </a:rPr>
                  <a:t>(</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baseline="30000" dirty="0">
                    <a:effectLst/>
                    <a:latin typeface="Cambria Math" panose="02040503050406030204" pitchFamily="18" charset="0"/>
                    <a:ea typeface="Yu Mincho" panose="02020400000000000000" pitchFamily="18" charset="-128"/>
                    <a:cs typeface="Arial" panose="020B0604020202020204" pitchFamily="34" charset="0"/>
                  </a:rPr>
                  <a:t>2</a:t>
                </a:r>
                <a:r>
                  <a:rPr lang="en-US" sz="1800" dirty="0">
                    <a:effectLst/>
                    <a:latin typeface="Cambria Math" panose="020405030504060302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 </a:t>
                </a:r>
                <a:r>
                  <a:rPr lang="en-US" sz="1800" dirty="0">
                    <a:effectLst/>
                    <a:latin typeface="Times New Roman" panose="02020603050405020304" pitchFamily="18" charset="0"/>
                    <a:ea typeface="Yu Mincho" panose="02020400000000000000" pitchFamily="18" charset="-128"/>
                    <a:cs typeface="Arial" panose="020B0604020202020204" pitchFamily="34" charset="0"/>
                  </a:rPr>
                  <a:t>matrix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𝐵</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of size </a:t>
                </a:r>
                <a:r>
                  <a:rPr lang="en-US" sz="1800" dirty="0">
                    <a:effectLst/>
                    <a:latin typeface="Cambria Math" panose="02040503050406030204" pitchFamily="18" charset="0"/>
                    <a:ea typeface="Yu Mincho" panose="02020400000000000000" pitchFamily="18" charset="-128"/>
                    <a:cs typeface="Arial" panose="020B0604020202020204" pitchFamily="34" charset="0"/>
                  </a:rPr>
                  <a:t>(</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baseline="30000" dirty="0">
                    <a:effectLst/>
                    <a:latin typeface="Cambria Math" panose="02040503050406030204" pitchFamily="18" charset="0"/>
                    <a:ea typeface="Yu Mincho" panose="02020400000000000000" pitchFamily="18" charset="-128"/>
                    <a:cs typeface="Arial" panose="020B0604020202020204" pitchFamily="34" charset="0"/>
                  </a:rPr>
                  <a:t>2</a:t>
                </a:r>
                <a:r>
                  <a:rPr lang="en-US" sz="1800" dirty="0">
                    <a:effectLst/>
                    <a:latin typeface="Cambria Math" panose="020405030504060302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a:p>
                <a:pPr algn="just">
                  <a:lnSpc>
                    <a:spcPct val="107000"/>
                  </a:lnSpc>
                  <a:spcAft>
                    <a:spcPts val="40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Output: matrix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𝐶</m:t>
                        </m:r>
                      </m:e>
                    </m:acc>
                    <m:r>
                      <a:rPr lang="en-US" sz="1800" i="1">
                        <a:effectLst/>
                        <a:latin typeface="Cambria Math" panose="02040503050406030204" pitchFamily="18" charset="0"/>
                        <a:ea typeface="Yu Mincho" panose="02020400000000000000" pitchFamily="18" charset="-128"/>
                        <a:cs typeface="Cambria Math" panose="02040503050406030204" pitchFamily="18" charset="0"/>
                      </a:rPr>
                      <m:t> = </m:t>
                    </m:r>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𝐴</m:t>
                        </m:r>
                      </m:e>
                    </m:acc>
                    <m:r>
                      <a:rPr lang="en-US" sz="1800">
                        <a:effectLst/>
                        <a:latin typeface="Cambria Math" panose="02040503050406030204" pitchFamily="18" charset="0"/>
                        <a:ea typeface="Yu Mincho" panose="02020400000000000000" pitchFamily="18" charset="-128"/>
                        <a:cs typeface="Arial" panose="020B0604020202020204" pitchFamily="34" charset="0"/>
                      </a:rPr>
                      <m:t> × </m:t>
                    </m:r>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𝐵</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of size </a:t>
                </a:r>
                <a:r>
                  <a:rPr lang="en-US" sz="1800" dirty="0">
                    <a:effectLst/>
                    <a:latin typeface="Cambria Math" panose="02040503050406030204" pitchFamily="18" charset="0"/>
                    <a:ea typeface="Yu Mincho" panose="02020400000000000000" pitchFamily="18" charset="-128"/>
                    <a:cs typeface="Arial" panose="020B0604020202020204" pitchFamily="34" charset="0"/>
                  </a:rPr>
                  <a:t>(</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Cambria Math" panose="020405030504060302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a:p>
                <a:pPr algn="just">
                  <a:lnSpc>
                    <a:spcPct val="107000"/>
                  </a:lnSpc>
                  <a:spcAft>
                    <a:spcPts val="400"/>
                  </a:spcAft>
                </a:pPr>
                <a:r>
                  <a:rPr lang="en-US" sz="1800" i="1" dirty="0">
                    <a:effectLst/>
                    <a:latin typeface="Times New Roman" panose="02020603050405020304" pitchFamily="18" charset="0"/>
                    <a:ea typeface="Yu Mincho" panose="02020400000000000000" pitchFamily="18" charset="-128"/>
                    <a:cs typeface="Arial" panose="020B0604020202020204" pitchFamily="34" charset="0"/>
                  </a:rPr>
                  <a:t>Algorithm</a:t>
                </a:r>
                <a:r>
                  <a:rPr lang="en-US" sz="1800" dirty="0">
                    <a:effectLst/>
                    <a:latin typeface="Times New Roman" panose="02020603050405020304" pitchFamily="18" charset="0"/>
                    <a:ea typeface="Yu Mincho" panose="02020400000000000000" pitchFamily="18" charset="-128"/>
                    <a:cs typeface="Arial" panose="020B0604020202020204" pitchFamily="34" charset="0"/>
                  </a:rPr>
                  <a:t> 3. Computation of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m:rPr>
                            <m:sty m:val="p"/>
                          </m:rPr>
                          <a:rPr lang="en-US" sz="1800">
                            <a:effectLst/>
                            <a:latin typeface="Cambria Math" panose="02040503050406030204" pitchFamily="18" charset="0"/>
                            <a:ea typeface="Yu Mincho" panose="02020400000000000000" pitchFamily="18" charset="-128"/>
                            <a:cs typeface="Cambria Math" panose="02040503050406030204" pitchFamily="18" charset="0"/>
                          </a:rPr>
                          <m:t>C</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p:txBody>
          </p:sp>
        </mc:Choice>
        <mc:Fallback xmlns="">
          <p:sp>
            <p:nvSpPr>
              <p:cNvPr id="9" name="Подзаголовок 8">
                <a:extLst>
                  <a:ext uri="{FF2B5EF4-FFF2-40B4-BE49-F238E27FC236}">
                    <a16:creationId xmlns:a16="http://schemas.microsoft.com/office/drawing/2014/main" id="{1241EF6B-EB9C-4963-9EF9-753EAAFEC3BD}"/>
                  </a:ext>
                </a:extLst>
              </p:cNvPr>
              <p:cNvSpPr>
                <a:spLocks noGrp="1" noRot="1" noChangeAspect="1" noMove="1" noResize="1" noEditPoints="1" noAdjustHandles="1" noChangeArrowheads="1" noChangeShapeType="1" noTextEdit="1"/>
              </p:cNvSpPr>
              <p:nvPr>
                <p:ph type="subTitle" idx="1"/>
              </p:nvPr>
            </p:nvSpPr>
            <p:spPr>
              <a:xfrm>
                <a:off x="474284" y="1447800"/>
                <a:ext cx="5926516" cy="4921163"/>
              </a:xfrm>
              <a:blipFill>
                <a:blip r:embed="rId3"/>
                <a:stretch>
                  <a:fillRect l="-926" t="-743"/>
                </a:stretch>
              </a:blipFill>
            </p:spPr>
            <p:txBody>
              <a:bodyPr/>
              <a:lstStyle/>
              <a:p>
                <a:r>
                  <a:rPr lang="uk-UA">
                    <a:noFill/>
                  </a:rPr>
                  <a:t> </a:t>
                </a:r>
              </a:p>
            </p:txBody>
          </p:sp>
        </mc:Fallback>
      </mc:AlternateContent>
      <p:pic>
        <p:nvPicPr>
          <p:cNvPr id="6" name="Рисунок 5">
            <a:extLst>
              <a:ext uri="{FF2B5EF4-FFF2-40B4-BE49-F238E27FC236}">
                <a16:creationId xmlns:a16="http://schemas.microsoft.com/office/drawing/2014/main" id="{96C30EDC-F1D0-43DA-A4FE-87B56527C3F9}"/>
              </a:ext>
            </a:extLst>
          </p:cNvPr>
          <p:cNvPicPr/>
          <p:nvPr/>
        </p:nvPicPr>
        <p:blipFill>
          <a:blip r:embed="rId4"/>
          <a:stretch>
            <a:fillRect/>
          </a:stretch>
        </p:blipFill>
        <p:spPr>
          <a:xfrm>
            <a:off x="474284" y="2876550"/>
            <a:ext cx="5202616" cy="195580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5D9E559-0C28-4C80-8454-DD08F28EB4B0}"/>
                  </a:ext>
                </a:extLst>
              </p:cNvPr>
              <p:cNvSpPr txBox="1"/>
              <p:nvPr/>
            </p:nvSpPr>
            <p:spPr>
              <a:xfrm>
                <a:off x="6686550" y="1250950"/>
                <a:ext cx="4819650" cy="2838534"/>
              </a:xfrm>
              <a:prstGeom prst="rect">
                <a:avLst/>
              </a:prstGeom>
              <a:noFill/>
            </p:spPr>
            <p:txBody>
              <a:bodyPr wrap="square">
                <a:spAutoFit/>
              </a:bodyPr>
              <a:lstStyle/>
              <a:p>
                <a:pPr algn="just">
                  <a:lnSpc>
                    <a:spcPct val="107000"/>
                  </a:lnSpc>
                  <a:spcAft>
                    <a:spcPts val="40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The final part of the proposed homomorphic matrix multiplication process involves computing the matrix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𝐶 </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(or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𝐶</m:t>
                        </m:r>
                      </m:e>
                    </m:acc>
                  </m:oMath>
                </a14:m>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a:t>
                </a:r>
                <a:r>
                  <a:rPr lang="en-US" sz="1800" dirty="0">
                    <a:effectLst/>
                    <a:latin typeface="Times New Roman" panose="02020603050405020304" pitchFamily="18" charset="0"/>
                    <a:ea typeface="Yu Mincho" panose="02020400000000000000" pitchFamily="18" charset="-128"/>
                    <a:cs typeface="Arial" panose="020B0604020202020204" pitchFamily="34" charset="0"/>
                  </a:rPr>
                  <a:t> using the already computed matrices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𝐴</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and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𝐵</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From equation, the product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𝐶</a:t>
                </a:r>
                <a:r>
                  <a:rPr lang="en-US" sz="1800" dirty="0">
                    <a:effectLst/>
                    <a:latin typeface="Times New Roman" panose="02020603050405020304" pitchFamily="18" charset="0"/>
                    <a:ea typeface="Yu Mincho" panose="02020400000000000000" pitchFamily="18" charset="-128"/>
                    <a:cs typeface="Arial" panose="020B0604020202020204" pitchFamily="34" charset="0"/>
                  </a:rPr>
                  <a:t> is the sum of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Times New Roman" panose="02020603050405020304" pitchFamily="18" charset="0"/>
                    <a:ea typeface="Yu Mincho" panose="02020400000000000000" pitchFamily="18" charset="-128"/>
                    <a:cs typeface="Arial" panose="020B0604020202020204" pitchFamily="34" charset="0"/>
                  </a:rPr>
                  <a:t> elementwise matrix multiplications such that  </a:t>
                </a:r>
                <a14:m>
                  <m:oMath xmlns:m="http://schemas.openxmlformats.org/officeDocument/2006/math">
                    <m:sSub>
                      <m:sSubPr>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sSubPr>
                      <m:e>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Cambria Math" panose="02040503050406030204" pitchFamily="18" charset="0"/>
                              </a:rPr>
                              <m:t>𝐶</m:t>
                            </m:r>
                          </m:e>
                        </m:acc>
                      </m:e>
                      <m:sub>
                        <m:r>
                          <a:rPr lang="en-US" sz="1800" i="1">
                            <a:effectLst/>
                            <a:latin typeface="Cambria Math" panose="02040503050406030204" pitchFamily="18" charset="0"/>
                            <a:ea typeface="Yu Mincho" panose="02020400000000000000" pitchFamily="18" charset="-128"/>
                            <a:cs typeface="Cambria Math" panose="02040503050406030204" pitchFamily="18" charset="0"/>
                          </a:rPr>
                          <m:t>𝑘</m:t>
                        </m:r>
                      </m:sub>
                    </m:sSub>
                    <m:r>
                      <a:rPr lang="en-US" sz="1800" i="1">
                        <a:effectLst/>
                        <a:latin typeface="Cambria Math" panose="02040503050406030204" pitchFamily="18" charset="0"/>
                        <a:ea typeface="Yu Mincho" panose="02020400000000000000" pitchFamily="18" charset="-128"/>
                        <a:cs typeface="Arial" panose="020B0604020202020204" pitchFamily="34" charset="0"/>
                      </a:rPr>
                      <m:t> = </m:t>
                    </m:r>
                    <m:sSub>
                      <m:sSubPr>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sSubPr>
                      <m:e>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Cambria Math" panose="02040503050406030204" pitchFamily="18" charset="0"/>
                              </a:rPr>
                              <m:t>𝐴</m:t>
                            </m:r>
                          </m:e>
                        </m:acc>
                      </m:e>
                      <m:sub>
                        <m:r>
                          <a:rPr lang="en-US" sz="1800" i="1">
                            <a:effectLst/>
                            <a:latin typeface="Cambria Math" panose="02040503050406030204" pitchFamily="18" charset="0"/>
                            <a:ea typeface="Yu Mincho" panose="02020400000000000000" pitchFamily="18" charset="-128"/>
                            <a:cs typeface="Cambria Math" panose="02040503050406030204" pitchFamily="18" charset="0"/>
                          </a:rPr>
                          <m:t>𝑘</m:t>
                        </m:r>
                      </m:sub>
                    </m:sSub>
                    <m:r>
                      <a:rPr lang="en-US" sz="1800" i="1">
                        <a:effectLst/>
                        <a:latin typeface="Cambria Math" panose="02040503050406030204" pitchFamily="18" charset="0"/>
                        <a:ea typeface="Yu Mincho" panose="02020400000000000000" pitchFamily="18" charset="-128"/>
                        <a:cs typeface="Cambria Math" panose="02040503050406030204" pitchFamily="18" charset="0"/>
                      </a:rPr>
                      <m:t> </m:t>
                    </m:r>
                    <m:r>
                      <a:rPr lang="en-US" sz="1800">
                        <a:effectLst/>
                        <a:latin typeface="Cambria Math" panose="02040503050406030204" pitchFamily="18" charset="0"/>
                        <a:ea typeface="Yu Mincho" panose="02020400000000000000" pitchFamily="18" charset="-128"/>
                        <a:cs typeface="Cambria Math" panose="02040503050406030204" pitchFamily="18" charset="0"/>
                      </a:rPr>
                      <m:t>⊙</m:t>
                    </m:r>
                    <m:r>
                      <a:rPr lang="en-US" sz="1800">
                        <a:effectLst/>
                        <a:latin typeface="Cambria Math" panose="02040503050406030204" pitchFamily="18" charset="0"/>
                        <a:ea typeface="Yu Mincho" panose="02020400000000000000" pitchFamily="18" charset="-128"/>
                        <a:cs typeface="Arial" panose="020B0604020202020204" pitchFamily="34" charset="0"/>
                      </a:rPr>
                      <m:t> </m:t>
                    </m:r>
                    <m:sSub>
                      <m:sSubPr>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sSubPr>
                      <m:e>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Cambria Math" panose="02040503050406030204" pitchFamily="18" charset="0"/>
                              </a:rPr>
                              <m:t>𝐵</m:t>
                            </m:r>
                          </m:e>
                        </m:acc>
                      </m:e>
                      <m:sub>
                        <m:r>
                          <a:rPr lang="en-US" sz="1800" i="1">
                            <a:effectLst/>
                            <a:latin typeface="Cambria Math" panose="02040503050406030204" pitchFamily="18" charset="0"/>
                            <a:ea typeface="Yu Mincho" panose="02020400000000000000" pitchFamily="18" charset="-128"/>
                            <a:cs typeface="Cambria Math" panose="02040503050406030204" pitchFamily="18" charset="0"/>
                          </a:rPr>
                          <m:t>𝑘</m:t>
                        </m:r>
                      </m:sub>
                    </m:sSub>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a:p>
                <a:pPr algn="just">
                  <a:lnSpc>
                    <a:spcPct val="107000"/>
                  </a:lnSpc>
                  <a:spcAft>
                    <a:spcPts val="40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The intermediate matrix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𝐶</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is formed as the product of the elementwise matrix multiplication of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𝐴</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and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𝐵</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It is computed as follows:</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p:txBody>
          </p:sp>
        </mc:Choice>
        <mc:Fallback xmlns="">
          <p:sp>
            <p:nvSpPr>
              <p:cNvPr id="8" name="TextBox 7">
                <a:extLst>
                  <a:ext uri="{FF2B5EF4-FFF2-40B4-BE49-F238E27FC236}">
                    <a16:creationId xmlns:a16="http://schemas.microsoft.com/office/drawing/2014/main" id="{F5D9E559-0C28-4C80-8454-DD08F28EB4B0}"/>
                  </a:ext>
                </a:extLst>
              </p:cNvPr>
              <p:cNvSpPr txBox="1">
                <a:spLocks noRot="1" noChangeAspect="1" noMove="1" noResize="1" noEditPoints="1" noAdjustHandles="1" noChangeArrowheads="1" noChangeShapeType="1" noTextEdit="1"/>
              </p:cNvSpPr>
              <p:nvPr/>
            </p:nvSpPr>
            <p:spPr>
              <a:xfrm>
                <a:off x="6686550" y="1250950"/>
                <a:ext cx="4819650" cy="2838534"/>
              </a:xfrm>
              <a:prstGeom prst="rect">
                <a:avLst/>
              </a:prstGeom>
              <a:blipFill>
                <a:blip r:embed="rId5"/>
                <a:stretch>
                  <a:fillRect l="-1138" t="-1073" r="-885" b="-2361"/>
                </a:stretch>
              </a:blipFill>
            </p:spPr>
            <p:txBody>
              <a:bodyPr/>
              <a:lstStyle/>
              <a:p>
                <a:r>
                  <a:rPr lang="uk-UA">
                    <a:noFill/>
                  </a:rPr>
                  <a:t> </a:t>
                </a:r>
              </a:p>
            </p:txBody>
          </p:sp>
        </mc:Fallback>
      </mc:AlternateContent>
      <p:pic>
        <p:nvPicPr>
          <p:cNvPr id="11" name="Рисунок 10">
            <a:extLst>
              <a:ext uri="{FF2B5EF4-FFF2-40B4-BE49-F238E27FC236}">
                <a16:creationId xmlns:a16="http://schemas.microsoft.com/office/drawing/2014/main" id="{523B2AAA-9E0A-4A68-8568-D175F2C2DB64}"/>
              </a:ext>
            </a:extLst>
          </p:cNvPr>
          <p:cNvPicPr/>
          <p:nvPr/>
        </p:nvPicPr>
        <p:blipFill>
          <a:blip r:embed="rId6">
            <a:extLst>
              <a:ext uri="{28A0092B-C50C-407E-A947-70E740481C1C}">
                <a14:useLocalDpi xmlns:a14="http://schemas.microsoft.com/office/drawing/2010/main" val="0"/>
              </a:ext>
            </a:extLst>
          </a:blip>
          <a:stretch>
            <a:fillRect/>
          </a:stretch>
        </p:blipFill>
        <p:spPr>
          <a:xfrm>
            <a:off x="6974840" y="4229100"/>
            <a:ext cx="2651760" cy="1279356"/>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2CA9AC-E72C-489A-AF16-664848EF3E5E}"/>
                  </a:ext>
                </a:extLst>
              </p:cNvPr>
              <p:cNvSpPr txBox="1"/>
              <p:nvPr/>
            </p:nvSpPr>
            <p:spPr>
              <a:xfrm>
                <a:off x="474284" y="5665135"/>
                <a:ext cx="8877300" cy="981423"/>
              </a:xfrm>
              <a:prstGeom prst="rect">
                <a:avLst/>
              </a:prstGeom>
              <a:noFill/>
            </p:spPr>
            <p:txBody>
              <a:bodyPr wrap="square">
                <a:spAutoFit/>
              </a:bodyPr>
              <a:lstStyle/>
              <a:p>
                <a:pPr algn="just">
                  <a:lnSpc>
                    <a:spcPct val="107000"/>
                  </a:lnSpc>
                  <a:spcAft>
                    <a:spcPts val="40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The products </a:t>
                </a:r>
                <a14:m>
                  <m:oMath xmlns:m="http://schemas.openxmlformats.org/officeDocument/2006/math">
                    <m:sSub>
                      <m:sSubPr>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sSubPr>
                      <m:e>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Cambria Math" panose="02040503050406030204" pitchFamily="18" charset="0"/>
                              </a:rPr>
                              <m:t>𝐴</m:t>
                            </m:r>
                          </m:e>
                        </m:acc>
                      </m:e>
                      <m:sub>
                        <m:r>
                          <a:rPr lang="en-US" sz="1800" i="1">
                            <a:effectLst/>
                            <a:latin typeface="Cambria Math" panose="02040503050406030204" pitchFamily="18" charset="0"/>
                            <a:ea typeface="Yu Mincho" panose="02020400000000000000" pitchFamily="18" charset="-128"/>
                            <a:cs typeface="Cambria Math" panose="02040503050406030204" pitchFamily="18" charset="0"/>
                          </a:rPr>
                          <m:t>𝑘</m:t>
                        </m:r>
                      </m:sub>
                    </m:sSub>
                    <m:r>
                      <a:rPr lang="en-US" sz="1800" i="1">
                        <a:effectLst/>
                        <a:latin typeface="Cambria Math" panose="02040503050406030204" pitchFamily="18" charset="0"/>
                        <a:ea typeface="Yu Mincho" panose="02020400000000000000" pitchFamily="18" charset="-128"/>
                        <a:cs typeface="Cambria Math" panose="02040503050406030204" pitchFamily="18" charset="0"/>
                      </a:rPr>
                      <m:t> </m:t>
                    </m:r>
                    <m:r>
                      <a:rPr lang="en-US" sz="1800">
                        <a:effectLst/>
                        <a:latin typeface="Cambria Math" panose="02040503050406030204" pitchFamily="18" charset="0"/>
                        <a:ea typeface="Yu Mincho" panose="02020400000000000000" pitchFamily="18" charset="-128"/>
                        <a:cs typeface="Cambria Math" panose="02040503050406030204" pitchFamily="18" charset="0"/>
                      </a:rPr>
                      <m:t>⊙</m:t>
                    </m:r>
                    <m:r>
                      <a:rPr lang="en-US" sz="1800">
                        <a:effectLst/>
                        <a:latin typeface="Cambria Math" panose="02040503050406030204" pitchFamily="18" charset="0"/>
                        <a:ea typeface="Yu Mincho" panose="02020400000000000000" pitchFamily="18" charset="-128"/>
                        <a:cs typeface="Arial" panose="020B0604020202020204" pitchFamily="34" charset="0"/>
                      </a:rPr>
                      <m:t> </m:t>
                    </m:r>
                    <m:sSub>
                      <m:sSubPr>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sSubPr>
                      <m:e>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Cambria Math" panose="02040503050406030204" pitchFamily="18" charset="0"/>
                              </a:rPr>
                              <m:t>𝐵</m:t>
                            </m:r>
                          </m:e>
                        </m:acc>
                      </m:e>
                      <m:sub>
                        <m:r>
                          <a:rPr lang="en-US" sz="1800" i="1">
                            <a:effectLst/>
                            <a:latin typeface="Cambria Math" panose="02040503050406030204" pitchFamily="18" charset="0"/>
                            <a:ea typeface="Yu Mincho" panose="02020400000000000000" pitchFamily="18" charset="-128"/>
                            <a:cs typeface="Cambria Math" panose="02040503050406030204" pitchFamily="18" charset="0"/>
                          </a:rPr>
                          <m:t>𝑘</m:t>
                        </m:r>
                      </m:sub>
                    </m:sSub>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are then added together to form the final matrix </a:t>
                </a:r>
                <a14:m>
                  <m:oMath xmlns:m="http://schemas.openxmlformats.org/officeDocument/2006/math">
                    <m:r>
                      <a:rPr lang="en-US" sz="1800" i="1">
                        <a:effectLst/>
                        <a:latin typeface="Cambria Math" panose="02040503050406030204" pitchFamily="18" charset="0"/>
                        <a:ea typeface="Yu Mincho" panose="02020400000000000000" pitchFamily="18" charset="-128"/>
                        <a:cs typeface="Cambria Math" panose="02040503050406030204" pitchFamily="18" charset="0"/>
                      </a:rPr>
                      <m:t>𝐶</m:t>
                    </m:r>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This process involves rotating and adding the ciphertext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Cambria Math" panose="02040503050406030204" pitchFamily="18" charset="0"/>
                          </a:rPr>
                          <m:t>𝐶</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The end result is the homomorphically encrypted matrix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𝐶</a:t>
                </a:r>
                <a:r>
                  <a:rPr lang="en-US" sz="1800" dirty="0">
                    <a:effectLst/>
                    <a:latin typeface="Times New Roman" panose="02020603050405020304" pitchFamily="18" charset="0"/>
                    <a:ea typeface="Yu Mincho" panose="02020400000000000000" pitchFamily="18" charset="-128"/>
                    <a:cs typeface="Arial" panose="020B0604020202020204" pitchFamily="34" charset="0"/>
                  </a:rPr>
                  <a:t> that represents the product of the original input matrices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𝐴</a:t>
                </a:r>
                <a:r>
                  <a:rPr lang="en-US" sz="1800" dirty="0">
                    <a:effectLst/>
                    <a:latin typeface="Times New Roman" panose="02020603050405020304" pitchFamily="18" charset="0"/>
                    <a:ea typeface="Yu Mincho" panose="02020400000000000000" pitchFamily="18" charset="-128"/>
                    <a:cs typeface="Arial" panose="020B0604020202020204" pitchFamily="34" charset="0"/>
                  </a:rPr>
                  <a:t> and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𝐵</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p:txBody>
          </p:sp>
        </mc:Choice>
        <mc:Fallback xmlns="">
          <p:sp>
            <p:nvSpPr>
              <p:cNvPr id="12" name="TextBox 11">
                <a:extLst>
                  <a:ext uri="{FF2B5EF4-FFF2-40B4-BE49-F238E27FC236}">
                    <a16:creationId xmlns:a16="http://schemas.microsoft.com/office/drawing/2014/main" id="{252CA9AC-E72C-489A-AF16-664848EF3E5E}"/>
                  </a:ext>
                </a:extLst>
              </p:cNvPr>
              <p:cNvSpPr txBox="1">
                <a:spLocks noRot="1" noChangeAspect="1" noMove="1" noResize="1" noEditPoints="1" noAdjustHandles="1" noChangeArrowheads="1" noChangeShapeType="1" noTextEdit="1"/>
              </p:cNvSpPr>
              <p:nvPr/>
            </p:nvSpPr>
            <p:spPr>
              <a:xfrm>
                <a:off x="474284" y="5665135"/>
                <a:ext cx="8877300" cy="981423"/>
              </a:xfrm>
              <a:prstGeom prst="rect">
                <a:avLst/>
              </a:prstGeom>
              <a:blipFill>
                <a:blip r:embed="rId7"/>
                <a:stretch>
                  <a:fillRect l="-618" t="-3106" r="-549" b="-9317"/>
                </a:stretch>
              </a:blipFill>
            </p:spPr>
            <p:txBody>
              <a:bodyPr/>
              <a:lstStyle/>
              <a:p>
                <a:r>
                  <a:rPr lang="uk-UA">
                    <a:noFill/>
                  </a:rPr>
                  <a:t> </a:t>
                </a:r>
              </a:p>
            </p:txBody>
          </p:sp>
        </mc:Fallback>
      </mc:AlternateContent>
    </p:spTree>
    <p:extLst>
      <p:ext uri="{BB962C8B-B14F-4D97-AF65-F5344CB8AC3E}">
        <p14:creationId xmlns:p14="http://schemas.microsoft.com/office/powerpoint/2010/main" val="1045148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a:extLst>
                  <a:ext uri="{FF2B5EF4-FFF2-40B4-BE49-F238E27FC236}">
                    <a16:creationId xmlns:a16="http://schemas.microsoft.com/office/drawing/2014/main" id="{D1334725-28D8-4E15-810C-C3023F6DADCE}"/>
                  </a:ext>
                </a:extLst>
              </p:cNvPr>
              <p:cNvSpPr>
                <a:spLocks noGrp="1"/>
              </p:cNvSpPr>
              <p:nvPr>
                <p:ph type="ctrTitle"/>
              </p:nvPr>
            </p:nvSpPr>
            <p:spPr>
              <a:xfrm>
                <a:off x="474284" y="323937"/>
                <a:ext cx="11380111" cy="576111"/>
              </a:xfrm>
            </p:spPr>
            <p:txBody>
              <a:bodyPr>
                <a:normAutofit/>
              </a:bodyPr>
              <a:lstStyle/>
              <a:p>
                <a:pPr algn="l">
                  <a:lnSpc>
                    <a:spcPct val="107000"/>
                  </a:lnSpc>
                  <a:spcAft>
                    <a:spcPts val="400"/>
                  </a:spcAft>
                </a:pPr>
                <a:r>
                  <a:rPr lang="en-US" sz="2800" dirty="0">
                    <a:effectLst/>
                    <a:latin typeface="Times New Roman" panose="02020603050405020304" pitchFamily="18" charset="0"/>
                    <a:ea typeface="Yu Mincho" panose="02020400000000000000" pitchFamily="18" charset="-128"/>
                    <a:cs typeface="Arial" panose="020B0604020202020204" pitchFamily="34" charset="0"/>
                  </a:rPr>
                  <a:t>Matrix </a:t>
                </a:r>
                <a14:m>
                  <m:oMath xmlns:m="http://schemas.openxmlformats.org/officeDocument/2006/math">
                    <m:acc>
                      <m:accPr>
                        <m:chr m:val="̂"/>
                        <m:ctrlPr>
                          <a:rPr lang="uk-UA" sz="1100" i="1" smtClean="0">
                            <a:effectLst/>
                            <a:latin typeface="Cambria Math" panose="02040503050406030204" pitchFamily="18" charset="0"/>
                            <a:cs typeface="Cambria Math" panose="02040503050406030204" pitchFamily="18" charset="0"/>
                          </a:rPr>
                        </m:ctrlPr>
                      </m:accPr>
                      <m:e>
                        <m:r>
                          <a:rPr lang="en-US" sz="2800" b="0" i="1" smtClean="0">
                            <a:effectLst/>
                            <a:latin typeface="Cambria Math" panose="02040503050406030204" pitchFamily="18" charset="0"/>
                            <a:ea typeface="Yu Mincho" panose="02020400000000000000" pitchFamily="18" charset="-128"/>
                            <a:cs typeface="Cambria Math" panose="02040503050406030204" pitchFamily="18" charset="0"/>
                          </a:rPr>
                          <m:t>𝐶</m:t>
                        </m:r>
                      </m:e>
                    </m:acc>
                  </m:oMath>
                </a14:m>
                <a:r>
                  <a:rPr lang="en-US" sz="2800" i="1" dirty="0">
                    <a:effectLst/>
                    <a:latin typeface="Times New Roman" panose="02020603050405020304" pitchFamily="18" charset="0"/>
                    <a:ea typeface="Yu Mincho" panose="02020400000000000000" pitchFamily="18" charset="-128"/>
                    <a:cs typeface="Arial" panose="020B0604020202020204" pitchFamily="34" charset="0"/>
                  </a:rPr>
                  <a:t> </a:t>
                </a:r>
                <a:r>
                  <a:rPr lang="en-US" sz="2800" dirty="0">
                    <a:effectLst/>
                    <a:latin typeface="Times New Roman" panose="02020603050405020304" pitchFamily="18" charset="0"/>
                    <a:ea typeface="Yu Mincho" panose="02020400000000000000" pitchFamily="18" charset="-128"/>
                    <a:cs typeface="Arial" panose="020B0604020202020204" pitchFamily="34" charset="0"/>
                  </a:rPr>
                  <a:t>computation</a:t>
                </a:r>
                <a:r>
                  <a:rPr lang="en-US" sz="2800" i="1" dirty="0">
                    <a:effectLst/>
                    <a:latin typeface="Times New Roman" panose="02020603050405020304" pitchFamily="18" charset="0"/>
                    <a:ea typeface="Yu Mincho" panose="02020400000000000000" pitchFamily="18" charset="-128"/>
                    <a:cs typeface="Arial" panose="020B0604020202020204" pitchFamily="34" charset="0"/>
                  </a:rPr>
                  <a:t> example</a:t>
                </a:r>
                <a:endParaRPr lang="uk-UA" sz="7200" dirty="0"/>
              </a:p>
            </p:txBody>
          </p:sp>
        </mc:Choice>
        <mc:Fallback xmlns="">
          <p:sp>
            <p:nvSpPr>
              <p:cNvPr id="2" name="Заголовок 1">
                <a:extLst>
                  <a:ext uri="{FF2B5EF4-FFF2-40B4-BE49-F238E27FC236}">
                    <a16:creationId xmlns:a16="http://schemas.microsoft.com/office/drawing/2014/main" id="{D1334725-28D8-4E15-810C-C3023F6DADCE}"/>
                  </a:ext>
                </a:extLst>
              </p:cNvPr>
              <p:cNvSpPr>
                <a:spLocks noGrp="1" noRot="1" noChangeAspect="1" noMove="1" noResize="1" noEditPoints="1" noAdjustHandles="1" noChangeArrowheads="1" noChangeShapeType="1" noTextEdit="1"/>
              </p:cNvSpPr>
              <p:nvPr>
                <p:ph type="ctrTitle"/>
              </p:nvPr>
            </p:nvSpPr>
            <p:spPr>
              <a:xfrm>
                <a:off x="474284" y="323937"/>
                <a:ext cx="11380111" cy="576111"/>
              </a:xfrm>
              <a:blipFill>
                <a:blip r:embed="rId2"/>
                <a:stretch>
                  <a:fillRect l="-1125" t="-2105" b="-27368"/>
                </a:stretch>
              </a:blipFill>
            </p:spPr>
            <p:txBody>
              <a:bodyPr/>
              <a:lstStyle/>
              <a:p>
                <a:r>
                  <a:rPr lang="uk-UA">
                    <a:noFill/>
                  </a:rPr>
                  <a:t> </a:t>
                </a:r>
              </a:p>
            </p:txBody>
          </p:sp>
        </mc:Fallback>
      </mc:AlternateContent>
      <p:sp>
        <p:nvSpPr>
          <p:cNvPr id="9" name="Подзаголовок 8">
            <a:extLst>
              <a:ext uri="{FF2B5EF4-FFF2-40B4-BE49-F238E27FC236}">
                <a16:creationId xmlns:a16="http://schemas.microsoft.com/office/drawing/2014/main" id="{1241EF6B-EB9C-4963-9EF9-753EAAFEC3BD}"/>
              </a:ext>
            </a:extLst>
          </p:cNvPr>
          <p:cNvSpPr>
            <a:spLocks noGrp="1"/>
          </p:cNvSpPr>
          <p:nvPr>
            <p:ph type="subTitle" idx="1"/>
          </p:nvPr>
        </p:nvSpPr>
        <p:spPr>
          <a:xfrm>
            <a:off x="378206" y="6534063"/>
            <a:ext cx="9940544" cy="845257"/>
          </a:xfrm>
        </p:spPr>
        <p:txBody>
          <a:bodyPr>
            <a:normAutofit/>
          </a:bodyPr>
          <a:lstStyle/>
          <a:p>
            <a:pPr algn="just"/>
            <a:r>
              <a:rPr lang="en-US" sz="1200" dirty="0">
                <a:latin typeface="Times New Roman" panose="02020603050405020304" pitchFamily="18" charset="0"/>
                <a:ea typeface="Yu Mincho" panose="02020400000000000000" pitchFamily="18" charset="-128"/>
                <a:cs typeface="Arial" panose="020B0604020202020204" pitchFamily="34" charset="0"/>
              </a:rPr>
              <a:t>* T</a:t>
            </a:r>
            <a:r>
              <a:rPr lang="en-US" sz="1200" dirty="0">
                <a:effectLst/>
                <a:latin typeface="Times New Roman" panose="02020603050405020304" pitchFamily="18" charset="0"/>
                <a:ea typeface="Yu Mincho" panose="02020400000000000000" pitchFamily="18" charset="-128"/>
                <a:cs typeface="Arial" panose="020B0604020202020204" pitchFamily="34" charset="0"/>
              </a:rPr>
              <a:t>he message representation, i.e. the data after applying the </a:t>
            </a:r>
            <a:r>
              <a:rPr lang="en-US" sz="1200" dirty="0">
                <a:effectLst/>
                <a:latin typeface="Cambria Math" panose="02040503050406030204" pitchFamily="18" charset="0"/>
                <a:ea typeface="Yu Mincho" panose="02020400000000000000" pitchFamily="18" charset="-128"/>
                <a:cs typeface="Cambria Math" panose="02040503050406030204" pitchFamily="18" charset="0"/>
              </a:rPr>
              <a:t>𝜉</a:t>
            </a:r>
            <a:r>
              <a:rPr lang="en-US" sz="1200" baseline="30000" dirty="0">
                <a:effectLst/>
                <a:latin typeface="Times New Roman" panose="02020603050405020304" pitchFamily="18" charset="0"/>
                <a:ea typeface="Yu Mincho" panose="02020400000000000000" pitchFamily="18" charset="-128"/>
                <a:cs typeface="Arial" panose="020B0604020202020204" pitchFamily="34" charset="0"/>
              </a:rPr>
              <a:t>−1</a:t>
            </a:r>
            <a:r>
              <a:rPr lang="en-US" sz="1200" dirty="0">
                <a:effectLst/>
                <a:latin typeface="Cambria Math" panose="02040503050406030204" pitchFamily="18" charset="0"/>
                <a:ea typeface="Yu Mincho" panose="02020400000000000000" pitchFamily="18" charset="-128"/>
                <a:cs typeface="Arial" panose="020B0604020202020204" pitchFamily="34" charset="0"/>
              </a:rPr>
              <a:t>()</a:t>
            </a:r>
            <a:r>
              <a:rPr lang="en-US" sz="1200" dirty="0">
                <a:effectLst/>
                <a:latin typeface="Times New Roman" panose="02020603050405020304" pitchFamily="18" charset="0"/>
                <a:ea typeface="Yu Mincho" panose="02020400000000000000" pitchFamily="18" charset="-128"/>
                <a:cs typeface="Arial" panose="020B0604020202020204" pitchFamily="34" charset="0"/>
              </a:rPr>
              <a:t> transformation, and not the vector (plaintext encoding) representation is shown.</a:t>
            </a:r>
            <a:endParaRPr kumimoji="0" lang="uk-UA" altLang="uk-UA"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BCF3F05-0A34-4AB0-B56F-F443FE89A4CA}"/>
                  </a:ext>
                </a:extLst>
              </p:cNvPr>
              <p:cNvSpPr txBox="1"/>
              <p:nvPr/>
            </p:nvSpPr>
            <p:spPr>
              <a:xfrm>
                <a:off x="469900" y="1146553"/>
                <a:ext cx="4279900" cy="675249"/>
              </a:xfrm>
              <a:prstGeom prst="rect">
                <a:avLst/>
              </a:prstGeom>
              <a:noFill/>
            </p:spPr>
            <p:txBody>
              <a:bodyPr wrap="square">
                <a:spAutoFit/>
              </a:bodyPr>
              <a:lstStyle/>
              <a:p>
                <a:pPr algn="l">
                  <a:lnSpc>
                    <a:spcPct val="107000"/>
                  </a:lnSpc>
                  <a:spcAft>
                    <a:spcPts val="800"/>
                  </a:spcAft>
                </a:pPr>
                <a:r>
                  <a:rPr lang="en-US" sz="1800" i="1" dirty="0">
                    <a:effectLst/>
                    <a:latin typeface="Times New Roman" panose="02020603050405020304" pitchFamily="18" charset="0"/>
                    <a:ea typeface="Yu Mincho" panose="02020400000000000000" pitchFamily="18" charset="-128"/>
                    <a:cs typeface="Arial" panose="020B0604020202020204" pitchFamily="34" charset="0"/>
                  </a:rPr>
                  <a:t>Example</a:t>
                </a:r>
                <a:r>
                  <a:rPr lang="en-US" sz="1800" dirty="0">
                    <a:effectLst/>
                    <a:latin typeface="Times New Roman" panose="02020603050405020304" pitchFamily="18" charset="0"/>
                    <a:ea typeface="Yu Mincho" panose="02020400000000000000" pitchFamily="18" charset="-128"/>
                    <a:cs typeface="Arial" panose="020B0604020202020204" pitchFamily="34" charset="0"/>
                  </a:rPr>
                  <a:t> </a:t>
                </a:r>
                <a:r>
                  <a:rPr lang="en-US" dirty="0">
                    <a:latin typeface="Times New Roman" panose="02020603050405020304" pitchFamily="18" charset="0"/>
                    <a:ea typeface="Yu Mincho" panose="02020400000000000000" pitchFamily="18" charset="-128"/>
                    <a:cs typeface="Arial" panose="020B0604020202020204" pitchFamily="34" charset="0"/>
                  </a:rPr>
                  <a:t>4</a:t>
                </a:r>
                <a:r>
                  <a:rPr lang="en-US" sz="1800" dirty="0">
                    <a:effectLst/>
                    <a:latin typeface="Times New Roman" panose="02020603050405020304" pitchFamily="18" charset="0"/>
                    <a:ea typeface="Yu Mincho" panose="02020400000000000000" pitchFamily="18" charset="-128"/>
                    <a:cs typeface="Arial" panose="020B0604020202020204" pitchFamily="34" charset="0"/>
                  </a:rPr>
                  <a:t>. The encrypted matrices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Cambria Math" panose="02040503050406030204" pitchFamily="18" charset="0"/>
                          </a:rPr>
                          <m:t>𝐴</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and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Cambria Math" panose="02040503050406030204" pitchFamily="18" charset="0"/>
                          </a:rPr>
                          <m:t>𝐵</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are used as input in </a:t>
                </a:r>
                <a:r>
                  <a:rPr lang="en-US" sz="1800" i="1" dirty="0">
                    <a:effectLst/>
                    <a:latin typeface="Times New Roman" panose="02020603050405020304" pitchFamily="18" charset="0"/>
                    <a:ea typeface="Yu Mincho" panose="02020400000000000000" pitchFamily="18" charset="-128"/>
                    <a:cs typeface="Arial" panose="020B0604020202020204" pitchFamily="34" charset="0"/>
                  </a:rPr>
                  <a:t>Algorithm</a:t>
                </a:r>
                <a:r>
                  <a:rPr lang="en-US" sz="1800" dirty="0">
                    <a:effectLst/>
                    <a:latin typeface="Times New Roman" panose="02020603050405020304" pitchFamily="18" charset="0"/>
                    <a:ea typeface="Yu Mincho" panose="02020400000000000000" pitchFamily="18" charset="-128"/>
                    <a:cs typeface="Arial" panose="020B0604020202020204" pitchFamily="34" charset="0"/>
                  </a:rPr>
                  <a:t> 3.</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p:txBody>
          </p:sp>
        </mc:Choice>
        <mc:Fallback xmlns="">
          <p:sp>
            <p:nvSpPr>
              <p:cNvPr id="6" name="TextBox 5">
                <a:extLst>
                  <a:ext uri="{FF2B5EF4-FFF2-40B4-BE49-F238E27FC236}">
                    <a16:creationId xmlns:a16="http://schemas.microsoft.com/office/drawing/2014/main" id="{1BCF3F05-0A34-4AB0-B56F-F443FE89A4CA}"/>
                  </a:ext>
                </a:extLst>
              </p:cNvPr>
              <p:cNvSpPr txBox="1">
                <a:spLocks noRot="1" noChangeAspect="1" noMove="1" noResize="1" noEditPoints="1" noAdjustHandles="1" noChangeArrowheads="1" noChangeShapeType="1" noTextEdit="1"/>
              </p:cNvSpPr>
              <p:nvPr/>
            </p:nvSpPr>
            <p:spPr>
              <a:xfrm>
                <a:off x="469900" y="1146553"/>
                <a:ext cx="4279900" cy="675249"/>
              </a:xfrm>
              <a:prstGeom prst="rect">
                <a:avLst/>
              </a:prstGeom>
              <a:blipFill>
                <a:blip r:embed="rId3"/>
                <a:stretch>
                  <a:fillRect l="-1140" t="-4505" r="-4416" b="-13514"/>
                </a:stretch>
              </a:blipFill>
            </p:spPr>
            <p:txBody>
              <a:bodyPr/>
              <a:lstStyle/>
              <a:p>
                <a:r>
                  <a:rPr lang="uk-UA">
                    <a:noFill/>
                  </a:rPr>
                  <a:t> </a:t>
                </a:r>
              </a:p>
            </p:txBody>
          </p:sp>
        </mc:Fallback>
      </mc:AlternateContent>
      <p:sp>
        <p:nvSpPr>
          <p:cNvPr id="11" name="TextBox 10">
            <a:extLst>
              <a:ext uri="{FF2B5EF4-FFF2-40B4-BE49-F238E27FC236}">
                <a16:creationId xmlns:a16="http://schemas.microsoft.com/office/drawing/2014/main" id="{90429733-FCDE-4590-A8BC-0CA1024594F4}"/>
              </a:ext>
            </a:extLst>
          </p:cNvPr>
          <p:cNvSpPr txBox="1"/>
          <p:nvPr/>
        </p:nvSpPr>
        <p:spPr>
          <a:xfrm>
            <a:off x="469900" y="4273588"/>
            <a:ext cx="4356100" cy="1553887"/>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Yu Mincho" panose="02020400000000000000" pitchFamily="18" charset="-128"/>
                <a:cs typeface="Arial" panose="020B0604020202020204" pitchFamily="34" charset="0"/>
              </a:rPr>
              <a:t>During the </a:t>
            </a:r>
            <a:r>
              <a:rPr lang="en-US" sz="1800" b="1" i="1" dirty="0">
                <a:effectLst/>
                <a:latin typeface="Times New Roman" panose="02020603050405020304" pitchFamily="18" charset="0"/>
                <a:ea typeface="Yu Mincho" panose="02020400000000000000" pitchFamily="18" charset="-128"/>
                <a:cs typeface="Arial" panose="020B0604020202020204" pitchFamily="34" charset="0"/>
              </a:rPr>
              <a:t>Second Step</a:t>
            </a:r>
            <a:r>
              <a:rPr lang="en-US" sz="1800" dirty="0">
                <a:effectLst/>
                <a:latin typeface="Times New Roman" panose="02020603050405020304" pitchFamily="18" charset="0"/>
                <a:ea typeface="Yu Mincho" panose="02020400000000000000" pitchFamily="18" charset="-128"/>
                <a:cs typeface="Arial" panose="020B0604020202020204" pitchFamily="34" charset="0"/>
              </a:rPr>
              <a:t>, two rotations and additions are performed. After the first rotation and addition,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𝐶</a:t>
            </a:r>
            <a:r>
              <a:rPr lang="en-US" sz="1800" dirty="0">
                <a:effectLst/>
                <a:latin typeface="Times New Roman" panose="02020603050405020304" pitchFamily="18" charset="0"/>
                <a:ea typeface="Yu Mincho" panose="02020400000000000000" pitchFamily="18" charset="-128"/>
                <a:cs typeface="Arial" panose="020B0604020202020204" pitchFamily="34" charset="0"/>
              </a:rPr>
              <a:t> appears in Table 2. A second rotation and addition compute the final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𝐶.</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p:txBody>
      </p:sp>
      <p:pic>
        <p:nvPicPr>
          <p:cNvPr id="10" name="Рисунок 9">
            <a:extLst>
              <a:ext uri="{FF2B5EF4-FFF2-40B4-BE49-F238E27FC236}">
                <a16:creationId xmlns:a16="http://schemas.microsoft.com/office/drawing/2014/main" id="{A8EA2EE7-D2BD-4AAA-B877-F6A5C409FA49}"/>
              </a:ext>
            </a:extLst>
          </p:cNvPr>
          <p:cNvPicPr/>
          <p:nvPr/>
        </p:nvPicPr>
        <p:blipFill>
          <a:blip r:embed="rId4"/>
          <a:stretch>
            <a:fillRect/>
          </a:stretch>
        </p:blipFill>
        <p:spPr>
          <a:xfrm>
            <a:off x="5348478" y="383222"/>
            <a:ext cx="3828415" cy="3259455"/>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39D9972-47B2-4425-A683-948D1877A04C}"/>
                  </a:ext>
                </a:extLst>
              </p:cNvPr>
              <p:cNvSpPr txBox="1"/>
              <p:nvPr/>
            </p:nvSpPr>
            <p:spPr>
              <a:xfrm>
                <a:off x="469900" y="2012949"/>
                <a:ext cx="6096000" cy="375809"/>
              </a:xfrm>
              <a:prstGeom prst="rect">
                <a:avLst/>
              </a:prstGeom>
              <a:noFill/>
            </p:spPr>
            <p:txBody>
              <a:bodyPr wrap="square">
                <a:spAutoFit/>
              </a:bodyPr>
              <a:lstStyle/>
              <a:p>
                <a:pPr marL="285750" indent="-285750" algn="l">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Yu Mincho" panose="02020400000000000000" pitchFamily="18" charset="-128"/>
                    <a:cs typeface="Arial" panose="020B0604020202020204" pitchFamily="34" charset="0"/>
                  </a:rPr>
                  <a:t>The </a:t>
                </a:r>
                <a:r>
                  <a:rPr lang="en-US" sz="1800" b="1" i="1" dirty="0">
                    <a:effectLst/>
                    <a:latin typeface="Times New Roman" panose="02020603050405020304" pitchFamily="18" charset="0"/>
                    <a:ea typeface="Yu Mincho" panose="02020400000000000000" pitchFamily="18" charset="-128"/>
                    <a:cs typeface="Arial" panose="020B0604020202020204" pitchFamily="34" charset="0"/>
                  </a:rPr>
                  <a:t>First Step</a:t>
                </a:r>
                <a:r>
                  <a:rPr lang="en-US" sz="1800" dirty="0">
                    <a:effectLst/>
                    <a:latin typeface="Times New Roman" panose="02020603050405020304" pitchFamily="18" charset="0"/>
                    <a:ea typeface="Yu Mincho" panose="02020400000000000000" pitchFamily="18" charset="-128"/>
                    <a:cs typeface="Arial" panose="020B0604020202020204" pitchFamily="34" charset="0"/>
                  </a:rPr>
                  <a:t> computes the following </a:t>
                </a:r>
                <a14:m>
                  <m:oMath xmlns:m="http://schemas.openxmlformats.org/officeDocument/2006/math">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Cambria Math" panose="02040503050406030204" pitchFamily="18" charset="0"/>
                          </a:rPr>
                          <m:t>𝐶</m:t>
                        </m:r>
                      </m:e>
                    </m:acc>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p:txBody>
          </p:sp>
        </mc:Choice>
        <mc:Fallback xmlns="">
          <p:sp>
            <p:nvSpPr>
              <p:cNvPr id="14" name="TextBox 13">
                <a:extLst>
                  <a:ext uri="{FF2B5EF4-FFF2-40B4-BE49-F238E27FC236}">
                    <a16:creationId xmlns:a16="http://schemas.microsoft.com/office/drawing/2014/main" id="{F39D9972-47B2-4425-A683-948D1877A04C}"/>
                  </a:ext>
                </a:extLst>
              </p:cNvPr>
              <p:cNvSpPr txBox="1">
                <a:spLocks noRot="1" noChangeAspect="1" noMove="1" noResize="1" noEditPoints="1" noAdjustHandles="1" noChangeArrowheads="1" noChangeShapeType="1" noTextEdit="1"/>
              </p:cNvSpPr>
              <p:nvPr/>
            </p:nvSpPr>
            <p:spPr>
              <a:xfrm>
                <a:off x="469900" y="2012949"/>
                <a:ext cx="6096000" cy="375809"/>
              </a:xfrm>
              <a:prstGeom prst="rect">
                <a:avLst/>
              </a:prstGeom>
              <a:blipFill>
                <a:blip r:embed="rId5"/>
                <a:stretch>
                  <a:fillRect l="-600" t="-8065" b="-24194"/>
                </a:stretch>
              </a:blipFill>
            </p:spPr>
            <p:txBody>
              <a:bodyPr/>
              <a:lstStyle/>
              <a:p>
                <a:r>
                  <a:rPr lang="uk-UA">
                    <a:noFill/>
                  </a:rPr>
                  <a:t> </a:t>
                </a:r>
              </a:p>
            </p:txBody>
          </p:sp>
        </mc:Fallback>
      </mc:AlternateContent>
      <p:pic>
        <p:nvPicPr>
          <p:cNvPr id="15" name="Рисунок 14">
            <a:extLst>
              <a:ext uri="{FF2B5EF4-FFF2-40B4-BE49-F238E27FC236}">
                <a16:creationId xmlns:a16="http://schemas.microsoft.com/office/drawing/2014/main" id="{EE2E5E7B-2D6E-4FDC-A4A2-B19B0A160AA0}"/>
              </a:ext>
            </a:extLst>
          </p:cNvPr>
          <p:cNvPicPr/>
          <p:nvPr/>
        </p:nvPicPr>
        <p:blipFill>
          <a:blip r:embed="rId6"/>
          <a:stretch>
            <a:fillRect/>
          </a:stretch>
        </p:blipFill>
        <p:spPr>
          <a:xfrm>
            <a:off x="5418137" y="4254297"/>
            <a:ext cx="5940425" cy="1668145"/>
          </a:xfrm>
          <a:prstGeom prst="rect">
            <a:avLst/>
          </a:prstGeom>
        </p:spPr>
      </p:pic>
    </p:spTree>
    <p:extLst>
      <p:ext uri="{BB962C8B-B14F-4D97-AF65-F5344CB8AC3E}">
        <p14:creationId xmlns:p14="http://schemas.microsoft.com/office/powerpoint/2010/main" val="744248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334725-28D8-4E15-810C-C3023F6DADCE}"/>
              </a:ext>
            </a:extLst>
          </p:cNvPr>
          <p:cNvSpPr>
            <a:spLocks noGrp="1"/>
          </p:cNvSpPr>
          <p:nvPr>
            <p:ph type="ctrTitle"/>
          </p:nvPr>
        </p:nvSpPr>
        <p:spPr>
          <a:xfrm>
            <a:off x="453782" y="221425"/>
            <a:ext cx="11380111" cy="3489481"/>
          </a:xfrm>
        </p:spPr>
        <p:txBody>
          <a:bodyPr>
            <a:normAutofit fontScale="90000"/>
          </a:bodyPr>
          <a:lstStyle/>
          <a:p>
            <a:pPr algn="l">
              <a:lnSpc>
                <a:spcPct val="107000"/>
              </a:lnSpc>
              <a:spcAft>
                <a:spcPts val="400"/>
              </a:spcAft>
            </a:pPr>
            <a:r>
              <a:rPr lang="en-US" sz="2800" b="0" dirty="0">
                <a:effectLst/>
                <a:latin typeface="Times New Roman" panose="02020603050405020304" pitchFamily="18" charset="0"/>
                <a:ea typeface="Yu Mincho" panose="02020400000000000000" pitchFamily="18" charset="-128"/>
                <a:cs typeface="Arial" panose="020B0604020202020204" pitchFamily="34" charset="0"/>
              </a:rPr>
              <a:t>Recap regarding Homomorphic Encryption</a:t>
            </a:r>
            <a:br>
              <a:rPr lang="en-US" sz="2800" b="0" dirty="0">
                <a:effectLst/>
                <a:latin typeface="Times New Roman" panose="02020603050405020304" pitchFamily="18" charset="0"/>
                <a:ea typeface="Yu Mincho" panose="02020400000000000000" pitchFamily="18" charset="-128"/>
                <a:cs typeface="Arial" panose="020B0604020202020204" pitchFamily="34" charset="0"/>
              </a:rPr>
            </a:br>
            <a:r>
              <a:rPr lang="en-US" sz="1800" dirty="0">
                <a:effectLst/>
                <a:latin typeface="Times New Roman" panose="02020603050405020304" pitchFamily="18" charset="0"/>
                <a:ea typeface="Yu Mincho" panose="02020400000000000000" pitchFamily="18" charset="-128"/>
                <a:cs typeface="Arial" panose="020B0604020202020204" pitchFamily="34" charset="0"/>
              </a:rPr>
              <a:t>HE is a unique class of encryption methods that enables computations to be performed directly on encrypted data, without requiring any decryption process. The results of such computations remain encrypted, and when decrypted, they match the results of the same operations performed on the original, unencrypted data.</a:t>
            </a:r>
            <a:br>
              <a:rPr lang="en-US" sz="1800" dirty="0">
                <a:effectLst/>
                <a:latin typeface="Times New Roman" panose="02020603050405020304" pitchFamily="18" charset="0"/>
                <a:ea typeface="Yu Mincho" panose="02020400000000000000" pitchFamily="18" charset="-128"/>
                <a:cs typeface="Arial" panose="020B0604020202020204" pitchFamily="34" charset="0"/>
              </a:rPr>
            </a:br>
            <a:br>
              <a:rPr lang="en-US" sz="1800" dirty="0">
                <a:effectLst/>
                <a:latin typeface="Times New Roman" panose="02020603050405020304" pitchFamily="18" charset="0"/>
                <a:ea typeface="Yu Mincho" panose="02020400000000000000" pitchFamily="18" charset="-128"/>
                <a:cs typeface="Arial" panose="020B0604020202020204" pitchFamily="34" charset="0"/>
              </a:rPr>
            </a:br>
            <a:r>
              <a:rPr lang="en-US" sz="1800" dirty="0">
                <a:effectLst/>
                <a:latin typeface="Times New Roman" panose="02020603050405020304" pitchFamily="18" charset="0"/>
                <a:ea typeface="Yu Mincho" panose="02020400000000000000" pitchFamily="18" charset="-128"/>
                <a:cs typeface="Arial" panose="020B0604020202020204" pitchFamily="34" charset="0"/>
              </a:rPr>
              <a:t>Mathematically, having a plaintext space P and ciphertext space C, an encryption function E: P → C, a decryption function D: C → P, and an operation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a:t>
            </a:r>
            <a:r>
              <a:rPr lang="en-US" sz="1800" dirty="0">
                <a:effectLst/>
                <a:latin typeface="Times New Roman" panose="02020603050405020304" pitchFamily="18" charset="0"/>
                <a:ea typeface="Yu Mincho" panose="02020400000000000000" pitchFamily="18" charset="-128"/>
                <a:cs typeface="Arial" panose="020B0604020202020204" pitchFamily="34" charset="0"/>
              </a:rPr>
              <a:t> in both P and C that you want to preserve, a homomorphic encryption scheme ensures that, for all m</a:t>
            </a:r>
            <a:r>
              <a:rPr lang="en-US" sz="1800" baseline="-25000" dirty="0">
                <a:effectLst/>
                <a:latin typeface="Times New Roman" panose="02020603050405020304" pitchFamily="18" charset="0"/>
                <a:ea typeface="Yu Mincho" panose="02020400000000000000" pitchFamily="18" charset="-128"/>
                <a:cs typeface="Arial" panose="020B0604020202020204" pitchFamily="34" charset="0"/>
              </a:rPr>
              <a:t>1</a:t>
            </a:r>
            <a:r>
              <a:rPr lang="en-US" sz="1800" dirty="0">
                <a:effectLst/>
                <a:latin typeface="Times New Roman" panose="02020603050405020304" pitchFamily="18" charset="0"/>
                <a:ea typeface="Yu Mincho" panose="02020400000000000000" pitchFamily="18" charset="-128"/>
                <a:cs typeface="Arial" panose="020B0604020202020204" pitchFamily="34" charset="0"/>
              </a:rPr>
              <a:t>, m</a:t>
            </a:r>
            <a:r>
              <a:rPr lang="en-US" sz="1800" b="1" baseline="-25000" dirty="0">
                <a:effectLst/>
                <a:latin typeface="Times New Roman" panose="02020603050405020304" pitchFamily="18" charset="0"/>
                <a:ea typeface="Yu Mincho" panose="02020400000000000000" pitchFamily="18" charset="-128"/>
                <a:cs typeface="Arial" panose="020B0604020202020204" pitchFamily="34" charset="0"/>
              </a:rPr>
              <a:t>2</a:t>
            </a:r>
            <a:r>
              <a:rPr lang="en-US" sz="1800" dirty="0">
                <a:effectLst/>
                <a:latin typeface="Times New Roman" panose="02020603050405020304" pitchFamily="18" charset="0"/>
                <a:ea typeface="Yu Mincho" panose="02020400000000000000" pitchFamily="18" charset="-128"/>
                <a:cs typeface="Arial" panose="020B0604020202020204" pitchFamily="34" charset="0"/>
              </a:rPr>
              <a:t> in P, D: (E(m</a:t>
            </a:r>
            <a:r>
              <a:rPr lang="en-US" sz="1800" baseline="-25000" dirty="0">
                <a:effectLst/>
                <a:latin typeface="Times New Roman" panose="02020603050405020304" pitchFamily="18" charset="0"/>
                <a:ea typeface="Yu Mincho" panose="02020400000000000000" pitchFamily="18" charset="-128"/>
                <a:cs typeface="Arial" panose="020B0604020202020204" pitchFamily="34" charset="0"/>
              </a:rPr>
              <a:t>1</a:t>
            </a:r>
            <a:r>
              <a:rPr lang="en-US" sz="1800" dirty="0">
                <a:effectLst/>
                <a:latin typeface="Times New Roman" panose="02020603050405020304" pitchFamily="18" charset="0"/>
                <a:ea typeface="Yu Mincho" panose="02020400000000000000" pitchFamily="18" charset="-128"/>
                <a:cs typeface="Arial" panose="020B0604020202020204" pitchFamily="34" charset="0"/>
              </a:rPr>
              <a:t>)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a:t>
            </a:r>
            <a:r>
              <a:rPr lang="en-US" sz="1800" dirty="0">
                <a:effectLst/>
                <a:latin typeface="Times New Roman" panose="02020603050405020304" pitchFamily="18" charset="0"/>
                <a:ea typeface="Yu Mincho" panose="02020400000000000000" pitchFamily="18" charset="-128"/>
                <a:cs typeface="Arial" panose="020B0604020202020204" pitchFamily="34" charset="0"/>
              </a:rPr>
              <a:t> E(m</a:t>
            </a:r>
            <a:r>
              <a:rPr lang="en-US" sz="1800" baseline="-25000" dirty="0">
                <a:effectLst/>
                <a:latin typeface="Times New Roman" panose="02020603050405020304" pitchFamily="18" charset="0"/>
                <a:ea typeface="Yu Mincho" panose="02020400000000000000" pitchFamily="18" charset="-128"/>
                <a:cs typeface="Arial" panose="020B0604020202020204" pitchFamily="34" charset="0"/>
              </a:rPr>
              <a:t>2</a:t>
            </a:r>
            <a:r>
              <a:rPr lang="en-US" sz="1800" dirty="0">
                <a:effectLst/>
                <a:latin typeface="Times New Roman" panose="02020603050405020304" pitchFamily="18" charset="0"/>
                <a:ea typeface="Yu Mincho" panose="02020400000000000000" pitchFamily="18" charset="-128"/>
                <a:cs typeface="Arial" panose="020B0604020202020204" pitchFamily="34" charset="0"/>
              </a:rPr>
              <a:t>)) = m</a:t>
            </a:r>
            <a:r>
              <a:rPr lang="en-US" sz="1800" baseline="-25000" dirty="0">
                <a:effectLst/>
                <a:latin typeface="Times New Roman" panose="02020603050405020304" pitchFamily="18" charset="0"/>
                <a:ea typeface="Yu Mincho" panose="02020400000000000000" pitchFamily="18" charset="-128"/>
                <a:cs typeface="Arial" panose="020B0604020202020204" pitchFamily="34" charset="0"/>
              </a:rPr>
              <a:t>1</a:t>
            </a:r>
            <a:r>
              <a:rPr lang="en-US" sz="1800" dirty="0">
                <a:effectLst/>
                <a:latin typeface="Times New Roman" panose="02020603050405020304" pitchFamily="18" charset="0"/>
                <a:ea typeface="Yu Mincho" panose="02020400000000000000" pitchFamily="18" charset="-128"/>
                <a:cs typeface="Arial" panose="020B0604020202020204" pitchFamily="34" charset="0"/>
              </a:rPr>
              <a:t>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a:t>
            </a:r>
            <a:r>
              <a:rPr lang="en-US" sz="1800" dirty="0">
                <a:effectLst/>
                <a:latin typeface="Times New Roman" panose="02020603050405020304" pitchFamily="18" charset="0"/>
                <a:ea typeface="Yu Mincho" panose="02020400000000000000" pitchFamily="18" charset="-128"/>
                <a:cs typeface="Arial" panose="020B0604020202020204" pitchFamily="34" charset="0"/>
              </a:rPr>
              <a:t> m</a:t>
            </a:r>
            <a:r>
              <a:rPr lang="en-US" sz="1800" baseline="-25000" dirty="0">
                <a:effectLst/>
                <a:latin typeface="Times New Roman" panose="02020603050405020304" pitchFamily="18" charset="0"/>
                <a:ea typeface="Yu Mincho" panose="02020400000000000000" pitchFamily="18" charset="-128"/>
                <a:cs typeface="Arial" panose="020B0604020202020204" pitchFamily="34" charset="0"/>
              </a:rPr>
              <a:t>2</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br>
              <a:rPr lang="uk-UA" sz="1800" dirty="0">
                <a:effectLst/>
                <a:latin typeface="Times New Roman" panose="02020603050405020304" pitchFamily="18" charset="0"/>
                <a:ea typeface="Yu Mincho" panose="02020400000000000000" pitchFamily="18" charset="-128"/>
                <a:cs typeface="Arial" panose="020B0604020202020204" pitchFamily="34" charset="0"/>
              </a:rPr>
            </a:br>
            <a:endParaRPr lang="uk-UA" sz="7200" dirty="0"/>
          </a:p>
        </p:txBody>
      </p:sp>
      <p:pic>
        <p:nvPicPr>
          <p:cNvPr id="4" name="Рисунок 3" descr="Group Homomorphisms | SpringerLink">
            <a:extLst>
              <a:ext uri="{FF2B5EF4-FFF2-40B4-BE49-F238E27FC236}">
                <a16:creationId xmlns:a16="http://schemas.microsoft.com/office/drawing/2014/main" id="{42DE3D78-461E-4E45-A44B-BCF9DC78F70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76582" y="2743171"/>
            <a:ext cx="5940425" cy="2940050"/>
          </a:xfrm>
          <a:prstGeom prst="rect">
            <a:avLst/>
          </a:prstGeom>
          <a:noFill/>
          <a:ln>
            <a:noFill/>
          </a:ln>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8670CA7-7A3C-4504-959A-B08BE08F63E6}"/>
                  </a:ext>
                </a:extLst>
              </p:cNvPr>
              <p:cNvSpPr txBox="1"/>
              <p:nvPr/>
            </p:nvSpPr>
            <p:spPr>
              <a:xfrm>
                <a:off x="3096179" y="5755445"/>
                <a:ext cx="6095316" cy="404983"/>
              </a:xfrm>
              <a:prstGeom prst="rect">
                <a:avLst/>
              </a:prstGeom>
              <a:noFill/>
            </p:spPr>
            <p:txBody>
              <a:bodyPr wrap="square">
                <a:spAutoFit/>
              </a:bodyPr>
              <a:lstStyle/>
              <a:p>
                <a:r>
                  <a:rPr lang="en-US" dirty="0"/>
                  <a:t>Def &lt;=&gt; </a:t>
                </a:r>
                <a14:m>
                  <m:oMath xmlns:m="http://schemas.openxmlformats.org/officeDocument/2006/math">
                    <m:r>
                      <a:rPr lang="uk-UA" smtClean="0">
                        <a:latin typeface="Cambria Math" panose="02040503050406030204" pitchFamily="18" charset="0"/>
                      </a:rPr>
                      <m:t>∀</m:t>
                    </m:r>
                    <m:r>
                      <a:rPr lang="uk-UA" i="0">
                        <a:latin typeface="Cambria Math" panose="02040503050406030204" pitchFamily="18" charset="0"/>
                      </a:rPr>
                      <m:t> </m:t>
                    </m:r>
                    <m:r>
                      <m:rPr>
                        <m:sty m:val="p"/>
                      </m:rPr>
                      <a:rPr lang="uk-UA" i="0">
                        <a:latin typeface="Cambria Math" panose="02040503050406030204" pitchFamily="18" charset="0"/>
                      </a:rPr>
                      <m:t>m</m:t>
                    </m:r>
                    <m:r>
                      <a:rPr lang="uk-UA" i="0">
                        <a:latin typeface="Cambria Math" panose="02040503050406030204" pitchFamily="18" charset="0"/>
                      </a:rPr>
                      <m:t>₁, </m:t>
                    </m:r>
                    <m:r>
                      <m:rPr>
                        <m:sty m:val="p"/>
                      </m:rPr>
                      <a:rPr lang="uk-UA" i="0">
                        <a:latin typeface="Cambria Math" panose="02040503050406030204" pitchFamily="18" charset="0"/>
                      </a:rPr>
                      <m:t>m</m:t>
                    </m:r>
                    <m:r>
                      <a:rPr lang="uk-UA" i="0">
                        <a:latin typeface="Cambria Math" panose="02040503050406030204" pitchFamily="18" charset="0"/>
                      </a:rPr>
                      <m:t>₂∈</m:t>
                    </m:r>
                    <m:r>
                      <m:rPr>
                        <m:sty m:val="p"/>
                      </m:rPr>
                      <a:rPr lang="uk-UA" i="0">
                        <a:latin typeface="Cambria Math" panose="02040503050406030204" pitchFamily="18" charset="0"/>
                      </a:rPr>
                      <m:t>P</m:t>
                    </m:r>
                    <m:r>
                      <a:rPr lang="uk-UA" i="0">
                        <a:latin typeface="Cambria Math" panose="02040503050406030204" pitchFamily="18" charset="0"/>
                      </a:rPr>
                      <m:t>: </m:t>
                    </m:r>
                    <m:r>
                      <m:rPr>
                        <m:sty m:val="p"/>
                      </m:rPr>
                      <a:rPr lang="uk-UA" i="0">
                        <a:latin typeface="Cambria Math" panose="02040503050406030204" pitchFamily="18" charset="0"/>
                      </a:rPr>
                      <m:t>D</m:t>
                    </m:r>
                    <m:d>
                      <m:dPr>
                        <m:ctrlPr>
                          <a:rPr lang="uk-UA" i="1">
                            <a:latin typeface="Cambria Math" panose="02040503050406030204" pitchFamily="18" charset="0"/>
                          </a:rPr>
                        </m:ctrlPr>
                      </m:dPr>
                      <m:e>
                        <m:r>
                          <m:rPr>
                            <m:sty m:val="p"/>
                          </m:rPr>
                          <a:rPr lang="uk-UA" i="0">
                            <a:latin typeface="Cambria Math" panose="02040503050406030204" pitchFamily="18" charset="0"/>
                          </a:rPr>
                          <m:t>E</m:t>
                        </m:r>
                        <m:d>
                          <m:dPr>
                            <m:ctrlPr>
                              <a:rPr lang="uk-UA" i="1">
                                <a:latin typeface="Cambria Math" panose="02040503050406030204" pitchFamily="18" charset="0"/>
                              </a:rPr>
                            </m:ctrlPr>
                          </m:dPr>
                          <m:e>
                            <m:r>
                              <m:rPr>
                                <m:sty m:val="p"/>
                              </m:rPr>
                              <a:rPr lang="uk-UA" i="0">
                                <a:latin typeface="Cambria Math" panose="02040503050406030204" pitchFamily="18" charset="0"/>
                              </a:rPr>
                              <m:t>m</m:t>
                            </m:r>
                            <m:r>
                              <a:rPr lang="uk-UA" i="0">
                                <a:latin typeface="Cambria Math" panose="02040503050406030204" pitchFamily="18" charset="0"/>
                              </a:rPr>
                              <m:t>₁</m:t>
                            </m:r>
                          </m:e>
                        </m:d>
                        <m:r>
                          <a:rPr lang="uk-UA" i="0">
                            <a:latin typeface="Cambria Math" panose="02040503050406030204" pitchFamily="18" charset="0"/>
                          </a:rPr>
                          <m:t> ⊕ </m:t>
                        </m:r>
                        <m:r>
                          <m:rPr>
                            <m:sty m:val="p"/>
                          </m:rPr>
                          <a:rPr lang="uk-UA" i="0">
                            <a:latin typeface="Cambria Math" panose="02040503050406030204" pitchFamily="18" charset="0"/>
                          </a:rPr>
                          <m:t>E</m:t>
                        </m:r>
                        <m:d>
                          <m:dPr>
                            <m:ctrlPr>
                              <a:rPr lang="uk-UA" i="1">
                                <a:latin typeface="Cambria Math" panose="02040503050406030204" pitchFamily="18" charset="0"/>
                              </a:rPr>
                            </m:ctrlPr>
                          </m:dPr>
                          <m:e>
                            <m:r>
                              <m:rPr>
                                <m:sty m:val="p"/>
                              </m:rPr>
                              <a:rPr lang="uk-UA" i="0">
                                <a:latin typeface="Cambria Math" panose="02040503050406030204" pitchFamily="18" charset="0"/>
                              </a:rPr>
                              <m:t>m</m:t>
                            </m:r>
                            <m:r>
                              <a:rPr lang="uk-UA" i="0">
                                <a:latin typeface="Cambria Math" panose="02040503050406030204" pitchFamily="18" charset="0"/>
                              </a:rPr>
                              <m:t>₂</m:t>
                            </m:r>
                          </m:e>
                        </m:d>
                      </m:e>
                    </m:d>
                    <m:r>
                      <a:rPr lang="uk-UA" i="0">
                        <a:latin typeface="Cambria Math" panose="02040503050406030204" pitchFamily="18" charset="0"/>
                      </a:rPr>
                      <m:t> = </m:t>
                    </m:r>
                    <m:r>
                      <m:rPr>
                        <m:sty m:val="p"/>
                      </m:rPr>
                      <a:rPr lang="uk-UA" i="0">
                        <a:latin typeface="Cambria Math" panose="02040503050406030204" pitchFamily="18" charset="0"/>
                      </a:rPr>
                      <m:t>m</m:t>
                    </m:r>
                    <m:r>
                      <a:rPr lang="uk-UA" i="0">
                        <a:latin typeface="Cambria Math" panose="02040503050406030204" pitchFamily="18" charset="0"/>
                      </a:rPr>
                      <m:t>₁ ⊕ </m:t>
                    </m:r>
                    <m:r>
                      <m:rPr>
                        <m:sty m:val="p"/>
                      </m:rPr>
                      <a:rPr lang="uk-UA" i="0">
                        <a:latin typeface="Cambria Math" panose="02040503050406030204" pitchFamily="18" charset="0"/>
                      </a:rPr>
                      <m:t>m</m:t>
                    </m:r>
                    <m:r>
                      <a:rPr lang="uk-UA" i="0">
                        <a:latin typeface="Cambria Math" panose="02040503050406030204" pitchFamily="18" charset="0"/>
                      </a:rPr>
                      <m:t>₂</m:t>
                    </m:r>
                  </m:oMath>
                </a14:m>
                <a:endParaRPr lang="uk-UA" dirty="0"/>
              </a:p>
            </p:txBody>
          </p:sp>
        </mc:Choice>
        <mc:Fallback xmlns="">
          <p:sp>
            <p:nvSpPr>
              <p:cNvPr id="6" name="TextBox 5">
                <a:extLst>
                  <a:ext uri="{FF2B5EF4-FFF2-40B4-BE49-F238E27FC236}">
                    <a16:creationId xmlns:a16="http://schemas.microsoft.com/office/drawing/2014/main" id="{58670CA7-7A3C-4504-959A-B08BE08F63E6}"/>
                  </a:ext>
                </a:extLst>
              </p:cNvPr>
              <p:cNvSpPr txBox="1">
                <a:spLocks noRot="1" noChangeAspect="1" noMove="1" noResize="1" noEditPoints="1" noAdjustHandles="1" noChangeArrowheads="1" noChangeShapeType="1" noTextEdit="1"/>
              </p:cNvSpPr>
              <p:nvPr/>
            </p:nvSpPr>
            <p:spPr>
              <a:xfrm>
                <a:off x="3096179" y="5755445"/>
                <a:ext cx="6095316" cy="404983"/>
              </a:xfrm>
              <a:prstGeom prst="rect">
                <a:avLst/>
              </a:prstGeom>
              <a:blipFill>
                <a:blip r:embed="rId3"/>
                <a:stretch>
                  <a:fillRect l="-900" t="-1493" b="-19403"/>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6108AD3-28E0-4153-AF1E-4DFB217658B0}"/>
                  </a:ext>
                </a:extLst>
              </p:cNvPr>
              <p:cNvSpPr txBox="1"/>
              <p:nvPr/>
            </p:nvSpPr>
            <p:spPr>
              <a:xfrm>
                <a:off x="948862" y="6232652"/>
                <a:ext cx="10040974"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uk-UA" sz="2400"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uk-UA" sz="2400" i="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𝐹</m:t>
                      </m:r>
                      <m:r>
                        <a:rPr lang="uk-UA" sz="2400" i="0">
                          <a:latin typeface="Cambria Math" panose="02040503050406030204" pitchFamily="18" charset="0"/>
                        </a:rPr>
                        <m:t>:</m:t>
                      </m:r>
                      <m:r>
                        <a:rPr lang="en-US" sz="2400" b="0" i="0" smtClean="0">
                          <a:latin typeface="Cambria Math" panose="02040503050406030204" pitchFamily="18" charset="0"/>
                        </a:rPr>
                        <m:t>   </m:t>
                      </m:r>
                      <m:r>
                        <a:rPr lang="en-US" sz="2400">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E</m:t>
                      </m:r>
                      <m:d>
                        <m:dPr>
                          <m:ctrlPr>
                            <a:rPr lang="en-US" sz="2400" b="0" i="1" smtClean="0">
                              <a:latin typeface="Cambria Math" panose="02040503050406030204" pitchFamily="18" charset="0"/>
                              <a:ea typeface="Cambria Math" panose="02040503050406030204" pitchFamily="18" charset="0"/>
                            </a:rPr>
                          </m:ctrlPr>
                        </m:dPr>
                        <m:e>
                          <m:r>
                            <m:rPr>
                              <m:sty m:val="p"/>
                            </m:rPr>
                            <a:rPr lang="en-US" sz="2400" b="0" i="0" smtClean="0">
                              <a:latin typeface="Cambria Math" panose="02040503050406030204" pitchFamily="18" charset="0"/>
                              <a:ea typeface="Cambria Math" panose="02040503050406030204" pitchFamily="18" charset="0"/>
                            </a:rPr>
                            <m:t>a</m:t>
                          </m:r>
                        </m:e>
                      </m:d>
                      <m:r>
                        <a:rPr lang="en-US" sz="2400" b="0" i="0" smtClean="0">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E</m:t>
                      </m:r>
                      <m:d>
                        <m:dPr>
                          <m:ctrlPr>
                            <a:rPr lang="en-US" sz="2400" b="0" i="1" smtClean="0">
                              <a:latin typeface="Cambria Math" panose="02040503050406030204" pitchFamily="18" charset="0"/>
                              <a:ea typeface="Cambria Math" panose="02040503050406030204" pitchFamily="18" charset="0"/>
                            </a:rPr>
                          </m:ctrlPr>
                        </m:dPr>
                        <m:e>
                          <m:r>
                            <m:rPr>
                              <m:sty m:val="p"/>
                            </m:rPr>
                            <a:rPr lang="en-US" sz="2400" b="0" i="0" smtClean="0">
                              <a:latin typeface="Cambria Math" panose="02040503050406030204" pitchFamily="18" charset="0"/>
                              <a:ea typeface="Cambria Math" panose="02040503050406030204" pitchFamily="18" charset="0"/>
                            </a:rPr>
                            <m:t>b</m:t>
                          </m:r>
                        </m:e>
                      </m:d>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𝑅</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𝐹</m:t>
                          </m:r>
                        </m:e>
                      </m:acc>
                      <m:r>
                        <a:rPr lang="en-US" sz="2400" b="0" i="0" smtClean="0">
                          <a:latin typeface="Cambria Math" panose="02040503050406030204" pitchFamily="18" charset="0"/>
                          <a:ea typeface="Cambria Math" panose="02040503050406030204" pitchFamily="18" charset="0"/>
                        </a:rPr>
                        <m:t>:   </m:t>
                      </m:r>
                      <m:r>
                        <m:rPr>
                          <m:sty m:val="p"/>
                        </m:rPr>
                        <a:rPr lang="uk-UA" sz="2400" i="0">
                          <a:latin typeface="Cambria Math" panose="02040503050406030204" pitchFamily="18" charset="0"/>
                        </a:rPr>
                        <m:t>D</m:t>
                      </m:r>
                      <m:d>
                        <m:dPr>
                          <m:ctrlPr>
                            <a:rPr lang="uk-UA" sz="2400" i="1">
                              <a:latin typeface="Cambria Math" panose="02040503050406030204" pitchFamily="18" charset="0"/>
                            </a:rPr>
                          </m:ctrlPr>
                        </m:dPr>
                        <m:e>
                          <m:r>
                            <m:rPr>
                              <m:sty m:val="p"/>
                            </m:rPr>
                            <a:rPr lang="uk-UA" sz="2400" i="0">
                              <a:latin typeface="Cambria Math" panose="02040503050406030204" pitchFamily="18" charset="0"/>
                            </a:rPr>
                            <m:t>E</m:t>
                          </m:r>
                          <m:d>
                            <m:dPr>
                              <m:ctrlPr>
                                <a:rPr lang="uk-UA" sz="2400" i="1">
                                  <a:latin typeface="Cambria Math" panose="02040503050406030204" pitchFamily="18" charset="0"/>
                                </a:rPr>
                              </m:ctrlPr>
                            </m:dPr>
                            <m:e>
                              <m:r>
                                <m:rPr>
                                  <m:sty m:val="p"/>
                                </m:rPr>
                                <a:rPr lang="en-US" sz="2400" b="0" i="0" smtClean="0">
                                  <a:latin typeface="Cambria Math" panose="02040503050406030204" pitchFamily="18" charset="0"/>
                                </a:rPr>
                                <m:t>a</m:t>
                              </m:r>
                            </m:e>
                          </m:d>
                          <m:r>
                            <a:rPr lang="uk-UA" sz="2400" i="0">
                              <a:latin typeface="Cambria Math" panose="02040503050406030204" pitchFamily="18" charset="0"/>
                            </a:rPr>
                            <m:t> ⊕ </m:t>
                          </m:r>
                          <m:r>
                            <m:rPr>
                              <m:sty m:val="p"/>
                            </m:rPr>
                            <a:rPr lang="uk-UA" sz="2400" i="0">
                              <a:latin typeface="Cambria Math" panose="02040503050406030204" pitchFamily="18" charset="0"/>
                            </a:rPr>
                            <m:t>E</m:t>
                          </m:r>
                          <m:d>
                            <m:dPr>
                              <m:ctrlPr>
                                <a:rPr lang="uk-UA" sz="2400" i="1">
                                  <a:latin typeface="Cambria Math" panose="02040503050406030204" pitchFamily="18" charset="0"/>
                                </a:rPr>
                              </m:ctrlPr>
                            </m:dPr>
                            <m:e>
                              <m:r>
                                <m:rPr>
                                  <m:sty m:val="p"/>
                                </m:rPr>
                                <a:rPr lang="en-US" sz="2400" b="0" i="0" smtClean="0">
                                  <a:latin typeface="Cambria Math" panose="02040503050406030204" pitchFamily="18" charset="0"/>
                                </a:rPr>
                                <m:t>b</m:t>
                              </m:r>
                            </m:e>
                          </m:d>
                        </m:e>
                      </m:d>
                      <m:r>
                        <a:rPr lang="uk-UA" sz="2400" i="0">
                          <a:latin typeface="Cambria Math" panose="02040503050406030204" pitchFamily="18" charset="0"/>
                        </a:rPr>
                        <m:t> =</m:t>
                      </m:r>
                      <m:r>
                        <m:rPr>
                          <m:sty m:val="p"/>
                        </m:rPr>
                        <a:rPr lang="en-US" sz="2400" b="0" i="0" smtClean="0">
                          <a:latin typeface="Cambria Math" panose="02040503050406030204" pitchFamily="18" charset="0"/>
                        </a:rPr>
                        <m:t>a</m:t>
                      </m:r>
                      <m:r>
                        <a:rPr lang="en-US" sz="2400" b="0" i="1" smtClean="0">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rPr>
                        <m:t>b</m:t>
                      </m:r>
                    </m:oMath>
                  </m:oMathPara>
                </a14:m>
                <a:endParaRPr lang="uk-UA" sz="2400" dirty="0"/>
              </a:p>
            </p:txBody>
          </p:sp>
        </mc:Choice>
        <mc:Fallback xmlns="">
          <p:sp>
            <p:nvSpPr>
              <p:cNvPr id="5" name="TextBox 4">
                <a:extLst>
                  <a:ext uri="{FF2B5EF4-FFF2-40B4-BE49-F238E27FC236}">
                    <a16:creationId xmlns:a16="http://schemas.microsoft.com/office/drawing/2014/main" id="{36108AD3-28E0-4153-AF1E-4DFB217658B0}"/>
                  </a:ext>
                </a:extLst>
              </p:cNvPr>
              <p:cNvSpPr txBox="1">
                <a:spLocks noRot="1" noChangeAspect="1" noMove="1" noResize="1" noEditPoints="1" noAdjustHandles="1" noChangeArrowheads="1" noChangeShapeType="1" noTextEdit="1"/>
              </p:cNvSpPr>
              <p:nvPr/>
            </p:nvSpPr>
            <p:spPr>
              <a:xfrm>
                <a:off x="948862" y="6232652"/>
                <a:ext cx="10040974" cy="509178"/>
              </a:xfrm>
              <a:prstGeom prst="rect">
                <a:avLst/>
              </a:prstGeom>
              <a:blipFill>
                <a:blip r:embed="rId4"/>
                <a:stretch>
                  <a:fillRect/>
                </a:stretch>
              </a:blipFill>
            </p:spPr>
            <p:txBody>
              <a:bodyPr/>
              <a:lstStyle/>
              <a:p>
                <a:r>
                  <a:rPr lang="uk-UA">
                    <a:noFill/>
                  </a:rPr>
                  <a:t> </a:t>
                </a:r>
              </a:p>
            </p:txBody>
          </p:sp>
        </mc:Fallback>
      </mc:AlternateContent>
    </p:spTree>
    <p:extLst>
      <p:ext uri="{BB962C8B-B14F-4D97-AF65-F5344CB8AC3E}">
        <p14:creationId xmlns:p14="http://schemas.microsoft.com/office/powerpoint/2010/main" val="3508898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334725-28D8-4E15-810C-C3023F6DADCE}"/>
              </a:ext>
            </a:extLst>
          </p:cNvPr>
          <p:cNvSpPr>
            <a:spLocks noGrp="1"/>
          </p:cNvSpPr>
          <p:nvPr>
            <p:ph type="ctrTitle"/>
          </p:nvPr>
        </p:nvSpPr>
        <p:spPr>
          <a:xfrm>
            <a:off x="470184" y="455150"/>
            <a:ext cx="11380111" cy="578163"/>
          </a:xfrm>
        </p:spPr>
        <p:txBody>
          <a:bodyPr>
            <a:normAutofit/>
          </a:bodyPr>
          <a:lstStyle/>
          <a:p>
            <a:pPr algn="l">
              <a:lnSpc>
                <a:spcPct val="107000"/>
              </a:lnSpc>
              <a:spcAft>
                <a:spcPts val="400"/>
              </a:spcAft>
            </a:pPr>
            <a:r>
              <a:rPr lang="en-US" sz="2800" b="0" dirty="0">
                <a:effectLst/>
                <a:latin typeface="Times New Roman" panose="02020603050405020304" pitchFamily="18" charset="0"/>
                <a:ea typeface="Yu Mincho" panose="02020400000000000000" pitchFamily="18" charset="-128"/>
                <a:cs typeface="Arial" panose="020B0604020202020204" pitchFamily="34" charset="0"/>
              </a:rPr>
              <a:t>Complexity analysis and comparison</a:t>
            </a:r>
            <a:endParaRPr lang="uk-UA" sz="7200" dirty="0"/>
          </a:p>
        </p:txBody>
      </p:sp>
      <p:sp>
        <p:nvSpPr>
          <p:cNvPr id="11" name="TextBox 10">
            <a:extLst>
              <a:ext uri="{FF2B5EF4-FFF2-40B4-BE49-F238E27FC236}">
                <a16:creationId xmlns:a16="http://schemas.microsoft.com/office/drawing/2014/main" id="{1E32FD84-DAA1-4BFB-BE9A-EEFF67C980AD}"/>
              </a:ext>
            </a:extLst>
          </p:cNvPr>
          <p:cNvSpPr txBox="1"/>
          <p:nvPr/>
        </p:nvSpPr>
        <p:spPr>
          <a:xfrm>
            <a:off x="5667062" y="5706174"/>
            <a:ext cx="5690056" cy="665118"/>
          </a:xfrm>
          <a:prstGeom prst="rect">
            <a:avLst/>
          </a:prstGeom>
          <a:noFill/>
        </p:spPr>
        <p:txBody>
          <a:bodyPr wrap="square">
            <a:spAutoFit/>
          </a:bodyPr>
          <a:lstStyle/>
          <a:p>
            <a:pPr lvl="0" algn="ctr">
              <a:lnSpc>
                <a:spcPct val="107000"/>
              </a:lnSpc>
              <a:spcAft>
                <a:spcPts val="600"/>
              </a:spcAft>
            </a:pPr>
            <a:r>
              <a:rPr lang="en-US" b="1" dirty="0">
                <a:latin typeface="Times New Roman" panose="02020603050405020304" pitchFamily="18" charset="0"/>
                <a:ea typeface="Yu Mincho" panose="02020400000000000000" pitchFamily="18" charset="-128"/>
                <a:cs typeface="Arial" panose="020B0604020202020204" pitchFamily="34" charset="0"/>
              </a:rPr>
              <a:t>Table 3</a:t>
            </a:r>
            <a:r>
              <a:rPr lang="en-US" dirty="0">
                <a:latin typeface="Times New Roman" panose="02020603050405020304" pitchFamily="18" charset="0"/>
                <a:ea typeface="Yu Mincho" panose="02020400000000000000" pitchFamily="18" charset="-128"/>
                <a:cs typeface="Arial" panose="020B0604020202020204" pitchFamily="34" charset="0"/>
              </a:rPr>
              <a:t>: Computation time regarding in 𝜇𝑠𝑒𝑐 regarding specific parameters and HE operations</a:t>
            </a:r>
            <a:endParaRPr lang="uk-UA" dirty="0">
              <a:effectLst/>
              <a:latin typeface="Times New Roman" panose="02020603050405020304" pitchFamily="18" charset="0"/>
              <a:ea typeface="Yu Mincho" panose="02020400000000000000" pitchFamily="18" charset="-128"/>
              <a:cs typeface="Arial" panose="020B0604020202020204" pitchFamily="34" charset="0"/>
            </a:endParaRPr>
          </a:p>
        </p:txBody>
      </p:sp>
      <p:pic>
        <p:nvPicPr>
          <p:cNvPr id="5" name="Рисунок 4">
            <a:extLst>
              <a:ext uri="{FF2B5EF4-FFF2-40B4-BE49-F238E27FC236}">
                <a16:creationId xmlns:a16="http://schemas.microsoft.com/office/drawing/2014/main" id="{F538A4C0-29EF-48E6-8AD8-8C8810060537}"/>
              </a:ext>
            </a:extLst>
          </p:cNvPr>
          <p:cNvPicPr>
            <a:picLocks noChangeAspect="1"/>
          </p:cNvPicPr>
          <p:nvPr/>
        </p:nvPicPr>
        <p:blipFill>
          <a:blip r:embed="rId2"/>
          <a:stretch>
            <a:fillRect/>
          </a:stretch>
        </p:blipFill>
        <p:spPr>
          <a:xfrm>
            <a:off x="739669" y="1219107"/>
            <a:ext cx="4108661" cy="3619686"/>
          </a:xfrm>
          <a:prstGeom prst="rect">
            <a:avLst/>
          </a:prstGeom>
        </p:spPr>
      </p:pic>
      <p:sp>
        <p:nvSpPr>
          <p:cNvPr id="12" name="TextBox 11">
            <a:extLst>
              <a:ext uri="{FF2B5EF4-FFF2-40B4-BE49-F238E27FC236}">
                <a16:creationId xmlns:a16="http://schemas.microsoft.com/office/drawing/2014/main" id="{42D9DAA0-AF14-4C99-9BDE-2B2349000306}"/>
              </a:ext>
            </a:extLst>
          </p:cNvPr>
          <p:cNvSpPr txBox="1"/>
          <p:nvPr/>
        </p:nvSpPr>
        <p:spPr>
          <a:xfrm>
            <a:off x="581414" y="4900229"/>
            <a:ext cx="4818816" cy="738664"/>
          </a:xfrm>
          <a:prstGeom prst="rect">
            <a:avLst/>
          </a:prstGeom>
          <a:noFill/>
        </p:spPr>
        <p:txBody>
          <a:bodyPr wrap="square">
            <a:spAutoFit/>
          </a:bodyPr>
          <a:lstStyle/>
          <a:p>
            <a:r>
              <a:rPr lang="en-US" sz="1400" b="1" dirty="0">
                <a:effectLst/>
                <a:latin typeface="Times New Roman" panose="02020603050405020304" pitchFamily="18" charset="0"/>
                <a:ea typeface="Yu Mincho" panose="02020400000000000000" pitchFamily="18" charset="-128"/>
                <a:cs typeface="Arial" panose="020B0604020202020204" pitchFamily="34" charset="0"/>
              </a:rPr>
              <a:t>Table 1</a:t>
            </a:r>
            <a:r>
              <a:rPr lang="en-US" sz="1400" dirty="0">
                <a:effectLst/>
                <a:latin typeface="Times New Roman" panose="02020603050405020304" pitchFamily="18" charset="0"/>
                <a:ea typeface="Yu Mincho" panose="02020400000000000000" pitchFamily="18" charset="-128"/>
                <a:cs typeface="Arial" panose="020B0604020202020204" pitchFamily="34" charset="0"/>
              </a:rPr>
              <a:t>: Illustration of computation complexity. The total number of HE operations and the multiplicative depth per algorithm</a:t>
            </a:r>
            <a:endParaRPr lang="uk-UA" sz="1400" dirty="0"/>
          </a:p>
        </p:txBody>
      </p:sp>
      <p:pic>
        <p:nvPicPr>
          <p:cNvPr id="9" name="Рисунок 8">
            <a:extLst>
              <a:ext uri="{FF2B5EF4-FFF2-40B4-BE49-F238E27FC236}">
                <a16:creationId xmlns:a16="http://schemas.microsoft.com/office/drawing/2014/main" id="{632F43ED-ACDD-4463-BC36-46B1971AD343}"/>
              </a:ext>
            </a:extLst>
          </p:cNvPr>
          <p:cNvPicPr>
            <a:picLocks noChangeAspect="1"/>
          </p:cNvPicPr>
          <p:nvPr/>
        </p:nvPicPr>
        <p:blipFill>
          <a:blip r:embed="rId3"/>
          <a:stretch>
            <a:fillRect/>
          </a:stretch>
        </p:blipFill>
        <p:spPr>
          <a:xfrm>
            <a:off x="5800582" y="1079308"/>
            <a:ext cx="5556536" cy="2114659"/>
          </a:xfrm>
          <a:prstGeom prst="rect">
            <a:avLst/>
          </a:prstGeom>
        </p:spPr>
      </p:pic>
      <p:sp>
        <p:nvSpPr>
          <p:cNvPr id="16" name="TextBox 15">
            <a:extLst>
              <a:ext uri="{FF2B5EF4-FFF2-40B4-BE49-F238E27FC236}">
                <a16:creationId xmlns:a16="http://schemas.microsoft.com/office/drawing/2014/main" id="{347DE70E-5CF1-491F-959B-B25CA4D4D5D0}"/>
              </a:ext>
            </a:extLst>
          </p:cNvPr>
          <p:cNvSpPr txBox="1"/>
          <p:nvPr/>
        </p:nvSpPr>
        <p:spPr>
          <a:xfrm>
            <a:off x="5918200" y="3206234"/>
            <a:ext cx="5330962"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 Table 2</a:t>
            </a:r>
            <a:r>
              <a:rPr lang="en-US" dirty="0">
                <a:latin typeface="Times New Roman" panose="02020603050405020304" pitchFamily="18" charset="0"/>
                <a:cs typeface="Times New Roman" panose="02020603050405020304" pitchFamily="18" charset="0"/>
              </a:rPr>
              <a:t>: Comparison of the computation complexities for various matrix multiplication solutions</a:t>
            </a:r>
            <a:endParaRPr lang="uk-UA" dirty="0">
              <a:latin typeface="Times New Roman" panose="02020603050405020304" pitchFamily="18" charset="0"/>
              <a:cs typeface="Times New Roman" panose="02020603050405020304" pitchFamily="18" charset="0"/>
            </a:endParaRPr>
          </a:p>
        </p:txBody>
      </p:sp>
      <p:pic>
        <p:nvPicPr>
          <p:cNvPr id="18" name="Рисунок 17">
            <a:extLst>
              <a:ext uri="{FF2B5EF4-FFF2-40B4-BE49-F238E27FC236}">
                <a16:creationId xmlns:a16="http://schemas.microsoft.com/office/drawing/2014/main" id="{80261032-D609-4558-A39F-6CFFCF025F38}"/>
              </a:ext>
            </a:extLst>
          </p:cNvPr>
          <p:cNvPicPr>
            <a:picLocks noChangeAspect="1"/>
          </p:cNvPicPr>
          <p:nvPr/>
        </p:nvPicPr>
        <p:blipFill>
          <a:blip r:embed="rId4"/>
          <a:stretch>
            <a:fillRect/>
          </a:stretch>
        </p:blipFill>
        <p:spPr>
          <a:xfrm>
            <a:off x="5800582" y="3943401"/>
            <a:ext cx="5448580" cy="1765391"/>
          </a:xfrm>
          <a:prstGeom prst="rect">
            <a:avLst/>
          </a:prstGeom>
        </p:spPr>
      </p:pic>
    </p:spTree>
    <p:extLst>
      <p:ext uri="{BB962C8B-B14F-4D97-AF65-F5344CB8AC3E}">
        <p14:creationId xmlns:p14="http://schemas.microsoft.com/office/powerpoint/2010/main" val="281106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334725-28D8-4E15-810C-C3023F6DADCE}"/>
              </a:ext>
            </a:extLst>
          </p:cNvPr>
          <p:cNvSpPr>
            <a:spLocks noGrp="1"/>
          </p:cNvSpPr>
          <p:nvPr>
            <p:ph type="ctrTitle"/>
          </p:nvPr>
        </p:nvSpPr>
        <p:spPr>
          <a:xfrm>
            <a:off x="474284" y="323937"/>
            <a:ext cx="11380111" cy="2423364"/>
          </a:xfrm>
        </p:spPr>
        <p:txBody>
          <a:bodyPr>
            <a:normAutofit/>
          </a:bodyPr>
          <a:lstStyle/>
          <a:p>
            <a:pPr algn="l">
              <a:lnSpc>
                <a:spcPct val="107000"/>
              </a:lnSpc>
              <a:spcAft>
                <a:spcPts val="400"/>
              </a:spcAft>
            </a:pPr>
            <a:r>
              <a:rPr lang="en-US" sz="2800" b="0" dirty="0">
                <a:effectLst/>
                <a:latin typeface="Times New Roman" panose="02020603050405020304" pitchFamily="18" charset="0"/>
                <a:ea typeface="Yu Mincho" panose="02020400000000000000" pitchFamily="18" charset="-128"/>
                <a:cs typeface="Arial" panose="020B0604020202020204" pitchFamily="34" charset="0"/>
              </a:rPr>
              <a:t>Justifications and introduction to Matrix Multiplication in HE</a:t>
            </a:r>
            <a:br>
              <a:rPr lang="en-US" sz="2800" b="0" dirty="0">
                <a:effectLst/>
                <a:latin typeface="Times New Roman" panose="02020603050405020304" pitchFamily="18" charset="0"/>
                <a:ea typeface="Yu Mincho" panose="02020400000000000000" pitchFamily="18" charset="-128"/>
                <a:cs typeface="Arial" panose="020B0604020202020204" pitchFamily="34" charset="0"/>
              </a:rPr>
            </a:br>
            <a:br>
              <a:rPr lang="en-US" sz="2800" b="0" dirty="0">
                <a:effectLst/>
                <a:latin typeface="Times New Roman" panose="02020603050405020304" pitchFamily="18" charset="0"/>
                <a:ea typeface="Yu Mincho" panose="02020400000000000000" pitchFamily="18" charset="-128"/>
                <a:cs typeface="Arial" panose="020B0604020202020204" pitchFamily="34" charset="0"/>
              </a:rPr>
            </a:br>
            <a:br>
              <a:rPr lang="uk-UA" sz="1800" dirty="0">
                <a:effectLst/>
                <a:latin typeface="Times New Roman" panose="02020603050405020304" pitchFamily="18" charset="0"/>
                <a:ea typeface="Yu Mincho" panose="02020400000000000000" pitchFamily="18" charset="-128"/>
                <a:cs typeface="Arial" panose="020B0604020202020204" pitchFamily="34" charset="0"/>
              </a:rPr>
            </a:br>
            <a:endParaRPr lang="uk-UA" sz="7200" dirty="0"/>
          </a:p>
        </p:txBody>
      </p:sp>
      <p:sp>
        <p:nvSpPr>
          <p:cNvPr id="9" name="Подзаголовок 8">
            <a:extLst>
              <a:ext uri="{FF2B5EF4-FFF2-40B4-BE49-F238E27FC236}">
                <a16:creationId xmlns:a16="http://schemas.microsoft.com/office/drawing/2014/main" id="{1241EF6B-EB9C-4963-9EF9-753EAAFEC3BD}"/>
              </a:ext>
            </a:extLst>
          </p:cNvPr>
          <p:cNvSpPr>
            <a:spLocks noGrp="1"/>
          </p:cNvSpPr>
          <p:nvPr>
            <p:ph type="subTitle" idx="1"/>
          </p:nvPr>
        </p:nvSpPr>
        <p:spPr>
          <a:xfrm>
            <a:off x="474284" y="1418897"/>
            <a:ext cx="11243432" cy="4619296"/>
          </a:xfrm>
        </p:spPr>
        <p:txBody>
          <a:bodyPr>
            <a:normAutofit/>
          </a:bodyPr>
          <a:lstStyle/>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Homomorphically encrypted data </a:t>
            </a:r>
            <a:r>
              <a:rPr lang="en-US" sz="1800" u="sng" dirty="0">
                <a:latin typeface="Times New Roman" panose="02020603050405020304" pitchFamily="18" charset="0"/>
                <a:cs typeface="Times New Roman" panose="02020603050405020304" pitchFamily="18" charset="0"/>
              </a:rPr>
              <a:t>presents unique challenges in computations</a:t>
            </a:r>
            <a:r>
              <a:rPr lang="en-US" sz="1800" dirty="0">
                <a:latin typeface="Times New Roman" panose="02020603050405020304" pitchFamily="18" charset="0"/>
                <a:cs typeface="Times New Roman" panose="02020603050405020304" pitchFamily="18" charset="0"/>
              </a:rPr>
              <a:t>, particularly for operations like matrix multiplication.</a:t>
            </a:r>
          </a:p>
          <a:p>
            <a:pPr marL="285750" indent="-285750" algn="l">
              <a:buFont typeface="Arial" panose="020B0604020202020204" pitchFamily="34" charset="0"/>
              <a:buChar char="•"/>
            </a:pPr>
            <a:r>
              <a:rPr lang="en-US" sz="1800" b="1" u="sng" dirty="0">
                <a:latin typeface="Times New Roman" panose="02020603050405020304" pitchFamily="18" charset="0"/>
                <a:cs typeface="Times New Roman" panose="02020603050405020304" pitchFamily="18" charset="0"/>
              </a:rPr>
              <a:t>Traditional</a:t>
            </a:r>
            <a:r>
              <a:rPr lang="en-US" sz="1800" dirty="0">
                <a:latin typeface="Times New Roman" panose="02020603050405020304" pitchFamily="18" charset="0"/>
                <a:cs typeface="Times New Roman" panose="02020603050405020304" pitchFamily="18" charset="0"/>
              </a:rPr>
              <a:t> matrix multiplication </a:t>
            </a:r>
            <a:r>
              <a:rPr lang="en-US" sz="1800" b="1" u="sng" dirty="0">
                <a:latin typeface="Times New Roman" panose="02020603050405020304" pitchFamily="18" charset="0"/>
                <a:cs typeface="Times New Roman" panose="02020603050405020304" pitchFamily="18" charset="0"/>
              </a:rPr>
              <a:t>methods don't suffice</a:t>
            </a:r>
            <a:r>
              <a:rPr lang="en-US" sz="1800" dirty="0">
                <a:latin typeface="Times New Roman" panose="02020603050405020304" pitchFamily="18" charset="0"/>
                <a:cs typeface="Times New Roman" panose="02020603050405020304" pitchFamily="18" charset="0"/>
              </a:rPr>
              <a:t> due to </a:t>
            </a:r>
            <a:r>
              <a:rPr lang="en-US" sz="1800" u="sng" dirty="0">
                <a:latin typeface="Times New Roman" panose="02020603050405020304" pitchFamily="18" charset="0"/>
                <a:cs typeface="Times New Roman" panose="02020603050405020304" pitchFamily="18" charset="0"/>
              </a:rPr>
              <a:t>data privacy needs and encryption complexities</a:t>
            </a:r>
            <a:r>
              <a:rPr lang="en-US" sz="1800" dirty="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US" sz="1800" u="sng" dirty="0">
                <a:latin typeface="Times New Roman" panose="02020603050405020304" pitchFamily="18" charset="0"/>
                <a:cs typeface="Times New Roman" panose="02020603050405020304" pitchFamily="18" charset="0"/>
              </a:rPr>
              <a:t>Encrypted data</a:t>
            </a:r>
            <a:r>
              <a:rPr lang="en-US" sz="1800" dirty="0">
                <a:latin typeface="Times New Roman" panose="02020603050405020304" pitchFamily="18" charset="0"/>
                <a:cs typeface="Times New Roman" panose="02020603050405020304" pitchFamily="18" charset="0"/>
              </a:rPr>
              <a:t> elements </a:t>
            </a:r>
            <a:r>
              <a:rPr lang="en-US" sz="1800" u="sng" dirty="0">
                <a:latin typeface="Times New Roman" panose="02020603050405020304" pitchFamily="18" charset="0"/>
                <a:cs typeface="Times New Roman" panose="02020603050405020304" pitchFamily="18" charset="0"/>
              </a:rPr>
              <a:t>require specialized algorithms for processing</a:t>
            </a:r>
            <a:r>
              <a:rPr lang="en-US" sz="1800" dirty="0">
                <a:latin typeface="Times New Roman" panose="02020603050405020304" pitchFamily="18" charset="0"/>
                <a:cs typeface="Times New Roman" panose="02020603050405020304" pitchFamily="18" charset="0"/>
              </a:rPr>
              <a:t>, as they cannot be dealt with in the same manner as unencrypted data.</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necessity for </a:t>
            </a:r>
            <a:r>
              <a:rPr lang="en-US" sz="1800" u="sng" dirty="0">
                <a:latin typeface="Times New Roman" panose="02020603050405020304" pitchFamily="18" charset="0"/>
                <a:cs typeface="Times New Roman" panose="02020603050405020304" pitchFamily="18" charset="0"/>
              </a:rPr>
              <a:t>computational efficiency adds another layer of complexity</a:t>
            </a:r>
            <a:r>
              <a:rPr lang="en-US" sz="1800" dirty="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Directly applying </a:t>
            </a:r>
            <a:r>
              <a:rPr lang="en-US" sz="1800" u="sng" dirty="0">
                <a:latin typeface="Times New Roman" panose="02020603050405020304" pitchFamily="18" charset="0"/>
                <a:cs typeface="Times New Roman" panose="02020603050405020304" pitchFamily="18" charset="0"/>
              </a:rPr>
              <a:t>conventional algorithms</a:t>
            </a:r>
            <a:r>
              <a:rPr lang="en-US" sz="1800" dirty="0">
                <a:latin typeface="Times New Roman" panose="02020603050405020304" pitchFamily="18" charset="0"/>
                <a:cs typeface="Times New Roman" panose="02020603050405020304" pitchFamily="18" charset="0"/>
              </a:rPr>
              <a:t> on encrypted data could </a:t>
            </a:r>
            <a:r>
              <a:rPr lang="en-US" sz="1800" u="sng" dirty="0">
                <a:latin typeface="Times New Roman" panose="02020603050405020304" pitchFamily="18" charset="0"/>
                <a:cs typeface="Times New Roman" panose="02020603050405020304" pitchFamily="18" charset="0"/>
              </a:rPr>
              <a:t>significantly increase computational load and processing time</a:t>
            </a:r>
            <a:r>
              <a:rPr lang="en-US" sz="1800" dirty="0">
                <a:latin typeface="Times New Roman" panose="02020603050405020304" pitchFamily="18" charset="0"/>
                <a:cs typeface="Times New Roman" panose="02020603050405020304" pitchFamily="18" charset="0"/>
              </a:rPr>
              <a:t>, making it impractical in many scenarios.</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t>
            </a:r>
            <a:r>
              <a:rPr lang="en-US" sz="1800" u="sng" dirty="0">
                <a:latin typeface="Times New Roman" panose="02020603050405020304" pitchFamily="18" charset="0"/>
                <a:cs typeface="Times New Roman" panose="02020603050405020304" pitchFamily="18" charset="0"/>
              </a:rPr>
              <a:t>proposed solution optimizes resource usage</a:t>
            </a:r>
            <a:r>
              <a:rPr lang="en-US" sz="1800" dirty="0">
                <a:latin typeface="Times New Roman" panose="02020603050405020304" pitchFamily="18" charset="0"/>
                <a:cs typeface="Times New Roman" panose="02020603050405020304" pitchFamily="18" charset="0"/>
              </a:rPr>
              <a:t> by </a:t>
            </a:r>
            <a:r>
              <a:rPr lang="en-US" sz="1800" u="sng" dirty="0">
                <a:latin typeface="Times New Roman" panose="02020603050405020304" pitchFamily="18" charset="0"/>
                <a:cs typeface="Times New Roman" panose="02020603050405020304" pitchFamily="18" charset="0"/>
              </a:rPr>
              <a:t>utilizing idle ciphertext slots </a:t>
            </a:r>
            <a:r>
              <a:rPr lang="en-US" sz="1800" dirty="0">
                <a:latin typeface="Times New Roman" panose="02020603050405020304" pitchFamily="18" charset="0"/>
                <a:cs typeface="Times New Roman" panose="02020603050405020304" pitchFamily="18" charset="0"/>
              </a:rPr>
              <a:t>and </a:t>
            </a:r>
            <a:r>
              <a:rPr lang="en-US" sz="1800" u="sng" dirty="0">
                <a:latin typeface="Times New Roman" panose="02020603050405020304" pitchFamily="18" charset="0"/>
                <a:cs typeface="Times New Roman" panose="02020603050405020304" pitchFamily="18" charset="0"/>
              </a:rPr>
              <a:t>performing a single ciphertext-ciphertext multiplication</a:t>
            </a:r>
            <a:r>
              <a:rPr lang="en-US" sz="1800" dirty="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US" sz="1800" u="sng" dirty="0">
                <a:latin typeface="Times New Roman" panose="02020603050405020304" pitchFamily="18" charset="0"/>
                <a:cs typeface="Times New Roman" panose="02020603050405020304" pitchFamily="18" charset="0"/>
              </a:rPr>
              <a:t>Maintaining data privacy during computation is crucial</a:t>
            </a:r>
            <a:r>
              <a:rPr lang="en-US" sz="1800" dirty="0">
                <a:latin typeface="Times New Roman" panose="02020603050405020304" pitchFamily="18" charset="0"/>
                <a:cs typeface="Times New Roman" panose="02020603050405020304" pitchFamily="18" charset="0"/>
              </a:rPr>
              <a:t> - conventional methods could unintentionally expose data patterns or sensitive information i.e. irregular noise management.</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methodology introduced in this study </a:t>
            </a:r>
            <a:r>
              <a:rPr lang="en-US" sz="1800" u="sng" dirty="0">
                <a:latin typeface="Times New Roman" panose="02020603050405020304" pitchFamily="18" charset="0"/>
                <a:cs typeface="Times New Roman" panose="02020603050405020304" pitchFamily="18" charset="0"/>
              </a:rPr>
              <a:t>ensures secure computation while preserving data privacy</a:t>
            </a:r>
            <a:r>
              <a:rPr lang="en-US" sz="1800" dirty="0">
                <a:latin typeface="Times New Roman" panose="02020603050405020304" pitchFamily="18" charset="0"/>
                <a:cs typeface="Times New Roman" panose="02020603050405020304" pitchFamily="18" charset="0"/>
              </a:rPr>
              <a:t>, making it suitable for matrix multiplication on homomorphically encrypted data.</a:t>
            </a:r>
          </a:p>
        </p:txBody>
      </p:sp>
    </p:spTree>
    <p:extLst>
      <p:ext uri="{BB962C8B-B14F-4D97-AF65-F5344CB8AC3E}">
        <p14:creationId xmlns:p14="http://schemas.microsoft.com/office/powerpoint/2010/main" val="2836018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334725-28D8-4E15-810C-C3023F6DADCE}"/>
              </a:ext>
            </a:extLst>
          </p:cNvPr>
          <p:cNvSpPr>
            <a:spLocks noGrp="1"/>
          </p:cNvSpPr>
          <p:nvPr>
            <p:ph type="ctrTitle"/>
          </p:nvPr>
        </p:nvSpPr>
        <p:spPr>
          <a:xfrm>
            <a:off x="470184" y="455150"/>
            <a:ext cx="11380111" cy="578163"/>
          </a:xfrm>
        </p:spPr>
        <p:txBody>
          <a:bodyPr>
            <a:normAutofit/>
          </a:bodyPr>
          <a:lstStyle/>
          <a:p>
            <a:pPr algn="l">
              <a:lnSpc>
                <a:spcPct val="107000"/>
              </a:lnSpc>
              <a:spcAft>
                <a:spcPts val="400"/>
              </a:spcAft>
            </a:pPr>
            <a:r>
              <a:rPr lang="en-US" sz="2800" b="0" dirty="0">
                <a:effectLst/>
                <a:latin typeface="Times New Roman" panose="02020603050405020304" pitchFamily="18" charset="0"/>
                <a:ea typeface="Yu Mincho" panose="02020400000000000000" pitchFamily="18" charset="-128"/>
                <a:cs typeface="Arial" panose="020B0604020202020204" pitchFamily="34" charset="0"/>
              </a:rPr>
              <a:t>CKKS Scheme essentials with HE</a:t>
            </a:r>
            <a:endParaRPr lang="uk-UA" sz="7200" dirty="0"/>
          </a:p>
        </p:txBody>
      </p:sp>
      <p:pic>
        <p:nvPicPr>
          <p:cNvPr id="6" name="Рисунок 5">
            <a:extLst>
              <a:ext uri="{FF2B5EF4-FFF2-40B4-BE49-F238E27FC236}">
                <a16:creationId xmlns:a16="http://schemas.microsoft.com/office/drawing/2014/main" id="{E6A7CFFF-4A45-4EA4-8514-7C8D7AC9FCFB}"/>
              </a:ext>
            </a:extLst>
          </p:cNvPr>
          <p:cNvPicPr>
            <a:picLocks noChangeAspect="1"/>
          </p:cNvPicPr>
          <p:nvPr/>
        </p:nvPicPr>
        <p:blipFill>
          <a:blip r:embed="rId2"/>
          <a:stretch>
            <a:fillRect/>
          </a:stretch>
        </p:blipFill>
        <p:spPr>
          <a:xfrm>
            <a:off x="7281696" y="2472781"/>
            <a:ext cx="4000706" cy="2921150"/>
          </a:xfrm>
          <a:prstGeom prst="rect">
            <a:avLst/>
          </a:prstGeom>
        </p:spPr>
      </p:pic>
      <p:pic>
        <p:nvPicPr>
          <p:cNvPr id="8" name="Рисунок 7">
            <a:extLst>
              <a:ext uri="{FF2B5EF4-FFF2-40B4-BE49-F238E27FC236}">
                <a16:creationId xmlns:a16="http://schemas.microsoft.com/office/drawing/2014/main" id="{567ABDBE-A858-41EE-A6F7-AAB863C47398}"/>
              </a:ext>
            </a:extLst>
          </p:cNvPr>
          <p:cNvPicPr>
            <a:picLocks noChangeAspect="1"/>
          </p:cNvPicPr>
          <p:nvPr/>
        </p:nvPicPr>
        <p:blipFill>
          <a:blip r:embed="rId3"/>
          <a:stretch>
            <a:fillRect/>
          </a:stretch>
        </p:blipFill>
        <p:spPr>
          <a:xfrm>
            <a:off x="804138" y="2234643"/>
            <a:ext cx="5753396" cy="3397425"/>
          </a:xfrm>
          <a:prstGeom prst="rect">
            <a:avLst/>
          </a:prstGeom>
        </p:spPr>
      </p:pic>
      <p:sp>
        <p:nvSpPr>
          <p:cNvPr id="10" name="TextBox 9">
            <a:extLst>
              <a:ext uri="{FF2B5EF4-FFF2-40B4-BE49-F238E27FC236}">
                <a16:creationId xmlns:a16="http://schemas.microsoft.com/office/drawing/2014/main" id="{D009FFDD-39F4-4054-AA41-558B681943C2}"/>
              </a:ext>
            </a:extLst>
          </p:cNvPr>
          <p:cNvSpPr txBox="1"/>
          <p:nvPr/>
        </p:nvSpPr>
        <p:spPr>
          <a:xfrm>
            <a:off x="2616087" y="1670062"/>
            <a:ext cx="1660681" cy="368755"/>
          </a:xfrm>
          <a:prstGeom prst="rect">
            <a:avLst/>
          </a:prstGeom>
          <a:noFill/>
        </p:spPr>
        <p:txBody>
          <a:bodyPr wrap="square">
            <a:spAutoFit/>
          </a:bodyPr>
          <a:lstStyle/>
          <a:p>
            <a:pPr marL="342900" lvl="0" indent="-342900" algn="just">
              <a:lnSpc>
                <a:spcPct val="107000"/>
              </a:lnSpc>
              <a:spcAft>
                <a:spcPts val="600"/>
              </a:spcAft>
              <a:buFont typeface="+mj-lt"/>
              <a:buAutoNum type="arabicPeriod"/>
            </a:pPr>
            <a:r>
              <a:rPr lang="en-US" b="1" dirty="0">
                <a:effectLst/>
                <a:latin typeface="Times New Roman" panose="02020603050405020304" pitchFamily="18" charset="0"/>
                <a:ea typeface="Yu Mincho" panose="02020400000000000000" pitchFamily="18" charset="-128"/>
                <a:cs typeface="Arial" panose="020B0604020202020204" pitchFamily="34" charset="0"/>
              </a:rPr>
              <a:t>Definitions</a:t>
            </a:r>
            <a:endParaRPr lang="uk-UA" dirty="0">
              <a:effectLst/>
              <a:latin typeface="Times New Roman" panose="02020603050405020304" pitchFamily="18" charset="0"/>
              <a:ea typeface="Yu Mincho" panose="02020400000000000000" pitchFamily="18" charset="-128"/>
              <a:cs typeface="Arial" panose="020B0604020202020204" pitchFamily="34" charset="0"/>
            </a:endParaRPr>
          </a:p>
        </p:txBody>
      </p:sp>
      <p:sp>
        <p:nvSpPr>
          <p:cNvPr id="11" name="TextBox 10">
            <a:extLst>
              <a:ext uri="{FF2B5EF4-FFF2-40B4-BE49-F238E27FC236}">
                <a16:creationId xmlns:a16="http://schemas.microsoft.com/office/drawing/2014/main" id="{1E32FD84-DAA1-4BFB-BE9A-EEFF67C980AD}"/>
              </a:ext>
            </a:extLst>
          </p:cNvPr>
          <p:cNvSpPr txBox="1"/>
          <p:nvPr/>
        </p:nvSpPr>
        <p:spPr>
          <a:xfrm>
            <a:off x="7330901" y="1670062"/>
            <a:ext cx="3588594" cy="368755"/>
          </a:xfrm>
          <a:prstGeom prst="rect">
            <a:avLst/>
          </a:prstGeom>
          <a:noFill/>
        </p:spPr>
        <p:txBody>
          <a:bodyPr wrap="square">
            <a:spAutoFit/>
          </a:bodyPr>
          <a:lstStyle/>
          <a:p>
            <a:pPr lvl="0" algn="ctr">
              <a:lnSpc>
                <a:spcPct val="107000"/>
              </a:lnSpc>
              <a:spcAft>
                <a:spcPts val="600"/>
              </a:spcAft>
            </a:pPr>
            <a:r>
              <a:rPr lang="en-US" b="1" dirty="0">
                <a:effectLst/>
                <a:latin typeface="Times New Roman" panose="02020603050405020304" pitchFamily="18" charset="0"/>
                <a:ea typeface="Yu Mincho" panose="02020400000000000000" pitchFamily="18" charset="-128"/>
                <a:cs typeface="Arial" panose="020B0604020202020204" pitchFamily="34" charset="0"/>
              </a:rPr>
              <a:t>2. Masking of CT</a:t>
            </a:r>
            <a:endParaRPr lang="uk-UA" dirty="0">
              <a:effectLst/>
              <a:latin typeface="Times New Roman" panose="02020603050405020304" pitchFamily="18"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42615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334725-28D8-4E15-810C-C3023F6DADCE}"/>
              </a:ext>
            </a:extLst>
          </p:cNvPr>
          <p:cNvSpPr>
            <a:spLocks noGrp="1"/>
          </p:cNvSpPr>
          <p:nvPr>
            <p:ph type="ctrTitle"/>
          </p:nvPr>
        </p:nvSpPr>
        <p:spPr>
          <a:xfrm>
            <a:off x="474284" y="323937"/>
            <a:ext cx="11380111" cy="576111"/>
          </a:xfrm>
        </p:spPr>
        <p:txBody>
          <a:bodyPr>
            <a:normAutofit/>
          </a:bodyPr>
          <a:lstStyle/>
          <a:p>
            <a:pPr algn="l">
              <a:lnSpc>
                <a:spcPct val="107000"/>
              </a:lnSpc>
              <a:spcAft>
                <a:spcPts val="400"/>
              </a:spcAft>
            </a:pPr>
            <a:r>
              <a:rPr lang="en-US" sz="2800" dirty="0">
                <a:latin typeface="Times New Roman" panose="02020603050405020304" pitchFamily="18" charset="0"/>
                <a:ea typeface="Yu Mincho" panose="02020400000000000000" pitchFamily="18" charset="-128"/>
                <a:cs typeface="Arial" panose="020B0604020202020204" pitchFamily="34" charset="0"/>
              </a:rPr>
              <a:t>CKKS Scheme</a:t>
            </a:r>
            <a:endParaRPr lang="uk-UA" sz="7200" dirty="0"/>
          </a:p>
        </p:txBody>
      </p:sp>
      <p:sp>
        <p:nvSpPr>
          <p:cNvPr id="9" name="Подзаголовок 8">
            <a:extLst>
              <a:ext uri="{FF2B5EF4-FFF2-40B4-BE49-F238E27FC236}">
                <a16:creationId xmlns:a16="http://schemas.microsoft.com/office/drawing/2014/main" id="{1241EF6B-EB9C-4963-9EF9-753EAAFEC3BD}"/>
              </a:ext>
            </a:extLst>
          </p:cNvPr>
          <p:cNvSpPr>
            <a:spLocks noGrp="1"/>
          </p:cNvSpPr>
          <p:nvPr>
            <p:ph type="subTitle" idx="1"/>
          </p:nvPr>
        </p:nvSpPr>
        <p:spPr>
          <a:xfrm>
            <a:off x="378206" y="4818327"/>
            <a:ext cx="11318493" cy="1715736"/>
          </a:xfrm>
        </p:spPr>
        <p:txBody>
          <a:bodyPr>
            <a:normAutofit/>
          </a:bodyPr>
          <a:lstStyle/>
          <a:p>
            <a:pPr marL="171450" indent="-171450" algn="l">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CKKS scheme encrypts a vector of values (message m) into a ciphertext using a public key. This process involves encoding the message into a plaintext polynomial.</a:t>
            </a:r>
          </a:p>
          <a:p>
            <a:pPr marL="171450" indent="-171450" algn="l">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Polynomials are used due to their balance of security and efficiency compared to typical vector computations.</a:t>
            </a:r>
          </a:p>
          <a:p>
            <a:pPr marL="171450" indent="-171450" algn="l">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Once the message is encrypted, CKKS allows addition, multiplication, and rotation operations to be performed on the ciphertext.</a:t>
            </a:r>
          </a:p>
          <a:p>
            <a:pPr marL="171450" indent="-171450" algn="l">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decrypted result of any homomorphic operation performed on the ciphertext, when decoded, yields the same result as if the operation was performed on the original plaintext message.</a:t>
            </a:r>
          </a:p>
          <a:p>
            <a:pPr marL="171450" indent="-171450" algn="l">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Implementing a homomorphic encryption scheme involves integrating homomorphic properties into encoding, decoding, encryption, and decryption processes.</a:t>
            </a:r>
          </a:p>
        </p:txBody>
      </p:sp>
      <p:pic>
        <p:nvPicPr>
          <p:cNvPr id="4" name="Рисунок 3">
            <a:extLst>
              <a:ext uri="{FF2B5EF4-FFF2-40B4-BE49-F238E27FC236}">
                <a16:creationId xmlns:a16="http://schemas.microsoft.com/office/drawing/2014/main" id="{12B8D36D-D35D-4A92-932F-ED98BE774B6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608968" y="514734"/>
            <a:ext cx="7679142" cy="4049383"/>
          </a:xfrm>
          <a:prstGeom prst="rect">
            <a:avLst/>
          </a:prstGeom>
        </p:spPr>
      </p:pic>
    </p:spTree>
    <p:extLst>
      <p:ext uri="{BB962C8B-B14F-4D97-AF65-F5344CB8AC3E}">
        <p14:creationId xmlns:p14="http://schemas.microsoft.com/office/powerpoint/2010/main" val="2835577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334725-28D8-4E15-810C-C3023F6DADCE}"/>
              </a:ext>
            </a:extLst>
          </p:cNvPr>
          <p:cNvSpPr>
            <a:spLocks noGrp="1"/>
          </p:cNvSpPr>
          <p:nvPr>
            <p:ph type="ctrTitle"/>
          </p:nvPr>
        </p:nvSpPr>
        <p:spPr>
          <a:xfrm>
            <a:off x="474284" y="323937"/>
            <a:ext cx="11380111" cy="576111"/>
          </a:xfrm>
        </p:spPr>
        <p:txBody>
          <a:bodyPr>
            <a:normAutofit/>
          </a:bodyPr>
          <a:lstStyle/>
          <a:p>
            <a:pPr algn="l">
              <a:lnSpc>
                <a:spcPct val="107000"/>
              </a:lnSpc>
              <a:spcAft>
                <a:spcPts val="400"/>
              </a:spcAft>
            </a:pPr>
            <a:r>
              <a:rPr lang="en-US" sz="2800" dirty="0">
                <a:latin typeface="Times New Roman" panose="02020603050405020304" pitchFamily="18" charset="0"/>
                <a:ea typeface="Yu Mincho" panose="02020400000000000000" pitchFamily="18" charset="-128"/>
                <a:cs typeface="Arial" panose="020B0604020202020204" pitchFamily="34" charset="0"/>
              </a:rPr>
              <a:t>Plaintext packing / encoding</a:t>
            </a:r>
            <a:endParaRPr lang="uk-UA" sz="7200" dirty="0"/>
          </a:p>
        </p:txBody>
      </p:sp>
      <p:sp>
        <p:nvSpPr>
          <p:cNvPr id="9" name="Подзаголовок 8">
            <a:extLst>
              <a:ext uri="{FF2B5EF4-FFF2-40B4-BE49-F238E27FC236}">
                <a16:creationId xmlns:a16="http://schemas.microsoft.com/office/drawing/2014/main" id="{1241EF6B-EB9C-4963-9EF9-753EAAFEC3BD}"/>
              </a:ext>
            </a:extLst>
          </p:cNvPr>
          <p:cNvSpPr>
            <a:spLocks noGrp="1"/>
          </p:cNvSpPr>
          <p:nvPr>
            <p:ph type="subTitle" idx="1"/>
          </p:nvPr>
        </p:nvSpPr>
        <p:spPr>
          <a:xfrm>
            <a:off x="378206" y="1612900"/>
            <a:ext cx="4612893" cy="4921163"/>
          </a:xfrm>
        </p:spPr>
        <p:txBody>
          <a:bodyPr>
            <a:normAutofit/>
          </a:bodyPr>
          <a:lstStyle/>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Plaintext packing is a feature in homomorphic encryption schemes that enhances performance by storing multiple messages within a single plaintext. This effectively allows a plaintext (and its corresponding ciphertext) to be treated as a vector with each message in a slot.</a:t>
            </a:r>
            <a:endPar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Operations</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these</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vectors</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are</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performed</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component-wise</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Single</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Instruction</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Multiple</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SIMD)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slots</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of</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ciphertexts</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or</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mixture</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of</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plaintext</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and</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ciphertext</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Challenges</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with</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plaintext</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packing</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include</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inability</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access</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specific</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slots</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directly</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or</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transfer</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between</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slots</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due</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constraints</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of</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manipulation</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and</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encryption</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navigate</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these</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challenges</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two</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main</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operations</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are</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used</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cyclic</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rotation</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of</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slots</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Rot</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and</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scalar</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plaintext</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multiplication</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cMult</a:t>
            </a:r>
            <a:r>
              <a:rPr kumimoji="0" lang="uk-UA" altLang="uk-UA"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8" name="Picture 797">
            <a:extLst>
              <a:ext uri="{FF2B5EF4-FFF2-40B4-BE49-F238E27FC236}">
                <a16:creationId xmlns:a16="http://schemas.microsoft.com/office/drawing/2014/main" id="{4D1CE7CD-46C1-41C7-B847-041116EA95B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426202" y="1054100"/>
            <a:ext cx="3854447" cy="3956050"/>
          </a:xfrm>
          <a:prstGeom prst="rect">
            <a:avLst/>
          </a:prstGeom>
        </p:spPr>
      </p:pic>
      <p:sp>
        <p:nvSpPr>
          <p:cNvPr id="10" name="TextBox 9">
            <a:extLst>
              <a:ext uri="{FF2B5EF4-FFF2-40B4-BE49-F238E27FC236}">
                <a16:creationId xmlns:a16="http://schemas.microsoft.com/office/drawing/2014/main" id="{C9D78695-CD1F-4C44-93EC-05FA9F13E352}"/>
              </a:ext>
            </a:extLst>
          </p:cNvPr>
          <p:cNvSpPr txBox="1"/>
          <p:nvPr/>
        </p:nvSpPr>
        <p:spPr>
          <a:xfrm>
            <a:off x="6565900" y="5134104"/>
            <a:ext cx="3879850" cy="537904"/>
          </a:xfrm>
          <a:prstGeom prst="rect">
            <a:avLst/>
          </a:prstGeom>
          <a:noFill/>
        </p:spPr>
        <p:txBody>
          <a:bodyPr wrap="square">
            <a:spAutoFit/>
          </a:bodyPr>
          <a:lstStyle/>
          <a:p>
            <a:pPr algn="just">
              <a:lnSpc>
                <a:spcPct val="107000"/>
              </a:lnSpc>
              <a:spcAft>
                <a:spcPts val="800"/>
              </a:spcAft>
            </a:pPr>
            <a:r>
              <a:rPr lang="en-US" sz="1400" dirty="0">
                <a:effectLst/>
                <a:latin typeface="Times New Roman" panose="02020603050405020304" pitchFamily="18" charset="0"/>
                <a:ea typeface="Yu Mincho" panose="02020400000000000000" pitchFamily="18" charset="-128"/>
                <a:cs typeface="Arial" panose="020B0604020202020204" pitchFamily="34" charset="0"/>
              </a:rPr>
              <a:t>Figure 1: A simple example of adding two entries from different slots of the same ciphertext.</a:t>
            </a:r>
            <a:endParaRPr lang="uk-UA" sz="1400" dirty="0">
              <a:effectLst/>
              <a:latin typeface="Times New Roman" panose="02020603050405020304" pitchFamily="18"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2417079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334725-28D8-4E15-810C-C3023F6DADCE}"/>
              </a:ext>
            </a:extLst>
          </p:cNvPr>
          <p:cNvSpPr>
            <a:spLocks noGrp="1"/>
          </p:cNvSpPr>
          <p:nvPr>
            <p:ph type="ctrTitle"/>
          </p:nvPr>
        </p:nvSpPr>
        <p:spPr>
          <a:xfrm>
            <a:off x="474284" y="323937"/>
            <a:ext cx="11380111" cy="1752513"/>
          </a:xfrm>
        </p:spPr>
        <p:txBody>
          <a:bodyPr>
            <a:normAutofit/>
          </a:bodyPr>
          <a:lstStyle/>
          <a:p>
            <a:pPr algn="l">
              <a:lnSpc>
                <a:spcPct val="107000"/>
              </a:lnSpc>
              <a:spcAft>
                <a:spcPts val="400"/>
              </a:spcAft>
            </a:pPr>
            <a:r>
              <a:rPr lang="en-US" sz="2800" dirty="0">
                <a:latin typeface="Times New Roman" panose="02020603050405020304" pitchFamily="18" charset="0"/>
                <a:ea typeface="Yu Mincho" panose="02020400000000000000" pitchFamily="18" charset="-128"/>
                <a:cs typeface="Arial" panose="020B0604020202020204" pitchFamily="34" charset="0"/>
              </a:rPr>
              <a:t>Matrix Notations</a:t>
            </a:r>
            <a:br>
              <a:rPr lang="uk-UA" sz="1800" dirty="0">
                <a:effectLst/>
                <a:latin typeface="Times New Roman" panose="02020603050405020304" pitchFamily="18" charset="0"/>
                <a:ea typeface="Yu Mincho" panose="02020400000000000000" pitchFamily="18" charset="-128"/>
                <a:cs typeface="Arial" panose="020B0604020202020204" pitchFamily="34" charset="0"/>
              </a:rPr>
            </a:br>
            <a:endParaRPr lang="uk-UA" sz="7200" dirty="0"/>
          </a:p>
        </p:txBody>
      </p:sp>
      <p:sp>
        <p:nvSpPr>
          <p:cNvPr id="9" name="Подзаголовок 8">
            <a:extLst>
              <a:ext uri="{FF2B5EF4-FFF2-40B4-BE49-F238E27FC236}">
                <a16:creationId xmlns:a16="http://schemas.microsoft.com/office/drawing/2014/main" id="{1241EF6B-EB9C-4963-9EF9-753EAAFEC3BD}"/>
              </a:ext>
            </a:extLst>
          </p:cNvPr>
          <p:cNvSpPr>
            <a:spLocks noGrp="1"/>
          </p:cNvSpPr>
          <p:nvPr>
            <p:ph type="subTitle" idx="1"/>
          </p:nvPr>
        </p:nvSpPr>
        <p:spPr>
          <a:xfrm>
            <a:off x="474284" y="980747"/>
            <a:ext cx="11243432" cy="1444953"/>
          </a:xfrm>
        </p:spPr>
        <p:txBody>
          <a:bodyPr>
            <a:normAutofit/>
          </a:bodyPr>
          <a:lstStyle/>
          <a:p>
            <a:pPr marL="285750" indent="-285750" algn="l">
              <a:buFont typeface="Arial" panose="020B0604020202020204" pitchFamily="34" charset="0"/>
              <a:buChar char="•"/>
            </a:pPr>
            <a:r>
              <a:rPr lang="en-US" sz="1800" dirty="0">
                <a:effectLst/>
                <a:latin typeface="Times New Roman" panose="02020603050405020304" pitchFamily="18" charset="0"/>
                <a:ea typeface="Yu Mincho" panose="02020400000000000000" pitchFamily="18" charset="-128"/>
                <a:cs typeface="Arial" panose="020B0604020202020204" pitchFamily="34" charset="0"/>
              </a:rPr>
              <a:t>Let </a:t>
            </a:r>
            <a:r>
              <a:rPr lang="en-US" sz="1800" dirty="0">
                <a:effectLst/>
                <a:latin typeface="Cambria Math" panose="02040503050406030204" pitchFamily="18" charset="0"/>
                <a:ea typeface="Calibri" panose="020F0502020204030204" pitchFamily="34" charset="0"/>
                <a:cs typeface="Cambria Math" panose="02040503050406030204" pitchFamily="18" charset="0"/>
              </a:rPr>
              <a:t>𝐴</a:t>
            </a:r>
            <a:r>
              <a:rPr lang="en-US" sz="1800" i="1" dirty="0">
                <a:effectLst/>
                <a:latin typeface="Calibri" panose="020F0502020204030204" pitchFamily="34" charset="0"/>
                <a:ea typeface="Calibri" panose="020F0502020204030204" pitchFamily="34" charset="0"/>
              </a:rPr>
              <a:t> </a:t>
            </a:r>
            <a:r>
              <a:rPr lang="en-US" sz="1800" dirty="0">
                <a:effectLst/>
                <a:latin typeface="Times New Roman" panose="02020603050405020304" pitchFamily="18" charset="0"/>
                <a:ea typeface="Yu Mincho" panose="02020400000000000000" pitchFamily="18" charset="-128"/>
                <a:cs typeface="Arial" panose="020B0604020202020204" pitchFamily="34" charset="0"/>
              </a:rPr>
              <a:t>and </a:t>
            </a:r>
            <a:r>
              <a:rPr lang="en-US" sz="1800" dirty="0">
                <a:effectLst/>
                <a:latin typeface="Cambria Math" panose="02040503050406030204" pitchFamily="18" charset="0"/>
                <a:ea typeface="Calibri" panose="020F0502020204030204" pitchFamily="34" charset="0"/>
                <a:cs typeface="Cambria Math" panose="02040503050406030204" pitchFamily="18" charset="0"/>
              </a:rPr>
              <a:t>𝐵</a:t>
            </a:r>
            <a:r>
              <a:rPr lang="en-US" sz="1800" i="1" dirty="0">
                <a:effectLst/>
                <a:latin typeface="Calibri" panose="020F0502020204030204" pitchFamily="34" charset="0"/>
                <a:ea typeface="Calibri" panose="020F0502020204030204" pitchFamily="34" charset="0"/>
              </a:rPr>
              <a:t> </a:t>
            </a:r>
            <a:r>
              <a:rPr lang="en-US" sz="1800" dirty="0">
                <a:effectLst/>
                <a:latin typeface="Times New Roman" panose="02020603050405020304" pitchFamily="18" charset="0"/>
                <a:ea typeface="Yu Mincho" panose="02020400000000000000" pitchFamily="18" charset="-128"/>
                <a:cs typeface="Arial" panose="020B0604020202020204" pitchFamily="34" charset="0"/>
              </a:rPr>
              <a:t>be two matrices of size </a:t>
            </a:r>
            <a:r>
              <a:rPr lang="en-US" sz="1800" dirty="0">
                <a:effectLst/>
                <a:latin typeface="Cambria Math" panose="02040503050406030204" pitchFamily="18" charset="0"/>
                <a:ea typeface="Yu Mincho" panose="02020400000000000000" pitchFamily="18" charset="-128"/>
                <a:cs typeface="Arial" panose="020B0604020202020204" pitchFamily="34" charset="0"/>
              </a:rPr>
              <a:t>(</a:t>
            </a:r>
            <a:r>
              <a:rPr lang="en-US" sz="1800" dirty="0">
                <a:effectLst/>
                <a:latin typeface="Cambria Math" panose="02040503050406030204" pitchFamily="18" charset="0"/>
                <a:ea typeface="Calibri" panose="020F0502020204030204" pitchFamily="34" charset="0"/>
                <a:cs typeface="Cambria Math" panose="02040503050406030204" pitchFamily="18" charset="0"/>
              </a:rPr>
              <a:t>𝑑</a:t>
            </a:r>
            <a:r>
              <a:rPr lang="en-US" sz="1800" baseline="-25000" dirty="0">
                <a:effectLst/>
                <a:latin typeface="Cambria Math" panose="02040503050406030204" pitchFamily="18" charset="0"/>
                <a:ea typeface="Yu Mincho" panose="02020400000000000000" pitchFamily="18" charset="-128"/>
                <a:cs typeface="Arial" panose="020B0604020202020204" pitchFamily="34" charset="0"/>
              </a:rPr>
              <a:t>1 </a:t>
            </a:r>
            <a:r>
              <a:rPr lang="en-US" sz="1800" dirty="0">
                <a:effectLst/>
                <a:latin typeface="Cambria Math" panose="02040503050406030204" pitchFamily="18" charset="0"/>
                <a:ea typeface="Calibri" panose="020F0502020204030204" pitchFamily="34" charset="0"/>
                <a:cs typeface="Calibri" panose="020F0502020204030204" pitchFamily="34" charset="0"/>
              </a:rPr>
              <a:t>×</a:t>
            </a:r>
            <a:r>
              <a:rPr lang="en-US" sz="1800" dirty="0">
                <a:effectLst/>
                <a:latin typeface="Cambria Math" panose="02040503050406030204" pitchFamily="18" charset="0"/>
                <a:ea typeface="Calibri" panose="020F0502020204030204" pitchFamily="34" charset="0"/>
                <a:cs typeface="Cambria Math" panose="02040503050406030204" pitchFamily="18" charset="0"/>
              </a:rPr>
              <a:t>𝑑)</a:t>
            </a:r>
            <a:r>
              <a:rPr lang="en-US" sz="1800" i="1" dirty="0">
                <a:effectLst/>
                <a:latin typeface="Calibri" panose="020F0502020204030204" pitchFamily="34" charset="0"/>
                <a:ea typeface="Calibri" panose="020F0502020204030204" pitchFamily="34" charset="0"/>
              </a:rPr>
              <a:t> </a:t>
            </a:r>
            <a:r>
              <a:rPr lang="en-US" sz="1800" dirty="0">
                <a:effectLst/>
                <a:latin typeface="Times New Roman" panose="02020603050405020304" pitchFamily="18" charset="0"/>
                <a:ea typeface="Yu Mincho" panose="02020400000000000000" pitchFamily="18" charset="-128"/>
                <a:cs typeface="Arial" panose="020B0604020202020204" pitchFamily="34" charset="0"/>
              </a:rPr>
              <a:t>and </a:t>
            </a:r>
            <a:r>
              <a:rPr lang="en-US" sz="1800" dirty="0">
                <a:effectLst/>
                <a:latin typeface="Cambria Math" panose="02040503050406030204" pitchFamily="18" charset="0"/>
                <a:ea typeface="Yu Mincho" panose="02020400000000000000" pitchFamily="18" charset="-128"/>
                <a:cs typeface="Arial" panose="020B0604020202020204" pitchFamily="34" charset="0"/>
              </a:rPr>
              <a:t>(</a:t>
            </a:r>
            <a:r>
              <a:rPr lang="en-US" sz="1800" dirty="0">
                <a:effectLst/>
                <a:latin typeface="Cambria Math" panose="02040503050406030204" pitchFamily="18" charset="0"/>
                <a:ea typeface="Calibri" panose="020F0502020204030204" pitchFamily="34" charset="0"/>
                <a:cs typeface="Cambria Math" panose="02040503050406030204" pitchFamily="18" charset="0"/>
              </a:rPr>
              <a:t>𝑑</a:t>
            </a:r>
            <a:r>
              <a:rPr lang="en-US" sz="1800" dirty="0">
                <a:effectLst/>
                <a:latin typeface="Cambria Math" panose="02040503050406030204" pitchFamily="18" charset="0"/>
                <a:ea typeface="Calibri" panose="020F0502020204030204" pitchFamily="34" charset="0"/>
                <a:cs typeface="Calibri" panose="020F0502020204030204" pitchFamily="34" charset="0"/>
              </a:rPr>
              <a:t> ×</a:t>
            </a:r>
            <a:r>
              <a:rPr lang="en-US" sz="1800" dirty="0">
                <a:effectLst/>
                <a:latin typeface="Cambria Math" panose="02040503050406030204" pitchFamily="18" charset="0"/>
                <a:ea typeface="Calibri" panose="020F0502020204030204" pitchFamily="34" charset="0"/>
                <a:cs typeface="Cambria Math" panose="02040503050406030204" pitchFamily="18" charset="0"/>
              </a:rPr>
              <a:t>𝑑</a:t>
            </a:r>
            <a:r>
              <a:rPr lang="en-US" sz="1800" baseline="-25000" dirty="0">
                <a:effectLst/>
                <a:latin typeface="Cambria Math" panose="02040503050406030204" pitchFamily="18" charset="0"/>
                <a:ea typeface="Yu Mincho" panose="02020400000000000000" pitchFamily="18" charset="-128"/>
                <a:cs typeface="Arial" panose="020B0604020202020204" pitchFamily="34" charset="0"/>
              </a:rPr>
              <a:t>2</a:t>
            </a:r>
            <a:r>
              <a:rPr lang="en-US" sz="1800" dirty="0">
                <a:effectLst/>
                <a:latin typeface="Cambria Math" panose="02040503050406030204" pitchFamily="18" charset="0"/>
                <a:ea typeface="Yu Mincho" panose="02020400000000000000" pitchFamily="18" charset="-128"/>
                <a:cs typeface="Arial" panose="020B0604020202020204" pitchFamily="34" charset="0"/>
              </a:rPr>
              <a:t>)</a:t>
            </a:r>
            <a:r>
              <a:rPr lang="en-US" sz="1800" dirty="0">
                <a:effectLst/>
                <a:latin typeface="Times New Roman" panose="02020603050405020304" pitchFamily="18" charset="0"/>
                <a:ea typeface="Yu Mincho" panose="02020400000000000000" pitchFamily="18" charset="-128"/>
                <a:cs typeface="Arial" panose="020B0604020202020204" pitchFamily="34" charset="0"/>
              </a:rPr>
              <a:t>, respectively.</a:t>
            </a:r>
          </a:p>
          <a:p>
            <a:pPr marL="285750" indent="-285750" algn="l">
              <a:buFont typeface="Arial" panose="020B0604020202020204" pitchFamily="34" charset="0"/>
              <a:buChar char="•"/>
            </a:pPr>
            <a:r>
              <a:rPr lang="en-US" sz="1800" dirty="0">
                <a:effectLst/>
                <a:latin typeface="Times New Roman" panose="02020603050405020304" pitchFamily="18" charset="0"/>
                <a:ea typeface="Yu Mincho" panose="02020400000000000000" pitchFamily="18" charset="-128"/>
                <a:cs typeface="Arial" panose="020B0604020202020204" pitchFamily="34" charset="0"/>
              </a:rPr>
              <a:t>The product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𝐶</a:t>
            </a:r>
            <a:r>
              <a:rPr lang="en-US" sz="1800" dirty="0">
                <a:effectLst/>
                <a:latin typeface="Times New Roman" panose="020206030504050203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𝐴</a:t>
            </a:r>
            <a:r>
              <a:rPr lang="en-US" sz="1800" dirty="0">
                <a:effectLst/>
                <a:latin typeface="Times New Roman" panose="020206030504050203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𝐵</a:t>
            </a:r>
            <a:r>
              <a:rPr lang="en-US" sz="1800" dirty="0">
                <a:effectLst/>
                <a:latin typeface="Times New Roman" panose="02020603050405020304" pitchFamily="18" charset="0"/>
                <a:ea typeface="Yu Mincho" panose="02020400000000000000" pitchFamily="18" charset="-128"/>
                <a:cs typeface="Arial" panose="020B0604020202020204" pitchFamily="34" charset="0"/>
              </a:rPr>
              <a:t> has size </a:t>
            </a:r>
            <a:r>
              <a:rPr lang="en-US" sz="1800" dirty="0">
                <a:effectLst/>
                <a:latin typeface="Cambria Math" panose="02040503050406030204" pitchFamily="18" charset="0"/>
                <a:ea typeface="Yu Mincho" panose="02020400000000000000" pitchFamily="18" charset="-128"/>
                <a:cs typeface="Arial" panose="020B0604020202020204" pitchFamily="34" charset="0"/>
              </a:rPr>
              <a:t>(</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baseline="-25000" dirty="0">
                <a:effectLst/>
                <a:latin typeface="Cambria Math" panose="02040503050406030204" pitchFamily="18" charset="0"/>
                <a:ea typeface="Yu Mincho" panose="02020400000000000000" pitchFamily="18" charset="-128"/>
                <a:cs typeface="Arial" panose="020B0604020202020204" pitchFamily="34" charset="0"/>
              </a:rPr>
              <a:t>1</a:t>
            </a:r>
            <a:r>
              <a:rPr lang="en-US" sz="1800" dirty="0">
                <a:effectLst/>
                <a:latin typeface="Cambria Math" panose="020405030504060302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baseline="-25000" dirty="0">
                <a:effectLst/>
                <a:latin typeface="Cambria Math" panose="02040503050406030204" pitchFamily="18" charset="0"/>
                <a:ea typeface="Yu Mincho" panose="02020400000000000000" pitchFamily="18" charset="-128"/>
                <a:cs typeface="Arial" panose="020B0604020202020204" pitchFamily="34" charset="0"/>
              </a:rPr>
              <a:t>2</a:t>
            </a:r>
            <a:r>
              <a:rPr lang="en-US" sz="1800" dirty="0">
                <a:effectLst/>
                <a:latin typeface="Cambria Math" panose="02040503050406030204" pitchFamily="18" charset="0"/>
                <a:ea typeface="Yu Mincho" panose="02020400000000000000" pitchFamily="18" charset="-128"/>
                <a:cs typeface="Arial" panose="020B0604020202020204" pitchFamily="34" charset="0"/>
              </a:rPr>
              <a:t>)</a:t>
            </a:r>
            <a:r>
              <a:rPr lang="en-US" sz="1800" dirty="0">
                <a:effectLst/>
                <a:latin typeface="Times New Roman" panose="02020603050405020304" pitchFamily="18" charset="0"/>
                <a:ea typeface="Yu Mincho" panose="02020400000000000000" pitchFamily="18" charset="-128"/>
                <a:cs typeface="Arial" panose="020B0604020202020204" pitchFamily="34" charset="0"/>
              </a:rPr>
              <a:t> and it is given by: </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a:p>
            <a:pPr marL="285750" indent="-285750" algn="l">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pic>
        <p:nvPicPr>
          <p:cNvPr id="4" name="Рисунок 3">
            <a:extLst>
              <a:ext uri="{FF2B5EF4-FFF2-40B4-BE49-F238E27FC236}">
                <a16:creationId xmlns:a16="http://schemas.microsoft.com/office/drawing/2014/main" id="{59DECF89-67CC-4CCA-812D-6238C0140035}"/>
              </a:ext>
            </a:extLst>
          </p:cNvPr>
          <p:cNvPicPr/>
          <p:nvPr/>
        </p:nvPicPr>
        <p:blipFill>
          <a:blip r:embed="rId2">
            <a:extLst>
              <a:ext uri="{28A0092B-C50C-407E-A947-70E740481C1C}">
                <a14:useLocalDpi xmlns:a14="http://schemas.microsoft.com/office/drawing/2010/main" val="0"/>
              </a:ext>
            </a:extLst>
          </a:blip>
          <a:stretch>
            <a:fillRect/>
          </a:stretch>
        </p:blipFill>
        <p:spPr>
          <a:xfrm>
            <a:off x="561974" y="1728789"/>
            <a:ext cx="5343526" cy="944562"/>
          </a:xfrm>
          <a:prstGeom prst="rect">
            <a:avLst/>
          </a:prstGeom>
        </p:spPr>
      </p:pic>
      <p:sp>
        <p:nvSpPr>
          <p:cNvPr id="6" name="TextBox 5">
            <a:extLst>
              <a:ext uri="{FF2B5EF4-FFF2-40B4-BE49-F238E27FC236}">
                <a16:creationId xmlns:a16="http://schemas.microsoft.com/office/drawing/2014/main" id="{DD7E9014-1F39-4ED2-B41D-4F34915D882C}"/>
              </a:ext>
            </a:extLst>
          </p:cNvPr>
          <p:cNvSpPr txBox="1"/>
          <p:nvPr/>
        </p:nvSpPr>
        <p:spPr>
          <a:xfrm>
            <a:off x="474284" y="2798511"/>
            <a:ext cx="6096000" cy="375231"/>
          </a:xfrm>
          <a:prstGeom prst="rect">
            <a:avLst/>
          </a:prstGeom>
          <a:noFill/>
        </p:spPr>
        <p:txBody>
          <a:bodyPr wrap="square">
            <a:spAutoFit/>
          </a:bodyPr>
          <a:lstStyle/>
          <a:p>
            <a:pPr marL="285750" indent="-285750" algn="l">
              <a:lnSpc>
                <a:spcPct val="107000"/>
              </a:lnSpc>
              <a:spcAft>
                <a:spcPts val="400"/>
              </a:spcAft>
              <a:buFont typeface="Arial" panose="020B0604020202020204" pitchFamily="34" charset="0"/>
              <a:buChar char="•"/>
            </a:pPr>
            <a:r>
              <a:rPr lang="en-US" sz="1800" dirty="0">
                <a:effectLst/>
                <a:latin typeface="Times New Roman" panose="02020603050405020304" pitchFamily="18" charset="0"/>
                <a:ea typeface="Yu Mincho" panose="02020400000000000000" pitchFamily="18" charset="-128"/>
                <a:cs typeface="Arial" panose="020B0604020202020204" pitchFamily="34" charset="0"/>
              </a:rPr>
              <a:t>For 0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𝑘</a:t>
            </a:r>
            <a:r>
              <a:rPr lang="en-US" sz="1800" dirty="0">
                <a:effectLst/>
                <a:latin typeface="Times New Roman" panose="02020603050405020304" pitchFamily="18" charset="0"/>
                <a:ea typeface="Yu Mincho" panose="02020400000000000000" pitchFamily="18" charset="-128"/>
                <a:cs typeface="Arial" panose="020B0604020202020204" pitchFamily="34" charset="0"/>
              </a:rPr>
              <a:t> &lt;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Times New Roman" panose="02020603050405020304" pitchFamily="18" charset="0"/>
                <a:ea typeface="Yu Mincho" panose="02020400000000000000" pitchFamily="18" charset="-128"/>
                <a:cs typeface="Arial" panose="020B0604020202020204" pitchFamily="34" charset="0"/>
              </a:rPr>
              <a:t>, </a:t>
            </a:r>
            <a:r>
              <a:rPr lang="en-US" sz="1800" dirty="0">
                <a:effectLst/>
                <a:latin typeface="Cambria Math" panose="02040503050406030204" pitchFamily="18" charset="0"/>
                <a:ea typeface="Yu Mincho" panose="02020400000000000000" pitchFamily="18" charset="-128"/>
                <a:cs typeface="Arial" panose="020B0604020202020204" pitchFamily="34" charset="0"/>
              </a:rPr>
              <a:t>(</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baseline="-25000" dirty="0">
                <a:effectLst/>
                <a:latin typeface="Cambria Math" panose="02040503050406030204" pitchFamily="18" charset="0"/>
                <a:ea typeface="Yu Mincho" panose="02020400000000000000" pitchFamily="18" charset="-128"/>
                <a:cs typeface="Arial" panose="020B0604020202020204" pitchFamily="34" charset="0"/>
              </a:rPr>
              <a:t>1</a:t>
            </a:r>
            <a:r>
              <a:rPr lang="en-US" sz="1800" dirty="0">
                <a:effectLst/>
                <a:latin typeface="Cambria Math" panose="020405030504060302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baseline="-25000" dirty="0">
                <a:effectLst/>
                <a:latin typeface="Cambria Math" panose="02040503050406030204" pitchFamily="18" charset="0"/>
                <a:ea typeface="Yu Mincho" panose="02020400000000000000" pitchFamily="18" charset="-128"/>
                <a:cs typeface="Arial" panose="020B0604020202020204" pitchFamily="34" charset="0"/>
              </a:rPr>
              <a:t>2</a:t>
            </a:r>
            <a:r>
              <a:rPr lang="en-US" sz="1800" dirty="0">
                <a:effectLst/>
                <a:latin typeface="Cambria Math" panose="02040503050406030204" pitchFamily="18" charset="0"/>
                <a:ea typeface="Yu Mincho" panose="02020400000000000000" pitchFamily="18" charset="-128"/>
                <a:cs typeface="Arial" panose="020B0604020202020204" pitchFamily="34" charset="0"/>
              </a:rPr>
              <a:t>)</a:t>
            </a:r>
            <a:r>
              <a:rPr lang="en-US" sz="1800" dirty="0">
                <a:effectLst/>
                <a:latin typeface="Times New Roman" panose="02020603050405020304" pitchFamily="18" charset="0"/>
                <a:ea typeface="Yu Mincho" panose="02020400000000000000" pitchFamily="18" charset="-128"/>
                <a:cs typeface="Arial" panose="020B0604020202020204" pitchFamily="34" charset="0"/>
              </a:rPr>
              <a:t> matrices are defined as:</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p:txBody>
      </p:sp>
      <p:pic>
        <p:nvPicPr>
          <p:cNvPr id="7" name="Рисунок 6">
            <a:extLst>
              <a:ext uri="{FF2B5EF4-FFF2-40B4-BE49-F238E27FC236}">
                <a16:creationId xmlns:a16="http://schemas.microsoft.com/office/drawing/2014/main" id="{A0011912-5BE3-4935-92BA-8097A2D433E3}"/>
              </a:ext>
            </a:extLst>
          </p:cNvPr>
          <p:cNvPicPr/>
          <p:nvPr/>
        </p:nvPicPr>
        <p:blipFill>
          <a:blip r:embed="rId3"/>
          <a:stretch>
            <a:fillRect/>
          </a:stretch>
        </p:blipFill>
        <p:spPr>
          <a:xfrm>
            <a:off x="3952874" y="3385776"/>
            <a:ext cx="3140076" cy="701599"/>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77A7D16-EC70-4797-8FCF-CC8A83B33D0B}"/>
                  </a:ext>
                </a:extLst>
              </p:cNvPr>
              <p:cNvSpPr txBox="1"/>
              <p:nvPr/>
            </p:nvSpPr>
            <p:spPr>
              <a:xfrm>
                <a:off x="474284" y="4133818"/>
                <a:ext cx="6096000" cy="381066"/>
              </a:xfrm>
              <a:prstGeom prst="rect">
                <a:avLst/>
              </a:prstGeom>
              <a:noFill/>
            </p:spPr>
            <p:txBody>
              <a:bodyPr wrap="square">
                <a:spAutoFit/>
              </a:bodyPr>
              <a:lstStyle/>
              <a:p>
                <a:pPr marL="285750" indent="-285750" algn="l">
                  <a:lnSpc>
                    <a:spcPct val="107000"/>
                  </a:lnSpc>
                  <a:spcAft>
                    <a:spcPts val="400"/>
                  </a:spcAft>
                  <a:buFont typeface="Arial" panose="020B0604020202020204" pitchFamily="34" charset="0"/>
                  <a:buChar char="•"/>
                </a:pPr>
                <a:r>
                  <a:rPr lang="en-US" sz="1800" dirty="0">
                    <a:effectLst/>
                    <a:latin typeface="Times New Roman" panose="02020603050405020304" pitchFamily="18" charset="0"/>
                    <a:ea typeface="Yu Mincho" panose="02020400000000000000" pitchFamily="18" charset="-128"/>
                    <a:cs typeface="Arial" panose="020B0604020202020204" pitchFamily="34" charset="0"/>
                  </a:rPr>
                  <a:t>such that and the </a:t>
                </a:r>
                <a:r>
                  <a:rPr lang="en-US" sz="1800" dirty="0">
                    <a:effectLst/>
                    <a:latin typeface="Cambria Math" panose="02040503050406030204" pitchFamily="18" charset="0"/>
                    <a:ea typeface="Yu Mincho" panose="02020400000000000000" pitchFamily="18" charset="-128"/>
                    <a:cs typeface="Arial" panose="020B0604020202020204" pitchFamily="34" charset="0"/>
                  </a:rPr>
                  <a:t>(</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baseline="-25000" dirty="0">
                    <a:effectLst/>
                    <a:latin typeface="Cambria Math" panose="02040503050406030204" pitchFamily="18" charset="0"/>
                    <a:ea typeface="Yu Mincho" panose="02020400000000000000" pitchFamily="18" charset="-128"/>
                    <a:cs typeface="Arial" panose="020B0604020202020204" pitchFamily="34" charset="0"/>
                  </a:rPr>
                  <a:t>1</a:t>
                </a:r>
                <a:r>
                  <a:rPr lang="en-US" sz="1800" dirty="0">
                    <a:effectLst/>
                    <a:latin typeface="Cambria Math" panose="020405030504060302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baseline="-25000" dirty="0">
                    <a:effectLst/>
                    <a:latin typeface="Cambria Math" panose="02040503050406030204" pitchFamily="18" charset="0"/>
                    <a:ea typeface="Yu Mincho" panose="02020400000000000000" pitchFamily="18" charset="-128"/>
                    <a:cs typeface="Arial" panose="020B0604020202020204" pitchFamily="34" charset="0"/>
                  </a:rPr>
                  <a:t>2</a:t>
                </a:r>
                <a:r>
                  <a:rPr lang="en-US" sz="1800" dirty="0">
                    <a:effectLst/>
                    <a:latin typeface="Cambria Math" panose="02040503050406030204" pitchFamily="18" charset="0"/>
                    <a:ea typeface="Yu Mincho" panose="02020400000000000000" pitchFamily="18" charset="-128"/>
                    <a:cs typeface="Arial" panose="020B0604020202020204" pitchFamily="34" charset="0"/>
                  </a:rPr>
                  <a:t>)</a:t>
                </a:r>
                <a:r>
                  <a:rPr lang="en-US" sz="1800" dirty="0">
                    <a:effectLst/>
                    <a:latin typeface="Times New Roman" panose="02020603050405020304" pitchFamily="18" charset="0"/>
                    <a:ea typeface="Yu Mincho" panose="02020400000000000000" pitchFamily="18" charset="-128"/>
                    <a:cs typeface="Arial" panose="020B0604020202020204" pitchFamily="34" charset="0"/>
                  </a:rPr>
                  <a:t> matrices </a:t>
                </a:r>
                <a14:m>
                  <m:oMath xmlns:m="http://schemas.openxmlformats.org/officeDocument/2006/math">
                    <m:sSub>
                      <m:sSubPr>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sSubPr>
                      <m:e>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𝐵</m:t>
                            </m:r>
                          </m:e>
                        </m:acc>
                      </m:e>
                      <m:sub>
                        <m:r>
                          <a:rPr lang="en-US" sz="1800" i="1">
                            <a:effectLst/>
                            <a:latin typeface="Cambria Math" panose="02040503050406030204" pitchFamily="18" charset="0"/>
                            <a:ea typeface="Yu Mincho" panose="02020400000000000000" pitchFamily="18" charset="-128"/>
                            <a:cs typeface="Cambria Math" panose="02040503050406030204" pitchFamily="18" charset="0"/>
                          </a:rPr>
                          <m:t>𝑘</m:t>
                        </m:r>
                      </m:sub>
                    </m:sSub>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is defined as:</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p:txBody>
          </p:sp>
        </mc:Choice>
        <mc:Fallback xmlns="">
          <p:sp>
            <p:nvSpPr>
              <p:cNvPr id="10" name="TextBox 9">
                <a:extLst>
                  <a:ext uri="{FF2B5EF4-FFF2-40B4-BE49-F238E27FC236}">
                    <a16:creationId xmlns:a16="http://schemas.microsoft.com/office/drawing/2014/main" id="{877A7D16-EC70-4797-8FCF-CC8A83B33D0B}"/>
                  </a:ext>
                </a:extLst>
              </p:cNvPr>
              <p:cNvSpPr txBox="1">
                <a:spLocks noRot="1" noChangeAspect="1" noMove="1" noResize="1" noEditPoints="1" noAdjustHandles="1" noChangeArrowheads="1" noChangeShapeType="1" noTextEdit="1"/>
              </p:cNvSpPr>
              <p:nvPr/>
            </p:nvSpPr>
            <p:spPr>
              <a:xfrm>
                <a:off x="474284" y="4133818"/>
                <a:ext cx="6096000" cy="381066"/>
              </a:xfrm>
              <a:prstGeom prst="rect">
                <a:avLst/>
              </a:prstGeom>
              <a:blipFill>
                <a:blip r:embed="rId4"/>
                <a:stretch>
                  <a:fillRect l="-700" t="-7937" b="-23810"/>
                </a:stretch>
              </a:blipFill>
            </p:spPr>
            <p:txBody>
              <a:bodyPr/>
              <a:lstStyle/>
              <a:p>
                <a:r>
                  <a:rPr lang="uk-UA">
                    <a:noFill/>
                  </a:rPr>
                  <a:t> </a:t>
                </a:r>
              </a:p>
            </p:txBody>
          </p:sp>
        </mc:Fallback>
      </mc:AlternateContent>
      <p:pic>
        <p:nvPicPr>
          <p:cNvPr id="11" name="Рисунок 10">
            <a:extLst>
              <a:ext uri="{FF2B5EF4-FFF2-40B4-BE49-F238E27FC236}">
                <a16:creationId xmlns:a16="http://schemas.microsoft.com/office/drawing/2014/main" id="{C893BA1D-B746-46E5-80F6-BC8888E9C6B2}"/>
              </a:ext>
            </a:extLst>
          </p:cNvPr>
          <p:cNvPicPr/>
          <p:nvPr/>
        </p:nvPicPr>
        <p:blipFill>
          <a:blip r:embed="rId5"/>
          <a:stretch>
            <a:fillRect/>
          </a:stretch>
        </p:blipFill>
        <p:spPr>
          <a:xfrm>
            <a:off x="3952874" y="4705350"/>
            <a:ext cx="3140076" cy="508000"/>
          </a:xfrm>
          <a:prstGeom prst="rect">
            <a:avLst/>
          </a:prstGeom>
        </p:spPr>
      </p:pic>
      <p:sp>
        <p:nvSpPr>
          <p:cNvPr id="12" name="TextBox 11">
            <a:extLst>
              <a:ext uri="{FF2B5EF4-FFF2-40B4-BE49-F238E27FC236}">
                <a16:creationId xmlns:a16="http://schemas.microsoft.com/office/drawing/2014/main" id="{0BB4779A-349A-46D3-B255-8A4B87729B65}"/>
              </a:ext>
            </a:extLst>
          </p:cNvPr>
          <p:cNvSpPr txBox="1"/>
          <p:nvPr/>
        </p:nvSpPr>
        <p:spPr>
          <a:xfrm>
            <a:off x="561974" y="5403816"/>
            <a:ext cx="6096000" cy="381066"/>
          </a:xfrm>
          <a:prstGeom prst="rect">
            <a:avLst/>
          </a:prstGeom>
          <a:noFill/>
        </p:spPr>
        <p:txBody>
          <a:bodyPr wrap="square">
            <a:spAutoFit/>
          </a:bodyPr>
          <a:lstStyle/>
          <a:p>
            <a:pPr marL="285750" indent="-285750" algn="l">
              <a:lnSpc>
                <a:spcPct val="107000"/>
              </a:lnSpc>
              <a:spcAft>
                <a:spcPts val="400"/>
              </a:spcAft>
              <a:buFont typeface="Arial" panose="020B0604020202020204" pitchFamily="34" charset="0"/>
              <a:buChar char="•"/>
            </a:pPr>
            <a:r>
              <a:rPr lang="en-US" dirty="0">
                <a:latin typeface="Times New Roman" panose="02020603050405020304" pitchFamily="18" charset="0"/>
                <a:ea typeface="Yu Mincho" panose="02020400000000000000" pitchFamily="18" charset="-128"/>
                <a:cs typeface="Arial" panose="020B0604020202020204" pitchFamily="34" charset="0"/>
              </a:rPr>
              <a:t>where:</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p:txBody>
      </p:sp>
      <p:pic>
        <p:nvPicPr>
          <p:cNvPr id="13" name="Рисунок 12">
            <a:extLst>
              <a:ext uri="{FF2B5EF4-FFF2-40B4-BE49-F238E27FC236}">
                <a16:creationId xmlns:a16="http://schemas.microsoft.com/office/drawing/2014/main" id="{2841D9F4-0AEB-4C42-9CDB-0A6273944C40}"/>
              </a:ext>
            </a:extLst>
          </p:cNvPr>
          <p:cNvPicPr/>
          <p:nvPr/>
        </p:nvPicPr>
        <p:blipFill>
          <a:blip r:embed="rId6">
            <a:extLst>
              <a:ext uri="{28A0092B-C50C-407E-A947-70E740481C1C}">
                <a14:useLocalDpi xmlns:a14="http://schemas.microsoft.com/office/drawing/2010/main" val="0"/>
              </a:ext>
            </a:extLst>
          </a:blip>
          <a:stretch>
            <a:fillRect/>
          </a:stretch>
        </p:blipFill>
        <p:spPr>
          <a:xfrm>
            <a:off x="1708467" y="5376865"/>
            <a:ext cx="1193483" cy="500388"/>
          </a:xfrm>
          <a:prstGeom prst="rect">
            <a:avLst/>
          </a:prstGeom>
        </p:spPr>
      </p:pic>
    </p:spTree>
    <p:extLst>
      <p:ext uri="{BB962C8B-B14F-4D97-AF65-F5344CB8AC3E}">
        <p14:creationId xmlns:p14="http://schemas.microsoft.com/office/powerpoint/2010/main" val="57435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334725-28D8-4E15-810C-C3023F6DADCE}"/>
              </a:ext>
            </a:extLst>
          </p:cNvPr>
          <p:cNvSpPr>
            <a:spLocks noGrp="1"/>
          </p:cNvSpPr>
          <p:nvPr>
            <p:ph type="ctrTitle"/>
          </p:nvPr>
        </p:nvSpPr>
        <p:spPr>
          <a:xfrm>
            <a:off x="474284" y="323937"/>
            <a:ext cx="11380111" cy="2423364"/>
          </a:xfrm>
        </p:spPr>
        <p:txBody>
          <a:bodyPr>
            <a:normAutofit/>
          </a:bodyPr>
          <a:lstStyle/>
          <a:p>
            <a:pPr algn="l">
              <a:lnSpc>
                <a:spcPct val="107000"/>
              </a:lnSpc>
              <a:spcAft>
                <a:spcPts val="400"/>
              </a:spcAft>
            </a:pPr>
            <a:r>
              <a:rPr lang="en-US" sz="2800" b="0" dirty="0">
                <a:effectLst/>
                <a:latin typeface="Times New Roman" panose="02020603050405020304" pitchFamily="18" charset="0"/>
                <a:ea typeface="Yu Mincho" panose="02020400000000000000" pitchFamily="18" charset="-128"/>
                <a:cs typeface="Arial" panose="020B0604020202020204" pitchFamily="34" charset="0"/>
              </a:rPr>
              <a:t>Notations and computation</a:t>
            </a:r>
            <a:br>
              <a:rPr lang="en-US" sz="2800" b="0" dirty="0">
                <a:effectLst/>
                <a:latin typeface="Times New Roman" panose="02020603050405020304" pitchFamily="18" charset="0"/>
                <a:ea typeface="Yu Mincho" panose="02020400000000000000" pitchFamily="18" charset="-128"/>
                <a:cs typeface="Arial" panose="020B0604020202020204" pitchFamily="34" charset="0"/>
              </a:rPr>
            </a:br>
            <a:br>
              <a:rPr lang="en-US" sz="2800" b="0" dirty="0">
                <a:effectLst/>
                <a:latin typeface="Times New Roman" panose="02020603050405020304" pitchFamily="18" charset="0"/>
                <a:ea typeface="Yu Mincho" panose="02020400000000000000" pitchFamily="18" charset="-128"/>
                <a:cs typeface="Arial" panose="020B0604020202020204" pitchFamily="34" charset="0"/>
              </a:rPr>
            </a:br>
            <a:br>
              <a:rPr lang="uk-UA" sz="1800" dirty="0">
                <a:effectLst/>
                <a:latin typeface="Times New Roman" panose="02020603050405020304" pitchFamily="18" charset="0"/>
                <a:ea typeface="Yu Mincho" panose="02020400000000000000" pitchFamily="18" charset="-128"/>
                <a:cs typeface="Arial" panose="020B0604020202020204" pitchFamily="34" charset="0"/>
              </a:rPr>
            </a:br>
            <a:endParaRPr lang="uk-UA" sz="72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28CBF95-13D0-4685-97DE-636E5F4E692F}"/>
                  </a:ext>
                </a:extLst>
              </p:cNvPr>
              <p:cNvSpPr txBox="1"/>
              <p:nvPr/>
            </p:nvSpPr>
            <p:spPr>
              <a:xfrm>
                <a:off x="564167" y="976434"/>
                <a:ext cx="10962066" cy="674928"/>
              </a:xfrm>
              <a:prstGeom prst="rect">
                <a:avLst/>
              </a:prstGeom>
              <a:noFill/>
            </p:spPr>
            <p:txBody>
              <a:bodyPr wrap="square">
                <a:spAutoFit/>
              </a:bodyPr>
              <a:lstStyle/>
              <a:p>
                <a:pPr algn="just">
                  <a:lnSpc>
                    <a:spcPct val="107000"/>
                  </a:lnSpc>
                  <a:spcAft>
                    <a:spcPts val="40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This way the matrix </a:t>
                </a:r>
                <a14:m>
                  <m:oMath xmlns:m="http://schemas.openxmlformats.org/officeDocument/2006/math">
                    <m:sSub>
                      <m:sSubPr>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sSubPr>
                      <m:e>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𝐴</m:t>
                            </m:r>
                          </m:e>
                        </m:acc>
                      </m:e>
                      <m:sub>
                        <m:r>
                          <a:rPr lang="en-US" sz="1800" i="1">
                            <a:effectLst/>
                            <a:latin typeface="Cambria Math" panose="02040503050406030204" pitchFamily="18" charset="0"/>
                            <a:ea typeface="Yu Mincho" panose="02020400000000000000" pitchFamily="18" charset="-128"/>
                            <a:cs typeface="Cambria Math" panose="02040503050406030204" pitchFamily="18" charset="0"/>
                          </a:rPr>
                          <m:t>𝑘</m:t>
                        </m:r>
                      </m:sub>
                    </m:sSub>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is computed by horizontally concatenating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baseline="-25000" dirty="0">
                    <a:effectLst/>
                    <a:latin typeface="Times New Roman" panose="02020603050405020304" pitchFamily="18" charset="0"/>
                    <a:ea typeface="Yu Mincho" panose="02020400000000000000" pitchFamily="18" charset="-128"/>
                    <a:cs typeface="Arial" panose="020B0604020202020204" pitchFamily="34" charset="0"/>
                  </a:rPr>
                  <a:t>2</a:t>
                </a:r>
                <a:r>
                  <a:rPr lang="en-US" sz="1800" dirty="0">
                    <a:effectLst/>
                    <a:latin typeface="Times New Roman" panose="02020603050405020304" pitchFamily="18" charset="0"/>
                    <a:ea typeface="Yu Mincho" panose="02020400000000000000" pitchFamily="18" charset="-128"/>
                    <a:cs typeface="Arial" panose="020B0604020202020204" pitchFamily="34" charset="0"/>
                  </a:rPr>
                  <a:t> times the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𝑘</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r>
                  <a:rPr lang="en-US" sz="1800" dirty="0" err="1">
                    <a:effectLst/>
                    <a:latin typeface="Times New Roman" panose="02020603050405020304" pitchFamily="18" charset="0"/>
                    <a:ea typeface="Yu Mincho" panose="02020400000000000000" pitchFamily="18" charset="-128"/>
                    <a:cs typeface="Arial" panose="020B0604020202020204" pitchFamily="34" charset="0"/>
                  </a:rPr>
                  <a:t>th</a:t>
                </a:r>
                <a:r>
                  <a:rPr lang="en-US" sz="1800" dirty="0">
                    <a:effectLst/>
                    <a:latin typeface="Times New Roman" panose="02020603050405020304" pitchFamily="18" charset="0"/>
                    <a:ea typeface="Yu Mincho" panose="02020400000000000000" pitchFamily="18" charset="-128"/>
                    <a:cs typeface="Arial" panose="020B0604020202020204" pitchFamily="34" charset="0"/>
                  </a:rPr>
                  <a:t> column of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𝐴</a:t>
                </a:r>
                <a:r>
                  <a:rPr lang="en-US" sz="1800" dirty="0">
                    <a:effectLst/>
                    <a:latin typeface="Times New Roman" panose="02020603050405020304" pitchFamily="18" charset="0"/>
                    <a:ea typeface="Yu Mincho" panose="02020400000000000000" pitchFamily="18" charset="-128"/>
                    <a:cs typeface="Arial" panose="020B0604020202020204" pitchFamily="34" charset="0"/>
                  </a:rPr>
                  <a:t>, while </a:t>
                </a:r>
                <a14:m>
                  <m:oMath xmlns:m="http://schemas.openxmlformats.org/officeDocument/2006/math">
                    <m:sSub>
                      <m:sSubPr>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sSubPr>
                      <m:e>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𝐵</m:t>
                            </m:r>
                          </m:e>
                        </m:acc>
                      </m:e>
                      <m:sub>
                        <m:r>
                          <a:rPr lang="en-US" sz="1800" i="1">
                            <a:effectLst/>
                            <a:latin typeface="Cambria Math" panose="02040503050406030204" pitchFamily="18" charset="0"/>
                            <a:ea typeface="Yu Mincho" panose="02020400000000000000" pitchFamily="18" charset="-128"/>
                            <a:cs typeface="Cambria Math" panose="02040503050406030204" pitchFamily="18" charset="0"/>
                          </a:rPr>
                          <m:t>𝑘</m:t>
                        </m:r>
                      </m:sub>
                    </m:sSub>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is the computed by vertically concatenating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baseline="-25000" dirty="0">
                    <a:effectLst/>
                    <a:latin typeface="Times New Roman" panose="02020603050405020304" pitchFamily="18" charset="0"/>
                    <a:ea typeface="Yu Mincho" panose="02020400000000000000" pitchFamily="18" charset="-128"/>
                    <a:cs typeface="Arial" panose="020B0604020202020204" pitchFamily="34" charset="0"/>
                  </a:rPr>
                  <a:t>1</a:t>
                </a:r>
                <a:r>
                  <a:rPr lang="en-US" sz="1800" dirty="0">
                    <a:effectLst/>
                    <a:latin typeface="Times New Roman" panose="02020603050405020304" pitchFamily="18" charset="0"/>
                    <a:ea typeface="Yu Mincho" panose="02020400000000000000" pitchFamily="18" charset="-128"/>
                    <a:cs typeface="Arial" panose="020B0604020202020204" pitchFamily="34" charset="0"/>
                  </a:rPr>
                  <a:t> times the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𝑘</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r>
                  <a:rPr lang="en-US" sz="1800" dirty="0" err="1">
                    <a:effectLst/>
                    <a:latin typeface="Times New Roman" panose="02020603050405020304" pitchFamily="18" charset="0"/>
                    <a:ea typeface="Yu Mincho" panose="02020400000000000000" pitchFamily="18" charset="-128"/>
                    <a:cs typeface="Arial" panose="020B0604020202020204" pitchFamily="34" charset="0"/>
                  </a:rPr>
                  <a:t>th</a:t>
                </a:r>
                <a:r>
                  <a:rPr lang="en-US" sz="1800" dirty="0">
                    <a:effectLst/>
                    <a:latin typeface="Times New Roman" panose="02020603050405020304" pitchFamily="18" charset="0"/>
                    <a:ea typeface="Yu Mincho" panose="02020400000000000000" pitchFamily="18" charset="-128"/>
                    <a:cs typeface="Arial" panose="020B0604020202020204" pitchFamily="34" charset="0"/>
                  </a:rPr>
                  <a:t> row of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𝐵</a:t>
                </a:r>
                <a:r>
                  <a:rPr lang="en-US" sz="1800" dirty="0">
                    <a:effectLst/>
                    <a:latin typeface="Times New Roman" panose="02020603050405020304" pitchFamily="18" charset="0"/>
                    <a:ea typeface="Yu Mincho" panose="02020400000000000000" pitchFamily="18" charset="-128"/>
                    <a:cs typeface="Arial" panose="020B0604020202020204" pitchFamily="34" charset="0"/>
                  </a:rPr>
                  <a:t>. Thus, from (1), the product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𝐶</a:t>
                </a:r>
                <a:r>
                  <a:rPr lang="en-US" sz="1800" dirty="0">
                    <a:effectLst/>
                    <a:latin typeface="Times New Roman" panose="02020603050405020304" pitchFamily="18" charset="0"/>
                    <a:ea typeface="Yu Mincho" panose="02020400000000000000" pitchFamily="18" charset="-128"/>
                    <a:cs typeface="Arial" panose="020B0604020202020204" pitchFamily="34" charset="0"/>
                  </a:rPr>
                  <a:t> can be computed as:</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p:txBody>
          </p:sp>
        </mc:Choice>
        <mc:Fallback xmlns="">
          <p:sp>
            <p:nvSpPr>
              <p:cNvPr id="4" name="TextBox 3">
                <a:extLst>
                  <a:ext uri="{FF2B5EF4-FFF2-40B4-BE49-F238E27FC236}">
                    <a16:creationId xmlns:a16="http://schemas.microsoft.com/office/drawing/2014/main" id="{728CBF95-13D0-4685-97DE-636E5F4E692F}"/>
                  </a:ext>
                </a:extLst>
              </p:cNvPr>
              <p:cNvSpPr txBox="1">
                <a:spLocks noRot="1" noChangeAspect="1" noMove="1" noResize="1" noEditPoints="1" noAdjustHandles="1" noChangeArrowheads="1" noChangeShapeType="1" noTextEdit="1"/>
              </p:cNvSpPr>
              <p:nvPr/>
            </p:nvSpPr>
            <p:spPr>
              <a:xfrm>
                <a:off x="564167" y="976434"/>
                <a:ext cx="10962066" cy="674928"/>
              </a:xfrm>
              <a:prstGeom prst="rect">
                <a:avLst/>
              </a:prstGeom>
              <a:blipFill>
                <a:blip r:embed="rId2"/>
                <a:stretch>
                  <a:fillRect l="-501" t="-4505" r="-445" b="-13514"/>
                </a:stretch>
              </a:blipFill>
            </p:spPr>
            <p:txBody>
              <a:bodyPr/>
              <a:lstStyle/>
              <a:p>
                <a:r>
                  <a:rPr lang="uk-UA">
                    <a:noFill/>
                  </a:rPr>
                  <a:t> </a:t>
                </a:r>
              </a:p>
            </p:txBody>
          </p:sp>
        </mc:Fallback>
      </mc:AlternateContent>
      <p:pic>
        <p:nvPicPr>
          <p:cNvPr id="5" name="Рисунок 4">
            <a:extLst>
              <a:ext uri="{FF2B5EF4-FFF2-40B4-BE49-F238E27FC236}">
                <a16:creationId xmlns:a16="http://schemas.microsoft.com/office/drawing/2014/main" id="{9D4572CD-99A1-475D-A559-23AA247D9B23}"/>
              </a:ext>
            </a:extLst>
          </p:cNvPr>
          <p:cNvPicPr/>
          <p:nvPr/>
        </p:nvPicPr>
        <p:blipFill>
          <a:blip r:embed="rId3">
            <a:extLst>
              <a:ext uri="{28A0092B-C50C-407E-A947-70E740481C1C}">
                <a14:useLocalDpi xmlns:a14="http://schemas.microsoft.com/office/drawing/2010/main" val="0"/>
              </a:ext>
            </a:extLst>
          </a:blip>
          <a:stretch>
            <a:fillRect/>
          </a:stretch>
        </p:blipFill>
        <p:spPr>
          <a:xfrm>
            <a:off x="4690744" y="1651362"/>
            <a:ext cx="2529205" cy="890905"/>
          </a:xfrm>
          <a:prstGeom prst="rect">
            <a:avLst/>
          </a:prstGeom>
        </p:spPr>
      </p:pic>
      <p:sp>
        <p:nvSpPr>
          <p:cNvPr id="10" name="TextBox 9">
            <a:extLst>
              <a:ext uri="{FF2B5EF4-FFF2-40B4-BE49-F238E27FC236}">
                <a16:creationId xmlns:a16="http://schemas.microsoft.com/office/drawing/2014/main" id="{B07A7C83-DBAE-4134-962C-B70EF4D85FBC}"/>
              </a:ext>
            </a:extLst>
          </p:cNvPr>
          <p:cNvSpPr txBox="1"/>
          <p:nvPr/>
        </p:nvSpPr>
        <p:spPr>
          <a:xfrm>
            <a:off x="614967" y="2847863"/>
            <a:ext cx="6096000" cy="369332"/>
          </a:xfrm>
          <a:prstGeom prst="rect">
            <a:avLst/>
          </a:prstGeom>
          <a:noFill/>
        </p:spPr>
        <p:txBody>
          <a:bodyPr wrap="square">
            <a:spAutoFit/>
          </a:bodyPr>
          <a:lstStyle/>
          <a:p>
            <a:r>
              <a:rPr lang="en-US" sz="1800" i="1" dirty="0">
                <a:effectLst/>
                <a:latin typeface="Times New Roman" panose="02020603050405020304" pitchFamily="18" charset="0"/>
                <a:ea typeface="Yu Mincho" panose="02020400000000000000" pitchFamily="18" charset="-128"/>
                <a:cs typeface="Arial" panose="020B0604020202020204" pitchFamily="34" charset="0"/>
              </a:rPr>
              <a:t>Example 1</a:t>
            </a:r>
            <a:r>
              <a:rPr lang="en-US" sz="1800" dirty="0">
                <a:effectLst/>
                <a:latin typeface="Times New Roman" panose="02020603050405020304" pitchFamily="18" charset="0"/>
                <a:ea typeface="Yu Mincho" panose="02020400000000000000" pitchFamily="18" charset="-128"/>
                <a:cs typeface="Arial" panose="020B0604020202020204" pitchFamily="34" charset="0"/>
              </a:rPr>
              <a:t>. Let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baseline="-25000" dirty="0">
                <a:effectLst/>
                <a:latin typeface="Times New Roman" panose="02020603050405020304" pitchFamily="18" charset="0"/>
                <a:ea typeface="Yu Mincho" panose="02020400000000000000" pitchFamily="18" charset="-128"/>
                <a:cs typeface="Arial" panose="020B0604020202020204" pitchFamily="34" charset="0"/>
              </a:rPr>
              <a:t>1</a:t>
            </a:r>
            <a:r>
              <a:rPr lang="en-US" sz="1800" dirty="0">
                <a:effectLst/>
                <a:latin typeface="Times New Roman" panose="020206030504050203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Times New Roman" panose="020206030504050203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baseline="-25000" dirty="0">
                <a:effectLst/>
                <a:latin typeface="Times New Roman" panose="02020603050405020304" pitchFamily="18" charset="0"/>
                <a:ea typeface="Yu Mincho" panose="02020400000000000000" pitchFamily="18" charset="-128"/>
                <a:cs typeface="Arial" panose="020B0604020202020204" pitchFamily="34" charset="0"/>
              </a:rPr>
              <a:t>2</a:t>
            </a:r>
            <a:r>
              <a:rPr lang="en-US" sz="1800" dirty="0">
                <a:effectLst/>
                <a:latin typeface="Times New Roman" panose="02020603050405020304" pitchFamily="18" charset="0"/>
                <a:ea typeface="Yu Mincho" panose="02020400000000000000" pitchFamily="18" charset="-128"/>
                <a:cs typeface="Arial" panose="020B0604020202020204" pitchFamily="34" charset="0"/>
              </a:rPr>
              <a:t> = 4. Then:</a:t>
            </a:r>
            <a:endParaRPr lang="uk-UA" dirty="0"/>
          </a:p>
        </p:txBody>
      </p:sp>
      <p:pic>
        <p:nvPicPr>
          <p:cNvPr id="11" name="Рисунок 10">
            <a:extLst>
              <a:ext uri="{FF2B5EF4-FFF2-40B4-BE49-F238E27FC236}">
                <a16:creationId xmlns:a16="http://schemas.microsoft.com/office/drawing/2014/main" id="{CD0A59D2-367D-4AC3-A319-E090972E97FC}"/>
              </a:ext>
            </a:extLst>
          </p:cNvPr>
          <p:cNvPicPr/>
          <p:nvPr/>
        </p:nvPicPr>
        <p:blipFill>
          <a:blip r:embed="rId4">
            <a:extLst>
              <a:ext uri="{28A0092B-C50C-407E-A947-70E740481C1C}">
                <a14:useLocalDpi xmlns:a14="http://schemas.microsoft.com/office/drawing/2010/main" val="0"/>
              </a:ext>
            </a:extLst>
          </a:blip>
          <a:stretch>
            <a:fillRect/>
          </a:stretch>
        </p:blipFill>
        <p:spPr>
          <a:xfrm>
            <a:off x="4259867" y="2701298"/>
            <a:ext cx="2406650" cy="664299"/>
          </a:xfrm>
          <a:prstGeom prst="rect">
            <a:avLst/>
          </a:prstGeom>
        </p:spPr>
      </p:pic>
      <p:pic>
        <p:nvPicPr>
          <p:cNvPr id="12" name="Рисунок 11">
            <a:extLst>
              <a:ext uri="{FF2B5EF4-FFF2-40B4-BE49-F238E27FC236}">
                <a16:creationId xmlns:a16="http://schemas.microsoft.com/office/drawing/2014/main" id="{E426A905-581F-4041-A321-DA4DC2F6D6DB}"/>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666517" y="2701298"/>
            <a:ext cx="3302983" cy="749935"/>
          </a:xfrm>
          <a:prstGeom prst="rect">
            <a:avLst/>
          </a:prstGeom>
        </p:spPr>
      </p:pic>
      <p:pic>
        <p:nvPicPr>
          <p:cNvPr id="13" name="Рисунок 12">
            <a:extLst>
              <a:ext uri="{FF2B5EF4-FFF2-40B4-BE49-F238E27FC236}">
                <a16:creationId xmlns:a16="http://schemas.microsoft.com/office/drawing/2014/main" id="{E79BC7EB-F68F-47DF-B7E0-263045EDB816}"/>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6547772" y="3519402"/>
            <a:ext cx="3419684" cy="2276251"/>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2747330-6765-438D-9317-EDFC9B7C50A6}"/>
                  </a:ext>
                </a:extLst>
              </p:cNvPr>
              <p:cNvSpPr txBox="1"/>
              <p:nvPr/>
            </p:nvSpPr>
            <p:spPr>
              <a:xfrm>
                <a:off x="628618" y="3809856"/>
                <a:ext cx="5326728" cy="2724207"/>
              </a:xfrm>
              <a:prstGeom prst="rect">
                <a:avLst/>
              </a:prstGeom>
              <a:noFill/>
            </p:spPr>
            <p:txBody>
              <a:bodyPr wrap="square">
                <a:spAutoFit/>
              </a:bodyPr>
              <a:lstStyle/>
              <a:p>
                <a:pPr algn="just">
                  <a:lnSpc>
                    <a:spcPct val="107000"/>
                  </a:lnSpc>
                  <a:spcAft>
                    <a:spcPts val="40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The result of the multiplication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𝐶</a:t>
                </a:r>
                <a:r>
                  <a:rPr lang="en-US" sz="1800" dirty="0">
                    <a:effectLst/>
                    <a:latin typeface="Times New Roman" panose="020206030504050203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𝐴</a:t>
                </a:r>
                <a:r>
                  <a:rPr lang="en-US" sz="1800" dirty="0">
                    <a:effectLst/>
                    <a:latin typeface="Times New Roman" panose="02020603050405020304" pitchFamily="18" charset="0"/>
                    <a:ea typeface="Yu Mincho" panose="02020400000000000000" pitchFamily="18" charset="-128"/>
                    <a:cs typeface="Arial" panose="020B0604020202020204" pitchFamily="34" charset="0"/>
                  </a:rPr>
                  <a:t> ·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𝐵</a:t>
                </a:r>
                <a:r>
                  <a:rPr lang="en-US" sz="1800" dirty="0">
                    <a:effectLst/>
                    <a:latin typeface="Times New Roman" panose="02020603050405020304" pitchFamily="18" charset="0"/>
                    <a:ea typeface="Yu Mincho" panose="02020400000000000000" pitchFamily="18" charset="-128"/>
                    <a:cs typeface="Arial" panose="020B0604020202020204" pitchFamily="34" charset="0"/>
                  </a:rPr>
                  <a:t> can then be computed by summing the element-wise (pair-wise) multiplication of the matrices </a:t>
                </a:r>
                <a14:m>
                  <m:oMath xmlns:m="http://schemas.openxmlformats.org/officeDocument/2006/math">
                    <m:sSub>
                      <m:sSubPr>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sSubPr>
                      <m:e>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𝐴</m:t>
                            </m:r>
                          </m:e>
                        </m:acc>
                      </m:e>
                      <m:sub>
                        <m:r>
                          <a:rPr lang="en-US" sz="1800" i="1">
                            <a:effectLst/>
                            <a:latin typeface="Cambria Math" panose="02040503050406030204" pitchFamily="18" charset="0"/>
                            <a:ea typeface="Yu Mincho" panose="02020400000000000000" pitchFamily="18" charset="-128"/>
                            <a:cs typeface="Cambria Math" panose="02040503050406030204" pitchFamily="18" charset="0"/>
                          </a:rPr>
                          <m:t>𝑘</m:t>
                        </m:r>
                      </m:sub>
                    </m:sSub>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and </a:t>
                </a:r>
                <a14:m>
                  <m:oMath xmlns:m="http://schemas.openxmlformats.org/officeDocument/2006/math">
                    <m:sSub>
                      <m:sSubPr>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sSubPr>
                      <m:e>
                        <m:acc>
                          <m:accPr>
                            <m:chr m:val="̂"/>
                            <m:ctrlPr>
                              <a:rPr lang="uk-UA" sz="1800" i="1">
                                <a:effectLst/>
                                <a:latin typeface="Cambria Math" panose="02040503050406030204" pitchFamily="18" charset="0"/>
                                <a:ea typeface="Yu Mincho" panose="02020400000000000000" pitchFamily="18" charset="-128"/>
                                <a:cs typeface="Cambria Math" panose="02040503050406030204" pitchFamily="18" charset="0"/>
                              </a:rPr>
                            </m:ctrlPr>
                          </m:accPr>
                          <m:e>
                            <m:r>
                              <a:rPr lang="en-US" sz="1800" i="1">
                                <a:effectLst/>
                                <a:latin typeface="Cambria Math" panose="02040503050406030204" pitchFamily="18" charset="0"/>
                                <a:ea typeface="Yu Mincho" panose="02020400000000000000" pitchFamily="18" charset="-128"/>
                                <a:cs typeface="Cambria Math" panose="02040503050406030204" pitchFamily="18" charset="0"/>
                              </a:rPr>
                              <m:t>𝐵</m:t>
                            </m:r>
                          </m:e>
                        </m:acc>
                      </m:e>
                      <m:sub>
                        <m:r>
                          <a:rPr lang="en-US" sz="1800" i="1">
                            <a:effectLst/>
                            <a:latin typeface="Cambria Math" panose="02040503050406030204" pitchFamily="18" charset="0"/>
                            <a:ea typeface="Yu Mincho" panose="02020400000000000000" pitchFamily="18" charset="-128"/>
                            <a:cs typeface="Cambria Math" panose="02040503050406030204" pitchFamily="18" charset="0"/>
                          </a:rPr>
                          <m:t>𝑘</m:t>
                        </m:r>
                      </m:sub>
                    </m:sSub>
                  </m:oMath>
                </a14:m>
                <a:r>
                  <a:rPr lang="en-US" sz="1800" dirty="0">
                    <a:effectLst/>
                    <a:latin typeface="Times New Roman" panose="02020603050405020304" pitchFamily="18" charset="0"/>
                    <a:ea typeface="Yu Mincho" panose="02020400000000000000" pitchFamily="18" charset="-128"/>
                    <a:cs typeface="Arial" panose="020B0604020202020204" pitchFamily="34" charset="0"/>
                  </a:rPr>
                  <a:t> for each value of k from 0 to </a:t>
                </a:r>
                <a:r>
                  <a:rPr lang="en-US" sz="1800" dirty="0">
                    <a:effectLst/>
                    <a:latin typeface="Cambria Math" panose="02040503050406030204" pitchFamily="18" charset="0"/>
                    <a:ea typeface="Yu Mincho" panose="02020400000000000000" pitchFamily="18" charset="-128"/>
                    <a:cs typeface="Cambria Math" panose="02040503050406030204" pitchFamily="18" charset="0"/>
                  </a:rPr>
                  <a:t>𝑑</a:t>
                </a:r>
                <a:r>
                  <a:rPr lang="en-US" sz="1800" dirty="0">
                    <a:effectLst/>
                    <a:latin typeface="Times New Roman" panose="02020603050405020304" pitchFamily="18" charset="0"/>
                    <a:ea typeface="Yu Mincho" panose="02020400000000000000" pitchFamily="18" charset="-128"/>
                    <a:cs typeface="Arial" panose="020B0604020202020204" pitchFamily="34" charset="0"/>
                  </a:rPr>
                  <a:t> – 1.</a:t>
                </a:r>
                <a:endParaRPr lang="uk-UA" sz="1800" dirty="0">
                  <a:effectLst/>
                  <a:latin typeface="Times New Roman" panose="02020603050405020304" pitchFamily="18" charset="0"/>
                  <a:ea typeface="Yu Mincho" panose="02020400000000000000" pitchFamily="18" charset="-128"/>
                  <a:cs typeface="Arial" panose="020B0604020202020204" pitchFamily="34" charset="0"/>
                </a:endParaRPr>
              </a:p>
              <a:p>
                <a:r>
                  <a:rPr lang="en-US" sz="1800" dirty="0">
                    <a:effectLst/>
                    <a:latin typeface="Times New Roman" panose="02020603050405020304" pitchFamily="18" charset="0"/>
                    <a:ea typeface="Yu Mincho" panose="02020400000000000000" pitchFamily="18" charset="-128"/>
                    <a:cs typeface="Arial" panose="020B0604020202020204" pitchFamily="34" charset="0"/>
                  </a:rPr>
                  <a:t>The advantage of this approach is that it reduces matrix multiplication to simpler operations (sums and element-wise products), which is more easily handled in a homomorphic context where full-fledged matrix multiplication might not be possible or is less efficient.</a:t>
                </a:r>
                <a:endParaRPr lang="uk-UA" dirty="0"/>
              </a:p>
            </p:txBody>
          </p:sp>
        </mc:Choice>
        <mc:Fallback xmlns="">
          <p:sp>
            <p:nvSpPr>
              <p:cNvPr id="14" name="TextBox 13">
                <a:extLst>
                  <a:ext uri="{FF2B5EF4-FFF2-40B4-BE49-F238E27FC236}">
                    <a16:creationId xmlns:a16="http://schemas.microsoft.com/office/drawing/2014/main" id="{82747330-6765-438D-9317-EDFC9B7C50A6}"/>
                  </a:ext>
                </a:extLst>
              </p:cNvPr>
              <p:cNvSpPr txBox="1">
                <a:spLocks noRot="1" noChangeAspect="1" noMove="1" noResize="1" noEditPoints="1" noAdjustHandles="1" noChangeArrowheads="1" noChangeShapeType="1" noTextEdit="1"/>
              </p:cNvSpPr>
              <p:nvPr/>
            </p:nvSpPr>
            <p:spPr>
              <a:xfrm>
                <a:off x="628618" y="3809856"/>
                <a:ext cx="5326728" cy="2724207"/>
              </a:xfrm>
              <a:prstGeom prst="rect">
                <a:avLst/>
              </a:prstGeom>
              <a:blipFill>
                <a:blip r:embed="rId7"/>
                <a:stretch>
                  <a:fillRect l="-915" t="-1566" r="-1030" b="-2461"/>
                </a:stretch>
              </a:blipFill>
            </p:spPr>
            <p:txBody>
              <a:bodyPr/>
              <a:lstStyle/>
              <a:p>
                <a:r>
                  <a:rPr lang="uk-UA">
                    <a:noFill/>
                  </a:rPr>
                  <a:t> </a:t>
                </a:r>
              </a:p>
            </p:txBody>
          </p:sp>
        </mc:Fallback>
      </mc:AlternateContent>
    </p:spTree>
    <p:extLst>
      <p:ext uri="{BB962C8B-B14F-4D97-AF65-F5344CB8AC3E}">
        <p14:creationId xmlns:p14="http://schemas.microsoft.com/office/powerpoint/2010/main" val="143516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334725-28D8-4E15-810C-C3023F6DADCE}"/>
              </a:ext>
            </a:extLst>
          </p:cNvPr>
          <p:cNvSpPr>
            <a:spLocks noGrp="1"/>
          </p:cNvSpPr>
          <p:nvPr>
            <p:ph type="ctrTitle"/>
          </p:nvPr>
        </p:nvSpPr>
        <p:spPr>
          <a:xfrm>
            <a:off x="474284" y="323937"/>
            <a:ext cx="11380111" cy="576111"/>
          </a:xfrm>
        </p:spPr>
        <p:txBody>
          <a:bodyPr>
            <a:normAutofit/>
          </a:bodyPr>
          <a:lstStyle/>
          <a:p>
            <a:pPr algn="l">
              <a:lnSpc>
                <a:spcPct val="107000"/>
              </a:lnSpc>
              <a:spcAft>
                <a:spcPts val="400"/>
              </a:spcAft>
            </a:pPr>
            <a:r>
              <a:rPr lang="en-US" sz="2800" dirty="0">
                <a:latin typeface="Times New Roman" panose="02020603050405020304" pitchFamily="18" charset="0"/>
                <a:ea typeface="Yu Mincho" panose="02020400000000000000" pitchFamily="18" charset="-128"/>
                <a:cs typeface="Arial" panose="020B0604020202020204" pitchFamily="34" charset="0"/>
              </a:rPr>
              <a:t>Mapping and data transformation</a:t>
            </a:r>
            <a:endParaRPr lang="uk-UA" sz="7200" dirty="0"/>
          </a:p>
        </p:txBody>
      </p:sp>
      <p:sp>
        <p:nvSpPr>
          <p:cNvPr id="9" name="Подзаголовок 8">
            <a:extLst>
              <a:ext uri="{FF2B5EF4-FFF2-40B4-BE49-F238E27FC236}">
                <a16:creationId xmlns:a16="http://schemas.microsoft.com/office/drawing/2014/main" id="{1241EF6B-EB9C-4963-9EF9-753EAAFEC3BD}"/>
              </a:ext>
            </a:extLst>
          </p:cNvPr>
          <p:cNvSpPr>
            <a:spLocks noGrp="1"/>
          </p:cNvSpPr>
          <p:nvPr>
            <p:ph type="subTitle" idx="1"/>
          </p:nvPr>
        </p:nvSpPr>
        <p:spPr>
          <a:xfrm>
            <a:off x="378207" y="971550"/>
            <a:ext cx="4447794" cy="5562513"/>
          </a:xfrm>
        </p:spPr>
        <p:txBody>
          <a:bodyPr>
            <a:normAutofit fontScale="92500"/>
          </a:bodyPr>
          <a:lstStyle/>
          <a:p>
            <a:pPr marL="171450" indent="-1714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Plaintext encoding is crucial for maintaining a consistent representation of input matrices A, B, and output C in homomorphic encryption. This consistency simplifies the task for developers, as they only need to manage one matrix representation. The proposed solution leverages the row ordering encoding map from the referenced literature.</a:t>
            </a:r>
          </a:p>
          <a:p>
            <a:pPr marL="171450" indent="-1714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encoding map, denoted as 𝜉, transforms a vector C of size 𝑑</a:t>
            </a:r>
            <a:r>
              <a:rPr lang="en-US" sz="1600" baseline="30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in ring R into a (𝑑 × 𝑑) square matrix, where the vector C is the concatenation of the 𝑑 row vectors of the matrix.</a:t>
            </a:r>
          </a:p>
          <a:p>
            <a:pPr marL="171450" indent="-1714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more detail, an element 𝐶𝑖,𝑗 of the matrix, where 0 ≤ 𝑖 &lt; 𝑑 and 0 ≤ 𝑗 &lt; 𝑑, is located at the (𝑖 · 𝑑 + 𝑗) slot of C. The ciphertext that encrypts the plaintext C (represented as 𝜉</a:t>
            </a:r>
            <a:r>
              <a:rPr lang="en-US" sz="1600" baseline="300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(C)) is considered as the encryption of the message 𝐶.</a:t>
            </a:r>
          </a:p>
          <a:p>
            <a:pPr marL="171450" indent="-1714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For ease of reference, the matrix 𝐶 (message) is denoted by C, indicating the corresponding plaintext/ciphertext.</a:t>
            </a:r>
          </a:p>
          <a:p>
            <a:pPr marL="171450" indent="-1714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 an example, consider 𝑑 = 3 and a message C as a matrix (3,3). The message 𝐶 is transformed into a vector C using 𝜉</a:t>
            </a:r>
            <a:r>
              <a:rPr lang="en-US" sz="1600" baseline="300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The first row of the message 𝐶 is mapped into the first 3 slots of the vector C, the second row into the next 3 slots, and so forth.</a:t>
            </a:r>
          </a:p>
        </p:txBody>
      </p:sp>
      <p:pic>
        <p:nvPicPr>
          <p:cNvPr id="4" name="Рисунок 3">
            <a:extLst>
              <a:ext uri="{FF2B5EF4-FFF2-40B4-BE49-F238E27FC236}">
                <a16:creationId xmlns:a16="http://schemas.microsoft.com/office/drawing/2014/main" id="{2345B27D-65CB-470B-83BD-D0A26DE03062}"/>
              </a:ext>
            </a:extLst>
          </p:cNvPr>
          <p:cNvPicPr/>
          <p:nvPr/>
        </p:nvPicPr>
        <p:blipFill>
          <a:blip r:embed="rId2">
            <a:extLst>
              <a:ext uri="{28A0092B-C50C-407E-A947-70E740481C1C}">
                <a14:useLocalDpi xmlns:a14="http://schemas.microsoft.com/office/drawing/2010/main" val="0"/>
              </a:ext>
            </a:extLst>
          </a:blip>
          <a:stretch>
            <a:fillRect/>
          </a:stretch>
        </p:blipFill>
        <p:spPr>
          <a:xfrm>
            <a:off x="5625783" y="2748305"/>
            <a:ext cx="3480435" cy="369570"/>
          </a:xfrm>
          <a:prstGeom prst="rect">
            <a:avLst/>
          </a:prstGeom>
        </p:spPr>
      </p:pic>
      <p:pic>
        <p:nvPicPr>
          <p:cNvPr id="5" name="Рисунок 4">
            <a:extLst>
              <a:ext uri="{FF2B5EF4-FFF2-40B4-BE49-F238E27FC236}">
                <a16:creationId xmlns:a16="http://schemas.microsoft.com/office/drawing/2014/main" id="{73DEA5A7-7BAA-4778-97CC-EA6CE7A217B8}"/>
              </a:ext>
            </a:extLst>
          </p:cNvPr>
          <p:cNvPicPr>
            <a:picLocks noChangeAspect="1"/>
          </p:cNvPicPr>
          <p:nvPr/>
        </p:nvPicPr>
        <p:blipFill>
          <a:blip r:embed="rId3"/>
          <a:stretch>
            <a:fillRect/>
          </a:stretch>
        </p:blipFill>
        <p:spPr>
          <a:xfrm>
            <a:off x="5625783" y="4110786"/>
            <a:ext cx="1644968" cy="854253"/>
          </a:xfrm>
          <a:prstGeom prst="rect">
            <a:avLst/>
          </a:prstGeom>
        </p:spPr>
      </p:pic>
      <p:pic>
        <p:nvPicPr>
          <p:cNvPr id="7" name="Рисунок 6">
            <a:extLst>
              <a:ext uri="{FF2B5EF4-FFF2-40B4-BE49-F238E27FC236}">
                <a16:creationId xmlns:a16="http://schemas.microsoft.com/office/drawing/2014/main" id="{4B73C317-0780-422F-BB04-C693EF68A13C}"/>
              </a:ext>
            </a:extLst>
          </p:cNvPr>
          <p:cNvPicPr>
            <a:picLocks noChangeAspect="1"/>
          </p:cNvPicPr>
          <p:nvPr/>
        </p:nvPicPr>
        <p:blipFill>
          <a:blip r:embed="rId4"/>
          <a:stretch>
            <a:fillRect/>
          </a:stretch>
        </p:blipFill>
        <p:spPr>
          <a:xfrm>
            <a:off x="5625783" y="4965039"/>
            <a:ext cx="4203916" cy="457223"/>
          </a:xfrm>
          <a:prstGeom prst="rect">
            <a:avLst/>
          </a:prstGeom>
        </p:spPr>
      </p:pic>
      <p:pic>
        <p:nvPicPr>
          <p:cNvPr id="10" name="Рисунок 9">
            <a:extLst>
              <a:ext uri="{FF2B5EF4-FFF2-40B4-BE49-F238E27FC236}">
                <a16:creationId xmlns:a16="http://schemas.microsoft.com/office/drawing/2014/main" id="{F689C7DD-0F28-4E45-9274-8D0A8E69728C}"/>
              </a:ext>
            </a:extLst>
          </p:cNvPr>
          <p:cNvPicPr>
            <a:picLocks noChangeAspect="1"/>
          </p:cNvPicPr>
          <p:nvPr/>
        </p:nvPicPr>
        <p:blipFill>
          <a:blip r:embed="rId5"/>
          <a:stretch>
            <a:fillRect/>
          </a:stretch>
        </p:blipFill>
        <p:spPr>
          <a:xfrm>
            <a:off x="5470401" y="1282141"/>
            <a:ext cx="4819898" cy="939848"/>
          </a:xfrm>
          <a:prstGeom prst="rect">
            <a:avLst/>
          </a:prstGeom>
        </p:spPr>
      </p:pic>
      <p:sp>
        <p:nvSpPr>
          <p:cNvPr id="12" name="TextBox 11">
            <a:extLst>
              <a:ext uri="{FF2B5EF4-FFF2-40B4-BE49-F238E27FC236}">
                <a16:creationId xmlns:a16="http://schemas.microsoft.com/office/drawing/2014/main" id="{52802109-23E0-4367-BF6B-F5769D1815E8}"/>
              </a:ext>
            </a:extLst>
          </p:cNvPr>
          <p:cNvSpPr txBox="1"/>
          <p:nvPr/>
        </p:nvSpPr>
        <p:spPr>
          <a:xfrm>
            <a:off x="5562283" y="3568140"/>
            <a:ext cx="6096000" cy="369332"/>
          </a:xfrm>
          <a:prstGeom prst="rect">
            <a:avLst/>
          </a:prstGeom>
          <a:noFill/>
        </p:spPr>
        <p:txBody>
          <a:bodyPr wrap="square">
            <a:spAutoFit/>
          </a:bodyPr>
          <a:lstStyle/>
          <a:p>
            <a:r>
              <a:rPr lang="en-US" sz="1800" i="1" dirty="0">
                <a:latin typeface="Times New Roman" panose="02020603050405020304" pitchFamily="18" charset="0"/>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2:</a:t>
            </a:r>
            <a:endParaRPr lang="uk-UA" dirty="0"/>
          </a:p>
        </p:txBody>
      </p:sp>
    </p:spTree>
    <p:extLst>
      <p:ext uri="{BB962C8B-B14F-4D97-AF65-F5344CB8AC3E}">
        <p14:creationId xmlns:p14="http://schemas.microsoft.com/office/powerpoint/2010/main" val="346614450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4754</TotalTime>
  <Words>2740</Words>
  <Application>Microsoft Office PowerPoint</Application>
  <PresentationFormat>Широкоэкранный</PresentationFormat>
  <Paragraphs>109</Paragraphs>
  <Slides>20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20</vt:i4>
      </vt:variant>
    </vt:vector>
  </HeadingPairs>
  <TitlesOfParts>
    <vt:vector size="26" baseType="lpstr">
      <vt:lpstr>Arial</vt:lpstr>
      <vt:lpstr>Calibri</vt:lpstr>
      <vt:lpstr>Calibri Light</vt:lpstr>
      <vt:lpstr>Cambria Math</vt:lpstr>
      <vt:lpstr>Times New Roman</vt:lpstr>
      <vt:lpstr>Тема Office</vt:lpstr>
      <vt:lpstr>Homomorphic Cryptography: Matrix Multiplication</vt:lpstr>
      <vt:lpstr>Recap regarding Homomorphic Encryption HE is a unique class of encryption methods that enables computations to be performed directly on encrypted data, without requiring any decryption process. The results of such computations remain encrypted, and when decrypted, they match the results of the same operations performed on the original, unencrypted data.  Mathematically, having a plaintext space P and ciphertext space C, an encryption function E: P → C, a decryption function D: C → P, and an operation ⊕ in both P and C that you want to preserve, a homomorphic encryption scheme ensures that, for all m1, m2 in P, D: (E(m1) ⊕ E(m2)) = m1 ⊕ m2. </vt:lpstr>
      <vt:lpstr>Justifications and introduction to Matrix Multiplication in HE   </vt:lpstr>
      <vt:lpstr>CKKS Scheme essentials with HE</vt:lpstr>
      <vt:lpstr>CKKS Scheme</vt:lpstr>
      <vt:lpstr>Plaintext packing / encoding</vt:lpstr>
      <vt:lpstr>Matrix Notations </vt:lpstr>
      <vt:lpstr>Notations and computation   </vt:lpstr>
      <vt:lpstr>Mapping and data transformation</vt:lpstr>
      <vt:lpstr>Row and column masking</vt:lpstr>
      <vt:lpstr>Row and column masking [Example]</vt:lpstr>
      <vt:lpstr>Matrix A ̂ computation algorithm</vt:lpstr>
      <vt:lpstr>Matrix A ̂ computation example</vt:lpstr>
      <vt:lpstr>Matrix A ̂ computation example</vt:lpstr>
      <vt:lpstr>Matrix B ̂ computation algorithm</vt:lpstr>
      <vt:lpstr>Matrix B ̂ computation example</vt:lpstr>
      <vt:lpstr>Matrix B ̂ computation example</vt:lpstr>
      <vt:lpstr>Product C ̂ computation algorithm</vt:lpstr>
      <vt:lpstr>Matrix C ̂ computation example</vt:lpstr>
      <vt:lpstr>Complexity analysis and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Homomorphic Cryptography: Highlights and Practical Appliance Examples</dc:title>
  <dc:creator>Nicolas XX</dc:creator>
  <cp:lastModifiedBy>Nicolas XX</cp:lastModifiedBy>
  <cp:revision>25</cp:revision>
  <cp:lastPrinted>2023-07-05T23:20:34Z</cp:lastPrinted>
  <dcterms:created xsi:type="dcterms:W3CDTF">2023-05-15T02:02:28Z</dcterms:created>
  <dcterms:modified xsi:type="dcterms:W3CDTF">2023-07-09T04:03:40Z</dcterms:modified>
</cp:coreProperties>
</file>