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73" r:id="rId4"/>
    <p:sldId id="259" r:id="rId5"/>
    <p:sldId id="258" r:id="rId6"/>
    <p:sldId id="260" r:id="rId7"/>
    <p:sldId id="261" r:id="rId8"/>
    <p:sldId id="274" r:id="rId9"/>
    <p:sldId id="262" r:id="rId10"/>
    <p:sldId id="263" r:id="rId11"/>
    <p:sldId id="264" r:id="rId12"/>
    <p:sldId id="275" r:id="rId13"/>
    <p:sldId id="265" r:id="rId14"/>
    <p:sldId id="266" r:id="rId15"/>
    <p:sldId id="267" r:id="rId16"/>
    <p:sldId id="272" r:id="rId17"/>
    <p:sldId id="268" r:id="rId18"/>
    <p:sldId id="269" r:id="rId19"/>
    <p:sldId id="270" r:id="rId20"/>
    <p:sldId id="276" r:id="rId21"/>
    <p:sldId id="277" r:id="rId22"/>
    <p:sldId id="271"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2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875FCF-C5F5-44CE-804A-1E7D40E5DD28}"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fr-FR"/>
        </a:p>
      </dgm:t>
    </dgm:pt>
    <dgm:pt modelId="{90190E59-AECF-48A5-B1B2-98D7595E4900}">
      <dgm:prSet phldrT="[Text]"/>
      <dgm:spPr/>
      <dgm:t>
        <a:bodyPr/>
        <a:lstStyle/>
        <a:p>
          <a:r>
            <a:rPr lang="fr-FR" dirty="0"/>
            <a:t>1</a:t>
          </a:r>
        </a:p>
      </dgm:t>
    </dgm:pt>
    <dgm:pt modelId="{2AF20919-8F8B-4B7F-A6D3-43D3EFD83F73}" type="parTrans" cxnId="{D0E657AB-9DC8-459E-8198-191F1A19433D}">
      <dgm:prSet/>
      <dgm:spPr/>
      <dgm:t>
        <a:bodyPr/>
        <a:lstStyle/>
        <a:p>
          <a:endParaRPr lang="fr-FR"/>
        </a:p>
      </dgm:t>
    </dgm:pt>
    <dgm:pt modelId="{C2F47EA3-B74A-4797-864D-654BC971F5C9}" type="sibTrans" cxnId="{D0E657AB-9DC8-459E-8198-191F1A19433D}">
      <dgm:prSet/>
      <dgm:spPr/>
      <dgm:t>
        <a:bodyPr/>
        <a:lstStyle/>
        <a:p>
          <a:endParaRPr lang="fr-FR"/>
        </a:p>
      </dgm:t>
    </dgm:pt>
    <dgm:pt modelId="{45E1D40D-9075-4BE4-9FBB-E47DC872E383}">
      <dgm:prSet phldrT="[Text]" custT="1"/>
      <dgm:spPr/>
      <dgm:t>
        <a:bodyPr/>
        <a:lstStyle/>
        <a:p>
          <a:pPr marL="228600" lvl="1" indent="-228600" algn="l" defTabSz="1200150">
            <a:lnSpc>
              <a:spcPct val="90000"/>
            </a:lnSpc>
            <a:spcBef>
              <a:spcPct val="0"/>
            </a:spcBef>
            <a:spcAft>
              <a:spcPct val="15000"/>
            </a:spcAft>
            <a:buChar char="•"/>
          </a:pPr>
          <a:r>
            <a:rPr lang="fr-FR" sz="2700" b="1" i="0" kern="1200" cap="none" spc="0" dirty="0">
              <a:ln w="12700">
                <a:solidFill>
                  <a:srgbClr val="4472C4"/>
                </a:solidFill>
                <a:prstDash val="solid"/>
              </a:ln>
              <a:pattFill prst="pct50">
                <a:fgClr>
                  <a:srgbClr val="4472C4"/>
                </a:fgClr>
                <a:bgClr>
                  <a:srgbClr val="4472C4">
                    <a:lumMod val="20000"/>
                    <a:lumOff val="80000"/>
                  </a:srgbClr>
                </a:bgClr>
              </a:pattFill>
              <a:effectLst>
                <a:outerShdw dist="38100" dir="2640000" algn="bl" rotWithShape="0">
                  <a:srgbClr val="4472C4"/>
                </a:outerShdw>
              </a:effectLst>
              <a:latin typeface="Helvetica Neue"/>
              <a:ea typeface="+mn-ea"/>
              <a:cs typeface="+mn-cs"/>
            </a:rPr>
            <a:t>MySQL</a:t>
          </a:r>
        </a:p>
      </dgm:t>
    </dgm:pt>
    <dgm:pt modelId="{02E759B0-4382-4319-9E9E-019C56BBD3E2}" type="parTrans" cxnId="{94903392-551B-410D-BC27-E0BE7916E025}">
      <dgm:prSet/>
      <dgm:spPr/>
      <dgm:t>
        <a:bodyPr/>
        <a:lstStyle/>
        <a:p>
          <a:endParaRPr lang="fr-FR"/>
        </a:p>
      </dgm:t>
    </dgm:pt>
    <dgm:pt modelId="{C5331E2F-F1CC-4A20-B213-49560EB942E8}" type="sibTrans" cxnId="{94903392-551B-410D-BC27-E0BE7916E025}">
      <dgm:prSet/>
      <dgm:spPr/>
      <dgm:t>
        <a:bodyPr/>
        <a:lstStyle/>
        <a:p>
          <a:endParaRPr lang="fr-FR"/>
        </a:p>
      </dgm:t>
    </dgm:pt>
    <dgm:pt modelId="{BDA0B428-ABFD-4EC2-821F-CF47E8A9A82B}">
      <dgm:prSet phldrT="[Text]"/>
      <dgm:spPr/>
      <dgm:t>
        <a:bodyPr/>
        <a:lstStyle/>
        <a:p>
          <a:r>
            <a:rPr lang="fr-FR" dirty="0"/>
            <a:t>2</a:t>
          </a:r>
        </a:p>
      </dgm:t>
    </dgm:pt>
    <dgm:pt modelId="{7C2887F7-4FC2-486D-AC3D-E51E5B68C45D}" type="parTrans" cxnId="{928EE293-47F9-492C-877F-3A5B31CB937D}">
      <dgm:prSet/>
      <dgm:spPr/>
      <dgm:t>
        <a:bodyPr/>
        <a:lstStyle/>
        <a:p>
          <a:endParaRPr lang="fr-FR"/>
        </a:p>
      </dgm:t>
    </dgm:pt>
    <dgm:pt modelId="{BE17C29A-4885-46FE-8189-A926CDEBDB83}" type="sibTrans" cxnId="{928EE293-47F9-492C-877F-3A5B31CB937D}">
      <dgm:prSet/>
      <dgm:spPr/>
      <dgm:t>
        <a:bodyPr/>
        <a:lstStyle/>
        <a:p>
          <a:endParaRPr lang="fr-FR"/>
        </a:p>
      </dgm:t>
    </dgm:pt>
    <dgm:pt modelId="{4F1696B6-8746-4C82-A76F-6A8B35ABBB3B}">
      <dgm:prSet phldrT="[Text]" custT="1"/>
      <dgm:spPr/>
      <dgm:t>
        <a:bodyPr/>
        <a:lstStyle/>
        <a:p>
          <a:pPr marL="228600" lvl="1" indent="-228600" algn="l" defTabSz="1200150">
            <a:lnSpc>
              <a:spcPct val="90000"/>
            </a:lnSpc>
            <a:spcBef>
              <a:spcPct val="0"/>
            </a:spcBef>
            <a:spcAft>
              <a:spcPct val="15000"/>
            </a:spcAft>
            <a:buChar char="•"/>
          </a:pPr>
          <a:r>
            <a:rPr lang="fr-FR" sz="2700" b="1" i="0" kern="1200" cap="none" spc="0" dirty="0" err="1">
              <a:ln w="12700">
                <a:solidFill>
                  <a:srgbClr val="4472C4"/>
                </a:solidFill>
                <a:prstDash val="solid"/>
              </a:ln>
              <a:pattFill prst="pct50">
                <a:fgClr>
                  <a:srgbClr val="4472C4"/>
                </a:fgClr>
                <a:bgClr>
                  <a:srgbClr val="4472C4">
                    <a:lumMod val="20000"/>
                    <a:lumOff val="80000"/>
                  </a:srgbClr>
                </a:bgClr>
              </a:pattFill>
              <a:effectLst>
                <a:outerShdw dist="38100" dir="2640000" algn="bl" rotWithShape="0">
                  <a:srgbClr val="4472C4"/>
                </a:outerShdw>
              </a:effectLst>
              <a:latin typeface="Helvetica Neue"/>
              <a:ea typeface="+mn-ea"/>
              <a:cs typeface="+mn-cs"/>
            </a:rPr>
            <a:t>PostgreSql</a:t>
          </a:r>
          <a:endParaRPr lang="fr-FR" sz="2700" b="1" i="0" kern="1200" cap="none" spc="0" dirty="0">
            <a:ln w="12700">
              <a:solidFill>
                <a:srgbClr val="4472C4"/>
              </a:solidFill>
              <a:prstDash val="solid"/>
            </a:ln>
            <a:pattFill prst="pct50">
              <a:fgClr>
                <a:srgbClr val="4472C4"/>
              </a:fgClr>
              <a:bgClr>
                <a:srgbClr val="4472C4">
                  <a:lumMod val="20000"/>
                  <a:lumOff val="80000"/>
                </a:srgbClr>
              </a:bgClr>
            </a:pattFill>
            <a:effectLst>
              <a:outerShdw dist="38100" dir="2640000" algn="bl" rotWithShape="0">
                <a:srgbClr val="4472C4"/>
              </a:outerShdw>
            </a:effectLst>
            <a:latin typeface="Helvetica Neue"/>
            <a:ea typeface="+mn-ea"/>
            <a:cs typeface="+mn-cs"/>
          </a:endParaRPr>
        </a:p>
      </dgm:t>
    </dgm:pt>
    <dgm:pt modelId="{63A37331-074F-4038-A6F2-68A38DBA2EDB}" type="parTrans" cxnId="{CA343EDB-8363-4509-A541-7ABB09ABBF63}">
      <dgm:prSet/>
      <dgm:spPr/>
      <dgm:t>
        <a:bodyPr/>
        <a:lstStyle/>
        <a:p>
          <a:endParaRPr lang="fr-FR"/>
        </a:p>
      </dgm:t>
    </dgm:pt>
    <dgm:pt modelId="{FDB50700-2CA9-4DD1-B814-05B5769F8A8C}" type="sibTrans" cxnId="{CA343EDB-8363-4509-A541-7ABB09ABBF63}">
      <dgm:prSet/>
      <dgm:spPr/>
      <dgm:t>
        <a:bodyPr/>
        <a:lstStyle/>
        <a:p>
          <a:endParaRPr lang="fr-FR"/>
        </a:p>
      </dgm:t>
    </dgm:pt>
    <dgm:pt modelId="{E0939C54-9176-4D75-8694-FA7FEC4F9854}">
      <dgm:prSet phldrT="[Text]"/>
      <dgm:spPr/>
      <dgm:t>
        <a:bodyPr/>
        <a:lstStyle/>
        <a:p>
          <a:r>
            <a:rPr lang="fr-FR" dirty="0"/>
            <a:t>3</a:t>
          </a:r>
        </a:p>
      </dgm:t>
    </dgm:pt>
    <dgm:pt modelId="{EA415019-3C3E-4749-A6F8-93AD9E9EDEB8}" type="parTrans" cxnId="{97B5FD3E-F801-405D-B2B0-4598D784E223}">
      <dgm:prSet/>
      <dgm:spPr/>
      <dgm:t>
        <a:bodyPr/>
        <a:lstStyle/>
        <a:p>
          <a:endParaRPr lang="fr-FR"/>
        </a:p>
      </dgm:t>
    </dgm:pt>
    <dgm:pt modelId="{4108BADE-A249-4049-8B6F-4CA89E053443}" type="sibTrans" cxnId="{97B5FD3E-F801-405D-B2B0-4598D784E223}">
      <dgm:prSet/>
      <dgm:spPr/>
      <dgm:t>
        <a:bodyPr/>
        <a:lstStyle/>
        <a:p>
          <a:endParaRPr lang="fr-FR"/>
        </a:p>
      </dgm:t>
    </dgm:pt>
    <dgm:pt modelId="{55666B12-95EB-4A25-B8C2-5F8A55E6D8E3}">
      <dgm:prSet phldrT="[Text]"/>
      <dgm:spPr/>
      <dgm:t>
        <a:bodyPr/>
        <a:lstStyle/>
        <a:p>
          <a:r>
            <a:rPr lang="en-US" b="1" i="0"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Helvetica Neue"/>
            </a:rPr>
            <a:t>Compare SQL Server, MySQL and PostgreSQL Features</a:t>
          </a:r>
          <a:endParaRPr lang="fr-FR" dirty="0"/>
        </a:p>
      </dgm:t>
    </dgm:pt>
    <dgm:pt modelId="{8E60E123-C7C4-43D5-866B-10C4EFA57690}" type="parTrans" cxnId="{43AD866D-FF47-4EDD-B224-30CC0FA97581}">
      <dgm:prSet/>
      <dgm:spPr/>
      <dgm:t>
        <a:bodyPr/>
        <a:lstStyle/>
        <a:p>
          <a:endParaRPr lang="fr-FR"/>
        </a:p>
      </dgm:t>
    </dgm:pt>
    <dgm:pt modelId="{614FCCDB-FA00-4575-8174-AA0E576FE433}" type="sibTrans" cxnId="{43AD866D-FF47-4EDD-B224-30CC0FA97581}">
      <dgm:prSet/>
      <dgm:spPr/>
      <dgm:t>
        <a:bodyPr/>
        <a:lstStyle/>
        <a:p>
          <a:endParaRPr lang="fr-FR"/>
        </a:p>
      </dgm:t>
    </dgm:pt>
    <dgm:pt modelId="{A7F2E325-9B34-4E40-8CE2-6F72CC612D02}">
      <dgm:prSet phldrT="[Text]"/>
      <dgm:spPr/>
      <dgm:t>
        <a:bodyPr/>
        <a:lstStyle/>
        <a:p>
          <a:r>
            <a:rPr lang="fr-FR" dirty="0"/>
            <a:t>5</a:t>
          </a:r>
        </a:p>
      </dgm:t>
    </dgm:pt>
    <dgm:pt modelId="{84830968-21BF-4EAB-BE08-628292805363}" type="parTrans" cxnId="{5C9D599D-0D46-4C3F-BCBD-95D66BA25416}">
      <dgm:prSet/>
      <dgm:spPr/>
      <dgm:t>
        <a:bodyPr/>
        <a:lstStyle/>
        <a:p>
          <a:endParaRPr lang="fr-FR"/>
        </a:p>
      </dgm:t>
    </dgm:pt>
    <dgm:pt modelId="{33E366AE-2128-46B7-A46B-86CFDB221C66}" type="sibTrans" cxnId="{5C9D599D-0D46-4C3F-BCBD-95D66BA25416}">
      <dgm:prSet/>
      <dgm:spPr/>
      <dgm:t>
        <a:bodyPr/>
        <a:lstStyle/>
        <a:p>
          <a:endParaRPr lang="fr-FR"/>
        </a:p>
      </dgm:t>
    </dgm:pt>
    <dgm:pt modelId="{19174BC2-7415-42B7-9A0F-7E908D620A1C}">
      <dgm:prSet phldrT="[Text]" custT="1"/>
      <dgm:spPr/>
      <dgm:t>
        <a:bodyPr/>
        <a:lstStyle/>
        <a:p>
          <a:r>
            <a:rPr lang="fr-FR" sz="2700" b="1" i="0" kern="1200" cap="none" spc="0" dirty="0" err="1">
              <a:ln w="12700">
                <a:solidFill>
                  <a:srgbClr val="4472C4"/>
                </a:solidFill>
                <a:prstDash val="solid"/>
              </a:ln>
              <a:pattFill prst="pct50">
                <a:fgClr>
                  <a:srgbClr val="4472C4"/>
                </a:fgClr>
                <a:bgClr>
                  <a:srgbClr val="4472C4">
                    <a:lumMod val="20000"/>
                    <a:lumOff val="80000"/>
                  </a:srgbClr>
                </a:bgClr>
              </a:pattFill>
              <a:effectLst>
                <a:outerShdw dist="38100" dir="2640000" algn="bl" rotWithShape="0">
                  <a:srgbClr val="4472C4"/>
                </a:outerShdw>
              </a:effectLst>
              <a:latin typeface="Helvetica Neue"/>
              <a:ea typeface="+mn-ea"/>
              <a:cs typeface="+mn-cs"/>
            </a:rPr>
            <a:t>SQLServer</a:t>
          </a:r>
          <a:endParaRPr lang="fr-FR" sz="2700" b="1" i="0" kern="1200" cap="none" spc="0" dirty="0">
            <a:ln w="12700">
              <a:solidFill>
                <a:srgbClr val="4472C4"/>
              </a:solidFill>
              <a:prstDash val="solid"/>
            </a:ln>
            <a:pattFill prst="pct50">
              <a:fgClr>
                <a:srgbClr val="4472C4"/>
              </a:fgClr>
              <a:bgClr>
                <a:srgbClr val="4472C4">
                  <a:lumMod val="20000"/>
                  <a:lumOff val="80000"/>
                </a:srgbClr>
              </a:bgClr>
            </a:pattFill>
            <a:effectLst>
              <a:outerShdw dist="38100" dir="2640000" algn="bl" rotWithShape="0">
                <a:srgbClr val="4472C4"/>
              </a:outerShdw>
            </a:effectLst>
            <a:latin typeface="Helvetica Neue"/>
            <a:ea typeface="+mn-ea"/>
            <a:cs typeface="+mn-cs"/>
          </a:endParaRPr>
        </a:p>
      </dgm:t>
    </dgm:pt>
    <dgm:pt modelId="{563B616E-462F-4700-BC4B-837B2E23BD8A}" type="parTrans" cxnId="{31AD1559-7C56-4756-98E5-7C9BD36D64EF}">
      <dgm:prSet/>
      <dgm:spPr/>
      <dgm:t>
        <a:bodyPr/>
        <a:lstStyle/>
        <a:p>
          <a:endParaRPr lang="fr-FR"/>
        </a:p>
      </dgm:t>
    </dgm:pt>
    <dgm:pt modelId="{1D446193-B119-4A04-A57F-02AD8A6CDA60}" type="sibTrans" cxnId="{31AD1559-7C56-4756-98E5-7C9BD36D64EF}">
      <dgm:prSet/>
      <dgm:spPr/>
      <dgm:t>
        <a:bodyPr/>
        <a:lstStyle/>
        <a:p>
          <a:endParaRPr lang="fr-FR"/>
        </a:p>
      </dgm:t>
    </dgm:pt>
    <dgm:pt modelId="{0DBFB51C-B79E-4FE5-A603-7EA128CE95D8}">
      <dgm:prSet phldrT="[Text]"/>
      <dgm:spPr/>
      <dgm:t>
        <a:bodyPr/>
        <a:lstStyle/>
        <a:p>
          <a:r>
            <a:rPr lang="fr-FR" dirty="0"/>
            <a:t>6</a:t>
          </a:r>
        </a:p>
      </dgm:t>
    </dgm:pt>
    <dgm:pt modelId="{73E8B48C-830B-4FF1-A025-4F8650625749}" type="parTrans" cxnId="{2A7D53C5-5F46-489F-8270-75E231311119}">
      <dgm:prSet/>
      <dgm:spPr/>
      <dgm:t>
        <a:bodyPr/>
        <a:lstStyle/>
        <a:p>
          <a:endParaRPr lang="fr-FR"/>
        </a:p>
      </dgm:t>
    </dgm:pt>
    <dgm:pt modelId="{62285467-2B6C-4C20-B96A-60501FC2DE94}" type="sibTrans" cxnId="{2A7D53C5-5F46-489F-8270-75E231311119}">
      <dgm:prSet/>
      <dgm:spPr/>
      <dgm:t>
        <a:bodyPr/>
        <a:lstStyle/>
        <a:p>
          <a:endParaRPr lang="fr-FR"/>
        </a:p>
      </dgm:t>
    </dgm:pt>
    <dgm:pt modelId="{5A2F23AB-927E-4AA8-9DE5-1170EA74C8FB}">
      <dgm:prSet phldrT="[Text]" custT="1"/>
      <dgm:spPr/>
      <dgm:t>
        <a:bodyPr/>
        <a:lstStyle/>
        <a:p>
          <a:r>
            <a:rPr lang="en-ZA" sz="2700" b="1" i="0" kern="1200" cap="none" spc="0" noProof="0" dirty="0">
              <a:ln w="12700">
                <a:solidFill>
                  <a:srgbClr val="4472C4"/>
                </a:solidFill>
                <a:prstDash val="solid"/>
              </a:ln>
              <a:pattFill prst="pct50">
                <a:fgClr>
                  <a:srgbClr val="4472C4"/>
                </a:fgClr>
                <a:bgClr>
                  <a:srgbClr val="4472C4">
                    <a:lumMod val="20000"/>
                    <a:lumOff val="80000"/>
                  </a:srgbClr>
                </a:bgClr>
              </a:pattFill>
              <a:effectLst>
                <a:outerShdw dist="38100" dir="2640000" algn="bl" rotWithShape="0">
                  <a:srgbClr val="4472C4"/>
                </a:outerShdw>
              </a:effectLst>
              <a:latin typeface="Helvetica Neue"/>
              <a:ea typeface="+mn-ea"/>
              <a:cs typeface="+mn-cs"/>
            </a:rPr>
            <a:t>Webography</a:t>
          </a:r>
        </a:p>
      </dgm:t>
    </dgm:pt>
    <dgm:pt modelId="{B66F6D44-723E-4966-9EF1-0151EF238107}" type="parTrans" cxnId="{3B70324F-870E-4BF2-AB6A-1A8562A0C6FE}">
      <dgm:prSet/>
      <dgm:spPr/>
      <dgm:t>
        <a:bodyPr/>
        <a:lstStyle/>
        <a:p>
          <a:endParaRPr lang="fr-FR"/>
        </a:p>
      </dgm:t>
    </dgm:pt>
    <dgm:pt modelId="{26AB8453-A042-4156-BFB0-9B857BE645F4}" type="sibTrans" cxnId="{3B70324F-870E-4BF2-AB6A-1A8562A0C6FE}">
      <dgm:prSet/>
      <dgm:spPr/>
      <dgm:t>
        <a:bodyPr/>
        <a:lstStyle/>
        <a:p>
          <a:endParaRPr lang="fr-FR"/>
        </a:p>
      </dgm:t>
    </dgm:pt>
    <dgm:pt modelId="{DD45EE5A-9436-415C-A905-A2E42EA4731F}" type="pres">
      <dgm:prSet presAssocID="{95875FCF-C5F5-44CE-804A-1E7D40E5DD28}" presName="linearFlow" presStyleCnt="0">
        <dgm:presLayoutVars>
          <dgm:dir/>
          <dgm:animLvl val="lvl"/>
          <dgm:resizeHandles val="exact"/>
        </dgm:presLayoutVars>
      </dgm:prSet>
      <dgm:spPr/>
    </dgm:pt>
    <dgm:pt modelId="{B3B34467-1642-4382-8A7C-558D32A6691D}" type="pres">
      <dgm:prSet presAssocID="{90190E59-AECF-48A5-B1B2-98D7595E4900}" presName="composite" presStyleCnt="0"/>
      <dgm:spPr/>
    </dgm:pt>
    <dgm:pt modelId="{47BCA6F0-227E-4A69-9097-535B351DED24}" type="pres">
      <dgm:prSet presAssocID="{90190E59-AECF-48A5-B1B2-98D7595E4900}" presName="parentText" presStyleLbl="alignNode1" presStyleIdx="0" presStyleCnt="5">
        <dgm:presLayoutVars>
          <dgm:chMax val="1"/>
          <dgm:bulletEnabled val="1"/>
        </dgm:presLayoutVars>
      </dgm:prSet>
      <dgm:spPr/>
    </dgm:pt>
    <dgm:pt modelId="{F8DE71B3-CD3C-48C1-AD23-47D7A0FFCAC7}" type="pres">
      <dgm:prSet presAssocID="{90190E59-AECF-48A5-B1B2-98D7595E4900}" presName="descendantText" presStyleLbl="alignAcc1" presStyleIdx="0" presStyleCnt="5">
        <dgm:presLayoutVars>
          <dgm:bulletEnabled val="1"/>
        </dgm:presLayoutVars>
      </dgm:prSet>
      <dgm:spPr/>
    </dgm:pt>
    <dgm:pt modelId="{2FE2418D-81EC-4C46-BBAF-9955BC2DD108}" type="pres">
      <dgm:prSet presAssocID="{C2F47EA3-B74A-4797-864D-654BC971F5C9}" presName="sp" presStyleCnt="0"/>
      <dgm:spPr/>
    </dgm:pt>
    <dgm:pt modelId="{E57FA435-A146-4D60-8F6A-9655C61652B5}" type="pres">
      <dgm:prSet presAssocID="{BDA0B428-ABFD-4EC2-821F-CF47E8A9A82B}" presName="composite" presStyleCnt="0"/>
      <dgm:spPr/>
    </dgm:pt>
    <dgm:pt modelId="{1DF25041-BA03-4D86-AFDC-50293984776D}" type="pres">
      <dgm:prSet presAssocID="{BDA0B428-ABFD-4EC2-821F-CF47E8A9A82B}" presName="parentText" presStyleLbl="alignNode1" presStyleIdx="1" presStyleCnt="5">
        <dgm:presLayoutVars>
          <dgm:chMax val="1"/>
          <dgm:bulletEnabled val="1"/>
        </dgm:presLayoutVars>
      </dgm:prSet>
      <dgm:spPr/>
    </dgm:pt>
    <dgm:pt modelId="{938D9DB7-14AA-4107-9104-EE1D4CAF374D}" type="pres">
      <dgm:prSet presAssocID="{BDA0B428-ABFD-4EC2-821F-CF47E8A9A82B}" presName="descendantText" presStyleLbl="alignAcc1" presStyleIdx="1" presStyleCnt="5" custLinFactNeighborX="-1018" custLinFactNeighborY="5418">
        <dgm:presLayoutVars>
          <dgm:bulletEnabled val="1"/>
        </dgm:presLayoutVars>
      </dgm:prSet>
      <dgm:spPr/>
    </dgm:pt>
    <dgm:pt modelId="{15747703-C33D-4881-B197-5499200839FB}" type="pres">
      <dgm:prSet presAssocID="{BE17C29A-4885-46FE-8189-A926CDEBDB83}" presName="sp" presStyleCnt="0"/>
      <dgm:spPr/>
    </dgm:pt>
    <dgm:pt modelId="{DD6DD477-EAC3-47DC-BEC1-79871919D693}" type="pres">
      <dgm:prSet presAssocID="{E0939C54-9176-4D75-8694-FA7FEC4F9854}" presName="composite" presStyleCnt="0"/>
      <dgm:spPr/>
    </dgm:pt>
    <dgm:pt modelId="{57237B15-3A55-419A-852B-4FAB712EA291}" type="pres">
      <dgm:prSet presAssocID="{E0939C54-9176-4D75-8694-FA7FEC4F9854}" presName="parentText" presStyleLbl="alignNode1" presStyleIdx="2" presStyleCnt="5">
        <dgm:presLayoutVars>
          <dgm:chMax val="1"/>
          <dgm:bulletEnabled val="1"/>
        </dgm:presLayoutVars>
      </dgm:prSet>
      <dgm:spPr/>
    </dgm:pt>
    <dgm:pt modelId="{4C7C85C5-750E-4175-90D1-59B7924CBB14}" type="pres">
      <dgm:prSet presAssocID="{E0939C54-9176-4D75-8694-FA7FEC4F9854}" presName="descendantText" presStyleLbl="alignAcc1" presStyleIdx="2" presStyleCnt="5" custLinFactNeighborX="-1454" custLinFactNeighborY="5418">
        <dgm:presLayoutVars>
          <dgm:bulletEnabled val="1"/>
        </dgm:presLayoutVars>
      </dgm:prSet>
      <dgm:spPr/>
    </dgm:pt>
    <dgm:pt modelId="{7AD70316-336A-4772-8217-AEBFA6CE09D4}" type="pres">
      <dgm:prSet presAssocID="{4108BADE-A249-4049-8B6F-4CA89E053443}" presName="sp" presStyleCnt="0"/>
      <dgm:spPr/>
    </dgm:pt>
    <dgm:pt modelId="{00B086ED-B9C7-450B-A8EB-5C3EC8174373}" type="pres">
      <dgm:prSet presAssocID="{A7F2E325-9B34-4E40-8CE2-6F72CC612D02}" presName="composite" presStyleCnt="0"/>
      <dgm:spPr/>
    </dgm:pt>
    <dgm:pt modelId="{E2F68E3D-7856-4646-AC7C-A26F3A933396}" type="pres">
      <dgm:prSet presAssocID="{A7F2E325-9B34-4E40-8CE2-6F72CC612D02}" presName="parentText" presStyleLbl="alignNode1" presStyleIdx="3" presStyleCnt="5">
        <dgm:presLayoutVars>
          <dgm:chMax val="1"/>
          <dgm:bulletEnabled val="1"/>
        </dgm:presLayoutVars>
      </dgm:prSet>
      <dgm:spPr/>
    </dgm:pt>
    <dgm:pt modelId="{6EF4883C-41CE-4EC9-BD05-D164B132F8CC}" type="pres">
      <dgm:prSet presAssocID="{A7F2E325-9B34-4E40-8CE2-6F72CC612D02}" presName="descendantText" presStyleLbl="alignAcc1" presStyleIdx="3" presStyleCnt="5">
        <dgm:presLayoutVars>
          <dgm:bulletEnabled val="1"/>
        </dgm:presLayoutVars>
      </dgm:prSet>
      <dgm:spPr/>
    </dgm:pt>
    <dgm:pt modelId="{0E8D6BB3-6A00-4751-A578-BD4C18398E6D}" type="pres">
      <dgm:prSet presAssocID="{33E366AE-2128-46B7-A46B-86CFDB221C66}" presName="sp" presStyleCnt="0"/>
      <dgm:spPr/>
    </dgm:pt>
    <dgm:pt modelId="{50417017-73CD-4212-BAE2-860C53056867}" type="pres">
      <dgm:prSet presAssocID="{0DBFB51C-B79E-4FE5-A603-7EA128CE95D8}" presName="composite" presStyleCnt="0"/>
      <dgm:spPr/>
    </dgm:pt>
    <dgm:pt modelId="{9B93963D-4F7C-4837-9BF6-28474A34DDEE}" type="pres">
      <dgm:prSet presAssocID="{0DBFB51C-B79E-4FE5-A603-7EA128CE95D8}" presName="parentText" presStyleLbl="alignNode1" presStyleIdx="4" presStyleCnt="5">
        <dgm:presLayoutVars>
          <dgm:chMax val="1"/>
          <dgm:bulletEnabled val="1"/>
        </dgm:presLayoutVars>
      </dgm:prSet>
      <dgm:spPr/>
    </dgm:pt>
    <dgm:pt modelId="{3F252E03-F384-43A0-BAA3-028BB7FB7C2D}" type="pres">
      <dgm:prSet presAssocID="{0DBFB51C-B79E-4FE5-A603-7EA128CE95D8}" presName="descendantText" presStyleLbl="alignAcc1" presStyleIdx="4" presStyleCnt="5">
        <dgm:presLayoutVars>
          <dgm:bulletEnabled val="1"/>
        </dgm:presLayoutVars>
      </dgm:prSet>
      <dgm:spPr/>
    </dgm:pt>
  </dgm:ptLst>
  <dgm:cxnLst>
    <dgm:cxn modelId="{91D5AF2D-873B-40AC-90AB-D7236F5BF02D}" type="presOf" srcId="{BDA0B428-ABFD-4EC2-821F-CF47E8A9A82B}" destId="{1DF25041-BA03-4D86-AFDC-50293984776D}" srcOrd="0" destOrd="0" presId="urn:microsoft.com/office/officeart/2005/8/layout/chevron2"/>
    <dgm:cxn modelId="{DD734B2E-250C-4CC1-B489-C6DCD10A2B15}" type="presOf" srcId="{E0939C54-9176-4D75-8694-FA7FEC4F9854}" destId="{57237B15-3A55-419A-852B-4FAB712EA291}" srcOrd="0" destOrd="0" presId="urn:microsoft.com/office/officeart/2005/8/layout/chevron2"/>
    <dgm:cxn modelId="{97B5FD3E-F801-405D-B2B0-4598D784E223}" srcId="{95875FCF-C5F5-44CE-804A-1E7D40E5DD28}" destId="{E0939C54-9176-4D75-8694-FA7FEC4F9854}" srcOrd="2" destOrd="0" parTransId="{EA415019-3C3E-4749-A6F8-93AD9E9EDEB8}" sibTransId="{4108BADE-A249-4049-8B6F-4CA89E053443}"/>
    <dgm:cxn modelId="{8BB1DE3F-1D8E-468D-A4B4-F0B1FA172589}" type="presOf" srcId="{5A2F23AB-927E-4AA8-9DE5-1170EA74C8FB}" destId="{3F252E03-F384-43A0-BAA3-028BB7FB7C2D}" srcOrd="0" destOrd="0" presId="urn:microsoft.com/office/officeart/2005/8/layout/chevron2"/>
    <dgm:cxn modelId="{43AD866D-FF47-4EDD-B224-30CC0FA97581}" srcId="{A7F2E325-9B34-4E40-8CE2-6F72CC612D02}" destId="{55666B12-95EB-4A25-B8C2-5F8A55E6D8E3}" srcOrd="0" destOrd="0" parTransId="{8E60E123-C7C4-43D5-866B-10C4EFA57690}" sibTransId="{614FCCDB-FA00-4575-8174-AA0E576FE433}"/>
    <dgm:cxn modelId="{3B70324F-870E-4BF2-AB6A-1A8562A0C6FE}" srcId="{0DBFB51C-B79E-4FE5-A603-7EA128CE95D8}" destId="{5A2F23AB-927E-4AA8-9DE5-1170EA74C8FB}" srcOrd="0" destOrd="0" parTransId="{B66F6D44-723E-4966-9EF1-0151EF238107}" sibTransId="{26AB8453-A042-4156-BFB0-9B857BE645F4}"/>
    <dgm:cxn modelId="{31AD1559-7C56-4756-98E5-7C9BD36D64EF}" srcId="{E0939C54-9176-4D75-8694-FA7FEC4F9854}" destId="{19174BC2-7415-42B7-9A0F-7E908D620A1C}" srcOrd="0" destOrd="0" parTransId="{563B616E-462F-4700-BC4B-837B2E23BD8A}" sibTransId="{1D446193-B119-4A04-A57F-02AD8A6CDA60}"/>
    <dgm:cxn modelId="{94903392-551B-410D-BC27-E0BE7916E025}" srcId="{90190E59-AECF-48A5-B1B2-98D7595E4900}" destId="{45E1D40D-9075-4BE4-9FBB-E47DC872E383}" srcOrd="0" destOrd="0" parTransId="{02E759B0-4382-4319-9E9E-019C56BBD3E2}" sibTransId="{C5331E2F-F1CC-4A20-B213-49560EB942E8}"/>
    <dgm:cxn modelId="{928EE293-47F9-492C-877F-3A5B31CB937D}" srcId="{95875FCF-C5F5-44CE-804A-1E7D40E5DD28}" destId="{BDA0B428-ABFD-4EC2-821F-CF47E8A9A82B}" srcOrd="1" destOrd="0" parTransId="{7C2887F7-4FC2-486D-AC3D-E51E5B68C45D}" sibTransId="{BE17C29A-4885-46FE-8189-A926CDEBDB83}"/>
    <dgm:cxn modelId="{5C9D599D-0D46-4C3F-BCBD-95D66BA25416}" srcId="{95875FCF-C5F5-44CE-804A-1E7D40E5DD28}" destId="{A7F2E325-9B34-4E40-8CE2-6F72CC612D02}" srcOrd="3" destOrd="0" parTransId="{84830968-21BF-4EAB-BE08-628292805363}" sibTransId="{33E366AE-2128-46B7-A46B-86CFDB221C66}"/>
    <dgm:cxn modelId="{525C969F-CDE3-462F-A19A-726BBBCA8599}" type="presOf" srcId="{A7F2E325-9B34-4E40-8CE2-6F72CC612D02}" destId="{E2F68E3D-7856-4646-AC7C-A26F3A933396}" srcOrd="0" destOrd="0" presId="urn:microsoft.com/office/officeart/2005/8/layout/chevron2"/>
    <dgm:cxn modelId="{AD1816A0-1478-4084-ADE8-AF7E81F1904E}" type="presOf" srcId="{95875FCF-C5F5-44CE-804A-1E7D40E5DD28}" destId="{DD45EE5A-9436-415C-A905-A2E42EA4731F}" srcOrd="0" destOrd="0" presId="urn:microsoft.com/office/officeart/2005/8/layout/chevron2"/>
    <dgm:cxn modelId="{D0E657AB-9DC8-459E-8198-191F1A19433D}" srcId="{95875FCF-C5F5-44CE-804A-1E7D40E5DD28}" destId="{90190E59-AECF-48A5-B1B2-98D7595E4900}" srcOrd="0" destOrd="0" parTransId="{2AF20919-8F8B-4B7F-A6D3-43D3EFD83F73}" sibTransId="{C2F47EA3-B74A-4797-864D-654BC971F5C9}"/>
    <dgm:cxn modelId="{EFFBCAAD-2883-45CD-90BA-301907022E1B}" type="presOf" srcId="{4F1696B6-8746-4C82-A76F-6A8B35ABBB3B}" destId="{938D9DB7-14AA-4107-9104-EE1D4CAF374D}" srcOrd="0" destOrd="0" presId="urn:microsoft.com/office/officeart/2005/8/layout/chevron2"/>
    <dgm:cxn modelId="{410A68B2-5A51-4236-8CF6-1BC086034F62}" type="presOf" srcId="{0DBFB51C-B79E-4FE5-A603-7EA128CE95D8}" destId="{9B93963D-4F7C-4837-9BF6-28474A34DDEE}" srcOrd="0" destOrd="0" presId="urn:microsoft.com/office/officeart/2005/8/layout/chevron2"/>
    <dgm:cxn modelId="{F6A2B0B4-F5D3-4C27-9DA3-3B1041338C54}" type="presOf" srcId="{55666B12-95EB-4A25-B8C2-5F8A55E6D8E3}" destId="{6EF4883C-41CE-4EC9-BD05-D164B132F8CC}" srcOrd="0" destOrd="0" presId="urn:microsoft.com/office/officeart/2005/8/layout/chevron2"/>
    <dgm:cxn modelId="{F881F5C3-D525-4677-9653-31ABA67D664D}" type="presOf" srcId="{19174BC2-7415-42B7-9A0F-7E908D620A1C}" destId="{4C7C85C5-750E-4175-90D1-59B7924CBB14}" srcOrd="0" destOrd="0" presId="urn:microsoft.com/office/officeart/2005/8/layout/chevron2"/>
    <dgm:cxn modelId="{2A7D53C5-5F46-489F-8270-75E231311119}" srcId="{95875FCF-C5F5-44CE-804A-1E7D40E5DD28}" destId="{0DBFB51C-B79E-4FE5-A603-7EA128CE95D8}" srcOrd="4" destOrd="0" parTransId="{73E8B48C-830B-4FF1-A025-4F8650625749}" sibTransId="{62285467-2B6C-4C20-B96A-60501FC2DE94}"/>
    <dgm:cxn modelId="{CA343EDB-8363-4509-A541-7ABB09ABBF63}" srcId="{BDA0B428-ABFD-4EC2-821F-CF47E8A9A82B}" destId="{4F1696B6-8746-4C82-A76F-6A8B35ABBB3B}" srcOrd="0" destOrd="0" parTransId="{63A37331-074F-4038-A6F2-68A38DBA2EDB}" sibTransId="{FDB50700-2CA9-4DD1-B814-05B5769F8A8C}"/>
    <dgm:cxn modelId="{7BE374EC-EC4B-4DAB-B4A7-D10CAF1C24C2}" type="presOf" srcId="{45E1D40D-9075-4BE4-9FBB-E47DC872E383}" destId="{F8DE71B3-CD3C-48C1-AD23-47D7A0FFCAC7}" srcOrd="0" destOrd="0" presId="urn:microsoft.com/office/officeart/2005/8/layout/chevron2"/>
    <dgm:cxn modelId="{B27820FE-6187-43A6-ABBB-267B4C96E553}" type="presOf" srcId="{90190E59-AECF-48A5-B1B2-98D7595E4900}" destId="{47BCA6F0-227E-4A69-9097-535B351DED24}" srcOrd="0" destOrd="0" presId="urn:microsoft.com/office/officeart/2005/8/layout/chevron2"/>
    <dgm:cxn modelId="{B04931C9-76F4-48C1-B25D-B30817E50D0C}" type="presParOf" srcId="{DD45EE5A-9436-415C-A905-A2E42EA4731F}" destId="{B3B34467-1642-4382-8A7C-558D32A6691D}" srcOrd="0" destOrd="0" presId="urn:microsoft.com/office/officeart/2005/8/layout/chevron2"/>
    <dgm:cxn modelId="{C43AC1E0-8A06-492E-A060-F51EB364A9EE}" type="presParOf" srcId="{B3B34467-1642-4382-8A7C-558D32A6691D}" destId="{47BCA6F0-227E-4A69-9097-535B351DED24}" srcOrd="0" destOrd="0" presId="urn:microsoft.com/office/officeart/2005/8/layout/chevron2"/>
    <dgm:cxn modelId="{9513DBBF-B48A-42E2-9EAD-BF4E7E006E16}" type="presParOf" srcId="{B3B34467-1642-4382-8A7C-558D32A6691D}" destId="{F8DE71B3-CD3C-48C1-AD23-47D7A0FFCAC7}" srcOrd="1" destOrd="0" presId="urn:microsoft.com/office/officeart/2005/8/layout/chevron2"/>
    <dgm:cxn modelId="{16FAAF9E-D14D-4D07-BEA0-4A6CAF4B9E41}" type="presParOf" srcId="{DD45EE5A-9436-415C-A905-A2E42EA4731F}" destId="{2FE2418D-81EC-4C46-BBAF-9955BC2DD108}" srcOrd="1" destOrd="0" presId="urn:microsoft.com/office/officeart/2005/8/layout/chevron2"/>
    <dgm:cxn modelId="{DF61E687-BE33-48F5-BDD0-A5A95ED9E3E5}" type="presParOf" srcId="{DD45EE5A-9436-415C-A905-A2E42EA4731F}" destId="{E57FA435-A146-4D60-8F6A-9655C61652B5}" srcOrd="2" destOrd="0" presId="urn:microsoft.com/office/officeart/2005/8/layout/chevron2"/>
    <dgm:cxn modelId="{D3100C01-A767-4C0E-9B26-5863D3FDC948}" type="presParOf" srcId="{E57FA435-A146-4D60-8F6A-9655C61652B5}" destId="{1DF25041-BA03-4D86-AFDC-50293984776D}" srcOrd="0" destOrd="0" presId="urn:microsoft.com/office/officeart/2005/8/layout/chevron2"/>
    <dgm:cxn modelId="{D7C52445-6B9A-4B9A-B3ED-AC4AF501D5D9}" type="presParOf" srcId="{E57FA435-A146-4D60-8F6A-9655C61652B5}" destId="{938D9DB7-14AA-4107-9104-EE1D4CAF374D}" srcOrd="1" destOrd="0" presId="urn:microsoft.com/office/officeart/2005/8/layout/chevron2"/>
    <dgm:cxn modelId="{1E0D3E01-CDE7-4804-B580-71B28D52C757}" type="presParOf" srcId="{DD45EE5A-9436-415C-A905-A2E42EA4731F}" destId="{15747703-C33D-4881-B197-5499200839FB}" srcOrd="3" destOrd="0" presId="urn:microsoft.com/office/officeart/2005/8/layout/chevron2"/>
    <dgm:cxn modelId="{B08EC134-2BE0-4571-A1F1-68E988FD2325}" type="presParOf" srcId="{DD45EE5A-9436-415C-A905-A2E42EA4731F}" destId="{DD6DD477-EAC3-47DC-BEC1-79871919D693}" srcOrd="4" destOrd="0" presId="urn:microsoft.com/office/officeart/2005/8/layout/chevron2"/>
    <dgm:cxn modelId="{50BF4EE6-6536-4F76-9C3C-14B43FF023A4}" type="presParOf" srcId="{DD6DD477-EAC3-47DC-BEC1-79871919D693}" destId="{57237B15-3A55-419A-852B-4FAB712EA291}" srcOrd="0" destOrd="0" presId="urn:microsoft.com/office/officeart/2005/8/layout/chevron2"/>
    <dgm:cxn modelId="{F4457D69-73AC-4574-A343-213E0428D250}" type="presParOf" srcId="{DD6DD477-EAC3-47DC-BEC1-79871919D693}" destId="{4C7C85C5-750E-4175-90D1-59B7924CBB14}" srcOrd="1" destOrd="0" presId="urn:microsoft.com/office/officeart/2005/8/layout/chevron2"/>
    <dgm:cxn modelId="{3F3D87DB-12D5-4DF5-8E0D-E1BDB4785C20}" type="presParOf" srcId="{DD45EE5A-9436-415C-A905-A2E42EA4731F}" destId="{7AD70316-336A-4772-8217-AEBFA6CE09D4}" srcOrd="5" destOrd="0" presId="urn:microsoft.com/office/officeart/2005/8/layout/chevron2"/>
    <dgm:cxn modelId="{8B8A63A0-08EB-40AF-A24D-DFD1F30CDEB8}" type="presParOf" srcId="{DD45EE5A-9436-415C-A905-A2E42EA4731F}" destId="{00B086ED-B9C7-450B-A8EB-5C3EC8174373}" srcOrd="6" destOrd="0" presId="urn:microsoft.com/office/officeart/2005/8/layout/chevron2"/>
    <dgm:cxn modelId="{635CA124-37F7-4708-B20C-4BF41C0E5266}" type="presParOf" srcId="{00B086ED-B9C7-450B-A8EB-5C3EC8174373}" destId="{E2F68E3D-7856-4646-AC7C-A26F3A933396}" srcOrd="0" destOrd="0" presId="urn:microsoft.com/office/officeart/2005/8/layout/chevron2"/>
    <dgm:cxn modelId="{88A7044D-EA3B-44A9-83FD-3E26C37F3F86}" type="presParOf" srcId="{00B086ED-B9C7-450B-A8EB-5C3EC8174373}" destId="{6EF4883C-41CE-4EC9-BD05-D164B132F8CC}" srcOrd="1" destOrd="0" presId="urn:microsoft.com/office/officeart/2005/8/layout/chevron2"/>
    <dgm:cxn modelId="{7485F567-98A7-47FD-9EE3-08E09E5080B7}" type="presParOf" srcId="{DD45EE5A-9436-415C-A905-A2E42EA4731F}" destId="{0E8D6BB3-6A00-4751-A578-BD4C18398E6D}" srcOrd="7" destOrd="0" presId="urn:microsoft.com/office/officeart/2005/8/layout/chevron2"/>
    <dgm:cxn modelId="{31584215-4C76-48A1-951E-F55F6B4C403D}" type="presParOf" srcId="{DD45EE5A-9436-415C-A905-A2E42EA4731F}" destId="{50417017-73CD-4212-BAE2-860C53056867}" srcOrd="8" destOrd="0" presId="urn:microsoft.com/office/officeart/2005/8/layout/chevron2"/>
    <dgm:cxn modelId="{27467CE7-AA89-436C-BC82-D989880472F5}" type="presParOf" srcId="{50417017-73CD-4212-BAE2-860C53056867}" destId="{9B93963D-4F7C-4837-9BF6-28474A34DDEE}" srcOrd="0" destOrd="0" presId="urn:microsoft.com/office/officeart/2005/8/layout/chevron2"/>
    <dgm:cxn modelId="{03B2896C-FAF0-44AF-B0C7-1C47A99C12A5}" type="presParOf" srcId="{50417017-73CD-4212-BAE2-860C53056867}" destId="{3F252E03-F384-43A0-BAA3-028BB7FB7C2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CA6F0-227E-4A69-9097-535B351DED24}">
      <dsp:nvSpPr>
        <dsp:cNvPr id="0" name=""/>
        <dsp:cNvSpPr/>
      </dsp:nvSpPr>
      <dsp:spPr>
        <a:xfrm rot="5400000">
          <a:off x="-144690" y="146350"/>
          <a:ext cx="964603" cy="675222"/>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fr-FR" sz="1900" kern="1200" dirty="0"/>
            <a:t>1</a:t>
          </a:r>
        </a:p>
      </dsp:txBody>
      <dsp:txXfrm rot="-5400000">
        <a:off x="1" y="339270"/>
        <a:ext cx="675222" cy="289381"/>
      </dsp:txXfrm>
    </dsp:sp>
    <dsp:sp modelId="{F8DE71B3-CD3C-48C1-AD23-47D7A0FFCAC7}">
      <dsp:nvSpPr>
        <dsp:cNvPr id="0" name=""/>
        <dsp:cNvSpPr/>
      </dsp:nvSpPr>
      <dsp:spPr>
        <a:xfrm rot="5400000">
          <a:off x="5281915" y="-4605033"/>
          <a:ext cx="626992" cy="9840377"/>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fr-FR" sz="2700" b="1" i="0" kern="1200" cap="none" spc="0" dirty="0">
              <a:ln w="12700">
                <a:solidFill>
                  <a:srgbClr val="4472C4"/>
                </a:solidFill>
                <a:prstDash val="solid"/>
              </a:ln>
              <a:pattFill prst="pct50">
                <a:fgClr>
                  <a:srgbClr val="4472C4"/>
                </a:fgClr>
                <a:bgClr>
                  <a:srgbClr val="4472C4">
                    <a:lumMod val="20000"/>
                    <a:lumOff val="80000"/>
                  </a:srgbClr>
                </a:bgClr>
              </a:pattFill>
              <a:effectLst>
                <a:outerShdw dist="38100" dir="2640000" algn="bl" rotWithShape="0">
                  <a:srgbClr val="4472C4"/>
                </a:outerShdw>
              </a:effectLst>
              <a:latin typeface="Helvetica Neue"/>
              <a:ea typeface="+mn-ea"/>
              <a:cs typeface="+mn-cs"/>
            </a:rPr>
            <a:t>MySQL</a:t>
          </a:r>
        </a:p>
      </dsp:txBody>
      <dsp:txXfrm rot="-5400000">
        <a:off x="675223" y="32266"/>
        <a:ext cx="9809770" cy="565778"/>
      </dsp:txXfrm>
    </dsp:sp>
    <dsp:sp modelId="{1DF25041-BA03-4D86-AFDC-50293984776D}">
      <dsp:nvSpPr>
        <dsp:cNvPr id="0" name=""/>
        <dsp:cNvSpPr/>
      </dsp:nvSpPr>
      <dsp:spPr>
        <a:xfrm rot="5400000">
          <a:off x="-144690" y="992203"/>
          <a:ext cx="964603" cy="675222"/>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fr-FR" sz="1900" kern="1200" dirty="0"/>
            <a:t>2</a:t>
          </a:r>
        </a:p>
      </dsp:txBody>
      <dsp:txXfrm rot="-5400000">
        <a:off x="1" y="1185123"/>
        <a:ext cx="675222" cy="289381"/>
      </dsp:txXfrm>
    </dsp:sp>
    <dsp:sp modelId="{938D9DB7-14AA-4107-9104-EE1D4CAF374D}">
      <dsp:nvSpPr>
        <dsp:cNvPr id="0" name=""/>
        <dsp:cNvSpPr/>
      </dsp:nvSpPr>
      <dsp:spPr>
        <a:xfrm rot="5400000">
          <a:off x="5181740" y="-3725208"/>
          <a:ext cx="626992" cy="9840377"/>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fr-FR" sz="2700" b="1" i="0" kern="1200" cap="none" spc="0" dirty="0" err="1">
              <a:ln w="12700">
                <a:solidFill>
                  <a:srgbClr val="4472C4"/>
                </a:solidFill>
                <a:prstDash val="solid"/>
              </a:ln>
              <a:pattFill prst="pct50">
                <a:fgClr>
                  <a:srgbClr val="4472C4"/>
                </a:fgClr>
                <a:bgClr>
                  <a:srgbClr val="4472C4">
                    <a:lumMod val="20000"/>
                    <a:lumOff val="80000"/>
                  </a:srgbClr>
                </a:bgClr>
              </a:pattFill>
              <a:effectLst>
                <a:outerShdw dist="38100" dir="2640000" algn="bl" rotWithShape="0">
                  <a:srgbClr val="4472C4"/>
                </a:outerShdw>
              </a:effectLst>
              <a:latin typeface="Helvetica Neue"/>
              <a:ea typeface="+mn-ea"/>
              <a:cs typeface="+mn-cs"/>
            </a:rPr>
            <a:t>PostgreSql</a:t>
          </a:r>
          <a:endParaRPr lang="fr-FR" sz="2700" b="1" i="0" kern="1200" cap="none" spc="0" dirty="0">
            <a:ln w="12700">
              <a:solidFill>
                <a:srgbClr val="4472C4"/>
              </a:solidFill>
              <a:prstDash val="solid"/>
            </a:ln>
            <a:pattFill prst="pct50">
              <a:fgClr>
                <a:srgbClr val="4472C4"/>
              </a:fgClr>
              <a:bgClr>
                <a:srgbClr val="4472C4">
                  <a:lumMod val="20000"/>
                  <a:lumOff val="80000"/>
                </a:srgbClr>
              </a:bgClr>
            </a:pattFill>
            <a:effectLst>
              <a:outerShdw dist="38100" dir="2640000" algn="bl" rotWithShape="0">
                <a:srgbClr val="4472C4"/>
              </a:outerShdw>
            </a:effectLst>
            <a:latin typeface="Helvetica Neue"/>
            <a:ea typeface="+mn-ea"/>
            <a:cs typeface="+mn-cs"/>
          </a:endParaRPr>
        </a:p>
      </dsp:txBody>
      <dsp:txXfrm rot="-5400000">
        <a:off x="575048" y="912091"/>
        <a:ext cx="9809770" cy="565778"/>
      </dsp:txXfrm>
    </dsp:sp>
    <dsp:sp modelId="{57237B15-3A55-419A-852B-4FAB712EA291}">
      <dsp:nvSpPr>
        <dsp:cNvPr id="0" name=""/>
        <dsp:cNvSpPr/>
      </dsp:nvSpPr>
      <dsp:spPr>
        <a:xfrm rot="5400000">
          <a:off x="-144690" y="1838057"/>
          <a:ext cx="964603" cy="675222"/>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fr-FR" sz="1900" kern="1200" dirty="0"/>
            <a:t>3</a:t>
          </a:r>
        </a:p>
      </dsp:txBody>
      <dsp:txXfrm rot="-5400000">
        <a:off x="1" y="2030977"/>
        <a:ext cx="675222" cy="289381"/>
      </dsp:txXfrm>
    </dsp:sp>
    <dsp:sp modelId="{4C7C85C5-750E-4175-90D1-59B7924CBB14}">
      <dsp:nvSpPr>
        <dsp:cNvPr id="0" name=""/>
        <dsp:cNvSpPr/>
      </dsp:nvSpPr>
      <dsp:spPr>
        <a:xfrm rot="5400000">
          <a:off x="5138835" y="-2879354"/>
          <a:ext cx="626992" cy="9840377"/>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fr-FR" sz="2700" b="1" i="0" kern="1200" cap="none" spc="0" dirty="0" err="1">
              <a:ln w="12700">
                <a:solidFill>
                  <a:srgbClr val="4472C4"/>
                </a:solidFill>
                <a:prstDash val="solid"/>
              </a:ln>
              <a:pattFill prst="pct50">
                <a:fgClr>
                  <a:srgbClr val="4472C4"/>
                </a:fgClr>
                <a:bgClr>
                  <a:srgbClr val="4472C4">
                    <a:lumMod val="20000"/>
                    <a:lumOff val="80000"/>
                  </a:srgbClr>
                </a:bgClr>
              </a:pattFill>
              <a:effectLst>
                <a:outerShdw dist="38100" dir="2640000" algn="bl" rotWithShape="0">
                  <a:srgbClr val="4472C4"/>
                </a:outerShdw>
              </a:effectLst>
              <a:latin typeface="Helvetica Neue"/>
              <a:ea typeface="+mn-ea"/>
              <a:cs typeface="+mn-cs"/>
            </a:rPr>
            <a:t>SQLServer</a:t>
          </a:r>
          <a:endParaRPr lang="fr-FR" sz="2700" b="1" i="0" kern="1200" cap="none" spc="0" dirty="0">
            <a:ln w="12700">
              <a:solidFill>
                <a:srgbClr val="4472C4"/>
              </a:solidFill>
              <a:prstDash val="solid"/>
            </a:ln>
            <a:pattFill prst="pct50">
              <a:fgClr>
                <a:srgbClr val="4472C4"/>
              </a:fgClr>
              <a:bgClr>
                <a:srgbClr val="4472C4">
                  <a:lumMod val="20000"/>
                  <a:lumOff val="80000"/>
                </a:srgbClr>
              </a:bgClr>
            </a:pattFill>
            <a:effectLst>
              <a:outerShdw dist="38100" dir="2640000" algn="bl" rotWithShape="0">
                <a:srgbClr val="4472C4"/>
              </a:outerShdw>
            </a:effectLst>
            <a:latin typeface="Helvetica Neue"/>
            <a:ea typeface="+mn-ea"/>
            <a:cs typeface="+mn-cs"/>
          </a:endParaRPr>
        </a:p>
      </dsp:txBody>
      <dsp:txXfrm rot="-5400000">
        <a:off x="532143" y="1757945"/>
        <a:ext cx="9809770" cy="565778"/>
      </dsp:txXfrm>
    </dsp:sp>
    <dsp:sp modelId="{E2F68E3D-7856-4646-AC7C-A26F3A933396}">
      <dsp:nvSpPr>
        <dsp:cNvPr id="0" name=""/>
        <dsp:cNvSpPr/>
      </dsp:nvSpPr>
      <dsp:spPr>
        <a:xfrm rot="5400000">
          <a:off x="-144690" y="2683911"/>
          <a:ext cx="964603" cy="675222"/>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fr-FR" sz="1900" kern="1200" dirty="0"/>
            <a:t>5</a:t>
          </a:r>
        </a:p>
      </dsp:txBody>
      <dsp:txXfrm rot="-5400000">
        <a:off x="1" y="2876831"/>
        <a:ext cx="675222" cy="289381"/>
      </dsp:txXfrm>
    </dsp:sp>
    <dsp:sp modelId="{6EF4883C-41CE-4EC9-BD05-D164B132F8CC}">
      <dsp:nvSpPr>
        <dsp:cNvPr id="0" name=""/>
        <dsp:cNvSpPr/>
      </dsp:nvSpPr>
      <dsp:spPr>
        <a:xfrm rot="5400000">
          <a:off x="5281915" y="-2067471"/>
          <a:ext cx="626992" cy="9840377"/>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b="1" i="0" kern="1200"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Helvetica Neue"/>
            </a:rPr>
            <a:t>Compare SQL Server, MySQL and PostgreSQL Features</a:t>
          </a:r>
          <a:endParaRPr lang="fr-FR" sz="2700" kern="1200" dirty="0"/>
        </a:p>
      </dsp:txBody>
      <dsp:txXfrm rot="-5400000">
        <a:off x="675223" y="2569828"/>
        <a:ext cx="9809770" cy="565778"/>
      </dsp:txXfrm>
    </dsp:sp>
    <dsp:sp modelId="{9B93963D-4F7C-4837-9BF6-28474A34DDEE}">
      <dsp:nvSpPr>
        <dsp:cNvPr id="0" name=""/>
        <dsp:cNvSpPr/>
      </dsp:nvSpPr>
      <dsp:spPr>
        <a:xfrm rot="5400000">
          <a:off x="-144690" y="3529765"/>
          <a:ext cx="964603" cy="675222"/>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fr-FR" sz="1900" kern="1200" dirty="0"/>
            <a:t>6</a:t>
          </a:r>
        </a:p>
      </dsp:txBody>
      <dsp:txXfrm rot="-5400000">
        <a:off x="1" y="3722685"/>
        <a:ext cx="675222" cy="289381"/>
      </dsp:txXfrm>
    </dsp:sp>
    <dsp:sp modelId="{3F252E03-F384-43A0-BAA3-028BB7FB7C2D}">
      <dsp:nvSpPr>
        <dsp:cNvPr id="0" name=""/>
        <dsp:cNvSpPr/>
      </dsp:nvSpPr>
      <dsp:spPr>
        <a:xfrm rot="5400000">
          <a:off x="5281915" y="-1221617"/>
          <a:ext cx="626992" cy="9840377"/>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ZA" sz="2700" b="1" i="0" kern="1200" cap="none" spc="0" noProof="0" dirty="0">
              <a:ln w="12700">
                <a:solidFill>
                  <a:srgbClr val="4472C4"/>
                </a:solidFill>
                <a:prstDash val="solid"/>
              </a:ln>
              <a:pattFill prst="pct50">
                <a:fgClr>
                  <a:srgbClr val="4472C4"/>
                </a:fgClr>
                <a:bgClr>
                  <a:srgbClr val="4472C4">
                    <a:lumMod val="20000"/>
                    <a:lumOff val="80000"/>
                  </a:srgbClr>
                </a:bgClr>
              </a:pattFill>
              <a:effectLst>
                <a:outerShdw dist="38100" dir="2640000" algn="bl" rotWithShape="0">
                  <a:srgbClr val="4472C4"/>
                </a:outerShdw>
              </a:effectLst>
              <a:latin typeface="Helvetica Neue"/>
              <a:ea typeface="+mn-ea"/>
              <a:cs typeface="+mn-cs"/>
            </a:rPr>
            <a:t>Webography</a:t>
          </a:r>
        </a:p>
      </dsp:txBody>
      <dsp:txXfrm rot="-5400000">
        <a:off x="675223" y="3415682"/>
        <a:ext cx="9809770" cy="56577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154F-2651-40A7-BCAC-5AA8BB5E25DA}" type="datetimeFigureOut">
              <a:rPr lang="fr-FR" smtClean="0"/>
              <a:t>11/07/2021</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84F7C7-AD45-47AC-A312-E52BE21F6C52}" type="slidenum">
              <a:rPr lang="fr-FR" smtClean="0"/>
              <a:t>‹#›</a:t>
            </a:fld>
            <a:endParaRPr lang="fr-FR"/>
          </a:p>
        </p:txBody>
      </p:sp>
    </p:spTree>
    <p:extLst>
      <p:ext uri="{BB962C8B-B14F-4D97-AF65-F5344CB8AC3E}">
        <p14:creationId xmlns:p14="http://schemas.microsoft.com/office/powerpoint/2010/main" val="112145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4984F7C7-AD45-47AC-A312-E52BE21F6C52}" type="slidenum">
              <a:rPr lang="fr-FR" smtClean="0"/>
              <a:t>2</a:t>
            </a:fld>
            <a:endParaRPr lang="fr-FR"/>
          </a:p>
        </p:txBody>
      </p:sp>
    </p:spTree>
    <p:extLst>
      <p:ext uri="{BB962C8B-B14F-4D97-AF65-F5344CB8AC3E}">
        <p14:creationId xmlns:p14="http://schemas.microsoft.com/office/powerpoint/2010/main" val="2285132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17CA7-3B63-489F-B511-6BD749B98C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B2AA57CA-DDB9-43A4-8E0C-08E5EDA1AC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485D67A4-57BB-4B05-826E-A418771F7B85}"/>
              </a:ext>
            </a:extLst>
          </p:cNvPr>
          <p:cNvSpPr>
            <a:spLocks noGrp="1"/>
          </p:cNvSpPr>
          <p:nvPr>
            <p:ph type="dt" sz="half" idx="10"/>
          </p:nvPr>
        </p:nvSpPr>
        <p:spPr/>
        <p:txBody>
          <a:bodyPr/>
          <a:lstStyle/>
          <a:p>
            <a:fld id="{C578F244-8521-4BE1-A1A7-B99206FCF902}" type="datetimeFigureOut">
              <a:rPr lang="fr-FR" smtClean="0"/>
              <a:t>11/07/2021</a:t>
            </a:fld>
            <a:endParaRPr lang="fr-FR"/>
          </a:p>
        </p:txBody>
      </p:sp>
      <p:sp>
        <p:nvSpPr>
          <p:cNvPr id="5" name="Footer Placeholder 4">
            <a:extLst>
              <a:ext uri="{FF2B5EF4-FFF2-40B4-BE49-F238E27FC236}">
                <a16:creationId xmlns:a16="http://schemas.microsoft.com/office/drawing/2014/main" id="{2D5781AA-A153-4356-82D3-F8411D105FDA}"/>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21F49FD0-9D4E-4FF0-8649-67F8E1032AC8}"/>
              </a:ext>
            </a:extLst>
          </p:cNvPr>
          <p:cNvSpPr>
            <a:spLocks noGrp="1"/>
          </p:cNvSpPr>
          <p:nvPr>
            <p:ph type="sldNum" sz="quarter" idx="12"/>
          </p:nvPr>
        </p:nvSpPr>
        <p:spPr/>
        <p:txBody>
          <a:bodyPr/>
          <a:lstStyle/>
          <a:p>
            <a:fld id="{52BD0D1E-CD30-4DE4-BBD5-5705A9ED96A9}" type="slidenum">
              <a:rPr lang="fr-FR" smtClean="0"/>
              <a:t>‹#›</a:t>
            </a:fld>
            <a:endParaRPr lang="fr-FR"/>
          </a:p>
        </p:txBody>
      </p:sp>
    </p:spTree>
    <p:extLst>
      <p:ext uri="{BB962C8B-B14F-4D97-AF65-F5344CB8AC3E}">
        <p14:creationId xmlns:p14="http://schemas.microsoft.com/office/powerpoint/2010/main" val="2076378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F3502-B71A-4BFD-9158-25A0C6E13F26}"/>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7B1135DA-2EDF-4345-B0D4-1056733736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A325013C-169F-48D4-BFB4-5E6DB60F91CE}"/>
              </a:ext>
            </a:extLst>
          </p:cNvPr>
          <p:cNvSpPr>
            <a:spLocks noGrp="1"/>
          </p:cNvSpPr>
          <p:nvPr>
            <p:ph type="dt" sz="half" idx="10"/>
          </p:nvPr>
        </p:nvSpPr>
        <p:spPr/>
        <p:txBody>
          <a:bodyPr/>
          <a:lstStyle/>
          <a:p>
            <a:fld id="{C578F244-8521-4BE1-A1A7-B99206FCF902}" type="datetimeFigureOut">
              <a:rPr lang="fr-FR" smtClean="0"/>
              <a:t>11/07/2021</a:t>
            </a:fld>
            <a:endParaRPr lang="fr-FR"/>
          </a:p>
        </p:txBody>
      </p:sp>
      <p:sp>
        <p:nvSpPr>
          <p:cNvPr id="5" name="Footer Placeholder 4">
            <a:extLst>
              <a:ext uri="{FF2B5EF4-FFF2-40B4-BE49-F238E27FC236}">
                <a16:creationId xmlns:a16="http://schemas.microsoft.com/office/drawing/2014/main" id="{C5F14052-2891-42C1-8717-AA6A78BDBD0C}"/>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0433EE80-C1AA-4D6B-A652-ED5EF0F7F0C7}"/>
              </a:ext>
            </a:extLst>
          </p:cNvPr>
          <p:cNvSpPr>
            <a:spLocks noGrp="1"/>
          </p:cNvSpPr>
          <p:nvPr>
            <p:ph type="sldNum" sz="quarter" idx="12"/>
          </p:nvPr>
        </p:nvSpPr>
        <p:spPr/>
        <p:txBody>
          <a:bodyPr/>
          <a:lstStyle/>
          <a:p>
            <a:fld id="{52BD0D1E-CD30-4DE4-BBD5-5705A9ED96A9}" type="slidenum">
              <a:rPr lang="fr-FR" smtClean="0"/>
              <a:t>‹#›</a:t>
            </a:fld>
            <a:endParaRPr lang="fr-FR"/>
          </a:p>
        </p:txBody>
      </p:sp>
    </p:spTree>
    <p:extLst>
      <p:ext uri="{BB962C8B-B14F-4D97-AF65-F5344CB8AC3E}">
        <p14:creationId xmlns:p14="http://schemas.microsoft.com/office/powerpoint/2010/main" val="2497029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21B759-E304-4052-BFA7-0D921B97AA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42F5100E-ACF1-403A-9C50-5D17026A6E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0F306154-1639-4A44-8795-E3E33A485CE0}"/>
              </a:ext>
            </a:extLst>
          </p:cNvPr>
          <p:cNvSpPr>
            <a:spLocks noGrp="1"/>
          </p:cNvSpPr>
          <p:nvPr>
            <p:ph type="dt" sz="half" idx="10"/>
          </p:nvPr>
        </p:nvSpPr>
        <p:spPr/>
        <p:txBody>
          <a:bodyPr/>
          <a:lstStyle/>
          <a:p>
            <a:fld id="{C578F244-8521-4BE1-A1A7-B99206FCF902}" type="datetimeFigureOut">
              <a:rPr lang="fr-FR" smtClean="0"/>
              <a:t>11/07/2021</a:t>
            </a:fld>
            <a:endParaRPr lang="fr-FR"/>
          </a:p>
        </p:txBody>
      </p:sp>
      <p:sp>
        <p:nvSpPr>
          <p:cNvPr id="5" name="Footer Placeholder 4">
            <a:extLst>
              <a:ext uri="{FF2B5EF4-FFF2-40B4-BE49-F238E27FC236}">
                <a16:creationId xmlns:a16="http://schemas.microsoft.com/office/drawing/2014/main" id="{C109A93C-26D2-471B-BBE4-A538D3E9B95D}"/>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AF7BE9D6-A55D-4E74-97C7-AF0E2978D59B}"/>
              </a:ext>
            </a:extLst>
          </p:cNvPr>
          <p:cNvSpPr>
            <a:spLocks noGrp="1"/>
          </p:cNvSpPr>
          <p:nvPr>
            <p:ph type="sldNum" sz="quarter" idx="12"/>
          </p:nvPr>
        </p:nvSpPr>
        <p:spPr/>
        <p:txBody>
          <a:bodyPr/>
          <a:lstStyle/>
          <a:p>
            <a:fld id="{52BD0D1E-CD30-4DE4-BBD5-5705A9ED96A9}" type="slidenum">
              <a:rPr lang="fr-FR" smtClean="0"/>
              <a:t>‹#›</a:t>
            </a:fld>
            <a:endParaRPr lang="fr-FR"/>
          </a:p>
        </p:txBody>
      </p:sp>
    </p:spTree>
    <p:extLst>
      <p:ext uri="{BB962C8B-B14F-4D97-AF65-F5344CB8AC3E}">
        <p14:creationId xmlns:p14="http://schemas.microsoft.com/office/powerpoint/2010/main" val="527787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68FCC-E62C-40FF-9309-A5C6AF5025BE}"/>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54BCC920-CEBF-4526-9A4C-8AADA4E35E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31B816DB-BDE7-463D-A8B9-ECA29A8A1BA9}"/>
              </a:ext>
            </a:extLst>
          </p:cNvPr>
          <p:cNvSpPr>
            <a:spLocks noGrp="1"/>
          </p:cNvSpPr>
          <p:nvPr>
            <p:ph type="dt" sz="half" idx="10"/>
          </p:nvPr>
        </p:nvSpPr>
        <p:spPr/>
        <p:txBody>
          <a:bodyPr/>
          <a:lstStyle/>
          <a:p>
            <a:fld id="{C578F244-8521-4BE1-A1A7-B99206FCF902}" type="datetimeFigureOut">
              <a:rPr lang="fr-FR" smtClean="0"/>
              <a:t>11/07/2021</a:t>
            </a:fld>
            <a:endParaRPr lang="fr-FR"/>
          </a:p>
        </p:txBody>
      </p:sp>
      <p:sp>
        <p:nvSpPr>
          <p:cNvPr id="5" name="Footer Placeholder 4">
            <a:extLst>
              <a:ext uri="{FF2B5EF4-FFF2-40B4-BE49-F238E27FC236}">
                <a16:creationId xmlns:a16="http://schemas.microsoft.com/office/drawing/2014/main" id="{CEB7B205-A92E-4F5C-B23F-3C5F87AE21BC}"/>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A1A9E1F4-9381-4810-A815-21156151ECD7}"/>
              </a:ext>
            </a:extLst>
          </p:cNvPr>
          <p:cNvSpPr>
            <a:spLocks noGrp="1"/>
          </p:cNvSpPr>
          <p:nvPr>
            <p:ph type="sldNum" sz="quarter" idx="12"/>
          </p:nvPr>
        </p:nvSpPr>
        <p:spPr/>
        <p:txBody>
          <a:bodyPr/>
          <a:lstStyle/>
          <a:p>
            <a:fld id="{52BD0D1E-CD30-4DE4-BBD5-5705A9ED96A9}" type="slidenum">
              <a:rPr lang="fr-FR" smtClean="0"/>
              <a:t>‹#›</a:t>
            </a:fld>
            <a:endParaRPr lang="fr-FR"/>
          </a:p>
        </p:txBody>
      </p:sp>
    </p:spTree>
    <p:extLst>
      <p:ext uri="{BB962C8B-B14F-4D97-AF65-F5344CB8AC3E}">
        <p14:creationId xmlns:p14="http://schemas.microsoft.com/office/powerpoint/2010/main" val="81700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14670-BD71-4198-9BE3-8346CCD3C6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F89E2E47-92D2-4747-B06D-41AC402E64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315BF6-4487-4BE3-9F9E-FAB48E2F5BCB}"/>
              </a:ext>
            </a:extLst>
          </p:cNvPr>
          <p:cNvSpPr>
            <a:spLocks noGrp="1"/>
          </p:cNvSpPr>
          <p:nvPr>
            <p:ph type="dt" sz="half" idx="10"/>
          </p:nvPr>
        </p:nvSpPr>
        <p:spPr/>
        <p:txBody>
          <a:bodyPr/>
          <a:lstStyle/>
          <a:p>
            <a:fld id="{C578F244-8521-4BE1-A1A7-B99206FCF902}" type="datetimeFigureOut">
              <a:rPr lang="fr-FR" smtClean="0"/>
              <a:t>11/07/2021</a:t>
            </a:fld>
            <a:endParaRPr lang="fr-FR"/>
          </a:p>
        </p:txBody>
      </p:sp>
      <p:sp>
        <p:nvSpPr>
          <p:cNvPr id="5" name="Footer Placeholder 4">
            <a:extLst>
              <a:ext uri="{FF2B5EF4-FFF2-40B4-BE49-F238E27FC236}">
                <a16:creationId xmlns:a16="http://schemas.microsoft.com/office/drawing/2014/main" id="{E289FC3F-4FF9-4CA7-AE8B-AEA7D94C249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B44B765E-EB43-4B88-A690-20E4271225A8}"/>
              </a:ext>
            </a:extLst>
          </p:cNvPr>
          <p:cNvSpPr>
            <a:spLocks noGrp="1"/>
          </p:cNvSpPr>
          <p:nvPr>
            <p:ph type="sldNum" sz="quarter" idx="12"/>
          </p:nvPr>
        </p:nvSpPr>
        <p:spPr/>
        <p:txBody>
          <a:bodyPr/>
          <a:lstStyle/>
          <a:p>
            <a:fld id="{52BD0D1E-CD30-4DE4-BBD5-5705A9ED96A9}" type="slidenum">
              <a:rPr lang="fr-FR" smtClean="0"/>
              <a:t>‹#›</a:t>
            </a:fld>
            <a:endParaRPr lang="fr-FR"/>
          </a:p>
        </p:txBody>
      </p:sp>
    </p:spTree>
    <p:extLst>
      <p:ext uri="{BB962C8B-B14F-4D97-AF65-F5344CB8AC3E}">
        <p14:creationId xmlns:p14="http://schemas.microsoft.com/office/powerpoint/2010/main" val="284566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42F5A-0972-4830-A2B6-42B62AD44DBF}"/>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5A15D384-5941-4647-BEDE-986744D5E8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045C0A0B-648F-4F8E-9607-5A2FB81282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0205720E-52F8-4C73-AB87-4FFE7DACE09E}"/>
              </a:ext>
            </a:extLst>
          </p:cNvPr>
          <p:cNvSpPr>
            <a:spLocks noGrp="1"/>
          </p:cNvSpPr>
          <p:nvPr>
            <p:ph type="dt" sz="half" idx="10"/>
          </p:nvPr>
        </p:nvSpPr>
        <p:spPr/>
        <p:txBody>
          <a:bodyPr/>
          <a:lstStyle/>
          <a:p>
            <a:fld id="{C578F244-8521-4BE1-A1A7-B99206FCF902}" type="datetimeFigureOut">
              <a:rPr lang="fr-FR" smtClean="0"/>
              <a:t>11/07/2021</a:t>
            </a:fld>
            <a:endParaRPr lang="fr-FR"/>
          </a:p>
        </p:txBody>
      </p:sp>
      <p:sp>
        <p:nvSpPr>
          <p:cNvPr id="6" name="Footer Placeholder 5">
            <a:extLst>
              <a:ext uri="{FF2B5EF4-FFF2-40B4-BE49-F238E27FC236}">
                <a16:creationId xmlns:a16="http://schemas.microsoft.com/office/drawing/2014/main" id="{9D81130A-3346-4431-84E3-6FAF9DE3472A}"/>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72D5B3C4-0C8A-4D0A-92E9-5EE3F21C9914}"/>
              </a:ext>
            </a:extLst>
          </p:cNvPr>
          <p:cNvSpPr>
            <a:spLocks noGrp="1"/>
          </p:cNvSpPr>
          <p:nvPr>
            <p:ph type="sldNum" sz="quarter" idx="12"/>
          </p:nvPr>
        </p:nvSpPr>
        <p:spPr/>
        <p:txBody>
          <a:bodyPr/>
          <a:lstStyle/>
          <a:p>
            <a:fld id="{52BD0D1E-CD30-4DE4-BBD5-5705A9ED96A9}" type="slidenum">
              <a:rPr lang="fr-FR" smtClean="0"/>
              <a:t>‹#›</a:t>
            </a:fld>
            <a:endParaRPr lang="fr-FR"/>
          </a:p>
        </p:txBody>
      </p:sp>
    </p:spTree>
    <p:extLst>
      <p:ext uri="{BB962C8B-B14F-4D97-AF65-F5344CB8AC3E}">
        <p14:creationId xmlns:p14="http://schemas.microsoft.com/office/powerpoint/2010/main" val="1321604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89BA2-D276-48DF-A160-A1C83FE0D2DE}"/>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CE7A96DD-A9BD-4EB5-B80A-3A64DA5800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32DB6D-ADDC-4497-A5CF-B9748C0C43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A0EC054C-47D7-4E34-A238-2EFB50A7F9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45E970-1243-4E69-ADDC-07D1E5B1B3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6F7291B3-EE82-4D4D-875B-FD2D47EC4FAA}"/>
              </a:ext>
            </a:extLst>
          </p:cNvPr>
          <p:cNvSpPr>
            <a:spLocks noGrp="1"/>
          </p:cNvSpPr>
          <p:nvPr>
            <p:ph type="dt" sz="half" idx="10"/>
          </p:nvPr>
        </p:nvSpPr>
        <p:spPr/>
        <p:txBody>
          <a:bodyPr/>
          <a:lstStyle/>
          <a:p>
            <a:fld id="{C578F244-8521-4BE1-A1A7-B99206FCF902}" type="datetimeFigureOut">
              <a:rPr lang="fr-FR" smtClean="0"/>
              <a:t>11/07/2021</a:t>
            </a:fld>
            <a:endParaRPr lang="fr-FR"/>
          </a:p>
        </p:txBody>
      </p:sp>
      <p:sp>
        <p:nvSpPr>
          <p:cNvPr id="8" name="Footer Placeholder 7">
            <a:extLst>
              <a:ext uri="{FF2B5EF4-FFF2-40B4-BE49-F238E27FC236}">
                <a16:creationId xmlns:a16="http://schemas.microsoft.com/office/drawing/2014/main" id="{B3C8D5EC-3558-488C-B3C7-85BE9F161F4E}"/>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73ED120D-D44F-4DBF-A659-F7AF85F308C5}"/>
              </a:ext>
            </a:extLst>
          </p:cNvPr>
          <p:cNvSpPr>
            <a:spLocks noGrp="1"/>
          </p:cNvSpPr>
          <p:nvPr>
            <p:ph type="sldNum" sz="quarter" idx="12"/>
          </p:nvPr>
        </p:nvSpPr>
        <p:spPr/>
        <p:txBody>
          <a:bodyPr/>
          <a:lstStyle/>
          <a:p>
            <a:fld id="{52BD0D1E-CD30-4DE4-BBD5-5705A9ED96A9}" type="slidenum">
              <a:rPr lang="fr-FR" smtClean="0"/>
              <a:t>‹#›</a:t>
            </a:fld>
            <a:endParaRPr lang="fr-FR"/>
          </a:p>
        </p:txBody>
      </p:sp>
    </p:spTree>
    <p:extLst>
      <p:ext uri="{BB962C8B-B14F-4D97-AF65-F5344CB8AC3E}">
        <p14:creationId xmlns:p14="http://schemas.microsoft.com/office/powerpoint/2010/main" val="993818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99AEB-B9D4-4B30-A307-18CF3E89A2D5}"/>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8E893F4C-EFAB-442B-B64B-56AB223643C2}"/>
              </a:ext>
            </a:extLst>
          </p:cNvPr>
          <p:cNvSpPr>
            <a:spLocks noGrp="1"/>
          </p:cNvSpPr>
          <p:nvPr>
            <p:ph type="dt" sz="half" idx="10"/>
          </p:nvPr>
        </p:nvSpPr>
        <p:spPr/>
        <p:txBody>
          <a:bodyPr/>
          <a:lstStyle/>
          <a:p>
            <a:fld id="{C578F244-8521-4BE1-A1A7-B99206FCF902}" type="datetimeFigureOut">
              <a:rPr lang="fr-FR" smtClean="0"/>
              <a:t>11/07/2021</a:t>
            </a:fld>
            <a:endParaRPr lang="fr-FR"/>
          </a:p>
        </p:txBody>
      </p:sp>
      <p:sp>
        <p:nvSpPr>
          <p:cNvPr id="4" name="Footer Placeholder 3">
            <a:extLst>
              <a:ext uri="{FF2B5EF4-FFF2-40B4-BE49-F238E27FC236}">
                <a16:creationId xmlns:a16="http://schemas.microsoft.com/office/drawing/2014/main" id="{D0F339CD-0F0F-4504-8B56-84F55FF139E9}"/>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17053753-5275-40C6-9B5A-BFCAA064EFF3}"/>
              </a:ext>
            </a:extLst>
          </p:cNvPr>
          <p:cNvSpPr>
            <a:spLocks noGrp="1"/>
          </p:cNvSpPr>
          <p:nvPr>
            <p:ph type="sldNum" sz="quarter" idx="12"/>
          </p:nvPr>
        </p:nvSpPr>
        <p:spPr/>
        <p:txBody>
          <a:bodyPr/>
          <a:lstStyle/>
          <a:p>
            <a:fld id="{52BD0D1E-CD30-4DE4-BBD5-5705A9ED96A9}" type="slidenum">
              <a:rPr lang="fr-FR" smtClean="0"/>
              <a:t>‹#›</a:t>
            </a:fld>
            <a:endParaRPr lang="fr-FR"/>
          </a:p>
        </p:txBody>
      </p:sp>
    </p:spTree>
    <p:extLst>
      <p:ext uri="{BB962C8B-B14F-4D97-AF65-F5344CB8AC3E}">
        <p14:creationId xmlns:p14="http://schemas.microsoft.com/office/powerpoint/2010/main" val="3091166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5C2E56-CA6F-4307-964E-D8C54C86EC38}"/>
              </a:ext>
            </a:extLst>
          </p:cNvPr>
          <p:cNvSpPr>
            <a:spLocks noGrp="1"/>
          </p:cNvSpPr>
          <p:nvPr>
            <p:ph type="dt" sz="half" idx="10"/>
          </p:nvPr>
        </p:nvSpPr>
        <p:spPr/>
        <p:txBody>
          <a:bodyPr/>
          <a:lstStyle/>
          <a:p>
            <a:fld id="{C578F244-8521-4BE1-A1A7-B99206FCF902}" type="datetimeFigureOut">
              <a:rPr lang="fr-FR" smtClean="0"/>
              <a:t>11/07/2021</a:t>
            </a:fld>
            <a:endParaRPr lang="fr-FR"/>
          </a:p>
        </p:txBody>
      </p:sp>
      <p:sp>
        <p:nvSpPr>
          <p:cNvPr id="3" name="Footer Placeholder 2">
            <a:extLst>
              <a:ext uri="{FF2B5EF4-FFF2-40B4-BE49-F238E27FC236}">
                <a16:creationId xmlns:a16="http://schemas.microsoft.com/office/drawing/2014/main" id="{D6FF0110-72E3-494F-A0F5-AD26F2AD577D}"/>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6124B9AE-0F99-4BF5-91EF-E31EE5EB803E}"/>
              </a:ext>
            </a:extLst>
          </p:cNvPr>
          <p:cNvSpPr>
            <a:spLocks noGrp="1"/>
          </p:cNvSpPr>
          <p:nvPr>
            <p:ph type="sldNum" sz="quarter" idx="12"/>
          </p:nvPr>
        </p:nvSpPr>
        <p:spPr/>
        <p:txBody>
          <a:bodyPr/>
          <a:lstStyle/>
          <a:p>
            <a:fld id="{52BD0D1E-CD30-4DE4-BBD5-5705A9ED96A9}" type="slidenum">
              <a:rPr lang="fr-FR" smtClean="0"/>
              <a:t>‹#›</a:t>
            </a:fld>
            <a:endParaRPr lang="fr-FR"/>
          </a:p>
        </p:txBody>
      </p:sp>
    </p:spTree>
    <p:extLst>
      <p:ext uri="{BB962C8B-B14F-4D97-AF65-F5344CB8AC3E}">
        <p14:creationId xmlns:p14="http://schemas.microsoft.com/office/powerpoint/2010/main" val="2343563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E043-390C-4FE2-B965-85BC1B40BC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36A07AC2-3BE9-4381-A276-3E872A5D46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6EA4CB72-A32E-427E-B2EF-05B9FE290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8C08E9-5097-4195-99E8-3569875B1843}"/>
              </a:ext>
            </a:extLst>
          </p:cNvPr>
          <p:cNvSpPr>
            <a:spLocks noGrp="1"/>
          </p:cNvSpPr>
          <p:nvPr>
            <p:ph type="dt" sz="half" idx="10"/>
          </p:nvPr>
        </p:nvSpPr>
        <p:spPr/>
        <p:txBody>
          <a:bodyPr/>
          <a:lstStyle/>
          <a:p>
            <a:fld id="{C578F244-8521-4BE1-A1A7-B99206FCF902}" type="datetimeFigureOut">
              <a:rPr lang="fr-FR" smtClean="0"/>
              <a:t>11/07/2021</a:t>
            </a:fld>
            <a:endParaRPr lang="fr-FR"/>
          </a:p>
        </p:txBody>
      </p:sp>
      <p:sp>
        <p:nvSpPr>
          <p:cNvPr id="6" name="Footer Placeholder 5">
            <a:extLst>
              <a:ext uri="{FF2B5EF4-FFF2-40B4-BE49-F238E27FC236}">
                <a16:creationId xmlns:a16="http://schemas.microsoft.com/office/drawing/2014/main" id="{4EF28611-36A5-46A1-9D3C-7905CD603D40}"/>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A47735CE-FD04-422C-AB95-A6184A78F042}"/>
              </a:ext>
            </a:extLst>
          </p:cNvPr>
          <p:cNvSpPr>
            <a:spLocks noGrp="1"/>
          </p:cNvSpPr>
          <p:nvPr>
            <p:ph type="sldNum" sz="quarter" idx="12"/>
          </p:nvPr>
        </p:nvSpPr>
        <p:spPr/>
        <p:txBody>
          <a:bodyPr/>
          <a:lstStyle/>
          <a:p>
            <a:fld id="{52BD0D1E-CD30-4DE4-BBD5-5705A9ED96A9}" type="slidenum">
              <a:rPr lang="fr-FR" smtClean="0"/>
              <a:t>‹#›</a:t>
            </a:fld>
            <a:endParaRPr lang="fr-FR"/>
          </a:p>
        </p:txBody>
      </p:sp>
    </p:spTree>
    <p:extLst>
      <p:ext uri="{BB962C8B-B14F-4D97-AF65-F5344CB8AC3E}">
        <p14:creationId xmlns:p14="http://schemas.microsoft.com/office/powerpoint/2010/main" val="73149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DB39-2D1E-4272-90DF-46E0B033A1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7FD4C886-0FEC-49BC-B92C-0B4A0AB5F6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CC2D3B7C-1754-4C51-99C9-59127B9DE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79B28B-69E1-487E-B550-1364F8E20BBB}"/>
              </a:ext>
            </a:extLst>
          </p:cNvPr>
          <p:cNvSpPr>
            <a:spLocks noGrp="1"/>
          </p:cNvSpPr>
          <p:nvPr>
            <p:ph type="dt" sz="half" idx="10"/>
          </p:nvPr>
        </p:nvSpPr>
        <p:spPr/>
        <p:txBody>
          <a:bodyPr/>
          <a:lstStyle/>
          <a:p>
            <a:fld id="{C578F244-8521-4BE1-A1A7-B99206FCF902}" type="datetimeFigureOut">
              <a:rPr lang="fr-FR" smtClean="0"/>
              <a:t>11/07/2021</a:t>
            </a:fld>
            <a:endParaRPr lang="fr-FR"/>
          </a:p>
        </p:txBody>
      </p:sp>
      <p:sp>
        <p:nvSpPr>
          <p:cNvPr id="6" name="Footer Placeholder 5">
            <a:extLst>
              <a:ext uri="{FF2B5EF4-FFF2-40B4-BE49-F238E27FC236}">
                <a16:creationId xmlns:a16="http://schemas.microsoft.com/office/drawing/2014/main" id="{30D78C23-70B1-4AD8-9956-6513E7E6D960}"/>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4C9A17C4-6024-4F54-9B0D-161A353801B9}"/>
              </a:ext>
            </a:extLst>
          </p:cNvPr>
          <p:cNvSpPr>
            <a:spLocks noGrp="1"/>
          </p:cNvSpPr>
          <p:nvPr>
            <p:ph type="sldNum" sz="quarter" idx="12"/>
          </p:nvPr>
        </p:nvSpPr>
        <p:spPr/>
        <p:txBody>
          <a:bodyPr/>
          <a:lstStyle/>
          <a:p>
            <a:fld id="{52BD0D1E-CD30-4DE4-BBD5-5705A9ED96A9}" type="slidenum">
              <a:rPr lang="fr-FR" smtClean="0"/>
              <a:t>‹#›</a:t>
            </a:fld>
            <a:endParaRPr lang="fr-FR"/>
          </a:p>
        </p:txBody>
      </p:sp>
    </p:spTree>
    <p:extLst>
      <p:ext uri="{BB962C8B-B14F-4D97-AF65-F5344CB8AC3E}">
        <p14:creationId xmlns:p14="http://schemas.microsoft.com/office/powerpoint/2010/main" val="1511195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9FD27C-A787-44DD-8C7A-EC408786BC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70F6551D-FB2A-41BE-A813-9ACC4750D9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0053BED8-3C33-4617-9325-A58482989E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78F244-8521-4BE1-A1A7-B99206FCF902}" type="datetimeFigureOut">
              <a:rPr lang="fr-FR" smtClean="0"/>
              <a:t>11/07/2021</a:t>
            </a:fld>
            <a:endParaRPr lang="fr-FR"/>
          </a:p>
        </p:txBody>
      </p:sp>
      <p:sp>
        <p:nvSpPr>
          <p:cNvPr id="5" name="Footer Placeholder 4">
            <a:extLst>
              <a:ext uri="{FF2B5EF4-FFF2-40B4-BE49-F238E27FC236}">
                <a16:creationId xmlns:a16="http://schemas.microsoft.com/office/drawing/2014/main" id="{F106C0D7-3FFD-4106-8E1E-B4654D6FEC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E63498A8-A7F7-48D1-96A7-741BD9845B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BD0D1E-CD30-4DE4-BBD5-5705A9ED96A9}" type="slidenum">
              <a:rPr lang="fr-FR" smtClean="0"/>
              <a:t>‹#›</a:t>
            </a:fld>
            <a:endParaRPr lang="fr-FR"/>
          </a:p>
        </p:txBody>
      </p:sp>
    </p:spTree>
    <p:extLst>
      <p:ext uri="{BB962C8B-B14F-4D97-AF65-F5344CB8AC3E}">
        <p14:creationId xmlns:p14="http://schemas.microsoft.com/office/powerpoint/2010/main" val="2506560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postgresqltutorial.com/postgresql-plpgsql/" TargetMode="External"/><Relationship Id="rId2" Type="http://schemas.openxmlformats.org/officeDocument/2006/relationships/hyperlink" Target="https://www.postgresqltutorial.com/postgresql-explai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javatpoint.com/" TargetMode="External"/><Relationship Id="rId2" Type="http://schemas.openxmlformats.org/officeDocument/2006/relationships/hyperlink" Target="https://www.mssqltips.com/sqlservertip/5745/compare-sql-server-mysql-and-postgresql-features/" TargetMode="External"/><Relationship Id="rId1" Type="http://schemas.openxmlformats.org/officeDocument/2006/relationships/slideLayout" Target="../slideLayouts/slideLayout2.xml"/><Relationship Id="rId4" Type="http://schemas.openxmlformats.org/officeDocument/2006/relationships/hyperlink" Target="https://www.w3schools.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4CD0-DA26-43D8-A32E-0C05C96DAEDA}"/>
              </a:ext>
            </a:extLst>
          </p:cNvPr>
          <p:cNvSpPr>
            <a:spLocks noGrp="1"/>
          </p:cNvSpPr>
          <p:nvPr>
            <p:ph type="ctrTitle"/>
          </p:nvPr>
        </p:nvSpPr>
        <p:spPr/>
        <p:txBody>
          <a:bodyPr/>
          <a:lstStyle/>
          <a:p>
            <a:r>
              <a:rPr lang="fr-FR" b="1" dirty="0">
                <a:ln w="12700">
                  <a:solidFill>
                    <a:schemeClr val="accent5"/>
                  </a:solidFill>
                  <a:prstDash val="solid"/>
                </a:ln>
                <a:pattFill prst="ltDnDiag">
                  <a:fgClr>
                    <a:schemeClr val="accent5">
                      <a:lumMod val="60000"/>
                      <a:lumOff val="40000"/>
                    </a:schemeClr>
                  </a:fgClr>
                  <a:bgClr>
                    <a:schemeClr val="bg1"/>
                  </a:bgClr>
                </a:pattFill>
              </a:rPr>
              <a:t>RDBMS</a:t>
            </a:r>
          </a:p>
        </p:txBody>
      </p:sp>
      <p:sp>
        <p:nvSpPr>
          <p:cNvPr id="3" name="Subtitle 2">
            <a:extLst>
              <a:ext uri="{FF2B5EF4-FFF2-40B4-BE49-F238E27FC236}">
                <a16:creationId xmlns:a16="http://schemas.microsoft.com/office/drawing/2014/main" id="{83776FE8-1620-49AA-A65F-0FC6C16776F7}"/>
              </a:ext>
            </a:extLst>
          </p:cNvPr>
          <p:cNvSpPr>
            <a:spLocks noGrp="1"/>
          </p:cNvSpPr>
          <p:nvPr>
            <p:ph type="subTitle" idx="1"/>
          </p:nvPr>
        </p:nvSpPr>
        <p:spPr>
          <a:xfrm>
            <a:off x="1524000" y="3602038"/>
            <a:ext cx="9144000" cy="519796"/>
          </a:xfrm>
        </p:spPr>
        <p:txBody>
          <a:bodyPr>
            <a:normAutofit fontScale="92500" lnSpcReduction="10000"/>
          </a:bodyPr>
          <a:lstStyle/>
          <a:p>
            <a:r>
              <a:rPr lang="en-US" sz="3600" b="1" i="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ontserrat"/>
              </a:rPr>
              <a:t>MySQL, PostgreSQL and SQL SERVER</a:t>
            </a:r>
            <a:endParaRPr lang="fr-FR"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4" name="Subtitle 2">
            <a:extLst>
              <a:ext uri="{FF2B5EF4-FFF2-40B4-BE49-F238E27FC236}">
                <a16:creationId xmlns:a16="http://schemas.microsoft.com/office/drawing/2014/main" id="{58523020-E88C-4927-870C-AE62C4B5C7D5}"/>
              </a:ext>
            </a:extLst>
          </p:cNvPr>
          <p:cNvSpPr txBox="1">
            <a:spLocks/>
          </p:cNvSpPr>
          <p:nvPr/>
        </p:nvSpPr>
        <p:spPr>
          <a:xfrm>
            <a:off x="1524000" y="4936124"/>
            <a:ext cx="9144000" cy="519796"/>
          </a:xfrm>
          <a:prstGeom prst="rect">
            <a:avLst/>
          </a:prstGeom>
        </p:spPr>
        <p:txBody>
          <a:bodyPr vert="horz" lIns="91440" tIns="45720" rIns="91440" bIns="45720" rtlCol="0">
            <a:normAutofit/>
            <a:scene3d>
              <a:camera prst="orthographicFront"/>
              <a:lightRig rig="harsh" dir="t"/>
            </a:scene3d>
            <a:sp3d extrusionH="57150" prstMaterial="matte">
              <a:bevelT w="63500" h="12700" prst="angle"/>
              <a:contourClr>
                <a:schemeClr val="bg1">
                  <a:lumMod val="65000"/>
                </a:schemeClr>
              </a:contourClr>
            </a:sp3d>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n/>
                <a:solidFill>
                  <a:schemeClr val="accent3"/>
                </a:solidFill>
                <a:latin typeface="Montserrat"/>
              </a:rPr>
              <a:t>Prepared by :</a:t>
            </a:r>
            <a:r>
              <a:rPr lang="en-US" b="1" dirty="0" err="1">
                <a:ln/>
                <a:solidFill>
                  <a:schemeClr val="accent3"/>
                </a:solidFill>
                <a:latin typeface="Montserrat"/>
              </a:rPr>
              <a:t>Rihab</a:t>
            </a:r>
            <a:r>
              <a:rPr lang="en-US" b="1" dirty="0">
                <a:ln/>
                <a:solidFill>
                  <a:schemeClr val="accent3"/>
                </a:solidFill>
                <a:latin typeface="Montserrat"/>
              </a:rPr>
              <a:t> </a:t>
            </a:r>
            <a:r>
              <a:rPr lang="en-US" b="1" dirty="0" err="1">
                <a:ln/>
                <a:solidFill>
                  <a:schemeClr val="accent3"/>
                </a:solidFill>
                <a:latin typeface="Montserrat"/>
              </a:rPr>
              <a:t>Chouikh</a:t>
            </a:r>
            <a:endParaRPr lang="fr-FR" b="1" dirty="0">
              <a:ln/>
              <a:solidFill>
                <a:schemeClr val="accent3"/>
              </a:solidFill>
            </a:endParaRPr>
          </a:p>
        </p:txBody>
      </p:sp>
    </p:spTree>
    <p:extLst>
      <p:ext uri="{BB962C8B-B14F-4D97-AF65-F5344CB8AC3E}">
        <p14:creationId xmlns:p14="http://schemas.microsoft.com/office/powerpoint/2010/main" val="1408042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C660-C5D5-4D1C-A404-65E1BFE02A58}"/>
              </a:ext>
            </a:extLst>
          </p:cNvPr>
          <p:cNvSpPr>
            <a:spLocks noGrp="1"/>
          </p:cNvSpPr>
          <p:nvPr>
            <p:ph type="title"/>
          </p:nvPr>
        </p:nvSpPr>
        <p:spPr/>
        <p:txBody>
          <a:bodyPr/>
          <a:lstStyle/>
          <a:p>
            <a:r>
              <a:rPr lang="fr-FR" dirty="0" err="1">
                <a:solidFill>
                  <a:srgbClr val="610B4B"/>
                </a:solidFill>
                <a:latin typeface="erdana"/>
              </a:rPr>
              <a:t>What</a:t>
            </a:r>
            <a:r>
              <a:rPr lang="fr-FR" dirty="0">
                <a:solidFill>
                  <a:srgbClr val="610B4B"/>
                </a:solidFill>
                <a:latin typeface="erdana"/>
              </a:rPr>
              <a:t> are PostgreSQL </a:t>
            </a:r>
            <a:r>
              <a:rPr lang="fr-FR" dirty="0" err="1">
                <a:solidFill>
                  <a:srgbClr val="610B4B"/>
                </a:solidFill>
                <a:latin typeface="erdana"/>
              </a:rPr>
              <a:t>Features</a:t>
            </a:r>
            <a:r>
              <a:rPr lang="fr-FR" dirty="0">
                <a:solidFill>
                  <a:srgbClr val="610B4B"/>
                </a:solidFill>
                <a:latin typeface="erdana"/>
              </a:rPr>
              <a:t>?</a:t>
            </a:r>
            <a:endParaRPr lang="fr-FR" dirty="0"/>
          </a:p>
        </p:txBody>
      </p:sp>
      <p:sp>
        <p:nvSpPr>
          <p:cNvPr id="3" name="Content Placeholder 2">
            <a:extLst>
              <a:ext uri="{FF2B5EF4-FFF2-40B4-BE49-F238E27FC236}">
                <a16:creationId xmlns:a16="http://schemas.microsoft.com/office/drawing/2014/main" id="{338CEA25-A0B3-488F-83EE-99C9A154C36F}"/>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inter-regular"/>
              </a:rPr>
              <a:t>PostgreSQL is easy to use; that’s why we do not require much training.</a:t>
            </a:r>
          </a:p>
          <a:p>
            <a:pPr algn="just">
              <a:buFont typeface="Arial" panose="020B0604020202020204" pitchFamily="34" charset="0"/>
              <a:buChar char="•"/>
            </a:pPr>
            <a:r>
              <a:rPr lang="en-US" b="0" i="0" dirty="0">
                <a:solidFill>
                  <a:srgbClr val="000000"/>
                </a:solidFill>
                <a:effectLst/>
                <a:latin typeface="inter-regular"/>
              </a:rPr>
              <a:t>It requires low maintenance management for enterprise as well as embedded usage.</a:t>
            </a:r>
          </a:p>
          <a:p>
            <a:pPr algn="just">
              <a:buFont typeface="Arial" panose="020B0604020202020204" pitchFamily="34" charset="0"/>
              <a:buChar char="•"/>
            </a:pPr>
            <a:r>
              <a:rPr lang="en-US" b="0" i="0" dirty="0">
                <a:solidFill>
                  <a:srgbClr val="000000"/>
                </a:solidFill>
                <a:effectLst/>
                <a:latin typeface="inter-regular"/>
              </a:rPr>
              <a:t>PostgreSQL manages data in a relational database as it is very powerful and robust.</a:t>
            </a:r>
          </a:p>
          <a:p>
            <a:pPr algn="just">
              <a:buFont typeface="Arial" panose="020B0604020202020204" pitchFamily="34" charset="0"/>
              <a:buChar char="•"/>
            </a:pPr>
            <a:r>
              <a:rPr lang="en-US" b="0" i="0" dirty="0">
                <a:solidFill>
                  <a:srgbClr val="000000"/>
                </a:solidFill>
                <a:effectLst/>
                <a:latin typeface="inter-regular"/>
              </a:rPr>
              <a:t>We can quickly get the source code of PostgreSQL as it is freely available in an open-source license, and we can immediately implement, change according to our requirements.</a:t>
            </a:r>
          </a:p>
          <a:p>
            <a:pPr algn="just">
              <a:buFont typeface="Arial" panose="020B0604020202020204" pitchFamily="34" charset="0"/>
              <a:buChar char="•"/>
            </a:pPr>
            <a:r>
              <a:rPr lang="en-US" b="0" i="0" dirty="0">
                <a:solidFill>
                  <a:srgbClr val="000000"/>
                </a:solidFill>
                <a:effectLst/>
                <a:latin typeface="inter-regular"/>
              </a:rPr>
              <a:t>It can execute dynamic web-application and website as the LAMP stack option.</a:t>
            </a:r>
          </a:p>
          <a:p>
            <a:pPr algn="just">
              <a:buFont typeface="Arial" panose="020B0604020202020204" pitchFamily="34" charset="0"/>
              <a:buChar char="•"/>
            </a:pPr>
            <a:r>
              <a:rPr lang="en-US" b="0" i="0" dirty="0">
                <a:solidFill>
                  <a:srgbClr val="000000"/>
                </a:solidFill>
                <a:effectLst/>
                <a:latin typeface="inter-regular"/>
              </a:rPr>
              <a:t>PostgreSQL is a highly risk-tolerant database.</a:t>
            </a:r>
          </a:p>
          <a:p>
            <a:endParaRPr lang="fr-FR" dirty="0"/>
          </a:p>
        </p:txBody>
      </p:sp>
    </p:spTree>
    <p:extLst>
      <p:ext uri="{BB962C8B-B14F-4D97-AF65-F5344CB8AC3E}">
        <p14:creationId xmlns:p14="http://schemas.microsoft.com/office/powerpoint/2010/main" val="1740817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B0EDA-F003-4F63-87F6-522140681CE9}"/>
              </a:ext>
            </a:extLst>
          </p:cNvPr>
          <p:cNvSpPr>
            <a:spLocks noGrp="1"/>
          </p:cNvSpPr>
          <p:nvPr>
            <p:ph type="title"/>
          </p:nvPr>
        </p:nvSpPr>
        <p:spPr/>
        <p:txBody>
          <a:bodyPr/>
          <a:lstStyle/>
          <a:p>
            <a:r>
              <a:rPr lang="fr-FR" dirty="0" err="1">
                <a:solidFill>
                  <a:srgbClr val="610B4B"/>
                </a:solidFill>
                <a:latin typeface="erdana"/>
              </a:rPr>
              <a:t>What</a:t>
            </a:r>
            <a:r>
              <a:rPr lang="fr-FR" dirty="0">
                <a:solidFill>
                  <a:srgbClr val="610B4B"/>
                </a:solidFill>
                <a:latin typeface="erdana"/>
              </a:rPr>
              <a:t> are PostgreSQL drawbacks ?</a:t>
            </a:r>
          </a:p>
        </p:txBody>
      </p:sp>
      <p:sp>
        <p:nvSpPr>
          <p:cNvPr id="3" name="Content Placeholder 2">
            <a:extLst>
              <a:ext uri="{FF2B5EF4-FFF2-40B4-BE49-F238E27FC236}">
                <a16:creationId xmlns:a16="http://schemas.microsoft.com/office/drawing/2014/main" id="{9D0A690D-6029-4867-8CEC-4C4A2E6F8D87}"/>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PostgreSQL does not support the various open-source applications as compared to MySQL.</a:t>
            </a:r>
          </a:p>
          <a:p>
            <a:pPr algn="just">
              <a:buFont typeface="Arial" panose="020B0604020202020204" pitchFamily="34" charset="0"/>
              <a:buChar char="•"/>
            </a:pPr>
            <a:r>
              <a:rPr lang="en-US" b="0" i="0" dirty="0">
                <a:solidFill>
                  <a:srgbClr val="000000"/>
                </a:solidFill>
                <a:effectLst/>
                <a:latin typeface="inter-regular"/>
              </a:rPr>
              <a:t>In this, creating replication is a bit complex.</a:t>
            </a:r>
          </a:p>
          <a:p>
            <a:pPr algn="just">
              <a:buFont typeface="Arial" panose="020B0604020202020204" pitchFamily="34" charset="0"/>
              <a:buChar char="•"/>
            </a:pPr>
            <a:r>
              <a:rPr lang="en-US" b="0" i="0" dirty="0">
                <a:solidFill>
                  <a:srgbClr val="000000"/>
                </a:solidFill>
                <a:effectLst/>
                <a:latin typeface="inter-regular"/>
              </a:rPr>
              <a:t>It is not maintained by one company.</a:t>
            </a:r>
          </a:p>
          <a:p>
            <a:pPr algn="just">
              <a:buFont typeface="Arial" panose="020B0604020202020204" pitchFamily="34" charset="0"/>
              <a:buChar char="•"/>
            </a:pPr>
            <a:r>
              <a:rPr lang="en-US" b="0" i="0" dirty="0">
                <a:solidFill>
                  <a:srgbClr val="000000"/>
                </a:solidFill>
                <a:effectLst/>
                <a:latin typeface="inter-regular"/>
              </a:rPr>
              <a:t>PostgreSQL speed performance is not as good as compare to further tools.</a:t>
            </a:r>
          </a:p>
          <a:p>
            <a:pPr algn="just">
              <a:buFont typeface="Arial" panose="020B0604020202020204" pitchFamily="34" charset="0"/>
              <a:buChar char="•"/>
            </a:pPr>
            <a:r>
              <a:rPr lang="en-US" b="0" i="0" dirty="0">
                <a:solidFill>
                  <a:srgbClr val="000000"/>
                </a:solidFill>
                <a:effectLst/>
                <a:latin typeface="inter-regular"/>
              </a:rPr>
              <a:t>It is a bit slow as compared to MySQL.</a:t>
            </a:r>
          </a:p>
          <a:p>
            <a:pPr algn="just">
              <a:buFont typeface="Arial" panose="020B0604020202020204" pitchFamily="34" charset="0"/>
              <a:buChar char="•"/>
            </a:pPr>
            <a:r>
              <a:rPr lang="en-US" b="0" i="0" dirty="0">
                <a:solidFill>
                  <a:srgbClr val="000000"/>
                </a:solidFill>
                <a:effectLst/>
                <a:latin typeface="inter-regular"/>
              </a:rPr>
              <a:t>Sometimes, the installation process is not easy for the learner.</a:t>
            </a:r>
          </a:p>
          <a:p>
            <a:endParaRPr lang="fr-FR" dirty="0"/>
          </a:p>
        </p:txBody>
      </p:sp>
    </p:spTree>
    <p:extLst>
      <p:ext uri="{BB962C8B-B14F-4D97-AF65-F5344CB8AC3E}">
        <p14:creationId xmlns:p14="http://schemas.microsoft.com/office/powerpoint/2010/main" val="4284658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0846E-F624-4B69-BBE5-8A27860307F6}"/>
              </a:ext>
            </a:extLst>
          </p:cNvPr>
          <p:cNvSpPr>
            <a:spLocks noGrp="1"/>
          </p:cNvSpPr>
          <p:nvPr>
            <p:ph type="title"/>
          </p:nvPr>
        </p:nvSpPr>
        <p:spPr/>
        <p:txBody>
          <a:bodyPr/>
          <a:lstStyle/>
          <a:p>
            <a:endParaRPr lang="fr-FR"/>
          </a:p>
        </p:txBody>
      </p:sp>
      <p:sp>
        <p:nvSpPr>
          <p:cNvPr id="3" name="Content Placeholder 2">
            <a:extLst>
              <a:ext uri="{FF2B5EF4-FFF2-40B4-BE49-F238E27FC236}">
                <a16:creationId xmlns:a16="http://schemas.microsoft.com/office/drawing/2014/main" id="{3CD7D75C-0EC8-4283-97AC-8E33502017E4}"/>
              </a:ext>
            </a:extLst>
          </p:cNvPr>
          <p:cNvSpPr>
            <a:spLocks noGrp="1"/>
          </p:cNvSpPr>
          <p:nvPr>
            <p:ph idx="1"/>
          </p:nvPr>
        </p:nvSpPr>
        <p:spPr/>
        <p:txBody>
          <a:bodyPr/>
          <a:lstStyle/>
          <a:p>
            <a:endParaRPr lang="fr-FR" dirty="0"/>
          </a:p>
        </p:txBody>
      </p:sp>
      <p:sp>
        <p:nvSpPr>
          <p:cNvPr id="4" name="Rectangle 3">
            <a:extLst>
              <a:ext uri="{FF2B5EF4-FFF2-40B4-BE49-F238E27FC236}">
                <a16:creationId xmlns:a16="http://schemas.microsoft.com/office/drawing/2014/main" id="{F487C6E5-48AC-4A6C-BDFD-2D5CBC56D634}"/>
              </a:ext>
            </a:extLst>
          </p:cNvPr>
          <p:cNvSpPr/>
          <p:nvPr/>
        </p:nvSpPr>
        <p:spPr>
          <a:xfrm>
            <a:off x="4751082" y="2967335"/>
            <a:ext cx="2689839" cy="646331"/>
          </a:xfrm>
          <a:prstGeom prst="rect">
            <a:avLst/>
          </a:prstGeom>
          <a:noFill/>
        </p:spPr>
        <p:txBody>
          <a:bodyPr wrap="none" lIns="91440" tIns="45720" rIns="91440" bIns="45720">
            <a:spAutoFit/>
          </a:bodyPr>
          <a:lstStyle/>
          <a:p>
            <a:pPr algn="ctr"/>
            <a:r>
              <a:rPr lang="en-US" sz="3600" b="1" i="0"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Helvetica Neue"/>
              </a:rPr>
              <a:t>SQL Server</a:t>
            </a:r>
            <a:endParaRPr lang="fr-FR"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992677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A882-83A0-4007-8E08-E076986F60B7}"/>
              </a:ext>
            </a:extLst>
          </p:cNvPr>
          <p:cNvSpPr>
            <a:spLocks noGrp="1"/>
          </p:cNvSpPr>
          <p:nvPr>
            <p:ph type="title"/>
          </p:nvPr>
        </p:nvSpPr>
        <p:spPr/>
        <p:txBody>
          <a:bodyPr/>
          <a:lstStyle/>
          <a:p>
            <a:r>
              <a:rPr lang="fr-FR" dirty="0" err="1">
                <a:solidFill>
                  <a:srgbClr val="610B4B"/>
                </a:solidFill>
                <a:latin typeface="erdana"/>
              </a:rPr>
              <a:t>What’s</a:t>
            </a:r>
            <a:r>
              <a:rPr lang="fr-FR" dirty="0">
                <a:solidFill>
                  <a:srgbClr val="610B4B"/>
                </a:solidFill>
                <a:latin typeface="erdana"/>
              </a:rPr>
              <a:t> SQL server?</a:t>
            </a:r>
          </a:p>
        </p:txBody>
      </p:sp>
      <p:sp>
        <p:nvSpPr>
          <p:cNvPr id="3" name="Content Placeholder 2">
            <a:extLst>
              <a:ext uri="{FF2B5EF4-FFF2-40B4-BE49-F238E27FC236}">
                <a16:creationId xmlns:a16="http://schemas.microsoft.com/office/drawing/2014/main" id="{C235E0AD-F9D2-4B14-8FDD-DB20FFCB0116}"/>
              </a:ext>
            </a:extLst>
          </p:cNvPr>
          <p:cNvSpPr>
            <a:spLocks noGrp="1"/>
          </p:cNvSpPr>
          <p:nvPr>
            <p:ph idx="1"/>
          </p:nvPr>
        </p:nvSpPr>
        <p:spPr/>
        <p:txBody>
          <a:bodyPr/>
          <a:lstStyle/>
          <a:p>
            <a:pPr>
              <a:lnSpc>
                <a:spcPct val="150000"/>
              </a:lnSpc>
            </a:pPr>
            <a:r>
              <a:rPr lang="en-US" b="0" i="0" dirty="0">
                <a:solidFill>
                  <a:srgbClr val="333333"/>
                </a:solidFill>
                <a:effectLst/>
                <a:latin typeface="inter-regular"/>
              </a:rPr>
              <a:t>SQL Server is software (A Relational Database Management System) developed by Microsoft. It is also called MS SQL Server. It is implemented from the specification of RDBMS.</a:t>
            </a:r>
            <a:endParaRPr lang="fr-FR" dirty="0"/>
          </a:p>
        </p:txBody>
      </p:sp>
    </p:spTree>
    <p:extLst>
      <p:ext uri="{BB962C8B-B14F-4D97-AF65-F5344CB8AC3E}">
        <p14:creationId xmlns:p14="http://schemas.microsoft.com/office/powerpoint/2010/main" val="2882323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AFD9-DF74-4F2F-B37C-551C99BBEB66}"/>
              </a:ext>
            </a:extLst>
          </p:cNvPr>
          <p:cNvSpPr>
            <a:spLocks noGrp="1"/>
          </p:cNvSpPr>
          <p:nvPr>
            <p:ph type="title"/>
          </p:nvPr>
        </p:nvSpPr>
        <p:spPr/>
        <p:txBody>
          <a:bodyPr/>
          <a:lstStyle/>
          <a:p>
            <a:r>
              <a:rPr lang="fr-FR" dirty="0" err="1">
                <a:solidFill>
                  <a:srgbClr val="610B4B"/>
                </a:solidFill>
                <a:latin typeface="erdana"/>
              </a:rPr>
              <a:t>What</a:t>
            </a:r>
            <a:r>
              <a:rPr lang="fr-FR" dirty="0">
                <a:solidFill>
                  <a:srgbClr val="610B4B"/>
                </a:solidFill>
                <a:latin typeface="erdana"/>
              </a:rPr>
              <a:t> are SQL server </a:t>
            </a:r>
            <a:r>
              <a:rPr lang="fr-FR" dirty="0" err="1">
                <a:solidFill>
                  <a:srgbClr val="610B4B"/>
                </a:solidFill>
                <a:latin typeface="erdana"/>
              </a:rPr>
              <a:t>Features</a:t>
            </a:r>
            <a:r>
              <a:rPr lang="fr-FR" dirty="0">
                <a:solidFill>
                  <a:srgbClr val="610B4B"/>
                </a:solidFill>
                <a:latin typeface="erdana"/>
              </a:rPr>
              <a:t>?</a:t>
            </a:r>
            <a:endParaRPr lang="fr-FR" dirty="0"/>
          </a:p>
        </p:txBody>
      </p:sp>
      <p:sp>
        <p:nvSpPr>
          <p:cNvPr id="3" name="Content Placeholder 2">
            <a:extLst>
              <a:ext uri="{FF2B5EF4-FFF2-40B4-BE49-F238E27FC236}">
                <a16:creationId xmlns:a16="http://schemas.microsoft.com/office/drawing/2014/main" id="{7ED42184-1BF1-489B-82B7-2057FFD16DCC}"/>
              </a:ext>
            </a:extLst>
          </p:cNvPr>
          <p:cNvSpPr>
            <a:spLocks noGrp="1"/>
          </p:cNvSpPr>
          <p:nvPr>
            <p:ph idx="1"/>
          </p:nvPr>
        </p:nvSpPr>
        <p:spPr>
          <a:xfrm>
            <a:off x="309488" y="1463040"/>
            <a:ext cx="11882511" cy="5394960"/>
          </a:xfrm>
        </p:spPr>
        <p:txBody>
          <a:bodyPr numCol="2">
            <a:normAutofit fontScale="55000" lnSpcReduction="20000"/>
          </a:bodyPr>
          <a:lstStyle/>
          <a:p>
            <a:pPr>
              <a:lnSpc>
                <a:spcPct val="170000"/>
              </a:lnSpc>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Installation of different versions on one machine</a:t>
            </a:r>
            <a:br>
              <a:rPr lang="en-US" b="0" i="0" dirty="0">
                <a:solidFill>
                  <a:srgbClr val="000000"/>
                </a:solidFill>
                <a:effectLst/>
                <a:latin typeface="Arial" panose="020B0604020202020204" pitchFamily="34" charset="0"/>
                <a:cs typeface="Arial" panose="020B0604020202020204" pitchFamily="34" charset="0"/>
              </a:rPr>
            </a:br>
            <a:r>
              <a:rPr lang="en-US" b="0" i="0" dirty="0">
                <a:solidFill>
                  <a:srgbClr val="000000"/>
                </a:solidFill>
                <a:effectLst/>
                <a:latin typeface="Arial" panose="020B0604020202020204" pitchFamily="34" charset="0"/>
                <a:cs typeface="Arial" panose="020B0604020202020204" pitchFamily="34" charset="0"/>
              </a:rPr>
              <a:t>It allows us to install multiple versions on a single computer, each of which operates independently of the others.</a:t>
            </a:r>
          </a:p>
          <a:p>
            <a:pPr>
              <a:lnSpc>
                <a:spcPct val="170000"/>
              </a:lnSpc>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Cost Reduction</a:t>
            </a:r>
            <a:br>
              <a:rPr lang="en-US" b="0" i="0" dirty="0">
                <a:solidFill>
                  <a:srgbClr val="000000"/>
                </a:solidFill>
                <a:effectLst/>
                <a:latin typeface="Arial" panose="020B0604020202020204" pitchFamily="34" charset="0"/>
                <a:cs typeface="Arial" panose="020B0604020202020204" pitchFamily="34" charset="0"/>
              </a:rPr>
            </a:br>
            <a:r>
              <a:rPr lang="en-US" b="0" i="0" dirty="0">
                <a:solidFill>
                  <a:srgbClr val="000000"/>
                </a:solidFill>
                <a:effectLst/>
                <a:latin typeface="Arial" panose="020B0604020202020204" pitchFamily="34" charset="0"/>
                <a:cs typeface="Arial" panose="020B0604020202020204" pitchFamily="34" charset="0"/>
              </a:rPr>
              <a:t>It helps in reducing the operating costs of SQL Server. We can get different services from different instances, so we don't have to buy a single license for anything.</a:t>
            </a:r>
          </a:p>
          <a:p>
            <a:pPr>
              <a:lnSpc>
                <a:spcPct val="170000"/>
              </a:lnSpc>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Maintain production, development, and test environments separately</a:t>
            </a:r>
            <a:br>
              <a:rPr lang="en-US" b="0" i="0" dirty="0">
                <a:solidFill>
                  <a:srgbClr val="000000"/>
                </a:solidFill>
                <a:effectLst/>
                <a:latin typeface="Arial" panose="020B0604020202020204" pitchFamily="34" charset="0"/>
                <a:cs typeface="Arial" panose="020B0604020202020204" pitchFamily="34" charset="0"/>
              </a:rPr>
            </a:br>
            <a:r>
              <a:rPr lang="en-US" b="0" i="0" dirty="0">
                <a:solidFill>
                  <a:srgbClr val="000000"/>
                </a:solidFill>
                <a:effectLst/>
                <a:latin typeface="Arial" panose="020B0604020202020204" pitchFamily="34" charset="0"/>
                <a:cs typeface="Arial" panose="020B0604020202020204" pitchFamily="34" charset="0"/>
              </a:rPr>
              <a:t>The key advantage of running multiple versions of SQL Server on a single computer is that you can distinguish your development, output, and test environments separately.</a:t>
            </a:r>
          </a:p>
          <a:p>
            <a:pPr>
              <a:lnSpc>
                <a:spcPct val="170000"/>
              </a:lnSpc>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Reduce temporary database problems</a:t>
            </a:r>
            <a:br>
              <a:rPr lang="en-US" b="0" i="0" dirty="0">
                <a:solidFill>
                  <a:srgbClr val="000000"/>
                </a:solidFill>
                <a:effectLst/>
                <a:latin typeface="Arial" panose="020B0604020202020204" pitchFamily="34" charset="0"/>
                <a:cs typeface="Arial" panose="020B0604020202020204" pitchFamily="34" charset="0"/>
              </a:rPr>
            </a:br>
            <a:r>
              <a:rPr lang="en-US" b="0" i="0" dirty="0">
                <a:solidFill>
                  <a:srgbClr val="000000"/>
                </a:solidFill>
                <a:effectLst/>
                <a:latin typeface="Arial" panose="020B0604020202020204" pitchFamily="34" charset="0"/>
                <a:cs typeface="Arial" panose="020B0604020202020204" pitchFamily="34" charset="0"/>
              </a:rPr>
              <a:t>If we run all services on a single SQL Server instance, there is a high risk of having problems. We can avoid such issues if they run on different instances.</a:t>
            </a:r>
          </a:p>
          <a:p>
            <a:pPr>
              <a:lnSpc>
                <a:spcPct val="170000"/>
              </a:lnSpc>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Separate security privileges</a:t>
            </a:r>
            <a:br>
              <a:rPr lang="en-US" b="0" i="0" dirty="0">
                <a:solidFill>
                  <a:srgbClr val="000000"/>
                </a:solidFill>
                <a:effectLst/>
                <a:latin typeface="Arial" panose="020B0604020202020204" pitchFamily="34" charset="0"/>
                <a:cs typeface="Arial" panose="020B0604020202020204" pitchFamily="34" charset="0"/>
              </a:rPr>
            </a:br>
            <a:r>
              <a:rPr lang="en-US" b="0" i="0" dirty="0">
                <a:solidFill>
                  <a:srgbClr val="000000"/>
                </a:solidFill>
                <a:effectLst/>
                <a:latin typeface="Arial" panose="020B0604020202020204" pitchFamily="34" charset="0"/>
                <a:cs typeface="Arial" panose="020B0604020202020204" pitchFamily="34" charset="0"/>
              </a:rPr>
              <a:t>When different SQL Server instances run different services, it is easy to concentrate on securing the instance that runs the most sensitive service.</a:t>
            </a:r>
          </a:p>
          <a:p>
            <a:pPr>
              <a:lnSpc>
                <a:spcPct val="170000"/>
              </a:lnSpc>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Maintain a standby server</a:t>
            </a:r>
            <a:br>
              <a:rPr lang="en-US" b="0" i="0" dirty="0">
                <a:solidFill>
                  <a:srgbClr val="000000"/>
                </a:solidFill>
                <a:effectLst/>
                <a:latin typeface="Arial" panose="020B0604020202020204" pitchFamily="34" charset="0"/>
                <a:cs typeface="Arial" panose="020B0604020202020204" pitchFamily="34" charset="0"/>
              </a:rPr>
            </a:br>
            <a:r>
              <a:rPr lang="en-US" b="0" i="0" dirty="0">
                <a:solidFill>
                  <a:srgbClr val="000000"/>
                </a:solidFill>
                <a:effectLst/>
                <a:latin typeface="Arial" panose="020B0604020202020204" pitchFamily="34" charset="0"/>
                <a:cs typeface="Arial" panose="020B0604020202020204" pitchFamily="34" charset="0"/>
              </a:rPr>
              <a:t>If the SQL Server instance fails, it can result in a service outage. It explains the importance of having a backup server available to take over in the event when the primary server fails. This feature makes it simple to accomplish with SQL Server instances.</a:t>
            </a:r>
          </a:p>
          <a:p>
            <a:pPr marL="0" indent="0">
              <a:lnSpc>
                <a:spcPct val="170000"/>
              </a:lnSpc>
              <a:buNone/>
            </a:pPr>
            <a:br>
              <a:rPr lang="en-US" dirty="0">
                <a:latin typeface="Arial" panose="020B0604020202020204" pitchFamily="34" charset="0"/>
                <a:cs typeface="Arial" panose="020B0604020202020204" pitchFamily="34" charset="0"/>
              </a:rPr>
            </a:b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2246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0F597-4A36-4E2F-ACBD-1249CE6DA01E}"/>
              </a:ext>
            </a:extLst>
          </p:cNvPr>
          <p:cNvSpPr>
            <a:spLocks noGrp="1"/>
          </p:cNvSpPr>
          <p:nvPr>
            <p:ph type="title"/>
          </p:nvPr>
        </p:nvSpPr>
        <p:spPr/>
        <p:txBody>
          <a:bodyPr/>
          <a:lstStyle/>
          <a:p>
            <a:r>
              <a:rPr lang="fr-FR" dirty="0" err="1">
                <a:solidFill>
                  <a:srgbClr val="610B4B"/>
                </a:solidFill>
                <a:latin typeface="erdana"/>
              </a:rPr>
              <a:t>What</a:t>
            </a:r>
            <a:r>
              <a:rPr lang="fr-FR" dirty="0">
                <a:solidFill>
                  <a:srgbClr val="610B4B"/>
                </a:solidFill>
                <a:latin typeface="erdana"/>
              </a:rPr>
              <a:t> are SQL Server drawbacks?</a:t>
            </a:r>
          </a:p>
        </p:txBody>
      </p:sp>
      <p:sp>
        <p:nvSpPr>
          <p:cNvPr id="3" name="Content Placeholder 2">
            <a:extLst>
              <a:ext uri="{FF2B5EF4-FFF2-40B4-BE49-F238E27FC236}">
                <a16:creationId xmlns:a16="http://schemas.microsoft.com/office/drawing/2014/main" id="{ECA725CD-A134-4DE9-842D-1892D9A0033B}"/>
              </a:ext>
            </a:extLst>
          </p:cNvPr>
          <p:cNvSpPr>
            <a:spLocks noGrp="1"/>
          </p:cNvSpPr>
          <p:nvPr>
            <p:ph idx="1"/>
          </p:nvPr>
        </p:nvSpPr>
        <p:spPr/>
        <p:txBody>
          <a:bodyPr/>
          <a:lstStyle/>
          <a:p>
            <a:pPr algn="l"/>
            <a:r>
              <a:rPr lang="en-US" b="1" i="0" dirty="0">
                <a:solidFill>
                  <a:srgbClr val="666666"/>
                </a:solidFill>
                <a:effectLst/>
                <a:latin typeface="roboto" panose="020B0604020202020204" pitchFamily="2" charset="0"/>
              </a:rPr>
              <a:t>Expensive pricing.</a:t>
            </a:r>
            <a:r>
              <a:rPr lang="en-US" b="0" i="0" dirty="0">
                <a:solidFill>
                  <a:srgbClr val="666666"/>
                </a:solidFill>
                <a:effectLst/>
                <a:latin typeface="roboto" panose="020B0604020202020204" pitchFamily="2" charset="0"/>
              </a:rPr>
              <a:t> The first drawback on our Microsoft SQL Server pros and cons list is purely financial. Many organizations cannot afford to pay for the Enterprise edition. The current cost is $14,256 for a per-core license.</a:t>
            </a:r>
          </a:p>
          <a:p>
            <a:pPr algn="l"/>
            <a:r>
              <a:rPr lang="en-US" b="1" i="0" dirty="0">
                <a:solidFill>
                  <a:srgbClr val="666666"/>
                </a:solidFill>
                <a:effectLst/>
                <a:latin typeface="roboto" panose="020B0604020202020204" pitchFamily="2" charset="0"/>
              </a:rPr>
              <a:t>Complicated licensing.</a:t>
            </a:r>
            <a:r>
              <a:rPr lang="en-US" b="0" i="0" dirty="0">
                <a:solidFill>
                  <a:srgbClr val="666666"/>
                </a:solidFill>
                <a:effectLst/>
                <a:latin typeface="roboto" panose="020B0604020202020204" pitchFamily="2" charset="0"/>
              </a:rPr>
              <a:t> SQL Server licensing can be quite difficult to understand and is always changing.</a:t>
            </a:r>
          </a:p>
          <a:p>
            <a:endParaRPr lang="fr-FR" dirty="0"/>
          </a:p>
        </p:txBody>
      </p:sp>
    </p:spTree>
    <p:extLst>
      <p:ext uri="{BB962C8B-B14F-4D97-AF65-F5344CB8AC3E}">
        <p14:creationId xmlns:p14="http://schemas.microsoft.com/office/powerpoint/2010/main" val="3906936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87C6E5-48AC-4A6C-BDFD-2D5CBC56D634}"/>
              </a:ext>
            </a:extLst>
          </p:cNvPr>
          <p:cNvSpPr/>
          <p:nvPr/>
        </p:nvSpPr>
        <p:spPr>
          <a:xfrm>
            <a:off x="1241530" y="2967335"/>
            <a:ext cx="9708940" cy="523220"/>
          </a:xfrm>
          <a:prstGeom prst="rect">
            <a:avLst/>
          </a:prstGeom>
          <a:noFill/>
        </p:spPr>
        <p:txBody>
          <a:bodyPr wrap="none" lIns="91440" tIns="45720" rIns="91440" bIns="45720">
            <a:spAutoFit/>
          </a:bodyPr>
          <a:lstStyle/>
          <a:p>
            <a:pPr algn="ctr"/>
            <a:r>
              <a:rPr lang="en-US" sz="2800" b="1" i="0"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Helvetica Neue"/>
              </a:rPr>
              <a:t>Compare SQL Server, MySQL and PostgreSQL Features</a:t>
            </a:r>
            <a:endParaRPr lang="fr-FR" sz="2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420964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3" descr="PostgreSQL EXPLAIN">
            <a:hlinkClick r:id="rId2" tooltip="PostgreSQL EXPLAIN"/>
            <a:extLst>
              <a:ext uri="{FF2B5EF4-FFF2-40B4-BE49-F238E27FC236}">
                <a16:creationId xmlns:a16="http://schemas.microsoft.com/office/drawing/2014/main" id="{406E5647-609B-42BC-83B5-67A9B57A2EF3}"/>
              </a:ext>
            </a:extLst>
          </p:cNvPr>
          <p:cNvSpPr>
            <a:spLocks noChangeAspect="1" noChangeArrowheads="1"/>
          </p:cNvSpPr>
          <p:nvPr/>
        </p:nvSpPr>
        <p:spPr bwMode="auto">
          <a:xfrm>
            <a:off x="5748338" y="-1125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 name="AutoShape 4" descr="PostgreSQL PL/pgSQL">
            <a:hlinkClick r:id="rId3" tooltip="PostgreSQL PL/pgSQL"/>
            <a:extLst>
              <a:ext uri="{FF2B5EF4-FFF2-40B4-BE49-F238E27FC236}">
                <a16:creationId xmlns:a16="http://schemas.microsoft.com/office/drawing/2014/main" id="{5DF839DD-6553-41CF-8C2C-F1E8947CBD05}"/>
              </a:ext>
            </a:extLst>
          </p:cNvPr>
          <p:cNvSpPr>
            <a:spLocks noChangeAspect="1" noChangeArrowheads="1"/>
          </p:cNvSpPr>
          <p:nvPr/>
        </p:nvSpPr>
        <p:spPr bwMode="auto">
          <a:xfrm>
            <a:off x="5748338" y="260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11" name="Table 10">
            <a:extLst>
              <a:ext uri="{FF2B5EF4-FFF2-40B4-BE49-F238E27FC236}">
                <a16:creationId xmlns:a16="http://schemas.microsoft.com/office/drawing/2014/main" id="{5AB18F11-F202-446F-A161-26E0DCF70894}"/>
              </a:ext>
            </a:extLst>
          </p:cNvPr>
          <p:cNvGraphicFramePr>
            <a:graphicFrameLocks noGrp="1"/>
          </p:cNvGraphicFramePr>
          <p:nvPr>
            <p:extLst>
              <p:ext uri="{D42A27DB-BD31-4B8C-83A1-F6EECF244321}">
                <p14:modId xmlns:p14="http://schemas.microsoft.com/office/powerpoint/2010/main" val="430280280"/>
              </p:ext>
            </p:extLst>
          </p:nvPr>
        </p:nvGraphicFramePr>
        <p:xfrm>
          <a:off x="847579" y="1150375"/>
          <a:ext cx="11166228" cy="4351338"/>
        </p:xfrm>
        <a:graphic>
          <a:graphicData uri="http://schemas.openxmlformats.org/drawingml/2006/table">
            <a:tbl>
              <a:tblPr>
                <a:tableStyleId>{8799B23B-EC83-4686-B30A-512413B5E67A}</a:tableStyleId>
              </a:tblPr>
              <a:tblGrid>
                <a:gridCol w="2791557">
                  <a:extLst>
                    <a:ext uri="{9D8B030D-6E8A-4147-A177-3AD203B41FA5}">
                      <a16:colId xmlns:a16="http://schemas.microsoft.com/office/drawing/2014/main" val="2820093782"/>
                    </a:ext>
                  </a:extLst>
                </a:gridCol>
                <a:gridCol w="2791557">
                  <a:extLst>
                    <a:ext uri="{9D8B030D-6E8A-4147-A177-3AD203B41FA5}">
                      <a16:colId xmlns:a16="http://schemas.microsoft.com/office/drawing/2014/main" val="1840368378"/>
                    </a:ext>
                  </a:extLst>
                </a:gridCol>
                <a:gridCol w="2791557">
                  <a:extLst>
                    <a:ext uri="{9D8B030D-6E8A-4147-A177-3AD203B41FA5}">
                      <a16:colId xmlns:a16="http://schemas.microsoft.com/office/drawing/2014/main" val="4277836293"/>
                    </a:ext>
                  </a:extLst>
                </a:gridCol>
                <a:gridCol w="2791557">
                  <a:extLst>
                    <a:ext uri="{9D8B030D-6E8A-4147-A177-3AD203B41FA5}">
                      <a16:colId xmlns:a16="http://schemas.microsoft.com/office/drawing/2014/main" val="372223948"/>
                    </a:ext>
                  </a:extLst>
                </a:gridCol>
              </a:tblGrid>
              <a:tr h="276466">
                <a:tc>
                  <a:txBody>
                    <a:bodyPr/>
                    <a:lstStyle/>
                    <a:p>
                      <a:pPr algn="ctr"/>
                      <a:endParaRPr lang="fr-FR" sz="1400" b="1" dirty="0">
                        <a:solidFill>
                          <a:srgbClr val="222222"/>
                        </a:solidFill>
                        <a:effectLst/>
                      </a:endParaRPr>
                    </a:p>
                  </a:txBody>
                  <a:tcPr marL="30051" marR="30051" marT="30051" marB="30051" anchor="ctr"/>
                </a:tc>
                <a:tc>
                  <a:txBody>
                    <a:bodyPr/>
                    <a:lstStyle/>
                    <a:p>
                      <a:pPr algn="ctr"/>
                      <a:r>
                        <a:rPr lang="fr-FR" sz="1400" b="1">
                          <a:solidFill>
                            <a:srgbClr val="222222"/>
                          </a:solidFill>
                          <a:effectLst/>
                        </a:rPr>
                        <a:t>MySQL</a:t>
                      </a:r>
                    </a:p>
                  </a:txBody>
                  <a:tcPr marL="30051" marR="30051" marT="30051" marB="30051" anchor="ctr"/>
                </a:tc>
                <a:tc>
                  <a:txBody>
                    <a:bodyPr/>
                    <a:lstStyle/>
                    <a:p>
                      <a:pPr algn="ctr"/>
                      <a:r>
                        <a:rPr lang="fr-FR" sz="1400" b="1">
                          <a:solidFill>
                            <a:srgbClr val="222222"/>
                          </a:solidFill>
                          <a:effectLst/>
                        </a:rPr>
                        <a:t>PostgreSQL</a:t>
                      </a:r>
                    </a:p>
                  </a:txBody>
                  <a:tcPr marL="30051" marR="30051" marT="30051" marB="30051" anchor="ctr"/>
                </a:tc>
                <a:tc>
                  <a:txBody>
                    <a:bodyPr/>
                    <a:lstStyle/>
                    <a:p>
                      <a:pPr algn="ctr"/>
                      <a:r>
                        <a:rPr lang="fr-FR" sz="1400" b="1">
                          <a:solidFill>
                            <a:srgbClr val="222222"/>
                          </a:solidFill>
                          <a:effectLst/>
                        </a:rPr>
                        <a:t>SQL Server</a:t>
                      </a:r>
                    </a:p>
                  </a:txBody>
                  <a:tcPr marL="30051" marR="30051" marT="30051" marB="30051" anchor="ctr"/>
                </a:tc>
                <a:extLst>
                  <a:ext uri="{0D108BD9-81ED-4DB2-BD59-A6C34878D82A}">
                    <a16:rowId xmlns:a16="http://schemas.microsoft.com/office/drawing/2014/main" val="2809201278"/>
                  </a:ext>
                </a:extLst>
              </a:tr>
              <a:tr h="2223750">
                <a:tc>
                  <a:txBody>
                    <a:bodyPr/>
                    <a:lstStyle/>
                    <a:p>
                      <a:pPr algn="ctr"/>
                      <a:r>
                        <a:rPr lang="fr-FR" sz="1400">
                          <a:solidFill>
                            <a:srgbClr val="222222"/>
                          </a:solidFill>
                          <a:effectLst/>
                        </a:rPr>
                        <a:t>Maturity</a:t>
                      </a:r>
                    </a:p>
                  </a:txBody>
                  <a:tcPr marL="30051" marR="30051" marT="30051" marB="30051" anchor="ctr"/>
                </a:tc>
                <a:tc>
                  <a:txBody>
                    <a:bodyPr/>
                    <a:lstStyle/>
                    <a:p>
                      <a:pPr algn="ctr"/>
                      <a:r>
                        <a:rPr lang="en-US" sz="1400" dirty="0">
                          <a:solidFill>
                            <a:srgbClr val="222222"/>
                          </a:solidFill>
                          <a:effectLst/>
                        </a:rPr>
                        <a:t>Initial release was in 1995</a:t>
                      </a:r>
                    </a:p>
                  </a:txBody>
                  <a:tcPr marL="30051" marR="30051" marT="30051" marB="30051" anchor="ctr"/>
                </a:tc>
                <a:tc>
                  <a:txBody>
                    <a:bodyPr/>
                    <a:lstStyle/>
                    <a:p>
                      <a:pPr algn="ctr"/>
                      <a:r>
                        <a:rPr lang="en-US" sz="1400">
                          <a:solidFill>
                            <a:srgbClr val="222222"/>
                          </a:solidFill>
                          <a:effectLst/>
                        </a:rPr>
                        <a:t>Initial release was in 1989</a:t>
                      </a:r>
                    </a:p>
                  </a:txBody>
                  <a:tcPr marL="30051" marR="30051" marT="30051" marB="30051" anchor="ctr"/>
                </a:tc>
                <a:tc>
                  <a:txBody>
                    <a:bodyPr/>
                    <a:lstStyle/>
                    <a:p>
                      <a:pPr algn="ctr"/>
                      <a:r>
                        <a:rPr lang="en-US" sz="1400">
                          <a:solidFill>
                            <a:srgbClr val="222222"/>
                          </a:solidFill>
                          <a:effectLst/>
                        </a:rPr>
                        <a:t>MSMS SQL Server for OS/2 was released in 1989 (together with Sybase)</a:t>
                      </a:r>
                      <a:br>
                        <a:rPr lang="en-US" sz="1400">
                          <a:solidFill>
                            <a:srgbClr val="222222"/>
                          </a:solidFill>
                          <a:effectLst/>
                        </a:rPr>
                      </a:br>
                      <a:br>
                        <a:rPr lang="en-US" sz="1400">
                          <a:solidFill>
                            <a:srgbClr val="222222"/>
                          </a:solidFill>
                          <a:effectLst/>
                        </a:rPr>
                      </a:br>
                      <a:r>
                        <a:rPr lang="en-US" sz="1400">
                          <a:solidFill>
                            <a:srgbClr val="222222"/>
                          </a:solidFill>
                          <a:effectLst/>
                        </a:rPr>
                        <a:t>SQL Server 6.0 was released in 1995 marking the end of collaboration with Sybase.</a:t>
                      </a:r>
                    </a:p>
                  </a:txBody>
                  <a:tcPr marL="30051" marR="30051" marT="30051" marB="30051" anchor="ctr"/>
                </a:tc>
                <a:extLst>
                  <a:ext uri="{0D108BD9-81ED-4DB2-BD59-A6C34878D82A}">
                    <a16:rowId xmlns:a16="http://schemas.microsoft.com/office/drawing/2014/main" val="3745719768"/>
                  </a:ext>
                </a:extLst>
              </a:tr>
              <a:tr h="492831">
                <a:tc>
                  <a:txBody>
                    <a:bodyPr/>
                    <a:lstStyle/>
                    <a:p>
                      <a:pPr algn="ctr"/>
                      <a:r>
                        <a:rPr lang="fr-FR" sz="1400">
                          <a:solidFill>
                            <a:srgbClr val="222222"/>
                          </a:solidFill>
                          <a:effectLst/>
                        </a:rPr>
                        <a:t>Language</a:t>
                      </a:r>
                    </a:p>
                  </a:txBody>
                  <a:tcPr marL="30051" marR="30051" marT="30051" marB="30051" anchor="ctr"/>
                </a:tc>
                <a:tc>
                  <a:txBody>
                    <a:bodyPr/>
                    <a:lstStyle/>
                    <a:p>
                      <a:pPr algn="ctr"/>
                      <a:r>
                        <a:rPr lang="en-US" sz="1400">
                          <a:solidFill>
                            <a:srgbClr val="222222"/>
                          </a:solidFill>
                          <a:effectLst/>
                        </a:rPr>
                        <a:t>Written in C, has a few C++ modules</a:t>
                      </a:r>
                    </a:p>
                  </a:txBody>
                  <a:tcPr marL="30051" marR="30051" marT="30051" marB="30051" anchor="ctr"/>
                </a:tc>
                <a:tc>
                  <a:txBody>
                    <a:bodyPr/>
                    <a:lstStyle/>
                    <a:p>
                      <a:pPr algn="ctr"/>
                      <a:r>
                        <a:rPr lang="fr-FR" sz="1400">
                          <a:solidFill>
                            <a:srgbClr val="222222"/>
                          </a:solidFill>
                          <a:effectLst/>
                        </a:rPr>
                        <a:t>Written in C</a:t>
                      </a:r>
                    </a:p>
                  </a:txBody>
                  <a:tcPr marL="30051" marR="30051" marT="30051" marB="30051" anchor="ctr"/>
                </a:tc>
                <a:tc>
                  <a:txBody>
                    <a:bodyPr/>
                    <a:lstStyle/>
                    <a:p>
                      <a:pPr algn="ctr"/>
                      <a:r>
                        <a:rPr lang="en-US" sz="1400">
                          <a:solidFill>
                            <a:srgbClr val="222222"/>
                          </a:solidFill>
                          <a:effectLst/>
                        </a:rPr>
                        <a:t>Mostly C++ with a few exceptions</a:t>
                      </a:r>
                    </a:p>
                  </a:txBody>
                  <a:tcPr marL="30051" marR="30051" marT="30051" marB="30051" anchor="ctr"/>
                </a:tc>
                <a:extLst>
                  <a:ext uri="{0D108BD9-81ED-4DB2-BD59-A6C34878D82A}">
                    <a16:rowId xmlns:a16="http://schemas.microsoft.com/office/drawing/2014/main" val="2672539062"/>
                  </a:ext>
                </a:extLst>
              </a:tr>
              <a:tr h="1358291">
                <a:tc>
                  <a:txBody>
                    <a:bodyPr/>
                    <a:lstStyle/>
                    <a:p>
                      <a:pPr algn="ctr"/>
                      <a:r>
                        <a:rPr lang="fr-FR" sz="1400">
                          <a:solidFill>
                            <a:srgbClr val="222222"/>
                          </a:solidFill>
                          <a:effectLst/>
                        </a:rPr>
                        <a:t>Cost</a:t>
                      </a:r>
                    </a:p>
                  </a:txBody>
                  <a:tcPr marL="30051" marR="30051" marT="30051" marB="30051" anchor="ctr"/>
                </a:tc>
                <a:tc>
                  <a:txBody>
                    <a:bodyPr/>
                    <a:lstStyle/>
                    <a:p>
                      <a:pPr algn="ctr"/>
                      <a:r>
                        <a:rPr lang="en-US" sz="1400">
                          <a:solidFill>
                            <a:srgbClr val="222222"/>
                          </a:solidFill>
                          <a:effectLst/>
                        </a:rPr>
                        <a:t>Open source / Owned by Oracle and has several paid editions</a:t>
                      </a:r>
                    </a:p>
                  </a:txBody>
                  <a:tcPr marL="30051" marR="30051" marT="30051" marB="30051" anchor="ctr"/>
                </a:tc>
                <a:tc>
                  <a:txBody>
                    <a:bodyPr/>
                    <a:lstStyle/>
                    <a:p>
                      <a:pPr algn="ctr"/>
                      <a:r>
                        <a:rPr lang="fr-FR" sz="1400">
                          <a:solidFill>
                            <a:srgbClr val="222222"/>
                          </a:solidFill>
                          <a:effectLst/>
                        </a:rPr>
                        <a:t>Completely free / Open source</a:t>
                      </a:r>
                    </a:p>
                  </a:txBody>
                  <a:tcPr marL="30051" marR="30051" marT="30051" marB="30051" anchor="ctr"/>
                </a:tc>
                <a:tc>
                  <a:txBody>
                    <a:bodyPr/>
                    <a:lstStyle/>
                    <a:p>
                      <a:pPr algn="ctr"/>
                      <a:r>
                        <a:rPr lang="en-US" sz="1400" dirty="0">
                          <a:solidFill>
                            <a:srgbClr val="222222"/>
                          </a:solidFill>
                          <a:effectLst/>
                        </a:rPr>
                        <a:t>SQL Server Express is a free edition, but it is limited to using 1 processor, 1 GB memory and 10 GB database files. </a:t>
                      </a:r>
                    </a:p>
                  </a:txBody>
                  <a:tcPr marL="30051" marR="30051" marT="30051" marB="30051" anchor="ctr"/>
                </a:tc>
                <a:extLst>
                  <a:ext uri="{0D108BD9-81ED-4DB2-BD59-A6C34878D82A}">
                    <a16:rowId xmlns:a16="http://schemas.microsoft.com/office/drawing/2014/main" val="2959456883"/>
                  </a:ext>
                </a:extLst>
              </a:tr>
            </a:tbl>
          </a:graphicData>
        </a:graphic>
      </p:graphicFrame>
      <p:sp>
        <p:nvSpPr>
          <p:cNvPr id="12" name="Rectangle 6">
            <a:extLst>
              <a:ext uri="{FF2B5EF4-FFF2-40B4-BE49-F238E27FC236}">
                <a16:creationId xmlns:a16="http://schemas.microsoft.com/office/drawing/2014/main" id="{A7FC2449-ABF8-4752-875F-58641157BE3F}"/>
              </a:ext>
            </a:extLst>
          </p:cNvPr>
          <p:cNvSpPr>
            <a:spLocks noChangeArrowheads="1"/>
          </p:cNvSpPr>
          <p:nvPr/>
        </p:nvSpPr>
        <p:spPr bwMode="auto">
          <a:xfrm>
            <a:off x="972505" y="260350"/>
            <a:ext cx="8561575"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rgbClr val="CC3300"/>
                </a:solidFill>
                <a:effectLst/>
                <a:latin typeface="Helvetica Neue"/>
              </a:rPr>
              <a:t>General information for MySQL, PostgreSQL and SQL Server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7116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33F7E36-C206-4C85-8275-65E4A91BAC56}"/>
              </a:ext>
            </a:extLst>
          </p:cNvPr>
          <p:cNvGraphicFramePr>
            <a:graphicFrameLocks noGrp="1"/>
          </p:cNvGraphicFramePr>
          <p:nvPr>
            <p:ph idx="1"/>
            <p:extLst>
              <p:ext uri="{D42A27DB-BD31-4B8C-83A1-F6EECF244321}">
                <p14:modId xmlns:p14="http://schemas.microsoft.com/office/powerpoint/2010/main" val="3044816875"/>
              </p:ext>
            </p:extLst>
          </p:nvPr>
        </p:nvGraphicFramePr>
        <p:xfrm>
          <a:off x="675248" y="1254590"/>
          <a:ext cx="10761784" cy="4825220"/>
        </p:xfrm>
        <a:graphic>
          <a:graphicData uri="http://schemas.openxmlformats.org/drawingml/2006/table">
            <a:tbl>
              <a:tblPr>
                <a:tableStyleId>{8799B23B-EC83-4686-B30A-512413B5E67A}</a:tableStyleId>
              </a:tblPr>
              <a:tblGrid>
                <a:gridCol w="2118340">
                  <a:extLst>
                    <a:ext uri="{9D8B030D-6E8A-4147-A177-3AD203B41FA5}">
                      <a16:colId xmlns:a16="http://schemas.microsoft.com/office/drawing/2014/main" val="3200959632"/>
                    </a:ext>
                  </a:extLst>
                </a:gridCol>
                <a:gridCol w="2881148">
                  <a:extLst>
                    <a:ext uri="{9D8B030D-6E8A-4147-A177-3AD203B41FA5}">
                      <a16:colId xmlns:a16="http://schemas.microsoft.com/office/drawing/2014/main" val="1084817092"/>
                    </a:ext>
                  </a:extLst>
                </a:gridCol>
                <a:gridCol w="2881148">
                  <a:extLst>
                    <a:ext uri="{9D8B030D-6E8A-4147-A177-3AD203B41FA5}">
                      <a16:colId xmlns:a16="http://schemas.microsoft.com/office/drawing/2014/main" val="3980672094"/>
                    </a:ext>
                  </a:extLst>
                </a:gridCol>
                <a:gridCol w="2881148">
                  <a:extLst>
                    <a:ext uri="{9D8B030D-6E8A-4147-A177-3AD203B41FA5}">
                      <a16:colId xmlns:a16="http://schemas.microsoft.com/office/drawing/2014/main" val="403797825"/>
                    </a:ext>
                  </a:extLst>
                </a:gridCol>
              </a:tblGrid>
              <a:tr h="291047">
                <a:tc>
                  <a:txBody>
                    <a:bodyPr/>
                    <a:lstStyle/>
                    <a:p>
                      <a:pPr algn="ctr"/>
                      <a:endParaRPr lang="fr-FR" sz="1600" b="1">
                        <a:solidFill>
                          <a:srgbClr val="222222"/>
                        </a:solidFill>
                        <a:effectLst/>
                      </a:endParaRPr>
                    </a:p>
                  </a:txBody>
                  <a:tcPr marL="22522" marR="22522" marT="22522" marB="22522" anchor="ctr"/>
                </a:tc>
                <a:tc>
                  <a:txBody>
                    <a:bodyPr/>
                    <a:lstStyle/>
                    <a:p>
                      <a:pPr algn="ctr"/>
                      <a:r>
                        <a:rPr lang="fr-FR" sz="1600" b="1">
                          <a:solidFill>
                            <a:srgbClr val="222222"/>
                          </a:solidFill>
                          <a:effectLst/>
                        </a:rPr>
                        <a:t>MySQL</a:t>
                      </a:r>
                    </a:p>
                  </a:txBody>
                  <a:tcPr marL="22522" marR="22522" marT="22522" marB="22522" anchor="ctr"/>
                </a:tc>
                <a:tc>
                  <a:txBody>
                    <a:bodyPr/>
                    <a:lstStyle/>
                    <a:p>
                      <a:pPr algn="ctr"/>
                      <a:r>
                        <a:rPr lang="fr-FR" sz="1600" b="1" dirty="0">
                          <a:solidFill>
                            <a:srgbClr val="222222"/>
                          </a:solidFill>
                          <a:effectLst/>
                        </a:rPr>
                        <a:t>PostgreSQL</a:t>
                      </a:r>
                    </a:p>
                  </a:txBody>
                  <a:tcPr marL="22522" marR="22522" marT="22522" marB="22522" anchor="ctr"/>
                </a:tc>
                <a:tc>
                  <a:txBody>
                    <a:bodyPr/>
                    <a:lstStyle/>
                    <a:p>
                      <a:pPr algn="ctr"/>
                      <a:r>
                        <a:rPr lang="fr-FR" sz="1600" b="1">
                          <a:solidFill>
                            <a:srgbClr val="222222"/>
                          </a:solidFill>
                          <a:effectLst/>
                        </a:rPr>
                        <a:t>SQL Server</a:t>
                      </a:r>
                    </a:p>
                  </a:txBody>
                  <a:tcPr marL="22522" marR="22522" marT="22522" marB="22522" anchor="ctr"/>
                </a:tc>
                <a:extLst>
                  <a:ext uri="{0D108BD9-81ED-4DB2-BD59-A6C34878D82A}">
                    <a16:rowId xmlns:a16="http://schemas.microsoft.com/office/drawing/2014/main" val="971702320"/>
                  </a:ext>
                </a:extLst>
              </a:tr>
              <a:tr h="3463104">
                <a:tc>
                  <a:txBody>
                    <a:bodyPr/>
                    <a:lstStyle/>
                    <a:p>
                      <a:pPr algn="ctr"/>
                      <a:r>
                        <a:rPr lang="fr-FR" sz="1600">
                          <a:solidFill>
                            <a:srgbClr val="222222"/>
                          </a:solidFill>
                          <a:effectLst/>
                        </a:rPr>
                        <a:t>Row Updates</a:t>
                      </a:r>
                    </a:p>
                  </a:txBody>
                  <a:tcPr marL="22522" marR="22522" marT="22522" marB="22522" anchor="ctr"/>
                </a:tc>
                <a:tc>
                  <a:txBody>
                    <a:bodyPr/>
                    <a:lstStyle/>
                    <a:p>
                      <a:pPr algn="ctr"/>
                      <a:r>
                        <a:rPr lang="en-US" sz="1600" dirty="0">
                          <a:solidFill>
                            <a:srgbClr val="222222"/>
                          </a:solidFill>
                          <a:effectLst/>
                        </a:rPr>
                        <a:t>Updates happen in place, changed data is copied to the rollback segment. This makes vacuuming and index compaction very efficient. MySQL is slower for reads, but writes are atomic and if columns in a secondary index change, this does not require changes to all indexes.  </a:t>
                      </a:r>
                    </a:p>
                  </a:txBody>
                  <a:tcPr marL="22522" marR="22522" marT="22522" marB="22522" anchor="ctr"/>
                </a:tc>
                <a:tc>
                  <a:txBody>
                    <a:bodyPr/>
                    <a:lstStyle/>
                    <a:p>
                      <a:pPr algn="ctr"/>
                      <a:r>
                        <a:rPr lang="en-US" sz="1600">
                          <a:solidFill>
                            <a:srgbClr val="222222"/>
                          </a:solidFill>
                          <a:effectLst/>
                        </a:rPr>
                        <a:t>Updates are being implemented as inserts + mark as delete for vacuum. All indexes have a link to the physical id of the row. This has an update amplifying effect because when the column gets updated, new row with new physical id gets created and all indexes require updates, even those which are not referring to the changed column to get a pointer to the new row physical id.</a:t>
                      </a:r>
                    </a:p>
                  </a:txBody>
                  <a:tcPr marL="22522" marR="22522" marT="22522" marB="22522" anchor="ctr"/>
                </a:tc>
                <a:tc>
                  <a:txBody>
                    <a:bodyPr/>
                    <a:lstStyle/>
                    <a:p>
                      <a:pPr algn="ctr"/>
                      <a:r>
                        <a:rPr lang="fr-FR" sz="1600" dirty="0">
                          <a:solidFill>
                            <a:srgbClr val="222222"/>
                          </a:solidFill>
                          <a:effectLst/>
                        </a:rPr>
                        <a:t>Row-Store </a:t>
                      </a:r>
                      <a:r>
                        <a:rPr lang="fr-FR" sz="1600" dirty="0" err="1">
                          <a:solidFill>
                            <a:srgbClr val="222222"/>
                          </a:solidFill>
                          <a:effectLst/>
                        </a:rPr>
                        <a:t>database</a:t>
                      </a:r>
                      <a:r>
                        <a:rPr lang="fr-FR" sz="1600" dirty="0">
                          <a:solidFill>
                            <a:srgbClr val="222222"/>
                          </a:solidFill>
                          <a:effectLst/>
                        </a:rPr>
                        <a:t> engine:</a:t>
                      </a:r>
                      <a:br>
                        <a:rPr lang="fr-FR" sz="1600" dirty="0">
                          <a:solidFill>
                            <a:srgbClr val="222222"/>
                          </a:solidFill>
                          <a:effectLst/>
                        </a:rPr>
                      </a:br>
                      <a:br>
                        <a:rPr lang="fr-FR" sz="1600" dirty="0">
                          <a:solidFill>
                            <a:srgbClr val="222222"/>
                          </a:solidFill>
                          <a:effectLst/>
                        </a:rPr>
                      </a:br>
                      <a:r>
                        <a:rPr lang="fr-FR" sz="1600" dirty="0">
                          <a:solidFill>
                            <a:srgbClr val="222222"/>
                          </a:solidFill>
                          <a:effectLst/>
                        </a:rPr>
                        <a:t>In-Memory </a:t>
                      </a:r>
                      <a:r>
                        <a:rPr lang="fr-FR" sz="1600" dirty="0" err="1">
                          <a:solidFill>
                            <a:srgbClr val="222222"/>
                          </a:solidFill>
                          <a:effectLst/>
                        </a:rPr>
                        <a:t>database</a:t>
                      </a:r>
                      <a:r>
                        <a:rPr lang="fr-FR" sz="1600" dirty="0">
                          <a:solidFill>
                            <a:srgbClr val="222222"/>
                          </a:solidFill>
                          <a:effectLst/>
                        </a:rPr>
                        <a:t> engine: updates </a:t>
                      </a:r>
                      <a:r>
                        <a:rPr lang="fr-FR" sz="1600" dirty="0" err="1">
                          <a:solidFill>
                            <a:srgbClr val="222222"/>
                          </a:solidFill>
                          <a:effectLst/>
                        </a:rPr>
                        <a:t>implemented</a:t>
                      </a:r>
                      <a:r>
                        <a:rPr lang="fr-FR" sz="1600" dirty="0">
                          <a:solidFill>
                            <a:srgbClr val="222222"/>
                          </a:solidFill>
                          <a:effectLst/>
                        </a:rPr>
                        <a:t> as insert + mark for </a:t>
                      </a:r>
                      <a:r>
                        <a:rPr lang="fr-FR" sz="1600" dirty="0" err="1">
                          <a:solidFill>
                            <a:srgbClr val="222222"/>
                          </a:solidFill>
                          <a:effectLst/>
                        </a:rPr>
                        <a:t>delete</a:t>
                      </a:r>
                      <a:r>
                        <a:rPr lang="fr-FR" sz="1600" dirty="0">
                          <a:solidFill>
                            <a:srgbClr val="222222"/>
                          </a:solidFill>
                          <a:effectLst/>
                        </a:rPr>
                        <a:t>. Garbage collector </a:t>
                      </a:r>
                      <a:r>
                        <a:rPr lang="fr-FR" sz="1600" dirty="0" err="1">
                          <a:solidFill>
                            <a:srgbClr val="222222"/>
                          </a:solidFill>
                          <a:effectLst/>
                        </a:rPr>
                        <a:t>is</a:t>
                      </a:r>
                      <a:r>
                        <a:rPr lang="fr-FR" sz="1600" dirty="0">
                          <a:solidFill>
                            <a:srgbClr val="222222"/>
                          </a:solidFill>
                          <a:effectLst/>
                        </a:rPr>
                        <a:t> not non-blocking and </a:t>
                      </a:r>
                      <a:r>
                        <a:rPr lang="fr-FR" sz="1600" dirty="0" err="1">
                          <a:solidFill>
                            <a:srgbClr val="222222"/>
                          </a:solidFill>
                          <a:effectLst/>
                        </a:rPr>
                        <a:t>parallel</a:t>
                      </a:r>
                      <a:br>
                        <a:rPr lang="fr-FR" sz="1600" dirty="0">
                          <a:solidFill>
                            <a:srgbClr val="222222"/>
                          </a:solidFill>
                          <a:effectLst/>
                        </a:rPr>
                      </a:br>
                      <a:br>
                        <a:rPr lang="fr-FR" sz="1600" dirty="0">
                          <a:solidFill>
                            <a:srgbClr val="222222"/>
                          </a:solidFill>
                          <a:effectLst/>
                        </a:rPr>
                      </a:br>
                      <a:r>
                        <a:rPr lang="fr-FR" sz="1600" dirty="0" err="1">
                          <a:solidFill>
                            <a:srgbClr val="222222"/>
                          </a:solidFill>
                          <a:effectLst/>
                        </a:rPr>
                        <a:t>Columnstore</a:t>
                      </a:r>
                      <a:r>
                        <a:rPr lang="fr-FR" sz="1600" dirty="0">
                          <a:solidFill>
                            <a:srgbClr val="222222"/>
                          </a:solidFill>
                          <a:effectLst/>
                        </a:rPr>
                        <a:t> </a:t>
                      </a:r>
                      <a:r>
                        <a:rPr lang="fr-FR" sz="1600" dirty="0" err="1">
                          <a:solidFill>
                            <a:srgbClr val="222222"/>
                          </a:solidFill>
                          <a:effectLst/>
                        </a:rPr>
                        <a:t>database</a:t>
                      </a:r>
                      <a:r>
                        <a:rPr lang="fr-FR" sz="1600" dirty="0">
                          <a:solidFill>
                            <a:srgbClr val="222222"/>
                          </a:solidFill>
                          <a:effectLst/>
                        </a:rPr>
                        <a:t> engine: </a:t>
                      </a:r>
                      <a:r>
                        <a:rPr lang="fr-FR" sz="1600" dirty="0" err="1">
                          <a:solidFill>
                            <a:srgbClr val="222222"/>
                          </a:solidFill>
                          <a:effectLst/>
                        </a:rPr>
                        <a:t>in-place</a:t>
                      </a:r>
                      <a:r>
                        <a:rPr lang="fr-FR" sz="1600" dirty="0">
                          <a:solidFill>
                            <a:srgbClr val="222222"/>
                          </a:solidFill>
                          <a:effectLst/>
                        </a:rPr>
                        <a:t> updates </a:t>
                      </a:r>
                    </a:p>
                  </a:txBody>
                  <a:tcPr marL="22522" marR="22522" marT="22522" marB="22522" anchor="ctr"/>
                </a:tc>
                <a:extLst>
                  <a:ext uri="{0D108BD9-81ED-4DB2-BD59-A6C34878D82A}">
                    <a16:rowId xmlns:a16="http://schemas.microsoft.com/office/drawing/2014/main" val="3441106422"/>
                  </a:ext>
                </a:extLst>
              </a:tr>
              <a:tr h="1071069">
                <a:tc>
                  <a:txBody>
                    <a:bodyPr/>
                    <a:lstStyle/>
                    <a:p>
                      <a:pPr algn="ctr"/>
                      <a:r>
                        <a:rPr lang="fr-FR" sz="1600">
                          <a:solidFill>
                            <a:srgbClr val="222222"/>
                          </a:solidFill>
                          <a:effectLst/>
                        </a:rPr>
                        <a:t>Vacuum / Defragmentation</a:t>
                      </a:r>
                    </a:p>
                  </a:txBody>
                  <a:tcPr marL="22522" marR="22522" marT="22522" marB="22522" anchor="ctr"/>
                </a:tc>
                <a:tc>
                  <a:txBody>
                    <a:bodyPr/>
                    <a:lstStyle/>
                    <a:p>
                      <a:pPr algn="ctr"/>
                      <a:r>
                        <a:rPr lang="en-US" sz="1600">
                          <a:solidFill>
                            <a:srgbClr val="222222"/>
                          </a:solidFill>
                          <a:effectLst/>
                        </a:rPr>
                        <a:t>Vacuuming and index compaction are very efficient.</a:t>
                      </a:r>
                    </a:p>
                  </a:txBody>
                  <a:tcPr marL="22522" marR="22522" marT="22522" marB="22522" anchor="ctr"/>
                </a:tc>
                <a:tc>
                  <a:txBody>
                    <a:bodyPr/>
                    <a:lstStyle/>
                    <a:p>
                      <a:pPr algn="ctr"/>
                      <a:r>
                        <a:rPr lang="en-US" sz="1600">
                          <a:solidFill>
                            <a:srgbClr val="222222"/>
                          </a:solidFill>
                          <a:effectLst/>
                        </a:rPr>
                        <a:t>Vacuum performs full tables scans to find the deleted rows and quite heavy process/might impact users’ workload.</a:t>
                      </a:r>
                    </a:p>
                  </a:txBody>
                  <a:tcPr marL="22522" marR="22522" marT="22522" marB="22522" anchor="ctr"/>
                </a:tc>
                <a:tc>
                  <a:txBody>
                    <a:bodyPr/>
                    <a:lstStyle/>
                    <a:p>
                      <a:pPr algn="ctr"/>
                      <a:r>
                        <a:rPr lang="en-US" sz="1600" dirty="0">
                          <a:solidFill>
                            <a:srgbClr val="222222"/>
                          </a:solidFill>
                          <a:effectLst/>
                        </a:rPr>
                        <a:t>In-memory garbage collector might add max ~15% overhead, usually much less.</a:t>
                      </a:r>
                    </a:p>
                  </a:txBody>
                  <a:tcPr marL="22522" marR="22522" marT="22522" marB="22522" anchor="ctr"/>
                </a:tc>
                <a:extLst>
                  <a:ext uri="{0D108BD9-81ED-4DB2-BD59-A6C34878D82A}">
                    <a16:rowId xmlns:a16="http://schemas.microsoft.com/office/drawing/2014/main" val="2107069162"/>
                  </a:ext>
                </a:extLst>
              </a:tr>
            </a:tbl>
          </a:graphicData>
        </a:graphic>
      </p:graphicFrame>
      <p:sp>
        <p:nvSpPr>
          <p:cNvPr id="5" name="Rectangle 1">
            <a:extLst>
              <a:ext uri="{FF2B5EF4-FFF2-40B4-BE49-F238E27FC236}">
                <a16:creationId xmlns:a16="http://schemas.microsoft.com/office/drawing/2014/main" id="{A011025E-BEA8-4938-80D0-69774D50B6F5}"/>
              </a:ext>
            </a:extLst>
          </p:cNvPr>
          <p:cNvSpPr>
            <a:spLocks noChangeArrowheads="1"/>
          </p:cNvSpPr>
          <p:nvPr/>
        </p:nvSpPr>
        <p:spPr bwMode="auto">
          <a:xfrm>
            <a:off x="934915" y="423593"/>
            <a:ext cx="775686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rgbClr val="CC3300"/>
                </a:solidFill>
                <a:effectLst/>
                <a:latin typeface="Helvetica Neue"/>
              </a:rPr>
              <a:t>Data changes for MySQL, PostgreSQL and SQL Server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7618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3203D85-CED5-4D34-BFF6-C9A3513834C5}"/>
              </a:ext>
            </a:extLst>
          </p:cNvPr>
          <p:cNvGraphicFramePr>
            <a:graphicFrameLocks noGrp="1"/>
          </p:cNvGraphicFramePr>
          <p:nvPr>
            <p:ph idx="1"/>
            <p:extLst>
              <p:ext uri="{D42A27DB-BD31-4B8C-83A1-F6EECF244321}">
                <p14:modId xmlns:p14="http://schemas.microsoft.com/office/powerpoint/2010/main" val="503353233"/>
              </p:ext>
            </p:extLst>
          </p:nvPr>
        </p:nvGraphicFramePr>
        <p:xfrm>
          <a:off x="667657" y="1443403"/>
          <a:ext cx="11146972" cy="5228493"/>
        </p:xfrm>
        <a:graphic>
          <a:graphicData uri="http://schemas.openxmlformats.org/drawingml/2006/table">
            <a:tbl>
              <a:tblPr>
                <a:tableStyleId>{8799B23B-EC83-4686-B30A-512413B5E67A}</a:tableStyleId>
              </a:tblPr>
              <a:tblGrid>
                <a:gridCol w="2786743">
                  <a:extLst>
                    <a:ext uri="{9D8B030D-6E8A-4147-A177-3AD203B41FA5}">
                      <a16:colId xmlns:a16="http://schemas.microsoft.com/office/drawing/2014/main" val="1513561251"/>
                    </a:ext>
                  </a:extLst>
                </a:gridCol>
                <a:gridCol w="2786743">
                  <a:extLst>
                    <a:ext uri="{9D8B030D-6E8A-4147-A177-3AD203B41FA5}">
                      <a16:colId xmlns:a16="http://schemas.microsoft.com/office/drawing/2014/main" val="1661387869"/>
                    </a:ext>
                  </a:extLst>
                </a:gridCol>
                <a:gridCol w="2786743">
                  <a:extLst>
                    <a:ext uri="{9D8B030D-6E8A-4147-A177-3AD203B41FA5}">
                      <a16:colId xmlns:a16="http://schemas.microsoft.com/office/drawing/2014/main" val="1777261548"/>
                    </a:ext>
                  </a:extLst>
                </a:gridCol>
                <a:gridCol w="2786743">
                  <a:extLst>
                    <a:ext uri="{9D8B030D-6E8A-4147-A177-3AD203B41FA5}">
                      <a16:colId xmlns:a16="http://schemas.microsoft.com/office/drawing/2014/main" val="1392133229"/>
                    </a:ext>
                  </a:extLst>
                </a:gridCol>
              </a:tblGrid>
              <a:tr h="361706">
                <a:tc>
                  <a:txBody>
                    <a:bodyPr/>
                    <a:lstStyle/>
                    <a:p>
                      <a:pPr algn="ctr"/>
                      <a:endParaRPr lang="fr-FR" sz="1800" b="1">
                        <a:solidFill>
                          <a:srgbClr val="222222"/>
                        </a:solidFill>
                        <a:effectLst/>
                      </a:endParaRPr>
                    </a:p>
                  </a:txBody>
                  <a:tcPr marL="30472" marR="30472" marT="30472" marB="30472" anchor="ctr"/>
                </a:tc>
                <a:tc>
                  <a:txBody>
                    <a:bodyPr/>
                    <a:lstStyle/>
                    <a:p>
                      <a:pPr algn="ctr"/>
                      <a:r>
                        <a:rPr lang="fr-FR" sz="1800" b="1">
                          <a:solidFill>
                            <a:srgbClr val="222222"/>
                          </a:solidFill>
                          <a:effectLst/>
                        </a:rPr>
                        <a:t>MySQL</a:t>
                      </a:r>
                    </a:p>
                  </a:txBody>
                  <a:tcPr marL="30472" marR="30472" marT="30472" marB="30472" anchor="ctr"/>
                </a:tc>
                <a:tc>
                  <a:txBody>
                    <a:bodyPr/>
                    <a:lstStyle/>
                    <a:p>
                      <a:pPr algn="ctr"/>
                      <a:r>
                        <a:rPr lang="fr-FR" sz="1800" b="1">
                          <a:solidFill>
                            <a:srgbClr val="222222"/>
                          </a:solidFill>
                          <a:effectLst/>
                        </a:rPr>
                        <a:t>Postgresql</a:t>
                      </a:r>
                    </a:p>
                  </a:txBody>
                  <a:tcPr marL="30472" marR="30472" marT="30472" marB="30472" anchor="ctr"/>
                </a:tc>
                <a:tc>
                  <a:txBody>
                    <a:bodyPr/>
                    <a:lstStyle/>
                    <a:p>
                      <a:pPr algn="ctr"/>
                      <a:r>
                        <a:rPr lang="fr-FR" sz="1800" b="1">
                          <a:solidFill>
                            <a:srgbClr val="222222"/>
                          </a:solidFill>
                          <a:effectLst/>
                        </a:rPr>
                        <a:t>SQL Server</a:t>
                      </a:r>
                    </a:p>
                  </a:txBody>
                  <a:tcPr marL="30472" marR="30472" marT="30472" marB="30472" anchor="ctr"/>
                </a:tc>
                <a:extLst>
                  <a:ext uri="{0D108BD9-81ED-4DB2-BD59-A6C34878D82A}">
                    <a16:rowId xmlns:a16="http://schemas.microsoft.com/office/drawing/2014/main" val="1390984467"/>
                  </a:ext>
                </a:extLst>
              </a:tr>
              <a:tr h="3321260">
                <a:tc>
                  <a:txBody>
                    <a:bodyPr/>
                    <a:lstStyle/>
                    <a:p>
                      <a:pPr algn="ctr"/>
                      <a:r>
                        <a:rPr lang="fr-FR" sz="1800" dirty="0">
                          <a:solidFill>
                            <a:srgbClr val="222222"/>
                          </a:solidFill>
                          <a:effectLst/>
                        </a:rPr>
                        <a:t>JSON data type</a:t>
                      </a:r>
                    </a:p>
                  </a:txBody>
                  <a:tcPr marL="30472" marR="30472" marT="30472" marB="30472" anchor="ctr"/>
                </a:tc>
                <a:tc>
                  <a:txBody>
                    <a:bodyPr/>
                    <a:lstStyle/>
                    <a:p>
                      <a:pPr algn="ctr"/>
                      <a:r>
                        <a:rPr lang="en-US" sz="1800" dirty="0">
                          <a:solidFill>
                            <a:srgbClr val="222222"/>
                          </a:solidFill>
                          <a:effectLst/>
                        </a:rPr>
                        <a:t>MySQL has JSON data type support and also supports in place partial updates over the JSON instead of replacing the whole document however there are many limitations. It does not support indexing for JSON but there are workarounds.</a:t>
                      </a:r>
                    </a:p>
                  </a:txBody>
                  <a:tcPr marL="30472" marR="30472" marT="30472" marB="30472" anchor="ctr"/>
                </a:tc>
                <a:tc>
                  <a:txBody>
                    <a:bodyPr/>
                    <a:lstStyle/>
                    <a:p>
                      <a:pPr algn="ctr"/>
                      <a:r>
                        <a:rPr lang="en-US" sz="1800" dirty="0">
                          <a:solidFill>
                            <a:srgbClr val="222222"/>
                          </a:solidFill>
                          <a:effectLst/>
                        </a:rPr>
                        <a:t>PostgreSQL supports JSON data type and supports partial updates</a:t>
                      </a:r>
                    </a:p>
                  </a:txBody>
                  <a:tcPr marL="30472" marR="30472" marT="30472" marB="30472" anchor="ctr"/>
                </a:tc>
                <a:tc>
                  <a:txBody>
                    <a:bodyPr/>
                    <a:lstStyle/>
                    <a:p>
                      <a:pPr algn="ctr"/>
                      <a:r>
                        <a:rPr lang="en-US" sz="1800">
                          <a:solidFill>
                            <a:srgbClr val="222222"/>
                          </a:solidFill>
                          <a:effectLst/>
                        </a:rPr>
                        <a:t>SQL Server supports JSON data type and supports partial updates</a:t>
                      </a:r>
                    </a:p>
                  </a:txBody>
                  <a:tcPr marL="30472" marR="30472" marT="30472" marB="30472" anchor="ctr"/>
                </a:tc>
                <a:extLst>
                  <a:ext uri="{0D108BD9-81ED-4DB2-BD59-A6C34878D82A}">
                    <a16:rowId xmlns:a16="http://schemas.microsoft.com/office/drawing/2014/main" val="1723806606"/>
                  </a:ext>
                </a:extLst>
              </a:tr>
              <a:tr h="1545527">
                <a:tc>
                  <a:txBody>
                    <a:bodyPr/>
                    <a:lstStyle/>
                    <a:p>
                      <a:pPr algn="ctr"/>
                      <a:r>
                        <a:rPr lang="fr-FR" sz="1800">
                          <a:solidFill>
                            <a:srgbClr val="222222"/>
                          </a:solidFill>
                          <a:effectLst/>
                        </a:rPr>
                        <a:t>Additional Advanced data types</a:t>
                      </a:r>
                    </a:p>
                  </a:txBody>
                  <a:tcPr marL="30472" marR="30472" marT="30472" marB="30472" anchor="ctr"/>
                </a:tc>
                <a:tc>
                  <a:txBody>
                    <a:bodyPr/>
                    <a:lstStyle/>
                    <a:p>
                      <a:pPr algn="ctr"/>
                      <a:r>
                        <a:rPr lang="en-US" sz="1800">
                          <a:solidFill>
                            <a:srgbClr val="222222"/>
                          </a:solidFill>
                          <a:effectLst/>
                        </a:rPr>
                        <a:t>Supports Geospatial data type. No user-defined types.</a:t>
                      </a:r>
                    </a:p>
                  </a:txBody>
                  <a:tcPr marL="30472" marR="30472" marT="30472" marB="30472" anchor="ctr"/>
                </a:tc>
                <a:tc>
                  <a:txBody>
                    <a:bodyPr/>
                    <a:lstStyle/>
                    <a:p>
                      <a:pPr algn="ctr"/>
                      <a:r>
                        <a:rPr lang="en-US" sz="1800">
                          <a:solidFill>
                            <a:srgbClr val="222222"/>
                          </a:solidFill>
                          <a:effectLst/>
                        </a:rPr>
                        <a:t>Supports Geospatial and lots of advanced data types, such as multi-dimensional arrays, user-defined types, etc.</a:t>
                      </a:r>
                    </a:p>
                  </a:txBody>
                  <a:tcPr marL="30472" marR="30472" marT="30472" marB="30472" anchor="ctr"/>
                </a:tc>
                <a:tc>
                  <a:txBody>
                    <a:bodyPr/>
                    <a:lstStyle/>
                    <a:p>
                      <a:pPr algn="ctr"/>
                      <a:r>
                        <a:rPr lang="en-US" sz="1800" dirty="0">
                          <a:solidFill>
                            <a:srgbClr val="222222"/>
                          </a:solidFill>
                          <a:effectLst/>
                        </a:rPr>
                        <a:t>Supports Geospatial data type, Hierarchical data</a:t>
                      </a:r>
                    </a:p>
                  </a:txBody>
                  <a:tcPr marL="30472" marR="30472" marT="30472" marB="30472" anchor="ctr"/>
                </a:tc>
                <a:extLst>
                  <a:ext uri="{0D108BD9-81ED-4DB2-BD59-A6C34878D82A}">
                    <a16:rowId xmlns:a16="http://schemas.microsoft.com/office/drawing/2014/main" val="893467226"/>
                  </a:ext>
                </a:extLst>
              </a:tr>
            </a:tbl>
          </a:graphicData>
        </a:graphic>
      </p:graphicFrame>
      <p:sp>
        <p:nvSpPr>
          <p:cNvPr id="5" name="Rectangle 1">
            <a:extLst>
              <a:ext uri="{FF2B5EF4-FFF2-40B4-BE49-F238E27FC236}">
                <a16:creationId xmlns:a16="http://schemas.microsoft.com/office/drawing/2014/main" id="{B0132AB9-0469-4CC0-B03F-17C529B1A2A0}"/>
              </a:ext>
            </a:extLst>
          </p:cNvPr>
          <p:cNvSpPr>
            <a:spLocks noChangeArrowheads="1"/>
          </p:cNvSpPr>
          <p:nvPr/>
        </p:nvSpPr>
        <p:spPr bwMode="auto">
          <a:xfrm>
            <a:off x="1134802" y="457663"/>
            <a:ext cx="9922396"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rgbClr val="CC3300"/>
                </a:solidFill>
                <a:effectLst/>
                <a:latin typeface="Helvetica Neue"/>
              </a:rPr>
              <a:t>JSON and Data Type Support for MySQL, PostgreSQL and SQL Server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937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77046-79FD-4226-8BD9-73FDA2FE6199}"/>
              </a:ext>
            </a:extLst>
          </p:cNvPr>
          <p:cNvSpPr>
            <a:spLocks noGrp="1"/>
          </p:cNvSpPr>
          <p:nvPr>
            <p:ph type="title"/>
          </p:nvPr>
        </p:nvSpPr>
        <p:spPr/>
        <p:txBody>
          <a:bodyPr/>
          <a:lstStyle/>
          <a:p>
            <a:r>
              <a:rPr lang="fr-FR" dirty="0"/>
              <a:t>Sommaire</a:t>
            </a:r>
          </a:p>
        </p:txBody>
      </p:sp>
      <p:graphicFrame>
        <p:nvGraphicFramePr>
          <p:cNvPr id="4" name="Content Placeholder 3">
            <a:extLst>
              <a:ext uri="{FF2B5EF4-FFF2-40B4-BE49-F238E27FC236}">
                <a16:creationId xmlns:a16="http://schemas.microsoft.com/office/drawing/2014/main" id="{FEA04444-68C5-4D95-B9F1-5017D8AB2346}"/>
              </a:ext>
            </a:extLst>
          </p:cNvPr>
          <p:cNvGraphicFramePr>
            <a:graphicFrameLocks noGrp="1"/>
          </p:cNvGraphicFramePr>
          <p:nvPr>
            <p:ph idx="1"/>
            <p:extLst>
              <p:ext uri="{D42A27DB-BD31-4B8C-83A1-F6EECF244321}">
                <p14:modId xmlns:p14="http://schemas.microsoft.com/office/powerpoint/2010/main" val="5419069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3225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87C6E5-48AC-4A6C-BDFD-2D5CBC56D634}"/>
              </a:ext>
            </a:extLst>
          </p:cNvPr>
          <p:cNvSpPr/>
          <p:nvPr/>
        </p:nvSpPr>
        <p:spPr>
          <a:xfrm>
            <a:off x="4918460" y="2967335"/>
            <a:ext cx="2355067" cy="523220"/>
          </a:xfrm>
          <a:prstGeom prst="rect">
            <a:avLst/>
          </a:prstGeom>
          <a:noFill/>
        </p:spPr>
        <p:txBody>
          <a:bodyPr wrap="none" lIns="91440" tIns="45720" rIns="91440" bIns="45720">
            <a:spAutoFit/>
          </a:bodyPr>
          <a:lstStyle/>
          <a:p>
            <a:pPr algn="ctr"/>
            <a:r>
              <a:rPr lang="en-US" sz="2800" b="1" i="0"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Helvetica Neue"/>
              </a:rPr>
              <a:t>Webography</a:t>
            </a:r>
            <a:endParaRPr lang="fr-FR" sz="2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213070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F921-30B2-468E-A109-1C65FD7113D6}"/>
              </a:ext>
            </a:extLst>
          </p:cNvPr>
          <p:cNvSpPr>
            <a:spLocks noGrp="1"/>
          </p:cNvSpPr>
          <p:nvPr>
            <p:ph type="title"/>
          </p:nvPr>
        </p:nvSpPr>
        <p:spPr/>
        <p:txBody>
          <a:bodyPr/>
          <a:lstStyle/>
          <a:p>
            <a:r>
              <a:rPr lang="fr-FR" dirty="0" err="1"/>
              <a:t>Want</a:t>
            </a:r>
            <a:r>
              <a:rPr lang="fr-FR" dirty="0"/>
              <a:t> more information?</a:t>
            </a:r>
          </a:p>
        </p:txBody>
      </p:sp>
      <p:sp>
        <p:nvSpPr>
          <p:cNvPr id="3" name="Content Placeholder 2">
            <a:extLst>
              <a:ext uri="{FF2B5EF4-FFF2-40B4-BE49-F238E27FC236}">
                <a16:creationId xmlns:a16="http://schemas.microsoft.com/office/drawing/2014/main" id="{81367727-BAC1-4A85-8F89-AA8A89CE87A5}"/>
              </a:ext>
            </a:extLst>
          </p:cNvPr>
          <p:cNvSpPr>
            <a:spLocks noGrp="1"/>
          </p:cNvSpPr>
          <p:nvPr>
            <p:ph idx="1"/>
          </p:nvPr>
        </p:nvSpPr>
        <p:spPr/>
        <p:txBody>
          <a:bodyPr/>
          <a:lstStyle/>
          <a:p>
            <a:r>
              <a:rPr lang="fr-FR" dirty="0">
                <a:hlinkClick r:id="rId2"/>
              </a:rPr>
              <a:t>https://www.mssqltips.com/sqlservertip/5745/compare-sql-server-mysql-and-postgresql-features/</a:t>
            </a:r>
            <a:endParaRPr lang="fr-FR" dirty="0"/>
          </a:p>
          <a:p>
            <a:r>
              <a:rPr lang="fr-FR" dirty="0">
                <a:hlinkClick r:id="rId3"/>
              </a:rPr>
              <a:t>https://www.javatpoint.com/</a:t>
            </a:r>
            <a:endParaRPr lang="fr-FR" dirty="0"/>
          </a:p>
          <a:p>
            <a:r>
              <a:rPr lang="fr-FR" dirty="0">
                <a:hlinkClick r:id="rId4"/>
              </a:rPr>
              <a:t>https://www.w3schools.</a:t>
            </a:r>
            <a:r>
              <a:rPr lang="fr-FR">
                <a:hlinkClick r:id="rId4"/>
              </a:rPr>
              <a:t>com/</a:t>
            </a:r>
            <a:endParaRPr lang="fr-FR"/>
          </a:p>
          <a:p>
            <a:endParaRPr lang="fr-FR" dirty="0"/>
          </a:p>
        </p:txBody>
      </p:sp>
    </p:spTree>
    <p:extLst>
      <p:ext uri="{BB962C8B-B14F-4D97-AF65-F5344CB8AC3E}">
        <p14:creationId xmlns:p14="http://schemas.microsoft.com/office/powerpoint/2010/main" val="2473004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2B11E7-6965-40C4-90F5-77BAABF4DD02}"/>
              </a:ext>
            </a:extLst>
          </p:cNvPr>
          <p:cNvSpPr/>
          <p:nvPr/>
        </p:nvSpPr>
        <p:spPr>
          <a:xfrm>
            <a:off x="4141490" y="2967335"/>
            <a:ext cx="3909019"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fr-FR" sz="5400" b="1" cap="none" spc="0" dirty="0" err="1">
                <a:ln/>
                <a:solidFill>
                  <a:srgbClr val="0070C0"/>
                </a:solidFill>
                <a:effectLst/>
              </a:rPr>
              <a:t>Thank</a:t>
            </a:r>
            <a:r>
              <a:rPr lang="fr-FR" sz="5400" b="1" cap="none" spc="0" dirty="0">
                <a:ln/>
                <a:solidFill>
                  <a:srgbClr val="0070C0"/>
                </a:solidFill>
                <a:effectLst/>
              </a:rPr>
              <a:t> </a:t>
            </a:r>
            <a:r>
              <a:rPr lang="fr-FR" sz="5400" b="1" cap="none" spc="0" dirty="0" err="1">
                <a:ln/>
                <a:solidFill>
                  <a:srgbClr val="0070C0"/>
                </a:solidFill>
                <a:effectLst/>
              </a:rPr>
              <a:t>you</a:t>
            </a:r>
            <a:r>
              <a:rPr lang="fr-FR" sz="5400" b="1" cap="none" spc="0" dirty="0">
                <a:ln/>
                <a:solidFill>
                  <a:srgbClr val="0070C0"/>
                </a:solidFill>
                <a:effectLst/>
              </a:rPr>
              <a:t> </a:t>
            </a:r>
            <a:r>
              <a:rPr lang="fr-FR" sz="5400" b="1" cap="none" spc="0" dirty="0">
                <a:ln/>
                <a:solidFill>
                  <a:srgbClr val="0070C0"/>
                </a:solidFill>
                <a:effectLst/>
                <a:sym typeface="Wingdings" panose="05000000000000000000" pitchFamily="2" charset="2"/>
              </a:rPr>
              <a:t></a:t>
            </a:r>
            <a:endParaRPr lang="fr-FR" sz="5400" b="1" cap="none" spc="0" dirty="0">
              <a:ln/>
              <a:solidFill>
                <a:srgbClr val="0070C0"/>
              </a:solidFill>
              <a:effectLst/>
            </a:endParaRPr>
          </a:p>
        </p:txBody>
      </p:sp>
    </p:spTree>
    <p:extLst>
      <p:ext uri="{BB962C8B-B14F-4D97-AF65-F5344CB8AC3E}">
        <p14:creationId xmlns:p14="http://schemas.microsoft.com/office/powerpoint/2010/main" val="3442787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87C6E5-48AC-4A6C-BDFD-2D5CBC56D634}"/>
              </a:ext>
            </a:extLst>
          </p:cNvPr>
          <p:cNvSpPr/>
          <p:nvPr/>
        </p:nvSpPr>
        <p:spPr>
          <a:xfrm>
            <a:off x="5208578" y="2967335"/>
            <a:ext cx="1774845" cy="646331"/>
          </a:xfrm>
          <a:prstGeom prst="rect">
            <a:avLst/>
          </a:prstGeom>
          <a:noFill/>
        </p:spPr>
        <p:txBody>
          <a:bodyPr wrap="none" lIns="91440" tIns="45720" rIns="91440" bIns="45720">
            <a:spAutoFit/>
          </a:bodyPr>
          <a:lstStyle/>
          <a:p>
            <a:pPr algn="ctr"/>
            <a:r>
              <a:rPr lang="en-US" sz="3600" b="1" i="0"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Helvetica Neue"/>
              </a:rPr>
              <a:t>MySQL</a:t>
            </a:r>
            <a:endParaRPr lang="fr-FR"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957976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D7956-E7D2-4745-98F5-C6719B3A073D}"/>
              </a:ext>
            </a:extLst>
          </p:cNvPr>
          <p:cNvSpPr>
            <a:spLocks noGrp="1"/>
          </p:cNvSpPr>
          <p:nvPr>
            <p:ph type="title"/>
          </p:nvPr>
        </p:nvSpPr>
        <p:spPr/>
        <p:txBody>
          <a:bodyPr/>
          <a:lstStyle/>
          <a:p>
            <a:r>
              <a:rPr lang="fr-FR" dirty="0" err="1">
                <a:solidFill>
                  <a:srgbClr val="610B4B"/>
                </a:solidFill>
                <a:latin typeface="erdana"/>
              </a:rPr>
              <a:t>What’s</a:t>
            </a:r>
            <a:r>
              <a:rPr lang="fr-FR" dirty="0">
                <a:solidFill>
                  <a:srgbClr val="610B4B"/>
                </a:solidFill>
                <a:latin typeface="erdana"/>
              </a:rPr>
              <a:t> MySQL?</a:t>
            </a:r>
          </a:p>
        </p:txBody>
      </p:sp>
      <p:sp>
        <p:nvSpPr>
          <p:cNvPr id="3" name="Content Placeholder 2">
            <a:extLst>
              <a:ext uri="{FF2B5EF4-FFF2-40B4-BE49-F238E27FC236}">
                <a16:creationId xmlns:a16="http://schemas.microsoft.com/office/drawing/2014/main" id="{10AE75CE-C30F-4507-9261-7F0547FE0472}"/>
              </a:ext>
            </a:extLst>
          </p:cNvPr>
          <p:cNvSpPr>
            <a:spLocks noGrp="1"/>
          </p:cNvSpPr>
          <p:nvPr>
            <p:ph idx="1"/>
          </p:nvPr>
        </p:nvSpPr>
        <p:spPr/>
        <p:txBody>
          <a:bodyPr numCol="2">
            <a:normAutofit/>
          </a:bodyPr>
          <a:lstStyle/>
          <a:p>
            <a:pPr marL="0" indent="0">
              <a:lnSpc>
                <a:spcPct val="150000"/>
              </a:lnSpc>
              <a:buNone/>
            </a:pPr>
            <a:r>
              <a:rPr lang="en-US" sz="2000" b="1" i="0" dirty="0">
                <a:effectLst/>
                <a:latin typeface="Arial" panose="020B0604020202020204" pitchFamily="34" charset="0"/>
                <a:cs typeface="Arial" panose="020B0604020202020204" pitchFamily="34" charset="0"/>
              </a:rPr>
              <a:t>	MySQL</a:t>
            </a:r>
            <a:r>
              <a:rPr lang="en-US" sz="2000" b="0" i="0" dirty="0">
                <a:effectLst/>
                <a:latin typeface="Arial" panose="020B0604020202020204" pitchFamily="34" charset="0"/>
                <a:cs typeface="Arial" panose="020B0604020202020204" pitchFamily="34" charset="0"/>
              </a:rPr>
              <a:t> is an </a:t>
            </a:r>
            <a:r>
              <a:rPr lang="en-US" sz="2000" i="0" strike="noStrike" dirty="0">
                <a:effectLst/>
                <a:latin typeface="Arial" panose="020B0604020202020204" pitchFamily="34" charset="0"/>
                <a:cs typeface="Arial" panose="020B0604020202020204" pitchFamily="34" charset="0"/>
              </a:rPr>
              <a:t>open source relational database management system</a:t>
            </a:r>
            <a:r>
              <a:rPr lang="en-US" sz="2000" b="0" i="0" dirty="0">
                <a:effectLst/>
                <a:latin typeface="Arial" panose="020B0604020202020204" pitchFamily="34" charset="0"/>
                <a:cs typeface="Arial" panose="020B0604020202020204" pitchFamily="34" charset="0"/>
              </a:rPr>
              <a:t>(RDBMS). A relational database organizes data into one or more data tables in which data types may be related to each other; these relations help structure the data. </a:t>
            </a:r>
            <a:endParaRPr lang="en-US" sz="2000" dirty="0">
              <a:latin typeface="Arial" panose="020B0604020202020204" pitchFamily="34" charset="0"/>
              <a:cs typeface="Arial" panose="020B0604020202020204" pitchFamily="34" charset="0"/>
            </a:endParaRPr>
          </a:p>
          <a:p>
            <a:pPr marL="0" indent="0">
              <a:lnSpc>
                <a:spcPct val="150000"/>
              </a:lnSpc>
              <a:buNone/>
            </a:pPr>
            <a:endParaRPr lang="en-US" sz="2000" dirty="0">
              <a:latin typeface="Arial" panose="020B0604020202020204" pitchFamily="34" charset="0"/>
              <a:cs typeface="Arial" panose="020B0604020202020204" pitchFamily="34" charset="0"/>
            </a:endParaRPr>
          </a:p>
          <a:p>
            <a:pPr marL="0" indent="0">
              <a:lnSpc>
                <a:spcPct val="150000"/>
              </a:lnSpc>
              <a:buNone/>
            </a:pPr>
            <a:endParaRPr lang="en-US" sz="2000" b="0" i="0" dirty="0">
              <a:effectLst/>
              <a:latin typeface="Arial" panose="020B0604020202020204" pitchFamily="34" charset="0"/>
              <a:cs typeface="Arial" panose="020B0604020202020204" pitchFamily="34" charset="0"/>
            </a:endParaRPr>
          </a:p>
          <a:p>
            <a:pPr marL="0" indent="0">
              <a:lnSpc>
                <a:spcPct val="150000"/>
              </a:lnSpc>
              <a:buNone/>
            </a:pPr>
            <a:r>
              <a:rPr lang="en-US" sz="2000" dirty="0">
                <a:latin typeface="Arial" panose="020B0604020202020204" pitchFamily="34" charset="0"/>
                <a:cs typeface="Arial" panose="020B0604020202020204" pitchFamily="34" charset="0"/>
              </a:rPr>
              <a:t>	A</a:t>
            </a:r>
            <a:r>
              <a:rPr lang="en-US" sz="2000" b="0" i="0" dirty="0">
                <a:effectLst/>
                <a:latin typeface="Arial" panose="020B0604020202020204" pitchFamily="34" charset="0"/>
                <a:cs typeface="Arial" panose="020B0604020202020204" pitchFamily="34" charset="0"/>
              </a:rPr>
              <a:t>n RDBMS like MySQL works with an </a:t>
            </a:r>
            <a:r>
              <a:rPr lang="en-US" sz="2000" b="0" i="0" strike="noStrike" dirty="0">
                <a:effectLst/>
                <a:latin typeface="Arial" panose="020B0604020202020204" pitchFamily="34" charset="0"/>
                <a:cs typeface="Arial" panose="020B0604020202020204" pitchFamily="34" charset="0"/>
              </a:rPr>
              <a:t>operating system</a:t>
            </a:r>
            <a:r>
              <a:rPr lang="en-US" sz="2000" b="0" i="0" dirty="0">
                <a:effectLst/>
                <a:latin typeface="Arial" panose="020B0604020202020204" pitchFamily="34" charset="0"/>
                <a:cs typeface="Arial" panose="020B0604020202020204" pitchFamily="34" charset="0"/>
              </a:rPr>
              <a:t> to implement a relational database in a computer's storage system, manages users, allows for network access and facilitates testing database integrity and creation of backups.</a:t>
            </a:r>
            <a:endParaRPr lang="fr-F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165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85373-0957-45ED-817D-2556C5AB1666}"/>
              </a:ext>
            </a:extLst>
          </p:cNvPr>
          <p:cNvSpPr>
            <a:spLocks noGrp="1"/>
          </p:cNvSpPr>
          <p:nvPr>
            <p:ph type="title"/>
          </p:nvPr>
        </p:nvSpPr>
        <p:spPr/>
        <p:txBody>
          <a:bodyPr/>
          <a:lstStyle/>
          <a:p>
            <a:pPr algn="l"/>
            <a:r>
              <a:rPr lang="en-US" dirty="0">
                <a:solidFill>
                  <a:srgbClr val="610B4B"/>
                </a:solidFill>
                <a:latin typeface="erdana"/>
              </a:rPr>
              <a:t>What is SQL?</a:t>
            </a:r>
          </a:p>
        </p:txBody>
      </p:sp>
      <p:sp>
        <p:nvSpPr>
          <p:cNvPr id="3" name="Content Placeholder 2">
            <a:extLst>
              <a:ext uri="{FF2B5EF4-FFF2-40B4-BE49-F238E27FC236}">
                <a16:creationId xmlns:a16="http://schemas.microsoft.com/office/drawing/2014/main" id="{9C09303E-D1F6-4040-9CDF-1E2B0F5F2307}"/>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SQL (Structured Query Language) is the standard language for dealing with Relational Databases.</a:t>
            </a:r>
          </a:p>
          <a:p>
            <a:pPr algn="l"/>
            <a:r>
              <a:rPr lang="en-US" b="0" i="0" dirty="0">
                <a:solidFill>
                  <a:srgbClr val="000000"/>
                </a:solidFill>
                <a:effectLst/>
                <a:latin typeface="Verdana" panose="020B0604030504040204" pitchFamily="34" charset="0"/>
              </a:rPr>
              <a:t>SQL is used to insert, search, update, and delete database records.</a:t>
            </a:r>
          </a:p>
          <a:p>
            <a:endParaRPr lang="fr-FR" dirty="0"/>
          </a:p>
        </p:txBody>
      </p:sp>
    </p:spTree>
    <p:extLst>
      <p:ext uri="{BB962C8B-B14F-4D97-AF65-F5344CB8AC3E}">
        <p14:creationId xmlns:p14="http://schemas.microsoft.com/office/powerpoint/2010/main" val="240464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E4F55-C39C-4F23-B238-8D90FE4225CE}"/>
              </a:ext>
            </a:extLst>
          </p:cNvPr>
          <p:cNvSpPr>
            <a:spLocks noGrp="1"/>
          </p:cNvSpPr>
          <p:nvPr>
            <p:ph type="title"/>
          </p:nvPr>
        </p:nvSpPr>
        <p:spPr/>
        <p:txBody>
          <a:bodyPr/>
          <a:lstStyle/>
          <a:p>
            <a:r>
              <a:rPr lang="fr-FR" dirty="0" err="1">
                <a:solidFill>
                  <a:srgbClr val="610B4B"/>
                </a:solidFill>
                <a:latin typeface="erdana"/>
              </a:rPr>
              <a:t>What</a:t>
            </a:r>
            <a:r>
              <a:rPr lang="fr-FR" dirty="0">
                <a:solidFill>
                  <a:srgbClr val="610B4B"/>
                </a:solidFill>
                <a:latin typeface="erdana"/>
              </a:rPr>
              <a:t> are MySQL </a:t>
            </a:r>
            <a:r>
              <a:rPr lang="fr-FR" dirty="0" err="1">
                <a:solidFill>
                  <a:srgbClr val="610B4B"/>
                </a:solidFill>
                <a:latin typeface="erdana"/>
              </a:rPr>
              <a:t>Features</a:t>
            </a:r>
            <a:r>
              <a:rPr lang="fr-FR" dirty="0">
                <a:solidFill>
                  <a:srgbClr val="610B4B"/>
                </a:solidFill>
                <a:latin typeface="erdana"/>
              </a:rPr>
              <a:t>?</a:t>
            </a:r>
          </a:p>
        </p:txBody>
      </p:sp>
      <p:sp>
        <p:nvSpPr>
          <p:cNvPr id="3" name="Content Placeholder 2">
            <a:extLst>
              <a:ext uri="{FF2B5EF4-FFF2-40B4-BE49-F238E27FC236}">
                <a16:creationId xmlns:a16="http://schemas.microsoft.com/office/drawing/2014/main" id="{BE2EBBD4-0A92-4588-AD30-CF0EC68E6E92}"/>
              </a:ext>
            </a:extLst>
          </p:cNvPr>
          <p:cNvSpPr>
            <a:spLocks noGrp="1"/>
          </p:cNvSpPr>
          <p:nvPr>
            <p:ph idx="1"/>
          </p:nvPr>
        </p:nvSpPr>
        <p:spPr/>
        <p:txBody>
          <a:bodyPr numCol="2">
            <a:normAutofit/>
          </a:bodyPr>
          <a:lstStyle/>
          <a:p>
            <a:r>
              <a:rPr lang="fr-FR" sz="2400" b="1" i="0" dirty="0" err="1">
                <a:solidFill>
                  <a:srgbClr val="333333"/>
                </a:solidFill>
                <a:effectLst/>
                <a:latin typeface="inter-bold"/>
              </a:rPr>
              <a:t>Easy</a:t>
            </a:r>
            <a:r>
              <a:rPr lang="fr-FR" sz="2400" b="1" i="0" dirty="0">
                <a:solidFill>
                  <a:srgbClr val="333333"/>
                </a:solidFill>
                <a:effectLst/>
                <a:latin typeface="inter-bold"/>
              </a:rPr>
              <a:t> to use</a:t>
            </a:r>
          </a:p>
          <a:p>
            <a:r>
              <a:rPr lang="fr-FR" sz="2400" b="1" i="0" dirty="0">
                <a:solidFill>
                  <a:srgbClr val="333333"/>
                </a:solidFill>
                <a:effectLst/>
                <a:latin typeface="inter-bold"/>
              </a:rPr>
              <a:t>It </a:t>
            </a:r>
            <a:r>
              <a:rPr lang="fr-FR" sz="2400" b="1" i="0" dirty="0" err="1">
                <a:solidFill>
                  <a:srgbClr val="333333"/>
                </a:solidFill>
                <a:effectLst/>
                <a:latin typeface="inter-bold"/>
              </a:rPr>
              <a:t>is</a:t>
            </a:r>
            <a:r>
              <a:rPr lang="fr-FR" sz="2400" b="1" i="0" dirty="0">
                <a:solidFill>
                  <a:srgbClr val="333333"/>
                </a:solidFill>
                <a:effectLst/>
                <a:latin typeface="inter-bold"/>
              </a:rPr>
              <a:t> </a:t>
            </a:r>
            <a:r>
              <a:rPr lang="fr-FR" sz="2400" b="1" i="0" dirty="0" err="1">
                <a:solidFill>
                  <a:srgbClr val="333333"/>
                </a:solidFill>
                <a:effectLst/>
                <a:latin typeface="inter-bold"/>
              </a:rPr>
              <a:t>secure</a:t>
            </a:r>
            <a:endParaRPr lang="fr-FR" sz="2400" b="1" dirty="0">
              <a:solidFill>
                <a:srgbClr val="333333"/>
              </a:solidFill>
              <a:latin typeface="inter-bold"/>
            </a:endParaRPr>
          </a:p>
          <a:p>
            <a:r>
              <a:rPr lang="fr-FR" sz="2400" b="1" i="0" dirty="0">
                <a:solidFill>
                  <a:srgbClr val="333333"/>
                </a:solidFill>
                <a:effectLst/>
                <a:latin typeface="inter-bold"/>
              </a:rPr>
              <a:t>Client/ Server Architecture</a:t>
            </a:r>
          </a:p>
          <a:p>
            <a:r>
              <a:rPr lang="fr-FR" sz="2400" b="1" i="0" dirty="0">
                <a:solidFill>
                  <a:srgbClr val="333333"/>
                </a:solidFill>
                <a:effectLst/>
                <a:latin typeface="inter-bold"/>
              </a:rPr>
              <a:t>Free to download</a:t>
            </a:r>
            <a:endParaRPr lang="fr-FR" sz="2400" b="1" dirty="0">
              <a:solidFill>
                <a:srgbClr val="333333"/>
              </a:solidFill>
              <a:latin typeface="inter-bold"/>
            </a:endParaRPr>
          </a:p>
          <a:p>
            <a:r>
              <a:rPr lang="fr-FR" sz="2400" b="1" i="0" dirty="0">
                <a:solidFill>
                  <a:srgbClr val="333333"/>
                </a:solidFill>
                <a:effectLst/>
                <a:latin typeface="inter-bold"/>
              </a:rPr>
              <a:t>It </a:t>
            </a:r>
            <a:r>
              <a:rPr lang="fr-FR" sz="2400" b="1" i="0" dirty="0" err="1">
                <a:solidFill>
                  <a:srgbClr val="333333"/>
                </a:solidFill>
                <a:effectLst/>
                <a:latin typeface="inter-bold"/>
              </a:rPr>
              <a:t>is</a:t>
            </a:r>
            <a:r>
              <a:rPr lang="fr-FR" sz="2400" b="1" i="0" dirty="0">
                <a:solidFill>
                  <a:srgbClr val="333333"/>
                </a:solidFill>
                <a:effectLst/>
                <a:latin typeface="inter-bold"/>
              </a:rPr>
              <a:t> scalable(</a:t>
            </a:r>
            <a:r>
              <a:rPr lang="fr-FR" sz="2400" b="1" dirty="0" err="1">
                <a:solidFill>
                  <a:srgbClr val="333333"/>
                </a:solidFill>
                <a:latin typeface="inter-bold"/>
              </a:rPr>
              <a:t>it</a:t>
            </a:r>
            <a:r>
              <a:rPr lang="fr-FR" sz="2400" b="1" dirty="0">
                <a:solidFill>
                  <a:srgbClr val="333333"/>
                </a:solidFill>
                <a:latin typeface="inter-bold"/>
              </a:rPr>
              <a:t> can </a:t>
            </a:r>
            <a:r>
              <a:rPr lang="fr-FR" sz="2400" b="1" dirty="0" err="1">
                <a:solidFill>
                  <a:srgbClr val="333333"/>
                </a:solidFill>
                <a:latin typeface="inter-bold"/>
              </a:rPr>
              <a:t>hundle</a:t>
            </a:r>
            <a:r>
              <a:rPr lang="fr-FR" sz="2400" b="1" dirty="0">
                <a:solidFill>
                  <a:srgbClr val="333333"/>
                </a:solidFill>
                <a:latin typeface="inter-bold"/>
              </a:rPr>
              <a:t> </a:t>
            </a:r>
            <a:r>
              <a:rPr lang="fr-FR" sz="2400" b="1" dirty="0" err="1">
                <a:solidFill>
                  <a:srgbClr val="333333"/>
                </a:solidFill>
                <a:latin typeface="inter-bold"/>
              </a:rPr>
              <a:t>until</a:t>
            </a:r>
            <a:r>
              <a:rPr lang="fr-FR" sz="2400" b="1" dirty="0">
                <a:solidFill>
                  <a:srgbClr val="333333"/>
                </a:solidFill>
                <a:latin typeface="inter-bold"/>
              </a:rPr>
              <a:t> </a:t>
            </a:r>
            <a:r>
              <a:rPr lang="en-US" sz="2400" b="1" dirty="0">
                <a:solidFill>
                  <a:srgbClr val="333333"/>
                </a:solidFill>
                <a:latin typeface="inter-bold"/>
              </a:rPr>
              <a:t>8 TB of data)</a:t>
            </a:r>
            <a:endParaRPr lang="fr-FR" sz="2400" b="1" dirty="0">
              <a:solidFill>
                <a:srgbClr val="333333"/>
              </a:solidFill>
              <a:latin typeface="inter-bold"/>
            </a:endParaRPr>
          </a:p>
          <a:p>
            <a:r>
              <a:rPr lang="fr-FR" sz="2400" b="1" i="0" dirty="0">
                <a:solidFill>
                  <a:srgbClr val="333333"/>
                </a:solidFill>
                <a:effectLst/>
                <a:latin typeface="inter-bold"/>
              </a:rPr>
              <a:t>Speed</a:t>
            </a:r>
            <a:endParaRPr lang="fr-FR" sz="2400" b="1" dirty="0">
              <a:solidFill>
                <a:srgbClr val="333333"/>
              </a:solidFill>
              <a:latin typeface="inter-bold"/>
            </a:endParaRPr>
          </a:p>
          <a:p>
            <a:r>
              <a:rPr lang="fr-FR" sz="2400" b="1" i="0" dirty="0">
                <a:solidFill>
                  <a:srgbClr val="333333"/>
                </a:solidFill>
                <a:effectLst/>
                <a:latin typeface="inter-bold"/>
              </a:rPr>
              <a:t>High </a:t>
            </a:r>
            <a:r>
              <a:rPr lang="fr-FR" sz="2400" b="1" i="0" dirty="0" err="1">
                <a:solidFill>
                  <a:srgbClr val="333333"/>
                </a:solidFill>
                <a:effectLst/>
                <a:latin typeface="inter-bold"/>
              </a:rPr>
              <a:t>Flexibility</a:t>
            </a:r>
            <a:endParaRPr lang="fr-FR" sz="2400" b="1" i="0" dirty="0">
              <a:solidFill>
                <a:srgbClr val="333333"/>
              </a:solidFill>
              <a:effectLst/>
              <a:latin typeface="inter-bold"/>
            </a:endParaRPr>
          </a:p>
          <a:p>
            <a:r>
              <a:rPr lang="en-US" sz="2400" b="1" i="0" dirty="0">
                <a:solidFill>
                  <a:srgbClr val="333333"/>
                </a:solidFill>
                <a:effectLst/>
                <a:latin typeface="inter-bold"/>
              </a:rPr>
              <a:t>Compatible on many operating systems</a:t>
            </a:r>
          </a:p>
          <a:p>
            <a:r>
              <a:rPr lang="fr-FR" sz="2400" b="1" dirty="0" err="1">
                <a:solidFill>
                  <a:srgbClr val="333333"/>
                </a:solidFill>
                <a:latin typeface="inter-bold"/>
              </a:rPr>
              <a:t>Allows</a:t>
            </a:r>
            <a:r>
              <a:rPr lang="fr-FR" sz="2400" b="1" dirty="0">
                <a:solidFill>
                  <a:srgbClr val="333333"/>
                </a:solidFill>
                <a:latin typeface="inter-bold"/>
              </a:rPr>
              <a:t> </a:t>
            </a:r>
            <a:r>
              <a:rPr lang="fr-FR" sz="2400" b="1" dirty="0" err="1">
                <a:solidFill>
                  <a:srgbClr val="333333"/>
                </a:solidFill>
                <a:latin typeface="inter-bold"/>
              </a:rPr>
              <a:t>roll-back</a:t>
            </a:r>
            <a:endParaRPr lang="fr-FR" sz="2400" b="1" dirty="0">
              <a:solidFill>
                <a:srgbClr val="333333"/>
              </a:solidFill>
              <a:latin typeface="inter-bold"/>
            </a:endParaRPr>
          </a:p>
          <a:p>
            <a:r>
              <a:rPr lang="fr-FR" sz="2400" b="1" dirty="0">
                <a:solidFill>
                  <a:srgbClr val="333333"/>
                </a:solidFill>
                <a:latin typeface="inter-bold"/>
              </a:rPr>
              <a:t>Memory </a:t>
            </a:r>
            <a:r>
              <a:rPr lang="fr-FR" sz="2400" b="1" dirty="0" err="1">
                <a:solidFill>
                  <a:srgbClr val="333333"/>
                </a:solidFill>
                <a:latin typeface="inter-bold"/>
              </a:rPr>
              <a:t>efficiency</a:t>
            </a:r>
            <a:endParaRPr lang="fr-FR" sz="2400" b="1" dirty="0">
              <a:solidFill>
                <a:srgbClr val="333333"/>
              </a:solidFill>
              <a:latin typeface="inter-bold"/>
            </a:endParaRPr>
          </a:p>
          <a:p>
            <a:r>
              <a:rPr lang="fr-FR" sz="2400" b="1" dirty="0">
                <a:solidFill>
                  <a:srgbClr val="333333"/>
                </a:solidFill>
                <a:latin typeface="inter-bold"/>
              </a:rPr>
              <a:t>High Performance</a:t>
            </a:r>
          </a:p>
          <a:p>
            <a:r>
              <a:rPr lang="fr-FR" sz="2400" b="1" dirty="0">
                <a:solidFill>
                  <a:srgbClr val="333333"/>
                </a:solidFill>
                <a:latin typeface="inter-bold"/>
              </a:rPr>
              <a:t>High </a:t>
            </a:r>
            <a:r>
              <a:rPr lang="fr-FR" sz="2400" b="1" dirty="0" err="1">
                <a:solidFill>
                  <a:srgbClr val="333333"/>
                </a:solidFill>
                <a:latin typeface="inter-bold"/>
              </a:rPr>
              <a:t>Productivity</a:t>
            </a:r>
            <a:endParaRPr lang="fr-FR" sz="2400" b="1" dirty="0">
              <a:solidFill>
                <a:srgbClr val="333333"/>
              </a:solidFill>
              <a:latin typeface="inter-bold"/>
            </a:endParaRPr>
          </a:p>
          <a:p>
            <a:r>
              <a:rPr lang="fr-FR" sz="2400" b="1" dirty="0">
                <a:solidFill>
                  <a:srgbClr val="333333"/>
                </a:solidFill>
                <a:latin typeface="inter-bold"/>
              </a:rPr>
              <a:t>Platform Independent</a:t>
            </a:r>
          </a:p>
          <a:p>
            <a:r>
              <a:rPr lang="fr-FR" sz="2400" b="1" dirty="0" err="1">
                <a:solidFill>
                  <a:srgbClr val="333333"/>
                </a:solidFill>
                <a:latin typeface="inter-bold"/>
              </a:rPr>
              <a:t>Partitioning</a:t>
            </a:r>
            <a:endParaRPr lang="fr-FR" sz="2400" b="1" dirty="0">
              <a:solidFill>
                <a:srgbClr val="333333"/>
              </a:solidFill>
              <a:latin typeface="inter-bold"/>
            </a:endParaRPr>
          </a:p>
          <a:p>
            <a:r>
              <a:rPr lang="fr-FR" sz="2400" b="1" dirty="0">
                <a:solidFill>
                  <a:srgbClr val="333333"/>
                </a:solidFill>
                <a:latin typeface="inter-bold"/>
              </a:rPr>
              <a:t>GUI Support</a:t>
            </a:r>
          </a:p>
          <a:p>
            <a:r>
              <a:rPr lang="fr-FR" sz="2400" b="1" dirty="0">
                <a:solidFill>
                  <a:srgbClr val="333333"/>
                </a:solidFill>
                <a:latin typeface="inter-bold"/>
              </a:rPr>
              <a:t>Dual </a:t>
            </a:r>
            <a:r>
              <a:rPr lang="fr-FR" sz="2400" b="1" dirty="0" err="1">
                <a:solidFill>
                  <a:srgbClr val="333333"/>
                </a:solidFill>
                <a:latin typeface="inter-bold"/>
              </a:rPr>
              <a:t>Password</a:t>
            </a:r>
            <a:r>
              <a:rPr lang="fr-FR" sz="2400" b="1" dirty="0">
                <a:solidFill>
                  <a:srgbClr val="333333"/>
                </a:solidFill>
                <a:latin typeface="inter-bold"/>
              </a:rPr>
              <a:t> Support</a:t>
            </a:r>
          </a:p>
        </p:txBody>
      </p:sp>
    </p:spTree>
    <p:extLst>
      <p:ext uri="{BB962C8B-B14F-4D97-AF65-F5344CB8AC3E}">
        <p14:creationId xmlns:p14="http://schemas.microsoft.com/office/powerpoint/2010/main" val="2400764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2D802-3DB4-4511-B253-6B0EC3B49200}"/>
              </a:ext>
            </a:extLst>
          </p:cNvPr>
          <p:cNvSpPr>
            <a:spLocks noGrp="1"/>
          </p:cNvSpPr>
          <p:nvPr>
            <p:ph type="title"/>
          </p:nvPr>
        </p:nvSpPr>
        <p:spPr/>
        <p:txBody>
          <a:bodyPr/>
          <a:lstStyle/>
          <a:p>
            <a:r>
              <a:rPr lang="fr-FR" dirty="0" err="1">
                <a:solidFill>
                  <a:srgbClr val="610B4B"/>
                </a:solidFill>
                <a:latin typeface="erdana"/>
              </a:rPr>
              <a:t>What</a:t>
            </a:r>
            <a:r>
              <a:rPr lang="fr-FR" dirty="0">
                <a:solidFill>
                  <a:srgbClr val="610B4B"/>
                </a:solidFill>
                <a:latin typeface="erdana"/>
              </a:rPr>
              <a:t> are the Drawbacks of MySQL</a:t>
            </a:r>
            <a:br>
              <a:rPr lang="fr-FR" dirty="0">
                <a:solidFill>
                  <a:srgbClr val="610B4B"/>
                </a:solidFill>
                <a:latin typeface="erdana"/>
              </a:rPr>
            </a:br>
            <a:r>
              <a:rPr lang="fr-FR" dirty="0">
                <a:solidFill>
                  <a:srgbClr val="610B4B"/>
                </a:solidFill>
                <a:latin typeface="erdana"/>
              </a:rPr>
              <a:t>?</a:t>
            </a:r>
          </a:p>
        </p:txBody>
      </p:sp>
      <p:sp>
        <p:nvSpPr>
          <p:cNvPr id="3" name="Content Placeholder 2">
            <a:extLst>
              <a:ext uri="{FF2B5EF4-FFF2-40B4-BE49-F238E27FC236}">
                <a16:creationId xmlns:a16="http://schemas.microsoft.com/office/drawing/2014/main" id="{68AA1CD0-4BE7-44F2-98C5-9816ACA8928D}"/>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MySQL version less than 5.0 doesn't support ROLE, COMMIT, and stored procedure.</a:t>
            </a:r>
          </a:p>
          <a:p>
            <a:pPr algn="just">
              <a:buFont typeface="Arial" panose="020B0604020202020204" pitchFamily="34" charset="0"/>
              <a:buChar char="•"/>
            </a:pPr>
            <a:r>
              <a:rPr lang="en-US" b="0" i="0" dirty="0">
                <a:solidFill>
                  <a:srgbClr val="000000"/>
                </a:solidFill>
                <a:effectLst/>
                <a:latin typeface="inter-regular"/>
              </a:rPr>
              <a:t>MySQL does not support a very large database size as efficiently.</a:t>
            </a:r>
          </a:p>
          <a:p>
            <a:pPr algn="just">
              <a:buFont typeface="Arial" panose="020B0604020202020204" pitchFamily="34" charset="0"/>
              <a:buChar char="•"/>
            </a:pPr>
            <a:r>
              <a:rPr lang="en-US" b="0" i="0" dirty="0">
                <a:solidFill>
                  <a:srgbClr val="000000"/>
                </a:solidFill>
                <a:effectLst/>
                <a:latin typeface="inter-regular"/>
              </a:rPr>
              <a:t>MySQL doesn't handle transactions very efficiently, and it is prone to data corruption.</a:t>
            </a:r>
          </a:p>
          <a:p>
            <a:pPr algn="just">
              <a:buFont typeface="Arial" panose="020B0604020202020204" pitchFamily="34" charset="0"/>
              <a:buChar char="•"/>
            </a:pPr>
            <a:r>
              <a:rPr lang="en-US" b="0" i="0" dirty="0">
                <a:solidFill>
                  <a:srgbClr val="000000"/>
                </a:solidFill>
                <a:effectLst/>
                <a:latin typeface="inter-regular"/>
              </a:rPr>
              <a:t>MySQL is accused that it doesn't have a good developing and debugging tool compared to paid databases.</a:t>
            </a:r>
          </a:p>
          <a:p>
            <a:pPr algn="just">
              <a:buFont typeface="Arial" panose="020B0604020202020204" pitchFamily="34" charset="0"/>
              <a:buChar char="•"/>
            </a:pPr>
            <a:r>
              <a:rPr lang="en-US" b="0" i="0" dirty="0">
                <a:solidFill>
                  <a:srgbClr val="000000"/>
                </a:solidFill>
                <a:effectLst/>
                <a:latin typeface="inter-regular"/>
              </a:rPr>
              <a:t>MySQL doesn't support SQL check constraints.</a:t>
            </a:r>
          </a:p>
          <a:p>
            <a:endParaRPr lang="fr-FR" dirty="0"/>
          </a:p>
        </p:txBody>
      </p:sp>
    </p:spTree>
    <p:extLst>
      <p:ext uri="{BB962C8B-B14F-4D97-AF65-F5344CB8AC3E}">
        <p14:creationId xmlns:p14="http://schemas.microsoft.com/office/powerpoint/2010/main" val="4083371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0846E-F624-4B69-BBE5-8A27860307F6}"/>
              </a:ext>
            </a:extLst>
          </p:cNvPr>
          <p:cNvSpPr>
            <a:spLocks noGrp="1"/>
          </p:cNvSpPr>
          <p:nvPr>
            <p:ph type="title"/>
          </p:nvPr>
        </p:nvSpPr>
        <p:spPr/>
        <p:txBody>
          <a:bodyPr/>
          <a:lstStyle/>
          <a:p>
            <a:endParaRPr lang="fr-FR"/>
          </a:p>
        </p:txBody>
      </p:sp>
      <p:sp>
        <p:nvSpPr>
          <p:cNvPr id="3" name="Content Placeholder 2">
            <a:extLst>
              <a:ext uri="{FF2B5EF4-FFF2-40B4-BE49-F238E27FC236}">
                <a16:creationId xmlns:a16="http://schemas.microsoft.com/office/drawing/2014/main" id="{3CD7D75C-0EC8-4283-97AC-8E33502017E4}"/>
              </a:ext>
            </a:extLst>
          </p:cNvPr>
          <p:cNvSpPr>
            <a:spLocks noGrp="1"/>
          </p:cNvSpPr>
          <p:nvPr>
            <p:ph idx="1"/>
          </p:nvPr>
        </p:nvSpPr>
        <p:spPr/>
        <p:txBody>
          <a:bodyPr/>
          <a:lstStyle/>
          <a:p>
            <a:endParaRPr lang="fr-FR" dirty="0"/>
          </a:p>
        </p:txBody>
      </p:sp>
      <p:sp>
        <p:nvSpPr>
          <p:cNvPr id="4" name="Rectangle 3">
            <a:extLst>
              <a:ext uri="{FF2B5EF4-FFF2-40B4-BE49-F238E27FC236}">
                <a16:creationId xmlns:a16="http://schemas.microsoft.com/office/drawing/2014/main" id="{F487C6E5-48AC-4A6C-BDFD-2D5CBC56D634}"/>
              </a:ext>
            </a:extLst>
          </p:cNvPr>
          <p:cNvSpPr/>
          <p:nvPr/>
        </p:nvSpPr>
        <p:spPr>
          <a:xfrm>
            <a:off x="4669970" y="2967335"/>
            <a:ext cx="2852063" cy="646331"/>
          </a:xfrm>
          <a:prstGeom prst="rect">
            <a:avLst/>
          </a:prstGeom>
          <a:noFill/>
        </p:spPr>
        <p:txBody>
          <a:bodyPr wrap="none" lIns="91440" tIns="45720" rIns="91440" bIns="45720">
            <a:spAutoFit/>
          </a:bodyPr>
          <a:lstStyle/>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Helvetica Neue"/>
              </a:rPr>
              <a:t>Postgre</a:t>
            </a:r>
            <a:r>
              <a:rPr lang="en-US" sz="3600" b="1" i="0"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Helvetica Neue"/>
              </a:rPr>
              <a:t>SQL</a:t>
            </a:r>
            <a:endParaRPr lang="fr-FR"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519979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8FF82-30D7-492E-B6FF-5F22B15A8021}"/>
              </a:ext>
            </a:extLst>
          </p:cNvPr>
          <p:cNvSpPr>
            <a:spLocks noGrp="1"/>
          </p:cNvSpPr>
          <p:nvPr>
            <p:ph type="title"/>
          </p:nvPr>
        </p:nvSpPr>
        <p:spPr/>
        <p:txBody>
          <a:bodyPr/>
          <a:lstStyle/>
          <a:p>
            <a:r>
              <a:rPr lang="fr-FR" dirty="0" err="1">
                <a:solidFill>
                  <a:srgbClr val="610B4B"/>
                </a:solidFill>
                <a:latin typeface="erdana"/>
              </a:rPr>
              <a:t>WHat’s</a:t>
            </a:r>
            <a:r>
              <a:rPr lang="fr-FR" dirty="0">
                <a:solidFill>
                  <a:srgbClr val="610B4B"/>
                </a:solidFill>
                <a:latin typeface="erdana"/>
              </a:rPr>
              <a:t> PostgreSQL?</a:t>
            </a:r>
          </a:p>
        </p:txBody>
      </p:sp>
      <p:sp>
        <p:nvSpPr>
          <p:cNvPr id="3" name="Content Placeholder 2">
            <a:extLst>
              <a:ext uri="{FF2B5EF4-FFF2-40B4-BE49-F238E27FC236}">
                <a16:creationId xmlns:a16="http://schemas.microsoft.com/office/drawing/2014/main" id="{06B9F9B0-A100-46F4-8200-D5A85D77ADDF}"/>
              </a:ext>
            </a:extLst>
          </p:cNvPr>
          <p:cNvSpPr>
            <a:spLocks noGrp="1"/>
          </p:cNvSpPr>
          <p:nvPr>
            <p:ph idx="1"/>
          </p:nvPr>
        </p:nvSpPr>
        <p:spPr>
          <a:xfrm>
            <a:off x="253218" y="1434904"/>
            <a:ext cx="11437034" cy="5162843"/>
          </a:xfrm>
        </p:spPr>
        <p:txBody>
          <a:bodyPr numCol="2">
            <a:normAutofit fontScale="25000" lnSpcReduction="20000"/>
          </a:bodyPr>
          <a:lstStyle/>
          <a:p>
            <a:pPr algn="just">
              <a:lnSpc>
                <a:spcPct val="170000"/>
              </a:lnSpc>
            </a:pPr>
            <a:r>
              <a:rPr lang="en-US" sz="7200" b="0" i="0" dirty="0">
                <a:solidFill>
                  <a:srgbClr val="333333"/>
                </a:solidFill>
                <a:effectLst/>
                <a:latin typeface="Arial" panose="020B0604020202020204" pitchFamily="34" charset="0"/>
                <a:cs typeface="Arial" panose="020B0604020202020204" pitchFamily="34" charset="0"/>
              </a:rPr>
              <a:t>PostgreSQL is an </a:t>
            </a:r>
            <a:r>
              <a:rPr lang="en-US" sz="7200" b="1" i="0" dirty="0">
                <a:solidFill>
                  <a:srgbClr val="333333"/>
                </a:solidFill>
                <a:effectLst/>
                <a:latin typeface="Arial" panose="020B0604020202020204" pitchFamily="34" charset="0"/>
                <a:cs typeface="Arial" panose="020B0604020202020204" pitchFamily="34" charset="0"/>
              </a:rPr>
              <a:t>ORDBMS</a:t>
            </a:r>
            <a:r>
              <a:rPr lang="en-US" sz="7200" b="0" i="0" dirty="0">
                <a:solidFill>
                  <a:srgbClr val="333333"/>
                </a:solidFill>
                <a:effectLst/>
                <a:latin typeface="Arial" panose="020B0604020202020204" pitchFamily="34" charset="0"/>
                <a:cs typeface="Arial" panose="020B0604020202020204" pitchFamily="34" charset="0"/>
              </a:rPr>
              <a:t> [</a:t>
            </a:r>
            <a:r>
              <a:rPr lang="en-US" sz="7200" b="1" i="0" dirty="0">
                <a:solidFill>
                  <a:srgbClr val="333333"/>
                </a:solidFill>
                <a:effectLst/>
                <a:latin typeface="Arial" panose="020B0604020202020204" pitchFamily="34" charset="0"/>
                <a:cs typeface="Arial" panose="020B0604020202020204" pitchFamily="34" charset="0"/>
              </a:rPr>
              <a:t>Open-Source Object-Relational Database Management System</a:t>
            </a:r>
            <a:r>
              <a:rPr lang="en-US" sz="7200" b="0" i="0" dirty="0">
                <a:solidFill>
                  <a:srgbClr val="333333"/>
                </a:solidFill>
                <a:effectLst/>
                <a:latin typeface="Arial" panose="020B0604020202020204" pitchFamily="34" charset="0"/>
                <a:cs typeface="Arial" panose="020B0604020202020204" pitchFamily="34" charset="0"/>
              </a:rPr>
              <a:t>]. It is used to store data securely; supporting best practices, and allow recovering them when the request is processed.</a:t>
            </a:r>
          </a:p>
          <a:p>
            <a:pPr algn="just">
              <a:lnSpc>
                <a:spcPct val="170000"/>
              </a:lnSpc>
              <a:buFont typeface="Arial" panose="020B0604020202020204" pitchFamily="34" charset="0"/>
              <a:buChar char="•"/>
            </a:pPr>
            <a:r>
              <a:rPr lang="en-US" sz="7200" b="0" i="0" dirty="0">
                <a:solidFill>
                  <a:srgbClr val="000000"/>
                </a:solidFill>
                <a:effectLst/>
                <a:latin typeface="Arial" panose="020B0604020202020204" pitchFamily="34" charset="0"/>
                <a:cs typeface="Arial" panose="020B0604020202020204" pitchFamily="34" charset="0"/>
              </a:rPr>
              <a:t>PostgreSQL is initially introduced </a:t>
            </a:r>
            <a:r>
              <a:rPr lang="en-US" sz="7200" b="1" i="0" dirty="0">
                <a:solidFill>
                  <a:srgbClr val="000000"/>
                </a:solidFill>
                <a:effectLst/>
                <a:latin typeface="Arial" panose="020B0604020202020204" pitchFamily="34" charset="0"/>
                <a:cs typeface="Arial" panose="020B0604020202020204" pitchFamily="34" charset="0"/>
              </a:rPr>
              <a:t>on 8th July 1996</a:t>
            </a:r>
            <a:r>
              <a:rPr lang="en-US" sz="7200" b="0" i="0" dirty="0">
                <a:solidFill>
                  <a:srgbClr val="000000"/>
                </a:solidFill>
                <a:effectLst/>
                <a:latin typeface="Arial" panose="020B0604020202020204" pitchFamily="34" charset="0"/>
                <a:cs typeface="Arial" panose="020B0604020202020204" pitchFamily="34" charset="0"/>
              </a:rPr>
              <a:t> at the </a:t>
            </a:r>
            <a:r>
              <a:rPr lang="en-US" sz="7200" b="1" i="0" dirty="0">
                <a:solidFill>
                  <a:srgbClr val="000000"/>
                </a:solidFill>
                <a:effectLst/>
                <a:latin typeface="Arial" panose="020B0604020202020204" pitchFamily="34" charset="0"/>
                <a:cs typeface="Arial" panose="020B0604020202020204" pitchFamily="34" charset="0"/>
              </a:rPr>
              <a:t>University of California</a:t>
            </a:r>
            <a:r>
              <a:rPr lang="en-US" sz="7200" b="0" i="0" dirty="0">
                <a:solidFill>
                  <a:srgbClr val="000000"/>
                </a:solidFill>
                <a:effectLst/>
                <a:latin typeface="Arial" panose="020B0604020202020204" pitchFamily="34" charset="0"/>
                <a:cs typeface="Arial" panose="020B0604020202020204" pitchFamily="34" charset="0"/>
              </a:rPr>
              <a:t>.</a:t>
            </a:r>
          </a:p>
          <a:p>
            <a:pPr algn="just">
              <a:lnSpc>
                <a:spcPct val="170000"/>
              </a:lnSpc>
              <a:buFont typeface="Arial" panose="020B0604020202020204" pitchFamily="34" charset="0"/>
              <a:buChar char="•"/>
            </a:pPr>
            <a:r>
              <a:rPr lang="en-US" sz="7200" b="0" i="0" dirty="0">
                <a:solidFill>
                  <a:srgbClr val="000000"/>
                </a:solidFill>
                <a:effectLst/>
                <a:latin typeface="Arial" panose="020B0604020202020204" pitchFamily="34" charset="0"/>
                <a:cs typeface="Arial" panose="020B0604020202020204" pitchFamily="34" charset="0"/>
              </a:rPr>
              <a:t>It is the first DBMS, which perform </a:t>
            </a:r>
            <a:r>
              <a:rPr lang="en-US" sz="7200" b="1" i="0" dirty="0">
                <a:solidFill>
                  <a:srgbClr val="000000"/>
                </a:solidFill>
                <a:effectLst/>
                <a:latin typeface="Arial" panose="020B0604020202020204" pitchFamily="34" charset="0"/>
                <a:cs typeface="Arial" panose="020B0604020202020204" pitchFamily="34" charset="0"/>
              </a:rPr>
              <a:t>MVCC</a:t>
            </a:r>
            <a:r>
              <a:rPr lang="en-US" sz="7200" b="0" i="0" dirty="0">
                <a:solidFill>
                  <a:srgbClr val="000000"/>
                </a:solidFill>
                <a:effectLst/>
                <a:latin typeface="Arial" panose="020B0604020202020204" pitchFamily="34" charset="0"/>
                <a:cs typeface="Arial" panose="020B0604020202020204" pitchFamily="34" charset="0"/>
              </a:rPr>
              <a:t> [</a:t>
            </a:r>
            <a:r>
              <a:rPr lang="en-US" sz="7200" b="1" i="0" dirty="0">
                <a:solidFill>
                  <a:srgbClr val="000000"/>
                </a:solidFill>
                <a:effectLst/>
                <a:latin typeface="Arial" panose="020B0604020202020204" pitchFamily="34" charset="0"/>
                <a:cs typeface="Arial" panose="020B0604020202020204" pitchFamily="34" charset="0"/>
              </a:rPr>
              <a:t>Multi-Version Concurrency Control</a:t>
            </a:r>
            <a:r>
              <a:rPr lang="en-US" sz="7200" b="0" i="0" dirty="0">
                <a:solidFill>
                  <a:srgbClr val="000000"/>
                </a:solidFill>
                <a:effectLst/>
                <a:latin typeface="Arial" panose="020B0604020202020204" pitchFamily="34" charset="0"/>
                <a:cs typeface="Arial" panose="020B0604020202020204" pitchFamily="34" charset="0"/>
              </a:rPr>
              <a:t>] feature, even before Oracle. The multi-version concurrency control attribute is known as </a:t>
            </a:r>
            <a:r>
              <a:rPr lang="en-US" sz="7200" b="1" i="0" dirty="0">
                <a:solidFill>
                  <a:srgbClr val="000000"/>
                </a:solidFill>
                <a:effectLst/>
                <a:latin typeface="Arial" panose="020B0604020202020204" pitchFamily="34" charset="0"/>
                <a:cs typeface="Arial" panose="020B0604020202020204" pitchFamily="34" charset="0"/>
              </a:rPr>
              <a:t>snapshot</a:t>
            </a:r>
            <a:r>
              <a:rPr lang="en-US" sz="7200" b="0" i="0" dirty="0">
                <a:solidFill>
                  <a:srgbClr val="000000"/>
                </a:solidFill>
                <a:effectLst/>
                <a:latin typeface="Arial" panose="020B0604020202020204" pitchFamily="34" charset="0"/>
                <a:cs typeface="Arial" panose="020B0604020202020204" pitchFamily="34" charset="0"/>
              </a:rPr>
              <a:t> isolation in Oracle.</a:t>
            </a:r>
          </a:p>
          <a:p>
            <a:pPr algn="just">
              <a:lnSpc>
                <a:spcPct val="170000"/>
              </a:lnSpc>
              <a:buFont typeface="Arial" panose="020B0604020202020204" pitchFamily="34" charset="0"/>
              <a:buChar char="•"/>
            </a:pPr>
            <a:r>
              <a:rPr lang="en-US" sz="7200" b="0" i="0" dirty="0">
                <a:solidFill>
                  <a:srgbClr val="000000"/>
                </a:solidFill>
                <a:effectLst/>
                <a:latin typeface="Arial" panose="020B0604020202020204" pitchFamily="34" charset="0"/>
                <a:cs typeface="Arial" panose="020B0604020202020204" pitchFamily="34" charset="0"/>
              </a:rPr>
              <a:t>It is written in </a:t>
            </a:r>
            <a:r>
              <a:rPr lang="en-US" sz="7200" b="1" i="0" dirty="0">
                <a:solidFill>
                  <a:srgbClr val="000000"/>
                </a:solidFill>
                <a:effectLst/>
                <a:latin typeface="Arial" panose="020B0604020202020204" pitchFamily="34" charset="0"/>
                <a:cs typeface="Arial" panose="020B0604020202020204" pitchFamily="34" charset="0"/>
              </a:rPr>
              <a:t>C</a:t>
            </a:r>
            <a:r>
              <a:rPr lang="en-US" sz="7200" b="0" i="0" dirty="0">
                <a:solidFill>
                  <a:srgbClr val="000000"/>
                </a:solidFill>
                <a:effectLst/>
                <a:latin typeface="Arial" panose="020B0604020202020204" pitchFamily="34" charset="0"/>
                <a:cs typeface="Arial" panose="020B0604020202020204" pitchFamily="34" charset="0"/>
              </a:rPr>
              <a:t> programming language.</a:t>
            </a:r>
          </a:p>
          <a:p>
            <a:pPr algn="just">
              <a:lnSpc>
                <a:spcPct val="170000"/>
              </a:lnSpc>
              <a:buFont typeface="Arial" panose="020B0604020202020204" pitchFamily="34" charset="0"/>
              <a:buChar char="•"/>
            </a:pPr>
            <a:r>
              <a:rPr lang="en-US" sz="7200" b="0" i="0" dirty="0">
                <a:solidFill>
                  <a:srgbClr val="000000"/>
                </a:solidFill>
                <a:effectLst/>
                <a:latin typeface="Arial" panose="020B0604020202020204" pitchFamily="34" charset="0"/>
                <a:cs typeface="Arial" panose="020B0604020202020204" pitchFamily="34" charset="0"/>
              </a:rPr>
              <a:t>PostgreSQL is </a:t>
            </a:r>
            <a:r>
              <a:rPr lang="en-US" sz="7200" b="1" i="0" dirty="0">
                <a:solidFill>
                  <a:srgbClr val="000000"/>
                </a:solidFill>
                <a:effectLst/>
                <a:latin typeface="Arial" panose="020B0604020202020204" pitchFamily="34" charset="0"/>
                <a:cs typeface="Arial" panose="020B0604020202020204" pitchFamily="34" charset="0"/>
              </a:rPr>
              <a:t>cross-platform</a:t>
            </a:r>
            <a:r>
              <a:rPr lang="en-US" sz="7200" b="0" i="0" dirty="0">
                <a:solidFill>
                  <a:srgbClr val="000000"/>
                </a:solidFill>
                <a:effectLst/>
                <a:latin typeface="Arial" panose="020B0604020202020204" pitchFamily="34" charset="0"/>
                <a:cs typeface="Arial" panose="020B0604020202020204" pitchFamily="34" charset="0"/>
              </a:rPr>
              <a:t> and runs on various operating systems such as </a:t>
            </a:r>
            <a:r>
              <a:rPr lang="en-US" sz="7200" b="1" i="0" dirty="0">
                <a:solidFill>
                  <a:srgbClr val="000000"/>
                </a:solidFill>
                <a:effectLst/>
                <a:latin typeface="Arial" panose="020B0604020202020204" pitchFamily="34" charset="0"/>
                <a:cs typeface="Arial" panose="020B0604020202020204" pitchFamily="34" charset="0"/>
              </a:rPr>
              <a:t>Microsoft</a:t>
            </a:r>
            <a:r>
              <a:rPr lang="en-US" sz="7200" b="0" i="0" dirty="0">
                <a:solidFill>
                  <a:srgbClr val="000000"/>
                </a:solidFill>
                <a:effectLst/>
                <a:latin typeface="Arial" panose="020B0604020202020204" pitchFamily="34" charset="0"/>
                <a:cs typeface="Arial" panose="020B0604020202020204" pitchFamily="34" charset="0"/>
              </a:rPr>
              <a:t> </a:t>
            </a:r>
            <a:r>
              <a:rPr lang="en-US" sz="7200" b="1" i="0" dirty="0">
                <a:solidFill>
                  <a:srgbClr val="000000"/>
                </a:solidFill>
                <a:effectLst/>
                <a:latin typeface="Arial" panose="020B0604020202020204" pitchFamily="34" charset="0"/>
                <a:cs typeface="Arial" panose="020B0604020202020204" pitchFamily="34" charset="0"/>
              </a:rPr>
              <a:t>Windows, UNIX, FreeBSD, Mac OS X, Solaris, HP-UX, LINUX</a:t>
            </a:r>
            <a:r>
              <a:rPr lang="en-US" sz="7200" b="0" i="0" dirty="0">
                <a:solidFill>
                  <a:srgbClr val="000000"/>
                </a:solidFill>
                <a:effectLst/>
                <a:latin typeface="Arial" panose="020B0604020202020204" pitchFamily="34" charset="0"/>
                <a:cs typeface="Arial" panose="020B0604020202020204" pitchFamily="34" charset="0"/>
              </a:rPr>
              <a:t>, and so on.</a:t>
            </a:r>
          </a:p>
          <a:p>
            <a:pPr algn="just">
              <a:lnSpc>
                <a:spcPct val="170000"/>
              </a:lnSpc>
              <a:buFont typeface="Arial" panose="020B0604020202020204" pitchFamily="34" charset="0"/>
              <a:buChar char="•"/>
            </a:pPr>
            <a:r>
              <a:rPr lang="en-US" sz="7200" b="0" i="0" dirty="0">
                <a:solidFill>
                  <a:srgbClr val="000000"/>
                </a:solidFill>
                <a:effectLst/>
                <a:latin typeface="Arial" panose="020B0604020202020204" pitchFamily="34" charset="0"/>
                <a:cs typeface="Arial" panose="020B0604020202020204" pitchFamily="34" charset="0"/>
              </a:rPr>
              <a:t>The PostgreSQL is the existing database for </a:t>
            </a:r>
            <a:r>
              <a:rPr lang="en-US" sz="7200" b="1" i="0" dirty="0">
                <a:solidFill>
                  <a:srgbClr val="000000"/>
                </a:solidFill>
                <a:effectLst/>
                <a:latin typeface="Arial" panose="020B0604020202020204" pitchFamily="34" charset="0"/>
                <a:cs typeface="Arial" panose="020B0604020202020204" pitchFamily="34" charset="0"/>
              </a:rPr>
              <a:t>the macOS</a:t>
            </a:r>
            <a:r>
              <a:rPr lang="en-US" sz="7200" b="0" i="0" dirty="0">
                <a:solidFill>
                  <a:srgbClr val="000000"/>
                </a:solidFill>
                <a:effectLst/>
                <a:latin typeface="Arial" panose="020B0604020202020204" pitchFamily="34" charset="0"/>
                <a:cs typeface="Arial" panose="020B0604020202020204" pitchFamily="34" charset="0"/>
              </a:rPr>
              <a:t> server.</a:t>
            </a:r>
          </a:p>
          <a:p>
            <a:pPr>
              <a:lnSpc>
                <a:spcPct val="170000"/>
              </a:lnSpc>
            </a:pPr>
            <a:endParaRPr lang="fr-FR" dirty="0"/>
          </a:p>
        </p:txBody>
      </p:sp>
    </p:spTree>
    <p:extLst>
      <p:ext uri="{BB962C8B-B14F-4D97-AF65-F5344CB8AC3E}">
        <p14:creationId xmlns:p14="http://schemas.microsoft.com/office/powerpoint/2010/main" val="1087885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1423</Words>
  <Application>Microsoft Office PowerPoint</Application>
  <PresentationFormat>Widescreen</PresentationFormat>
  <Paragraphs>130</Paragraphs>
  <Slides>22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Calibri</vt:lpstr>
      <vt:lpstr>Calibri Light</vt:lpstr>
      <vt:lpstr>erdana</vt:lpstr>
      <vt:lpstr>Helvetica Neue</vt:lpstr>
      <vt:lpstr>inter-bold</vt:lpstr>
      <vt:lpstr>inter-regular</vt:lpstr>
      <vt:lpstr>Montserrat</vt:lpstr>
      <vt:lpstr>Roboto</vt:lpstr>
      <vt:lpstr>Verdana</vt:lpstr>
      <vt:lpstr>Office Theme</vt:lpstr>
      <vt:lpstr>RDBMS</vt:lpstr>
      <vt:lpstr>Sommaire</vt:lpstr>
      <vt:lpstr>PowerPoint Presentation</vt:lpstr>
      <vt:lpstr>What’s MySQL?</vt:lpstr>
      <vt:lpstr>What is SQL?</vt:lpstr>
      <vt:lpstr>What are MySQL Features?</vt:lpstr>
      <vt:lpstr>What are the Drawbacks of MySQL ?</vt:lpstr>
      <vt:lpstr>PowerPoint Presentation</vt:lpstr>
      <vt:lpstr>WHat’s PostgreSQL?</vt:lpstr>
      <vt:lpstr>What are PostgreSQL Features?</vt:lpstr>
      <vt:lpstr>What are PostgreSQL drawbacks ?</vt:lpstr>
      <vt:lpstr>PowerPoint Presentation</vt:lpstr>
      <vt:lpstr>What’s SQL server?</vt:lpstr>
      <vt:lpstr>What are SQL server Features?</vt:lpstr>
      <vt:lpstr>What are SQL Server drawbacks?</vt:lpstr>
      <vt:lpstr>PowerPoint Presentation</vt:lpstr>
      <vt:lpstr>PowerPoint Presentation</vt:lpstr>
      <vt:lpstr>PowerPoint Presentation</vt:lpstr>
      <vt:lpstr>PowerPoint Presentation</vt:lpstr>
      <vt:lpstr>PowerPoint Presentation</vt:lpstr>
      <vt:lpstr>Want more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RDBMS</dc:title>
  <dc:creator>administrateur_1</dc:creator>
  <cp:lastModifiedBy>administrateur_1</cp:lastModifiedBy>
  <cp:revision>21</cp:revision>
  <dcterms:created xsi:type="dcterms:W3CDTF">2021-07-11T15:29:46Z</dcterms:created>
  <dcterms:modified xsi:type="dcterms:W3CDTF">2021-07-11T17:13:43Z</dcterms:modified>
</cp:coreProperties>
</file>