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59" r:id="rId6"/>
    <p:sldId id="274" r:id="rId7"/>
    <p:sldId id="260" r:id="rId8"/>
    <p:sldId id="261" r:id="rId9"/>
    <p:sldId id="275" r:id="rId10"/>
    <p:sldId id="262" r:id="rId11"/>
    <p:sldId id="272" r:id="rId12"/>
    <p:sldId id="273" r:id="rId13"/>
    <p:sldId id="265" r:id="rId14"/>
    <p:sldId id="266" r:id="rId15"/>
    <p:sldId id="267" r:id="rId16"/>
    <p:sldId id="264" r:id="rId17"/>
    <p:sldId id="263" r:id="rId18"/>
    <p:sldId id="268" r:id="rId19"/>
    <p:sldId id="269" r:id="rId20"/>
  </p:sldIdLst>
  <p:sldSz cx="9144000" cy="6858000" type="screen4x3"/>
  <p:notesSz cx="6858000" cy="9144000"/>
  <p:embeddedFontLst>
    <p:embeddedFont>
      <p:font typeface="Aptos Narrow" panose="020B000402020202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lay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dric marius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B9905F-0314-4F90-A498-7CF0B4FBA327}">
  <a:tblStyle styleId="{A8B9905F-0314-4F90-A498-7CF0B4FBA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10T06:32:22.724" idx="1">
    <p:pos x="0" y="1341"/>
    <p:text>I had wrote down: Computational metadata generation methods for biological specimen image collections. But I'm not sure of the part "metadata generation methods".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10T07:18:23.820" idx="2">
    <p:pos x="6000" y="0"/>
    <p:text>To generate text answer, give sparQL answer + question to an LLM</p:text>
  </p:cm>
  <p:cm authorId="0" dt="2024-09-10T07:18:23.820" idx="3">
    <p:pos x="6000" y="0"/>
    <p:text>Why Query SPARQL instead of generating RDF directly:
How to integrate other type of data:
Language: English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30T06:14:06.839" idx="4">
    <p:pos x="6000" y="0"/>
    <p:text>Don't forget: How do I generate artificial data? Copy Julio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b5458f4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f7b5458f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b5458f4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f7b5458f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13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9378471f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289378471f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057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9378471f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89378471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9378471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89378471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9378471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89378471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9378471f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89378471f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9378471f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89378471f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7b5458f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7b5458f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9378471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89378471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29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42399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fb142399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60b99d8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f60b99d8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85e7a9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f685e7a9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85e7a9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f685e7a9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76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60b99d88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f60b99d88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b5458f4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f7b5458f4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b5458f4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f7b5458f4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39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0" y="2129125"/>
            <a:ext cx="9144000" cy="14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3000" dirty="0"/>
              <a:t>Enhancing Metadata Retrieval in Life Sciences: </a:t>
            </a:r>
            <a:br>
              <a:rPr lang="en-US" sz="3000" dirty="0"/>
            </a:br>
            <a:r>
              <a:rPr lang="en-US" sz="3000" dirty="0"/>
              <a:t>LLM Integration with Semantic Search </a:t>
            </a:r>
            <a:br>
              <a:rPr lang="en-US" sz="3000" dirty="0"/>
            </a:br>
            <a:r>
              <a:rPr lang="en-US" sz="3000" dirty="0"/>
              <a:t>for Natural Language Queries.</a:t>
            </a:r>
            <a:endParaRPr sz="30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flipH="1">
            <a:off x="0" y="5206000"/>
            <a:ext cx="91440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100"/>
              <a:t>Student: Cédric Daumas</a:t>
            </a: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100"/>
              <a:t>Supervisor: Norio Kobayashi-sensei</a:t>
            </a: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10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87" name="Google Shape;87;p13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3"/>
          <p:cNvSpPr txBox="1"/>
          <p:nvPr/>
        </p:nvSpPr>
        <p:spPr>
          <a:xfrm>
            <a:off x="6980476" y="96008"/>
            <a:ext cx="21707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/>
              <a:t>Fine tuning</a:t>
            </a:r>
            <a:endParaRPr sz="3000"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62" name="Google Shape;162;p19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9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311927" y="976536"/>
            <a:ext cx="2858276" cy="2575373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RIKEN training data set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For each dataset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Natural Language Question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+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Associated SPARQL query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Size: 0 elements available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45807" y="3740263"/>
            <a:ext cx="3870300" cy="1314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Future work</a:t>
            </a:r>
            <a:r>
              <a:rPr lang="en-US" sz="1600" dirty="0"/>
              <a:t>: Ask researchers to progressively provide queries and their associated questions. </a:t>
            </a:r>
            <a:endParaRPr sz="1600" dirty="0"/>
          </a:p>
        </p:txBody>
      </p:sp>
      <p:sp>
        <p:nvSpPr>
          <p:cNvPr id="168" name="Google Shape;168;p19"/>
          <p:cNvSpPr/>
          <p:nvPr/>
        </p:nvSpPr>
        <p:spPr>
          <a:xfrm>
            <a:off x="254376" y="2241585"/>
            <a:ext cx="3870300" cy="13143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Generate synthetic sets of natural language questions and their respective SPARQL queries.</a:t>
            </a:r>
            <a:endParaRPr sz="1600" dirty="0"/>
          </a:p>
        </p:txBody>
      </p:sp>
      <p:sp>
        <p:nvSpPr>
          <p:cNvPr id="169" name="Google Shape;169;p19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10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5976A8-F07F-4A58-14CE-C345CB8C4567}"/>
              </a:ext>
            </a:extLst>
          </p:cNvPr>
          <p:cNvSpPr txBox="1"/>
          <p:nvPr/>
        </p:nvSpPr>
        <p:spPr>
          <a:xfrm>
            <a:off x="1017390" y="1749430"/>
            <a:ext cx="231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Necessary for fine tuning</a:t>
            </a:r>
          </a:p>
        </p:txBody>
      </p:sp>
      <p:sp>
        <p:nvSpPr>
          <p:cNvPr id="5" name="Google Shape;165;p19">
            <a:extLst>
              <a:ext uri="{FF2B5EF4-FFF2-40B4-BE49-F238E27FC236}">
                <a16:creationId xmlns:a16="http://schemas.microsoft.com/office/drawing/2014/main" id="{97227557-004F-28D8-DA88-3A8C71052C59}"/>
              </a:ext>
            </a:extLst>
          </p:cNvPr>
          <p:cNvSpPr/>
          <p:nvPr/>
        </p:nvSpPr>
        <p:spPr>
          <a:xfrm>
            <a:off x="5311927" y="3776684"/>
            <a:ext cx="2895815" cy="2575373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Bgee</a:t>
            </a:r>
            <a:r>
              <a:rPr lang="en-US" b="1" dirty="0">
                <a:solidFill>
                  <a:schemeClr val="dk1"/>
                </a:solidFill>
              </a:rPr>
              <a:t> training data set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For each dataset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Natural Language Question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+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Associated SPARQL query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+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(Classes and properties)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Size: 12 elements extended to 60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5456FD91-BB64-1CB6-9154-4687768187BB}"/>
              </a:ext>
            </a:extLst>
          </p:cNvPr>
          <p:cNvSpPr/>
          <p:nvPr/>
        </p:nvSpPr>
        <p:spPr>
          <a:xfrm>
            <a:off x="4385187" y="3165987"/>
            <a:ext cx="642708" cy="10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sz="3200" dirty="0"/>
              <a:t>Synthetic data generation</a:t>
            </a:r>
            <a:endParaRPr sz="3000" dirty="0"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62" name="Google Shape;162;p19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9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11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E18979-EE6B-68E6-F154-D7AF013A99BE}"/>
              </a:ext>
            </a:extLst>
          </p:cNvPr>
          <p:cNvSpPr/>
          <p:nvPr/>
        </p:nvSpPr>
        <p:spPr>
          <a:xfrm>
            <a:off x="3393336" y="1848628"/>
            <a:ext cx="1775686" cy="712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TBOX and ABOX (schema)</a:t>
            </a:r>
            <a:endParaRPr lang="en-US" sz="1400" dirty="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727DCEFE-C574-A147-62EA-4F826364C9B3}"/>
              </a:ext>
            </a:extLst>
          </p:cNvPr>
          <p:cNvSpPr txBox="1"/>
          <p:nvPr/>
        </p:nvSpPr>
        <p:spPr>
          <a:xfrm>
            <a:off x="5099511" y="3906620"/>
            <a:ext cx="1131709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Questions –SPARQL pairs of </a:t>
            </a:r>
            <a:r>
              <a:rPr lang="en-GB" sz="1400" b="1" dirty="0"/>
              <a:t>DB. </a:t>
            </a:r>
            <a:endParaRPr lang="en-GB" sz="1400" dirty="0"/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BE1DE2E6-2A11-4F12-764C-05664ECE06B7}"/>
              </a:ext>
            </a:extLst>
          </p:cNvPr>
          <p:cNvGrpSpPr/>
          <p:nvPr/>
        </p:nvGrpSpPr>
        <p:grpSpPr>
          <a:xfrm>
            <a:off x="4784074" y="2831664"/>
            <a:ext cx="1227979" cy="679256"/>
            <a:chOff x="1469988" y="1171353"/>
            <a:chExt cx="1227979" cy="679256"/>
          </a:xfrm>
        </p:grpSpPr>
        <p:pic>
          <p:nvPicPr>
            <p:cNvPr id="61" name="Picture 10">
              <a:extLst>
                <a:ext uri="{FF2B5EF4-FFF2-40B4-BE49-F238E27FC236}">
                  <a16:creationId xmlns:a16="http://schemas.microsoft.com/office/drawing/2014/main" id="{D7F93802-4CDD-EA2A-C880-8A107CFA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594" y="1171353"/>
              <a:ext cx="693373" cy="679256"/>
            </a:xfrm>
            <a:prstGeom prst="rect">
              <a:avLst/>
            </a:prstGeom>
          </p:spPr>
        </p:pic>
        <p:sp>
          <p:nvSpPr>
            <p:cNvPr id="62" name="TextBox 11">
              <a:extLst>
                <a:ext uri="{FF2B5EF4-FFF2-40B4-BE49-F238E27FC236}">
                  <a16:creationId xmlns:a16="http://schemas.microsoft.com/office/drawing/2014/main" id="{717207A5-3056-1113-25DE-AFC54FACF76F}"/>
                </a:ext>
              </a:extLst>
            </p:cNvPr>
            <p:cNvSpPr txBox="1"/>
            <p:nvPr/>
          </p:nvSpPr>
          <p:spPr>
            <a:xfrm>
              <a:off x="1469988" y="1373162"/>
              <a:ext cx="7839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800" dirty="0"/>
                <a:t>Chat GPT API</a:t>
              </a:r>
            </a:p>
          </p:txBody>
        </p:sp>
      </p:grpSp>
      <p:pic>
        <p:nvPicPr>
          <p:cNvPr id="37" name="Picture 14">
            <a:extLst>
              <a:ext uri="{FF2B5EF4-FFF2-40B4-BE49-F238E27FC236}">
                <a16:creationId xmlns:a16="http://schemas.microsoft.com/office/drawing/2014/main" id="{141B421F-C981-DFFA-81DA-69CD508AD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50" y="3641735"/>
            <a:ext cx="3172268" cy="74305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5307591-CD68-A2E9-6932-B79596741DC5}"/>
              </a:ext>
            </a:extLst>
          </p:cNvPr>
          <p:cNvSpPr/>
          <p:nvPr/>
        </p:nvSpPr>
        <p:spPr>
          <a:xfrm>
            <a:off x="1729009" y="2577120"/>
            <a:ext cx="1148550" cy="712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Schema </a:t>
            </a:r>
          </a:p>
          <a:p>
            <a:pPr algn="ctr"/>
            <a:r>
              <a:rPr lang="en-GB" sz="1400" dirty="0"/>
              <a:t>Query for </a:t>
            </a:r>
            <a:r>
              <a:rPr lang="en-GB" sz="1400" b="1" dirty="0"/>
              <a:t>DB</a:t>
            </a:r>
            <a:endParaRPr lang="en-US" sz="1400" b="1" dirty="0"/>
          </a:p>
        </p:txBody>
      </p:sp>
      <p:cxnSp>
        <p:nvCxnSpPr>
          <p:cNvPr id="39" name="Straight Arrow Connector 17">
            <a:extLst>
              <a:ext uri="{FF2B5EF4-FFF2-40B4-BE49-F238E27FC236}">
                <a16:creationId xmlns:a16="http://schemas.microsoft.com/office/drawing/2014/main" id="{FE50CCAD-6C17-21D1-3A41-48EA6250FE81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2303284" y="3289297"/>
            <a:ext cx="0" cy="35243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67DA29-27AE-61E8-59D9-C4964E98210A}"/>
              </a:ext>
            </a:extLst>
          </p:cNvPr>
          <p:cNvSpPr/>
          <p:nvPr/>
        </p:nvSpPr>
        <p:spPr>
          <a:xfrm>
            <a:off x="6218384" y="1713881"/>
            <a:ext cx="1055097" cy="9913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Dataset creation Prompt </a:t>
            </a:r>
            <a:endParaRPr lang="en-US" sz="1400" dirty="0"/>
          </a:p>
        </p:txBody>
      </p:sp>
      <p:pic>
        <p:nvPicPr>
          <p:cNvPr id="44" name="Picture 42">
            <a:extLst>
              <a:ext uri="{FF2B5EF4-FFF2-40B4-BE49-F238E27FC236}">
                <a16:creationId xmlns:a16="http://schemas.microsoft.com/office/drawing/2014/main" id="{6A3030CB-3E20-4624-4843-BE4C503B1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617" y="1492882"/>
            <a:ext cx="1875334" cy="364452"/>
          </a:xfrm>
          <a:prstGeom prst="rect">
            <a:avLst/>
          </a:prstGeom>
        </p:spPr>
      </p:pic>
      <p:sp>
        <p:nvSpPr>
          <p:cNvPr id="46" name="Flowchart: Magnetic Disk 54">
            <a:extLst>
              <a:ext uri="{FF2B5EF4-FFF2-40B4-BE49-F238E27FC236}">
                <a16:creationId xmlns:a16="http://schemas.microsoft.com/office/drawing/2014/main" id="{A4AC6CFA-AF5B-1592-3EAF-257CF053E848}"/>
              </a:ext>
            </a:extLst>
          </p:cNvPr>
          <p:cNvSpPr/>
          <p:nvPr/>
        </p:nvSpPr>
        <p:spPr>
          <a:xfrm>
            <a:off x="2861155" y="5008268"/>
            <a:ext cx="1420024" cy="67925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Dataset</a:t>
            </a:r>
            <a:endParaRPr lang="en-US" dirty="0"/>
          </a:p>
        </p:txBody>
      </p:sp>
      <p:sp>
        <p:nvSpPr>
          <p:cNvPr id="48" name="TextBox 59">
            <a:extLst>
              <a:ext uri="{FF2B5EF4-FFF2-40B4-BE49-F238E27FC236}">
                <a16:creationId xmlns:a16="http://schemas.microsoft.com/office/drawing/2014/main" id="{2EB1BAF9-BF24-80CB-5233-D893D8E65C23}"/>
              </a:ext>
            </a:extLst>
          </p:cNvPr>
          <p:cNvSpPr txBox="1"/>
          <p:nvPr/>
        </p:nvSpPr>
        <p:spPr>
          <a:xfrm>
            <a:off x="3848327" y="442875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6) </a:t>
            </a:r>
            <a:r>
              <a:rPr lang="en-GB" sz="900" b="1" dirty="0"/>
              <a:t>Save proposed</a:t>
            </a:r>
          </a:p>
          <a:p>
            <a:r>
              <a:rPr lang="en-GB" sz="900" b="1" dirty="0"/>
              <a:t>data</a:t>
            </a:r>
            <a:endParaRPr lang="en-US" sz="900" b="1" dirty="0"/>
          </a:p>
        </p:txBody>
      </p:sp>
      <p:sp>
        <p:nvSpPr>
          <p:cNvPr id="49" name="TextBox 61">
            <a:extLst>
              <a:ext uri="{FF2B5EF4-FFF2-40B4-BE49-F238E27FC236}">
                <a16:creationId xmlns:a16="http://schemas.microsoft.com/office/drawing/2014/main" id="{495534C9-7A82-BB8D-D6F9-85D1DDA1436B}"/>
              </a:ext>
            </a:extLst>
          </p:cNvPr>
          <p:cNvSpPr txBox="1"/>
          <p:nvPr/>
        </p:nvSpPr>
        <p:spPr>
          <a:xfrm>
            <a:off x="1143810" y="3339882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2) </a:t>
            </a:r>
            <a:r>
              <a:rPr lang="en-GB" sz="900" dirty="0"/>
              <a:t>Execute query</a:t>
            </a:r>
            <a:endParaRPr lang="en-US" sz="900" dirty="0"/>
          </a:p>
        </p:txBody>
      </p:sp>
      <p:sp>
        <p:nvSpPr>
          <p:cNvPr id="50" name="TextBox 63">
            <a:extLst>
              <a:ext uri="{FF2B5EF4-FFF2-40B4-BE49-F238E27FC236}">
                <a16:creationId xmlns:a16="http://schemas.microsoft.com/office/drawing/2014/main" id="{B1F7E530-8313-2906-6916-71DEDFA1EBCA}"/>
              </a:ext>
            </a:extLst>
          </p:cNvPr>
          <p:cNvSpPr txBox="1"/>
          <p:nvPr/>
        </p:nvSpPr>
        <p:spPr>
          <a:xfrm>
            <a:off x="3494255" y="281417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3) </a:t>
            </a:r>
            <a:r>
              <a:rPr lang="en-GB" sz="900" dirty="0"/>
              <a:t>Get schema </a:t>
            </a:r>
          </a:p>
          <a:p>
            <a:r>
              <a:rPr lang="en-GB" sz="900" dirty="0"/>
              <a:t>triplets</a:t>
            </a:r>
            <a:endParaRPr lang="en-US" sz="900" dirty="0"/>
          </a:p>
        </p:txBody>
      </p:sp>
      <p:sp>
        <p:nvSpPr>
          <p:cNvPr id="51" name="TextBox 64">
            <a:extLst>
              <a:ext uri="{FF2B5EF4-FFF2-40B4-BE49-F238E27FC236}">
                <a16:creationId xmlns:a16="http://schemas.microsoft.com/office/drawing/2014/main" id="{E8A8B16B-2281-058D-08C8-A3A029EE647D}"/>
              </a:ext>
            </a:extLst>
          </p:cNvPr>
          <p:cNvSpPr txBox="1"/>
          <p:nvPr/>
        </p:nvSpPr>
        <p:spPr>
          <a:xfrm>
            <a:off x="1262975" y="202200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1) </a:t>
            </a:r>
            <a:r>
              <a:rPr lang="en-GB" sz="900" dirty="0"/>
              <a:t>Select one </a:t>
            </a:r>
          </a:p>
          <a:p>
            <a:r>
              <a:rPr lang="en-GB" sz="900" dirty="0"/>
              <a:t>Database </a:t>
            </a:r>
            <a:r>
              <a:rPr lang="en-GB" sz="900" b="1" dirty="0"/>
              <a:t>DB</a:t>
            </a:r>
            <a:r>
              <a:rPr lang="en-GB" sz="900" dirty="0"/>
              <a:t> </a:t>
            </a:r>
            <a:endParaRPr lang="en-US" sz="900" dirty="0"/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83651C79-C5ED-22D5-72D3-5C5D1C12B605}"/>
              </a:ext>
            </a:extLst>
          </p:cNvPr>
          <p:cNvSpPr txBox="1"/>
          <p:nvPr/>
        </p:nvSpPr>
        <p:spPr>
          <a:xfrm>
            <a:off x="6341872" y="132014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4) </a:t>
            </a:r>
            <a:r>
              <a:rPr lang="en-GB" sz="900" dirty="0"/>
              <a:t>Create prompt </a:t>
            </a:r>
          </a:p>
          <a:p>
            <a:r>
              <a:rPr lang="en-GB" sz="900" dirty="0"/>
              <a:t>with the schema</a:t>
            </a:r>
          </a:p>
        </p:txBody>
      </p:sp>
      <p:cxnSp>
        <p:nvCxnSpPr>
          <p:cNvPr id="53" name="Connector: Elbow 73">
            <a:extLst>
              <a:ext uri="{FF2B5EF4-FFF2-40B4-BE49-F238E27FC236}">
                <a16:creationId xmlns:a16="http://schemas.microsoft.com/office/drawing/2014/main" id="{6653690E-5CF1-1C15-4A84-A52166F27A3E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rot="5400000">
            <a:off x="5467517" y="3708770"/>
            <a:ext cx="3957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78">
            <a:extLst>
              <a:ext uri="{FF2B5EF4-FFF2-40B4-BE49-F238E27FC236}">
                <a16:creationId xmlns:a16="http://schemas.microsoft.com/office/drawing/2014/main" id="{FC7A506E-11DC-530E-8034-049C9159CD30}"/>
              </a:ext>
            </a:extLst>
          </p:cNvPr>
          <p:cNvSpPr/>
          <p:nvPr/>
        </p:nvSpPr>
        <p:spPr>
          <a:xfrm>
            <a:off x="6467580" y="5111298"/>
            <a:ext cx="1420024" cy="46811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Filtered Dataset</a:t>
            </a:r>
            <a:endParaRPr lang="en-US" sz="1400" dirty="0"/>
          </a:p>
        </p:txBody>
      </p:sp>
      <p:cxnSp>
        <p:nvCxnSpPr>
          <p:cNvPr id="55" name="Connector: Elbow 83">
            <a:extLst>
              <a:ext uri="{FF2B5EF4-FFF2-40B4-BE49-F238E27FC236}">
                <a16:creationId xmlns:a16="http://schemas.microsoft.com/office/drawing/2014/main" id="{57110C20-7C8C-C462-070E-3808E68D7326}"/>
              </a:ext>
            </a:extLst>
          </p:cNvPr>
          <p:cNvCxnSpPr>
            <a:cxnSpLocks/>
            <a:stCxn id="46" idx="2"/>
            <a:endCxn id="37" idx="2"/>
          </p:cNvCxnSpPr>
          <p:nvPr/>
        </p:nvCxnSpPr>
        <p:spPr>
          <a:xfrm rot="10800000">
            <a:off x="2303285" y="4384790"/>
            <a:ext cx="557871" cy="9631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84">
            <a:extLst>
              <a:ext uri="{FF2B5EF4-FFF2-40B4-BE49-F238E27FC236}">
                <a16:creationId xmlns:a16="http://schemas.microsoft.com/office/drawing/2014/main" id="{29753C12-142E-DBC5-40BC-3496C958C089}"/>
              </a:ext>
            </a:extLst>
          </p:cNvPr>
          <p:cNvSpPr txBox="1"/>
          <p:nvPr/>
        </p:nvSpPr>
        <p:spPr>
          <a:xfrm>
            <a:off x="682251" y="46389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7) </a:t>
            </a:r>
            <a:r>
              <a:rPr lang="en-GB" sz="900" dirty="0"/>
              <a:t>Execute proposed queries,</a:t>
            </a:r>
          </a:p>
          <a:p>
            <a:r>
              <a:rPr lang="en-GB" sz="900" dirty="0"/>
              <a:t> get results</a:t>
            </a:r>
            <a:endParaRPr lang="en-US" sz="900" dirty="0"/>
          </a:p>
        </p:txBody>
      </p:sp>
      <p:sp>
        <p:nvSpPr>
          <p:cNvPr id="58" name="TextBox 90">
            <a:extLst>
              <a:ext uri="{FF2B5EF4-FFF2-40B4-BE49-F238E27FC236}">
                <a16:creationId xmlns:a16="http://schemas.microsoft.com/office/drawing/2014/main" id="{EBF1E84E-710C-60A6-9A51-FC4828EB7C04}"/>
              </a:ext>
            </a:extLst>
          </p:cNvPr>
          <p:cNvSpPr txBox="1"/>
          <p:nvPr/>
        </p:nvSpPr>
        <p:spPr>
          <a:xfrm>
            <a:off x="6341872" y="3216341"/>
            <a:ext cx="1379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5) </a:t>
            </a:r>
            <a:r>
              <a:rPr lang="en-GB" sz="900" dirty="0"/>
              <a:t>Ask API to propose</a:t>
            </a:r>
          </a:p>
          <a:p>
            <a:r>
              <a:rPr lang="en-GB" sz="900" dirty="0"/>
              <a:t>Question and SPARQL </a:t>
            </a:r>
          </a:p>
          <a:p>
            <a:r>
              <a:rPr lang="en-GB" sz="900" dirty="0"/>
              <a:t>queries</a:t>
            </a:r>
          </a:p>
        </p:txBody>
      </p:sp>
      <p:cxnSp>
        <p:nvCxnSpPr>
          <p:cNvPr id="186" name="Connector: Elbow 46">
            <a:extLst>
              <a:ext uri="{FF2B5EF4-FFF2-40B4-BE49-F238E27FC236}">
                <a16:creationId xmlns:a16="http://schemas.microsoft.com/office/drawing/2014/main" id="{81353A90-3A01-3373-1D5A-937CF781FC01}"/>
              </a:ext>
            </a:extLst>
          </p:cNvPr>
          <p:cNvCxnSpPr>
            <a:cxnSpLocks/>
            <a:stCxn id="37" idx="3"/>
            <a:endCxn id="34" idx="2"/>
          </p:cNvCxnSpPr>
          <p:nvPr/>
        </p:nvCxnSpPr>
        <p:spPr>
          <a:xfrm flipV="1">
            <a:off x="3889418" y="2560805"/>
            <a:ext cx="391761" cy="14524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46">
            <a:extLst>
              <a:ext uri="{FF2B5EF4-FFF2-40B4-BE49-F238E27FC236}">
                <a16:creationId xmlns:a16="http://schemas.microsoft.com/office/drawing/2014/main" id="{9AF0BA13-F748-773C-5FF1-3AD6C1F75496}"/>
              </a:ext>
            </a:extLst>
          </p:cNvPr>
          <p:cNvCxnSpPr>
            <a:cxnSpLocks/>
            <a:stCxn id="35" idx="2"/>
            <a:endCxn id="46" idx="1"/>
          </p:cNvCxnSpPr>
          <p:nvPr/>
        </p:nvCxnSpPr>
        <p:spPr>
          <a:xfrm rot="5400000">
            <a:off x="4436775" y="3779677"/>
            <a:ext cx="362984" cy="209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46">
            <a:extLst>
              <a:ext uri="{FF2B5EF4-FFF2-40B4-BE49-F238E27FC236}">
                <a16:creationId xmlns:a16="http://schemas.microsoft.com/office/drawing/2014/main" id="{71FF28FD-05F3-B9B1-2E84-446D3B66CF81}"/>
              </a:ext>
            </a:extLst>
          </p:cNvPr>
          <p:cNvCxnSpPr>
            <a:cxnSpLocks/>
            <a:stCxn id="46" idx="4"/>
            <a:endCxn id="54" idx="2"/>
          </p:cNvCxnSpPr>
          <p:nvPr/>
        </p:nvCxnSpPr>
        <p:spPr>
          <a:xfrm flipV="1">
            <a:off x="4281179" y="5345356"/>
            <a:ext cx="2186401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33">
            <a:extLst>
              <a:ext uri="{FF2B5EF4-FFF2-40B4-BE49-F238E27FC236}">
                <a16:creationId xmlns:a16="http://schemas.microsoft.com/office/drawing/2014/main" id="{CE6C5C64-066C-A53F-D81E-E9AFD1DC9D48}"/>
              </a:ext>
            </a:extLst>
          </p:cNvPr>
          <p:cNvCxnSpPr>
            <a:cxnSpLocks/>
            <a:stCxn id="44" idx="2"/>
            <a:endCxn id="38" idx="0"/>
          </p:cNvCxnSpPr>
          <p:nvPr/>
        </p:nvCxnSpPr>
        <p:spPr>
          <a:xfrm>
            <a:off x="2303284" y="1857334"/>
            <a:ext cx="0" cy="719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73">
            <a:extLst>
              <a:ext uri="{FF2B5EF4-FFF2-40B4-BE49-F238E27FC236}">
                <a16:creationId xmlns:a16="http://schemas.microsoft.com/office/drawing/2014/main" id="{485010AC-FD81-2C2C-230A-8C10BCE319DF}"/>
              </a:ext>
            </a:extLst>
          </p:cNvPr>
          <p:cNvCxnSpPr>
            <a:cxnSpLocks/>
            <a:stCxn id="41" idx="2"/>
            <a:endCxn id="61" idx="3"/>
          </p:cNvCxnSpPr>
          <p:nvPr/>
        </p:nvCxnSpPr>
        <p:spPr>
          <a:xfrm rot="5400000">
            <a:off x="6145951" y="2571310"/>
            <a:ext cx="466084" cy="73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73">
            <a:extLst>
              <a:ext uri="{FF2B5EF4-FFF2-40B4-BE49-F238E27FC236}">
                <a16:creationId xmlns:a16="http://schemas.microsoft.com/office/drawing/2014/main" id="{3DD6C9DD-F8B3-B8BB-2161-D9E48D06473B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69022" y="2204717"/>
            <a:ext cx="1049362" cy="4828"/>
          </a:xfrm>
          <a:prstGeom prst="bentConnector3">
            <a:avLst>
              <a:gd name="adj1" fmla="val 1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87">
            <a:extLst>
              <a:ext uri="{FF2B5EF4-FFF2-40B4-BE49-F238E27FC236}">
                <a16:creationId xmlns:a16="http://schemas.microsoft.com/office/drawing/2014/main" id="{2417FDE7-FAC9-AFC3-5362-B9BA9CB7E3AD}"/>
              </a:ext>
            </a:extLst>
          </p:cNvPr>
          <p:cNvSpPr txBox="1"/>
          <p:nvPr/>
        </p:nvSpPr>
        <p:spPr>
          <a:xfrm>
            <a:off x="4441372" y="5518395"/>
            <a:ext cx="203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/>
              <a:t>8) </a:t>
            </a:r>
            <a:r>
              <a:rPr lang="en-GB" sz="900" dirty="0"/>
              <a:t>Keep only pairs that return results.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165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86" name="Google Shape;186;p21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1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12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21"/>
          <p:cNvGraphicFramePr/>
          <p:nvPr>
            <p:extLst>
              <p:ext uri="{D42A27DB-BD31-4B8C-83A1-F6EECF244321}">
                <p14:modId xmlns:p14="http://schemas.microsoft.com/office/powerpoint/2010/main" val="1640225136"/>
              </p:ext>
            </p:extLst>
          </p:nvPr>
        </p:nvGraphicFramePr>
        <p:xfrm>
          <a:off x="88491" y="1541266"/>
          <a:ext cx="8967020" cy="2103000"/>
        </p:xfrm>
        <a:graphic>
          <a:graphicData uri="http://schemas.openxmlformats.org/drawingml/2006/table">
            <a:tbl>
              <a:tblPr>
                <a:noFill/>
                <a:tableStyleId>{A8B9905F-0314-4F90-A498-7CF0B4FBA327}</a:tableStyleId>
              </a:tblPr>
              <a:tblGrid>
                <a:gridCol w="115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08">
                  <a:extLst>
                    <a:ext uri="{9D8B030D-6E8A-4147-A177-3AD203B41FA5}">
                      <a16:colId xmlns:a16="http://schemas.microsoft.com/office/drawing/2014/main" val="2484498043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4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dirty="0"/>
                        <a:t>Model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BLEU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ROUGE precision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recall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F1 score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METEOR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String similarity %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% Exact matches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Working queries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 err="1"/>
                        <a:t>Closed</a:t>
                      </a:r>
                      <a:r>
                        <a:rPr lang="fr-FR" sz="1000" dirty="0"/>
                        <a:t> source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model</a:t>
                      </a:r>
                      <a:endParaRPr sz="1000" dirty="0"/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GPT4o 30 + classes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0.7589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0.8184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0.7982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0.8023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0.8079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70.63%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0%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0" dirty="0">
                          <a:highlight>
                            <a:srgbClr val="00FF00"/>
                          </a:highlight>
                        </a:rPr>
                        <a:t>66.67%</a:t>
                      </a:r>
                      <a:endParaRPr sz="1000" i="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GPT4o mini 60 + classes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0.6752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0.8107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0.7681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0.7822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0.7414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76.34%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16,67%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i="0" dirty="0">
                          <a:highlight>
                            <a:srgbClr val="00FF00"/>
                          </a:highlight>
                        </a:rPr>
                        <a:t>66.67%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Open source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local model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Llama 3.1 Riken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0.3505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0.7070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0.7246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0.7009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0.4593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71.85%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42.3%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79176" y="414258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Fine tuning</a:t>
            </a: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BAD94A-6B42-1489-FD53-D282024FCD25}"/>
              </a:ext>
            </a:extLst>
          </p:cNvPr>
          <p:cNvSpPr/>
          <p:nvPr/>
        </p:nvSpPr>
        <p:spPr>
          <a:xfrm>
            <a:off x="2546555" y="1189129"/>
            <a:ext cx="6508955" cy="226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D0038D-E54A-926A-1C2A-860616BB6E94}"/>
              </a:ext>
            </a:extLst>
          </p:cNvPr>
          <p:cNvSpPr txBox="1"/>
          <p:nvPr/>
        </p:nvSpPr>
        <p:spPr>
          <a:xfrm>
            <a:off x="658761" y="3715609"/>
            <a:ext cx="6597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b="1" dirty="0" err="1"/>
              <a:t>comparing</a:t>
            </a:r>
            <a:r>
              <a:rPr lang="fr-FR" b="1" dirty="0"/>
              <a:t> </a:t>
            </a:r>
            <a:r>
              <a:rPr lang="fr-FR" b="1" dirty="0" err="1"/>
              <a:t>models</a:t>
            </a:r>
            <a:r>
              <a:rPr lang="fr-FR" b="1" dirty="0"/>
              <a:t>:</a:t>
            </a:r>
          </a:p>
          <a:p>
            <a:endParaRPr lang="fr-FR" dirty="0"/>
          </a:p>
          <a:p>
            <a:r>
              <a:rPr lang="fr-FR" dirty="0"/>
              <a:t>GPT-4o and GPT-4o mini are in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twice</a:t>
            </a:r>
            <a:r>
              <a:rPr lang="fr-FR" dirty="0"/>
              <a:t> as good as </a:t>
            </a:r>
            <a:r>
              <a:rPr lang="fr-FR" dirty="0" err="1"/>
              <a:t>Llama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GPT-4o and GPT-4o mini: GPT-4o </a:t>
            </a:r>
            <a:r>
              <a:rPr lang="fr-FR" dirty="0" err="1"/>
              <a:t>is</a:t>
            </a:r>
            <a:r>
              <a:rPr lang="fr-FR" dirty="0"/>
              <a:t> 5% </a:t>
            </a:r>
            <a:r>
              <a:rPr lang="fr-FR" dirty="0" err="1"/>
              <a:t>better</a:t>
            </a:r>
            <a:r>
              <a:rPr lang="fr-FR" dirty="0"/>
              <a:t> in </a:t>
            </a:r>
            <a:r>
              <a:rPr lang="fr-FR" dirty="0" err="1"/>
              <a:t>average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8EB4BF-54F2-6495-5C61-45067DB24D44}"/>
              </a:ext>
            </a:extLst>
          </p:cNvPr>
          <p:cNvSpPr txBox="1"/>
          <p:nvPr/>
        </p:nvSpPr>
        <p:spPr>
          <a:xfrm>
            <a:off x="658761" y="5109567"/>
            <a:ext cx="65974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b="1" dirty="0" err="1"/>
              <a:t>comparing</a:t>
            </a:r>
            <a:r>
              <a:rPr lang="fr-FR" b="1" dirty="0"/>
              <a:t> </a:t>
            </a:r>
            <a:r>
              <a:rPr lang="fr-FR" b="1" dirty="0" err="1"/>
              <a:t>strategies</a:t>
            </a:r>
            <a:r>
              <a:rPr lang="fr-FR" b="1" dirty="0"/>
              <a:t>:</a:t>
            </a:r>
          </a:p>
          <a:p>
            <a:endParaRPr lang="fr-FR" dirty="0"/>
          </a:p>
          <a:p>
            <a:r>
              <a:rPr lang="fr-FR" dirty="0" err="1"/>
              <a:t>Adding</a:t>
            </a:r>
            <a:r>
              <a:rPr lang="fr-FR" dirty="0"/>
              <a:t> classes and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performs</a:t>
            </a:r>
            <a:r>
              <a:rPr lang="fr-FR" dirty="0"/>
              <a:t> 22%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not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the prompt.</a:t>
            </a:r>
          </a:p>
          <a:p>
            <a:endParaRPr lang="fr-FR" dirty="0"/>
          </a:p>
          <a:p>
            <a:r>
              <a:rPr lang="fr-FR" dirty="0"/>
              <a:t>For the </a:t>
            </a:r>
            <a:r>
              <a:rPr lang="fr-FR" dirty="0" err="1"/>
              <a:t>Bgee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in performance </a:t>
            </a:r>
            <a:r>
              <a:rPr lang="fr-FR" dirty="0" err="1"/>
              <a:t>between</a:t>
            </a:r>
            <a:r>
              <a:rPr lang="fr-FR" dirty="0"/>
              <a:t> the 30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and 60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minimal.</a:t>
            </a:r>
          </a:p>
        </p:txBody>
      </p:sp>
    </p:spTree>
    <p:extLst>
      <p:ext uri="{BB962C8B-B14F-4D97-AF65-F5344CB8AC3E}">
        <p14:creationId xmlns:p14="http://schemas.microsoft.com/office/powerpoint/2010/main" val="23361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2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97" name="Google Shape;197;p22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22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13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498022" y="264249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b="1" dirty="0"/>
              <a:t>Summary</a:t>
            </a:r>
            <a:r>
              <a:rPr lang="en-US" sz="3000" dirty="0"/>
              <a:t> </a:t>
            </a:r>
            <a:endParaRPr sz="3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D59AA-1B94-3934-3233-57B468E9AEEF}"/>
              </a:ext>
            </a:extLst>
          </p:cNvPr>
          <p:cNvSpPr txBox="1"/>
          <p:nvPr/>
        </p:nvSpPr>
        <p:spPr>
          <a:xfrm>
            <a:off x="570270" y="963560"/>
            <a:ext cx="659744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Best performance:</a:t>
            </a:r>
          </a:p>
          <a:p>
            <a:endParaRPr lang="fr-FR" sz="1600" dirty="0"/>
          </a:p>
          <a:p>
            <a:r>
              <a:rPr lang="fr-FR" sz="1600" dirty="0"/>
              <a:t>-Fine tune GPT-4o </a:t>
            </a:r>
            <a:r>
              <a:rPr lang="fr-FR" sz="1600" dirty="0" err="1"/>
              <a:t>with</a:t>
            </a:r>
            <a:r>
              <a:rPr lang="fr-FR" sz="1600" dirty="0"/>
              <a:t> a </a:t>
            </a:r>
            <a:r>
              <a:rPr lang="fr-FR" sz="1600" dirty="0" err="1"/>
              <a:t>dataset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takes</a:t>
            </a:r>
            <a:r>
              <a:rPr lang="fr-FR" sz="1600" dirty="0"/>
              <a:t> </a:t>
            </a:r>
            <a:r>
              <a:rPr lang="fr-FR" sz="1600" dirty="0" err="1"/>
              <a:t>into</a:t>
            </a:r>
            <a:r>
              <a:rPr lang="fr-FR" sz="1600" dirty="0"/>
              <a:t> </a:t>
            </a:r>
            <a:r>
              <a:rPr lang="fr-FR" sz="1600" dirty="0" err="1"/>
              <a:t>account</a:t>
            </a:r>
            <a:r>
              <a:rPr lang="fr-FR" sz="1600" dirty="0"/>
              <a:t> the classes and </a:t>
            </a:r>
            <a:r>
              <a:rPr lang="fr-FR" sz="1600" dirty="0" err="1"/>
              <a:t>properties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-</a:t>
            </a:r>
            <a:r>
              <a:rPr lang="fr-FR" sz="1600" dirty="0" err="1"/>
              <a:t>We</a:t>
            </a:r>
            <a:r>
              <a:rPr lang="fr-FR" sz="1600" dirty="0"/>
              <a:t> show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a </a:t>
            </a:r>
            <a:r>
              <a:rPr lang="fr-FR" sz="1600" dirty="0" err="1"/>
              <a:t>limited</a:t>
            </a:r>
            <a:r>
              <a:rPr lang="fr-FR" sz="1600" dirty="0"/>
              <a:t> </a:t>
            </a:r>
            <a:r>
              <a:rPr lang="fr-FR" sz="1600" dirty="0" err="1"/>
              <a:t>number</a:t>
            </a:r>
            <a:r>
              <a:rPr lang="fr-FR" sz="1600" dirty="0"/>
              <a:t> of </a:t>
            </a:r>
            <a:r>
              <a:rPr lang="fr-FR" sz="1600" dirty="0" err="1"/>
              <a:t>examples</a:t>
            </a:r>
            <a:r>
              <a:rPr lang="fr-FR" sz="1600" dirty="0"/>
              <a:t> </a:t>
            </a:r>
            <a:r>
              <a:rPr lang="fr-FR" sz="1600" dirty="0" err="1"/>
              <a:t>we</a:t>
            </a:r>
            <a:r>
              <a:rPr lang="fr-FR" sz="1600" dirty="0"/>
              <a:t> can </a:t>
            </a:r>
            <a:r>
              <a:rPr lang="fr-FR" sz="1600" dirty="0" err="1"/>
              <a:t>achieve</a:t>
            </a:r>
            <a:r>
              <a:rPr lang="fr-FR" sz="1600" dirty="0"/>
              <a:t> </a:t>
            </a:r>
            <a:r>
              <a:rPr lang="fr-FR" sz="1600" dirty="0" err="1"/>
              <a:t>great</a:t>
            </a:r>
            <a:r>
              <a:rPr lang="fr-FR" sz="1600" dirty="0"/>
              <a:t> </a:t>
            </a:r>
            <a:r>
              <a:rPr lang="fr-FR" sz="1600" dirty="0" err="1"/>
              <a:t>results</a:t>
            </a:r>
            <a:r>
              <a:rPr lang="fr-FR" sz="1600" dirty="0"/>
              <a:t>. (</a:t>
            </a:r>
            <a:r>
              <a:rPr lang="fr-FR" sz="1600" dirty="0" err="1"/>
              <a:t>almost</a:t>
            </a:r>
            <a:r>
              <a:rPr lang="fr-FR" sz="1600" dirty="0"/>
              <a:t> 70% of </a:t>
            </a:r>
            <a:r>
              <a:rPr lang="fr-FR" sz="1600" dirty="0" err="1"/>
              <a:t>generated</a:t>
            </a:r>
            <a:r>
              <a:rPr lang="fr-FR" sz="1600" dirty="0"/>
              <a:t> </a:t>
            </a:r>
            <a:r>
              <a:rPr lang="fr-FR" sz="1600" dirty="0" err="1"/>
              <a:t>queries</a:t>
            </a:r>
            <a:r>
              <a:rPr lang="fr-FR" sz="1600" dirty="0"/>
              <a:t> </a:t>
            </a:r>
            <a:r>
              <a:rPr lang="fr-FR" sz="1600" dirty="0" err="1"/>
              <a:t>work</a:t>
            </a:r>
            <a:r>
              <a:rPr lang="fr-FR" sz="1600" dirty="0"/>
              <a:t>).</a:t>
            </a:r>
          </a:p>
          <a:p>
            <a:endParaRPr lang="fr-FR" sz="1600" dirty="0"/>
          </a:p>
          <a:p>
            <a:r>
              <a:rPr lang="fr-FR" sz="1600" dirty="0"/>
              <a:t>-Direct prompt for simple </a:t>
            </a:r>
            <a:r>
              <a:rPr lang="fr-FR" sz="1600" dirty="0" err="1"/>
              <a:t>queries</a:t>
            </a:r>
            <a:r>
              <a:rPr lang="fr-FR" sz="1600" dirty="0"/>
              <a:t> </a:t>
            </a:r>
            <a:r>
              <a:rPr lang="fr-FR" sz="1600" dirty="0" err="1"/>
              <a:t>adding</a:t>
            </a:r>
            <a:r>
              <a:rPr lang="fr-FR" sz="1600" dirty="0"/>
              <a:t> </a:t>
            </a:r>
            <a:r>
              <a:rPr lang="fr-FR" sz="1600" dirty="0" err="1"/>
              <a:t>examples</a:t>
            </a:r>
            <a:r>
              <a:rPr lang="fr-FR" sz="1600" dirty="0"/>
              <a:t> and the classes and </a:t>
            </a:r>
            <a:r>
              <a:rPr lang="fr-FR" sz="1600" dirty="0" err="1"/>
              <a:t>properties</a:t>
            </a:r>
            <a:r>
              <a:rPr lang="fr-FR" sz="1600" dirty="0"/>
              <a:t> in the prompt has a comparable performance, but for more </a:t>
            </a:r>
            <a:r>
              <a:rPr lang="fr-FR" sz="1600" dirty="0" err="1"/>
              <a:t>complex</a:t>
            </a:r>
            <a:r>
              <a:rPr lang="fr-FR" sz="1600" dirty="0"/>
              <a:t> </a:t>
            </a:r>
            <a:r>
              <a:rPr lang="fr-FR" sz="1600" dirty="0" err="1"/>
              <a:t>queries</a:t>
            </a:r>
            <a:r>
              <a:rPr lang="fr-FR" sz="1600" dirty="0"/>
              <a:t> the performance drops </a:t>
            </a:r>
            <a:r>
              <a:rPr lang="fr-FR" sz="1600" dirty="0" err="1"/>
              <a:t>considerabily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Future </a:t>
            </a:r>
            <a:r>
              <a:rPr lang="fr-FR" sz="1600" b="1" dirty="0" err="1"/>
              <a:t>work</a:t>
            </a:r>
            <a:r>
              <a:rPr lang="fr-FR" sz="1600" b="1" dirty="0"/>
              <a:t>:</a:t>
            </a:r>
          </a:p>
          <a:p>
            <a:endParaRPr lang="fr-FR" sz="1600" b="1" dirty="0"/>
          </a:p>
          <a:p>
            <a:r>
              <a:rPr lang="fr-FR" sz="1600" dirty="0"/>
              <a:t>-Try </a:t>
            </a:r>
            <a:r>
              <a:rPr lang="fr-FR" sz="1600" dirty="0" err="1"/>
              <a:t>other</a:t>
            </a:r>
            <a:r>
              <a:rPr lang="fr-FR" sz="1600" dirty="0"/>
              <a:t> techniques as </a:t>
            </a:r>
            <a:r>
              <a:rPr lang="fr-FR" sz="1600" dirty="0" err="1"/>
              <a:t>entity</a:t>
            </a:r>
            <a:r>
              <a:rPr lang="fr-FR" sz="1600" dirty="0"/>
              <a:t> </a:t>
            </a:r>
            <a:r>
              <a:rPr lang="fr-FR" sz="1600" dirty="0" err="1"/>
              <a:t>linking</a:t>
            </a:r>
            <a:r>
              <a:rPr lang="fr-FR" sz="1600" dirty="0"/>
              <a:t>, RAG, OBQC-LLM </a:t>
            </a:r>
            <a:r>
              <a:rPr lang="fr-FR" sz="1600" dirty="0" err="1"/>
              <a:t>repair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-</a:t>
            </a:r>
            <a:r>
              <a:rPr lang="fr-FR" sz="1600" dirty="0" err="1"/>
              <a:t>Ask</a:t>
            </a:r>
            <a:r>
              <a:rPr lang="fr-FR" sz="1600" dirty="0"/>
              <a:t> </a:t>
            </a:r>
            <a:r>
              <a:rPr lang="fr-FR" sz="1600" dirty="0" err="1"/>
              <a:t>researchers</a:t>
            </a:r>
            <a:r>
              <a:rPr lang="fr-FR" sz="1600" dirty="0"/>
              <a:t> to </a:t>
            </a:r>
            <a:r>
              <a:rPr lang="fr-FR" sz="1600" dirty="0" err="1"/>
              <a:t>provide</a:t>
            </a:r>
            <a:r>
              <a:rPr lang="fr-FR" sz="1600" dirty="0"/>
              <a:t> a </a:t>
            </a:r>
            <a:r>
              <a:rPr lang="fr-FR" sz="1600" dirty="0" err="1"/>
              <a:t>natural</a:t>
            </a:r>
            <a:r>
              <a:rPr lang="fr-FR" sz="1600" dirty="0"/>
              <a:t> </a:t>
            </a:r>
            <a:r>
              <a:rPr lang="fr-FR" sz="1600" dirty="0" err="1"/>
              <a:t>language</a:t>
            </a:r>
            <a:r>
              <a:rPr lang="fr-FR" sz="1600" dirty="0"/>
              <a:t> question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each</a:t>
            </a:r>
            <a:r>
              <a:rPr lang="fr-FR" sz="1600" dirty="0"/>
              <a:t> </a:t>
            </a:r>
            <a:r>
              <a:rPr lang="fr-FR" sz="1600" dirty="0" err="1"/>
              <a:t>query</a:t>
            </a:r>
            <a:r>
              <a:rPr lang="fr-FR" sz="1600" dirty="0"/>
              <a:t> </a:t>
            </a:r>
            <a:r>
              <a:rPr lang="fr-FR" sz="1600" dirty="0" err="1"/>
              <a:t>they</a:t>
            </a:r>
            <a:r>
              <a:rPr lang="fr-FR" sz="1600" dirty="0"/>
              <a:t> </a:t>
            </a:r>
            <a:r>
              <a:rPr lang="fr-FR" sz="1600" dirty="0" err="1"/>
              <a:t>submit</a:t>
            </a:r>
            <a:r>
              <a:rPr lang="fr-FR" sz="16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-Explore the </a:t>
            </a:r>
            <a:r>
              <a:rPr lang="fr-FR" sz="1600" dirty="0" err="1"/>
              <a:t>possibility</a:t>
            </a:r>
            <a:r>
              <a:rPr lang="fr-FR" sz="1600" dirty="0"/>
              <a:t> of </a:t>
            </a:r>
            <a:r>
              <a:rPr lang="fr-FR" sz="1600" dirty="0" err="1"/>
              <a:t>automatically</a:t>
            </a:r>
            <a:r>
              <a:rPr lang="fr-FR" sz="1600" dirty="0"/>
              <a:t> </a:t>
            </a:r>
            <a:r>
              <a:rPr lang="fr-FR" sz="1600" dirty="0" err="1"/>
              <a:t>generating</a:t>
            </a:r>
            <a:r>
              <a:rPr lang="fr-FR" sz="1600" dirty="0"/>
              <a:t> new RDF-triples (</a:t>
            </a:r>
            <a:r>
              <a:rPr lang="fr-FR" sz="1600" dirty="0" err="1"/>
              <a:t>metadata</a:t>
            </a:r>
            <a:r>
              <a:rPr lang="fr-FR" sz="1600" dirty="0"/>
              <a:t>).</a:t>
            </a:r>
          </a:p>
          <a:p>
            <a:endParaRPr lang="fr-FR" sz="16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60325" y="578875"/>
            <a:ext cx="8224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/>
              <a:t>Acknowledgements</a:t>
            </a:r>
            <a:endParaRPr sz="3000"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209" name="Google Shape;209;p23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3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14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643175" y="1970025"/>
            <a:ext cx="61746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Julio Rangel-</a:t>
            </a:r>
            <a:r>
              <a:rPr lang="en-US" sz="2000" dirty="0" err="1">
                <a:solidFill>
                  <a:schemeClr val="dk1"/>
                </a:solidFill>
              </a:rPr>
              <a:t>san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Norio Kobayashi-sensei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Unit staff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" name="Google Shape;223;p24">
            <a:extLst>
              <a:ext uri="{FF2B5EF4-FFF2-40B4-BE49-F238E27FC236}">
                <a16:creationId xmlns:a16="http://schemas.microsoft.com/office/drawing/2014/main" id="{25EB3542-4E2A-7DAC-8672-9A6E8F6D91DC}"/>
              </a:ext>
            </a:extLst>
          </p:cNvPr>
          <p:cNvSpPr txBox="1"/>
          <p:nvPr/>
        </p:nvSpPr>
        <p:spPr>
          <a:xfrm>
            <a:off x="-25" y="4188542"/>
            <a:ext cx="9144000" cy="10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THANK YOU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4"/>
          <p:cNvGrpSpPr/>
          <p:nvPr/>
        </p:nvGrpSpPr>
        <p:grpSpPr>
          <a:xfrm>
            <a:off x="3281846" y="96008"/>
            <a:ext cx="1191404" cy="655752"/>
            <a:chOff x="7929577" y="-21905"/>
            <a:chExt cx="1191404" cy="655752"/>
          </a:xfrm>
        </p:grpSpPr>
        <p:pic>
          <p:nvPicPr>
            <p:cNvPr id="219" name="Google Shape;219;p24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4"/>
          <p:cNvSpPr txBox="1"/>
          <p:nvPr/>
        </p:nvSpPr>
        <p:spPr>
          <a:xfrm>
            <a:off x="4473250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dirty="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 dirty="0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-25" y="751750"/>
            <a:ext cx="91440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Annexes</a:t>
            </a:r>
            <a:endParaRPr sz="4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86" name="Google Shape;186;p21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21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9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21"/>
          <p:cNvGraphicFramePr/>
          <p:nvPr>
            <p:extLst>
              <p:ext uri="{D42A27DB-BD31-4B8C-83A1-F6EECF244321}">
                <p14:modId xmlns:p14="http://schemas.microsoft.com/office/powerpoint/2010/main" val="2894846486"/>
              </p:ext>
            </p:extLst>
          </p:nvPr>
        </p:nvGraphicFramePr>
        <p:xfrm>
          <a:off x="254475" y="1590425"/>
          <a:ext cx="8635050" cy="3474600"/>
        </p:xfrm>
        <a:graphic>
          <a:graphicData uri="http://schemas.openxmlformats.org/drawingml/2006/table">
            <a:tbl>
              <a:tblPr>
                <a:noFill/>
                <a:tableStyleId>{A8B9905F-0314-4F90-A498-7CF0B4FBA327}</a:tableStyleId>
              </a:tblPr>
              <a:tblGrid>
                <a:gridCol w="9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BLEU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precision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recall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F1 score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METEOR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String match 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% Exact matches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Working queries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Llama 3.1 30+classes</a:t>
                      </a:r>
                      <a:endParaRPr sz="1000" dirty="0"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0.0077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0.0530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0.2252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0.0798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0.0260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rgbClr val="FF0000"/>
                          </a:highlight>
                        </a:rPr>
                        <a:t>4.04%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0/126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Llama 3.1 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0.2690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0.7707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0.7034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0.7247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0.3804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66.88%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3/6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Llama 3.1 60+classes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0.0128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0.0887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0.3521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0.1379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0.0382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4.96%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0/126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Llama 3.1 60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0.3308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0.8206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0.7708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0.7760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0.4303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62.58%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6/12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Llama 3.1 Riken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0.3505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0.7070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0.7246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0.7009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0.4593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71.85%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11/126</a:t>
                      </a: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Q1 prompt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0,47313837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0,71155205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0,66056911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0,68144173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0,57641864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0,54371566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62931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Q2 prompt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0,12761682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0,58640977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0,31017567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0,40041394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0,23984364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0,3488872</a:t>
                      </a: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8040054"/>
                  </a:ext>
                </a:extLst>
              </a:tr>
            </a:tbl>
          </a:graphicData>
        </a:graphic>
      </p:graphicFrame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Fine tuning Local Model (</a:t>
            </a:r>
            <a:r>
              <a:rPr lang="en-US" sz="3000" dirty="0" err="1"/>
              <a:t>LLama</a:t>
            </a:r>
            <a:r>
              <a:rPr lang="en-US" sz="3000" dirty="0"/>
              <a:t> 3.1 8B)</a:t>
            </a:r>
            <a:endParaRPr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75" name="Google Shape;175;p20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0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8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254475" y="1214350"/>
          <a:ext cx="8635050" cy="5044200"/>
        </p:xfrm>
        <a:graphic>
          <a:graphicData uri="http://schemas.openxmlformats.org/drawingml/2006/table">
            <a:tbl>
              <a:tblPr>
                <a:noFill/>
                <a:tableStyleId>{A8B9905F-0314-4F90-A498-7CF0B4FBA327}</a:tableStyleId>
              </a:tblPr>
              <a:tblGrid>
                <a:gridCol w="9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BLEU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precision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recall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F1 score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METEOR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String match 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% Exact matches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Working queries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GPT4o 30 + classes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chemeClr val="accent6"/>
                          </a:highlight>
                        </a:rPr>
                        <a:t>0.7589</a:t>
                      </a:r>
                      <a:endParaRPr sz="1000" dirty="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0.8184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chemeClr val="accent6"/>
                          </a:highlight>
                        </a:rPr>
                        <a:t>0.7982</a:t>
                      </a:r>
                      <a:endParaRPr sz="1000" dirty="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0.8023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chemeClr val="accent6"/>
                          </a:highlight>
                        </a:rPr>
                        <a:t>0.8079</a:t>
                      </a:r>
                      <a:endParaRPr sz="1000" dirty="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70.63%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4/6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GPT 4o 30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0.7259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chemeClr val="accent6"/>
                          </a:highlight>
                        </a:rPr>
                        <a:t>0.8604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0.7485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0.7910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0.7845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72.49%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2/6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GPT4o 60 + clases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0.7057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0.8505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0.7941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chemeClr val="accent6"/>
                          </a:highlight>
                        </a:rPr>
                        <a:t>0.8104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0.7748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76.26%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ighlight>
                            <a:schemeClr val="accent6"/>
                          </a:highlight>
                        </a:rPr>
                        <a:t>16,67%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7/12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GPT 4o 60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0.6130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0.7127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0.6631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0.6765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0.6944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67.17%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4/12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GPT4o Riken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0.4336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0.6696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0.6481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0.6424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0.5606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66.09%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7,14%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GPT4o mini 30 + classes</a:t>
                      </a:r>
                      <a:endParaRPr sz="10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0.7045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0.8395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0.7768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0.7910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0.7864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71.09%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16,67%</a:t>
                      </a:r>
                      <a:endParaRPr sz="1000" dirty="0"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2/6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GPT4o mini 30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0.6073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0.7561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0.6605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0.6992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0.6661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67.54%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0%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2/6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GPT4o mini 60 + classes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0.6752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0.8107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0.7681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0.7822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0.7414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chemeClr val="accent6"/>
                          </a:highlight>
                        </a:rPr>
                        <a:t>76.34%</a:t>
                      </a:r>
                      <a:endParaRPr sz="1000" dirty="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highlight>
                            <a:schemeClr val="accent6"/>
                          </a:highlight>
                        </a:rPr>
                        <a:t>16,67%</a:t>
                      </a:r>
                      <a:endParaRPr sz="1000" dirty="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8/12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GPT4o mini 60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0.5780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0.6504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0.6967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0.6596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0.6775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65.53%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8,33%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5/12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GPT4o mini Riken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0.4610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0.6871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0.6780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0.6657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0.5868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67.83%</a:t>
                      </a:r>
                      <a:endParaRPr sz="10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7,93%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Fine tuning Private Model GPT</a:t>
            </a:r>
            <a:endParaRPr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160325" y="578875"/>
            <a:ext cx="8224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/>
              <a:t>Prompt Engineering</a:t>
            </a:r>
            <a:endParaRPr sz="3000"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230" name="Google Shape;230;p25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5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9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728300" y="2056575"/>
            <a:ext cx="2529300" cy="1623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 improve Prompt: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Design of Experiement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5096625" y="1970250"/>
            <a:ext cx="3418800" cy="1623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Evaluation: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Syntax, functionality, Ontology-based Query Check (OBQC)-LLM Repair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034175" y="3836275"/>
            <a:ext cx="3418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INCREASING THE LLM ACCURACY FOR QUESTION ANSWERING: ONTOLOGIES TO THE RESCUE!      LLM Repair </a:t>
            </a:r>
            <a:r>
              <a:rPr lang="en-US" sz="1800">
                <a:solidFill>
                  <a:schemeClr val="dk1"/>
                </a:solidFill>
              </a:rPr>
              <a:t>Query Check (OBQC)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956675" y="5363775"/>
            <a:ext cx="1573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80% Acc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160325" y="578875"/>
            <a:ext cx="8224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/>
              <a:t>Prompt Engineering</a:t>
            </a:r>
            <a:endParaRPr sz="3000"/>
          </a:p>
        </p:txBody>
      </p:sp>
      <p:grpSp>
        <p:nvGrpSpPr>
          <p:cNvPr id="243" name="Google Shape;243;p26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244" name="Google Shape;244;p26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6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10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375225"/>
            <a:ext cx="8839198" cy="114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67597"/>
            <a:ext cx="8839202" cy="175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771011"/>
            <a:ext cx="9144000" cy="134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flipH="1">
            <a:off x="251366" y="5206000"/>
            <a:ext cx="3854245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/>
              <a:t>M1 </a:t>
            </a:r>
            <a:r>
              <a:rPr lang="fr-FR" sz="1800" dirty="0" err="1"/>
              <a:t>Student</a:t>
            </a:r>
            <a:r>
              <a:rPr lang="fr-FR" sz="1800" dirty="0"/>
              <a:t> at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/>
              <a:t>IMT Mines Alès in France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 err="1"/>
              <a:t>Specializing</a:t>
            </a:r>
            <a:r>
              <a:rPr lang="fr-FR" sz="1800" dirty="0"/>
              <a:t> in Computer Science and AI</a:t>
            </a:r>
            <a:endParaRPr sz="1800" dirty="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87" name="Google Shape;87;p13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3"/>
          <p:cNvSpPr txBox="1"/>
          <p:nvPr/>
        </p:nvSpPr>
        <p:spPr>
          <a:xfrm>
            <a:off x="6980476" y="96008"/>
            <a:ext cx="21707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0" u="none" strike="noStrike" cap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A5E9B6-FEF1-3DA9-B596-B974905A36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590" t="8206" r="12274" b="8504"/>
          <a:stretch/>
        </p:blipFill>
        <p:spPr>
          <a:xfrm>
            <a:off x="324467" y="1149205"/>
            <a:ext cx="3577080" cy="33527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094C9C-137E-7457-9B30-3BE549E47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766" y="1150374"/>
            <a:ext cx="4550197" cy="3352777"/>
          </a:xfrm>
          <a:prstGeom prst="rect">
            <a:avLst/>
          </a:prstGeom>
        </p:spPr>
      </p:pic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D219AABF-37B1-698A-FB7D-AD2E06359F6E}"/>
              </a:ext>
            </a:extLst>
          </p:cNvPr>
          <p:cNvSpPr txBox="1">
            <a:spLocks/>
          </p:cNvSpPr>
          <p:nvPr/>
        </p:nvSpPr>
        <p:spPr>
          <a:xfrm flipH="1">
            <a:off x="4381766" y="5206000"/>
            <a:ext cx="3854245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/>
              <a:t>I came to Japan to keep learning AI applications in a prestigious research center</a:t>
            </a:r>
          </a:p>
        </p:txBody>
      </p:sp>
      <p:sp>
        <p:nvSpPr>
          <p:cNvPr id="11" name="Google Shape;100;p14">
            <a:extLst>
              <a:ext uri="{FF2B5EF4-FFF2-40B4-BE49-F238E27FC236}">
                <a16:creationId xmlns:a16="http://schemas.microsoft.com/office/drawing/2014/main" id="{6A3EDE89-866D-010C-E472-74EA87F3C004}"/>
              </a:ext>
            </a:extLst>
          </p:cNvPr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2</a:t>
            </a:r>
            <a:endParaRPr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/>
              <a:t>Research Vision</a:t>
            </a:r>
            <a:endParaRPr sz="300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50322" y="1825625"/>
            <a:ext cx="8165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RIKEN MetaDatabase aggregates life-sciences metadata from over 130 research projects, following FAIR (Findable, Accessible, Interoperable, Reusable) principles.</a:t>
            </a:r>
            <a:endParaRPr sz="20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Accessing this RDF-based data requires SPARQL query knowledge, which can be a barrier for researchers.</a:t>
            </a:r>
            <a:endParaRPr sz="20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Biologists find writing SPARQL queries challenging due to the need for RDF and programming skills.</a:t>
            </a:r>
            <a:endParaRPr sz="200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system that converts natural language into SPARQL queries is needed to simplify access.</a:t>
            </a:r>
            <a:endParaRPr sz="2000"/>
          </a:p>
          <a:p>
            <a:pPr marL="228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97" name="Google Shape;97;p14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4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3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b="1" dirty="0"/>
              <a:t>Research Goal and Strategy</a:t>
            </a:r>
            <a:endParaRPr sz="3000" b="1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50325" y="1775275"/>
            <a:ext cx="81651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Give access to semantic data to the user in natural language.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1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We aim to develop a user-friendly solution leveraging Large Language Models (LLMs) to automatically translate natural language queries (such as scientific questions) into SPARQL queries. </a:t>
            </a:r>
            <a:endParaRPr sz="20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We choose LLMs because: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Allow interaction through natural language with the database instead of using specialized query languages.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Trainable tool that can learn with given examples.</a:t>
            </a:r>
            <a:endParaRPr sz="20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08" name="Google Shape;108;p15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5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4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359C2-A9BF-BAE8-B638-85888E2AF664}"/>
              </a:ext>
            </a:extLst>
          </p:cNvPr>
          <p:cNvSpPr/>
          <p:nvPr/>
        </p:nvSpPr>
        <p:spPr>
          <a:xfrm>
            <a:off x="4117767" y="2163098"/>
            <a:ext cx="3502234" cy="3388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0A97F-D629-A0BA-0198-81BBF674A617}"/>
              </a:ext>
            </a:extLst>
          </p:cNvPr>
          <p:cNvSpPr/>
          <p:nvPr/>
        </p:nvSpPr>
        <p:spPr>
          <a:xfrm>
            <a:off x="1205946" y="2242469"/>
            <a:ext cx="2054228" cy="3309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USER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98022" y="57888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Process flow to integrate LLM and SPARQL.</a:t>
            </a:r>
            <a:endParaRPr sz="3000" dirty="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18" name="Google Shape;118;p16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6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289670" y="2626852"/>
            <a:ext cx="798600" cy="6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5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364709" y="2361802"/>
            <a:ext cx="1745700" cy="1176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Natural language question</a:t>
            </a:r>
            <a:endParaRPr sz="1800" b="1" dirty="0"/>
          </a:p>
        </p:txBody>
      </p:sp>
      <p:sp>
        <p:nvSpPr>
          <p:cNvPr id="125" name="Google Shape;125;p16"/>
          <p:cNvSpPr/>
          <p:nvPr/>
        </p:nvSpPr>
        <p:spPr>
          <a:xfrm rot="10800000">
            <a:off x="3296225" y="4370382"/>
            <a:ext cx="798600" cy="6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306859" y="2365052"/>
            <a:ext cx="1745700" cy="117335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LLM generates SPARQL query </a:t>
            </a:r>
            <a:endParaRPr sz="1800" b="1" dirty="0"/>
          </a:p>
        </p:txBody>
      </p:sp>
      <p:sp>
        <p:nvSpPr>
          <p:cNvPr id="129" name="Google Shape;129;p16"/>
          <p:cNvSpPr/>
          <p:nvPr/>
        </p:nvSpPr>
        <p:spPr>
          <a:xfrm>
            <a:off x="6052559" y="2365102"/>
            <a:ext cx="1380628" cy="1173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Asks SPARQL endpoint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0" name="Google Shape;130;p16"/>
          <p:cNvSpPr/>
          <p:nvPr/>
        </p:nvSpPr>
        <p:spPr>
          <a:xfrm>
            <a:off x="1364759" y="2361802"/>
            <a:ext cx="4687800" cy="1176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489366-C20C-C24D-CAF8-07A83C044967}"/>
              </a:ext>
            </a:extLst>
          </p:cNvPr>
          <p:cNvSpPr txBox="1"/>
          <p:nvPr/>
        </p:nvSpPr>
        <p:spPr>
          <a:xfrm>
            <a:off x="1302994" y="1719250"/>
            <a:ext cx="687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Give access to semantic data to the user in natural language</a:t>
            </a:r>
          </a:p>
        </p:txBody>
      </p:sp>
      <p:sp>
        <p:nvSpPr>
          <p:cNvPr id="5" name="Google Shape;129;p16">
            <a:extLst>
              <a:ext uri="{FF2B5EF4-FFF2-40B4-BE49-F238E27FC236}">
                <a16:creationId xmlns:a16="http://schemas.microsoft.com/office/drawing/2014/main" id="{105DEE89-800B-EDEE-DD67-28FA4AFC789A}"/>
              </a:ext>
            </a:extLst>
          </p:cNvPr>
          <p:cNvSpPr/>
          <p:nvPr/>
        </p:nvSpPr>
        <p:spPr>
          <a:xfrm>
            <a:off x="4305941" y="4046339"/>
            <a:ext cx="1745700" cy="97054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SPARQL answer</a:t>
            </a:r>
          </a:p>
        </p:txBody>
      </p:sp>
      <p:sp>
        <p:nvSpPr>
          <p:cNvPr id="6" name="Google Shape;129;p16">
            <a:extLst>
              <a:ext uri="{FF2B5EF4-FFF2-40B4-BE49-F238E27FC236}">
                <a16:creationId xmlns:a16="http://schemas.microsoft.com/office/drawing/2014/main" id="{DB731D05-C194-5F78-72A2-05C1D7F84DC2}"/>
              </a:ext>
            </a:extLst>
          </p:cNvPr>
          <p:cNvSpPr/>
          <p:nvPr/>
        </p:nvSpPr>
        <p:spPr>
          <a:xfrm>
            <a:off x="6051641" y="4046339"/>
            <a:ext cx="1380629" cy="97054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Transformation of the result of the query with LLM</a:t>
            </a:r>
            <a:endParaRPr dirty="0"/>
          </a:p>
        </p:txBody>
      </p:sp>
      <p:sp>
        <p:nvSpPr>
          <p:cNvPr id="7" name="Google Shape;125;p16">
            <a:extLst>
              <a:ext uri="{FF2B5EF4-FFF2-40B4-BE49-F238E27FC236}">
                <a16:creationId xmlns:a16="http://schemas.microsoft.com/office/drawing/2014/main" id="{93559057-EDBB-9BBA-F4FE-E288DA2C75D4}"/>
              </a:ext>
            </a:extLst>
          </p:cNvPr>
          <p:cNvSpPr/>
          <p:nvPr/>
        </p:nvSpPr>
        <p:spPr>
          <a:xfrm rot="5400000">
            <a:off x="5837525" y="3637179"/>
            <a:ext cx="395878" cy="3103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4;p16">
            <a:extLst>
              <a:ext uri="{FF2B5EF4-FFF2-40B4-BE49-F238E27FC236}">
                <a16:creationId xmlns:a16="http://schemas.microsoft.com/office/drawing/2014/main" id="{214D2E71-C7EF-72C5-5F8A-2A501A90569C}"/>
              </a:ext>
            </a:extLst>
          </p:cNvPr>
          <p:cNvSpPr/>
          <p:nvPr/>
        </p:nvSpPr>
        <p:spPr>
          <a:xfrm>
            <a:off x="1347019" y="4036508"/>
            <a:ext cx="1745700" cy="980374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Metadata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79176" y="1029966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Question and associated SPARQL query</a:t>
            </a:r>
            <a:endParaRPr sz="3000" dirty="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18" name="Google Shape;118;p16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6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6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8" name="Google Shape;124;p16">
            <a:extLst>
              <a:ext uri="{FF2B5EF4-FFF2-40B4-BE49-F238E27FC236}">
                <a16:creationId xmlns:a16="http://schemas.microsoft.com/office/drawing/2014/main" id="{214D2E71-C7EF-72C5-5F8A-2A501A90569C}"/>
              </a:ext>
            </a:extLst>
          </p:cNvPr>
          <p:cNvSpPr/>
          <p:nvPr/>
        </p:nvSpPr>
        <p:spPr>
          <a:xfrm>
            <a:off x="82533" y="2791961"/>
            <a:ext cx="2741251" cy="1681316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lt"/>
              </a:rPr>
              <a:t>What are the developmental stages present in </a:t>
            </a:r>
            <a:r>
              <a:rPr lang="en-US" sz="1800" dirty="0" err="1">
                <a:latin typeface="+mn-lt"/>
              </a:rPr>
              <a:t>Bgee</a:t>
            </a:r>
            <a:r>
              <a:rPr lang="en-US" sz="1800" dirty="0">
                <a:latin typeface="+mn-lt"/>
              </a:rPr>
              <a:t>?</a:t>
            </a:r>
            <a:endParaRPr sz="1800" dirty="0">
              <a:latin typeface="+mn-lt"/>
            </a:endParaRP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9601C131-AD5B-A744-57EE-A4265C34F5BE}"/>
              </a:ext>
            </a:extLst>
          </p:cNvPr>
          <p:cNvSpPr/>
          <p:nvPr/>
        </p:nvSpPr>
        <p:spPr>
          <a:xfrm>
            <a:off x="3803084" y="2339491"/>
            <a:ext cx="5095110" cy="2586256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PREFIX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dcterms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&lt;http://purl.org/dc/terms/&gt;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PREFIX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efo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&lt;http://www.ebi.ac.uk/efo/&gt;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SELECT DISTINCT ?stage ?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stageName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?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stageDescription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?stage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rdf:type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efo:EFO_0000399 . #developmental stage ?stage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rdfs:label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?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stageName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?stage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dcterms:description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?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stageDescription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} </a:t>
            </a:r>
          </a:p>
        </p:txBody>
      </p:sp>
      <p:sp>
        <p:nvSpPr>
          <p:cNvPr id="14" name="Google Shape;121;p16"/>
          <p:cNvSpPr/>
          <p:nvPr/>
        </p:nvSpPr>
        <p:spPr>
          <a:xfrm>
            <a:off x="2914134" y="3309369"/>
            <a:ext cx="798600" cy="6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LLM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08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498022" y="783602"/>
            <a:ext cx="78867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Our approach to realize LLM for SPARQL query generation.</a:t>
            </a:r>
            <a:endParaRPr sz="3000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350322" y="1520825"/>
            <a:ext cx="8165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dirty="0"/>
              <a:t>Local model (Llama 3.1 8B).</a:t>
            </a:r>
            <a:endParaRPr sz="2000" b="1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Fine tune a model available locally.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b="1" dirty="0"/>
              <a:t>Closed-source model (GPT-4o).</a:t>
            </a:r>
            <a:endParaRPr sz="2000" b="1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Fine tune GPT-4o</a:t>
            </a:r>
            <a:r>
              <a:rPr lang="fr-FR" sz="2000" dirty="0"/>
              <a:t>.</a:t>
            </a: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Prompt Engineering for direct prompting.</a:t>
            </a: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38" name="Google Shape;138;p17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7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7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60325" y="333068"/>
            <a:ext cx="8224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Prompt Engineering</a:t>
            </a:r>
            <a:endParaRPr sz="3000"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48" name="Google Shape;148;p18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8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515425" y="6270175"/>
            <a:ext cx="10332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8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152" name="Google Shape;152;p18"/>
          <p:cNvGraphicFramePr/>
          <p:nvPr>
            <p:extLst>
              <p:ext uri="{D42A27DB-BD31-4B8C-83A1-F6EECF244321}">
                <p14:modId xmlns:p14="http://schemas.microsoft.com/office/powerpoint/2010/main" val="442951928"/>
              </p:ext>
            </p:extLst>
          </p:nvPr>
        </p:nvGraphicFramePr>
        <p:xfrm>
          <a:off x="2016550" y="1055175"/>
          <a:ext cx="5452575" cy="3672540"/>
        </p:xfrm>
        <a:graphic>
          <a:graphicData uri="http://schemas.openxmlformats.org/drawingml/2006/table">
            <a:tbl>
              <a:tblPr>
                <a:noFill/>
                <a:tableStyleId>{A8B9905F-0314-4F90-A498-7CF0B4FBA327}</a:tableStyleId>
              </a:tblPr>
              <a:tblGrid>
                <a:gridCol w="116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3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Prompt binary variables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Evaluation metrics</a:t>
                      </a:r>
                      <a:endParaRPr sz="11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Classes and properties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Counter examples 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Examples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Y:</a:t>
                      </a:r>
                      <a:r>
                        <a:rPr lang="en-US" sz="1100" dirty="0"/>
                        <a:t> BLEU, ROUGE, METEOR, String similarity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0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1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3" name="Google Shape;153;p18"/>
          <p:cNvSpPr txBox="1"/>
          <p:nvPr/>
        </p:nvSpPr>
        <p:spPr>
          <a:xfrm>
            <a:off x="146250" y="1360520"/>
            <a:ext cx="19050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Other variable: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Difficulty of the query [1,0]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48875" y="6010625"/>
            <a:ext cx="4260102" cy="739200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Biggest influence in the result: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70% Difficulty of the question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10% Classes and properties + Examples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718250" y="6010625"/>
            <a:ext cx="3797175" cy="739200"/>
          </a:xfrm>
          <a:prstGeom prst="rect">
            <a:avLst/>
          </a:prstGeom>
          <a:noFill/>
          <a:ln w="19050" cap="flat" cmpd="sng">
            <a:solidFill>
              <a:srgbClr val="00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Best results: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Common variable: Classes and properties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FB50E01-B67C-F10C-E24B-FA30FA7E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86806"/>
              </p:ext>
            </p:extLst>
          </p:nvPr>
        </p:nvGraphicFramePr>
        <p:xfrm>
          <a:off x="1396182" y="4882925"/>
          <a:ext cx="7317632" cy="975300"/>
        </p:xfrm>
        <a:graphic>
          <a:graphicData uri="http://schemas.openxmlformats.org/drawingml/2006/table">
            <a:tbl>
              <a:tblPr firstRow="1" bandRow="1">
                <a:tableStyleId>{A8B9905F-0314-4F90-A498-7CF0B4FBA327}</a:tableStyleId>
              </a:tblPr>
              <a:tblGrid>
                <a:gridCol w="1045376">
                  <a:extLst>
                    <a:ext uri="{9D8B030D-6E8A-4147-A177-3AD203B41FA5}">
                      <a16:colId xmlns:a16="http://schemas.microsoft.com/office/drawing/2014/main" val="339182142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1654607494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3580011983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3063727190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1995333500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3594547226"/>
                    </a:ext>
                  </a:extLst>
                </a:gridCol>
                <a:gridCol w="1045376">
                  <a:extLst>
                    <a:ext uri="{9D8B030D-6E8A-4147-A177-3AD203B41FA5}">
                      <a16:colId xmlns:a16="http://schemas.microsoft.com/office/drawing/2014/main" val="3169305698"/>
                    </a:ext>
                  </a:extLst>
                </a:gridCol>
              </a:tblGrid>
              <a:tr h="2911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/>
                        <a:t>Model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BLEU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ROUGE precision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recall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ROUGE F1 score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METEOR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String similarity %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84253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GPT4o [1,1,1,1]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0,68899844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0,94338624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0,80758808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0,87022042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0,7678474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0,67642276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111809"/>
                  </a:ext>
                </a:extLst>
              </a:tr>
            </a:tbl>
          </a:graphicData>
        </a:graphic>
      </p:graphicFrame>
      <p:sp>
        <p:nvSpPr>
          <p:cNvPr id="3" name="Google Shape;153;p18">
            <a:extLst>
              <a:ext uri="{FF2B5EF4-FFF2-40B4-BE49-F238E27FC236}">
                <a16:creationId xmlns:a16="http://schemas.microsoft.com/office/drawing/2014/main" id="{6A1FD01C-6FEF-E1BF-F718-EFE97E2EE607}"/>
              </a:ext>
            </a:extLst>
          </p:cNvPr>
          <p:cNvSpPr txBox="1"/>
          <p:nvPr/>
        </p:nvSpPr>
        <p:spPr>
          <a:xfrm>
            <a:off x="160325" y="5212685"/>
            <a:ext cx="1586366" cy="4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</a:rPr>
              <a:t>Best </a:t>
            </a:r>
            <a:r>
              <a:rPr lang="fr-FR" sz="1600" dirty="0" err="1">
                <a:solidFill>
                  <a:schemeClr val="dk1"/>
                </a:solidFill>
              </a:rPr>
              <a:t>result</a:t>
            </a:r>
            <a:r>
              <a:rPr lang="fr-FR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Google Shape;153;p18">
            <a:extLst>
              <a:ext uri="{FF2B5EF4-FFF2-40B4-BE49-F238E27FC236}">
                <a16:creationId xmlns:a16="http://schemas.microsoft.com/office/drawing/2014/main" id="{7787550C-352D-DE6D-89E4-B8732FE2B311}"/>
              </a:ext>
            </a:extLst>
          </p:cNvPr>
          <p:cNvSpPr txBox="1"/>
          <p:nvPr/>
        </p:nvSpPr>
        <p:spPr>
          <a:xfrm>
            <a:off x="135938" y="2754220"/>
            <a:ext cx="1905000" cy="1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</a:rPr>
              <a:t>1 </a:t>
            </a:r>
            <a:r>
              <a:rPr lang="fr-FR" sz="1600" dirty="0" err="1">
                <a:solidFill>
                  <a:schemeClr val="dk1"/>
                </a:solidFill>
              </a:rPr>
              <a:t>means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that</a:t>
            </a:r>
            <a:r>
              <a:rPr lang="fr-FR" sz="1600" dirty="0">
                <a:solidFill>
                  <a:schemeClr val="dk1"/>
                </a:solidFill>
              </a:rPr>
              <a:t> the </a:t>
            </a:r>
            <a:r>
              <a:rPr lang="fr-FR" sz="1600" dirty="0" err="1">
                <a:solidFill>
                  <a:schemeClr val="dk1"/>
                </a:solidFill>
              </a:rPr>
              <a:t>element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is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present</a:t>
            </a:r>
            <a:r>
              <a:rPr lang="fr-FR" sz="1600" dirty="0">
                <a:solidFill>
                  <a:schemeClr val="dk1"/>
                </a:solidFill>
              </a:rPr>
              <a:t> in the prompt.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</a:rPr>
              <a:t>0 </a:t>
            </a:r>
            <a:r>
              <a:rPr lang="fr-FR" sz="1600" dirty="0" err="1">
                <a:solidFill>
                  <a:schemeClr val="dk1"/>
                </a:solidFill>
              </a:rPr>
              <a:t>means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that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it’s</a:t>
            </a:r>
            <a:r>
              <a:rPr lang="fr-FR" sz="1600" dirty="0">
                <a:solidFill>
                  <a:schemeClr val="dk1"/>
                </a:solidFill>
              </a:rPr>
              <a:t> absent.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6">
            <a:extLst>
              <a:ext uri="{FF2B5EF4-FFF2-40B4-BE49-F238E27FC236}">
                <a16:creationId xmlns:a16="http://schemas.microsoft.com/office/drawing/2014/main" id="{68C29707-6620-137B-0D5E-C764C0076BDB}"/>
              </a:ext>
            </a:extLst>
          </p:cNvPr>
          <p:cNvSpPr/>
          <p:nvPr/>
        </p:nvSpPr>
        <p:spPr>
          <a:xfrm>
            <a:off x="160325" y="988820"/>
            <a:ext cx="8823350" cy="5536111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+mn-lt"/>
              </a:rPr>
              <a:t>Your task is to construct a SPARQL query that will provide the information to answer this question: What is all the metadata related to the ENSG00000130208 gene, where ENSG00000130208 is the identifier of the "APOC1" human gene? Please return only the query.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Here you have the list of classes and properties associated to the RDF database for which you have to generate queries: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term	type	label</a:t>
            </a:r>
          </a:p>
          <a:p>
            <a:r>
              <a:rPr lang="en-US" dirty="0">
                <a:latin typeface="+mn-lt"/>
              </a:rPr>
              <a:t>http://www.w3.org/2002/07/owl#Thing	class "Thing"</a:t>
            </a:r>
          </a:p>
          <a:p>
            <a:r>
              <a:rPr lang="en-US" dirty="0">
                <a:latin typeface="+mn-lt"/>
              </a:rPr>
              <a:t>http://www.w3.org/2002/07/owl#Nothing	class "Nothing"</a:t>
            </a:r>
          </a:p>
          <a:p>
            <a:r>
              <a:rPr lang="en-US" dirty="0">
                <a:latin typeface="+mn-lt"/>
              </a:rPr>
              <a:t>http://purl.obolibrary.org/obo/CARO_0000000	class "anatomical entity"</a:t>
            </a:r>
          </a:p>
          <a:p>
            <a:r>
              <a:rPr lang="en-US" dirty="0">
                <a:latin typeface="+mn-lt"/>
              </a:rPr>
              <a:t>http://purl.obolibrary.org/obo/CARO_0000000	class "anatomical entity"^^&lt;http://www.w3.org/2001/XMLSchema#string&gt;</a:t>
            </a:r>
          </a:p>
          <a:p>
            <a:r>
              <a:rPr lang="en-US" dirty="0">
                <a:latin typeface="+mn-lt"/>
              </a:rPr>
              <a:t>…</a:t>
            </a:r>
          </a:p>
          <a:p>
            <a:r>
              <a:rPr lang="en-US" sz="2800" b="1" dirty="0">
                <a:latin typeface="+mn-lt"/>
              </a:rPr>
              <a:t>[ ]</a:t>
            </a:r>
          </a:p>
          <a:p>
            <a:endParaRPr lang="en-US" dirty="0">
              <a:latin typeface="+mn-lt"/>
            </a:endParaRPr>
          </a:p>
          <a:p>
            <a:r>
              <a:rPr lang="en-US" u="sng" dirty="0">
                <a:latin typeface="+mn-lt"/>
              </a:rPr>
              <a:t> </a:t>
            </a:r>
            <a:r>
              <a:rPr lang="en-US" i="1" u="sng" dirty="0">
                <a:latin typeface="+mn-lt"/>
              </a:rPr>
              <a:t>Here you have a correct example of the task you have to do:</a:t>
            </a:r>
          </a:p>
          <a:p>
            <a:r>
              <a:rPr lang="en-US" i="1" u="sng" dirty="0">
                <a:latin typeface="+mn-lt"/>
              </a:rPr>
              <a:t>Question: What are the species present in </a:t>
            </a:r>
            <a:r>
              <a:rPr lang="en-US" i="1" u="sng" dirty="0" err="1">
                <a:latin typeface="+mn-lt"/>
              </a:rPr>
              <a:t>Bgee</a:t>
            </a:r>
            <a:r>
              <a:rPr lang="en-US" i="1" u="sng" dirty="0">
                <a:latin typeface="+mn-lt"/>
              </a:rPr>
              <a:t> and their scientific and common names? SPARQL query:</a:t>
            </a:r>
          </a:p>
          <a:p>
            <a:r>
              <a:rPr lang="en-US" i="1" u="sng" dirty="0">
                <a:latin typeface="+mn-lt"/>
              </a:rPr>
              <a:t>PREFIX up: &lt;http://purl.uniprot.org/core/&gt;</a:t>
            </a:r>
          </a:p>
          <a:p>
            <a:r>
              <a:rPr lang="en-US" i="1" u="sng" dirty="0">
                <a:latin typeface="+mn-lt"/>
              </a:rPr>
              <a:t>SELECT ?species ?</a:t>
            </a:r>
            <a:r>
              <a:rPr lang="en-US" i="1" u="sng" dirty="0" err="1">
                <a:latin typeface="+mn-lt"/>
              </a:rPr>
              <a:t>sci_name</a:t>
            </a:r>
            <a:r>
              <a:rPr lang="en-US" i="1" u="sng" dirty="0">
                <a:latin typeface="+mn-lt"/>
              </a:rPr>
              <a:t> ?</a:t>
            </a:r>
            <a:r>
              <a:rPr lang="en-US" i="1" u="sng" dirty="0" err="1">
                <a:latin typeface="+mn-lt"/>
              </a:rPr>
              <a:t>common_name</a:t>
            </a:r>
            <a:r>
              <a:rPr lang="en-US" i="1" u="sng" dirty="0">
                <a:latin typeface="+mn-lt"/>
              </a:rPr>
              <a:t> {</a:t>
            </a:r>
          </a:p>
          <a:p>
            <a:r>
              <a:rPr lang="en-US" i="1" u="sng" dirty="0">
                <a:latin typeface="+mn-lt"/>
              </a:rPr>
              <a:t>	?species a </a:t>
            </a:r>
            <a:r>
              <a:rPr lang="en-US" i="1" u="sng" dirty="0" err="1">
                <a:latin typeface="+mn-lt"/>
              </a:rPr>
              <a:t>up:Taxon</a:t>
            </a:r>
            <a:r>
              <a:rPr lang="en-US" i="1" u="sng" dirty="0">
                <a:latin typeface="+mn-lt"/>
              </a:rPr>
              <a:t> .</a:t>
            </a:r>
          </a:p>
          <a:p>
            <a:r>
              <a:rPr lang="en-US" i="1" u="sng" dirty="0">
                <a:latin typeface="+mn-lt"/>
              </a:rPr>
              <a:t>	?species </a:t>
            </a:r>
            <a:r>
              <a:rPr lang="en-US" i="1" u="sng" dirty="0" err="1">
                <a:latin typeface="+mn-lt"/>
              </a:rPr>
              <a:t>up:scientificName</a:t>
            </a:r>
            <a:r>
              <a:rPr lang="en-US" i="1" u="sng" dirty="0">
                <a:latin typeface="+mn-lt"/>
              </a:rPr>
              <a:t> ?</a:t>
            </a:r>
            <a:r>
              <a:rPr lang="en-US" i="1" u="sng" dirty="0" err="1">
                <a:latin typeface="+mn-lt"/>
              </a:rPr>
              <a:t>sci_name</a:t>
            </a:r>
            <a:r>
              <a:rPr lang="en-US" i="1" u="sng" dirty="0">
                <a:latin typeface="+mn-lt"/>
              </a:rPr>
              <a:t> .</a:t>
            </a:r>
          </a:p>
          <a:p>
            <a:r>
              <a:rPr lang="en-US" i="1" u="sng" dirty="0">
                <a:latin typeface="+mn-lt"/>
              </a:rPr>
              <a:t>	?species </a:t>
            </a:r>
            <a:r>
              <a:rPr lang="en-US" i="1" u="sng" dirty="0" err="1">
                <a:latin typeface="+mn-lt"/>
              </a:rPr>
              <a:t>up:rank</a:t>
            </a:r>
            <a:r>
              <a:rPr lang="en-US" i="1" u="sng" dirty="0">
                <a:latin typeface="+mn-lt"/>
              </a:rPr>
              <a:t> </a:t>
            </a:r>
            <a:r>
              <a:rPr lang="en-US" i="1" u="sng" dirty="0" err="1">
                <a:latin typeface="+mn-lt"/>
              </a:rPr>
              <a:t>up:Species</a:t>
            </a:r>
            <a:r>
              <a:rPr lang="en-US" i="1" u="sng" dirty="0">
                <a:latin typeface="+mn-lt"/>
              </a:rPr>
              <a:t> .</a:t>
            </a:r>
          </a:p>
          <a:p>
            <a:r>
              <a:rPr lang="en-US" i="1" u="sng" dirty="0">
                <a:latin typeface="+mn-lt"/>
              </a:rPr>
              <a:t>	OPTIONAL { ?species </a:t>
            </a:r>
            <a:r>
              <a:rPr lang="en-US" i="1" u="sng" dirty="0" err="1">
                <a:latin typeface="+mn-lt"/>
              </a:rPr>
              <a:t>up:commonName</a:t>
            </a:r>
            <a:r>
              <a:rPr lang="en-US" i="1" u="sng" dirty="0">
                <a:latin typeface="+mn-lt"/>
              </a:rPr>
              <a:t> ?</a:t>
            </a:r>
            <a:r>
              <a:rPr lang="en-US" i="1" u="sng" dirty="0" err="1">
                <a:latin typeface="+mn-lt"/>
              </a:rPr>
              <a:t>common_name</a:t>
            </a:r>
            <a:r>
              <a:rPr lang="en-US" i="1" u="sng" dirty="0">
                <a:latin typeface="+mn-lt"/>
              </a:rPr>
              <a:t> . }</a:t>
            </a:r>
          </a:p>
          <a:p>
            <a:r>
              <a:rPr lang="en-US" i="1" u="sng" dirty="0">
                <a:latin typeface="+mn-lt"/>
              </a:rPr>
              <a:t>}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60325" y="333068"/>
            <a:ext cx="82245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 dirty="0"/>
              <a:t>Prompt example </a:t>
            </a:r>
            <a:r>
              <a:rPr lang="en-US" sz="3200" dirty="0"/>
              <a:t>[1,1,0,1]</a:t>
            </a:r>
            <a:endParaRPr sz="3000"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5726641" y="96008"/>
            <a:ext cx="1191404" cy="655752"/>
            <a:chOff x="7929577" y="-21905"/>
            <a:chExt cx="1191404" cy="655752"/>
          </a:xfrm>
        </p:grpSpPr>
        <p:pic>
          <p:nvPicPr>
            <p:cNvPr id="148" name="Google Shape;148;p18" descr="ロゴ&#10;&#10;自動的に生成された説明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161" y="0"/>
              <a:ext cx="707820" cy="610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9577" y="-21905"/>
              <a:ext cx="386027" cy="655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8"/>
          <p:cNvSpPr txBox="1"/>
          <p:nvPr/>
        </p:nvSpPr>
        <p:spPr>
          <a:xfrm>
            <a:off x="6980476" y="96008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Summer Program </a:t>
            </a:r>
            <a:b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Internship 2024</a:t>
            </a:r>
            <a:endParaRPr sz="1800" b="1">
              <a:solidFill>
                <a:srgbClr val="0000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8642555" y="6410631"/>
            <a:ext cx="906070" cy="12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9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A57609-7292-6229-AF8A-48818CA16F75}"/>
              </a:ext>
            </a:extLst>
          </p:cNvPr>
          <p:cNvSpPr txBox="1"/>
          <p:nvPr/>
        </p:nvSpPr>
        <p:spPr>
          <a:xfrm>
            <a:off x="8515425" y="1167427"/>
            <a:ext cx="28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7D36FF-968F-6A01-5157-84C58BEC1ED2}"/>
              </a:ext>
            </a:extLst>
          </p:cNvPr>
          <p:cNvSpPr txBox="1"/>
          <p:nvPr/>
        </p:nvSpPr>
        <p:spPr>
          <a:xfrm>
            <a:off x="8515425" y="2370552"/>
            <a:ext cx="28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1DFB8B-0CAF-2E60-BD04-E4D258ED22A6}"/>
              </a:ext>
            </a:extLst>
          </p:cNvPr>
          <p:cNvSpPr txBox="1"/>
          <p:nvPr/>
        </p:nvSpPr>
        <p:spPr>
          <a:xfrm>
            <a:off x="8540351" y="5275175"/>
            <a:ext cx="28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8575AC-AC7B-356E-7BE3-DD10C6F5AF66}"/>
              </a:ext>
            </a:extLst>
          </p:cNvPr>
          <p:cNvSpPr txBox="1"/>
          <p:nvPr/>
        </p:nvSpPr>
        <p:spPr>
          <a:xfrm>
            <a:off x="8535090" y="3915804"/>
            <a:ext cx="28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813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1647</Words>
  <Application>Microsoft Office PowerPoint</Application>
  <PresentationFormat>Affichage à l'écran (4:3)</PresentationFormat>
  <Paragraphs>512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Play</vt:lpstr>
      <vt:lpstr>Century Gothic</vt:lpstr>
      <vt:lpstr>Aptos Narrow</vt:lpstr>
      <vt:lpstr>Arial</vt:lpstr>
      <vt:lpstr>Office テーマ</vt:lpstr>
      <vt:lpstr>Enhancing Metadata Retrieval in Life Sciences:  LLM Integration with Semantic Search  for Natural Language Queries.</vt:lpstr>
      <vt:lpstr>Présentation PowerPoint</vt:lpstr>
      <vt:lpstr>Research Vision</vt:lpstr>
      <vt:lpstr>Research Goal and Strategy</vt:lpstr>
      <vt:lpstr>Process flow to integrate LLM and SPARQL.</vt:lpstr>
      <vt:lpstr>Question and associated SPARQL query</vt:lpstr>
      <vt:lpstr>Our approach to realize LLM for SPARQL query generation.</vt:lpstr>
      <vt:lpstr>Prompt Engineering</vt:lpstr>
      <vt:lpstr>Prompt example [1,1,0,1]</vt:lpstr>
      <vt:lpstr>Fine tuning</vt:lpstr>
      <vt:lpstr>Synthetic data generation</vt:lpstr>
      <vt:lpstr>Fine tuning</vt:lpstr>
      <vt:lpstr>Summary </vt:lpstr>
      <vt:lpstr>Acknowledgements</vt:lpstr>
      <vt:lpstr>Présentation PowerPoint</vt:lpstr>
      <vt:lpstr>Fine tuning Local Model (LLama 3.1 8B)</vt:lpstr>
      <vt:lpstr>Fine tuning Private Model GPT</vt:lpstr>
      <vt:lpstr>Prompt Engineering</vt:lpstr>
      <vt:lpstr>Prompt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Cedric DAUMAS</cp:lastModifiedBy>
  <cp:revision>12</cp:revision>
  <dcterms:modified xsi:type="dcterms:W3CDTF">2024-09-12T14:10:53Z</dcterms:modified>
</cp:coreProperties>
</file>