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78" r:id="rId2"/>
    <p:sldMasterId id="2147484065" r:id="rId3"/>
    <p:sldMasterId id="2147484086" r:id="rId4"/>
    <p:sldMasterId id="2147484090" r:id="rId5"/>
    <p:sldMasterId id="2147484104" r:id="rId6"/>
    <p:sldMasterId id="2147484107" r:id="rId7"/>
    <p:sldMasterId id="2147484124" r:id="rId8"/>
    <p:sldMasterId id="2147484153" r:id="rId9"/>
    <p:sldMasterId id="2147484165" r:id="rId10"/>
    <p:sldMasterId id="2147484177" r:id="rId11"/>
  </p:sldMasterIdLst>
  <p:notesMasterIdLst>
    <p:notesMasterId r:id="rId34"/>
  </p:notesMasterIdLst>
  <p:handoutMasterIdLst>
    <p:handoutMasterId r:id="rId35"/>
  </p:handoutMasterIdLst>
  <p:sldIdLst>
    <p:sldId id="602" r:id="rId12"/>
    <p:sldId id="603" r:id="rId13"/>
    <p:sldId id="574" r:id="rId14"/>
    <p:sldId id="580" r:id="rId15"/>
    <p:sldId id="588" r:id="rId16"/>
    <p:sldId id="587" r:id="rId17"/>
    <p:sldId id="589" r:id="rId18"/>
    <p:sldId id="590" r:id="rId19"/>
    <p:sldId id="592" r:id="rId20"/>
    <p:sldId id="591" r:id="rId21"/>
    <p:sldId id="605" r:id="rId22"/>
    <p:sldId id="606" r:id="rId23"/>
    <p:sldId id="604" r:id="rId24"/>
    <p:sldId id="598" r:id="rId25"/>
    <p:sldId id="593" r:id="rId26"/>
    <p:sldId id="594" r:id="rId27"/>
    <p:sldId id="596" r:id="rId28"/>
    <p:sldId id="597" r:id="rId29"/>
    <p:sldId id="595" r:id="rId30"/>
    <p:sldId id="599" r:id="rId31"/>
    <p:sldId id="600" r:id="rId32"/>
    <p:sldId id="601" r:id="rId33"/>
  </p:sldIdLst>
  <p:sldSz cx="9906000" cy="6858000" type="A4"/>
  <p:notesSz cx="6735763" cy="9866313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aki Watanabe" initials="M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DD6"/>
    <a:srgbClr val="D5FC79"/>
    <a:srgbClr val="FFCC66"/>
    <a:srgbClr val="73FB79"/>
    <a:srgbClr val="FF8AD8"/>
    <a:srgbClr val="66FF66"/>
    <a:srgbClr val="66FFCC"/>
    <a:srgbClr val="66CCFF"/>
    <a:srgbClr val="6666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673" autoAdjust="0"/>
    <p:restoredTop sz="94674" autoAdjust="0"/>
  </p:normalViewPr>
  <p:slideViewPr>
    <p:cSldViewPr snapToGrid="0">
      <p:cViewPr>
        <p:scale>
          <a:sx n="67" d="100"/>
          <a:sy n="67" d="100"/>
        </p:scale>
        <p:origin x="888" y="976"/>
      </p:cViewPr>
      <p:guideLst>
        <p:guide orient="horz" pos="2160"/>
        <p:guide pos="28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2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0" cy="495029"/>
          </a:xfrm>
          <a:prstGeom prst="rect">
            <a:avLst/>
          </a:prstGeom>
        </p:spPr>
        <p:txBody>
          <a:bodyPr vert="horz" lIns="90745" tIns="45372" rIns="90745" bIns="4537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6" y="2"/>
            <a:ext cx="2918830" cy="495029"/>
          </a:xfrm>
          <a:prstGeom prst="rect">
            <a:avLst/>
          </a:prstGeom>
        </p:spPr>
        <p:txBody>
          <a:bodyPr vert="horz" lIns="90745" tIns="45372" rIns="90745" bIns="45372" rtlCol="0"/>
          <a:lstStyle>
            <a:lvl1pPr algn="r">
              <a:defRPr sz="1200"/>
            </a:lvl1pPr>
          </a:lstStyle>
          <a:p>
            <a:fld id="{1F97A27C-8AA4-4858-BE71-810617E3BCD6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6"/>
            <a:ext cx="2918830" cy="495028"/>
          </a:xfrm>
          <a:prstGeom prst="rect">
            <a:avLst/>
          </a:prstGeom>
        </p:spPr>
        <p:txBody>
          <a:bodyPr vert="horz" lIns="90745" tIns="45372" rIns="90745" bIns="4537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6" y="9371286"/>
            <a:ext cx="2918830" cy="495028"/>
          </a:xfrm>
          <a:prstGeom prst="rect">
            <a:avLst/>
          </a:prstGeom>
        </p:spPr>
        <p:txBody>
          <a:bodyPr vert="horz" lIns="90745" tIns="45372" rIns="90745" bIns="45372" rtlCol="0" anchor="b"/>
          <a:lstStyle>
            <a:lvl1pPr algn="r">
              <a:defRPr sz="1200"/>
            </a:lvl1pPr>
          </a:lstStyle>
          <a:p>
            <a:fld id="{3E362EF8-ABB9-4FCD-9E5A-FB0D23A6D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81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</p:spPr>
        <p:txBody>
          <a:bodyPr lIns="90745" tIns="45372" rIns="90745" bIns="45372"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898104" y="4686499"/>
            <a:ext cx="4939559" cy="4439841"/>
          </a:xfrm>
          <a:prstGeom prst="rect">
            <a:avLst/>
          </a:prstGeom>
        </p:spPr>
        <p:txBody>
          <a:bodyPr lIns="90745" tIns="45372" rIns="90745" bIns="4537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576552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McKernel</a:t>
            </a:r>
            <a:r>
              <a:rPr kumimoji="1" lang="ja-JP" altLang="en-US"/>
              <a:t>はアプリ特化カーネルの提供という特徴を持つため、この観点からの利用イメージをステップをたどりながらご説明します。まず、</a:t>
            </a:r>
            <a:r>
              <a:rPr kumimoji="1" lang="en-US" altLang="ja-JP"/>
              <a:t>OS</a:t>
            </a:r>
            <a:r>
              <a:rPr kumimoji="1" lang="ja-JP" altLang="en-US"/>
              <a:t>開発者が複数のアプリ特化カーネルイメージを用意しておきます。次に、ジョブ実行環境がそれぞれのカーネルを選択するジョブキューを用意します。この図では、３つのアプリ特化カーネルに応じて三つのキューが用意されている例が示されています。最後に、ユーザがアプリに最適なカーネルをジョブ起動時にキューを通じて選択する、という流れになります。図の左側では、ノードが最初</a:t>
            </a:r>
            <a:r>
              <a:rPr kumimoji="1" lang="en-US" altLang="ja-JP"/>
              <a:t>Linux</a:t>
            </a:r>
            <a:r>
              <a:rPr kumimoji="1" lang="ja-JP" altLang="en-US"/>
              <a:t>が起動した状態で待機しているところから始まり、ユーザがアプリ</a:t>
            </a:r>
            <a:r>
              <a:rPr kumimoji="1" lang="en-US" altLang="ja-JP"/>
              <a:t>A</a:t>
            </a:r>
            <a:r>
              <a:rPr kumimoji="1" lang="ja-JP" altLang="en-US"/>
              <a:t>とそれに最適なカーネル</a:t>
            </a:r>
            <a:r>
              <a:rPr kumimoji="1" lang="en-US" altLang="ja-JP"/>
              <a:t>A</a:t>
            </a:r>
            <a:r>
              <a:rPr kumimoji="1" lang="ja-JP" altLang="en-US"/>
              <a:t>を選択して起動し、ジョブが終了したら再び</a:t>
            </a:r>
            <a:r>
              <a:rPr kumimoji="1" lang="en-US" altLang="ja-JP"/>
              <a:t>Linux</a:t>
            </a:r>
            <a:r>
              <a:rPr kumimoji="1" lang="ja-JP" altLang="en-US"/>
              <a:t>だけが動作する状態に戻る、という例が示されています。同じようにユーザはアプリ</a:t>
            </a:r>
            <a:r>
              <a:rPr kumimoji="1" lang="en-US" altLang="ja-JP"/>
              <a:t>B</a:t>
            </a:r>
            <a:r>
              <a:rPr kumimoji="1" lang="ja-JP" altLang="en-US"/>
              <a:t>とカーネル</a:t>
            </a:r>
            <a:r>
              <a:rPr kumimoji="1" lang="en-US" altLang="ja-JP"/>
              <a:t>B</a:t>
            </a:r>
            <a:r>
              <a:rPr kumimoji="1" lang="ja-JP" altLang="en-US"/>
              <a:t>、アプリ</a:t>
            </a:r>
            <a:r>
              <a:rPr kumimoji="1" lang="en-US" altLang="ja-JP"/>
              <a:t>C</a:t>
            </a:r>
            <a:r>
              <a:rPr kumimoji="1" lang="ja-JP" altLang="en-US"/>
              <a:t>とカーネル</a:t>
            </a:r>
            <a:r>
              <a:rPr kumimoji="1" lang="en-US" altLang="ja-JP"/>
              <a:t>C</a:t>
            </a:r>
            <a:r>
              <a:rPr kumimoji="1" lang="ja-JP" altLang="en-US"/>
              <a:t>といったアプリと最適なカーネルの組み合わせを選んで起動できるようにしています。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DD7575F5-E9F3-0B4C-9CE8-41F296DAE6C8}" type="slidenum">
              <a:rPr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16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61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9214" y="9442450"/>
            <a:ext cx="2947987" cy="496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3454AB-EBE5-4749-9CA8-A83AEA5EE053}" type="slidenum">
              <a:rPr lang="en-US" altLang="ja-JP" smtClean="0">
                <a:solidFill>
                  <a:srgbClr val="000000"/>
                </a:solidFill>
                <a:cs typeface=""/>
              </a:rPr>
              <a:pPr>
                <a:defRPr/>
              </a:pPr>
              <a:t>5</a:t>
            </a:fld>
            <a:endParaRPr lang="en-US" altLang="ja-JP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3318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20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39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68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23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6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_入力エリア少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7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4000" b="1"/>
            </a:lvl1pPr>
            <a:lvl2pPr marL="266700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22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809625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5" y="3201411"/>
            <a:ext cx="7078797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000" b="1">
                <a:solidFill>
                  <a:srgbClr val="C7171D"/>
                </a:solidFill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b="1" spc="60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6" y="4458476"/>
            <a:ext cx="7555810" cy="2018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ts val="1500"/>
              </a:lnSpc>
              <a:buFontTx/>
              <a:buNone/>
              <a:defRPr sz="20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所属、名前、日付を入力</a:t>
            </a:r>
            <a:endParaRPr kumimoji="1" lang="en-US" altLang="ja-JP" dirty="0"/>
          </a:p>
        </p:txBody>
      </p:sp>
      <p:pic>
        <p:nvPicPr>
          <p:cNvPr id="6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489948" y="6064042"/>
            <a:ext cx="923821" cy="4862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9004855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660401"/>
            <a:ext cx="8808773" cy="5810248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5450" y="6567488"/>
            <a:ext cx="2160000" cy="279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0379" y="6567488"/>
            <a:ext cx="4926331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755380" y="6578600"/>
            <a:ext cx="1145858" cy="279400"/>
          </a:xfrm>
        </p:spPr>
        <p:txBody>
          <a:bodyPr/>
          <a:lstStyle>
            <a:lvl1pPr>
              <a:defRPr/>
            </a:lvl1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4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 descr="横線"/>
          <p:cNvSpPr>
            <a:spLocks noChangeArrowheads="1"/>
          </p:cNvSpPr>
          <p:nvPr/>
        </p:nvSpPr>
        <p:spPr bwMode="auto">
          <a:xfrm>
            <a:off x="7258050" y="908050"/>
            <a:ext cx="2374900" cy="54737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rtl="0" eaLnBrk="1" hangingPunct="1"/>
            <a:endParaRPr lang="ja-JP" altLang="en-US" sz="1463" kern="1200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44488" y="404815"/>
            <a:ext cx="6913562" cy="503237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6969B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rtl="0" eaLnBrk="1" hangingPunct="1"/>
            <a:endParaRPr lang="ja-JP" altLang="en-US" sz="1463" kern="120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258050" y="404815"/>
            <a:ext cx="2376488" cy="503237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2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rtl="0" eaLnBrk="1" hangingPunct="1"/>
            <a:endParaRPr lang="ja-JP" altLang="en-US" sz="1463" kern="120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44488" y="901700"/>
            <a:ext cx="9288462" cy="144463"/>
          </a:xfrm>
          <a:prstGeom prst="rect">
            <a:avLst/>
          </a:prstGeom>
          <a:gradFill rotWithShape="1">
            <a:gsLst>
              <a:gs pos="0">
                <a:schemeClr val="bg2">
                  <a:alpha val="39998"/>
                </a:schemeClr>
              </a:gs>
              <a:gs pos="100000">
                <a:schemeClr val="bg1">
                  <a:alpha val="39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rtl="0" eaLnBrk="1" hangingPunct="1"/>
            <a:endParaRPr lang="ja-JP" altLang="en-US" sz="1463" kern="1200">
              <a:solidFill>
                <a:srgbClr val="000000"/>
              </a:solidFill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488950" y="3213100"/>
            <a:ext cx="66262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l" rtl="0"/>
            <a:endParaRPr kumimoji="1" lang="ja-JP" altLang="en-US" sz="1463" kern="12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9315" y="2133600"/>
            <a:ext cx="6264275" cy="1079500"/>
          </a:xfrm>
        </p:spPr>
        <p:txBody>
          <a:bodyPr/>
          <a:lstStyle>
            <a:lvl1pPr>
              <a:defRPr sz="2925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5" y="3357563"/>
            <a:ext cx="6264275" cy="792162"/>
          </a:xfrm>
        </p:spPr>
        <p:txBody>
          <a:bodyPr/>
          <a:lstStyle>
            <a:lvl1pPr marL="0" indent="0">
              <a:buFontTx/>
              <a:buNone/>
              <a:defRPr sz="195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49313" y="4868865"/>
            <a:ext cx="2311400" cy="287337"/>
          </a:xfrm>
        </p:spPr>
        <p:txBody>
          <a:bodyPr/>
          <a:lstStyle>
            <a:lvl1pPr>
              <a:defRPr sz="1138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49313" y="4508500"/>
            <a:ext cx="3136900" cy="287338"/>
          </a:xfrm>
        </p:spPr>
        <p:txBody>
          <a:bodyPr/>
          <a:lstStyle>
            <a:lvl1pPr algn="l">
              <a:defRPr sz="1138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5300" y="1196974"/>
            <a:ext cx="8915400" cy="5232421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351" y="6564315"/>
            <a:ext cx="854075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564315"/>
            <a:ext cx="31369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72600" y="6564315"/>
            <a:ext cx="533400" cy="293687"/>
          </a:xfrm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pic>
        <p:nvPicPr>
          <p:cNvPr id="9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742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>
          <a:xfrm>
            <a:off x="425450" y="6567488"/>
            <a:ext cx="2160000" cy="279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0379" y="6567488"/>
            <a:ext cx="4926331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>
          <a:xfrm>
            <a:off x="8755380" y="6578600"/>
            <a:ext cx="1145858" cy="2794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1200" b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Helvetica Neue"/>
              </a:defRPr>
            </a:lvl2pPr>
            <a:lvl3pPr>
              <a:defRPr>
                <a:latin typeface="+mj-lt"/>
                <a:ea typeface="+mj-ea"/>
                <a:cs typeface="+mj-cs"/>
                <a:sym typeface="Helvetica Neue"/>
              </a:defRPr>
            </a:lvl3pPr>
            <a:lvl4pPr>
              <a:defRPr>
                <a:latin typeface="+mj-lt"/>
                <a:ea typeface="+mj-ea"/>
                <a:cs typeface="+mj-cs"/>
                <a:sym typeface="Helvetica Neue"/>
              </a:defRPr>
            </a:lvl4pPr>
            <a:lvl5pPr>
              <a:defRPr>
                <a:latin typeface="+mj-lt"/>
                <a:ea typeface="+mj-ea"/>
                <a:cs typeface="+mj-cs"/>
                <a:sym typeface="Helvetica Neue"/>
              </a:defRPr>
            </a:lvl5pPr>
            <a:lvl6pPr>
              <a:defRPr>
                <a:latin typeface="+mj-lt"/>
                <a:ea typeface="+mj-ea"/>
                <a:cs typeface="+mj-cs"/>
                <a:sym typeface="Helvetica Neue"/>
              </a:defRPr>
            </a:lvl6pPr>
            <a:lvl7pPr>
              <a:defRPr>
                <a:latin typeface="+mj-lt"/>
                <a:ea typeface="+mj-ea"/>
                <a:cs typeface="+mj-cs"/>
                <a:sym typeface="Helvetica Neue"/>
              </a:defRPr>
            </a:lvl7pPr>
            <a:lvl8pPr>
              <a:defRPr>
                <a:latin typeface="+mj-lt"/>
                <a:ea typeface="+mj-ea"/>
                <a:cs typeface="+mj-cs"/>
                <a:sym typeface="Helvetica Neue"/>
              </a:defRPr>
            </a:lvl8pPr>
            <a:lvl9pPr>
              <a:defRPr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40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8"/>
            <a:ext cx="8420100" cy="1362075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3" y="1196975"/>
            <a:ext cx="4381501" cy="4929188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1" cy="4929188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3175" y="6618290"/>
            <a:ext cx="23114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618290"/>
            <a:ext cx="31369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54913" y="6618290"/>
            <a:ext cx="2311400" cy="268287"/>
          </a:xfrm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3971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0" y="6524625"/>
            <a:ext cx="2311400" cy="2682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516813" y="6524625"/>
            <a:ext cx="2311400" cy="268288"/>
          </a:xfrm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9524" y="6578600"/>
            <a:ext cx="857250" cy="279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578600"/>
            <a:ext cx="3136900" cy="2682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80550" y="6578600"/>
            <a:ext cx="420688" cy="279400"/>
          </a:xfrm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463" y="6551615"/>
            <a:ext cx="869950" cy="3063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551615"/>
            <a:ext cx="3136900" cy="2682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548438"/>
            <a:ext cx="595312" cy="271462"/>
          </a:xfrm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138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3500" y="273058"/>
            <a:ext cx="5537201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138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12026" y="115896"/>
            <a:ext cx="2320925" cy="60102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4489" y="115896"/>
            <a:ext cx="6815137" cy="60102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2014/03/12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University of Tokyo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1F8E6-8E37-4E7B-85F8-6E89A8CCD82E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（行間　狭い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9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742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934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（箇条書き 4色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Clr>
                <a:srgbClr val="004A7A"/>
              </a:buClr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Clr>
                <a:srgbClr val="FABE00"/>
              </a:buClr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Clr>
                <a:srgbClr val="168B37"/>
              </a:buClr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Clr>
                <a:srgbClr val="168B37"/>
              </a:buClr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　（箇条書き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あいうえ</a:t>
            </a:r>
            <a:r>
              <a:rPr kumimoji="1" lang="ja-JP" altLang="en-US" dirty="0" err="1"/>
              <a:t>お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かきく</a:t>
            </a:r>
            <a:r>
              <a:rPr kumimoji="1" lang="ja-JP" altLang="en-US" dirty="0" err="1"/>
              <a:t>けこ</a:t>
            </a:r>
            <a:endParaRPr kumimoji="1" lang="en-US" altLang="ja-JP" dirty="0"/>
          </a:p>
          <a:p>
            <a:pPr lvl="3"/>
            <a:r>
              <a:rPr kumimoji="1" lang="ja-JP" altLang="en-US" dirty="0" err="1"/>
              <a:t>さしすせそ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たちつてと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10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742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59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、コンテンツ入力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7529505" y="6453767"/>
            <a:ext cx="2228852" cy="276995"/>
          </a:xfrm>
        </p:spPr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276"/>
            <a:ext cx="4290000" cy="557186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2" hasCustomPrompt="1"/>
          </p:nvPr>
        </p:nvSpPr>
        <p:spPr>
          <a:xfrm>
            <a:off x="5076833" y="872067"/>
            <a:ext cx="4251324" cy="5571066"/>
          </a:xfrm>
        </p:spPr>
        <p:txBody>
          <a:bodyPr>
            <a:noAutofit/>
          </a:bodyPr>
          <a:lstStyle>
            <a:lvl1pPr marL="269875" marR="0" indent="-269875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tabLst/>
              <a:defRPr/>
            </a:lvl1pPr>
          </a:lstStyle>
          <a:p>
            <a:pPr lvl="0"/>
            <a:r>
              <a:rPr kumimoji="1" lang="ja-JP" altLang="en-US" dirty="0"/>
              <a:t>クリックしてコンテンツを入力</a:t>
            </a:r>
            <a:endParaRPr kumimoji="1" lang="en-US" altLang="ja-JP" dirty="0"/>
          </a:p>
        </p:txBody>
      </p:sp>
      <p:pic>
        <p:nvPicPr>
          <p:cNvPr id="10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742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6517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まと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321"/>
            <a:ext cx="4290000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077901" y="871321"/>
            <a:ext cx="4250254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pPr lvl="5"/>
            <a:endParaRPr kumimoji="1" lang="en-US" altLang="ja-JP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5825067"/>
            <a:ext cx="8848784" cy="900330"/>
          </a:xfrm>
          <a:prstGeom prst="rect">
            <a:avLst/>
          </a:prstGeom>
          <a:solidFill>
            <a:srgbClr val="A5002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266700" indent="0" algn="ctr">
              <a:lnSpc>
                <a:spcPct val="100000"/>
              </a:lnSpc>
              <a:buSzPct val="65000"/>
              <a:buFontTx/>
              <a:buNone/>
              <a:defRPr sz="2000"/>
            </a:lvl2pPr>
            <a:lvl3pPr marL="542925" indent="0" algn="ctr">
              <a:lnSpc>
                <a:spcPct val="100000"/>
              </a:lnSpc>
              <a:buSzPct val="45000"/>
              <a:buFontTx/>
              <a:buNone/>
              <a:defRPr sz="2000"/>
            </a:lvl3pPr>
            <a:lvl4pPr marL="809625" indent="0" algn="ctr">
              <a:lnSpc>
                <a:spcPct val="100000"/>
              </a:lnSpc>
              <a:buSzPct val="130000"/>
              <a:buFontTx/>
              <a:buNone/>
              <a:defRPr sz="2000"/>
            </a:lvl4pPr>
            <a:lvl5pPr marL="1077912" indent="0" algn="ctr">
              <a:buSzPct val="110000"/>
              <a:buFontTx/>
              <a:buNone/>
              <a:defRPr sz="2000"/>
            </a:lvl5pPr>
            <a:lvl6pPr marL="2286000" indent="0" algn="ctr">
              <a:buFontTx/>
              <a:buNone/>
              <a:defRPr sz="2000"/>
            </a:lvl6pPr>
          </a:lstStyle>
          <a:p>
            <a:pPr lvl="0"/>
            <a:r>
              <a:rPr kumimoji="1" lang="ja-JP" altLang="en-US" dirty="0"/>
              <a:t>クリックしてまとめを入力</a:t>
            </a:r>
          </a:p>
        </p:txBody>
      </p:sp>
      <p:pic>
        <p:nvPicPr>
          <p:cNvPr id="12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742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7019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テキスト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660401"/>
            <a:ext cx="8808773" cy="5810248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162783" y="6410375"/>
            <a:ext cx="285750" cy="3676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4003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flipV="1">
            <a:off x="-23830" y="620688"/>
            <a:ext cx="9953660" cy="7143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4000">
                <a:schemeClr val="accent5">
                  <a:lumMod val="40000"/>
                  <a:lumOff val="6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kumimoji="1" lang="ja-JP" altLang="en-US" kern="12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464" y="0"/>
            <a:ext cx="8786936" cy="620688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pic>
        <p:nvPicPr>
          <p:cNvPr id="12" name="図 11" descr="hyogo200812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8000" contrast="-3000"/>
          </a:blip>
          <a:srcRect t="36619" r="12499" b="15735"/>
          <a:stretch>
            <a:fillRect/>
          </a:stretch>
        </p:blipFill>
        <p:spPr>
          <a:xfrm>
            <a:off x="9507" y="6237368"/>
            <a:ext cx="1343093" cy="43168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"/>
          </a:effectLst>
        </p:spPr>
      </p:pic>
      <p:sp>
        <p:nvSpPr>
          <p:cNvPr id="1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360170" y="6597352"/>
            <a:ext cx="1314450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2016/04/01</a:t>
            </a:r>
            <a:r>
              <a:rPr lang="ja-JP" altLang="en-US">
                <a:solidFill>
                  <a:prstClr val="black">
                    <a:tint val="75000"/>
                  </a:prstClr>
                </a:solidFill>
              </a:rPr>
              <a:t>版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720752" y="6609219"/>
            <a:ext cx="5544616" cy="2590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RIKEN Confidential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928992" y="6610784"/>
            <a:ext cx="920552" cy="27699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30318-D5F4-4A5A-866F-8914ED8AC327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2470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flipV="1">
            <a:off x="-23830" y="620688"/>
            <a:ext cx="9953660" cy="7143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4000">
                <a:schemeClr val="accent5">
                  <a:lumMod val="40000"/>
                  <a:lumOff val="6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kumimoji="1" lang="ja-JP" altLang="en-US" kern="12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464" y="0"/>
            <a:ext cx="8786936" cy="620688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pic>
        <p:nvPicPr>
          <p:cNvPr id="12" name="図 11" descr="hyogo200812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8000" contrast="-3000"/>
          </a:blip>
          <a:srcRect t="36619" r="12499" b="15735"/>
          <a:stretch>
            <a:fillRect/>
          </a:stretch>
        </p:blipFill>
        <p:spPr>
          <a:xfrm>
            <a:off x="9507" y="6237368"/>
            <a:ext cx="1343093" cy="43168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"/>
          </a:effectLst>
        </p:spPr>
      </p:pic>
      <p:sp>
        <p:nvSpPr>
          <p:cNvPr id="1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360170" y="6597352"/>
            <a:ext cx="1314450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2016/04/01</a:t>
            </a:r>
            <a:r>
              <a:rPr lang="ja-JP" altLang="en-US">
                <a:solidFill>
                  <a:prstClr val="black">
                    <a:tint val="75000"/>
                  </a:prstClr>
                </a:solidFill>
              </a:rPr>
              <a:t>版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720752" y="6609219"/>
            <a:ext cx="5544616" cy="2590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RIKEN Confidential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928992" y="6610784"/>
            <a:ext cx="920552" cy="27699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30318-D5F4-4A5A-866F-8914ED8AC327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3778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494" y="115888"/>
            <a:ext cx="9288462" cy="57626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3" y="1196975"/>
            <a:ext cx="4381501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199" y="1196975"/>
            <a:ext cx="4381501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2" y="6618337"/>
            <a:ext cx="2311400" cy="2682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618338"/>
            <a:ext cx="31369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54913" y="6618338"/>
            <a:ext cx="2311400" cy="276995"/>
          </a:xfrm>
        </p:spPr>
        <p:txBody>
          <a:bodyPr/>
          <a:lstStyle>
            <a:lvl1pPr>
              <a:defRPr/>
            </a:lvl1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7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4000" b="1"/>
            </a:lvl1pPr>
            <a:lvl2pPr marL="266700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22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809625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5" y="3201411"/>
            <a:ext cx="7078797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000" b="1">
                <a:solidFill>
                  <a:srgbClr val="C7171D"/>
                </a:solidFill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b="1" spc="60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6" y="4458529"/>
            <a:ext cx="7555810" cy="11142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500"/>
              </a:lnSpc>
              <a:buFontTx/>
              <a:buNone/>
              <a:defRPr sz="18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部署名を入力</a:t>
            </a:r>
            <a:endParaRPr kumimoji="1" lang="en-US" altLang="ja-JP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811802" y="5610631"/>
            <a:ext cx="4272011" cy="3494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（ふりがなを入力）</a:t>
            </a:r>
            <a:endParaRPr kumimoji="1" lang="en-US" altLang="ja-JP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27975" y="6127452"/>
            <a:ext cx="2402550" cy="34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16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日付を入力</a:t>
            </a:r>
            <a:endParaRPr kumimoji="1" lang="en-US" altLang="ja-JP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7974" y="5610101"/>
            <a:ext cx="3283800" cy="349957"/>
          </a:xfrm>
          <a:prstGeom prst="rect">
            <a:avLst/>
          </a:prstGeom>
        </p:spPr>
        <p:txBody>
          <a:bodyPr wrap="none" lIns="90000" tIns="0" rIns="90000" bIns="0" anchor="b" anchorCtr="0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 b="1"/>
            </a:lvl1pPr>
            <a:lvl2pPr marL="266700" indent="0">
              <a:lnSpc>
                <a:spcPct val="90000"/>
              </a:lnSpc>
              <a:buSzPct val="65000"/>
              <a:buFontTx/>
              <a:buNone/>
              <a:defRPr sz="24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名前を入力</a:t>
            </a:r>
            <a:endParaRPr kumimoji="1" lang="en-US" altLang="ja-JP" dirty="0"/>
          </a:p>
        </p:txBody>
      </p:sp>
      <p:pic>
        <p:nvPicPr>
          <p:cNvPr id="10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489948" y="6064042"/>
            <a:ext cx="923821" cy="486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494" y="115888"/>
            <a:ext cx="9288462" cy="576262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578600"/>
            <a:ext cx="3136900" cy="268288"/>
          </a:xfrm>
          <a:prstGeom prst="rect">
            <a:avLst/>
          </a:prstGeom>
        </p:spPr>
        <p:txBody>
          <a:bodyPr/>
          <a:lstStyle>
            <a:lvl1pPr>
              <a:defRPr sz="1200" smtClean="0"/>
            </a:lvl1pPr>
          </a:lstStyle>
          <a:p>
            <a:r>
              <a:rPr lang="en-US" altLang="ja-JP"/>
              <a:t>RIKEN Confidential</a:t>
            </a:r>
            <a:endParaRPr lang="ja-JP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80550" y="6578650"/>
            <a:ext cx="420688" cy="276995"/>
          </a:xfrm>
        </p:spPr>
        <p:txBody>
          <a:bodyPr/>
          <a:lstStyle>
            <a:lvl1pPr>
              <a:defRPr sz="1200" smtClean="0"/>
            </a:lvl1pPr>
          </a:lstStyle>
          <a:p>
            <a:fld id="{71084317-C910-45E5-AFF8-68DE54DF73A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349" y="6564369"/>
            <a:ext cx="1130227" cy="293687"/>
          </a:xfrm>
          <a:prstGeom prst="rect">
            <a:avLst/>
          </a:prstGeom>
        </p:spPr>
        <p:txBody>
          <a:bodyPr/>
          <a:lstStyle>
            <a:lvl1pPr>
              <a:defRPr sz="1200" smtClean="0"/>
            </a:lvl1pPr>
          </a:lstStyle>
          <a:p>
            <a:r>
              <a:rPr lang="en-US" altLang="ja-JP"/>
              <a:t>2016/04/01</a:t>
            </a:r>
            <a:r>
              <a:rPr lang="ja-JP" altLang="en-US"/>
              <a:t>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769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‹#›</a:t>
            </a:fld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7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3" y="6575992"/>
            <a:ext cx="1542642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srgbClr val="000000">
                    <a:tint val="75000"/>
                  </a:srgbClr>
                </a:solidFill>
                <a:latin typeface="Calibri"/>
                <a:ea typeface="メイリオ"/>
              </a:rPr>
              <a:t>RIKEN CONFIDENTIAL</a:t>
            </a:r>
            <a:endParaRPr kumimoji="1" lang="ja-JP" altLang="en-US" dirty="0">
              <a:solidFill>
                <a:srgbClr val="000000">
                  <a:tint val="75000"/>
                </a:srgbClr>
              </a:solidFill>
              <a:latin typeface="Calibri"/>
              <a:ea typeface="メイリオ"/>
            </a:endParaRPr>
          </a:p>
        </p:txBody>
      </p:sp>
      <p:sp>
        <p:nvSpPr>
          <p:cNvPr id="6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32" y="6583680"/>
            <a:ext cx="1704295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kumimoji="1" lang="en-US" altLang="ja-JP" dirty="0">
                <a:solidFill>
                  <a:srgbClr val="000000">
                    <a:tint val="75000"/>
                  </a:srgbClr>
                </a:solidFill>
                <a:latin typeface="Calibri"/>
                <a:ea typeface="メイリオ"/>
              </a:rPr>
              <a:t>(C) 2015 RIKEN</a:t>
            </a:r>
            <a:endParaRPr kumimoji="1" lang="ja-JP" altLang="en-US" dirty="0">
              <a:solidFill>
                <a:srgbClr val="000000">
                  <a:tint val="75000"/>
                </a:srgbClr>
              </a:solidFill>
              <a:latin typeface="Calibr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332832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_入力エリア少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7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4000" b="1"/>
            </a:lvl1pPr>
            <a:lvl2pPr marL="266700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22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809625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5" y="3201411"/>
            <a:ext cx="7078797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000" b="1">
                <a:solidFill>
                  <a:srgbClr val="C7171D"/>
                </a:solidFill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b="1" spc="60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6" y="4458476"/>
            <a:ext cx="7555810" cy="2018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ts val="1500"/>
              </a:lnSpc>
              <a:buFontTx/>
              <a:buNone/>
              <a:defRPr sz="20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所属、名前、日付を入力</a:t>
            </a:r>
            <a:endParaRPr kumimoji="1" lang="en-US" altLang="ja-JP" dirty="0"/>
          </a:p>
        </p:txBody>
      </p:sp>
      <p:pic>
        <p:nvPicPr>
          <p:cNvPr id="6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689979" y="6111667"/>
            <a:ext cx="923821" cy="4862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750758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7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4000" b="1"/>
            </a:lvl1pPr>
            <a:lvl2pPr marL="266700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22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809625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5" y="3201411"/>
            <a:ext cx="7078797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000" b="1">
                <a:solidFill>
                  <a:srgbClr val="C7171D"/>
                </a:solidFill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b="1" spc="60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6" y="4458529"/>
            <a:ext cx="7555810" cy="111424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500"/>
              </a:lnSpc>
              <a:buFontTx/>
              <a:buNone/>
              <a:defRPr sz="18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部署名を入力</a:t>
            </a:r>
            <a:endParaRPr kumimoji="1" lang="en-US" altLang="ja-JP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811802" y="5610631"/>
            <a:ext cx="4272011" cy="3494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（ふりがなを入力）</a:t>
            </a:r>
            <a:endParaRPr kumimoji="1" lang="en-US" altLang="ja-JP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27975" y="6127452"/>
            <a:ext cx="2402550" cy="34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16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日付を入力</a:t>
            </a:r>
            <a:endParaRPr kumimoji="1" lang="en-US" altLang="ja-JP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7974" y="5610101"/>
            <a:ext cx="3283800" cy="349957"/>
          </a:xfrm>
          <a:prstGeom prst="rect">
            <a:avLst/>
          </a:prstGeom>
        </p:spPr>
        <p:txBody>
          <a:bodyPr wrap="none" lIns="90000" tIns="0" rIns="90000" bIns="0" anchor="b" anchorCtr="0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 b="1"/>
            </a:lvl1pPr>
            <a:lvl2pPr marL="266700" indent="0">
              <a:lnSpc>
                <a:spcPct val="90000"/>
              </a:lnSpc>
              <a:buSzPct val="65000"/>
              <a:buFontTx/>
              <a:buNone/>
              <a:defRPr sz="24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名前を入力</a:t>
            </a:r>
            <a:endParaRPr kumimoji="1" lang="en-US" altLang="ja-JP" dirty="0"/>
          </a:p>
        </p:txBody>
      </p:sp>
      <p:pic>
        <p:nvPicPr>
          <p:cNvPr id="9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689979" y="6111667"/>
            <a:ext cx="923821" cy="4862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414920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4345" y="2844981"/>
            <a:ext cx="6824133" cy="171796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ja-JP" altLang="en-US" dirty="0"/>
              <a:t>クリックして</a:t>
            </a:r>
            <a:br>
              <a:rPr kumimoji="1" lang="en-US" altLang="ja-JP" dirty="0"/>
            </a:br>
            <a:r>
              <a:rPr kumimoji="1" lang="ja-JP" altLang="en-US" dirty="0"/>
              <a:t>中表紙タイトルを入力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58441483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535205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　（行間　狭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13814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（箇条書き　4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Clr>
                <a:srgbClr val="004A7A"/>
              </a:buClr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Clr>
                <a:srgbClr val="FABE00"/>
              </a:buClr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Clr>
                <a:srgbClr val="168B37"/>
              </a:buClr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Clr>
                <a:srgbClr val="168B37"/>
              </a:buClr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　（箇条書き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あいうえ</a:t>
            </a:r>
            <a:r>
              <a:rPr kumimoji="1" lang="ja-JP" altLang="en-US" dirty="0" err="1"/>
              <a:t>お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かきく</a:t>
            </a:r>
            <a:r>
              <a:rPr kumimoji="1" lang="ja-JP" altLang="en-US" dirty="0" err="1"/>
              <a:t>けこ</a:t>
            </a:r>
            <a:endParaRPr kumimoji="1" lang="en-US" altLang="ja-JP" dirty="0"/>
          </a:p>
          <a:p>
            <a:pPr lvl="3"/>
            <a:r>
              <a:rPr kumimoji="1" lang="ja-JP" altLang="en-US" dirty="0" err="1"/>
              <a:t>さしすせそ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たちつてと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800001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、コンテンツ入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276"/>
            <a:ext cx="4290000" cy="557186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2" hasCustomPrompt="1"/>
          </p:nvPr>
        </p:nvSpPr>
        <p:spPr>
          <a:xfrm>
            <a:off x="5076833" y="872067"/>
            <a:ext cx="4251324" cy="5571066"/>
          </a:xfrm>
        </p:spPr>
        <p:txBody>
          <a:bodyPr>
            <a:noAutofit/>
          </a:bodyPr>
          <a:lstStyle>
            <a:lvl1pPr marL="269875" marR="0" indent="-269875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tabLst/>
              <a:defRPr/>
            </a:lvl1pPr>
          </a:lstStyle>
          <a:p>
            <a:pPr lvl="0"/>
            <a:r>
              <a:rPr kumimoji="1" lang="ja-JP" altLang="en-US" dirty="0"/>
              <a:t>クリックしてコンテンツを入力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103050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321"/>
            <a:ext cx="4290000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077901" y="871321"/>
            <a:ext cx="4250254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pPr lvl="5"/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5825067"/>
            <a:ext cx="8848784" cy="900330"/>
          </a:xfrm>
          <a:prstGeom prst="rect">
            <a:avLst/>
          </a:prstGeom>
          <a:solidFill>
            <a:srgbClr val="A5002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266700" indent="0" algn="ctr">
              <a:lnSpc>
                <a:spcPct val="100000"/>
              </a:lnSpc>
              <a:buSzPct val="65000"/>
              <a:buFontTx/>
              <a:buNone/>
              <a:defRPr sz="2000"/>
            </a:lvl2pPr>
            <a:lvl3pPr marL="542925" indent="0" algn="ctr">
              <a:lnSpc>
                <a:spcPct val="100000"/>
              </a:lnSpc>
              <a:buSzPct val="45000"/>
              <a:buFontTx/>
              <a:buNone/>
              <a:defRPr sz="2000"/>
            </a:lvl3pPr>
            <a:lvl4pPr marL="809625" indent="0" algn="ctr">
              <a:lnSpc>
                <a:spcPct val="100000"/>
              </a:lnSpc>
              <a:buSzPct val="130000"/>
              <a:buFontTx/>
              <a:buNone/>
              <a:defRPr sz="2000"/>
            </a:lvl4pPr>
            <a:lvl5pPr marL="1077912" indent="0" algn="ctr">
              <a:buSzPct val="110000"/>
              <a:buFontTx/>
              <a:buNone/>
              <a:defRPr sz="2000"/>
            </a:lvl5pPr>
            <a:lvl6pPr marL="2286000" indent="0" algn="ctr">
              <a:buFontTx/>
              <a:buNone/>
              <a:defRPr sz="2000"/>
            </a:lvl6pPr>
          </a:lstStyle>
          <a:p>
            <a:pPr lvl="0"/>
            <a:r>
              <a:rPr kumimoji="1" lang="ja-JP" altLang="en-US" dirty="0"/>
              <a:t>クリックしてまとめを入力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684075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4345" y="2844981"/>
            <a:ext cx="6824133" cy="171796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ja-JP" altLang="en-US" dirty="0"/>
              <a:t>クリックして</a:t>
            </a:r>
            <a:br>
              <a:rPr kumimoji="1" lang="en-US" altLang="ja-JP" dirty="0"/>
            </a:br>
            <a:r>
              <a:rPr kumimoji="1" lang="ja-JP" altLang="en-US" dirty="0"/>
              <a:t>中表紙タイトルを入力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54302876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660401"/>
            <a:ext cx="8808773" cy="5810248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3585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11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918581" y="267267"/>
            <a:ext cx="698500" cy="3676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661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（行間　狭い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918581" y="267267"/>
            <a:ext cx="698500" cy="3676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366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（箇条書き 4色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Clr>
                <a:srgbClr val="004A7A"/>
              </a:buClr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Clr>
                <a:srgbClr val="FABE00"/>
              </a:buClr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Clr>
                <a:srgbClr val="168B37"/>
              </a:buClr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Clr>
                <a:srgbClr val="168B37"/>
              </a:buClr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　（箇条書き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あいうえ</a:t>
            </a:r>
            <a:r>
              <a:rPr kumimoji="1" lang="ja-JP" altLang="en-US" dirty="0" err="1"/>
              <a:t>お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かきく</a:t>
            </a:r>
            <a:r>
              <a:rPr kumimoji="1" lang="ja-JP" altLang="en-US" dirty="0" err="1"/>
              <a:t>けこ</a:t>
            </a:r>
            <a:endParaRPr kumimoji="1" lang="en-US" altLang="ja-JP" dirty="0"/>
          </a:p>
          <a:p>
            <a:pPr lvl="3"/>
            <a:r>
              <a:rPr kumimoji="1" lang="ja-JP" altLang="en-US" dirty="0" err="1"/>
              <a:t>さしすせそ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たちつてと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8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918581" y="267267"/>
            <a:ext cx="698500" cy="3676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7679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、コンテンツ入力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7529505" y="6453767"/>
            <a:ext cx="2228852" cy="307339"/>
          </a:xfrm>
        </p:spPr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860367" y="266701"/>
            <a:ext cx="756708" cy="36823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276"/>
            <a:ext cx="4290000" cy="557186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2" hasCustomPrompt="1"/>
          </p:nvPr>
        </p:nvSpPr>
        <p:spPr>
          <a:xfrm>
            <a:off x="5076833" y="872067"/>
            <a:ext cx="4251324" cy="5571066"/>
          </a:xfrm>
        </p:spPr>
        <p:txBody>
          <a:bodyPr>
            <a:noAutofit/>
          </a:bodyPr>
          <a:lstStyle>
            <a:lvl1pPr marL="269875" marR="0" indent="-269875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tabLst/>
              <a:defRPr/>
            </a:lvl1pPr>
          </a:lstStyle>
          <a:p>
            <a:pPr lvl="0"/>
            <a:r>
              <a:rPr kumimoji="1" lang="ja-JP" altLang="en-US" dirty="0"/>
              <a:t>クリックしてコンテンツを入力</a:t>
            </a:r>
            <a:endParaRPr kumimoji="1" lang="en-US" altLang="ja-JP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32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まと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321"/>
            <a:ext cx="4290000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077901" y="871321"/>
            <a:ext cx="4250254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pPr lvl="5"/>
            <a:endParaRPr kumimoji="1" lang="en-US" altLang="ja-JP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5825067"/>
            <a:ext cx="8848784" cy="900330"/>
          </a:xfrm>
          <a:prstGeom prst="rect">
            <a:avLst/>
          </a:prstGeom>
          <a:solidFill>
            <a:srgbClr val="A5002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266700" indent="0" algn="ctr">
              <a:lnSpc>
                <a:spcPct val="100000"/>
              </a:lnSpc>
              <a:buSzPct val="65000"/>
              <a:buFontTx/>
              <a:buNone/>
              <a:defRPr sz="2000"/>
            </a:lvl2pPr>
            <a:lvl3pPr marL="542925" indent="0" algn="ctr">
              <a:lnSpc>
                <a:spcPct val="100000"/>
              </a:lnSpc>
              <a:buSzPct val="45000"/>
              <a:buFontTx/>
              <a:buNone/>
              <a:defRPr sz="2000"/>
            </a:lvl3pPr>
            <a:lvl4pPr marL="809625" indent="0" algn="ctr">
              <a:lnSpc>
                <a:spcPct val="100000"/>
              </a:lnSpc>
              <a:buSzPct val="130000"/>
              <a:buFontTx/>
              <a:buNone/>
              <a:defRPr sz="2000"/>
            </a:lvl4pPr>
            <a:lvl5pPr marL="1077912" indent="0" algn="ctr">
              <a:buSzPct val="110000"/>
              <a:buFontTx/>
              <a:buNone/>
              <a:defRPr sz="2000"/>
            </a:lvl5pPr>
            <a:lvl6pPr marL="2286000" indent="0" algn="ctr">
              <a:buFontTx/>
              <a:buNone/>
              <a:defRPr sz="2000"/>
            </a:lvl6pPr>
          </a:lstStyle>
          <a:p>
            <a:pPr lvl="0"/>
            <a:r>
              <a:rPr kumimoji="1" lang="ja-JP" altLang="en-US" dirty="0"/>
              <a:t>クリックしてまとめを入力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246402" cy="5285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11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918581" y="267267"/>
            <a:ext cx="698500" cy="3676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017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テキスト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660401"/>
            <a:ext cx="8808773" cy="5810248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6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918581" y="267267"/>
            <a:ext cx="698500" cy="3676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202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107690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82647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3" y="170979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3" y="458951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514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76700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5450" y="6567488"/>
            <a:ext cx="2160000" cy="279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0379" y="6567488"/>
            <a:ext cx="4926331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55380" y="6578600"/>
            <a:ext cx="1145858" cy="279400"/>
          </a:xfrm>
        </p:spPr>
        <p:txBody>
          <a:bodyPr/>
          <a:lstStyle>
            <a:lvl1pPr>
              <a:defRPr/>
            </a:lvl1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8219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51280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1" y="365129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096459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012864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41921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2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7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2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31464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2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7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2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669802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218206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9009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65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9C93-B232-467E-B6C0-6AAA1DA5DCE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B77D-FC8B-479F-8593-3739CA629AEF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142830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275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‹#›</a:t>
            </a:fld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20564" indent="-220564">
              <a:lnSpc>
                <a:spcPct val="100000"/>
              </a:lnSpc>
              <a:buFont typeface="Wingdings" panose="05000000000000000000" pitchFamily="2" charset="2"/>
              <a:buChar char="l"/>
              <a:defRPr sz="1788" b="1"/>
            </a:lvl1pPr>
            <a:lvl2pPr marL="441127" indent="-224433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1788"/>
            </a:lvl2pPr>
            <a:lvl3pPr marL="657820" indent="-216694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1625"/>
            </a:lvl3pPr>
            <a:lvl4pPr marL="875804" indent="-217984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463"/>
            </a:lvl4pPr>
            <a:lvl5pPr marL="1093788" indent="-217984">
              <a:buSzPct val="110000"/>
              <a:buFont typeface="Adobe Caslon Pro" panose="0205050205050A020403" pitchFamily="18" charset="0"/>
              <a:buChar char="-"/>
              <a:defRPr sz="1300"/>
            </a:lvl5pPr>
            <a:lvl6pPr marL="1857375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7" y="6575992"/>
            <a:ext cx="1542642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srgbClr val="000000">
                    <a:tint val="75000"/>
                  </a:srgbClr>
                </a:solidFill>
              </a:rPr>
              <a:t>RIKEN CONFIDENTIAL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04" y="6583680"/>
            <a:ext cx="1704295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is-IS" altLang="ja-JP">
                <a:solidFill>
                  <a:srgbClr val="000000">
                    <a:tint val="75000"/>
                  </a:srgbClr>
                </a:solidFill>
              </a:rPr>
              <a:t>(C) 2016 RIKEN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5248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_入力エリア少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7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4000" b="1"/>
            </a:lvl1pPr>
            <a:lvl2pPr marL="266700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22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809625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5" y="3201411"/>
            <a:ext cx="7078797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000" b="1">
                <a:solidFill>
                  <a:srgbClr val="C7171D"/>
                </a:solidFill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b="1" spc="60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6" y="4458476"/>
            <a:ext cx="7555810" cy="2018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ts val="1500"/>
              </a:lnSpc>
              <a:buFontTx/>
              <a:buNone/>
              <a:defRPr sz="20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所属、名前、日付を入力</a:t>
            </a:r>
            <a:endParaRPr kumimoji="1" lang="en-US" altLang="ja-JP" dirty="0"/>
          </a:p>
        </p:txBody>
      </p:sp>
      <p:pic>
        <p:nvPicPr>
          <p:cNvPr id="6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765383" y="5941650"/>
            <a:ext cx="923821" cy="48626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1" y="6576006"/>
            <a:ext cx="1637999" cy="28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altLang="ja-JP">
                <a:latin typeface="Calibri"/>
                <a:ea typeface="メイリオ"/>
              </a:rPr>
              <a:t>RIKEN Confidential</a:t>
            </a:r>
            <a:endParaRPr lang="ja-JP" altLang="en-US" dirty="0">
              <a:latin typeface="Calibri"/>
              <a:ea typeface="メイリオ"/>
            </a:endParaRPr>
          </a:p>
        </p:txBody>
      </p:sp>
      <p:sp>
        <p:nvSpPr>
          <p:cNvPr id="8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11" y="6583680"/>
            <a:ext cx="1704295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altLang="ja-JP">
                <a:latin typeface="Calibri"/>
                <a:ea typeface="メイリオ"/>
              </a:rPr>
              <a:t>(C) 2016 RIKEN</a:t>
            </a:r>
            <a:endParaRPr lang="ja-JP" altLang="en-US" dirty="0">
              <a:latin typeface="Calibr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130406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76700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5450" y="6567488"/>
            <a:ext cx="2160000" cy="279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0379" y="6567488"/>
            <a:ext cx="4926331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755380" y="6578600"/>
            <a:ext cx="1145858" cy="279400"/>
          </a:xfrm>
        </p:spPr>
        <p:txBody>
          <a:bodyPr/>
          <a:lstStyle>
            <a:lvl1pPr>
              <a:defRPr/>
            </a:lvl1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82471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645" y="199557"/>
            <a:ext cx="9213507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 b="0"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‹#›</a:t>
            </a:fld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114645" y="872067"/>
            <a:ext cx="9587144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0">
                <a:latin typeface="ヒラギノ角ゴ ProN W3"/>
                <a:ea typeface="ヒラギノ角ゴ ProN W3"/>
                <a:cs typeface="ヒラギノ角ゴ ProN W3"/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1" y="6575992"/>
            <a:ext cx="1637999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altLang="ja-JP">
                <a:latin typeface="Calibri"/>
                <a:ea typeface="メイリオ"/>
              </a:rPr>
              <a:t>RIKEN Confidential</a:t>
            </a:r>
            <a:endParaRPr lang="ja-JP" altLang="en-US" dirty="0">
              <a:latin typeface="Calibri"/>
              <a:ea typeface="メイリオ"/>
            </a:endParaRPr>
          </a:p>
        </p:txBody>
      </p:sp>
      <p:sp>
        <p:nvSpPr>
          <p:cNvPr id="6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11" y="6583680"/>
            <a:ext cx="1704295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algn="r"/>
            <a:r>
              <a:rPr lang="en-US" altLang="ja-JP">
                <a:latin typeface="Calibri"/>
                <a:ea typeface="メイリオ"/>
              </a:rPr>
              <a:t>(C) 2016 RIKEN</a:t>
            </a:r>
            <a:endParaRPr lang="ja-JP" altLang="en-US" dirty="0">
              <a:latin typeface="Calibr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8428187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　（行間　狭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5450" y="6567488"/>
            <a:ext cx="2160000" cy="279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0379" y="6567488"/>
            <a:ext cx="4926331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755380" y="6578600"/>
            <a:ext cx="1145858" cy="279400"/>
          </a:xfrm>
        </p:spPr>
        <p:txBody>
          <a:bodyPr/>
          <a:lstStyle>
            <a:lvl1pPr>
              <a:defRPr/>
            </a:lvl1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00410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698-911E-8147-9F54-A628A418CFDB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2018/4/2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552A-6829-CC4C-9EDF-D216CBD798D4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‹#›</a:t>
            </a:fld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6" y="6575992"/>
            <a:ext cx="1542642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srgbClr val="000000">
                    <a:tint val="75000"/>
                  </a:srgbClr>
                </a:solidFill>
                <a:ea typeface="メイリオ"/>
              </a:rPr>
              <a:t>RIKEN CONFIDENTIAL</a:t>
            </a:r>
            <a:endParaRPr lang="ja-JP" altLang="en-US" dirty="0">
              <a:solidFill>
                <a:srgbClr val="000000">
                  <a:tint val="75000"/>
                </a:srgbClr>
              </a:solidFill>
              <a:ea typeface="メイリオ"/>
            </a:endParaRPr>
          </a:p>
        </p:txBody>
      </p:sp>
      <p:sp>
        <p:nvSpPr>
          <p:cNvPr id="6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05" y="6583680"/>
            <a:ext cx="1704295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ja-JP" dirty="0">
                <a:solidFill>
                  <a:srgbClr val="000000">
                    <a:tint val="75000"/>
                  </a:srgbClr>
                </a:solidFill>
                <a:ea typeface="メイリオ"/>
              </a:rPr>
              <a:t>(C) 2015 RIKEN</a:t>
            </a:r>
            <a:endParaRPr lang="ja-JP" altLang="en-US" dirty="0">
              <a:solidFill>
                <a:srgbClr val="000000">
                  <a:tint val="75000"/>
                </a:srgbClr>
              </a:solidFill>
              <a:ea typeface="メイリオ"/>
            </a:endParaRPr>
          </a:p>
        </p:txBody>
      </p:sp>
    </p:spTree>
    <p:extLst/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_入力エリア少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7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4000" b="1"/>
            </a:lvl1pPr>
            <a:lvl2pPr marL="266700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22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809625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5" y="3201411"/>
            <a:ext cx="7078797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000" b="1">
                <a:solidFill>
                  <a:srgbClr val="C7171D"/>
                </a:solidFill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b="1" spc="60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6" y="4458476"/>
            <a:ext cx="7555810" cy="2018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ts val="1500"/>
              </a:lnSpc>
              <a:buFontTx/>
              <a:buNone/>
              <a:defRPr sz="20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所属、名前、日付を入力</a:t>
            </a:r>
            <a:endParaRPr kumimoji="1"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6" y="6575992"/>
            <a:ext cx="1542642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srgbClr val="000000">
                    <a:tint val="75000"/>
                  </a:srgbClr>
                </a:solidFill>
                <a:ea typeface="メイリオ"/>
              </a:rPr>
              <a:t>RIKEN CONFIDENTIAL</a:t>
            </a:r>
            <a:endParaRPr lang="ja-JP" altLang="en-US" dirty="0">
              <a:solidFill>
                <a:srgbClr val="000000">
                  <a:tint val="75000"/>
                </a:srgbClr>
              </a:solidFill>
              <a:ea typeface="メイリオ"/>
            </a:endParaRPr>
          </a:p>
        </p:txBody>
      </p:sp>
      <p:sp>
        <p:nvSpPr>
          <p:cNvPr id="8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05" y="6583680"/>
            <a:ext cx="1704295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srgbClr val="000000">
                    <a:tint val="75000"/>
                  </a:srgbClr>
                </a:solidFill>
                <a:ea typeface="メイリオ"/>
              </a:rPr>
              <a:t>(C) 2015 RIKEN</a:t>
            </a:r>
            <a:endParaRPr lang="ja-JP" altLang="en-US" dirty="0">
              <a:solidFill>
                <a:srgbClr val="000000">
                  <a:tint val="75000"/>
                </a:srgbClr>
              </a:solidFill>
              <a:ea typeface="メイリオ"/>
            </a:endParaRPr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_入力エリア少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8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i="0"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  <a:lvl2pPr marL="200025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1650"/>
            </a:lvl2pPr>
            <a:lvl3pPr marL="407194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1500"/>
            </a:lvl3pPr>
            <a:lvl4pPr marL="607219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350"/>
            </a:lvl4pPr>
            <a:lvl5pPr marL="1009650" indent="-201216">
              <a:buSzPct val="110000"/>
              <a:buFont typeface="Adobe Caslon Pro" panose="0205050205050A020403" pitchFamily="18" charset="0"/>
              <a:buChar char="-"/>
              <a:defRPr sz="1200"/>
            </a:lvl5pPr>
            <a:lvl6pPr marL="17145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6" y="3201411"/>
            <a:ext cx="7078798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1500" b="0" i="0">
                <a:solidFill>
                  <a:srgbClr val="C7171D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  <a:lvl2pPr marL="407194" indent="-207169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1650"/>
            </a:lvl2pPr>
            <a:lvl3pPr marL="607219" indent="-200025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1500"/>
            </a:lvl3pPr>
            <a:lvl4pPr marL="808435" indent="-201216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350"/>
            </a:lvl4pPr>
            <a:lvl5pPr marL="1009650" indent="-201216">
              <a:buSzPct val="110000"/>
              <a:buFont typeface="Adobe Caslon Pro" panose="0205050205050A020403" pitchFamily="18" charset="0"/>
              <a:buChar char="-"/>
              <a:defRPr sz="1200"/>
            </a:lvl5pPr>
            <a:lvl6pPr marL="1714500" indent="0">
              <a:buNone/>
              <a:defRPr/>
            </a:lvl6pPr>
          </a:lstStyle>
          <a:p>
            <a:pPr lvl="0"/>
            <a:r>
              <a:rPr lang="ja-JP" altLang="en-US" b="1" spc="45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7" y="4458476"/>
            <a:ext cx="7555810" cy="2018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ts val="1125"/>
              </a:lnSpc>
              <a:buFontTx/>
              <a:buNone/>
              <a:defRPr sz="1500" b="0" i="0"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  <a:lvl2pPr marL="407194" indent="-207169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1650"/>
            </a:lvl2pPr>
            <a:lvl3pPr marL="607219" indent="-200025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1500"/>
            </a:lvl3pPr>
            <a:lvl4pPr marL="808435" indent="-201216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350"/>
            </a:lvl4pPr>
            <a:lvl5pPr marL="1009650" indent="-201216">
              <a:buSzPct val="110000"/>
              <a:buFont typeface="Adobe Caslon Pro" panose="0205050205050A020403" pitchFamily="18" charset="0"/>
              <a:buChar char="-"/>
              <a:defRPr sz="1200"/>
            </a:lvl5pPr>
            <a:lvl6pPr marL="1714500" indent="0">
              <a:buNone/>
              <a:defRPr/>
            </a:lvl6pPr>
          </a:lstStyle>
          <a:p>
            <a:pPr lvl="0"/>
            <a:r>
              <a:rPr kumimoji="1" lang="ja-JP" altLang="en-US" dirty="0"/>
              <a:t>所属、名前、日付を入力</a:t>
            </a:r>
            <a:endParaRPr kumimoji="1"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0" i="0"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8" y="6575992"/>
            <a:ext cx="1599000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04" y="6583680"/>
            <a:ext cx="1704296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r>
              <a:rPr lang="is-IS" altLang="ja-JP">
                <a:solidFill>
                  <a:srgbClr val="000000"/>
                </a:solidFill>
              </a:rPr>
              <a:t>(C) 2016 RIKEN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7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100" b="0" i="0"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‹#›</a:t>
            </a:fld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1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03597" indent="-203597">
              <a:lnSpc>
                <a:spcPct val="100000"/>
              </a:lnSpc>
              <a:buFont typeface="Wingdings" panose="05000000000000000000" pitchFamily="2" charset="2"/>
              <a:buChar char="l"/>
              <a:defRPr sz="1650" b="0" i="0"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  <a:lvl2pPr marL="407194" indent="-207169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1650"/>
            </a:lvl2pPr>
            <a:lvl3pPr marL="607219" indent="-200025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1500"/>
            </a:lvl3pPr>
            <a:lvl4pPr marL="808435" indent="-201216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350"/>
            </a:lvl4pPr>
            <a:lvl5pPr marL="1009650" indent="-201216">
              <a:buSzPct val="110000"/>
              <a:buFont typeface="Adobe Caslon Pro" panose="0205050205050A020403" pitchFamily="18" charset="0"/>
              <a:buChar char="-"/>
              <a:defRPr sz="1200"/>
            </a:lvl5pPr>
            <a:lvl6pPr marL="17145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8" y="6575992"/>
            <a:ext cx="1638000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04" y="6583680"/>
            <a:ext cx="1704296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pPr algn="r"/>
            <a:r>
              <a:rPr lang="is-IS" altLang="ja-JP">
                <a:solidFill>
                  <a:srgbClr val="000000"/>
                </a:solidFill>
              </a:rPr>
              <a:t>(C) 2016 RIKEN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_入力エリア少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7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4000" b="1"/>
            </a:lvl1pPr>
            <a:lvl2pPr marL="266670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2200"/>
            </a:lvl2pPr>
            <a:lvl3pPr marL="542864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809532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5" y="3201411"/>
            <a:ext cx="7078797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000" b="1">
                <a:solidFill>
                  <a:srgbClr val="C7171D"/>
                </a:solidFill>
              </a:defRPr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lang="ja-JP" altLang="en-US" b="1" spc="60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6" y="4458477"/>
            <a:ext cx="7555810" cy="2018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ts val="1499"/>
              </a:lnSpc>
              <a:buFontTx/>
              <a:buNone/>
              <a:defRPr sz="2000" b="1"/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kumimoji="1" lang="ja-JP" altLang="en-US" dirty="0"/>
              <a:t>所属、名前、日付を入力</a:t>
            </a:r>
            <a:endParaRPr kumimoji="1" lang="en-US" altLang="ja-JP" dirty="0"/>
          </a:p>
        </p:txBody>
      </p:sp>
      <p:pic>
        <p:nvPicPr>
          <p:cNvPr id="7" name="pasted-image.pdf"/>
          <p:cNvPicPr/>
          <p:nvPr userDrawn="1"/>
        </p:nvPicPr>
        <p:blipFill rotWithShape="1">
          <a:blip r:embed="rId3">
            <a:extLst/>
          </a:blip>
          <a:srcRect r="59091"/>
          <a:stretch/>
        </p:blipFill>
        <p:spPr>
          <a:xfrm>
            <a:off x="8814147" y="5445028"/>
            <a:ext cx="946150" cy="1221808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4345" y="2844982"/>
            <a:ext cx="6824133" cy="1717969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ja-JP" altLang="en-US" dirty="0"/>
              <a:t>クリックして</a:t>
            </a:r>
            <a:br>
              <a:rPr kumimoji="1" lang="en-US" altLang="ja-JP" dirty="0"/>
            </a:br>
            <a:r>
              <a:rPr kumimoji="1" lang="ja-JP" altLang="en-US" dirty="0"/>
              <a:t>中表紙タイトルを入力</a:t>
            </a:r>
          </a:p>
        </p:txBody>
      </p:sp>
    </p:spTree>
    <p:extLst/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83882" y="199557"/>
            <a:ext cx="9368119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283883" y="872068"/>
            <a:ext cx="9368117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200" b="1"/>
            </a:lvl1pPr>
            <a:lvl2pPr marL="542864" indent="-276194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200"/>
            </a:lvl2pPr>
            <a:lvl3pPr marL="809532" indent="-266670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000"/>
            </a:lvl3pPr>
            <a:lvl4pPr marL="1077790" indent="-268257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1800"/>
            </a:lvl4pPr>
            <a:lvl5pPr marL="1346047" indent="-268257">
              <a:spcBef>
                <a:spcPts val="0"/>
              </a:spcBef>
              <a:buSzPct val="100000"/>
              <a:buFont typeface="Wingdings" charset="2"/>
              <a:buChar char="§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</p:spTree>
    <p:extLst/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　（行間　狭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872068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200" b="1"/>
            </a:lvl1pPr>
            <a:lvl2pPr marL="542864" indent="-276194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200"/>
            </a:lvl2pPr>
            <a:lvl3pPr marL="809532" indent="-266670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000"/>
            </a:lvl3pPr>
            <a:lvl4pPr marL="1077790" indent="-268257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1800"/>
            </a:lvl4pPr>
            <a:lvl5pPr marL="1346047" indent="-268257">
              <a:spcBef>
                <a:spcPts val="0"/>
              </a:spcBef>
              <a:buSzPct val="100000"/>
              <a:buFont typeface="Wingdings" charset="2"/>
              <a:buChar char="§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（箇条書き　4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406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Clr>
                <a:srgbClr val="004A7A"/>
              </a:buClr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Clr>
                <a:srgbClr val="FABE00"/>
              </a:buClr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Clr>
                <a:srgbClr val="168B37"/>
              </a:buClr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Clr>
                <a:srgbClr val="168B37"/>
              </a:buClr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　（箇条書き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あいうえ</a:t>
            </a:r>
            <a:r>
              <a:rPr kumimoji="1" lang="ja-JP" altLang="en-US" dirty="0" err="1"/>
              <a:t>お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かきく</a:t>
            </a:r>
            <a:r>
              <a:rPr kumimoji="1" lang="ja-JP" altLang="en-US" dirty="0" err="1"/>
              <a:t>けこ</a:t>
            </a:r>
            <a:endParaRPr kumimoji="1" lang="en-US" altLang="ja-JP" dirty="0"/>
          </a:p>
          <a:p>
            <a:pPr lvl="3"/>
            <a:r>
              <a:rPr kumimoji="1" lang="ja-JP" altLang="en-US" dirty="0" err="1"/>
              <a:t>さしすせそ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たちつてと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5450" y="6567488"/>
            <a:ext cx="2160000" cy="279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0379" y="6567488"/>
            <a:ext cx="4926331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755380" y="6578600"/>
            <a:ext cx="1145858" cy="279400"/>
          </a:xfrm>
        </p:spPr>
        <p:txBody>
          <a:bodyPr/>
          <a:lstStyle>
            <a:lvl1pPr>
              <a:defRPr/>
            </a:lvl1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35907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（箇条書き　4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872068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Clr>
                <a:srgbClr val="004A7A"/>
              </a:buClr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Clr>
                <a:srgbClr val="FABE00"/>
              </a:buClr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Clr>
                <a:srgbClr val="168B37"/>
              </a:buClr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Clr>
                <a:srgbClr val="168B37"/>
              </a:buClr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　（箇条書き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あいうえ</a:t>
            </a:r>
            <a:r>
              <a:rPr kumimoji="1" lang="ja-JP" altLang="en-US" dirty="0" err="1"/>
              <a:t>お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かきく</a:t>
            </a:r>
            <a:r>
              <a:rPr kumimoji="1" lang="ja-JP" altLang="en-US" dirty="0" err="1"/>
              <a:t>けこ</a:t>
            </a:r>
            <a:endParaRPr kumimoji="1" lang="en-US" altLang="ja-JP" dirty="0"/>
          </a:p>
          <a:p>
            <a:pPr lvl="3"/>
            <a:r>
              <a:rPr kumimoji="1" lang="ja-JP" altLang="en-US" dirty="0" err="1"/>
              <a:t>さしすせそ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たちつてと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、コンテンツ入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273"/>
            <a:ext cx="4290000" cy="5571865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2" hasCustomPrompt="1"/>
          </p:nvPr>
        </p:nvSpPr>
        <p:spPr>
          <a:xfrm>
            <a:off x="5076828" y="872067"/>
            <a:ext cx="4251324" cy="5571067"/>
          </a:xfrm>
        </p:spPr>
        <p:txBody>
          <a:bodyPr>
            <a:noAutofit/>
          </a:bodyPr>
          <a:lstStyle>
            <a:lvl1pPr marL="269844" marR="0" indent="-269844" defTabSz="914296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tabLst/>
              <a:defRPr/>
            </a:lvl1pPr>
          </a:lstStyle>
          <a:p>
            <a:pPr lvl="0"/>
            <a:r>
              <a:rPr kumimoji="1" lang="ja-JP" altLang="en-US" dirty="0"/>
              <a:t>クリックしてコンテンツを入力</a:t>
            </a:r>
            <a:endParaRPr kumimoji="1" lang="en-US" altLang="ja-JP" dirty="0"/>
          </a:p>
        </p:txBody>
      </p:sp>
      <p:pic>
        <p:nvPicPr>
          <p:cNvPr id="6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25" y="238693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693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272"/>
            <a:ext cx="4290000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077899" y="871272"/>
            <a:ext cx="4250254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pPr lvl="5"/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5825067"/>
            <a:ext cx="8848784" cy="900331"/>
          </a:xfrm>
          <a:prstGeom prst="rect">
            <a:avLst/>
          </a:prstGeom>
          <a:solidFill>
            <a:srgbClr val="A5002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266670" indent="0" algn="ctr">
              <a:lnSpc>
                <a:spcPct val="100000"/>
              </a:lnSpc>
              <a:buSzPct val="65000"/>
              <a:buFontTx/>
              <a:buNone/>
              <a:defRPr sz="2000"/>
            </a:lvl2pPr>
            <a:lvl3pPr marL="542864" indent="0" algn="ctr">
              <a:lnSpc>
                <a:spcPct val="100000"/>
              </a:lnSpc>
              <a:buSzPct val="45000"/>
              <a:buFontTx/>
              <a:buNone/>
              <a:defRPr sz="2000"/>
            </a:lvl3pPr>
            <a:lvl4pPr marL="809532" indent="0" algn="ctr">
              <a:lnSpc>
                <a:spcPct val="100000"/>
              </a:lnSpc>
              <a:buSzPct val="130000"/>
              <a:buFontTx/>
              <a:buNone/>
              <a:defRPr sz="2000"/>
            </a:lvl4pPr>
            <a:lvl5pPr marL="1077790" indent="0" algn="ctr">
              <a:buSzPct val="110000"/>
              <a:buFontTx/>
              <a:buNone/>
              <a:defRPr sz="2000"/>
            </a:lvl5pPr>
            <a:lvl6pPr marL="2285740" indent="0" algn="ctr">
              <a:buFontTx/>
              <a:buNone/>
              <a:defRPr sz="2000"/>
            </a:lvl6pPr>
          </a:lstStyle>
          <a:p>
            <a:pPr lvl="0"/>
            <a:r>
              <a:rPr kumimoji="1" lang="ja-JP" altLang="en-US" dirty="0"/>
              <a:t>クリックしてまとめを入力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660401"/>
            <a:ext cx="8808773" cy="5810248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ea typeface="Calibri"/>
              <a:cs typeface="Calibri"/>
              <a:sym typeface="Calibri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872068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pic>
        <p:nvPicPr>
          <p:cNvPr id="9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25" y="238693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693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（行間　狭い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ea typeface="Calibri"/>
              <a:cs typeface="Calibri"/>
              <a:sym typeface="Calibri"/>
            </a:endParaRP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872068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9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25" y="238693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693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（箇条書き 4色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ea typeface="Calibri"/>
              <a:cs typeface="Calibri"/>
              <a:sym typeface="Calibri"/>
            </a:endParaRP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872068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Clr>
                <a:srgbClr val="004A7A"/>
              </a:buClr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Clr>
                <a:srgbClr val="FABE00"/>
              </a:buClr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Clr>
                <a:srgbClr val="168B37"/>
              </a:buClr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Clr>
                <a:srgbClr val="168B37"/>
              </a:buClr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　（箇条書き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色）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あいうえ</a:t>
            </a:r>
            <a:r>
              <a:rPr kumimoji="1" lang="ja-JP" altLang="en-US" dirty="0" err="1"/>
              <a:t>お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かきく</a:t>
            </a:r>
            <a:r>
              <a:rPr kumimoji="1" lang="ja-JP" altLang="en-US" dirty="0" err="1"/>
              <a:t>けこ</a:t>
            </a:r>
            <a:endParaRPr kumimoji="1" lang="en-US" altLang="ja-JP" dirty="0"/>
          </a:p>
          <a:p>
            <a:pPr lvl="3"/>
            <a:r>
              <a:rPr kumimoji="1" lang="ja-JP" altLang="en-US" dirty="0" err="1"/>
              <a:t>さしすせそ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たちつてと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10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25" y="238693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693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タイトルとテキスト、コンテンツ入力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7529505" y="6453718"/>
            <a:ext cx="2228852" cy="307762"/>
          </a:xfr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ea typeface="Calibri"/>
              <a:cs typeface="Calibri"/>
              <a:sym typeface="Calibri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273"/>
            <a:ext cx="4290000" cy="5571865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2" hasCustomPrompt="1"/>
          </p:nvPr>
        </p:nvSpPr>
        <p:spPr>
          <a:xfrm>
            <a:off x="5076828" y="872067"/>
            <a:ext cx="4251324" cy="5571067"/>
          </a:xfrm>
        </p:spPr>
        <p:txBody>
          <a:bodyPr>
            <a:noAutofit/>
          </a:bodyPr>
          <a:lstStyle>
            <a:lvl1pPr marL="269844" marR="0" indent="-269844" defTabSz="914296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tabLst/>
              <a:defRPr/>
            </a:lvl1pPr>
          </a:lstStyle>
          <a:p>
            <a:pPr lvl="0"/>
            <a:r>
              <a:rPr kumimoji="1" lang="ja-JP" altLang="en-US" dirty="0"/>
              <a:t>クリックしてコンテンツを入力</a:t>
            </a:r>
            <a:endParaRPr kumimoji="1" lang="en-US" altLang="ja-JP" dirty="0"/>
          </a:p>
        </p:txBody>
      </p:sp>
      <p:pic>
        <p:nvPicPr>
          <p:cNvPr id="10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25" y="238693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693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まと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ea typeface="Calibri"/>
              <a:cs typeface="Calibri"/>
              <a:sym typeface="Calibri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272"/>
            <a:ext cx="4290000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077899" y="871272"/>
            <a:ext cx="4250254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pPr lvl="5"/>
            <a:endParaRPr kumimoji="1" lang="en-US" altLang="ja-JP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5825067"/>
            <a:ext cx="8848784" cy="900331"/>
          </a:xfrm>
          <a:prstGeom prst="rect">
            <a:avLst/>
          </a:prstGeom>
          <a:solidFill>
            <a:srgbClr val="A5002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266670" indent="0" algn="ctr">
              <a:lnSpc>
                <a:spcPct val="100000"/>
              </a:lnSpc>
              <a:buSzPct val="65000"/>
              <a:buFontTx/>
              <a:buNone/>
              <a:defRPr sz="2000"/>
            </a:lvl2pPr>
            <a:lvl3pPr marL="542864" indent="0" algn="ctr">
              <a:lnSpc>
                <a:spcPct val="100000"/>
              </a:lnSpc>
              <a:buSzPct val="45000"/>
              <a:buFontTx/>
              <a:buNone/>
              <a:defRPr sz="2000"/>
            </a:lvl3pPr>
            <a:lvl4pPr marL="809532" indent="0" algn="ctr">
              <a:lnSpc>
                <a:spcPct val="100000"/>
              </a:lnSpc>
              <a:buSzPct val="130000"/>
              <a:buFontTx/>
              <a:buNone/>
              <a:defRPr sz="2000"/>
            </a:lvl4pPr>
            <a:lvl5pPr marL="1077790" indent="0" algn="ctr">
              <a:buSzPct val="110000"/>
              <a:buFontTx/>
              <a:buNone/>
              <a:defRPr sz="2000"/>
            </a:lvl5pPr>
            <a:lvl6pPr marL="2285740" indent="0" algn="ctr">
              <a:buFontTx/>
              <a:buNone/>
              <a:defRPr sz="2000"/>
            </a:lvl6pPr>
          </a:lstStyle>
          <a:p>
            <a:pPr lvl="0"/>
            <a:r>
              <a:rPr kumimoji="1" lang="ja-JP" altLang="en-US" dirty="0"/>
              <a:t>クリックしてまとめを入力</a:t>
            </a:r>
          </a:p>
        </p:txBody>
      </p:sp>
      <p:pic>
        <p:nvPicPr>
          <p:cNvPr id="12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25" y="238693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693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背景_テキスト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Shape 3"/>
          <p:cNvSpPr/>
          <p:nvPr userDrawn="1"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ea typeface="Calibri"/>
              <a:cs typeface="Calibri"/>
              <a:sym typeface="Calibri"/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80" y="660401"/>
            <a:ext cx="8808773" cy="5810248"/>
          </a:xfrm>
          <a:prstGeom prst="rect">
            <a:avLst/>
          </a:prstGeom>
        </p:spPr>
        <p:txBody>
          <a:bodyPr>
            <a:noAutofit/>
          </a:bodyPr>
          <a:lstStyle>
            <a:lvl1pPr marL="271432" indent="-27143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200" b="1"/>
            </a:lvl1pPr>
            <a:lvl2pPr marL="542864" indent="-276194">
              <a:lnSpc>
                <a:spcPct val="10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Char char="l"/>
              <a:defRPr sz="2200"/>
            </a:lvl2pPr>
            <a:lvl3pPr marL="809532" indent="-266670">
              <a:lnSpc>
                <a:spcPct val="100000"/>
              </a:lnSpc>
              <a:spcBef>
                <a:spcPts val="0"/>
              </a:spcBef>
              <a:buSzPct val="45000"/>
              <a:buFont typeface="Wingdings" panose="05000000000000000000" pitchFamily="2" charset="2"/>
              <a:buChar char="l"/>
              <a:defRPr sz="2000"/>
            </a:lvl3pPr>
            <a:lvl4pPr marL="1077790" indent="-268257">
              <a:lnSpc>
                <a:spcPct val="100000"/>
              </a:lnSpc>
              <a:spcBef>
                <a:spcPts val="0"/>
              </a:spcBef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047" indent="-268257">
              <a:spcBef>
                <a:spcPts val="0"/>
              </a:spcBef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574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クリックしてテキストを入力（行間　狭い）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25" y="238693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r="59091"/>
          <a:stretch/>
        </p:blipFill>
        <p:spPr>
          <a:xfrm>
            <a:off x="260350" y="238693"/>
            <a:ext cx="285750" cy="367665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、コンテンツ入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276"/>
            <a:ext cx="4290000" cy="557186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2" hasCustomPrompt="1"/>
          </p:nvPr>
        </p:nvSpPr>
        <p:spPr>
          <a:xfrm>
            <a:off x="5076833" y="872067"/>
            <a:ext cx="4251324" cy="5571066"/>
          </a:xfrm>
        </p:spPr>
        <p:txBody>
          <a:bodyPr>
            <a:noAutofit/>
          </a:bodyPr>
          <a:lstStyle>
            <a:lvl1pPr marL="269875" marR="0" indent="-269875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tabLst/>
              <a:defRPr/>
            </a:lvl1pPr>
          </a:lstStyle>
          <a:p>
            <a:pPr lvl="0"/>
            <a:r>
              <a:rPr kumimoji="1" lang="ja-JP" altLang="en-US" dirty="0"/>
              <a:t>クリックしてコンテンツを入力</a:t>
            </a:r>
            <a:endParaRPr kumimoji="1" lang="en-US" altLang="ja-JP" dirty="0"/>
          </a:p>
        </p:txBody>
      </p:sp>
      <p:pic>
        <p:nvPicPr>
          <p:cNvPr id="6" name="pasted-image.pdf"/>
          <p:cNvPicPr/>
          <p:nvPr userDrawn="1"/>
        </p:nvPicPr>
        <p:blipFill rotWithShape="1">
          <a:blip r:embed="rId2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5450" y="6567488"/>
            <a:ext cx="2160000" cy="279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040379" y="6567488"/>
            <a:ext cx="4926331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755380" y="6578600"/>
            <a:ext cx="1145858" cy="279400"/>
          </a:xfrm>
        </p:spPr>
        <p:txBody>
          <a:bodyPr/>
          <a:lstStyle>
            <a:lvl1pPr>
              <a:defRPr/>
            </a:lvl1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05541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547855"/>
            <a:ext cx="3714750" cy="304800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90030" y="6546788"/>
            <a:ext cx="3714750" cy="283845"/>
          </a:xfrm>
          <a:prstGeom prst="rect">
            <a:avLst/>
          </a:prstGeom>
        </p:spPr>
        <p:txBody>
          <a:bodyPr lIns="91429" tIns="45715" rIns="91429" bIns="45715"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6243" y="152721"/>
            <a:ext cx="8802205" cy="712601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16243" y="1046757"/>
            <a:ext cx="8802205" cy="53873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491" y="115889"/>
            <a:ext cx="9288462" cy="576263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-9522" y="6578600"/>
            <a:ext cx="1218110" cy="2794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mtClean="0"/>
            </a:lvl1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578600"/>
            <a:ext cx="3136900" cy="268288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mtClean="0"/>
            </a:lvl1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80550" y="6578601"/>
            <a:ext cx="420688" cy="307762"/>
          </a:xfrm>
        </p:spPr>
        <p:txBody>
          <a:bodyPr/>
          <a:lstStyle>
            <a:lvl1pPr>
              <a:defRPr smtClean="0"/>
            </a:lvl1pPr>
          </a:lstStyle>
          <a:p>
            <a:fld id="{82F88772-08EC-4E5D-A460-C0844F78E6F1}" type="slidenum">
              <a:rPr lang="ja-JP" altLang="en-US">
                <a:solidFill>
                  <a:srgbClr val="000000"/>
                </a:solidFill>
              </a:rPr>
              <a:pPr/>
              <a:t>‹#›</a:t>
            </a:fld>
            <a:endParaRPr lang="ja-JP" alt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_入力エリア少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27977" y="355072"/>
            <a:ext cx="7555808" cy="26911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4000" b="0" i="0">
                <a:latin typeface="Calibri Light" charset="0"/>
                <a:ea typeface="Calibri Light" charset="0"/>
                <a:cs typeface="Calibri Light" charset="0"/>
              </a:defRPr>
            </a:lvl1pPr>
            <a:lvl2pPr marL="266700" indent="0">
              <a:lnSpc>
                <a:spcPct val="100000"/>
              </a:lnSpc>
              <a:buSzPct val="65000"/>
              <a:buFont typeface="Wingdings" panose="05000000000000000000" pitchFamily="2" charset="2"/>
              <a:buNone/>
              <a:defRPr sz="2200"/>
            </a:lvl2pPr>
            <a:lvl3pPr marL="542925" indent="0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defRPr sz="2000"/>
            </a:lvl3pPr>
            <a:lvl4pPr marL="809625" indent="0">
              <a:lnSpc>
                <a:spcPct val="100000"/>
              </a:lnSpc>
              <a:buSzPct val="130000"/>
              <a:buFont typeface="Adobe Caslon Pro Bold" panose="0205070206050A020403" pitchFamily="18" charset="0"/>
              <a:buNone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クリックしてタイトルを入力</a:t>
            </a:r>
            <a:endParaRPr kumimoji="1" lang="en-US" altLang="ja-JP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27975" y="3201411"/>
            <a:ext cx="7078797" cy="96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000" b="0" i="0">
                <a:solidFill>
                  <a:srgbClr val="C7171D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b="1" spc="60" dirty="0">
                <a:solidFill>
                  <a:srgbClr val="C7171D"/>
                </a:solidFill>
              </a:rPr>
              <a:t>～クリックしてサブタイトルを入力～</a:t>
            </a:r>
            <a:endParaRPr kumimoji="1" lang="en-US" altLang="ja-JP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27976" y="4458476"/>
            <a:ext cx="7555810" cy="2018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ts val="1500"/>
              </a:lnSpc>
              <a:buFontTx/>
              <a:buNone/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所属、名前、日付を入力</a:t>
            </a:r>
            <a:endParaRPr kumimoji="1" lang="en-US" altLang="ja-JP" dirty="0"/>
          </a:p>
        </p:txBody>
      </p:sp>
      <p:pic>
        <p:nvPicPr>
          <p:cNvPr id="6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689973" y="6111667"/>
            <a:ext cx="923821" cy="486266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7677148" y="84841"/>
            <a:ext cx="2228852" cy="307339"/>
          </a:xfr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4345" y="2844981"/>
            <a:ext cx="6824133" cy="171796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kumimoji="1" lang="ja-JP" altLang="en-US" dirty="0"/>
              <a:t>クリックして</a:t>
            </a:r>
            <a:br>
              <a:rPr kumimoji="1" lang="en-US" altLang="ja-JP" dirty="0"/>
            </a:br>
            <a:r>
              <a:rPr kumimoji="1" lang="ja-JP" altLang="en-US" dirty="0"/>
              <a:t>中表紙タイトルを入力</a:t>
            </a:r>
          </a:p>
        </p:txBody>
      </p:sp>
    </p:spTree>
    <p:extLst/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7677148" y="55626"/>
            <a:ext cx="2228852" cy="307339"/>
          </a:xfr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19379" y="872067"/>
            <a:ext cx="8808773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5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7" y="6575992"/>
            <a:ext cx="1836000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kumimoji="1" lang="en-US" altLang="ja-JP">
                <a:solidFill>
                  <a:srgbClr val="000000">
                    <a:tint val="75000"/>
                  </a:srgbClr>
                </a:solidFill>
              </a:rPr>
              <a:t>(C) 2016 RIKEN</a:t>
            </a:r>
            <a:endParaRPr kumimoji="1"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201704" y="6583680"/>
            <a:ext cx="1704295" cy="261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kumimoji="1" lang="en-US" altLang="ja-JP">
                <a:solidFill>
                  <a:srgbClr val="000000">
                    <a:tint val="75000"/>
                  </a:srgbClr>
                </a:solidFill>
              </a:rPr>
              <a:t>RIKEN Confidential</a:t>
            </a:r>
            <a:endParaRPr kumimoji="1"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83882" y="199557"/>
            <a:ext cx="9368118" cy="52857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283882" y="872067"/>
            <a:ext cx="9368117" cy="5598581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200" b="1"/>
            </a:lvl1pPr>
            <a:lvl2pPr marL="542925" indent="-276225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200"/>
            </a:lvl2pPr>
            <a:lvl3pPr marL="809625" indent="-266700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2000"/>
            </a:lvl3pPr>
            <a:lvl4pPr marL="1077913" indent="-268288">
              <a:lnSpc>
                <a:spcPct val="100000"/>
              </a:lnSpc>
              <a:spcBef>
                <a:spcPts val="0"/>
              </a:spcBef>
              <a:buSzPct val="100000"/>
              <a:buFont typeface="Wingdings" charset="2"/>
              <a:buChar char="§"/>
              <a:defRPr sz="1800"/>
            </a:lvl4pPr>
            <a:lvl5pPr marL="1346200" indent="-268288">
              <a:spcBef>
                <a:spcPts val="0"/>
              </a:spcBef>
              <a:buSzPct val="100000"/>
              <a:buFont typeface="Wingdings" charset="2"/>
              <a:buChar char="§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</p:spTree>
    <p:extLst/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377" y="871321"/>
            <a:ext cx="4290000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2" hasCustomPrompt="1"/>
          </p:nvPr>
        </p:nvSpPr>
        <p:spPr>
          <a:xfrm>
            <a:off x="5077901" y="871321"/>
            <a:ext cx="4250254" cy="478059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>
              <a:lnSpc>
                <a:spcPct val="100000"/>
              </a:lnSpc>
              <a:buFont typeface="Wingdings" panose="05000000000000000000" pitchFamily="2" charset="2"/>
              <a:buChar char="l"/>
              <a:defRPr sz="2200" b="1"/>
            </a:lvl1pPr>
            <a:lvl2pPr marL="542925" indent="-276225">
              <a:lnSpc>
                <a:spcPct val="100000"/>
              </a:lnSpc>
              <a:buSzPct val="65000"/>
              <a:buFont typeface="Wingdings" panose="05000000000000000000" pitchFamily="2" charset="2"/>
              <a:buChar char="l"/>
              <a:defRPr sz="2200"/>
            </a:lvl2pPr>
            <a:lvl3pPr marL="809625" indent="-266700">
              <a:lnSpc>
                <a:spcPct val="100000"/>
              </a:lnSpc>
              <a:buSzPct val="45000"/>
              <a:buFont typeface="Wingdings" panose="05000000000000000000" pitchFamily="2" charset="2"/>
              <a:buChar char="l"/>
              <a:defRPr sz="2000"/>
            </a:lvl3pPr>
            <a:lvl4pPr marL="1077913" indent="-268288">
              <a:lnSpc>
                <a:spcPct val="100000"/>
              </a:lnSpc>
              <a:buSzPct val="130000"/>
              <a:buFont typeface="Adobe Caslon Pro Bold" panose="0205070206050A020403" pitchFamily="18" charset="0"/>
              <a:buChar char="-"/>
              <a:defRPr sz="1800"/>
            </a:lvl4pPr>
            <a:lvl5pPr marL="1346200" indent="-268288">
              <a:buSzPct val="110000"/>
              <a:buFont typeface="Adobe Caslon Pro" panose="0205050205050A020403" pitchFamily="18" charset="0"/>
              <a:buChar char="-"/>
              <a:defRPr sz="1600"/>
            </a:lvl5pPr>
            <a:lvl6pPr marL="2286000" indent="0">
              <a:buNone/>
              <a:defRPr/>
            </a:lvl6pPr>
          </a:lstStyle>
          <a:p>
            <a:pPr lvl="0"/>
            <a:r>
              <a:rPr kumimoji="1" lang="ja-JP" altLang="en-US" dirty="0"/>
              <a:t>クリックしてテキストを入力</a:t>
            </a:r>
            <a:endParaRPr kumimoji="1" lang="en-US" altLang="ja-JP" dirty="0"/>
          </a:p>
          <a:p>
            <a:pPr lvl="5"/>
            <a:endParaRPr kumimoji="1" lang="en-US" altLang="ja-JP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519376" y="199557"/>
            <a:ext cx="8796073" cy="52857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800"/>
            </a:lvl1pPr>
          </a:lstStyle>
          <a:p>
            <a:r>
              <a:rPr kumimoji="1" lang="ja-JP" altLang="en-US" dirty="0"/>
              <a:t>クリックしてタイトルを入力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5825117"/>
            <a:ext cx="8848784" cy="735457"/>
          </a:xfrm>
          <a:prstGeom prst="rect">
            <a:avLst/>
          </a:prstGeom>
          <a:solidFill>
            <a:srgbClr val="A5002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266700" indent="0" algn="ctr">
              <a:lnSpc>
                <a:spcPct val="100000"/>
              </a:lnSpc>
              <a:buSzPct val="65000"/>
              <a:buFontTx/>
              <a:buNone/>
              <a:defRPr sz="2000"/>
            </a:lvl2pPr>
            <a:lvl3pPr marL="542925" indent="0" algn="ctr">
              <a:lnSpc>
                <a:spcPct val="100000"/>
              </a:lnSpc>
              <a:buSzPct val="45000"/>
              <a:buFontTx/>
              <a:buNone/>
              <a:defRPr sz="2000"/>
            </a:lvl3pPr>
            <a:lvl4pPr marL="809625" indent="0" algn="ctr">
              <a:lnSpc>
                <a:spcPct val="100000"/>
              </a:lnSpc>
              <a:buSzPct val="130000"/>
              <a:buFontTx/>
              <a:buNone/>
              <a:defRPr sz="2000"/>
            </a:lvl4pPr>
            <a:lvl5pPr marL="1077912" indent="0" algn="ctr">
              <a:buSzPct val="110000"/>
              <a:buFontTx/>
              <a:buNone/>
              <a:defRPr sz="2000"/>
            </a:lvl5pPr>
            <a:lvl6pPr marL="2286000" indent="0" algn="ctr">
              <a:buFontTx/>
              <a:buNone/>
              <a:defRPr sz="2000"/>
            </a:lvl6pPr>
          </a:lstStyle>
          <a:p>
            <a:pPr lvl="0"/>
            <a:r>
              <a:rPr kumimoji="1" lang="ja-JP" altLang="en-US" dirty="0"/>
              <a:t>クリックしてまとめを入力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5450" y="6567488"/>
            <a:ext cx="2160000" cy="279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2016/04/01</a:t>
            </a:r>
            <a:r>
              <a:rPr lang="ja-JP" altLang="en-US">
                <a:solidFill>
                  <a:srgbClr val="000000"/>
                </a:solidFill>
              </a:rPr>
              <a:t>版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4"/>
          </p:nvPr>
        </p:nvSpPr>
        <p:spPr>
          <a:xfrm>
            <a:off x="3040379" y="6567488"/>
            <a:ext cx="4926331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755380" y="6578600"/>
            <a:ext cx="1145858" cy="279400"/>
          </a:xfrm>
        </p:spPr>
        <p:txBody>
          <a:bodyPr/>
          <a:lstStyle>
            <a:lvl1pPr>
              <a:defRPr/>
            </a:lvl1pPr>
          </a:lstStyle>
          <a:p>
            <a:fld id="{B1061763-07A2-419F-B3C0-65418E48F157}" type="slidenum">
              <a:rPr lang="ja-JP" altLang="en-US" smtClean="0">
                <a:solidFill>
                  <a:srgbClr val="000000"/>
                </a:solidFill>
              </a:rPr>
              <a:pPr/>
              <a:t>‹#›</a:t>
            </a:fld>
            <a:endParaRPr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29130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21107-4CC6-4096-8F30-C2F448BC2EF7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47EB5B-87B8-431C-9816-3A601F758010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5.wmf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-27517" y="-12700"/>
            <a:ext cx="9906000" cy="6858000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655235" y="6562141"/>
            <a:ext cx="2228852" cy="2769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1200" b="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30479" y="2323652"/>
            <a:ext cx="734209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pic>
        <p:nvPicPr>
          <p:cNvPr id="8" name="pasted-image.pdf"/>
          <p:cNvPicPr/>
          <p:nvPr userDrawn="1"/>
        </p:nvPicPr>
        <p:blipFill rotWithShape="1">
          <a:blip r:embed="rId24">
            <a:extLst/>
          </a:blip>
          <a:srcRect l="38636"/>
          <a:stretch/>
        </p:blipFill>
        <p:spPr>
          <a:xfrm>
            <a:off x="9293231" y="238742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df"/>
          <p:cNvPicPr/>
          <p:nvPr userDrawn="1"/>
        </p:nvPicPr>
        <p:blipFill rotWithShape="1">
          <a:blip r:embed="rId24">
            <a:extLst/>
          </a:blip>
          <a:srcRect r="59091"/>
          <a:stretch/>
        </p:blipFill>
        <p:spPr>
          <a:xfrm>
            <a:off x="123197" y="6399512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551667"/>
            <a:ext cx="3136900" cy="26828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60" r:id="rId3"/>
    <p:sldLayoutId id="2147483661" r:id="rId4"/>
    <p:sldLayoutId id="2147484058" r:id="rId5"/>
    <p:sldLayoutId id="2147483668" r:id="rId6"/>
    <p:sldLayoutId id="2147483669" r:id="rId7"/>
    <p:sldLayoutId id="2147483665" r:id="rId8"/>
    <p:sldLayoutId id="2147483663" r:id="rId9"/>
    <p:sldLayoutId id="2147483664" r:id="rId10"/>
    <p:sldLayoutId id="2147483671" r:id="rId11"/>
    <p:sldLayoutId id="2147483674" r:id="rId12"/>
    <p:sldLayoutId id="2147483673" r:id="rId13"/>
    <p:sldLayoutId id="2147483676" r:id="rId14"/>
    <p:sldLayoutId id="2147483677" r:id="rId15"/>
    <p:sldLayoutId id="2147483675" r:id="rId16"/>
    <p:sldLayoutId id="2147483940" r:id="rId17"/>
    <p:sldLayoutId id="2147484057" r:id="rId18"/>
    <p:sldLayoutId id="2147484059" r:id="rId19"/>
    <p:sldLayoutId id="2147484063" r:id="rId20"/>
    <p:sldLayoutId id="2147484064" r:id="rId21"/>
  </p:sldLayoutIdLst>
  <p:transition spd="med"/>
  <p:hf hdr="0" dt="0"/>
  <p:txStyles>
    <p:titleStyle>
      <a:lvl1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1pPr>
      <a:lvl2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2pPr>
      <a:lvl3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3pPr>
      <a:lvl4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4pPr>
      <a:lvl5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5pPr>
      <a:lvl6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6pPr>
      <a:lvl7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7pPr>
      <a:lvl8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8pPr>
      <a:lvl9pPr eaLnBrk="1" hangingPunct="1">
        <a:lnSpc>
          <a:spcPct val="90000"/>
        </a:lnSpc>
        <a:defRPr kumimoji="1" sz="2400" b="1">
          <a:latin typeface="Meiryo UI"/>
          <a:ea typeface="Meiryo UI"/>
          <a:cs typeface="Meiryo UI"/>
          <a:sym typeface="Meiryo UI"/>
        </a:defRPr>
      </a:lvl9pPr>
    </p:titleStyle>
    <p:bodyStyle>
      <a:lvl1pPr marL="269875" indent="-269875" eaLnBrk="1" hangingPunct="1">
        <a:lnSpc>
          <a:spcPct val="90000"/>
        </a:lnSpc>
        <a:spcBef>
          <a:spcPts val="1000"/>
        </a:spcBef>
        <a:buClr>
          <a:srgbClr val="B01F28"/>
        </a:buClr>
        <a:buSzPct val="80000"/>
        <a:buFont typeface="Wingdings" panose="05000000000000000000" pitchFamily="2" charset="2"/>
        <a:buChar char="l"/>
        <a:defRPr kumimoji="1" sz="2200" b="1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1pPr>
      <a:lvl2pPr marL="539750" indent="-269875" eaLnBrk="1" hangingPunct="1">
        <a:lnSpc>
          <a:spcPct val="90000"/>
        </a:lnSpc>
        <a:spcBef>
          <a:spcPts val="1000"/>
        </a:spcBef>
        <a:buClr>
          <a:srgbClr val="B01F28"/>
        </a:buClr>
        <a:buSzPct val="65000"/>
        <a:buFont typeface="Wingdings" panose="05000000000000000000" pitchFamily="2" charset="2"/>
        <a:buChar char="l"/>
        <a:defRPr kumimoji="1" sz="22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2pPr>
      <a:lvl3pPr marL="809625" indent="-293688" eaLnBrk="1" hangingPunct="1">
        <a:lnSpc>
          <a:spcPct val="90000"/>
        </a:lnSpc>
        <a:spcBef>
          <a:spcPts val="1000"/>
        </a:spcBef>
        <a:buClr>
          <a:srgbClr val="B01F28"/>
        </a:buClr>
        <a:buSzPct val="45000"/>
        <a:buFont typeface="Wingdings" panose="05000000000000000000" pitchFamily="2" charset="2"/>
        <a:buChar char="l"/>
        <a:defRPr kumimoji="1" sz="20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3pPr>
      <a:lvl4pPr marL="1079500" indent="-282575" eaLnBrk="1" hangingPunct="1">
        <a:lnSpc>
          <a:spcPct val="90000"/>
        </a:lnSpc>
        <a:spcBef>
          <a:spcPts val="1000"/>
        </a:spcBef>
        <a:buClr>
          <a:srgbClr val="B01F28"/>
        </a:buClr>
        <a:buSzPct val="130000"/>
        <a:buFont typeface="Meiryo UI" panose="020B0604030504040204" pitchFamily="50" charset="-128"/>
        <a:buChar char="-"/>
        <a:defRPr kumimoji="1" sz="18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4pPr>
      <a:lvl5pPr marL="1341438" indent="-301625" eaLnBrk="1" hangingPunct="1">
        <a:lnSpc>
          <a:spcPct val="90000"/>
        </a:lnSpc>
        <a:spcBef>
          <a:spcPts val="1000"/>
        </a:spcBef>
        <a:buClr>
          <a:srgbClr val="B01F28"/>
        </a:buClr>
        <a:buSzPct val="110000"/>
        <a:buFont typeface="Meiryo UI" panose="020B0604030504040204" pitchFamily="50" charset="-128"/>
        <a:buChar char="-"/>
        <a:defRPr kumimoji="1" sz="18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5pPr>
      <a:lvl6pPr marL="1524000" indent="-285750" eaLnBrk="1" hangingPunct="1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Meiryo UI" panose="020B0604030504040204" pitchFamily="50" charset="-128"/>
        <a:buChar char="-"/>
        <a:defRPr kumimoji="1" sz="1600">
          <a:latin typeface="Meiryo UI"/>
          <a:ea typeface="Meiryo UI"/>
          <a:cs typeface="Meiryo UI"/>
          <a:sym typeface="Meiryo UI"/>
        </a:defRPr>
      </a:lvl6pPr>
      <a:lvl7pPr marL="2946400" indent="-203200" eaLnBrk="1" hangingPunct="1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kumimoji="1" sz="1600">
          <a:latin typeface="Meiryo UI"/>
          <a:ea typeface="Meiryo UI"/>
          <a:cs typeface="Meiryo UI"/>
          <a:sym typeface="Meiryo UI"/>
        </a:defRPr>
      </a:lvl7pPr>
      <a:lvl8pPr marL="3403600" indent="-203200" eaLnBrk="1" hangingPunct="1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kumimoji="1" sz="1600">
          <a:latin typeface="Meiryo UI"/>
          <a:ea typeface="Meiryo UI"/>
          <a:cs typeface="Meiryo UI"/>
          <a:sym typeface="Meiryo UI"/>
        </a:defRPr>
      </a:lvl8pPr>
      <a:lvl9pPr marL="3860800" indent="-203200" eaLnBrk="1" hangingPunct="1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kumimoji="1" sz="1600">
          <a:latin typeface="Meiryo UI"/>
          <a:ea typeface="Meiryo UI"/>
          <a:cs typeface="Meiryo UI"/>
          <a:sym typeface="Meiryo UI"/>
        </a:defRPr>
      </a:lvl9pPr>
    </p:bodyStyle>
    <p:otherStyle>
      <a:lvl1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eaLnBrk="1" hangingPunct="1">
        <a:defRPr kumimoji="1"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F1E7-00CB-D048-91FF-26E85E6019C6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955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hd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344488" y="692152"/>
            <a:ext cx="6913562" cy="144463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rtl="0" eaLnBrk="1" hangingPunct="1"/>
            <a:endParaRPr lang="ja-JP" altLang="en-US" sz="1463" kern="1200">
              <a:solidFill>
                <a:srgbClr val="000000"/>
              </a:solidFill>
            </a:endParaRPr>
          </a:p>
        </p:txBody>
      </p:sp>
      <p:sp>
        <p:nvSpPr>
          <p:cNvPr id="1027" name="Rectangle 35" descr="横線"/>
          <p:cNvSpPr>
            <a:spLocks noChangeArrowheads="1"/>
          </p:cNvSpPr>
          <p:nvPr/>
        </p:nvSpPr>
        <p:spPr bwMode="auto">
          <a:xfrm>
            <a:off x="7258050" y="850900"/>
            <a:ext cx="2374900" cy="274638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rtl="0" eaLnBrk="1" hangingPunct="1"/>
            <a:endParaRPr lang="ja-JP" altLang="en-US" sz="1463" kern="1200">
              <a:solidFill>
                <a:srgbClr val="000000"/>
              </a:solidFill>
            </a:endParaRPr>
          </a:p>
        </p:txBody>
      </p:sp>
      <p:sp>
        <p:nvSpPr>
          <p:cNvPr id="1028" name="Rectangle 34"/>
          <p:cNvSpPr>
            <a:spLocks noChangeArrowheads="1"/>
          </p:cNvSpPr>
          <p:nvPr/>
        </p:nvSpPr>
        <p:spPr bwMode="auto">
          <a:xfrm>
            <a:off x="7258050" y="692152"/>
            <a:ext cx="2376488" cy="144463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rtl="0" eaLnBrk="1" hangingPunct="1"/>
            <a:endParaRPr lang="ja-JP" altLang="en-US" sz="1463" kern="1200">
              <a:solidFill>
                <a:srgbClr val="000000"/>
              </a:solidFill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15888"/>
            <a:ext cx="92884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975"/>
            <a:ext cx="8915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3050" y="6524625"/>
            <a:ext cx="23114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13">
                <a:latin typeface="+mn-lt"/>
                <a:ea typeface="+mn-ea"/>
              </a:defRPr>
            </a:lvl1pPr>
          </a:lstStyle>
          <a:p>
            <a:pPr algn="l" rtl="0"/>
            <a:r>
              <a:rPr kumimoji="1" lang="en-US" altLang="ja-JP" kern="1200">
                <a:solidFill>
                  <a:srgbClr val="000000"/>
                </a:solidFill>
              </a:rPr>
              <a:t>2014/03/12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24625"/>
            <a:ext cx="31369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13">
                <a:latin typeface="+mn-lt"/>
                <a:ea typeface="+mn-ea"/>
              </a:defRPr>
            </a:lvl1pPr>
          </a:lstStyle>
          <a:p>
            <a:pPr rtl="0"/>
            <a:r>
              <a:rPr kumimoji="1" lang="en-US" altLang="ja-JP" kern="1200">
                <a:solidFill>
                  <a:srgbClr val="000000"/>
                </a:solidFill>
              </a:rPr>
              <a:t>University of Tokyo</a:t>
            </a:r>
            <a:endParaRPr kumimoji="1" lang="ja-JP" altLang="en-US" kern="120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1550" y="6524625"/>
            <a:ext cx="23114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13"/>
            </a:lvl1pPr>
          </a:lstStyle>
          <a:p>
            <a:pPr rtl="0"/>
            <a:fld id="{8DE1F8E6-8E37-4E7B-85F8-6E89A8CCD82E}" type="slidenum">
              <a:rPr kumimoji="1" lang="ja-JP" altLang="en-US" kern="1200" smtClean="0">
                <a:solidFill>
                  <a:srgbClr val="000000"/>
                </a:solidFill>
              </a:rPr>
              <a:pPr rtl="0"/>
              <a:t>‹#›</a:t>
            </a:fld>
            <a:endParaRPr kumimoji="1" lang="ja-JP" altLang="en-US" kern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0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371475"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742950"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114425"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485900"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78606" indent="-278606" algn="l" rtl="0" eaLnBrk="1" fontAlgn="base" hangingPunct="1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rtl="0" eaLnBrk="1" fontAlgn="base" hangingPunct="1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8688" indent="-185738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300163" indent="-185738" algn="l" rtl="0" eaLnBrk="1" fontAlgn="base" hangingPunct="1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638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3113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588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6063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7538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-27517" y="-12700"/>
            <a:ext cx="9906000" cy="685800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529505" y="6470701"/>
            <a:ext cx="2228852" cy="3073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1400" b="1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30479" y="2323652"/>
            <a:ext cx="734209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pic>
        <p:nvPicPr>
          <p:cNvPr id="8" name="pasted-image.pdf"/>
          <p:cNvPicPr/>
          <p:nvPr userDrawn="1"/>
        </p:nvPicPr>
        <p:blipFill>
          <a:blip r:embed="rId18">
            <a:extLst/>
          </a:blip>
          <a:stretch>
            <a:fillRect/>
          </a:stretch>
        </p:blipFill>
        <p:spPr>
          <a:xfrm>
            <a:off x="8918581" y="267267"/>
            <a:ext cx="698500" cy="3676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610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ransition spd="med"/>
  <p:hf hdr="0" dt="0"/>
  <p:txStyles>
    <p:titleStyle>
      <a:lvl1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1pPr>
      <a:lvl2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2pPr>
      <a:lvl3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3pPr>
      <a:lvl4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4pPr>
      <a:lvl5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5pPr>
      <a:lvl6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6pPr>
      <a:lvl7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7pPr>
      <a:lvl8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8pPr>
      <a:lvl9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9pPr>
    </p:titleStyle>
    <p:bodyStyle>
      <a:lvl1pPr marL="269875" indent="-269875">
        <a:lnSpc>
          <a:spcPct val="90000"/>
        </a:lnSpc>
        <a:spcBef>
          <a:spcPts val="1000"/>
        </a:spcBef>
        <a:buClr>
          <a:srgbClr val="B01F28"/>
        </a:buClr>
        <a:buSzPct val="80000"/>
        <a:buFont typeface="Wingdings" panose="05000000000000000000" pitchFamily="2" charset="2"/>
        <a:buChar char="l"/>
        <a:defRPr sz="2200" b="1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1pPr>
      <a:lvl2pPr marL="539750" indent="-269875">
        <a:lnSpc>
          <a:spcPct val="90000"/>
        </a:lnSpc>
        <a:spcBef>
          <a:spcPts val="1000"/>
        </a:spcBef>
        <a:buClr>
          <a:srgbClr val="B01F28"/>
        </a:buClr>
        <a:buSzPct val="65000"/>
        <a:buFont typeface="Wingdings" panose="05000000000000000000" pitchFamily="2" charset="2"/>
        <a:buChar char="l"/>
        <a:defRPr sz="22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2pPr>
      <a:lvl3pPr marL="809625" indent="-293688">
        <a:lnSpc>
          <a:spcPct val="90000"/>
        </a:lnSpc>
        <a:spcBef>
          <a:spcPts val="1000"/>
        </a:spcBef>
        <a:buClr>
          <a:srgbClr val="B01F28"/>
        </a:buClr>
        <a:buSzPct val="45000"/>
        <a:buFont typeface="Wingdings" panose="05000000000000000000" pitchFamily="2" charset="2"/>
        <a:buChar char="l"/>
        <a:defRPr sz="20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3pPr>
      <a:lvl4pPr marL="1079500" indent="-282575">
        <a:lnSpc>
          <a:spcPct val="90000"/>
        </a:lnSpc>
        <a:spcBef>
          <a:spcPts val="1000"/>
        </a:spcBef>
        <a:buClr>
          <a:srgbClr val="B01F28"/>
        </a:buClr>
        <a:buSzPct val="130000"/>
        <a:buFont typeface="Meiryo UI" panose="020B0604030504040204" pitchFamily="50" charset="-128"/>
        <a:buChar char="-"/>
        <a:defRPr sz="18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4pPr>
      <a:lvl5pPr marL="1341438" indent="-301625">
        <a:lnSpc>
          <a:spcPct val="90000"/>
        </a:lnSpc>
        <a:spcBef>
          <a:spcPts val="1000"/>
        </a:spcBef>
        <a:buClr>
          <a:srgbClr val="B01F28"/>
        </a:buClr>
        <a:buSzPct val="110000"/>
        <a:buFont typeface="Meiryo UI" panose="020B0604030504040204" pitchFamily="50" charset="-128"/>
        <a:buChar char="-"/>
        <a:defRPr sz="18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5pPr>
      <a:lvl6pPr marL="1524000" indent="-28575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Meiryo UI" panose="020B0604030504040204" pitchFamily="50" charset="-128"/>
        <a:buChar char="-"/>
        <a:defRPr sz="1600">
          <a:latin typeface="Meiryo UI"/>
          <a:ea typeface="Meiryo UI"/>
          <a:cs typeface="Meiryo UI"/>
          <a:sym typeface="Meiryo UI"/>
        </a:defRPr>
      </a:lvl6pPr>
      <a:lvl7pPr marL="29464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7pPr>
      <a:lvl8pPr marL="34036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8pPr>
      <a:lvl9pPr marL="38608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9pPr>
    </p:bodyStyle>
    <p:otherStyle>
      <a:lvl1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4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4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40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01E9C93-B232-467E-B6C0-6AAA1DA5DCE1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  <a:cs typeface="+mn-cs"/>
              </a:rPr>
              <a:pPr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9" y="635640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40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784B77D-FC8B-479F-8593-3739CA629AEF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  <a:cs typeface="+mn-cs"/>
              </a:rPr>
              <a:pPr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0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8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-27517" y="-1270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algn="ctr" rt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3"/>
          <p:cNvSpPr/>
          <p:nvPr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rt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677148" y="100189"/>
            <a:ext cx="2228852" cy="33855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1600" b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  <a:sym typeface="Calibri"/>
              </a:defRPr>
            </a:lvl1pPr>
          </a:lstStyle>
          <a:p>
            <a:pPr rtl="0"/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 rtl="0"/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30459" y="2323652"/>
            <a:ext cx="734209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pic>
        <p:nvPicPr>
          <p:cNvPr id="8" name="pasted-image.pdf"/>
          <p:cNvPicPr/>
          <p:nvPr userDrawn="1"/>
        </p:nvPicPr>
        <p:blipFill rotWithShape="1">
          <a:blip r:embed="rId5">
            <a:extLst/>
          </a:blip>
          <a:srcRect l="38636"/>
          <a:stretch/>
        </p:blipFill>
        <p:spPr>
          <a:xfrm>
            <a:off x="9126354" y="111003"/>
            <a:ext cx="428625" cy="36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df"/>
          <p:cNvPicPr/>
          <p:nvPr userDrawn="1"/>
        </p:nvPicPr>
        <p:blipFill rotWithShape="1">
          <a:blip r:embed="rId5">
            <a:extLst/>
          </a:blip>
          <a:srcRect r="59091"/>
          <a:stretch/>
        </p:blipFill>
        <p:spPr>
          <a:xfrm>
            <a:off x="8871381" y="138493"/>
            <a:ext cx="28575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1" y="6575992"/>
            <a:ext cx="1637999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kumimoji="1" lang="en-US" altLang="ja-JP">
                <a:solidFill>
                  <a:srgbClr val="000000"/>
                </a:solidFill>
                <a:latin typeface="Calibri"/>
                <a:ea typeface="メイリオ"/>
                <a:cs typeface="+mn-cs"/>
              </a:rPr>
              <a:t>RIKEN Confidential</a:t>
            </a:r>
            <a:endParaRPr kumimoji="1" lang="ja-JP" altLang="en-US" dirty="0">
              <a:solidFill>
                <a:srgbClr val="000000"/>
              </a:solidFill>
              <a:latin typeface="Calibri"/>
              <a:ea typeface="メイリオ"/>
              <a:cs typeface="+mn-cs"/>
            </a:endParaRPr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389195" y="6606660"/>
            <a:ext cx="1519102" cy="25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 algn="r" rtl="0"/>
            <a:r>
              <a:rPr kumimoji="1" lang="en-US" altLang="ja-JP">
                <a:latin typeface="Calibri"/>
                <a:ea typeface="メイリオ"/>
                <a:cs typeface="+mn-cs"/>
              </a:rPr>
              <a:t>(C) 2016 RIKEN</a:t>
            </a:r>
            <a:endParaRPr kumimoji="1" lang="ja-JP" altLang="en-US" dirty="0">
              <a:latin typeface="Calibr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4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p:transition spd="med"/>
  <p:hf hdr="0"/>
  <p:txStyles>
    <p:titleStyle>
      <a:lvl1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1pPr>
      <a:lvl2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2pPr>
      <a:lvl3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3pPr>
      <a:lvl4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4pPr>
      <a:lvl5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5pPr>
      <a:lvl6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6pPr>
      <a:lvl7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7pPr>
      <a:lvl8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8pPr>
      <a:lvl9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9pPr>
    </p:titleStyle>
    <p:bodyStyle>
      <a:lvl1pPr marL="269875" indent="-269875">
        <a:lnSpc>
          <a:spcPct val="90000"/>
        </a:lnSpc>
        <a:spcBef>
          <a:spcPts val="1000"/>
        </a:spcBef>
        <a:buClr>
          <a:srgbClr val="B01F28"/>
        </a:buClr>
        <a:buSzPct val="80000"/>
        <a:buFont typeface="Wingdings" panose="05000000000000000000" pitchFamily="2" charset="2"/>
        <a:buChar char="l"/>
        <a:defRPr sz="2200" b="0">
          <a:latin typeface="ヒラギノ角ゴ ProN W3"/>
          <a:ea typeface="ヒラギノ角ゴ ProN W3"/>
          <a:cs typeface="ヒラギノ角ゴ ProN W3"/>
          <a:sym typeface="Meiryo UI"/>
        </a:defRPr>
      </a:lvl1pPr>
      <a:lvl2pPr marL="539750" indent="-269875">
        <a:lnSpc>
          <a:spcPct val="90000"/>
        </a:lnSpc>
        <a:spcBef>
          <a:spcPts val="1000"/>
        </a:spcBef>
        <a:buClr>
          <a:srgbClr val="B01F28"/>
        </a:buClr>
        <a:buSzPct val="65000"/>
        <a:buFont typeface="Wingdings" panose="05000000000000000000" pitchFamily="2" charset="2"/>
        <a:buChar char="l"/>
        <a:defRPr sz="2200" b="0">
          <a:latin typeface="ヒラギノ角ゴ ProN W3"/>
          <a:ea typeface="ヒラギノ角ゴ ProN W3"/>
          <a:cs typeface="ヒラギノ角ゴ ProN W3"/>
          <a:sym typeface="Meiryo UI"/>
        </a:defRPr>
      </a:lvl2pPr>
      <a:lvl3pPr marL="809625" indent="-293688">
        <a:lnSpc>
          <a:spcPct val="90000"/>
        </a:lnSpc>
        <a:spcBef>
          <a:spcPts val="1000"/>
        </a:spcBef>
        <a:buClr>
          <a:srgbClr val="B01F28"/>
        </a:buClr>
        <a:buSzPct val="45000"/>
        <a:buFont typeface="Wingdings" panose="05000000000000000000" pitchFamily="2" charset="2"/>
        <a:buChar char="l"/>
        <a:defRPr sz="2000" b="0">
          <a:latin typeface="ヒラギノ角ゴ ProN W3"/>
          <a:ea typeface="ヒラギノ角ゴ ProN W3"/>
          <a:cs typeface="ヒラギノ角ゴ ProN W3"/>
          <a:sym typeface="Meiryo UI"/>
        </a:defRPr>
      </a:lvl3pPr>
      <a:lvl4pPr marL="1079500" indent="-282575">
        <a:lnSpc>
          <a:spcPct val="90000"/>
        </a:lnSpc>
        <a:spcBef>
          <a:spcPts val="1000"/>
        </a:spcBef>
        <a:buClr>
          <a:srgbClr val="B01F28"/>
        </a:buClr>
        <a:buSzPct val="130000"/>
        <a:buFont typeface="Meiryo UI" panose="020B0604030504040204" pitchFamily="50" charset="-128"/>
        <a:buChar char="-"/>
        <a:defRPr sz="1800" b="0">
          <a:latin typeface="ヒラギノ角ゴ ProN W3"/>
          <a:ea typeface="ヒラギノ角ゴ ProN W3"/>
          <a:cs typeface="ヒラギノ角ゴ ProN W3"/>
          <a:sym typeface="Meiryo UI"/>
        </a:defRPr>
      </a:lvl4pPr>
      <a:lvl5pPr marL="1341438" indent="-301625">
        <a:lnSpc>
          <a:spcPct val="90000"/>
        </a:lnSpc>
        <a:spcBef>
          <a:spcPts val="1000"/>
        </a:spcBef>
        <a:buClr>
          <a:srgbClr val="B01F28"/>
        </a:buClr>
        <a:buSzPct val="110000"/>
        <a:buFont typeface="Meiryo UI" panose="020B0604030504040204" pitchFamily="50" charset="-128"/>
        <a:buChar char="-"/>
        <a:defRPr sz="1800" b="0">
          <a:latin typeface="ヒラギノ角ゴ ProN W3"/>
          <a:ea typeface="ヒラギノ角ゴ ProN W3"/>
          <a:cs typeface="ヒラギノ角ゴ ProN W3"/>
          <a:sym typeface="Meiryo UI"/>
        </a:defRPr>
      </a:lvl5pPr>
      <a:lvl6pPr marL="1524000" indent="-28575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Meiryo UI" panose="020B0604030504040204" pitchFamily="50" charset="-128"/>
        <a:buChar char="-"/>
        <a:defRPr sz="1600">
          <a:latin typeface="Meiryo UI"/>
          <a:ea typeface="Meiryo UI"/>
          <a:cs typeface="Meiryo UI"/>
          <a:sym typeface="Meiryo UI"/>
        </a:defRPr>
      </a:lvl6pPr>
      <a:lvl7pPr marL="29464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7pPr>
      <a:lvl8pPr marL="34036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8pPr>
      <a:lvl9pPr marL="38608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9pPr>
    </p:bodyStyle>
    <p:otherStyle>
      <a:lvl1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rtl="0"/>
            <a:fld id="{6279E698-911E-8147-9F54-A628A418CFDB}" type="datetimeFigureOut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</a:rPr>
              <a:pPr defTabSz="457200" rtl="0"/>
              <a:t>2018/4/2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rtl="0"/>
            <a:endParaRPr kumimoji="1" lang="ja-JP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rtl="0"/>
            <a:fld id="{3C70552A-6829-CC4C-9EDF-D216CBD798D4}" type="slidenum">
              <a:rPr kumimoji="1" lang="ja-JP" altLang="en-US" kern="1200" smtClean="0">
                <a:solidFill>
                  <a:prstClr val="black">
                    <a:tint val="75000"/>
                  </a:prstClr>
                </a:solidFill>
              </a:rPr>
              <a:pPr defTabSz="457200" rtl="0"/>
              <a:t>‹#›</a:t>
            </a:fld>
            <a:endParaRPr kumimoji="1" lang="ja-JP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6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-27517" y="-1270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algn="ctr" rt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35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 </a:t>
            </a:r>
            <a:endParaRPr sz="135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hape 3"/>
          <p:cNvSpPr/>
          <p:nvPr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rtl="0">
              <a:defRPr>
                <a:latin typeface="Calibri"/>
                <a:ea typeface="Calibri"/>
                <a:cs typeface="Calibri"/>
                <a:sym typeface="Calibri"/>
              </a:defRPr>
            </a:pPr>
            <a:endParaRPr sz="1350"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677148" y="100191"/>
            <a:ext cx="2228852" cy="2769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1200" b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  <a:sym typeface="Calibri"/>
              </a:defRPr>
            </a:lvl1pPr>
          </a:lstStyle>
          <a:p>
            <a:pPr rtl="0"/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 rtl="0"/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30453" y="2323652"/>
            <a:ext cx="734209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-27518" y="6575992"/>
            <a:ext cx="1599000" cy="282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pPr rtl="0"/>
            <a:r>
              <a:rPr kumimoji="1" lang="en-US" altLang="ja-JP">
                <a:solidFill>
                  <a:srgbClr val="000000"/>
                </a:solidFill>
              </a:rPr>
              <a:t>RIKEN CONFIDENTIAL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3"/>
          </p:nvPr>
        </p:nvSpPr>
        <p:spPr>
          <a:xfrm>
            <a:off x="8389195" y="6606660"/>
            <a:ext cx="1519102" cy="25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defRPr>
            </a:lvl1pPr>
          </a:lstStyle>
          <a:p>
            <a:pPr algn="r" rtl="0"/>
            <a:r>
              <a:rPr kumimoji="1" lang="is-IS" altLang="ja-JP">
                <a:solidFill>
                  <a:srgbClr val="000000"/>
                </a:solidFill>
              </a:rPr>
              <a:t>(C) 2016 RIKEN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</p:sldLayoutIdLst>
  <p:transition spd="med"/>
  <p:hf hdr="0"/>
  <p:txStyles>
    <p:titleStyle>
      <a:lvl1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1pPr>
      <a:lvl2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2pPr>
      <a:lvl3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3pPr>
      <a:lvl4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4pPr>
      <a:lvl5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5pPr>
      <a:lvl6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6pPr>
      <a:lvl7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7pPr>
      <a:lvl8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8pPr>
      <a:lvl9pPr>
        <a:lnSpc>
          <a:spcPct val="90000"/>
        </a:lnSpc>
        <a:defRPr sz="1800" b="1">
          <a:latin typeface="Meiryo UI"/>
          <a:ea typeface="Meiryo UI"/>
          <a:cs typeface="Meiryo UI"/>
          <a:sym typeface="Meiryo UI"/>
        </a:defRPr>
      </a:lvl9pPr>
    </p:titleStyle>
    <p:bodyStyle>
      <a:lvl1pPr marL="202406" indent="-202406">
        <a:lnSpc>
          <a:spcPct val="100000"/>
        </a:lnSpc>
        <a:spcBef>
          <a:spcPts val="1200"/>
        </a:spcBef>
        <a:buClr>
          <a:srgbClr val="B01F28"/>
        </a:buClr>
        <a:buSzPct val="80000"/>
        <a:buFont typeface="Wingdings" panose="05000000000000000000" pitchFamily="2" charset="2"/>
        <a:buChar char="l"/>
        <a:defRPr sz="1650" b="0" i="0">
          <a:latin typeface="Hiragino Kaku Gothic ProN W3" charset="-128"/>
          <a:ea typeface="Hiragino Kaku Gothic ProN W3" charset="-128"/>
          <a:cs typeface="Hiragino Kaku Gothic ProN W3" charset="-128"/>
          <a:sym typeface="Meiryo UI"/>
        </a:defRPr>
      </a:lvl1pPr>
      <a:lvl2pPr marL="404813" indent="-202406">
        <a:lnSpc>
          <a:spcPct val="100000"/>
        </a:lnSpc>
        <a:spcBef>
          <a:spcPts val="600"/>
        </a:spcBef>
        <a:buClr>
          <a:srgbClr val="B01F28"/>
        </a:buClr>
        <a:buSzPct val="65000"/>
        <a:buFont typeface="Wingdings" panose="05000000000000000000" pitchFamily="2" charset="2"/>
        <a:buChar char="l"/>
        <a:defRPr sz="1650" b="0" i="0">
          <a:latin typeface="Hiragino Kaku Gothic ProN W3" charset="-128"/>
          <a:ea typeface="Hiragino Kaku Gothic ProN W3" charset="-128"/>
          <a:cs typeface="Hiragino Kaku Gothic ProN W3" charset="-128"/>
          <a:sym typeface="Meiryo UI"/>
        </a:defRPr>
      </a:lvl2pPr>
      <a:lvl3pPr marL="607219" indent="-220266">
        <a:lnSpc>
          <a:spcPct val="100000"/>
        </a:lnSpc>
        <a:spcBef>
          <a:spcPts val="600"/>
        </a:spcBef>
        <a:buClr>
          <a:srgbClr val="B01F28"/>
        </a:buClr>
        <a:buSzPct val="45000"/>
        <a:buFont typeface="Wingdings" panose="05000000000000000000" pitchFamily="2" charset="2"/>
        <a:buChar char="l"/>
        <a:defRPr sz="1500" b="0" i="0">
          <a:latin typeface="Hiragino Kaku Gothic ProN W3" charset="-128"/>
          <a:ea typeface="Hiragino Kaku Gothic ProN W3" charset="-128"/>
          <a:cs typeface="Hiragino Kaku Gothic ProN W3" charset="-128"/>
          <a:sym typeface="Meiryo UI"/>
        </a:defRPr>
      </a:lvl3pPr>
      <a:lvl4pPr marL="809625" indent="-211931">
        <a:lnSpc>
          <a:spcPct val="100000"/>
        </a:lnSpc>
        <a:spcBef>
          <a:spcPts val="600"/>
        </a:spcBef>
        <a:buClr>
          <a:srgbClr val="B01F28"/>
        </a:buClr>
        <a:buSzPct val="130000"/>
        <a:buFont typeface="Meiryo UI" panose="020B0604030504040204" pitchFamily="50" charset="-128"/>
        <a:buChar char="-"/>
        <a:defRPr sz="1350" b="0" i="0">
          <a:latin typeface="Hiragino Kaku Gothic ProN W3" charset="-128"/>
          <a:ea typeface="Hiragino Kaku Gothic ProN W3" charset="-128"/>
          <a:cs typeface="Hiragino Kaku Gothic ProN W3" charset="-128"/>
          <a:sym typeface="Meiryo UI"/>
        </a:defRPr>
      </a:lvl4pPr>
      <a:lvl5pPr marL="1006079" indent="-226219">
        <a:lnSpc>
          <a:spcPct val="100000"/>
        </a:lnSpc>
        <a:spcBef>
          <a:spcPts val="600"/>
        </a:spcBef>
        <a:buClr>
          <a:srgbClr val="B01F28"/>
        </a:buClr>
        <a:buSzPct val="110000"/>
        <a:buFont typeface="Meiryo UI" panose="020B0604030504040204" pitchFamily="50" charset="-128"/>
        <a:buChar char="-"/>
        <a:defRPr sz="1350" b="0" i="0">
          <a:latin typeface="Hiragino Kaku Gothic ProN W3" charset="-128"/>
          <a:ea typeface="Hiragino Kaku Gothic ProN W3" charset="-128"/>
          <a:cs typeface="Hiragino Kaku Gothic ProN W3" charset="-128"/>
          <a:sym typeface="Meiryo UI"/>
        </a:defRPr>
      </a:lvl5pPr>
      <a:lvl6pPr marL="1143000" indent="-214313">
        <a:lnSpc>
          <a:spcPct val="90000"/>
        </a:lnSpc>
        <a:spcBef>
          <a:spcPts val="750"/>
        </a:spcBef>
        <a:buClr>
          <a:srgbClr val="B01F28"/>
        </a:buClr>
        <a:buSzPct val="100000"/>
        <a:buFont typeface="Meiryo UI" panose="020B0604030504040204" pitchFamily="50" charset="-128"/>
        <a:buChar char="-"/>
        <a:defRPr sz="1200">
          <a:latin typeface="Meiryo UI"/>
          <a:ea typeface="Meiryo UI"/>
          <a:cs typeface="Meiryo UI"/>
          <a:sym typeface="Meiryo UI"/>
        </a:defRPr>
      </a:lvl6pPr>
      <a:lvl7pPr marL="2209800" indent="-152400">
        <a:lnSpc>
          <a:spcPct val="90000"/>
        </a:lnSpc>
        <a:spcBef>
          <a:spcPts val="750"/>
        </a:spcBef>
        <a:buClr>
          <a:srgbClr val="B01F28"/>
        </a:buClr>
        <a:buSzPct val="100000"/>
        <a:buFont typeface="Wingdings"/>
        <a:buChar char="•"/>
        <a:defRPr sz="1200">
          <a:latin typeface="Meiryo UI"/>
          <a:ea typeface="Meiryo UI"/>
          <a:cs typeface="Meiryo UI"/>
          <a:sym typeface="Meiryo UI"/>
        </a:defRPr>
      </a:lvl7pPr>
      <a:lvl8pPr marL="2552700" indent="-152400">
        <a:lnSpc>
          <a:spcPct val="90000"/>
        </a:lnSpc>
        <a:spcBef>
          <a:spcPts val="750"/>
        </a:spcBef>
        <a:buClr>
          <a:srgbClr val="B01F28"/>
        </a:buClr>
        <a:buSzPct val="100000"/>
        <a:buFont typeface="Wingdings"/>
        <a:buChar char="•"/>
        <a:defRPr sz="1200">
          <a:latin typeface="Meiryo UI"/>
          <a:ea typeface="Meiryo UI"/>
          <a:cs typeface="Meiryo UI"/>
          <a:sym typeface="Meiryo UI"/>
        </a:defRPr>
      </a:lvl8pPr>
      <a:lvl9pPr marL="2895600" indent="-152400">
        <a:lnSpc>
          <a:spcPct val="90000"/>
        </a:lnSpc>
        <a:spcBef>
          <a:spcPts val="750"/>
        </a:spcBef>
        <a:buClr>
          <a:srgbClr val="B01F28"/>
        </a:buClr>
        <a:buSzPct val="100000"/>
        <a:buFont typeface="Wingdings"/>
        <a:buChar char="•"/>
        <a:defRPr sz="1200">
          <a:latin typeface="Meiryo UI"/>
          <a:ea typeface="Meiryo UI"/>
          <a:cs typeface="Meiryo UI"/>
          <a:sym typeface="Meiryo UI"/>
        </a:defRPr>
      </a:lvl9pPr>
    </p:bodyStyle>
    <p:otherStyle>
      <a:lvl1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05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-27517" y="-12700"/>
            <a:ext cx="9906000" cy="685800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hape 3"/>
          <p:cNvSpPr/>
          <p:nvPr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1F3E8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529505" y="6470653"/>
            <a:ext cx="2228852" cy="307762"/>
          </a:xfrm>
          <a:prstGeom prst="rect">
            <a:avLst/>
          </a:prstGeom>
          <a:ln w="12700">
            <a:miter lim="400000"/>
          </a:ln>
        </p:spPr>
        <p:txBody>
          <a:bodyPr lIns="45713" tIns="45713" rIns="45713" bIns="45713">
            <a:spAutoFit/>
          </a:bodyPr>
          <a:lstStyle>
            <a:lvl1pPr algn="r">
              <a:defRPr sz="1400" b="1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30453" y="2323653"/>
            <a:ext cx="7342093" cy="3508977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pic>
        <p:nvPicPr>
          <p:cNvPr id="10" name="Picture 10"/>
          <p:cNvPicPr/>
          <p:nvPr userDrawn="1"/>
        </p:nvPicPr>
        <p:blipFill>
          <a:blip r:embed="rId19"/>
          <a:stretch>
            <a:fillRect/>
          </a:stretch>
        </p:blipFill>
        <p:spPr>
          <a:xfrm>
            <a:off x="0" y="6131160"/>
            <a:ext cx="561600" cy="72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10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ransition spd="med"/>
  <p:hf hdr="0" ftr="0" dt="0"/>
  <p:txStyles>
    <p:titleStyle>
      <a:lvl1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1pPr>
      <a:lvl2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2pPr>
      <a:lvl3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3pPr>
      <a:lvl4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4pPr>
      <a:lvl5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5pPr>
      <a:lvl6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6pPr>
      <a:lvl7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7pPr>
      <a:lvl8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8pPr>
      <a:lvl9pPr>
        <a:lnSpc>
          <a:spcPct val="90000"/>
        </a:lnSpc>
        <a:defRPr sz="2300" b="1">
          <a:latin typeface="Meiryo UI"/>
          <a:ea typeface="Meiryo UI"/>
          <a:cs typeface="Meiryo UI"/>
          <a:sym typeface="Meiryo UI"/>
        </a:defRPr>
      </a:lvl9pPr>
    </p:titleStyle>
    <p:bodyStyle>
      <a:lvl1pPr marL="269844" indent="-269844">
        <a:lnSpc>
          <a:spcPct val="90000"/>
        </a:lnSpc>
        <a:spcBef>
          <a:spcPts val="1000"/>
        </a:spcBef>
        <a:buClr>
          <a:srgbClr val="1F3E85"/>
        </a:buClr>
        <a:buSzPct val="80000"/>
        <a:buFont typeface="Wingdings" charset="2"/>
        <a:buChar char="§"/>
        <a:defRPr sz="2200" b="1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1pPr>
      <a:lvl2pPr marL="539689" indent="-269844">
        <a:lnSpc>
          <a:spcPct val="90000"/>
        </a:lnSpc>
        <a:spcBef>
          <a:spcPts val="1000"/>
        </a:spcBef>
        <a:buClr>
          <a:srgbClr val="1F3E85"/>
        </a:buClr>
        <a:buSzPct val="65000"/>
        <a:buFont typeface="Wingdings" charset="2"/>
        <a:buChar char="§"/>
        <a:defRPr sz="22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2pPr>
      <a:lvl3pPr marL="809532" indent="-293655">
        <a:lnSpc>
          <a:spcPct val="90000"/>
        </a:lnSpc>
        <a:spcBef>
          <a:spcPts val="1000"/>
        </a:spcBef>
        <a:buClr>
          <a:srgbClr val="1F3E85"/>
        </a:buClr>
        <a:buSzPct val="45000"/>
        <a:buFont typeface="Wingdings" charset="2"/>
        <a:buChar char="§"/>
        <a:defRPr sz="20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3pPr>
      <a:lvl4pPr marL="1079377" indent="-282542">
        <a:lnSpc>
          <a:spcPct val="90000"/>
        </a:lnSpc>
        <a:spcBef>
          <a:spcPts val="1000"/>
        </a:spcBef>
        <a:buClr>
          <a:srgbClr val="1F3E85"/>
        </a:buClr>
        <a:buSzPct val="130000"/>
        <a:buFont typeface="Wingdings" charset="2"/>
        <a:buChar char="§"/>
        <a:defRPr sz="18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4pPr>
      <a:lvl5pPr marL="1341285" indent="-301591">
        <a:lnSpc>
          <a:spcPct val="90000"/>
        </a:lnSpc>
        <a:spcBef>
          <a:spcPts val="1000"/>
        </a:spcBef>
        <a:buClr>
          <a:srgbClr val="1F3E85"/>
        </a:buClr>
        <a:buSzPct val="110000"/>
        <a:buFont typeface="Wingdings" charset="2"/>
        <a:buChar char="§"/>
        <a:defRPr sz="1800"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eiryo UI"/>
        </a:defRPr>
      </a:lvl5pPr>
      <a:lvl6pPr marL="1523827" indent="-285717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Meiryo UI" panose="020B0604030504040204" pitchFamily="50" charset="-128"/>
        <a:buChar char="-"/>
        <a:defRPr sz="1600">
          <a:latin typeface="Meiryo UI"/>
          <a:ea typeface="Meiryo UI"/>
          <a:cs typeface="Meiryo UI"/>
          <a:sym typeface="Meiryo UI"/>
        </a:defRPr>
      </a:lvl6pPr>
      <a:lvl7pPr marL="2946065" indent="-203177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7pPr>
      <a:lvl8pPr marL="3403213" indent="-203177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8pPr>
      <a:lvl9pPr marL="3860361" indent="-203177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9pPr>
    </p:bodyStyle>
    <p:otherStyle>
      <a:lvl1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-27517" y="-12700"/>
            <a:ext cx="99060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  <a:sym typeface="Calibri"/>
            </a:endParaRPr>
          </a:p>
        </p:txBody>
      </p:sp>
      <p:sp>
        <p:nvSpPr>
          <p:cNvPr id="3" name="Shape 3"/>
          <p:cNvSpPr/>
          <p:nvPr/>
        </p:nvSpPr>
        <p:spPr>
          <a:xfrm>
            <a:off x="-27517" y="-12700"/>
            <a:ext cx="9961033" cy="101600"/>
          </a:xfrm>
          <a:prstGeom prst="rect">
            <a:avLst/>
          </a:prstGeom>
          <a:solidFill>
            <a:srgbClr val="C7171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677148" y="88900"/>
            <a:ext cx="2228852" cy="3073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1400" b="1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30451" y="2323652"/>
            <a:ext cx="734209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pic>
        <p:nvPicPr>
          <p:cNvPr id="8" name="pasted-image.pdf"/>
          <p:cNvPicPr/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8918575" y="267267"/>
            <a:ext cx="698500" cy="3676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27517" y="6492875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srgbClr val="000000">
                    <a:tint val="75000"/>
                  </a:srgbClr>
                </a:solidFill>
              </a:rPr>
              <a:t>RIKEN Confidential</a:t>
            </a:r>
            <a:endParaRPr kumimoji="1" lang="ja-JP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</p:sldLayoutIdLst>
  <p:transition spd="med"/>
  <p:hf hdr="0"/>
  <p:txStyles>
    <p:titleStyle>
      <a:lvl1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1pPr>
      <a:lvl2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2pPr>
      <a:lvl3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3pPr>
      <a:lvl4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4pPr>
      <a:lvl5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5pPr>
      <a:lvl6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6pPr>
      <a:lvl7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7pPr>
      <a:lvl8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8pPr>
      <a:lvl9pPr>
        <a:lnSpc>
          <a:spcPct val="90000"/>
        </a:lnSpc>
        <a:defRPr sz="2400" b="1">
          <a:latin typeface="Meiryo UI"/>
          <a:ea typeface="Meiryo UI"/>
          <a:cs typeface="Meiryo UI"/>
          <a:sym typeface="Meiryo UI"/>
        </a:defRPr>
      </a:lvl9pPr>
    </p:titleStyle>
    <p:bodyStyle>
      <a:lvl1pPr marL="269875" indent="-269875">
        <a:lnSpc>
          <a:spcPct val="90000"/>
        </a:lnSpc>
        <a:spcBef>
          <a:spcPts val="1000"/>
        </a:spcBef>
        <a:buClr>
          <a:srgbClr val="B01F28"/>
        </a:buClr>
        <a:buSzPct val="80000"/>
        <a:buFont typeface="Wingdings" panose="05000000000000000000" pitchFamily="2" charset="2"/>
        <a:buChar char="l"/>
        <a:defRPr sz="2200" b="0" i="0">
          <a:latin typeface="Calibri Light" charset="0"/>
          <a:ea typeface="Calibri Light" charset="0"/>
          <a:cs typeface="Calibri Light" charset="0"/>
          <a:sym typeface="Meiryo UI"/>
        </a:defRPr>
      </a:lvl1pPr>
      <a:lvl2pPr marL="539750" indent="-269875">
        <a:lnSpc>
          <a:spcPct val="90000"/>
        </a:lnSpc>
        <a:spcBef>
          <a:spcPts val="1000"/>
        </a:spcBef>
        <a:buClr>
          <a:srgbClr val="B01F28"/>
        </a:buClr>
        <a:buSzPct val="65000"/>
        <a:buFont typeface="Wingdings" panose="05000000000000000000" pitchFamily="2" charset="2"/>
        <a:buChar char="l"/>
        <a:defRPr sz="2200" b="0" i="0">
          <a:latin typeface="Calibri Light" charset="0"/>
          <a:ea typeface="Calibri Light" charset="0"/>
          <a:cs typeface="Calibri Light" charset="0"/>
          <a:sym typeface="Meiryo UI"/>
        </a:defRPr>
      </a:lvl2pPr>
      <a:lvl3pPr marL="809625" indent="-293688">
        <a:lnSpc>
          <a:spcPct val="90000"/>
        </a:lnSpc>
        <a:spcBef>
          <a:spcPts val="1000"/>
        </a:spcBef>
        <a:buClr>
          <a:srgbClr val="B01F28"/>
        </a:buClr>
        <a:buSzPct val="45000"/>
        <a:buFont typeface="Wingdings" panose="05000000000000000000" pitchFamily="2" charset="2"/>
        <a:buChar char="l"/>
        <a:defRPr sz="2000" b="0" i="0">
          <a:latin typeface="Calibri Light" charset="0"/>
          <a:ea typeface="Calibri Light" charset="0"/>
          <a:cs typeface="Calibri Light" charset="0"/>
          <a:sym typeface="Meiryo UI"/>
        </a:defRPr>
      </a:lvl3pPr>
      <a:lvl4pPr marL="1079500" indent="-282575">
        <a:lnSpc>
          <a:spcPct val="90000"/>
        </a:lnSpc>
        <a:spcBef>
          <a:spcPts val="1000"/>
        </a:spcBef>
        <a:buClr>
          <a:srgbClr val="B01F28"/>
        </a:buClr>
        <a:buSzPct val="130000"/>
        <a:buFont typeface="Meiryo UI" panose="020B0604030504040204" pitchFamily="50" charset="-128"/>
        <a:buChar char="-"/>
        <a:defRPr sz="1800" b="0" i="0">
          <a:latin typeface="Calibri Light" charset="0"/>
          <a:ea typeface="Calibri Light" charset="0"/>
          <a:cs typeface="Calibri Light" charset="0"/>
          <a:sym typeface="Meiryo UI"/>
        </a:defRPr>
      </a:lvl4pPr>
      <a:lvl5pPr marL="1341438" indent="-301625">
        <a:lnSpc>
          <a:spcPct val="90000"/>
        </a:lnSpc>
        <a:spcBef>
          <a:spcPts val="1000"/>
        </a:spcBef>
        <a:buClr>
          <a:srgbClr val="B01F28"/>
        </a:buClr>
        <a:buSzPct val="110000"/>
        <a:buFont typeface="Meiryo UI" panose="020B0604030504040204" pitchFamily="50" charset="-128"/>
        <a:buChar char="-"/>
        <a:defRPr sz="1800" b="0" i="0">
          <a:latin typeface="Calibri Light" charset="0"/>
          <a:ea typeface="Calibri Light" charset="0"/>
          <a:cs typeface="Calibri Light" charset="0"/>
          <a:sym typeface="Meiryo UI"/>
        </a:defRPr>
      </a:lvl5pPr>
      <a:lvl6pPr marL="1524000" indent="-28575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Meiryo UI" panose="020B0604030504040204" pitchFamily="50" charset="-128"/>
        <a:buChar char="-"/>
        <a:defRPr sz="1600">
          <a:latin typeface="Meiryo UI"/>
          <a:ea typeface="Meiryo UI"/>
          <a:cs typeface="Meiryo UI"/>
          <a:sym typeface="Meiryo UI"/>
        </a:defRPr>
      </a:lvl6pPr>
      <a:lvl7pPr marL="29464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7pPr>
      <a:lvl8pPr marL="34036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8pPr>
      <a:lvl9pPr marL="3860800" indent="-203200">
        <a:lnSpc>
          <a:spcPct val="90000"/>
        </a:lnSpc>
        <a:spcBef>
          <a:spcPts val="1000"/>
        </a:spcBef>
        <a:buClr>
          <a:srgbClr val="B01F28"/>
        </a:buClr>
        <a:buSzPct val="100000"/>
        <a:buFont typeface="Wingdings"/>
        <a:buChar char="•"/>
        <a:defRPr sz="1600">
          <a:latin typeface="Meiryo UI"/>
          <a:ea typeface="Meiryo UI"/>
          <a:cs typeface="Meiryo UI"/>
          <a:sym typeface="Meiryo UI"/>
        </a:defRPr>
      </a:lvl9pPr>
    </p:bodyStyle>
    <p:otherStyle>
      <a:lvl1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400" b="1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F1E7-00CB-D048-91FF-26E85E6019C6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676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hf hd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IHK Host: Functionalities and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96974"/>
            <a:ext cx="8915400" cy="2947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IHK-host drivers and OS instances are represented by device files</a:t>
            </a:r>
          </a:p>
          <a:p>
            <a:r>
              <a:rPr lang="en-US" dirty="0"/>
              <a:t>IHK host drivers -&gt; devices (/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mcdX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Created when loading host driver module</a:t>
            </a:r>
          </a:p>
          <a:p>
            <a:pPr lvl="1"/>
            <a:r>
              <a:rPr lang="en-US" dirty="0"/>
              <a:t>Provides I/F for OS kernel instance creation/deletion</a:t>
            </a:r>
          </a:p>
          <a:p>
            <a:pPr lvl="1"/>
            <a:r>
              <a:rPr lang="en-US" dirty="0"/>
              <a:t>Abstractions for interacting with the device (if any)</a:t>
            </a:r>
          </a:p>
          <a:p>
            <a:r>
              <a:rPr lang="en-US" dirty="0"/>
              <a:t>OS instances (/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mcosX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Created in response to user request</a:t>
            </a:r>
          </a:p>
          <a:p>
            <a:pPr lvl="1"/>
            <a:r>
              <a:rPr lang="en-US" dirty="0"/>
              <a:t>Provides I/F for resource management</a:t>
            </a:r>
          </a:p>
          <a:p>
            <a:pPr lvl="1"/>
            <a:r>
              <a:rPr lang="en-US" dirty="0"/>
              <a:t>Kernel image loading, booting, etc.. </a:t>
            </a:r>
          </a:p>
        </p:txBody>
      </p:sp>
      <p:sp>
        <p:nvSpPr>
          <p:cNvPr id="6" name="正方形/長方形 27"/>
          <p:cNvSpPr/>
          <p:nvPr/>
        </p:nvSpPr>
        <p:spPr bwMode="auto">
          <a:xfrm>
            <a:off x="3295639" y="6013609"/>
            <a:ext cx="3321729" cy="376488"/>
          </a:xfrm>
          <a:prstGeom prst="rect">
            <a:avLst/>
          </a:prstGeom>
          <a:solidFill>
            <a:srgbClr val="AD0101"/>
          </a:solidFill>
          <a:ln w="25400" cap="flat" cmpd="sng" algn="ctr">
            <a:solidFill>
              <a:srgbClr val="AC956E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rtl="0">
              <a:defRPr/>
            </a:pPr>
            <a:r>
              <a:rPr kumimoji="1" lang="en-US" altLang="ja-JP" sz="16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IHK-master core (</a:t>
            </a:r>
            <a:r>
              <a:rPr kumimoji="1" lang="en-US" altLang="ja-JP" sz="1600" dirty="0" err="1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ihk.ko</a:t>
            </a:r>
            <a:r>
              <a:rPr kumimoji="1" lang="en-US" altLang="ja-JP" sz="16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)</a:t>
            </a:r>
            <a:endParaRPr kumimoji="1" lang="ja-JP" altLang="en-US" sz="16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正方形/長方形 27"/>
          <p:cNvSpPr/>
          <p:nvPr/>
        </p:nvSpPr>
        <p:spPr bwMode="auto">
          <a:xfrm>
            <a:off x="948156" y="4294452"/>
            <a:ext cx="2019629" cy="825660"/>
          </a:xfrm>
          <a:prstGeom prst="rect">
            <a:avLst/>
          </a:prstGeom>
          <a:solidFill>
            <a:srgbClr val="AD0101"/>
          </a:solidFill>
          <a:ln w="25400" cap="flat" cmpd="sng" algn="ctr">
            <a:solidFill>
              <a:srgbClr val="AC956E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rtl="0">
              <a:defRPr/>
            </a:pPr>
            <a:r>
              <a:rPr kumimoji="1" lang="en-US" altLang="ja-JP" sz="16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IHK-master driver</a:t>
            </a:r>
          </a:p>
          <a:p>
            <a:pPr algn="ctr" rtl="0">
              <a:defRPr/>
            </a:pPr>
            <a:r>
              <a:rPr kumimoji="1" lang="en-US" altLang="ja-JP" sz="16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(ihk-smp-x86.ko)</a:t>
            </a:r>
            <a:endParaRPr kumimoji="1" lang="ja-JP" altLang="en-US" sz="16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02000" y="4465053"/>
            <a:ext cx="1697789" cy="614947"/>
          </a:xfrm>
          <a:prstGeom prst="ellipse">
            <a:avLst/>
          </a:prstGeom>
          <a:gradFill flip="none" rotWithShape="1">
            <a:gsLst>
              <a:gs pos="0">
                <a:srgbClr val="C2B266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rtl="0"/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/dev/mcd0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70908" y="5293896"/>
            <a:ext cx="1109579" cy="668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56492" y="5166069"/>
            <a:ext cx="120316" cy="7085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720" y="5472214"/>
            <a:ext cx="240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l" rtl="0"/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(1) Register </a:t>
            </a:r>
            <a:r>
              <a:rPr kumimoji="1" lang="en-US" sz="1600" kern="120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functions for manipulating </a:t>
            </a:r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device</a:t>
            </a:r>
            <a:b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</a:br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(= a set of resources)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1633" y="5295350"/>
            <a:ext cx="212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675" indent="-193675" algn="l" rtl="0"/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(2) Expose interface for  manipulating device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26527" y="4251158"/>
            <a:ext cx="441157" cy="334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5284" y="4069354"/>
            <a:ext cx="303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l" rtl="0"/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(3) Request creation of OS instance on </a:t>
            </a:r>
            <a:r>
              <a:rPr kumimoji="1" lang="en-US" sz="1600" kern="120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the device</a:t>
            </a:r>
            <a:endParaRPr kumimoji="1" lang="en-US" sz="1600" kern="12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907740" y="5293896"/>
            <a:ext cx="802105" cy="614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47302" y="5436356"/>
            <a:ext cx="269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 algn="l" rtl="0"/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(4) Expose interface for manipulating OS instance</a:t>
            </a:r>
          </a:p>
        </p:txBody>
      </p:sp>
      <p:sp>
        <p:nvSpPr>
          <p:cNvPr id="21" name="Oval 20"/>
          <p:cNvSpPr/>
          <p:nvPr/>
        </p:nvSpPr>
        <p:spPr>
          <a:xfrm>
            <a:off x="6701824" y="4737769"/>
            <a:ext cx="1697789" cy="614947"/>
          </a:xfrm>
          <a:prstGeom prst="ellipse">
            <a:avLst/>
          </a:prstGeom>
          <a:gradFill flip="none" rotWithShape="1">
            <a:gsLst>
              <a:gs pos="0">
                <a:srgbClr val="C2B266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rtl="0"/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/</a:t>
            </a:r>
            <a:r>
              <a:rPr kumimoji="1" lang="en-US" sz="1600" kern="1200" dirty="0" err="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dev</a:t>
            </a:r>
            <a:r>
              <a:rPr kumimoji="1" lang="en-US" sz="16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/mcos0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4947" y="2847463"/>
            <a:ext cx="276726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sz="1600" kern="1200" dirty="0">
                <a:solidFill>
                  <a:srgbClr val="000000"/>
                </a:solidFill>
              </a:rPr>
              <a:t>$ </a:t>
            </a:r>
            <a:r>
              <a:rPr kumimoji="1" lang="en-US" sz="1600" kern="1200" dirty="0" err="1">
                <a:solidFill>
                  <a:srgbClr val="000000"/>
                </a:solidFill>
              </a:rPr>
              <a:t>insmod</a:t>
            </a:r>
            <a:r>
              <a:rPr kumimoji="1" lang="en-US" sz="1600" kern="1200" dirty="0">
                <a:solidFill>
                  <a:srgbClr val="000000"/>
                </a:solidFill>
              </a:rPr>
              <a:t> </a:t>
            </a:r>
            <a:r>
              <a:rPr kumimoji="1" lang="en-US" sz="1600" kern="1200" dirty="0" err="1">
                <a:solidFill>
                  <a:srgbClr val="000000"/>
                </a:solidFill>
              </a:rPr>
              <a:t>ihk.ko</a:t>
            </a:r>
            <a:endParaRPr kumimoji="1" lang="en-US" sz="1600" kern="1200" dirty="0">
              <a:solidFill>
                <a:srgbClr val="000000"/>
              </a:solidFill>
            </a:endParaRPr>
          </a:p>
          <a:p>
            <a:pPr algn="l" rtl="0"/>
            <a:r>
              <a:rPr kumimoji="1" lang="en-US" sz="1600" kern="1200" dirty="0">
                <a:solidFill>
                  <a:srgbClr val="000000"/>
                </a:solidFill>
              </a:rPr>
              <a:t>$ </a:t>
            </a:r>
            <a:r>
              <a:rPr kumimoji="1" lang="en-US" sz="1600" kern="1200" dirty="0" err="1">
                <a:solidFill>
                  <a:srgbClr val="000000"/>
                </a:solidFill>
              </a:rPr>
              <a:t>insmod</a:t>
            </a:r>
            <a:r>
              <a:rPr kumimoji="1" lang="en-US" sz="1600" kern="1200" dirty="0">
                <a:solidFill>
                  <a:srgbClr val="000000"/>
                </a:solidFill>
              </a:rPr>
              <a:t> </a:t>
            </a:r>
            <a:r>
              <a:rPr kumimoji="1" lang="en-US" sz="1600" kern="1200" dirty="0" err="1">
                <a:solidFill>
                  <a:srgbClr val="000000"/>
                </a:solidFill>
              </a:rPr>
              <a:t>ihk_mic.ko</a:t>
            </a:r>
            <a:r>
              <a:rPr kumimoji="1" lang="en-US" sz="1600" kern="1200" dirty="0">
                <a:solidFill>
                  <a:srgbClr val="000000"/>
                </a:solidFill>
              </a:rPr>
              <a:t> </a:t>
            </a:r>
          </a:p>
          <a:p>
            <a:pPr algn="l" rtl="0"/>
            <a:r>
              <a:rPr kumimoji="1" lang="en-US" sz="1600" kern="1200" dirty="0">
                <a:solidFill>
                  <a:srgbClr val="000000"/>
                </a:solidFill>
              </a:rPr>
              <a:t>..</a:t>
            </a:r>
          </a:p>
          <a:p>
            <a:pPr algn="l" rtl="0"/>
            <a:r>
              <a:rPr kumimoji="1" lang="en-US" sz="1600" kern="1200" dirty="0">
                <a:solidFill>
                  <a:srgbClr val="000000"/>
                </a:solidFill>
              </a:rPr>
              <a:t>$ </a:t>
            </a:r>
            <a:r>
              <a:rPr kumimoji="1" lang="en-US" sz="1600" kern="1200" dirty="0" err="1">
                <a:solidFill>
                  <a:srgbClr val="000000"/>
                </a:solidFill>
              </a:rPr>
              <a:t>ihkconfig</a:t>
            </a:r>
            <a:r>
              <a:rPr kumimoji="1" lang="en-US" sz="1600" kern="1200" dirty="0">
                <a:solidFill>
                  <a:srgbClr val="000000"/>
                </a:solidFill>
              </a:rPr>
              <a:t> 0 create </a:t>
            </a:r>
          </a:p>
        </p:txBody>
      </p:sp>
    </p:spTree>
    <p:extLst>
      <p:ext uri="{BB962C8B-B14F-4D97-AF65-F5344CB8AC3E}">
        <p14:creationId xmlns:p14="http://schemas.microsoft.com/office/powerpoint/2010/main" val="148351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17"/>
          <p:cNvSpPr/>
          <p:nvPr/>
        </p:nvSpPr>
        <p:spPr bwMode="auto">
          <a:xfrm>
            <a:off x="8113282" y="3424084"/>
            <a:ext cx="2175277" cy="175985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9" name="円/楕円 19"/>
          <p:cNvSpPr/>
          <p:nvPr/>
        </p:nvSpPr>
        <p:spPr bwMode="auto">
          <a:xfrm>
            <a:off x="8683800" y="2818123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a.out</a:t>
            </a:r>
            <a:endParaRPr kumimoji="1" lang="ja-JP" altLang="en-US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3" name="円/楕円 19"/>
          <p:cNvSpPr/>
          <p:nvPr/>
        </p:nvSpPr>
        <p:spPr bwMode="auto">
          <a:xfrm>
            <a:off x="7044702" y="2832680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mcexec</a:t>
            </a:r>
            <a:endParaRPr kumimoji="1" lang="ja-JP" altLang="en-US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4" name="角丸四角形 6"/>
          <p:cNvSpPr/>
          <p:nvPr/>
        </p:nvSpPr>
        <p:spPr bwMode="auto">
          <a:xfrm>
            <a:off x="304800" y="3428381"/>
            <a:ext cx="7705780" cy="175555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5" name="角丸四角形 17"/>
          <p:cNvSpPr/>
          <p:nvPr/>
        </p:nvSpPr>
        <p:spPr bwMode="auto">
          <a:xfrm>
            <a:off x="1856748" y="4503689"/>
            <a:ext cx="5105685" cy="576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IHK-master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7" name="角丸四角形 17"/>
          <p:cNvSpPr/>
          <p:nvPr/>
        </p:nvSpPr>
        <p:spPr bwMode="auto">
          <a:xfrm>
            <a:off x="8265724" y="4503689"/>
            <a:ext cx="1803565" cy="576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IHK-slave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0" name="角丸四角形 6"/>
          <p:cNvSpPr/>
          <p:nvPr/>
        </p:nvSpPr>
        <p:spPr bwMode="auto">
          <a:xfrm>
            <a:off x="1784049" y="537450"/>
            <a:ext cx="5178384" cy="1028143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運用ソフトデーモン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69266" y="3411761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ホスト</a:t>
            </a:r>
            <a:r>
              <a:rPr lang="en-US" altLang="ja-JP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651731" y="3460936"/>
            <a:ext cx="109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McKernel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23" name="直線矢印コネクタ 12"/>
          <p:cNvCxnSpPr/>
          <p:nvPr/>
        </p:nvCxnSpPr>
        <p:spPr bwMode="auto">
          <a:xfrm>
            <a:off x="8421439" y="4737669"/>
            <a:ext cx="0" cy="216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27" name="直線矢印コネクタ 12"/>
          <p:cNvCxnSpPr>
            <a:cxnSpLocks/>
          </p:cNvCxnSpPr>
          <p:nvPr/>
        </p:nvCxnSpPr>
        <p:spPr bwMode="auto">
          <a:xfrm>
            <a:off x="6363836" y="4946450"/>
            <a:ext cx="205760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79" name="角丸四角形 17"/>
          <p:cNvSpPr/>
          <p:nvPr/>
        </p:nvSpPr>
        <p:spPr bwMode="auto">
          <a:xfrm>
            <a:off x="1856750" y="2543062"/>
            <a:ext cx="3985293" cy="756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70000"/>
                </a:srgbClr>
              </a:gs>
              <a:gs pos="50000">
                <a:srgbClr val="FFFF00">
                  <a:tint val="44500"/>
                  <a:satMod val="160000"/>
                  <a:alpha val="70000"/>
                </a:srgbClr>
              </a:gs>
              <a:gs pos="100000">
                <a:srgbClr val="FFFF00">
                  <a:tint val="23500"/>
                  <a:satMod val="160000"/>
                  <a:alpha val="7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libihk.so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10" name="直線矢印コネクタ 34"/>
          <p:cNvCxnSpPr/>
          <p:nvPr/>
        </p:nvCxnSpPr>
        <p:spPr bwMode="auto">
          <a:xfrm flipH="1">
            <a:off x="2058538" y="2868706"/>
            <a:ext cx="230929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98" name="直線矢印コネクタ 12"/>
          <p:cNvCxnSpPr/>
          <p:nvPr/>
        </p:nvCxnSpPr>
        <p:spPr bwMode="auto">
          <a:xfrm>
            <a:off x="2058538" y="1565593"/>
            <a:ext cx="0" cy="130311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32" name="直線矢印コネクタ 34"/>
          <p:cNvCxnSpPr/>
          <p:nvPr/>
        </p:nvCxnSpPr>
        <p:spPr bwMode="auto">
          <a:xfrm>
            <a:off x="2289467" y="1533050"/>
            <a:ext cx="0" cy="13356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7" name="Rectangle 6"/>
          <p:cNvSpPr/>
          <p:nvPr/>
        </p:nvSpPr>
        <p:spPr>
          <a:xfrm>
            <a:off x="5257117" y="1437420"/>
            <a:ext cx="1106719" cy="5601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2000" dirty="0" err="1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</a:rPr>
              <a:t>fd</a:t>
            </a:r>
            <a:endParaRPr kumimoji="1" lang="ja-JP" altLang="en-US" sz="2000" dirty="0">
              <a:solidFill>
                <a:sysClr val="windowText" lastClr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3" name="テキスト ボックス 22"/>
          <p:cNvSpPr txBox="1"/>
          <p:nvPr/>
        </p:nvSpPr>
        <p:spPr>
          <a:xfrm>
            <a:off x="5180172" y="846716"/>
            <a:ext cx="15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25" indent="-238125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(2) </a:t>
            </a:r>
            <a:r>
              <a:rPr kumimoji="1" lang="ja-JP" altLang="en-US" sz="16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通知待ち</a:t>
            </a:r>
            <a:endParaRPr kumimoji="1" lang="en-US" altLang="ja-JP" sz="16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7" name="角丸四角形 17"/>
          <p:cNvSpPr/>
          <p:nvPr/>
        </p:nvSpPr>
        <p:spPr bwMode="auto">
          <a:xfrm>
            <a:off x="1858808" y="3549952"/>
            <a:ext cx="5103625" cy="71862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>
                <a:latin typeface="Yu Gothic" charset="-128"/>
                <a:ea typeface="Yu Gothic" charset="-128"/>
                <a:cs typeface="Yu Gothic" charset="-128"/>
              </a:rPr>
              <a:t>mcctrl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58" name="直線矢印コネクタ 12"/>
          <p:cNvCxnSpPr>
            <a:cxnSpLocks/>
          </p:cNvCxnSpPr>
          <p:nvPr/>
        </p:nvCxnSpPr>
        <p:spPr bwMode="auto">
          <a:xfrm>
            <a:off x="6580339" y="4746179"/>
            <a:ext cx="18411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60" name="直線矢印コネクタ 34"/>
          <p:cNvCxnSpPr>
            <a:cxnSpLocks/>
          </p:cNvCxnSpPr>
          <p:nvPr/>
        </p:nvCxnSpPr>
        <p:spPr bwMode="auto">
          <a:xfrm>
            <a:off x="6161239" y="1997529"/>
            <a:ext cx="0" cy="545533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64" name="テキスト ボックス 13"/>
          <p:cNvSpPr txBox="1"/>
          <p:nvPr/>
        </p:nvSpPr>
        <p:spPr>
          <a:xfrm>
            <a:off x="6229516" y="2124407"/>
            <a:ext cx="2477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indent="-1905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(4)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異常検出・通知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65" name="直線矢印コネクタ 34"/>
          <p:cNvCxnSpPr/>
          <p:nvPr/>
        </p:nvCxnSpPr>
        <p:spPr bwMode="auto">
          <a:xfrm flipH="1">
            <a:off x="4380394" y="3693024"/>
            <a:ext cx="1015741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66" name="直線矢印コネクタ 12"/>
          <p:cNvCxnSpPr>
            <a:cxnSpLocks/>
          </p:cNvCxnSpPr>
          <p:nvPr/>
        </p:nvCxnSpPr>
        <p:spPr bwMode="auto">
          <a:xfrm>
            <a:off x="4380394" y="1589804"/>
            <a:ext cx="0" cy="21032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67" name="直線矢印コネクタ 34"/>
          <p:cNvCxnSpPr>
            <a:cxnSpLocks/>
          </p:cNvCxnSpPr>
          <p:nvPr/>
        </p:nvCxnSpPr>
        <p:spPr bwMode="auto">
          <a:xfrm>
            <a:off x="5400205" y="1997529"/>
            <a:ext cx="0" cy="169549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68" name="テキスト ボックス 13"/>
          <p:cNvSpPr txBox="1"/>
          <p:nvPr/>
        </p:nvSpPr>
        <p:spPr>
          <a:xfrm>
            <a:off x="1423469" y="2124407"/>
            <a:ext cx="1764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(5)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異常状態確認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69" name="直線矢印コネクタ 34"/>
          <p:cNvCxnSpPr/>
          <p:nvPr/>
        </p:nvCxnSpPr>
        <p:spPr bwMode="auto">
          <a:xfrm>
            <a:off x="-175566" y="1004047"/>
            <a:ext cx="1950576" cy="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76" name="テキスト ボックス 13"/>
          <p:cNvSpPr txBox="1"/>
          <p:nvPr/>
        </p:nvSpPr>
        <p:spPr>
          <a:xfrm>
            <a:off x="-322728" y="575768"/>
            <a:ext cx="221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(6)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外部への異常通知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7" name="テキスト ボックス 13"/>
          <p:cNvSpPr txBox="1"/>
          <p:nvPr/>
        </p:nvSpPr>
        <p:spPr>
          <a:xfrm>
            <a:off x="3217358" y="2124407"/>
            <a:ext cx="2160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(1)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異常通知用</a:t>
            </a:r>
            <a:r>
              <a:rPr kumimoji="1" lang="en-US" altLang="ja-JP" sz="1600" kern="1200" dirty="0" err="1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fd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取得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82" name="直線矢印コネクタ 34"/>
          <p:cNvCxnSpPr/>
          <p:nvPr/>
        </p:nvCxnSpPr>
        <p:spPr bwMode="auto">
          <a:xfrm flipH="1">
            <a:off x="5681884" y="1582150"/>
            <a:ext cx="216000" cy="0"/>
          </a:xfrm>
          <a:prstGeom prst="straightConnector1">
            <a:avLst/>
          </a:prstGeom>
          <a:noFill/>
          <a:ln w="1905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83" name="直線矢印コネクタ 12"/>
          <p:cNvCxnSpPr/>
          <p:nvPr/>
        </p:nvCxnSpPr>
        <p:spPr bwMode="auto">
          <a:xfrm>
            <a:off x="5681884" y="1175505"/>
            <a:ext cx="0" cy="396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84" name="直線矢印コネクタ 34"/>
          <p:cNvCxnSpPr/>
          <p:nvPr/>
        </p:nvCxnSpPr>
        <p:spPr bwMode="auto">
          <a:xfrm>
            <a:off x="5905938" y="1149837"/>
            <a:ext cx="0" cy="43200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89" name="テキスト ボックス 13"/>
          <p:cNvSpPr txBox="1"/>
          <p:nvPr/>
        </p:nvSpPr>
        <p:spPr>
          <a:xfrm>
            <a:off x="5398261" y="5203526"/>
            <a:ext cx="24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(3)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kumimoji="1" lang="en-US" altLang="ja-JP" sz="1600" kern="1200" dirty="0" err="1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McKernel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の状態監視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8" name="角丸四角形 17">
            <a:extLst>
              <a:ext uri="{FF2B5EF4-FFF2-40B4-BE49-F238E27FC236}">
                <a16:creationId xmlns:a16="http://schemas.microsoft.com/office/drawing/2014/main" id="{522AE25F-295B-9D45-9EB1-D9EDCC690C0D}"/>
              </a:ext>
            </a:extLst>
          </p:cNvPr>
          <p:cNvSpPr/>
          <p:nvPr/>
        </p:nvSpPr>
        <p:spPr bwMode="auto">
          <a:xfrm>
            <a:off x="5990434" y="2543062"/>
            <a:ext cx="972000" cy="756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70000"/>
                </a:srgbClr>
              </a:gs>
              <a:gs pos="50000">
                <a:srgbClr val="FFFF00">
                  <a:tint val="44500"/>
                  <a:satMod val="160000"/>
                  <a:alpha val="70000"/>
                </a:srgbClr>
              </a:gs>
              <a:gs pos="100000">
                <a:srgbClr val="FFFF00">
                  <a:tint val="23500"/>
                  <a:satMod val="160000"/>
                  <a:alpha val="7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ihkmond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04" name="直線矢印コネクタ 12"/>
          <p:cNvCxnSpPr>
            <a:cxnSpLocks/>
          </p:cNvCxnSpPr>
          <p:nvPr/>
        </p:nvCxnSpPr>
        <p:spPr bwMode="auto">
          <a:xfrm>
            <a:off x="6363836" y="3318754"/>
            <a:ext cx="0" cy="16349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21" name="直線矢印コネクタ 34"/>
          <p:cNvCxnSpPr>
            <a:cxnSpLocks/>
          </p:cNvCxnSpPr>
          <p:nvPr/>
        </p:nvCxnSpPr>
        <p:spPr bwMode="auto">
          <a:xfrm>
            <a:off x="6580339" y="3300299"/>
            <a:ext cx="0" cy="144588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4304217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17"/>
          <p:cNvSpPr/>
          <p:nvPr/>
        </p:nvSpPr>
        <p:spPr bwMode="auto">
          <a:xfrm>
            <a:off x="7220152" y="3424084"/>
            <a:ext cx="2175277" cy="1656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9" name="円/楕円 19"/>
          <p:cNvSpPr/>
          <p:nvPr/>
        </p:nvSpPr>
        <p:spPr bwMode="auto">
          <a:xfrm>
            <a:off x="7790670" y="2818123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a.out</a:t>
            </a:r>
            <a:endParaRPr kumimoji="1" lang="ja-JP" altLang="en-US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3" name="円/楕円 19"/>
          <p:cNvSpPr/>
          <p:nvPr/>
        </p:nvSpPr>
        <p:spPr bwMode="auto">
          <a:xfrm>
            <a:off x="5981452" y="2832680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mcexec</a:t>
            </a:r>
            <a:endParaRPr kumimoji="1" lang="ja-JP" altLang="en-US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4" name="角丸四角形 6"/>
          <p:cNvSpPr/>
          <p:nvPr/>
        </p:nvSpPr>
        <p:spPr bwMode="auto">
          <a:xfrm>
            <a:off x="1104181" y="3428381"/>
            <a:ext cx="5894522" cy="1653437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5" name="角丸四角形 17"/>
          <p:cNvSpPr/>
          <p:nvPr/>
        </p:nvSpPr>
        <p:spPr bwMode="auto">
          <a:xfrm>
            <a:off x="2532341" y="4077195"/>
            <a:ext cx="3309702" cy="792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IHK-master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7" name="角丸四角形 17"/>
          <p:cNvSpPr/>
          <p:nvPr/>
        </p:nvSpPr>
        <p:spPr bwMode="auto">
          <a:xfrm>
            <a:off x="7372594" y="4077195"/>
            <a:ext cx="1803565" cy="811109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>
                <a:latin typeface="Yu Gothic" charset="-128"/>
                <a:ea typeface="Yu Gothic" charset="-128"/>
                <a:cs typeface="Yu Gothic" charset="-128"/>
              </a:rPr>
              <a:t>IHK-Slave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76631" y="3463520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ホスト</a:t>
            </a:r>
            <a:r>
              <a:rPr lang="en-US" altLang="ja-JP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758601" y="3460936"/>
            <a:ext cx="109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McKernel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27" name="直線矢印コネクタ 12"/>
          <p:cNvCxnSpPr/>
          <p:nvPr/>
        </p:nvCxnSpPr>
        <p:spPr bwMode="auto">
          <a:xfrm>
            <a:off x="5194174" y="4698489"/>
            <a:ext cx="256442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79" name="角丸四角形 17"/>
          <p:cNvSpPr/>
          <p:nvPr/>
        </p:nvSpPr>
        <p:spPr bwMode="auto">
          <a:xfrm>
            <a:off x="2532341" y="2776977"/>
            <a:ext cx="3309702" cy="468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70000"/>
                </a:srgbClr>
              </a:gs>
              <a:gs pos="50000">
                <a:srgbClr val="FFFF00">
                  <a:tint val="44500"/>
                  <a:satMod val="160000"/>
                  <a:alpha val="70000"/>
                </a:srgbClr>
              </a:gs>
              <a:gs pos="100000">
                <a:srgbClr val="FFFF00">
                  <a:tint val="23500"/>
                  <a:satMod val="160000"/>
                  <a:alpha val="7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libihk.so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7" name="角丸四角形 17"/>
          <p:cNvSpPr/>
          <p:nvPr/>
        </p:nvSpPr>
        <p:spPr bwMode="auto">
          <a:xfrm>
            <a:off x="2532341" y="3549952"/>
            <a:ext cx="3309702" cy="468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>
                <a:latin typeface="Yu Gothic" charset="-128"/>
                <a:ea typeface="Yu Gothic" charset="-128"/>
                <a:cs typeface="Yu Gothic" charset="-128"/>
              </a:rPr>
              <a:t>mcctrl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66" name="直線矢印コネクタ 12"/>
          <p:cNvCxnSpPr/>
          <p:nvPr/>
        </p:nvCxnSpPr>
        <p:spPr bwMode="auto">
          <a:xfrm>
            <a:off x="5194174" y="2218660"/>
            <a:ext cx="0" cy="24798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68" name="テキスト ボックス 13"/>
          <p:cNvSpPr txBox="1"/>
          <p:nvPr/>
        </p:nvSpPr>
        <p:spPr>
          <a:xfrm>
            <a:off x="5667594" y="2310274"/>
            <a:ext cx="22256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(2)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イベント収集開始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7" name="テキスト ボックス 13"/>
          <p:cNvSpPr txBox="1"/>
          <p:nvPr/>
        </p:nvSpPr>
        <p:spPr>
          <a:xfrm>
            <a:off x="3205441" y="2310274"/>
            <a:ext cx="1764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(1)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イベント登録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42" name="直線矢印コネクタ 12"/>
          <p:cNvCxnSpPr/>
          <p:nvPr/>
        </p:nvCxnSpPr>
        <p:spPr bwMode="auto">
          <a:xfrm>
            <a:off x="5543178" y="4476547"/>
            <a:ext cx="2475407" cy="1445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04" name="直線矢印コネクタ 12"/>
          <p:cNvCxnSpPr/>
          <p:nvPr/>
        </p:nvCxnSpPr>
        <p:spPr bwMode="auto">
          <a:xfrm>
            <a:off x="5553699" y="2218660"/>
            <a:ext cx="0" cy="22578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48" name="Rectangle 47"/>
          <p:cNvSpPr/>
          <p:nvPr/>
        </p:nvSpPr>
        <p:spPr>
          <a:xfrm>
            <a:off x="7505410" y="5319196"/>
            <a:ext cx="1604759" cy="5601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</a:rPr>
              <a:t>パフォーマンス</a:t>
            </a:r>
            <a:br>
              <a:rPr kumimoji="1" lang="en-US" altLang="ja-JP" sz="1600" dirty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1" lang="ja-JP" altLang="en-US" sz="1600" dirty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</a:rPr>
              <a:t>カウンタ</a:t>
            </a:r>
          </a:p>
        </p:txBody>
      </p:sp>
      <p:cxnSp>
        <p:nvCxnSpPr>
          <p:cNvPr id="50" name="直線矢印コネクタ 12"/>
          <p:cNvCxnSpPr/>
          <p:nvPr/>
        </p:nvCxnSpPr>
        <p:spPr bwMode="auto">
          <a:xfrm>
            <a:off x="7758601" y="4698489"/>
            <a:ext cx="0" cy="62070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/>
        </p:spPr>
      </p:cxnSp>
      <p:cxnSp>
        <p:nvCxnSpPr>
          <p:cNvPr id="54" name="直線矢印コネクタ 12"/>
          <p:cNvCxnSpPr/>
          <p:nvPr/>
        </p:nvCxnSpPr>
        <p:spPr bwMode="auto">
          <a:xfrm>
            <a:off x="8018585" y="4490999"/>
            <a:ext cx="0" cy="82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/>
        </p:spPr>
      </p:cxnSp>
      <p:sp>
        <p:nvSpPr>
          <p:cNvPr id="80" name="角丸四角形 6"/>
          <p:cNvSpPr/>
          <p:nvPr/>
        </p:nvSpPr>
        <p:spPr bwMode="auto">
          <a:xfrm>
            <a:off x="1784049" y="1750660"/>
            <a:ext cx="4831903" cy="468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運用ソフトデーモン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4934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17"/>
          <p:cNvSpPr/>
          <p:nvPr/>
        </p:nvSpPr>
        <p:spPr bwMode="auto">
          <a:xfrm>
            <a:off x="7220152" y="3424084"/>
            <a:ext cx="2175277" cy="2052829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9" name="円/楕円 19"/>
          <p:cNvSpPr/>
          <p:nvPr/>
        </p:nvSpPr>
        <p:spPr bwMode="auto">
          <a:xfrm>
            <a:off x="7790670" y="2818123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a.out</a:t>
            </a:r>
            <a:endParaRPr kumimoji="1" lang="ja-JP" altLang="en-US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3" name="円/楕円 19"/>
          <p:cNvSpPr/>
          <p:nvPr/>
        </p:nvSpPr>
        <p:spPr bwMode="auto">
          <a:xfrm>
            <a:off x="5981452" y="2832680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mcexec</a:t>
            </a:r>
            <a:endParaRPr kumimoji="1" lang="ja-JP" altLang="en-US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4" name="角丸四角形 6"/>
          <p:cNvSpPr/>
          <p:nvPr/>
        </p:nvSpPr>
        <p:spPr bwMode="auto">
          <a:xfrm>
            <a:off x="991892" y="3428381"/>
            <a:ext cx="6006811" cy="2048532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5" name="角丸四角形 17"/>
          <p:cNvSpPr/>
          <p:nvPr/>
        </p:nvSpPr>
        <p:spPr bwMode="auto">
          <a:xfrm>
            <a:off x="2438306" y="4004177"/>
            <a:ext cx="3403737" cy="128699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7" name="角丸四角形 17"/>
          <p:cNvSpPr/>
          <p:nvPr/>
        </p:nvSpPr>
        <p:spPr bwMode="auto">
          <a:xfrm>
            <a:off x="7372594" y="4004177"/>
            <a:ext cx="1803565" cy="128699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IHK-slave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11815" y="3411761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ホスト</a:t>
            </a:r>
            <a:r>
              <a:rPr lang="en-US" altLang="ja-JP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758601" y="3460936"/>
            <a:ext cx="10983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McKernel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27" name="直線矢印コネクタ 12"/>
          <p:cNvCxnSpPr/>
          <p:nvPr/>
        </p:nvCxnSpPr>
        <p:spPr bwMode="auto">
          <a:xfrm>
            <a:off x="2962548" y="5118261"/>
            <a:ext cx="47960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79" name="角丸四角形 17"/>
          <p:cNvSpPr/>
          <p:nvPr/>
        </p:nvSpPr>
        <p:spPr bwMode="auto">
          <a:xfrm>
            <a:off x="2438306" y="2807682"/>
            <a:ext cx="3403737" cy="468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70000"/>
                </a:srgbClr>
              </a:gs>
              <a:gs pos="50000">
                <a:srgbClr val="FFFF00">
                  <a:tint val="44500"/>
                  <a:satMod val="160000"/>
                  <a:alpha val="70000"/>
                </a:srgbClr>
              </a:gs>
              <a:gs pos="100000">
                <a:srgbClr val="FFFF00">
                  <a:tint val="23500"/>
                  <a:satMod val="160000"/>
                  <a:alpha val="7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7" name="角丸四角形 17"/>
          <p:cNvSpPr/>
          <p:nvPr/>
        </p:nvSpPr>
        <p:spPr bwMode="auto">
          <a:xfrm>
            <a:off x="2438305" y="3549952"/>
            <a:ext cx="3403737" cy="332654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66" name="直線矢印コネクタ 12"/>
          <p:cNvCxnSpPr/>
          <p:nvPr/>
        </p:nvCxnSpPr>
        <p:spPr bwMode="auto">
          <a:xfrm>
            <a:off x="2962548" y="1565593"/>
            <a:ext cx="0" cy="35284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68" name="テキスト ボックス 13"/>
          <p:cNvSpPr txBox="1"/>
          <p:nvPr/>
        </p:nvSpPr>
        <p:spPr>
          <a:xfrm>
            <a:off x="5608497" y="2252943"/>
            <a:ext cx="22256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(3)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イベント削除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7" name="テキスト ボックス 13"/>
          <p:cNvSpPr txBox="1"/>
          <p:nvPr/>
        </p:nvSpPr>
        <p:spPr>
          <a:xfrm>
            <a:off x="742313" y="2252943"/>
            <a:ext cx="21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58763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(1)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イベント収集停止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42" name="直線矢印コネクタ 12"/>
          <p:cNvCxnSpPr/>
          <p:nvPr/>
        </p:nvCxnSpPr>
        <p:spPr bwMode="auto">
          <a:xfrm>
            <a:off x="4496541" y="4934874"/>
            <a:ext cx="362093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04" name="直線矢印コネクタ 12"/>
          <p:cNvCxnSpPr/>
          <p:nvPr/>
        </p:nvCxnSpPr>
        <p:spPr bwMode="auto">
          <a:xfrm>
            <a:off x="4496541" y="1582550"/>
            <a:ext cx="0" cy="33523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48" name="Rectangle 47"/>
          <p:cNvSpPr/>
          <p:nvPr/>
        </p:nvSpPr>
        <p:spPr>
          <a:xfrm>
            <a:off x="7505410" y="5653080"/>
            <a:ext cx="1604759" cy="68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</a:rPr>
              <a:t>パフォーマンス</a:t>
            </a:r>
            <a:br>
              <a:rPr kumimoji="1" lang="en-US" altLang="ja-JP" sz="1600" dirty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1" lang="ja-JP" altLang="en-US" sz="1600" dirty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</a:rPr>
              <a:t>カウンタ</a:t>
            </a:r>
          </a:p>
        </p:txBody>
      </p:sp>
      <p:cxnSp>
        <p:nvCxnSpPr>
          <p:cNvPr id="50" name="直線矢印コネクタ 12"/>
          <p:cNvCxnSpPr/>
          <p:nvPr/>
        </p:nvCxnSpPr>
        <p:spPr bwMode="auto">
          <a:xfrm>
            <a:off x="7758601" y="5111042"/>
            <a:ext cx="0" cy="54203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/>
        </p:spPr>
      </p:cxnSp>
      <p:cxnSp>
        <p:nvCxnSpPr>
          <p:cNvPr id="54" name="直線矢印コネクタ 12"/>
          <p:cNvCxnSpPr/>
          <p:nvPr/>
        </p:nvCxnSpPr>
        <p:spPr bwMode="auto">
          <a:xfrm>
            <a:off x="8117476" y="4934874"/>
            <a:ext cx="0" cy="8176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22" name="直線矢印コネクタ 12"/>
          <p:cNvCxnSpPr/>
          <p:nvPr/>
        </p:nvCxnSpPr>
        <p:spPr bwMode="auto">
          <a:xfrm>
            <a:off x="5575541" y="1589804"/>
            <a:ext cx="0" cy="28883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24" name="直線矢印コネクタ 12"/>
          <p:cNvCxnSpPr/>
          <p:nvPr/>
        </p:nvCxnSpPr>
        <p:spPr bwMode="auto">
          <a:xfrm>
            <a:off x="5571921" y="4468269"/>
            <a:ext cx="307999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25" name="直線矢印コネクタ 12"/>
          <p:cNvCxnSpPr/>
          <p:nvPr/>
        </p:nvCxnSpPr>
        <p:spPr bwMode="auto">
          <a:xfrm>
            <a:off x="8651917" y="4478134"/>
            <a:ext cx="0" cy="11749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/>
        </p:spPr>
      </p:cxnSp>
      <p:cxnSp>
        <p:nvCxnSpPr>
          <p:cNvPr id="38" name="直線矢印コネクタ 12"/>
          <p:cNvCxnSpPr/>
          <p:nvPr/>
        </p:nvCxnSpPr>
        <p:spPr bwMode="auto">
          <a:xfrm>
            <a:off x="8111652" y="5752495"/>
            <a:ext cx="288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43" name="直線矢印コネクタ 12"/>
          <p:cNvCxnSpPr/>
          <p:nvPr/>
        </p:nvCxnSpPr>
        <p:spPr bwMode="auto">
          <a:xfrm>
            <a:off x="8389710" y="4746179"/>
            <a:ext cx="0" cy="10063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44" name="直線矢印コネクタ 12"/>
          <p:cNvCxnSpPr/>
          <p:nvPr/>
        </p:nvCxnSpPr>
        <p:spPr bwMode="auto">
          <a:xfrm>
            <a:off x="4763314" y="4746179"/>
            <a:ext cx="3634848" cy="42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45" name="直線矢印コネクタ 12"/>
          <p:cNvCxnSpPr/>
          <p:nvPr/>
        </p:nvCxnSpPr>
        <p:spPr bwMode="auto">
          <a:xfrm>
            <a:off x="4763314" y="1989423"/>
            <a:ext cx="0" cy="275675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36" name="テキスト ボックス 13"/>
          <p:cNvSpPr txBox="1"/>
          <p:nvPr/>
        </p:nvSpPr>
        <p:spPr>
          <a:xfrm>
            <a:off x="3284511" y="2252943"/>
            <a:ext cx="219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73050" indent="-258763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(2)</a:t>
            </a:r>
            <a:r>
              <a:rPr kumimoji="1" lang="ja-JP" altLang="en-US" sz="16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イベント情報取得</a:t>
            </a:r>
            <a:endParaRPr kumimoji="1" lang="en-US" altLang="ja-JP" sz="16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0" name="角丸四角形 6"/>
          <p:cNvSpPr/>
          <p:nvPr/>
        </p:nvSpPr>
        <p:spPr bwMode="auto">
          <a:xfrm>
            <a:off x="1784049" y="1521423"/>
            <a:ext cx="4831903" cy="468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運用ソフトデーモン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26508" y="4368771"/>
            <a:ext cx="1284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IHK-master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85206" y="287240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Yu Gothic" charset="-128"/>
                <a:ea typeface="Yu Gothic" charset="-128"/>
                <a:cs typeface="Yu Gothic" charset="-128"/>
              </a:rPr>
              <a:t>libihk.so</a:t>
            </a:r>
            <a:endParaRPr lang="ja-JP" altLang="en-US" dirty="0"/>
          </a:p>
        </p:txBody>
      </p:sp>
      <p:sp>
        <p:nvSpPr>
          <p:cNvPr id="55" name="Rectangle 54"/>
          <p:cNvSpPr/>
          <p:nvPr/>
        </p:nvSpPr>
        <p:spPr>
          <a:xfrm>
            <a:off x="3381386" y="3564052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>
                <a:latin typeface="Yu Gothic" charset="-128"/>
                <a:ea typeface="Yu Gothic" charset="-128"/>
                <a:cs typeface="Yu Gothic" charset="-128"/>
              </a:rPr>
              <a:t>mcctrl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84694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17"/>
          <p:cNvSpPr/>
          <p:nvPr/>
        </p:nvSpPr>
        <p:spPr bwMode="auto">
          <a:xfrm>
            <a:off x="6229445" y="3424084"/>
            <a:ext cx="2730623" cy="1336297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5" name="角丸四角形 7"/>
          <p:cNvSpPr/>
          <p:nvPr/>
        </p:nvSpPr>
        <p:spPr bwMode="auto">
          <a:xfrm>
            <a:off x="3791323" y="2284656"/>
            <a:ext cx="2231645" cy="1015393"/>
          </a:xfrm>
          <a:prstGeom prst="roundRect">
            <a:avLst/>
          </a:prstGeom>
          <a:noFill/>
          <a:ln w="38100" cap="flat" cmpd="sng" algn="ctr">
            <a:solidFill>
              <a:srgbClr val="B22B30"/>
            </a:solidFill>
            <a:prstDash val="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7" name="テキスト ボックス 13"/>
          <p:cNvSpPr txBox="1"/>
          <p:nvPr/>
        </p:nvSpPr>
        <p:spPr>
          <a:xfrm>
            <a:off x="35208" y="1678573"/>
            <a:ext cx="2254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(2)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kumimoji="1" lang="en-US" altLang="ja-JP" sz="1400" kern="1200" dirty="0" err="1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ihk_os_freeze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で一時停止をノンブロッキングに指示</a:t>
            </a:r>
            <a:endParaRPr kumimoji="1" lang="en-US" altLang="ja-JP" sz="14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9" name="円/楕円 19"/>
          <p:cNvSpPr/>
          <p:nvPr/>
        </p:nvSpPr>
        <p:spPr bwMode="auto">
          <a:xfrm>
            <a:off x="7736883" y="2692619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a.out</a:t>
            </a:r>
            <a:endParaRPr kumimoji="1" lang="ja-JP" altLang="en-US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51" name="直線矢印コネクタ 21"/>
          <p:cNvCxnSpPr/>
          <p:nvPr/>
        </p:nvCxnSpPr>
        <p:spPr bwMode="auto">
          <a:xfrm flipV="1">
            <a:off x="5460323" y="1422169"/>
            <a:ext cx="0" cy="1303297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56" name="テキスト ボックス 44"/>
          <p:cNvSpPr txBox="1"/>
          <p:nvPr/>
        </p:nvSpPr>
        <p:spPr>
          <a:xfrm>
            <a:off x="5588248" y="1640530"/>
            <a:ext cx="23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indent="-1905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(4)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コンテナの一時停止で</a:t>
            </a:r>
            <a: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mcexec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一時停止</a:t>
            </a:r>
            <a:endParaRPr kumimoji="1" lang="en-US" altLang="ja-JP" sz="14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7" name="テキスト ボックス 50"/>
          <p:cNvSpPr txBox="1"/>
          <p:nvPr/>
        </p:nvSpPr>
        <p:spPr>
          <a:xfrm>
            <a:off x="3859074" y="2348403"/>
            <a:ext cx="163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ジョブ用コンテナ</a:t>
            </a:r>
            <a:endParaRPr kumimoji="1" lang="en-US" altLang="ja-JP" sz="14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62" name="直線矢印コネクタ 34"/>
          <p:cNvCxnSpPr/>
          <p:nvPr/>
        </p:nvCxnSpPr>
        <p:spPr bwMode="auto">
          <a:xfrm flipH="1" flipV="1">
            <a:off x="2399195" y="433137"/>
            <a:ext cx="1" cy="772457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63" name="テキスト ボックス 22"/>
          <p:cNvSpPr txBox="1"/>
          <p:nvPr/>
        </p:nvSpPr>
        <p:spPr>
          <a:xfrm>
            <a:off x="35208" y="555942"/>
            <a:ext cx="220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25" indent="-238125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(1) </a:t>
            </a:r>
            <a:r>
              <a:rPr kumimoji="1"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ジョブ一時停止指示</a:t>
            </a:r>
            <a:endParaRPr kumimoji="1" lang="en-US" altLang="ja-JP" sz="14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3" name="円/楕円 19"/>
          <p:cNvSpPr/>
          <p:nvPr/>
        </p:nvSpPr>
        <p:spPr bwMode="auto">
          <a:xfrm>
            <a:off x="4995333" y="2707177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mcexec</a:t>
            </a:r>
            <a:endParaRPr kumimoji="1" lang="ja-JP" altLang="en-US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4" name="角丸四角形 6"/>
          <p:cNvSpPr/>
          <p:nvPr/>
        </p:nvSpPr>
        <p:spPr bwMode="auto">
          <a:xfrm>
            <a:off x="304800" y="3428381"/>
            <a:ext cx="5718169" cy="1332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5" name="角丸四角形 17"/>
          <p:cNvSpPr/>
          <p:nvPr/>
        </p:nvSpPr>
        <p:spPr bwMode="auto">
          <a:xfrm>
            <a:off x="1856750" y="3806656"/>
            <a:ext cx="1599401" cy="864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ヒラギノ角ゴ ProN W3"/>
                <a:ea typeface="ヒラギノ角ゴ ProN W3"/>
                <a:cs typeface="ヒラギノ角ゴ ProN W3"/>
              </a:rPr>
              <a:t>IHK-master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7" name="角丸四角形 17"/>
          <p:cNvSpPr/>
          <p:nvPr/>
        </p:nvSpPr>
        <p:spPr bwMode="auto">
          <a:xfrm>
            <a:off x="6361689" y="3811464"/>
            <a:ext cx="2259659" cy="864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ヒラギノ角ゴ ProN W3"/>
                <a:ea typeface="ヒラギノ角ゴ ProN W3"/>
                <a:cs typeface="ヒラギノ角ゴ ProN W3"/>
              </a:rPr>
              <a:t>IHK-slave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0" name="角丸四角形 6"/>
          <p:cNvSpPr/>
          <p:nvPr/>
        </p:nvSpPr>
        <p:spPr bwMode="auto">
          <a:xfrm>
            <a:off x="1626987" y="1205593"/>
            <a:ext cx="2058927" cy="360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運用ソフトデーモン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81" name="直線矢印コネクタ 12"/>
          <p:cNvCxnSpPr/>
          <p:nvPr/>
        </p:nvCxnSpPr>
        <p:spPr bwMode="auto">
          <a:xfrm flipH="1" flipV="1">
            <a:off x="2386494" y="4299283"/>
            <a:ext cx="5761044" cy="136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86" name="Rectangle 85"/>
          <p:cNvSpPr/>
          <p:nvPr/>
        </p:nvSpPr>
        <p:spPr>
          <a:xfrm>
            <a:off x="530981" y="3411761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ホスト</a:t>
            </a:r>
            <a:r>
              <a:rPr lang="en-US" altLang="ja-JP" sz="1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Linux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421782" y="3443007"/>
            <a:ext cx="1026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>
                <a:latin typeface="ヒラギノ角ゴ ProN W3"/>
                <a:ea typeface="ヒラギノ角ゴ ProN W3"/>
                <a:cs typeface="ヒラギノ角ゴ ProN W3"/>
              </a:rPr>
              <a:t>McKernel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97" name="直線矢印コネクタ 34"/>
          <p:cNvCxnSpPr/>
          <p:nvPr/>
        </p:nvCxnSpPr>
        <p:spPr bwMode="auto">
          <a:xfrm>
            <a:off x="8147538" y="3093216"/>
            <a:ext cx="0" cy="1217449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cxnSp>
        <p:nvCxnSpPr>
          <p:cNvPr id="98" name="直線矢印コネクタ 12"/>
          <p:cNvCxnSpPr/>
          <p:nvPr/>
        </p:nvCxnSpPr>
        <p:spPr bwMode="auto">
          <a:xfrm>
            <a:off x="2399194" y="1565593"/>
            <a:ext cx="0" cy="27336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04" name="直線矢印コネクタ 12"/>
          <p:cNvCxnSpPr/>
          <p:nvPr/>
        </p:nvCxnSpPr>
        <p:spPr bwMode="auto">
          <a:xfrm>
            <a:off x="2625761" y="1565593"/>
            <a:ext cx="0" cy="26053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10" name="直線矢印コネクタ 34"/>
          <p:cNvCxnSpPr/>
          <p:nvPr/>
        </p:nvCxnSpPr>
        <p:spPr bwMode="auto">
          <a:xfrm flipH="1">
            <a:off x="2619198" y="4170950"/>
            <a:ext cx="3922992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113" name="テキスト ボックス 13"/>
          <p:cNvSpPr txBox="1"/>
          <p:nvPr/>
        </p:nvSpPr>
        <p:spPr>
          <a:xfrm>
            <a:off x="2931786" y="1678573"/>
            <a:ext cx="230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indent="-1905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(3)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kumimoji="1" lang="en-US" altLang="ja-JP" sz="1400" kern="1200" dirty="0" err="1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ihk_os_get_status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で</a:t>
            </a:r>
            <a:b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一時停止完了を確認</a:t>
            </a:r>
            <a:endParaRPr kumimoji="1" lang="en-US" altLang="ja-JP" sz="14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21" name="直線矢印コネクタ 34"/>
          <p:cNvCxnSpPr/>
          <p:nvPr/>
        </p:nvCxnSpPr>
        <p:spPr bwMode="auto">
          <a:xfrm>
            <a:off x="2822058" y="1578293"/>
            <a:ext cx="0" cy="2384832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cxnSp>
        <p:nvCxnSpPr>
          <p:cNvPr id="123" name="直線矢印コネクタ 12"/>
          <p:cNvCxnSpPr/>
          <p:nvPr/>
        </p:nvCxnSpPr>
        <p:spPr bwMode="auto">
          <a:xfrm>
            <a:off x="6542190" y="3950849"/>
            <a:ext cx="0" cy="216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27" name="直線矢印コネクタ 12"/>
          <p:cNvCxnSpPr/>
          <p:nvPr/>
        </p:nvCxnSpPr>
        <p:spPr bwMode="auto">
          <a:xfrm flipH="1">
            <a:off x="2822058" y="3958602"/>
            <a:ext cx="37201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46" name="直線矢印コネクタ 12"/>
          <p:cNvCxnSpPr/>
          <p:nvPr/>
        </p:nvCxnSpPr>
        <p:spPr bwMode="auto">
          <a:xfrm flipH="1">
            <a:off x="3685914" y="1422169"/>
            <a:ext cx="177441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79" name="角丸四角形 17"/>
          <p:cNvSpPr/>
          <p:nvPr/>
        </p:nvSpPr>
        <p:spPr bwMode="auto">
          <a:xfrm>
            <a:off x="1856750" y="2686495"/>
            <a:ext cx="1599401" cy="37465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70000"/>
                </a:srgbClr>
              </a:gs>
              <a:gs pos="50000">
                <a:srgbClr val="FFFF00">
                  <a:tint val="44500"/>
                  <a:satMod val="160000"/>
                  <a:alpha val="70000"/>
                </a:srgbClr>
              </a:gs>
              <a:gs pos="100000">
                <a:srgbClr val="FFFF00">
                  <a:tint val="23500"/>
                  <a:satMod val="160000"/>
                  <a:alpha val="7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>
                <a:latin typeface="ヒラギノ角ゴ ProN W3"/>
                <a:ea typeface="ヒラギノ角ゴ ProN W3"/>
                <a:cs typeface="ヒラギノ角ゴ ProN W3"/>
              </a:rPr>
              <a:t>libihk.so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1606609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17"/>
          <p:cNvSpPr/>
          <p:nvPr/>
        </p:nvSpPr>
        <p:spPr bwMode="auto">
          <a:xfrm>
            <a:off x="6229445" y="3424084"/>
            <a:ext cx="2730623" cy="1336297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5" name="角丸四角形 7"/>
          <p:cNvSpPr/>
          <p:nvPr/>
        </p:nvSpPr>
        <p:spPr bwMode="auto">
          <a:xfrm>
            <a:off x="3791323" y="2284656"/>
            <a:ext cx="2231645" cy="1015393"/>
          </a:xfrm>
          <a:prstGeom prst="roundRect">
            <a:avLst/>
          </a:prstGeom>
          <a:noFill/>
          <a:ln w="38100" cap="flat" cmpd="sng" algn="ctr">
            <a:solidFill>
              <a:srgbClr val="B22B30"/>
            </a:solidFill>
            <a:prstDash val="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7" name="テキスト ボックス 13"/>
          <p:cNvSpPr txBox="1"/>
          <p:nvPr/>
        </p:nvSpPr>
        <p:spPr>
          <a:xfrm>
            <a:off x="35208" y="1640530"/>
            <a:ext cx="220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2032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(3)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kumimoji="1" lang="en-US" altLang="ja-JP" sz="1400" kern="1200" dirty="0" err="1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ihk_os_thaw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で復帰を指示</a:t>
            </a:r>
            <a:endParaRPr kumimoji="1" lang="en-US" altLang="ja-JP" sz="14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9" name="円/楕円 19"/>
          <p:cNvSpPr/>
          <p:nvPr/>
        </p:nvSpPr>
        <p:spPr bwMode="auto">
          <a:xfrm>
            <a:off x="7736883" y="2692619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a.out</a:t>
            </a:r>
            <a:endParaRPr kumimoji="1" lang="ja-JP" altLang="en-US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51" name="直線矢印コネクタ 21"/>
          <p:cNvCxnSpPr/>
          <p:nvPr/>
        </p:nvCxnSpPr>
        <p:spPr bwMode="auto">
          <a:xfrm flipV="1">
            <a:off x="5460323" y="1422169"/>
            <a:ext cx="0" cy="1303297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56" name="テキスト ボックス 44"/>
          <p:cNvSpPr txBox="1"/>
          <p:nvPr/>
        </p:nvSpPr>
        <p:spPr>
          <a:xfrm>
            <a:off x="5588248" y="1640530"/>
            <a:ext cx="23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indent="-1905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(2)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コンテナの復帰で</a:t>
            </a:r>
            <a: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mcexec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復帰</a:t>
            </a:r>
            <a:endParaRPr kumimoji="1" lang="en-US" altLang="ja-JP" sz="14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7" name="テキスト ボックス 50"/>
          <p:cNvSpPr txBox="1"/>
          <p:nvPr/>
        </p:nvSpPr>
        <p:spPr>
          <a:xfrm>
            <a:off x="3859074" y="2348403"/>
            <a:ext cx="163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ジョブ用コンテナ</a:t>
            </a:r>
            <a:endParaRPr kumimoji="1" lang="en-US" altLang="ja-JP" sz="14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62" name="直線矢印コネクタ 34"/>
          <p:cNvCxnSpPr/>
          <p:nvPr/>
        </p:nvCxnSpPr>
        <p:spPr bwMode="auto">
          <a:xfrm flipH="1" flipV="1">
            <a:off x="2399195" y="433137"/>
            <a:ext cx="1" cy="772457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sp>
        <p:nvSpPr>
          <p:cNvPr id="63" name="テキスト ボックス 22"/>
          <p:cNvSpPr txBox="1"/>
          <p:nvPr/>
        </p:nvSpPr>
        <p:spPr>
          <a:xfrm>
            <a:off x="35208" y="555942"/>
            <a:ext cx="220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25" indent="-238125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(1) </a:t>
            </a:r>
            <a:r>
              <a:rPr kumimoji="1"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ジョブの一時停止</a:t>
            </a:r>
            <a:br>
              <a:rPr kumimoji="1"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1"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からの復帰指示</a:t>
            </a:r>
            <a:endParaRPr kumimoji="1" lang="en-US" altLang="ja-JP" sz="14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3" name="円/楕円 19"/>
          <p:cNvSpPr/>
          <p:nvPr/>
        </p:nvSpPr>
        <p:spPr bwMode="auto">
          <a:xfrm>
            <a:off x="4995333" y="2707177"/>
            <a:ext cx="846710" cy="400597"/>
          </a:xfrm>
          <a:prstGeom prst="ellipse">
            <a:avLst/>
          </a:prstGeom>
          <a:solidFill>
            <a:srgbClr val="B22B30">
              <a:lumMod val="20000"/>
              <a:lumOff val="80000"/>
            </a:srgb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charset="-128"/>
                <a:ea typeface="Yu Gothic" charset="-128"/>
                <a:cs typeface="Yu Gothic" charset="-128"/>
              </a:rPr>
              <a:t>mcexec</a:t>
            </a:r>
            <a:endParaRPr kumimoji="1" lang="ja-JP" altLang="en-US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4" name="角丸四角形 6"/>
          <p:cNvSpPr/>
          <p:nvPr/>
        </p:nvSpPr>
        <p:spPr bwMode="auto">
          <a:xfrm>
            <a:off x="304800" y="3428381"/>
            <a:ext cx="5718169" cy="1332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5" name="角丸四角形 17"/>
          <p:cNvSpPr/>
          <p:nvPr/>
        </p:nvSpPr>
        <p:spPr bwMode="auto">
          <a:xfrm>
            <a:off x="1856750" y="3806656"/>
            <a:ext cx="1599401" cy="864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ヒラギノ角ゴ ProN W3"/>
                <a:ea typeface="ヒラギノ角ゴ ProN W3"/>
                <a:cs typeface="ヒラギノ角ゴ ProN W3"/>
              </a:rPr>
              <a:t>IHK-master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7" name="角丸四角形 17"/>
          <p:cNvSpPr/>
          <p:nvPr/>
        </p:nvSpPr>
        <p:spPr bwMode="auto">
          <a:xfrm>
            <a:off x="6361689" y="3811464"/>
            <a:ext cx="2259659" cy="864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ヒラギノ角ゴ ProN W3"/>
                <a:ea typeface="ヒラギノ角ゴ ProN W3"/>
                <a:cs typeface="ヒラギノ角ゴ ProN W3"/>
              </a:rPr>
              <a:t>IHK-slave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0" name="角丸四角形 6"/>
          <p:cNvSpPr/>
          <p:nvPr/>
        </p:nvSpPr>
        <p:spPr bwMode="auto">
          <a:xfrm>
            <a:off x="1626987" y="1205593"/>
            <a:ext cx="2058927" cy="360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運用ソフトデーモン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81" name="直線矢印コネクタ 12"/>
          <p:cNvCxnSpPr/>
          <p:nvPr/>
        </p:nvCxnSpPr>
        <p:spPr bwMode="auto">
          <a:xfrm flipH="1" flipV="1">
            <a:off x="2386494" y="4299283"/>
            <a:ext cx="5761044" cy="136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86" name="Rectangle 85"/>
          <p:cNvSpPr/>
          <p:nvPr/>
        </p:nvSpPr>
        <p:spPr>
          <a:xfrm>
            <a:off x="530981" y="3411761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ホスト</a:t>
            </a:r>
            <a:r>
              <a:rPr lang="en-US" altLang="ja-JP" sz="1400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Linux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421782" y="3443007"/>
            <a:ext cx="1026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>
                <a:latin typeface="ヒラギノ角ゴ ProN W3"/>
                <a:ea typeface="ヒラギノ角ゴ ProN W3"/>
                <a:cs typeface="ヒラギノ角ゴ ProN W3"/>
              </a:rPr>
              <a:t>McKernel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97" name="直線矢印コネクタ 34"/>
          <p:cNvCxnSpPr/>
          <p:nvPr/>
        </p:nvCxnSpPr>
        <p:spPr bwMode="auto">
          <a:xfrm>
            <a:off x="8147538" y="3093216"/>
            <a:ext cx="0" cy="1217449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cxnSp>
        <p:nvCxnSpPr>
          <p:cNvPr id="98" name="直線矢印コネクタ 12"/>
          <p:cNvCxnSpPr/>
          <p:nvPr/>
        </p:nvCxnSpPr>
        <p:spPr bwMode="auto">
          <a:xfrm>
            <a:off x="2399194" y="1565593"/>
            <a:ext cx="0" cy="27336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04" name="直線矢印コネクタ 12"/>
          <p:cNvCxnSpPr/>
          <p:nvPr/>
        </p:nvCxnSpPr>
        <p:spPr bwMode="auto">
          <a:xfrm>
            <a:off x="2625761" y="1565593"/>
            <a:ext cx="0" cy="26053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10" name="直線矢印コネクタ 34"/>
          <p:cNvCxnSpPr/>
          <p:nvPr/>
        </p:nvCxnSpPr>
        <p:spPr bwMode="auto">
          <a:xfrm flipH="1">
            <a:off x="2619198" y="4170950"/>
            <a:ext cx="3922992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113" name="テキスト ボックス 13"/>
          <p:cNvSpPr txBox="1"/>
          <p:nvPr/>
        </p:nvSpPr>
        <p:spPr>
          <a:xfrm>
            <a:off x="2931786" y="1640530"/>
            <a:ext cx="206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indent="-190500" algn="l" rtl="0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(4)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kumimoji="1" lang="en-US" altLang="ja-JP" sz="1400" kern="1200" dirty="0" err="1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ihk_os_get_status</a:t>
            </a:r>
            <a:r>
              <a:rPr kumimoji="1" lang="ja-JP" altLang="en-US" sz="1400" kern="12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で復帰完了を確認</a:t>
            </a:r>
            <a:endParaRPr kumimoji="1" lang="en-US" altLang="ja-JP" sz="1400" kern="120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121" name="直線矢印コネクタ 34"/>
          <p:cNvCxnSpPr/>
          <p:nvPr/>
        </p:nvCxnSpPr>
        <p:spPr bwMode="auto">
          <a:xfrm>
            <a:off x="2822058" y="1578293"/>
            <a:ext cx="0" cy="2384832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arrow" w="med" len="med"/>
            <a:tailEnd type="none"/>
          </a:ln>
          <a:effectLst/>
          <a:extLst/>
        </p:spPr>
      </p:cxnSp>
      <p:cxnSp>
        <p:nvCxnSpPr>
          <p:cNvPr id="123" name="直線矢印コネクタ 12"/>
          <p:cNvCxnSpPr/>
          <p:nvPr/>
        </p:nvCxnSpPr>
        <p:spPr bwMode="auto">
          <a:xfrm>
            <a:off x="6542190" y="3950849"/>
            <a:ext cx="0" cy="216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27" name="直線矢印コネクタ 12"/>
          <p:cNvCxnSpPr/>
          <p:nvPr/>
        </p:nvCxnSpPr>
        <p:spPr bwMode="auto">
          <a:xfrm flipH="1">
            <a:off x="2822058" y="3958602"/>
            <a:ext cx="37201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cxnSp>
        <p:nvCxnSpPr>
          <p:cNvPr id="146" name="直線矢印コネクタ 12"/>
          <p:cNvCxnSpPr/>
          <p:nvPr/>
        </p:nvCxnSpPr>
        <p:spPr bwMode="auto">
          <a:xfrm flipH="1">
            <a:off x="3685914" y="1422169"/>
            <a:ext cx="177441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</p:cxnSp>
      <p:sp>
        <p:nvSpPr>
          <p:cNvPr id="79" name="角丸四角形 17"/>
          <p:cNvSpPr/>
          <p:nvPr/>
        </p:nvSpPr>
        <p:spPr bwMode="auto">
          <a:xfrm>
            <a:off x="1856750" y="2686495"/>
            <a:ext cx="1599401" cy="37465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70000"/>
                </a:srgbClr>
              </a:gs>
              <a:gs pos="50000">
                <a:srgbClr val="FFFF00">
                  <a:tint val="44500"/>
                  <a:satMod val="160000"/>
                  <a:alpha val="70000"/>
                </a:srgbClr>
              </a:gs>
              <a:gs pos="100000">
                <a:srgbClr val="FFFF00">
                  <a:tint val="23500"/>
                  <a:satMod val="160000"/>
                  <a:alpha val="7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>
                <a:latin typeface="ヒラギノ角ゴ ProN W3"/>
                <a:ea typeface="ヒラギノ角ゴ ProN W3"/>
                <a:cs typeface="ヒラギノ角ゴ ProN W3"/>
              </a:rPr>
              <a:t>libihk.so</a:t>
            </a:r>
            <a:endParaRPr lang="en-US" altLang="ja-JP" sz="140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652397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826" y="123726"/>
            <a:ext cx="8504776" cy="528579"/>
          </a:xfrm>
        </p:spPr>
        <p:txBody>
          <a:bodyPr/>
          <a:lstStyle/>
          <a:p>
            <a:r>
              <a:rPr lang="ja-JP" altLang="en-US" sz="2400" dirty="0">
                <a:solidFill>
                  <a:schemeClr val="tx1"/>
                </a:solidFill>
              </a:rPr>
              <a:t>ハング検知 ー 概要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15</a:t>
            </a:fld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486826" y="1110343"/>
            <a:ext cx="9038174" cy="5734957"/>
          </a:xfrm>
        </p:spPr>
        <p:txBody>
          <a:bodyPr/>
          <a:lstStyle/>
          <a:p>
            <a:r>
              <a:rPr kumimoji="1" lang="en-US" altLang="ja-JP" sz="2000" dirty="0"/>
              <a:t>OS</a:t>
            </a:r>
            <a:r>
              <a:rPr kumimoji="1" lang="ja-JP" altLang="en-US" sz="2000" dirty="0"/>
              <a:t>がカーネルモードに入ってユーザモードに出るまでの期間を監視する。</a:t>
            </a:r>
            <a:endParaRPr kumimoji="1" lang="en-US" altLang="ja-JP" sz="2000" dirty="0"/>
          </a:p>
          <a:p>
            <a:r>
              <a:rPr kumimoji="1" lang="en-US" altLang="ja-JP" sz="2000" dirty="0"/>
              <a:t>OS</a:t>
            </a:r>
            <a:r>
              <a:rPr kumimoji="1" lang="ja-JP" altLang="en-US" sz="2000" dirty="0"/>
              <a:t>側で状態を記録し、</a:t>
            </a:r>
            <a:r>
              <a:rPr kumimoji="1" lang="en-US" altLang="ja-JP" sz="2000" dirty="0"/>
              <a:t>Linux</a:t>
            </a:r>
            <a:r>
              <a:rPr kumimoji="1" lang="ja-JP" altLang="en-US" sz="2000" dirty="0"/>
              <a:t>上で動作するプロセスが一定間隔で状態を監視し、期間が閾値をこえた場合ハングと判定する。</a:t>
            </a:r>
            <a:endParaRPr kumimoji="1" lang="en-US" altLang="ja-JP" sz="2000" dirty="0"/>
          </a:p>
          <a:p>
            <a:r>
              <a:rPr kumimoji="1" lang="ja-JP" altLang="en-US" sz="2000" dirty="0"/>
              <a:t>オフロードされるシステムコール（例：</a:t>
            </a:r>
            <a:r>
              <a:rPr kumimoji="1" lang="en-US" altLang="ja-JP" sz="2000" dirty="0"/>
              <a:t>read()</a:t>
            </a:r>
            <a:r>
              <a:rPr kumimoji="1" lang="ja-JP" altLang="en-US" sz="2000" dirty="0"/>
              <a:t>）処理中の状態を監視対象から外すことで、長時間かかるシステムコール処理に対する誤検知を防ぐ</a:t>
            </a:r>
            <a:endParaRPr kumimoji="1"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Calibri"/>
                <a:ea typeface="メイリオ"/>
              </a:rPr>
              <a:t>RIKEN Confidential</a:t>
            </a:r>
            <a:endParaRPr lang="ja-JP" altLang="en-US" dirty="0">
              <a:solidFill>
                <a:srgbClr val="000000"/>
              </a:solidFill>
              <a:latin typeface="Calibri"/>
              <a:ea typeface="メイリオ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ja-JP">
                <a:solidFill>
                  <a:srgbClr val="000000"/>
                </a:solidFill>
                <a:latin typeface="Calibri"/>
                <a:ea typeface="メイリオ"/>
              </a:rPr>
              <a:t>(C) 2016 RIKEN</a:t>
            </a:r>
            <a:endParaRPr lang="ja-JP" altLang="en-US" dirty="0">
              <a:solidFill>
                <a:srgbClr val="000000"/>
              </a:solidFill>
              <a:latin typeface="Calibri"/>
              <a:ea typeface="メイリオ"/>
            </a:endParaRPr>
          </a:p>
        </p:txBody>
      </p:sp>
      <p:sp>
        <p:nvSpPr>
          <p:cNvPr id="7" name="正方形/長方形 42"/>
          <p:cNvSpPr/>
          <p:nvPr/>
        </p:nvSpPr>
        <p:spPr>
          <a:xfrm>
            <a:off x="8246120" y="339974"/>
            <a:ext cx="984565" cy="30777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>
                <a:solidFill>
                  <a:srgbClr val="FFFFFF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12/7</a:t>
            </a:r>
            <a:r>
              <a:rPr kumimoji="1" lang="ja-JP" altLang="en-US" sz="1400" kern="1200" dirty="0">
                <a:solidFill>
                  <a:srgbClr val="FFFFFF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21266119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826" y="123726"/>
            <a:ext cx="8504776" cy="528579"/>
          </a:xfrm>
        </p:spPr>
        <p:txBody>
          <a:bodyPr/>
          <a:lstStyle/>
          <a:p>
            <a:r>
              <a:rPr lang="ja-JP" altLang="en-US" sz="2400" dirty="0">
                <a:solidFill>
                  <a:schemeClr val="tx1"/>
                </a:solidFill>
              </a:rPr>
              <a:t>ハング監視 ー ステップ </a:t>
            </a:r>
            <a:r>
              <a:rPr lang="en-US" altLang="ja-JP" sz="2400" dirty="0">
                <a:solidFill>
                  <a:schemeClr val="tx1"/>
                </a:solidFill>
              </a:rPr>
              <a:t>(1/2)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16</a:t>
            </a:fld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486826" y="651179"/>
            <a:ext cx="9038174" cy="594834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latin typeface="ヒラギノ角ゴ ProN W6"/>
                <a:ea typeface="ヒラギノ角ゴ ProN W6"/>
                <a:cs typeface="ヒラギノ角ゴ ProN W6"/>
              </a:rPr>
              <a:t>ステップ</a:t>
            </a:r>
            <a:endParaRPr kumimoji="1" lang="en-US" altLang="ja-JP" sz="20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800" dirty="0"/>
              <a:t>コアごとに、実行状態</a:t>
            </a:r>
            <a:r>
              <a:rPr kumimoji="1" lang="en-US" altLang="ja-JP" sz="1800" dirty="0"/>
              <a:t>(state)</a:t>
            </a:r>
            <a:r>
              <a:rPr kumimoji="1" lang="ja-JP" altLang="en-US" sz="1800" dirty="0"/>
              <a:t>と、状態移行回数の合計値を表すカウンタ</a:t>
            </a:r>
            <a:r>
              <a:rPr kumimoji="1" lang="en-US" altLang="ja-JP" sz="1800" dirty="0"/>
              <a:t>(count)</a:t>
            </a:r>
            <a:r>
              <a:rPr kumimoji="1" lang="ja-JP" altLang="en-US" sz="1800" dirty="0"/>
              <a:t>とを用意する。実行状態の種別を以下に示す。</a:t>
            </a: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 algn="l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 algn="l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 algn="l">
              <a:buFont typeface="+mj-lt"/>
              <a:buAutoNum type="arabicPeriod"/>
            </a:pPr>
            <a:endParaRPr kumimoji="1" lang="en-US" altLang="ja-JP" sz="1800" dirty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ja-JP" sz="1800" dirty="0" err="1"/>
              <a:t>McKernel</a:t>
            </a:r>
            <a:r>
              <a:rPr kumimoji="1" lang="ja-JP" altLang="en-US" sz="1800" dirty="0"/>
              <a:t>は異なる状態への移行時に</a:t>
            </a:r>
            <a:r>
              <a:rPr kumimoji="1" lang="en-US" altLang="ja-JP" sz="1800" dirty="0"/>
              <a:t>count</a:t>
            </a:r>
            <a:r>
              <a:rPr kumimoji="1" lang="ja-JP" altLang="en-US" sz="1800" dirty="0"/>
              <a:t>をインクリメントし、</a:t>
            </a:r>
            <a:r>
              <a:rPr kumimoji="1" lang="en-US" altLang="ja-JP" sz="1800" dirty="0"/>
              <a:t>state</a:t>
            </a:r>
            <a:r>
              <a:rPr kumimoji="1" lang="ja-JP" altLang="en-US" sz="1800" dirty="0"/>
              <a:t>に状態種別を設定する。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800" dirty="0"/>
              <a:t>Linux</a:t>
            </a:r>
            <a:r>
              <a:rPr kumimoji="1" lang="ja-JP" altLang="en-US" sz="1800" dirty="0"/>
              <a:t>上で動作するハング監視プロセスが一定間隔で</a:t>
            </a:r>
            <a:r>
              <a:rPr kumimoji="1" lang="en-US" altLang="ja-JP" sz="1800" dirty="0"/>
              <a:t>state</a:t>
            </a:r>
            <a:r>
              <a:rPr kumimoji="1" lang="ja-JP" altLang="en-US" sz="1800" dirty="0"/>
              <a:t>と</a:t>
            </a:r>
            <a:r>
              <a:rPr kumimoji="1" lang="en-US" altLang="ja-JP" sz="1800" dirty="0"/>
              <a:t>count</a:t>
            </a:r>
            <a:r>
              <a:rPr kumimoji="1" lang="ja-JP" altLang="en-US" sz="1800" dirty="0"/>
              <a:t>チェックする。連続する</a:t>
            </a:r>
            <a:r>
              <a:rPr kumimoji="1" lang="en-US" altLang="ja-JP" sz="1800" dirty="0"/>
              <a:t>2</a:t>
            </a:r>
            <a:r>
              <a:rPr kumimoji="1" lang="ja-JP" altLang="en-US" sz="1800" dirty="0"/>
              <a:t>回のチェックにおいて、</a:t>
            </a:r>
            <a:r>
              <a:rPr kumimoji="1" lang="en-US" altLang="ja-JP" sz="1800" dirty="0"/>
              <a:t>state</a:t>
            </a:r>
            <a:r>
              <a:rPr kumimoji="1" lang="ja-JP" altLang="en-US" sz="1800" dirty="0"/>
              <a:t>が２回とも</a:t>
            </a:r>
            <a:r>
              <a:rPr kumimoji="1" lang="en-US" altLang="ja-JP" sz="1800" dirty="0"/>
              <a:t>kernel</a:t>
            </a:r>
            <a:r>
              <a:rPr kumimoji="1" lang="ja-JP" altLang="en-US" sz="1800" dirty="0"/>
              <a:t>で、</a:t>
            </a:r>
            <a:r>
              <a:rPr kumimoji="1" lang="en-US" altLang="ja-JP" sz="1800" dirty="0"/>
              <a:t>count</a:t>
            </a:r>
            <a:r>
              <a:rPr kumimoji="1" lang="ja-JP" altLang="en-US" sz="1800" dirty="0"/>
              <a:t>の値が変化しなかった場合はハングと判定し、状態を記録し、運用ソフトに報告する。</a:t>
            </a:r>
            <a:endParaRPr kumimoji="1" lang="en-US" altLang="ja-JP" sz="18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Calibri"/>
                <a:ea typeface="メイリオ"/>
              </a:rPr>
              <a:t>RIKEN Confidential</a:t>
            </a:r>
            <a:endParaRPr lang="ja-JP" altLang="en-US" dirty="0">
              <a:solidFill>
                <a:srgbClr val="000000"/>
              </a:solidFill>
              <a:latin typeface="Calibri"/>
              <a:ea typeface="メイリオ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ja-JP">
                <a:solidFill>
                  <a:srgbClr val="000000"/>
                </a:solidFill>
                <a:latin typeface="Calibri"/>
                <a:ea typeface="メイリオ"/>
              </a:rPr>
              <a:t>(C) 2016 RIKEN</a:t>
            </a:r>
            <a:endParaRPr lang="ja-JP" altLang="en-US" dirty="0">
              <a:solidFill>
                <a:srgbClr val="000000"/>
              </a:solidFill>
              <a:latin typeface="Calibri"/>
              <a:ea typeface="メイリオ"/>
            </a:endParaRPr>
          </a:p>
        </p:txBody>
      </p:sp>
      <p:sp>
        <p:nvSpPr>
          <p:cNvPr id="7" name="正方形/長方形 42"/>
          <p:cNvSpPr/>
          <p:nvPr/>
        </p:nvSpPr>
        <p:spPr>
          <a:xfrm>
            <a:off x="8371463" y="368063"/>
            <a:ext cx="984565" cy="30777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kern="1200">
                <a:solidFill>
                  <a:srgbClr val="FFFFFF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12/7</a:t>
            </a:r>
            <a:r>
              <a:rPr kumimoji="1" lang="ja-JP" altLang="en-US" sz="1400" kern="1200" dirty="0">
                <a:solidFill>
                  <a:srgbClr val="FFFFFF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更新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6827" y="1902161"/>
          <a:ext cx="8869201" cy="224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dirty="0">
                          <a:latin typeface="Hiragino Kaku Gothic ProN W6" charset="-128"/>
                          <a:ea typeface="Hiragino Kaku Gothic ProN W6" charset="-128"/>
                          <a:cs typeface="Hiragino Kaku Gothic ProN W6" charset="-128"/>
                        </a:rPr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dirty="0">
                          <a:latin typeface="Hiragino Kaku Gothic ProN W6" charset="-128"/>
                          <a:ea typeface="Hiragino Kaku Gothic ProN W6" charset="-128"/>
                          <a:cs typeface="Hiragino Kaku Gothic ProN W6" charset="-128"/>
                        </a:rPr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04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kernel</a:t>
                      </a:r>
                      <a:endParaRPr kumimoji="1" lang="ja-JP" altLang="en-US" sz="14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カーネルモードで実行中、かつ待ち状態にない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user</a:t>
                      </a:r>
                      <a:endParaRPr kumimoji="1" lang="ja-JP" altLang="en-US" sz="14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ユーザモードで実行中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idle</a:t>
                      </a:r>
                      <a:endParaRPr kumimoji="1" lang="ja-JP" altLang="en-US" sz="14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idle</a:t>
                      </a:r>
                      <a:r>
                        <a:rPr kumimoji="1" lang="ja-JP" altLang="en-US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スレッドを実行中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13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dirty="0" err="1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wait_syscall_offload</a:t>
                      </a:r>
                      <a:endParaRPr kumimoji="1" lang="ja-JP" altLang="en-US" sz="14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カーネルモードで実行中、かつシステムコールオフロード処理で</a:t>
                      </a:r>
                      <a:r>
                        <a:rPr kumimoji="1" lang="en-US" altLang="ja-JP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Linux</a:t>
                      </a:r>
                      <a:r>
                        <a:rPr kumimoji="1" lang="ja-JP" altLang="en-US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からの応答を待っている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51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dirty="0" err="1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wait_futex</a:t>
                      </a:r>
                      <a:endParaRPr kumimoji="1" lang="ja-JP" altLang="en-US" sz="1400" b="0" i="0" dirty="0">
                        <a:latin typeface="Hiragino Kaku Gothic ProN W3" charset="-128"/>
                        <a:ea typeface="Hiragino Kaku Gothic ProN W3" charset="-128"/>
                        <a:cs typeface="Hiragino Kaku Gothic ProN W3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カーネルモードで実行中、かつ</a:t>
                      </a:r>
                      <a:r>
                        <a:rPr kumimoji="1" lang="en-US" altLang="ja-JP" sz="1400" b="0" i="0" dirty="0" err="1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futex</a:t>
                      </a:r>
                      <a:r>
                        <a:rPr kumimoji="1" lang="ja-JP" altLang="en-US" sz="1400" b="0" i="0" dirty="0">
                          <a:latin typeface="Hiragino Kaku Gothic ProN W3" charset="-128"/>
                          <a:ea typeface="Hiragino Kaku Gothic ProN W3" charset="-128"/>
                          <a:cs typeface="Hiragino Kaku Gothic ProN W3" charset="-128"/>
                        </a:rPr>
                        <a:t>システムコールで待っている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351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73"/>
          <p:cNvSpPr txBox="1"/>
          <p:nvPr/>
        </p:nvSpPr>
        <p:spPr>
          <a:xfrm>
            <a:off x="1232679" y="3361393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Rectangle 135"/>
          <p:cNvSpPr/>
          <p:nvPr/>
        </p:nvSpPr>
        <p:spPr>
          <a:xfrm>
            <a:off x="1236654" y="3742393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CPU#2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TextBox 473"/>
          <p:cNvSpPr txBox="1"/>
          <p:nvPr/>
        </p:nvSpPr>
        <p:spPr>
          <a:xfrm>
            <a:off x="2279118" y="3363611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Rectangle 135"/>
          <p:cNvSpPr/>
          <p:nvPr/>
        </p:nvSpPr>
        <p:spPr>
          <a:xfrm>
            <a:off x="2283093" y="3744611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CPU#3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8" name="TextBox 473"/>
          <p:cNvSpPr txBox="1"/>
          <p:nvPr/>
        </p:nvSpPr>
        <p:spPr>
          <a:xfrm>
            <a:off x="2286375" y="2649689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9" name="Rectangle 135"/>
          <p:cNvSpPr/>
          <p:nvPr/>
        </p:nvSpPr>
        <p:spPr>
          <a:xfrm>
            <a:off x="2290350" y="3030689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CPU#1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4" name="TextBox 473"/>
          <p:cNvSpPr txBox="1"/>
          <p:nvPr/>
        </p:nvSpPr>
        <p:spPr>
          <a:xfrm>
            <a:off x="1230865" y="2652007"/>
            <a:ext cx="876042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Linux</a:t>
            </a:r>
            <a:endParaRPr lang="en-US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5" name="Rectangle 135"/>
          <p:cNvSpPr/>
          <p:nvPr/>
        </p:nvSpPr>
        <p:spPr>
          <a:xfrm>
            <a:off x="1234840" y="3033007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CPU#0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222961" y="4243126"/>
            <a:ext cx="4213412" cy="0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73"/>
          <p:cNvSpPr txBox="1"/>
          <p:nvPr/>
        </p:nvSpPr>
        <p:spPr>
          <a:xfrm>
            <a:off x="3459412" y="3358571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2" name="Rectangle 135"/>
          <p:cNvSpPr/>
          <p:nvPr/>
        </p:nvSpPr>
        <p:spPr>
          <a:xfrm>
            <a:off x="3463387" y="3739571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CPU#6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8" name="TextBox 473"/>
          <p:cNvSpPr txBox="1"/>
          <p:nvPr/>
        </p:nvSpPr>
        <p:spPr>
          <a:xfrm>
            <a:off x="4505851" y="3360789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1" name="Rectangle 135"/>
          <p:cNvSpPr/>
          <p:nvPr/>
        </p:nvSpPr>
        <p:spPr>
          <a:xfrm>
            <a:off x="4509826" y="3741789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CPU#7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7" name="TextBox 473"/>
          <p:cNvSpPr txBox="1"/>
          <p:nvPr/>
        </p:nvSpPr>
        <p:spPr>
          <a:xfrm>
            <a:off x="4513108" y="2646867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0" name="Rectangle 135"/>
          <p:cNvSpPr/>
          <p:nvPr/>
        </p:nvSpPr>
        <p:spPr>
          <a:xfrm>
            <a:off x="4517083" y="3027867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CPU#5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6" name="TextBox 473"/>
          <p:cNvSpPr txBox="1"/>
          <p:nvPr/>
        </p:nvSpPr>
        <p:spPr>
          <a:xfrm>
            <a:off x="3457598" y="2649185"/>
            <a:ext cx="876042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Linux</a:t>
            </a:r>
            <a:endParaRPr lang="en-US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2" name="Rectangle 135"/>
          <p:cNvSpPr/>
          <p:nvPr/>
        </p:nvSpPr>
        <p:spPr>
          <a:xfrm>
            <a:off x="3461573" y="3030185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CPU#4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6" name="TextBox 473"/>
          <p:cNvSpPr txBox="1"/>
          <p:nvPr/>
        </p:nvSpPr>
        <p:spPr>
          <a:xfrm>
            <a:off x="1227034" y="5091415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7" name="Rectangle 135"/>
          <p:cNvSpPr/>
          <p:nvPr/>
        </p:nvSpPr>
        <p:spPr>
          <a:xfrm>
            <a:off x="1231009" y="5472415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CPU#10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9" name="TextBox 473"/>
          <p:cNvSpPr txBox="1"/>
          <p:nvPr/>
        </p:nvSpPr>
        <p:spPr>
          <a:xfrm>
            <a:off x="2273473" y="5093633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0" name="Rectangle 135"/>
          <p:cNvSpPr/>
          <p:nvPr/>
        </p:nvSpPr>
        <p:spPr>
          <a:xfrm>
            <a:off x="2277448" y="5474633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CPU#11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3" name="TextBox 473"/>
          <p:cNvSpPr txBox="1"/>
          <p:nvPr/>
        </p:nvSpPr>
        <p:spPr>
          <a:xfrm>
            <a:off x="2280730" y="4379711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5" name="Rectangle 135"/>
          <p:cNvSpPr/>
          <p:nvPr/>
        </p:nvSpPr>
        <p:spPr>
          <a:xfrm>
            <a:off x="2284705" y="4760711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CPU#9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7" name="TextBox 473"/>
          <p:cNvSpPr txBox="1"/>
          <p:nvPr/>
        </p:nvSpPr>
        <p:spPr>
          <a:xfrm>
            <a:off x="1225220" y="4382029"/>
            <a:ext cx="876042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Linux</a:t>
            </a:r>
            <a:endParaRPr lang="en-US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8" name="Rectangle 135"/>
          <p:cNvSpPr/>
          <p:nvPr/>
        </p:nvSpPr>
        <p:spPr>
          <a:xfrm>
            <a:off x="1229195" y="4763029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CPU#8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TextBox 473"/>
          <p:cNvSpPr txBox="1"/>
          <p:nvPr/>
        </p:nvSpPr>
        <p:spPr>
          <a:xfrm>
            <a:off x="3453768" y="5102704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Rectangle 135"/>
          <p:cNvSpPr/>
          <p:nvPr/>
        </p:nvSpPr>
        <p:spPr>
          <a:xfrm>
            <a:off x="3457743" y="5483704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CPU#14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3" name="TextBox 473"/>
          <p:cNvSpPr txBox="1"/>
          <p:nvPr/>
        </p:nvSpPr>
        <p:spPr>
          <a:xfrm>
            <a:off x="4500207" y="5104922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4" name="Rectangle 135"/>
          <p:cNvSpPr/>
          <p:nvPr/>
        </p:nvSpPr>
        <p:spPr>
          <a:xfrm>
            <a:off x="4504182" y="5485922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CPU#15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6" name="TextBox 473"/>
          <p:cNvSpPr txBox="1"/>
          <p:nvPr/>
        </p:nvSpPr>
        <p:spPr>
          <a:xfrm>
            <a:off x="4507464" y="4391000"/>
            <a:ext cx="876042" cy="338667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altLang="ja-JP" sz="1400" b="0" dirty="0">
                <a:latin typeface="Calibri Light" charset="0"/>
                <a:ea typeface="Calibri Light" charset="0"/>
                <a:cs typeface="Calibri Light" charset="0"/>
              </a:rPr>
              <a:t>LWK</a:t>
            </a:r>
            <a:endParaRPr lang="en-US" sz="1400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7" name="Rectangle 135"/>
          <p:cNvSpPr/>
          <p:nvPr/>
        </p:nvSpPr>
        <p:spPr>
          <a:xfrm>
            <a:off x="4511439" y="4772000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CPU#13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9" name="TextBox 473"/>
          <p:cNvSpPr txBox="1"/>
          <p:nvPr/>
        </p:nvSpPr>
        <p:spPr>
          <a:xfrm>
            <a:off x="3451954" y="4393318"/>
            <a:ext cx="876042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noFill/>
            <a:bevel/>
          </a:ln>
        </p:spPr>
        <p:txBody>
          <a:bodyPr wrap="square" lIns="91429" tIns="45715" rIns="91429" bIns="45715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b="0" dirty="0">
                <a:latin typeface="Calibri Light" charset="0"/>
                <a:ea typeface="Calibri Light" charset="0"/>
                <a:cs typeface="Calibri Light" charset="0"/>
              </a:rPr>
              <a:t>Linux</a:t>
            </a:r>
            <a:endParaRPr lang="en-US" b="0" baseline="-25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0" name="Rectangle 135"/>
          <p:cNvSpPr/>
          <p:nvPr/>
        </p:nvSpPr>
        <p:spPr>
          <a:xfrm>
            <a:off x="3455929" y="4774318"/>
            <a:ext cx="874889" cy="240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CPU#12</a:t>
            </a:r>
            <a:endParaRPr lang="en-US" sz="1400" baseline="-250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311977" y="2623010"/>
            <a:ext cx="0" cy="3201969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160140" y="4633344"/>
            <a:ext cx="508000" cy="56444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3873394" y="4655186"/>
            <a:ext cx="63623" cy="56451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4209761" y="4481191"/>
            <a:ext cx="385974" cy="263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1946246" y="4630426"/>
            <a:ext cx="508000" cy="56444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659500" y="4652268"/>
            <a:ext cx="63623" cy="56451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1995867" y="4478273"/>
            <a:ext cx="385974" cy="263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1943329" y="2909867"/>
            <a:ext cx="508000" cy="56444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1656583" y="2931709"/>
            <a:ext cx="63623" cy="56451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1992950" y="2757714"/>
            <a:ext cx="385974" cy="263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4169662" y="2888676"/>
            <a:ext cx="508000" cy="56444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3882916" y="2910518"/>
            <a:ext cx="63623" cy="56451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4219283" y="2736523"/>
            <a:ext cx="385974" cy="263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96788" y="564775"/>
            <a:ext cx="4179461" cy="1354213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struct</a:t>
            </a: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</a:t>
            </a: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ihk_ikc_cpu_map</a:t>
            </a: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</a:t>
            </a: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ikc_map</a:t>
            </a:r>
            <a:r>
              <a:rPr kumimoji="0" lang="en-US" sz="16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=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 {1, 0},  {2, 0},  {3, 0},</a:t>
            </a:r>
          </a:p>
          <a:p>
            <a:pPr algn="l" rtl="0" latinLnBrk="1" hangingPunct="0"/>
            <a:r>
              <a:rPr lang="en-US" altLang="ja-JP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{5, 4},  {6, 4},  {7, 4},</a:t>
            </a:r>
          </a:p>
          <a:p>
            <a:pPr algn="l" rtl="0" latinLnBrk="1" hangingPunct="0"/>
            <a:r>
              <a:rPr lang="en-US" altLang="ja-JP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{9, 8}, {10, 8}, {11, 8},</a:t>
            </a:r>
          </a:p>
          <a:p>
            <a:pPr algn="l" rtl="0" latinLnBrk="1" hangingPunct="0"/>
            <a:r>
              <a:rPr lang="en-US" altLang="ja-JP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{13,12}, {14,12}, {15,12}};</a:t>
            </a:r>
            <a:endParaRPr kumimoji="0" lang="en-US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6788" y="196180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Yu Gothic Medium" charset="-128"/>
                <a:ea typeface="Yu Gothic Medium" charset="-128"/>
                <a:cs typeface="Yu Gothic Medium" charset="-128"/>
              </a:rPr>
              <a:t>設定値</a:t>
            </a:r>
            <a:endParaRPr lang="en-US" altLang="ja-JP" dirty="0">
              <a:solidFill>
                <a:srgbClr val="000000"/>
              </a:solidFill>
              <a:latin typeface="Yu Gothic Medium" charset="-128"/>
              <a:ea typeface="Yu Gothic Medium" charset="-128"/>
              <a:cs typeface="Yu Gothic Medium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96788" y="2284393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  <a:latin typeface="Yu Gothic Medium" charset="-128"/>
                <a:ea typeface="Yu Gothic Medium" charset="-128"/>
                <a:cs typeface="Yu Gothic Medium" charset="-128"/>
              </a:rPr>
              <a:t>設定結果</a:t>
            </a:r>
            <a:endParaRPr lang="en-US" altLang="ja-JP" dirty="0">
              <a:solidFill>
                <a:srgbClr val="000000"/>
              </a:solidFill>
              <a:latin typeface="Yu Gothic Medium" charset="-128"/>
              <a:ea typeface="Yu Gothic Medium" charset="-128"/>
              <a:cs typeface="Yu Gothic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/>
              <a:t>/proc and /sys filesystems</a:t>
            </a:r>
            <a:endParaRPr lang="en-US" sz="2400" b="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>
                <a:solidFill>
                  <a:srgbClr val="000000"/>
                </a:solidFill>
              </a:rPr>
              <a:pPr/>
              <a:t>18</a:t>
            </a:fld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sz="1400">
                <a:solidFill>
                  <a:srgbClr val="000000">
                    <a:tint val="75000"/>
                  </a:srgbClr>
                </a:solidFill>
              </a:rPr>
              <a:t>(C) 2016 RIKEN</a:t>
            </a:r>
            <a:endParaRPr kumimoji="1" lang="ja-JP" altLang="en-US" sz="14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kumimoji="1" lang="en-US" altLang="ja-JP" sz="1400">
                <a:solidFill>
                  <a:srgbClr val="000000">
                    <a:tint val="75000"/>
                  </a:srgbClr>
                </a:solidFill>
                <a:latin typeface="Calibri Light" charset="0"/>
                <a:ea typeface="Calibri Light" charset="0"/>
                <a:cs typeface="Calibri Light" charset="0"/>
              </a:rPr>
              <a:t>RIKEN Confidential</a:t>
            </a:r>
            <a:endParaRPr kumimoji="1" lang="ja-JP" altLang="en-US" sz="1400" dirty="0">
              <a:solidFill>
                <a:srgbClr val="000000">
                  <a:tint val="75000"/>
                </a:srgb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2053852" y="4774366"/>
            <a:ext cx="4308390" cy="1601979"/>
          </a:xfrm>
          <a:prstGeom prst="parallelogram">
            <a:avLst>
              <a:gd name="adj" fmla="val 65521"/>
            </a:avLst>
          </a:prstGeom>
          <a:solidFill>
            <a:schemeClr val="accent2">
              <a:lumMod val="40000"/>
              <a:lumOff val="60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algn="l" rtl="0" latinLnBrk="1" hangingPunct="0"/>
            <a:r>
              <a:rPr lang="en-US" i="1" dirty="0">
                <a:solidFill>
                  <a:srgbClr val="000000"/>
                </a:solidFill>
                <a:latin typeface="Consolas"/>
                <a:ea typeface="ヒラギノ角ゴ ProN W3"/>
                <a:cs typeface="Consolas"/>
              </a:rPr>
              <a:t>  </a:t>
            </a:r>
          </a:p>
          <a:p>
            <a:pPr algn="l" rtl="0" latinLnBrk="1" hangingPunct="0"/>
            <a:r>
              <a:rPr lang="en-US" i="1" dirty="0">
                <a:solidFill>
                  <a:srgbClr val="FFFFFF">
                    <a:lumMod val="50000"/>
                  </a:srgbClr>
                </a:solidFill>
                <a:latin typeface="Consolas"/>
                <a:ea typeface="ヒラギノ角ゴ ProN W3"/>
                <a:cs typeface="Consolas"/>
              </a:rPr>
              <a:t> /proc/</a:t>
            </a:r>
            <a:r>
              <a:rPr lang="en-US" i="1" dirty="0" err="1">
                <a:solidFill>
                  <a:srgbClr val="FFFFFF">
                    <a:lumMod val="50000"/>
                  </a:srgbClr>
                </a:solidFill>
                <a:latin typeface="Consolas"/>
                <a:ea typeface="ヒラギノ角ゴ ProN W3"/>
                <a:cs typeface="Consolas"/>
              </a:rPr>
              <a:t>cpuinfo</a:t>
            </a:r>
            <a:br>
              <a:rPr lang="en-US" i="1" dirty="0">
                <a:solidFill>
                  <a:srgbClr val="FFFFFF">
                    <a:lumMod val="50000"/>
                  </a:srgbClr>
                </a:solidFill>
                <a:latin typeface="Consolas"/>
                <a:ea typeface="ヒラギノ角ゴ ProN W3"/>
                <a:cs typeface="Consolas"/>
              </a:rPr>
            </a:br>
            <a:r>
              <a:rPr lang="en-US" i="1" dirty="0">
                <a:solidFill>
                  <a:srgbClr val="FFFFFF">
                    <a:lumMod val="50000"/>
                  </a:srgbClr>
                </a:solidFill>
                <a:latin typeface="Consolas"/>
                <a:ea typeface="ヒラギノ角ゴ ProN W3"/>
                <a:cs typeface="Consolas"/>
              </a:rPr>
              <a:t>/proc/[</a:t>
            </a:r>
            <a:r>
              <a:rPr lang="en-US" i="1" dirty="0" err="1">
                <a:solidFill>
                  <a:srgbClr val="FFFFFF">
                    <a:lumMod val="50000"/>
                  </a:srgbClr>
                </a:solidFill>
                <a:latin typeface="Consolas"/>
                <a:ea typeface="ヒラギノ角ゴ ProN W3"/>
                <a:cs typeface="Consolas"/>
              </a:rPr>
              <a:t>pid</a:t>
            </a:r>
            <a:r>
              <a:rPr lang="en-US" i="1" dirty="0">
                <a:solidFill>
                  <a:srgbClr val="FFFFFF">
                    <a:lumMod val="50000"/>
                  </a:srgbClr>
                </a:solidFill>
                <a:latin typeface="Consolas"/>
                <a:ea typeface="ヒラギノ角ゴ ProN W3"/>
                <a:cs typeface="Consolas"/>
              </a:rPr>
              <a:t>]/stat</a:t>
            </a:r>
          </a:p>
          <a:p>
            <a:pPr algn="l" rtl="0" latinLnBrk="1" hangingPunct="0"/>
            <a:r>
              <a:rPr lang="en-US" i="1" dirty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rPr>
              <a:t>   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2051859" y="3301747"/>
            <a:ext cx="4308390" cy="1601979"/>
          </a:xfrm>
          <a:prstGeom prst="parallelogram">
            <a:avLst>
              <a:gd name="adj" fmla="val 65521"/>
            </a:avLst>
          </a:prstGeom>
          <a:solidFill>
            <a:srgbClr val="CBFDBD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algn="l" rtl="0" latinLnBrk="1" hangingPunct="0"/>
            <a:r>
              <a:rPr lang="ja-JP" altLang="en-US" i="1" dirty="0">
                <a:solidFill>
                  <a:srgbClr val="000000"/>
                </a:solidFill>
                <a:latin typeface="Consolas"/>
                <a:ea typeface="ヒラギノ角ゴ ProN W3"/>
                <a:cs typeface="Consolas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nsolas"/>
                <a:ea typeface="ヒラギノ角ゴ ProN W3"/>
                <a:cs typeface="Consolas"/>
              </a:rPr>
              <a:t>/proc/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ヒラギノ角ゴ ProN W3"/>
                <a:cs typeface="Consolas"/>
              </a:rPr>
              <a:t>cpuinfo</a:t>
            </a:r>
            <a:endParaRPr lang="en-US" i="1" dirty="0">
              <a:solidFill>
                <a:srgbClr val="000000"/>
              </a:solidFill>
              <a:latin typeface="Consolas"/>
              <a:ea typeface="ヒラギノ角ゴ ProN W3"/>
              <a:cs typeface="Consolas"/>
            </a:endParaRPr>
          </a:p>
          <a:p>
            <a:pPr algn="l" rtl="0" latinLnBrk="1" hangingPunct="0"/>
            <a:r>
              <a:rPr lang="en-US" i="1" dirty="0">
                <a:solidFill>
                  <a:srgbClr val="000000"/>
                </a:solidFill>
                <a:latin typeface="Consolas"/>
                <a:ea typeface="ヒラギノ角ゴ ProN W3"/>
                <a:cs typeface="Consolas"/>
              </a:rPr>
              <a:t>/proc/</a:t>
            </a:r>
            <a:r>
              <a:rPr lang="en-US" altLang="ja-JP" i="1" dirty="0">
                <a:solidFill>
                  <a:srgbClr val="000000"/>
                </a:solidFill>
                <a:latin typeface="Consolas"/>
                <a:ea typeface="ヒラギノ角ゴ ProN W3"/>
                <a:cs typeface="Consolas"/>
              </a:rPr>
              <a:t>[</a:t>
            </a:r>
            <a:r>
              <a:rPr lang="en-US" altLang="ja-JP" i="1" dirty="0" err="1">
                <a:solidFill>
                  <a:srgbClr val="000000"/>
                </a:solidFill>
                <a:latin typeface="Consolas"/>
                <a:ea typeface="ヒラギノ角ゴ ProN W3"/>
                <a:cs typeface="Consolas"/>
              </a:rPr>
              <a:t>pid</a:t>
            </a:r>
            <a:r>
              <a:rPr lang="en-US" altLang="ja-JP" i="1" dirty="0">
                <a:solidFill>
                  <a:srgbClr val="000000"/>
                </a:solidFill>
                <a:latin typeface="Consolas"/>
                <a:ea typeface="ヒラギノ角ゴ ProN W3"/>
                <a:cs typeface="Consolas"/>
              </a:rPr>
              <a:t>]/stat</a:t>
            </a:r>
            <a:endParaRPr lang="en-US" i="1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TextBox 473"/>
          <p:cNvSpPr txBox="1"/>
          <p:nvPr/>
        </p:nvSpPr>
        <p:spPr>
          <a:xfrm>
            <a:off x="6477000" y="4778774"/>
            <a:ext cx="3093767" cy="899889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endParaRPr lang="en-US" b="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b="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b="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b="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b="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b="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正方形/長方形 115"/>
          <p:cNvSpPr/>
          <p:nvPr/>
        </p:nvSpPr>
        <p:spPr>
          <a:xfrm>
            <a:off x="7330889" y="4700384"/>
            <a:ext cx="1269238" cy="43044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ja-JP" b="1" dirty="0">
                <a:solidFill>
                  <a:srgbClr val="376092"/>
                </a:solidFill>
                <a:latin typeface="ヒラギノ角ゴ ProN W3"/>
                <a:ea typeface="ヒラギノ角ゴ ProN W3"/>
                <a:cs typeface="ヒラギノ角ゴ ProN W3"/>
              </a:rPr>
              <a:t>McKernel</a:t>
            </a:r>
          </a:p>
        </p:txBody>
      </p:sp>
      <p:sp>
        <p:nvSpPr>
          <p:cNvPr id="12" name="TextBox 474"/>
          <p:cNvSpPr txBox="1"/>
          <p:nvPr/>
        </p:nvSpPr>
        <p:spPr>
          <a:xfrm>
            <a:off x="6470956" y="3740104"/>
            <a:ext cx="3071588" cy="9339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solidFill>
              <a:schemeClr val="accent1">
                <a:lumMod val="75000"/>
              </a:schemeClr>
            </a:solidFill>
            <a:bevel/>
          </a:ln>
        </p:spPr>
        <p:txBody>
          <a:bodyPr wrap="square" rtlCol="0">
            <a:noAutofit/>
          </a:bodyPr>
          <a:lstStyle/>
          <a:p>
            <a:pPr algn="ctr"/>
            <a:endParaRPr lang="en-US" sz="200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endParaRPr lang="en-US" sz="200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正方形/長方形 123"/>
          <p:cNvSpPr/>
          <p:nvPr/>
        </p:nvSpPr>
        <p:spPr>
          <a:xfrm>
            <a:off x="6969166" y="3751563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</a:rPr>
              <a:t>HPC application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375992" y="3352825"/>
            <a:ext cx="0" cy="1387059"/>
          </a:xfrm>
          <a:prstGeom prst="line">
            <a:avLst/>
          </a:prstGeom>
          <a:noFill/>
          <a:ln w="12700" cap="flat">
            <a:solidFill>
              <a:schemeClr val="bg2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/>
          <p:nvPr/>
        </p:nvCxnSpPr>
        <p:spPr>
          <a:xfrm>
            <a:off x="5338098" y="4910868"/>
            <a:ext cx="0" cy="1387059"/>
          </a:xfrm>
          <a:prstGeom prst="line">
            <a:avLst/>
          </a:prstGeom>
          <a:noFill/>
          <a:ln w="12700" cap="flat">
            <a:solidFill>
              <a:schemeClr val="bg2"/>
            </a:solidFill>
            <a:prstDash val="dash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472"/>
          <p:cNvSpPr txBox="1"/>
          <p:nvPr/>
        </p:nvSpPr>
        <p:spPr>
          <a:xfrm>
            <a:off x="104587" y="4932051"/>
            <a:ext cx="2331988" cy="1052376"/>
          </a:xfrm>
          <a:prstGeom prst="rect">
            <a:avLst/>
          </a:prstGeom>
          <a:noFill/>
          <a:ln w="19050" cap="flat" cmpd="sng">
            <a:noFill/>
            <a:bevel/>
          </a:ln>
        </p:spPr>
        <p:txBody>
          <a:bodyPr wrap="square" tIns="0" rtlCol="0" anchor="ctr" anchorCtr="0">
            <a:noAutofit/>
          </a:bodyPr>
          <a:lstStyle>
            <a:lvl1pPr algn="ctr">
              <a:defRPr sz="1400" i="1">
                <a:solidFill>
                  <a:srgbClr val="800000"/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pPr algn="l"/>
            <a:r>
              <a:rPr lang="en-US" sz="1600" i="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Files representing </a:t>
            </a:r>
            <a:r>
              <a:rPr lang="en-US" sz="1600" i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Linux-specific info, </a:t>
            </a:r>
            <a:r>
              <a:rPr lang="en-US" sz="1600" i="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provided by Linux</a:t>
            </a:r>
          </a:p>
        </p:txBody>
      </p:sp>
      <p:sp>
        <p:nvSpPr>
          <p:cNvPr id="21" name="TextBox 472"/>
          <p:cNvSpPr txBox="1"/>
          <p:nvPr/>
        </p:nvSpPr>
        <p:spPr>
          <a:xfrm>
            <a:off x="104587" y="3528596"/>
            <a:ext cx="2331988" cy="1052376"/>
          </a:xfrm>
          <a:prstGeom prst="rect">
            <a:avLst/>
          </a:prstGeom>
          <a:noFill/>
          <a:ln w="19050" cap="flat" cmpd="sng">
            <a:noFill/>
            <a:bevel/>
          </a:ln>
        </p:spPr>
        <p:txBody>
          <a:bodyPr wrap="square" tIns="0" rtlCol="0" anchor="ctr" anchorCtr="0">
            <a:noAutofit/>
          </a:bodyPr>
          <a:lstStyle>
            <a:lvl1pPr algn="ctr">
              <a:defRPr sz="1400" i="1">
                <a:solidFill>
                  <a:srgbClr val="800000"/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pPr algn="l"/>
            <a:r>
              <a:rPr lang="en-US" sz="1600" i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Files representing McKernel-specific info, provided by McKernel</a:t>
            </a:r>
          </a:p>
        </p:txBody>
      </p:sp>
      <p:sp>
        <p:nvSpPr>
          <p:cNvPr id="22" name="Freeform 21"/>
          <p:cNvSpPr/>
          <p:nvPr/>
        </p:nvSpPr>
        <p:spPr>
          <a:xfrm>
            <a:off x="3965222" y="3077881"/>
            <a:ext cx="3206543" cy="612589"/>
          </a:xfrm>
          <a:custGeom>
            <a:avLst/>
            <a:gdLst>
              <a:gd name="connsiteX0" fmla="*/ 3513667 w 3513667"/>
              <a:gd name="connsiteY0" fmla="*/ 381170 h 381170"/>
              <a:gd name="connsiteX1" fmla="*/ 1848556 w 3513667"/>
              <a:gd name="connsiteY1" fmla="*/ 170 h 381170"/>
              <a:gd name="connsiteX2" fmla="*/ 0 w 3513667"/>
              <a:gd name="connsiteY2" fmla="*/ 338837 h 38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3667" h="381170">
                <a:moveTo>
                  <a:pt x="3513667" y="381170"/>
                </a:moveTo>
                <a:cubicBezTo>
                  <a:pt x="2973917" y="194197"/>
                  <a:pt x="2434167" y="7225"/>
                  <a:pt x="1848556" y="170"/>
                </a:cubicBezTo>
                <a:cubicBezTo>
                  <a:pt x="1262945" y="-6885"/>
                  <a:pt x="404518" y="207133"/>
                  <a:pt x="0" y="338837"/>
                </a:cubicBezTo>
              </a:path>
            </a:pathLst>
          </a:custGeom>
          <a:ln w="19050">
            <a:solidFill>
              <a:srgbClr val="A5002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rtl="0" latinLnBrk="1" hangingPunct="0"/>
            <a:endParaRPr lang="en-US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239843" y="872067"/>
            <a:ext cx="9437167" cy="1322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2200" b="0" i="0">
                <a:latin typeface="Calibri Light" charset="0"/>
                <a:ea typeface="Calibri Light" charset="0"/>
                <a:cs typeface="Calibri Light" charset="0"/>
                <a:sym typeface="Meiryo UI"/>
              </a:defRPr>
            </a:lvl1pPr>
            <a:lvl2pPr marL="539750" indent="-269875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2200" b="0" i="0">
                <a:latin typeface="Calibri Light" charset="0"/>
                <a:ea typeface="Calibri Light" charset="0"/>
                <a:cs typeface="Calibri Light" charset="0"/>
                <a:sym typeface="Meiryo UI"/>
              </a:defRPr>
            </a:lvl2pPr>
            <a:lvl3pPr marL="809625" indent="-293688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2000" b="0" i="0">
                <a:latin typeface="Calibri Light" charset="0"/>
                <a:ea typeface="Calibri Light" charset="0"/>
                <a:cs typeface="Calibri Light" charset="0"/>
                <a:sym typeface="Meiryo UI"/>
              </a:defRPr>
            </a:lvl3pPr>
            <a:lvl4pPr marL="1079500" indent="-282575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130000"/>
              <a:buFont typeface="Meiryo UI" panose="020B0604030504040204" pitchFamily="50" charset="-128"/>
              <a:buChar char="-"/>
              <a:defRPr sz="1800" b="0" i="0">
                <a:latin typeface="Calibri Light" charset="0"/>
                <a:ea typeface="Calibri Light" charset="0"/>
                <a:cs typeface="Calibri Light" charset="0"/>
                <a:sym typeface="Meiryo UI"/>
              </a:defRPr>
            </a:lvl4pPr>
            <a:lvl5pPr marL="1341438" indent="-301625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110000"/>
              <a:buFont typeface="Meiryo UI" panose="020B0604030504040204" pitchFamily="50" charset="-128"/>
              <a:buChar char="-"/>
              <a:defRPr sz="1800" b="0" i="0">
                <a:latin typeface="Calibri Light" charset="0"/>
                <a:ea typeface="Calibri Light" charset="0"/>
                <a:cs typeface="Calibri Light" charset="0"/>
                <a:sym typeface="Meiryo UI"/>
              </a:defRPr>
            </a:lvl5pPr>
            <a:lvl6pPr marL="1524000" indent="-285750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Char char="-"/>
              <a:defRPr sz="1600">
                <a:latin typeface="Meiryo UI"/>
                <a:ea typeface="Meiryo UI"/>
                <a:cs typeface="Meiryo UI"/>
                <a:sym typeface="Meiryo UI"/>
              </a:defRPr>
            </a:lvl6pPr>
            <a:lvl7pPr marL="2946400" indent="-203200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100000"/>
              <a:buFont typeface="Wingdings"/>
              <a:buChar char="•"/>
              <a:defRPr sz="1600">
                <a:latin typeface="Meiryo UI"/>
                <a:ea typeface="Meiryo UI"/>
                <a:cs typeface="Meiryo UI"/>
                <a:sym typeface="Meiryo UI"/>
              </a:defRPr>
            </a:lvl7pPr>
            <a:lvl8pPr marL="3403600" indent="-203200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100000"/>
              <a:buFont typeface="Wingdings"/>
              <a:buChar char="•"/>
              <a:defRPr sz="1600">
                <a:latin typeface="Meiryo UI"/>
                <a:ea typeface="Meiryo UI"/>
                <a:cs typeface="Meiryo UI"/>
                <a:sym typeface="Meiryo UI"/>
              </a:defRPr>
            </a:lvl8pPr>
            <a:lvl9pPr marL="3860800" indent="-203200">
              <a:lnSpc>
                <a:spcPct val="90000"/>
              </a:lnSpc>
              <a:spcBef>
                <a:spcPts val="1000"/>
              </a:spcBef>
              <a:buClr>
                <a:srgbClr val="B01F28"/>
              </a:buClr>
              <a:buSzPct val="100000"/>
              <a:buFont typeface="Wingdings"/>
              <a:buChar char="•"/>
              <a:defRPr sz="16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ja-JP" sz="1600" dirty="0"/>
              <a:t>Goal: Let processes running on McKernel see McKernel-specific system/process information with the standard paths (i.e. /proc/* or /sys/*)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ja-JP" altLang="en-US" sz="1600" dirty="0"/>
              <a:t>→ </a:t>
            </a:r>
            <a:r>
              <a:rPr lang="en-US" altLang="ja-JP" sz="1600" dirty="0"/>
              <a:t> Lay McKernel-provided files over Linux-provided ones by using modified </a:t>
            </a:r>
            <a:r>
              <a:rPr lang="en-US" altLang="ja-JP" sz="1600" dirty="0" err="1"/>
              <a:t>overlayfs</a:t>
            </a:r>
            <a:endParaRPr lang="en-US" altLang="ja-JP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McKernel-provided files precedes over Linux-provided files</a:t>
            </a:r>
          </a:p>
        </p:txBody>
      </p:sp>
    </p:spTree>
    <p:extLst>
      <p:ext uri="{BB962C8B-B14F-4D97-AF65-F5344CB8AC3E}">
        <p14:creationId xmlns:p14="http://schemas.microsoft.com/office/powerpoint/2010/main" val="1854909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  <p:bldP spid="11" grpId="0"/>
      <p:bldP spid="12" grpId="0" animBg="1"/>
      <p:bldP spid="14" grpId="0"/>
      <p:bldP spid="20" grpId="0"/>
      <p:bldP spid="21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>
          <a:xfrm>
            <a:off x="-218903" y="6384607"/>
            <a:ext cx="1638000" cy="282008"/>
          </a:xfrm>
        </p:spPr>
        <p:txBody>
          <a:bodyPr/>
          <a:lstStyle/>
          <a:p>
            <a:r>
              <a:rPr lang="en-US" altLang="ja-JP">
                <a:solidFill>
                  <a:srgbClr val="000000"/>
                </a:solidFill>
              </a:rPr>
              <a:t>RIKEN CONFIDENTIAL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is-IS" altLang="ja-JP">
                <a:solidFill>
                  <a:srgbClr val="000000"/>
                </a:solidFill>
              </a:rPr>
              <a:t>(C) 2016 RIKEN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21077" y="851433"/>
            <a:ext cx="198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McKernel</a:t>
            </a:r>
            <a:r>
              <a:rPr kumimoji="1" lang="ja-JP" altLang="en-US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状態</a:t>
            </a:r>
            <a:br>
              <a:rPr kumimoji="1" lang="en-US" altLang="ja-JP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kumimoji="1" lang="ja-JP" altLang="en-US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（監視用）</a:t>
            </a:r>
          </a:p>
        </p:txBody>
      </p:sp>
      <p:cxnSp>
        <p:nvCxnSpPr>
          <p:cNvPr id="9" name="直線矢印コネクタ 8"/>
          <p:cNvCxnSpPr/>
          <p:nvPr/>
        </p:nvCxnSpPr>
        <p:spPr bwMode="auto">
          <a:xfrm>
            <a:off x="6594253" y="1262776"/>
            <a:ext cx="0" cy="46425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正方形/長方形 9"/>
          <p:cNvSpPr/>
          <p:nvPr/>
        </p:nvSpPr>
        <p:spPr>
          <a:xfrm>
            <a:off x="7959680" y="928377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McKernel</a:t>
            </a:r>
            <a:endParaRPr kumimoji="1" lang="ja-JP" altLang="en-US" sz="120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>
            <a:off x="8400664" y="1343021"/>
            <a:ext cx="2" cy="468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正方形/長方形 11"/>
          <p:cNvSpPr/>
          <p:nvPr/>
        </p:nvSpPr>
        <p:spPr>
          <a:xfrm>
            <a:off x="8497018" y="1798983"/>
            <a:ext cx="15701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カーネルモード</a:t>
            </a:r>
            <a:b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13" name="直線矢印コネクタ 12"/>
          <p:cNvCxnSpPr>
            <a:endCxn id="21" idx="0"/>
          </p:cNvCxnSpPr>
          <p:nvPr/>
        </p:nvCxnSpPr>
        <p:spPr bwMode="auto">
          <a:xfrm>
            <a:off x="6588653" y="1647076"/>
            <a:ext cx="186601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" name="正方形/長方形 13"/>
          <p:cNvSpPr/>
          <p:nvPr/>
        </p:nvSpPr>
        <p:spPr>
          <a:xfrm>
            <a:off x="6825326" y="1439326"/>
            <a:ext cx="1476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McKernel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状態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&lt;count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state&gt;</a:t>
            </a: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6573142" y="2133689"/>
            <a:ext cx="184804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正方形/長方形 15"/>
          <p:cNvSpPr/>
          <p:nvPr/>
        </p:nvSpPr>
        <p:spPr>
          <a:xfrm>
            <a:off x="6796414" y="1925941"/>
            <a:ext cx="16042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</a:t>
            </a:r>
            <a:r>
              <a:rPr kumimoji="1" lang="en-US" altLang="ja-JP" sz="105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McKernel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状態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&lt;count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kumimoji="1" lang="en-US" altLang="ja-JP" sz="105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statet</a:t>
            </a: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&gt;</a:t>
            </a:r>
          </a:p>
        </p:txBody>
      </p:sp>
      <p:cxnSp>
        <p:nvCxnSpPr>
          <p:cNvPr id="17" name="直線矢印コネクタ 16"/>
          <p:cNvCxnSpPr/>
          <p:nvPr/>
        </p:nvCxnSpPr>
        <p:spPr bwMode="auto">
          <a:xfrm>
            <a:off x="4605702" y="2604163"/>
            <a:ext cx="200512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正方形/長方形 17"/>
          <p:cNvSpPr/>
          <p:nvPr/>
        </p:nvSpPr>
        <p:spPr>
          <a:xfrm>
            <a:off x="5189255" y="2350247"/>
            <a:ext cx="10034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状態確認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 bwMode="auto">
          <a:xfrm>
            <a:off x="3185192" y="4576167"/>
            <a:ext cx="142051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正方形/長方形 19"/>
          <p:cNvSpPr/>
          <p:nvPr/>
        </p:nvSpPr>
        <p:spPr>
          <a:xfrm>
            <a:off x="3382235" y="4120997"/>
            <a:ext cx="10168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ハングアップ記録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8400664" y="1647076"/>
            <a:ext cx="108000" cy="4866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605702" y="4293984"/>
            <a:ext cx="108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491251" y="3069842"/>
            <a:ext cx="11824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カーネルモード（ハングアップ</a:t>
            </a: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8406430" y="3063198"/>
            <a:ext cx="108000" cy="27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6573141" y="3062892"/>
            <a:ext cx="18544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6" name="正方形/長方形 25"/>
          <p:cNvSpPr/>
          <p:nvPr/>
        </p:nvSpPr>
        <p:spPr>
          <a:xfrm>
            <a:off x="6809814" y="2862093"/>
            <a:ext cx="1476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</a:t>
            </a:r>
            <a:r>
              <a:rPr kumimoji="1" lang="en-US" altLang="ja-JP" sz="105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McKernel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状態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&lt;count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、</a:t>
            </a: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state&gt;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4259250" y="92837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 kern="120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監視スレッド</a:t>
            </a:r>
            <a:endParaRPr kumimoji="1" lang="ja-JP" altLang="en-US" sz="120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 bwMode="auto">
          <a:xfrm flipH="1">
            <a:off x="4605703" y="1306232"/>
            <a:ext cx="1" cy="45991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矢印コネクタ 28"/>
          <p:cNvCxnSpPr/>
          <p:nvPr/>
        </p:nvCxnSpPr>
        <p:spPr bwMode="auto">
          <a:xfrm>
            <a:off x="4712027" y="2742453"/>
            <a:ext cx="18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2" name="正方形/長方形 31"/>
          <p:cNvSpPr/>
          <p:nvPr/>
        </p:nvSpPr>
        <p:spPr bwMode="auto">
          <a:xfrm>
            <a:off x="4605702" y="2552517"/>
            <a:ext cx="108000" cy="2602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338239" y="2434770"/>
            <a:ext cx="12463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ハングアップ</a:t>
            </a:r>
            <a:b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判定処理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501623" y="823541"/>
            <a:ext cx="1564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McKernel</a:t>
            </a:r>
            <a:r>
              <a:rPr kumimoji="1" lang="ja-JP" altLang="en-US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状態</a:t>
            </a:r>
            <a:br>
              <a:rPr kumimoji="1" lang="en-US" altLang="ja-JP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kumimoji="1" lang="en-US" altLang="ja-JP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kumimoji="1" lang="en-US" altLang="ja-JP" sz="120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ihk_getosinfo</a:t>
            </a:r>
            <a:r>
              <a:rPr kumimoji="1" lang="ja-JP" altLang="en-US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用）</a:t>
            </a:r>
          </a:p>
        </p:txBody>
      </p:sp>
      <p:cxnSp>
        <p:nvCxnSpPr>
          <p:cNvPr id="35" name="直線矢印コネクタ 34"/>
          <p:cNvCxnSpPr/>
          <p:nvPr/>
        </p:nvCxnSpPr>
        <p:spPr bwMode="auto">
          <a:xfrm>
            <a:off x="3185192" y="1343021"/>
            <a:ext cx="0" cy="45623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線矢印コネクタ 37"/>
          <p:cNvCxnSpPr/>
          <p:nvPr/>
        </p:nvCxnSpPr>
        <p:spPr bwMode="auto">
          <a:xfrm>
            <a:off x="4690762" y="4319763"/>
            <a:ext cx="18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正方形/長方形 38"/>
          <p:cNvSpPr/>
          <p:nvPr/>
        </p:nvSpPr>
        <p:spPr>
          <a:xfrm>
            <a:off x="5189255" y="4065847"/>
            <a:ext cx="7352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状態確認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40" name="直線矢印コネクタ 39"/>
          <p:cNvCxnSpPr/>
          <p:nvPr/>
        </p:nvCxnSpPr>
        <p:spPr bwMode="auto">
          <a:xfrm>
            <a:off x="4713702" y="4436788"/>
            <a:ext cx="189712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1" name="正方形/長方形 40"/>
          <p:cNvSpPr/>
          <p:nvPr/>
        </p:nvSpPr>
        <p:spPr>
          <a:xfrm>
            <a:off x="4813040" y="4704389"/>
            <a:ext cx="11114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ハングアップ</a:t>
            </a:r>
            <a:b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判定処理</a:t>
            </a:r>
            <a:b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(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ハングアップ</a:t>
            </a:r>
            <a:b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検出</a:t>
            </a:r>
            <a: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)</a:t>
            </a:r>
          </a:p>
        </p:txBody>
      </p:sp>
      <p:cxnSp>
        <p:nvCxnSpPr>
          <p:cNvPr id="42" name="直線矢印コネクタ 41"/>
          <p:cNvCxnSpPr/>
          <p:nvPr/>
        </p:nvCxnSpPr>
        <p:spPr bwMode="auto">
          <a:xfrm>
            <a:off x="520015" y="1297255"/>
            <a:ext cx="0" cy="46620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正方形/長方形 42"/>
          <p:cNvSpPr/>
          <p:nvPr/>
        </p:nvSpPr>
        <p:spPr>
          <a:xfrm>
            <a:off x="-10699" y="92837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運用ソフト</a:t>
            </a:r>
          </a:p>
        </p:txBody>
      </p:sp>
      <p:cxnSp>
        <p:nvCxnSpPr>
          <p:cNvPr id="44" name="直線矢印コネクタ 43"/>
          <p:cNvCxnSpPr/>
          <p:nvPr/>
        </p:nvCxnSpPr>
        <p:spPr bwMode="auto">
          <a:xfrm>
            <a:off x="2256735" y="4826164"/>
            <a:ext cx="232788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5" name="正方形/長方形 44"/>
          <p:cNvSpPr/>
          <p:nvPr/>
        </p:nvSpPr>
        <p:spPr>
          <a:xfrm>
            <a:off x="3025043" y="4594276"/>
            <a:ext cx="14033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通知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48" name="直線矢印コネクタ 41"/>
          <p:cNvCxnSpPr/>
          <p:nvPr/>
        </p:nvCxnSpPr>
        <p:spPr bwMode="auto">
          <a:xfrm>
            <a:off x="2139961" y="1298279"/>
            <a:ext cx="0" cy="46610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線矢印コネクタ 43"/>
          <p:cNvCxnSpPr/>
          <p:nvPr/>
        </p:nvCxnSpPr>
        <p:spPr bwMode="auto">
          <a:xfrm>
            <a:off x="515379" y="4960214"/>
            <a:ext cx="16351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0" name="正方形/長方形 44"/>
          <p:cNvSpPr/>
          <p:nvPr/>
        </p:nvSpPr>
        <p:spPr>
          <a:xfrm>
            <a:off x="664464" y="4527891"/>
            <a:ext cx="14033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</a:t>
            </a:r>
            <a:r>
              <a:rPr kumimoji="1" lang="en-US" altLang="ja-JP" sz="105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eventfd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による</a:t>
            </a:r>
            <a:br>
              <a:rPr kumimoji="1" lang="en-US" altLang="ja-JP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</a:b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通知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cxnSp>
        <p:nvCxnSpPr>
          <p:cNvPr id="51" name="直線矢印コネクタ 45"/>
          <p:cNvCxnSpPr/>
          <p:nvPr/>
        </p:nvCxnSpPr>
        <p:spPr bwMode="auto">
          <a:xfrm>
            <a:off x="504201" y="1581510"/>
            <a:ext cx="163576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正方形/長方形 46"/>
          <p:cNvSpPr/>
          <p:nvPr/>
        </p:nvSpPr>
        <p:spPr>
          <a:xfrm>
            <a:off x="747155" y="1351870"/>
            <a:ext cx="14033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 </a:t>
            </a:r>
            <a:r>
              <a:rPr kumimoji="1" lang="en-US" altLang="ja-JP" sz="105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eventfd</a:t>
            </a:r>
            <a:r>
              <a:rPr kumimoji="1" lang="ja-JP" altLang="en-US" sz="1050" kern="1200" dirty="0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登録</a:t>
            </a:r>
            <a:endParaRPr kumimoji="1" lang="en-US" altLang="ja-JP" sz="105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53" name="正方形/長方形 42"/>
          <p:cNvSpPr/>
          <p:nvPr/>
        </p:nvSpPr>
        <p:spPr>
          <a:xfrm>
            <a:off x="1792260" y="928377"/>
            <a:ext cx="665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kern="1200" dirty="0" err="1">
                <a:solidFill>
                  <a:srgbClr val="000000"/>
                </a:solidFill>
                <a:latin typeface="Hiragino Kaku Gothic ProN W3" charset="-128"/>
                <a:ea typeface="Hiragino Kaku Gothic ProN W3" charset="-128"/>
                <a:cs typeface="Hiragino Kaku Gothic ProN W3" charset="-128"/>
              </a:rPr>
              <a:t>mcctrl</a:t>
            </a:r>
            <a:endParaRPr kumimoji="1" lang="ja-JP" altLang="en-US" sz="1200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  <p:sp>
        <p:nvSpPr>
          <p:cNvPr id="56" name="正方形/長方形 31"/>
          <p:cNvSpPr/>
          <p:nvPr/>
        </p:nvSpPr>
        <p:spPr bwMode="auto">
          <a:xfrm>
            <a:off x="2139961" y="4673800"/>
            <a:ext cx="116774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kern="1200" dirty="0">
              <a:solidFill>
                <a:srgbClr val="000000"/>
              </a:solidFill>
              <a:latin typeface="Hiragino Kaku Gothic ProN W3" charset="-128"/>
              <a:ea typeface="Hiragino Kaku Gothic ProN W3" charset="-128"/>
              <a:cs typeface="Hiragino Kaku Gothic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8280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IHK Host: Devices (drivers) and OS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3606"/>
            <a:ext cx="8915400" cy="5232421"/>
          </a:xfrm>
        </p:spPr>
        <p:txBody>
          <a:bodyPr/>
          <a:lstStyle/>
          <a:p>
            <a:r>
              <a:rPr lang="en-US" dirty="0"/>
              <a:t>IHK devices can have multiple OS instances</a:t>
            </a:r>
          </a:p>
          <a:p>
            <a:pPr lvl="1"/>
            <a:r>
              <a:rPr lang="en-US" dirty="0"/>
              <a:t>For example running multiple </a:t>
            </a:r>
            <a:r>
              <a:rPr lang="en-US" dirty="0" err="1"/>
              <a:t>McKernels</a:t>
            </a:r>
            <a:r>
              <a:rPr lang="en-US" dirty="0"/>
              <a:t> on Xeon (partitioning CPU cores)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Device minor numbers are assigned automatically during initialization/creation by IHK core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2014/03/12</a:t>
            </a:r>
            <a:endParaRPr kumimoji="1" lang="ja-JP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617568" y="3114839"/>
            <a:ext cx="1751263" cy="5481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Device 0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cs typeface="Arial" pitchFamily="34" charset="0"/>
              </a:rPr>
              <a:t>dev</a:t>
            </a: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/mcd0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22915" y="3695029"/>
            <a:ext cx="1751263" cy="548105"/>
          </a:xfrm>
          <a:prstGeom prst="roundRect">
            <a:avLst/>
          </a:prstGeom>
          <a:solidFill>
            <a:srgbClr val="C51C04"/>
          </a:solidFill>
          <a:ln>
            <a:solidFill>
              <a:srgbClr val="C51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Device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cs typeface="Arial" pitchFamily="34" charset="0"/>
              </a:rPr>
              <a:t>dev</a:t>
            </a: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/mcd1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14894" y="4275219"/>
            <a:ext cx="1751263" cy="548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Device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cs typeface="Arial" pitchFamily="34" charset="0"/>
              </a:rPr>
              <a:t>dev</a:t>
            </a: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/mcd2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13127" y="2812712"/>
            <a:ext cx="1751263" cy="5481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OS 0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cs typeface="Arial" pitchFamily="34" charset="0"/>
              </a:rPr>
              <a:t>dev</a:t>
            </a: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/mcos0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18474" y="3392902"/>
            <a:ext cx="1751263" cy="548105"/>
          </a:xfrm>
          <a:prstGeom prst="roundRect">
            <a:avLst/>
          </a:prstGeom>
          <a:solidFill>
            <a:srgbClr val="C51C04"/>
          </a:solidFill>
          <a:ln>
            <a:solidFill>
              <a:srgbClr val="C51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OS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cs typeface="Arial" pitchFamily="34" charset="0"/>
              </a:rPr>
              <a:t>dev</a:t>
            </a: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/mcos1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10453" y="3973093"/>
            <a:ext cx="1751263" cy="548105"/>
          </a:xfrm>
          <a:prstGeom prst="roundRect">
            <a:avLst/>
          </a:prstGeom>
          <a:solidFill>
            <a:srgbClr val="C51C04"/>
          </a:solidFill>
          <a:ln>
            <a:solidFill>
              <a:srgbClr val="C51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OS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cs typeface="Arial" pitchFamily="34" charset="0"/>
              </a:rPr>
              <a:t>dev</a:t>
            </a: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/mcos2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15801" y="4553283"/>
            <a:ext cx="1751263" cy="548105"/>
          </a:xfrm>
          <a:prstGeom prst="roundRect">
            <a:avLst/>
          </a:prstGeom>
          <a:solidFill>
            <a:srgbClr val="C51C04"/>
          </a:solidFill>
          <a:ln>
            <a:solidFill>
              <a:srgbClr val="C51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OS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cs typeface="Arial" pitchFamily="34" charset="0"/>
              </a:rPr>
              <a:t>dev</a:t>
            </a: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/mcos3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521148" y="5120104"/>
            <a:ext cx="1751263" cy="5481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OS 4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rgbClr val="FFFFFF"/>
                </a:solidFill>
                <a:cs typeface="Arial" pitchFamily="34" charset="0"/>
              </a:rPr>
              <a:t>dev</a:t>
            </a:r>
            <a:r>
              <a:rPr lang="en-US" sz="1600" dirty="0">
                <a:solidFill>
                  <a:srgbClr val="FFFFFF"/>
                </a:solidFill>
                <a:cs typeface="Arial" pitchFamily="34" charset="0"/>
              </a:rPr>
              <a:t>/mcos4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62410" y="3128207"/>
            <a:ext cx="1911684" cy="2673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67757" y="3574712"/>
            <a:ext cx="1911684" cy="267369"/>
          </a:xfrm>
          <a:prstGeom prst="straightConnector1">
            <a:avLst/>
          </a:prstGeom>
          <a:ln w="28575">
            <a:solidFill>
              <a:srgbClr val="C51C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99841" y="4007850"/>
            <a:ext cx="1887621" cy="149726"/>
          </a:xfrm>
          <a:prstGeom prst="straightConnector1">
            <a:avLst/>
          </a:prstGeom>
          <a:ln w="28575">
            <a:solidFill>
              <a:srgbClr val="C51C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91819" y="4200355"/>
            <a:ext cx="1895643" cy="625642"/>
          </a:xfrm>
          <a:prstGeom prst="straightConnector1">
            <a:avLst/>
          </a:prstGeom>
          <a:ln w="28575">
            <a:solidFill>
              <a:srgbClr val="C51C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97167" y="4606755"/>
            <a:ext cx="1850190" cy="7539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8E6-8E37-4E7B-85F8-6E89A8CCD82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62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7514452" y="1400865"/>
            <a:ext cx="2306368" cy="3095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/>
            <a:endParaRPr kumimoji="1" lang="ja-JP" altLang="en-US" kern="12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514452" y="2332406"/>
            <a:ext cx="2306369" cy="705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457200" rtl="0"/>
            <a:r>
              <a:rPr kumimoji="1" lang="en-US" altLang="ja-JP" sz="20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LWK kernel image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14452" y="981142"/>
            <a:ext cx="23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rtl="0"/>
            <a:r>
              <a:rPr kumimoji="1" lang="en-US" altLang="ja-JP" sz="20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Physical Memory</a:t>
            </a:r>
            <a:endParaRPr kumimoji="1" lang="ja-JP" altLang="en-US" sz="2000" kern="12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784007" y="1406633"/>
            <a:ext cx="2031532" cy="49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/>
            <a:endParaRPr kumimoji="1" lang="ja-JP" altLang="en-US" kern="1200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84007" y="5419692"/>
            <a:ext cx="2031532" cy="705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/>
            <a:r>
              <a:rPr kumimoji="1" lang="en-US" altLang="ja-JP" sz="20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LWK kernel image</a:t>
            </a:r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2509764" y="5222423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52334" y="2581617"/>
            <a:ext cx="143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kumimoji="1" lang="en-US" altLang="ja-JP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Up to 512 GB</a:t>
            </a:r>
            <a:endParaRPr kumimoji="1" lang="ja-JP" altLang="en-US" kern="12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4008" y="995042"/>
            <a:ext cx="194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rtl="0"/>
            <a:r>
              <a:rPr kumimoji="1" lang="en-US" altLang="ja-JP" sz="20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Virtual Memory</a:t>
            </a:r>
            <a:endParaRPr kumimoji="1" lang="ja-JP" altLang="en-US" sz="2000" kern="12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4815541" y="4496838"/>
            <a:ext cx="2698911" cy="571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812137" y="55878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kumimoji="1" lang="en-US" altLang="ja-JP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-2 GB</a:t>
            </a:r>
            <a:endParaRPr kumimoji="1" lang="ja-JP" altLang="en-US" kern="12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flipV="1">
            <a:off x="4815539" y="1394641"/>
            <a:ext cx="2698912" cy="1199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 rot="18645679">
            <a:off x="4526247" y="4045850"/>
            <a:ext cx="324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 rtl="0"/>
            <a:r>
              <a:rPr kumimoji="1" lang="en-US" altLang="ja-JP" sz="20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(2) Map for kernel image</a:t>
            </a:r>
            <a:endParaRPr kumimoji="1" lang="ja-JP" altLang="en-US" sz="2000" kern="12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 flipH="1" flipV="1">
            <a:off x="2509764" y="1394640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4815539" y="2332406"/>
            <a:ext cx="2698912" cy="308728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815539" y="3038138"/>
            <a:ext cx="2698912" cy="3087288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4890245" y="1459778"/>
            <a:ext cx="2546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 rtl="0"/>
            <a:r>
              <a:rPr kumimoji="1" lang="en-US" altLang="ja-JP" sz="2000" kern="1200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rPr>
              <a:t>(1) Identical mapping</a:t>
            </a:r>
            <a:endParaRPr kumimoji="1" lang="ja-JP" altLang="en-US" sz="2000" kern="1200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70" name="直線コネクタ 69"/>
          <p:cNvCxnSpPr/>
          <p:nvPr/>
        </p:nvCxnSpPr>
        <p:spPr>
          <a:xfrm flipH="1" flipV="1">
            <a:off x="2509765" y="4481896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26"/>
          <p:cNvSpPr txBox="1"/>
          <p:nvPr/>
        </p:nvSpPr>
        <p:spPr>
          <a:xfrm>
            <a:off x="176463" y="1175930"/>
            <a:ext cx="187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20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Lower address</a:t>
            </a:r>
            <a:endParaRPr kumimoji="1" lang="ja-JP" altLang="en-US" sz="20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テキスト ボックス 26"/>
          <p:cNvSpPr txBox="1"/>
          <p:nvPr/>
        </p:nvSpPr>
        <p:spPr>
          <a:xfrm>
            <a:off x="176463" y="6125261"/>
            <a:ext cx="187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20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Higher address</a:t>
            </a:r>
            <a:endParaRPr kumimoji="1" lang="ja-JP" altLang="en-US" sz="20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2" name="直線矢印コネクタ 52"/>
          <p:cNvCxnSpPr/>
          <p:nvPr/>
        </p:nvCxnSpPr>
        <p:spPr>
          <a:xfrm flipV="1">
            <a:off x="2638158" y="5235025"/>
            <a:ext cx="0" cy="11668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52"/>
          <p:cNvCxnSpPr/>
          <p:nvPr/>
        </p:nvCxnSpPr>
        <p:spPr>
          <a:xfrm flipH="1">
            <a:off x="2631396" y="1406633"/>
            <a:ext cx="0" cy="307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69"/>
          <p:cNvCxnSpPr/>
          <p:nvPr/>
        </p:nvCxnSpPr>
        <p:spPr>
          <a:xfrm flipH="1" flipV="1">
            <a:off x="2501745" y="6382887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56303" y="1372257"/>
            <a:ext cx="2772000" cy="500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kern="1200" dirty="0">
              <a:solidFill>
                <a:prstClr val="white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35307" y="1638825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Linux Kernel</a:t>
            </a:r>
            <a:endParaRPr kumimoji="1" lang="ja-JP" altLang="en-US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3273" y="422036"/>
            <a:ext cx="4953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013" indent="-227013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(1) Reserves physical memory</a:t>
            </a:r>
            <a:r>
              <a:rPr kumimoji="1" lang="ja-JP" altLang="en-US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 for </a:t>
            </a: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a </a:t>
            </a:r>
            <a:r>
              <a:rPr kumimoji="1" lang="ja-JP" altLang="en-US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trampoline code </a:t>
            </a: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for LWK running on the first core when booting Linux</a:t>
            </a:r>
          </a:p>
          <a:p>
            <a:pPr marL="177800" indent="-177800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(2) Reserves </a:t>
            </a:r>
            <a:r>
              <a:rPr kumimoji="1" lang="ja-JP" altLang="en-US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physical </a:t>
            </a: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memory</a:t>
            </a:r>
            <a:r>
              <a:rPr kumimoji="1" lang="ja-JP" altLang="en-US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 for </a:t>
            </a: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temporal page table for LWK running on the first core</a:t>
            </a:r>
          </a:p>
          <a:p>
            <a:pPr marL="177800" indent="-177800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(3) Reserves</a:t>
            </a:r>
            <a:r>
              <a:rPr kumimoji="1" lang="ja-JP" altLang="en-US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physical</a:t>
            </a:r>
            <a:r>
              <a:rPr kumimoji="1" lang="ja-JP" altLang="en-US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memory</a:t>
            </a:r>
            <a:r>
              <a:rPr kumimoji="1" lang="ja-JP" altLang="en-US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 for </a:t>
            </a: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the LWK and loads the ELF image on the memory area</a:t>
            </a:r>
          </a:p>
          <a:p>
            <a:pPr marL="177800" indent="-177800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(4) Sets up the page table and fills the page table information in  the trampoline header</a:t>
            </a:r>
          </a:p>
          <a:p>
            <a:pPr marL="177800" indent="-177800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(5) Issues IPI to the first core</a:t>
            </a:r>
            <a:endParaRPr kumimoji="1" lang="ja-JP" altLang="en-US" sz="14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56303" y="2008157"/>
            <a:ext cx="2772000" cy="725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Trampoline code for the first core</a:t>
            </a:r>
          </a:p>
          <a:p>
            <a:pPr marL="285750" indent="-285750" algn="l" rtl="0">
              <a:buFont typeface="Arial" charset="0"/>
              <a:buChar char="•"/>
            </a:pP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Should be 20-bit addressable</a:t>
            </a:r>
            <a:endParaRPr kumimoji="1" lang="ja-JP" altLang="en-US" sz="14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5676355" y="2957480"/>
            <a:ext cx="27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675762" y="2739097"/>
            <a:ext cx="12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20-bit address space boundary</a:t>
            </a:r>
            <a:endParaRPr kumimoji="1" lang="ja-JP" altLang="en-US" sz="12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右矢印 22"/>
          <p:cNvSpPr/>
          <p:nvPr/>
        </p:nvSpPr>
        <p:spPr>
          <a:xfrm flipH="1">
            <a:off x="8462794" y="2887214"/>
            <a:ext cx="204537" cy="14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kern="1200">
              <a:solidFill>
                <a:prstClr val="white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76654" y="6187488"/>
            <a:ext cx="125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Higher address</a:t>
            </a:r>
            <a:endParaRPr kumimoji="1" lang="ja-JP" altLang="en-US" sz="12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476654" y="1271235"/>
            <a:ext cx="109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Lower address</a:t>
            </a:r>
            <a:endParaRPr kumimoji="1" lang="ja-JP" altLang="en-US" sz="12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656303" y="3200762"/>
            <a:ext cx="2772000" cy="2526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Memory area allocated to LWK</a:t>
            </a:r>
            <a:endParaRPr kumimoji="1" lang="ja-JP" altLang="en-US" sz="14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656303" y="3372253"/>
            <a:ext cx="2772000" cy="705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ELF image</a:t>
            </a:r>
          </a:p>
          <a:p>
            <a:pPr marL="285750" indent="-285750" algn="l" rtl="0">
              <a:buFont typeface="Arial" charset="0"/>
              <a:buChar char="•"/>
            </a:pP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Includes trampoline code for the rest of cores</a:t>
            </a:r>
            <a:endParaRPr kumimoji="1" lang="ja-JP" altLang="en-US" sz="14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1023" y="155316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kumimoji="1" lang="en-US" altLang="ja-JP" sz="16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IHK-master as Linux driver</a:t>
            </a:r>
            <a:endParaRPr kumimoji="1" lang="ja-JP" altLang="en-US" sz="16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1023" y="2608468"/>
            <a:ext cx="462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kumimoji="1" lang="en-US" altLang="ja-JP" sz="16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Trampoline code for the first LWK core</a:t>
            </a:r>
            <a:endParaRPr kumimoji="1" lang="ja-JP" altLang="en-US" sz="16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93274" y="2944618"/>
            <a:ext cx="48897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(6) Switches to 64-bit mode</a:t>
            </a:r>
          </a:p>
          <a:p>
            <a:pPr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(7) Starts the virtual addressing mode</a:t>
            </a:r>
          </a:p>
          <a:p>
            <a:pPr marL="276225" indent="-276225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(8) Copies the trampoline code in the ELF image to the area whose address is passed by the IHK-master</a:t>
            </a:r>
          </a:p>
          <a:p>
            <a:pPr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(9) </a:t>
            </a:r>
            <a:r>
              <a:rPr kumimoji="1" lang="en-US" altLang="ja-JP" sz="1400" kern="1200" dirty="0" err="1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forall</a:t>
            </a: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 other cores {</a:t>
            </a:r>
          </a:p>
          <a:p>
            <a:pPr marL="800100" lvl="1" indent="-342900" algn="l" rtl="0">
              <a:buFontTx/>
              <a:buAutoNum type="arabicParenR"/>
            </a:pP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Fills the page table information in the trampoline header</a:t>
            </a:r>
          </a:p>
          <a:p>
            <a:pPr marL="800100" lvl="1" indent="-342900" algn="l" rtl="0">
              <a:buFontTx/>
              <a:buAutoNum type="arabicParenR"/>
            </a:pP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Issues IPI to the core</a:t>
            </a:r>
          </a:p>
          <a:p>
            <a:pPr marL="800100" lvl="1" indent="-342900" algn="l" rtl="0">
              <a:buFontTx/>
              <a:buAutoNum type="arabicParenR"/>
            </a:pPr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Waits for starting the core</a:t>
            </a:r>
          </a:p>
          <a:p>
            <a:pPr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      } </a:t>
            </a:r>
          </a:p>
          <a:p>
            <a:pPr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(10) Jumps to the LWK main routine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1022" y="5550728"/>
            <a:ext cx="555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u"/>
            </a:pPr>
            <a:r>
              <a:rPr kumimoji="1" lang="en-US" altLang="ja-JP" sz="16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Trampoline </a:t>
            </a:r>
            <a:r>
              <a:rPr kumimoji="1" lang="en-US" altLang="ja-JP" sz="1600" kern="120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code for the </a:t>
            </a:r>
            <a:r>
              <a:rPr kumimoji="1" lang="en-US" altLang="ja-JP" sz="16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remaining LWK cores</a:t>
            </a:r>
            <a:endParaRPr kumimoji="1" lang="ja-JP" altLang="en-US" sz="16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93273" y="5880270"/>
            <a:ext cx="5370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6225" indent="-276225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(11) Switches to 64-bit mode</a:t>
            </a:r>
          </a:p>
          <a:p>
            <a:pPr marL="276225" indent="-276225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(12) Starts the virtual addressing mode</a:t>
            </a:r>
          </a:p>
          <a:p>
            <a:pPr marL="276225" indent="-276225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(13) Notifies the first core</a:t>
            </a:r>
          </a:p>
          <a:p>
            <a:pPr marL="276225" indent="-276225"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(14) Jumps to the LWK main routine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4862191" y="712804"/>
            <a:ext cx="814164" cy="1286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882243" y="1095162"/>
            <a:ext cx="732086" cy="32541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896364" y="1638825"/>
            <a:ext cx="717965" cy="18214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6338615" y="1095162"/>
            <a:ext cx="1285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Physical Memory</a:t>
            </a:r>
            <a:endParaRPr kumimoji="1" lang="ja-JP" altLang="en-US" sz="12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656303" y="4349289"/>
            <a:ext cx="2772000" cy="389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14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Temporal page table for the first core</a:t>
            </a:r>
            <a:endParaRPr kumimoji="1" lang="ja-JP" altLang="en-US" sz="1400" kern="1200" dirty="0">
              <a:solidFill>
                <a:prstClr val="black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7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/>
          <p:nvPr/>
        </p:nvSpPr>
        <p:spPr>
          <a:xfrm>
            <a:off x="3472000" y="2737113"/>
            <a:ext cx="3041982" cy="11178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ja-JP" altLang="en-US" sz="900" kern="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7" name="正方形/長方形 101"/>
          <p:cNvSpPr/>
          <p:nvPr/>
        </p:nvSpPr>
        <p:spPr>
          <a:xfrm>
            <a:off x="212126" y="2731935"/>
            <a:ext cx="2964000" cy="11299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ja-JP" altLang="en-US" sz="900" kern="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9" name="TextBox 473"/>
          <p:cNvSpPr txBox="1"/>
          <p:nvPr/>
        </p:nvSpPr>
        <p:spPr>
          <a:xfrm>
            <a:off x="3479429" y="1362965"/>
            <a:ext cx="3042988" cy="1285055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10" name="TextBox 84"/>
          <p:cNvSpPr txBox="1"/>
          <p:nvPr/>
        </p:nvSpPr>
        <p:spPr>
          <a:xfrm>
            <a:off x="3576329" y="1847994"/>
            <a:ext cx="1363148" cy="703728"/>
          </a:xfrm>
          <a:prstGeom prst="rect">
            <a:avLst/>
          </a:prstGeom>
          <a:solidFill>
            <a:srgbClr val="61A358"/>
          </a:solidFill>
          <a:ln w="19050" cap="flat" cmpd="sng">
            <a:noFill/>
            <a:bevel/>
          </a:ln>
        </p:spPr>
        <p:txBody>
          <a:bodyPr wrap="square" lIns="0" rIns="0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defTabSz="914400"/>
            <a:r>
              <a:rPr kumimoji="0" lang="en-US" altLang="ja-JP" sz="1400" b="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IHK-Slave</a:t>
            </a:r>
            <a:endParaRPr kumimoji="0" lang="ja-JP" altLang="en-US" sz="1400" b="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11" name="TextBox 470"/>
          <p:cNvSpPr txBox="1"/>
          <p:nvPr/>
        </p:nvSpPr>
        <p:spPr>
          <a:xfrm>
            <a:off x="247862" y="769863"/>
            <a:ext cx="2925000" cy="18645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12" name="TextBox 84"/>
          <p:cNvSpPr txBox="1"/>
          <p:nvPr/>
        </p:nvSpPr>
        <p:spPr>
          <a:xfrm>
            <a:off x="1509971" y="1846126"/>
            <a:ext cx="1482000" cy="705596"/>
          </a:xfrm>
          <a:prstGeom prst="rect">
            <a:avLst/>
          </a:prstGeom>
          <a:solidFill>
            <a:srgbClr val="61A358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defTabSz="914400"/>
            <a:r>
              <a:rPr kumimoji="0" lang="en-US" altLang="ja-JP" sz="1400" b="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IHK-Master</a:t>
            </a:r>
          </a:p>
        </p:txBody>
      </p:sp>
      <p:sp>
        <p:nvSpPr>
          <p:cNvPr id="13" name="TextBox 471"/>
          <p:cNvSpPr txBox="1"/>
          <p:nvPr/>
        </p:nvSpPr>
        <p:spPr>
          <a:xfrm>
            <a:off x="1467736" y="1207558"/>
            <a:ext cx="1521000" cy="540000"/>
          </a:xfrm>
          <a:prstGeom prst="rect">
            <a:avLst/>
          </a:prstGeom>
          <a:solidFill>
            <a:srgbClr val="008080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defTabSz="914400"/>
            <a:r>
              <a:rPr kumimoji="0" lang="en-US" sz="1400" b="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Delegator</a:t>
            </a:r>
            <a:br>
              <a:rPr kumimoji="0" lang="en-US" sz="1400" b="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</a:br>
            <a:r>
              <a:rPr kumimoji="0" lang="en-US" sz="1400" b="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 module</a:t>
            </a:r>
          </a:p>
        </p:txBody>
      </p:sp>
      <p:sp>
        <p:nvSpPr>
          <p:cNvPr id="14" name="TextBox 472"/>
          <p:cNvSpPr txBox="1"/>
          <p:nvPr/>
        </p:nvSpPr>
        <p:spPr>
          <a:xfrm>
            <a:off x="1466866" y="158082"/>
            <a:ext cx="1584000" cy="53999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solidFill>
              <a:schemeClr val="accent1">
                <a:lumMod val="75000"/>
              </a:schemeClr>
            </a:solidFill>
            <a:bevel/>
          </a:ln>
        </p:spPr>
        <p:txBody>
          <a:bodyPr wrap="square" lIns="0" rIns="0" rtlCol="0">
            <a:noAutofit/>
          </a:bodyPr>
          <a:lstStyle/>
          <a:p>
            <a:pPr algn="ctr" defTabSz="914400"/>
            <a:r>
              <a:rPr kumimoji="0" 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Proxy </a:t>
            </a:r>
            <a:br>
              <a:rPr kumimoji="0" 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</a:br>
            <a:r>
              <a:rPr kumimoji="0" 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process</a:t>
            </a:r>
          </a:p>
        </p:txBody>
      </p:sp>
      <p:sp>
        <p:nvSpPr>
          <p:cNvPr id="15" name="Rectangle 509"/>
          <p:cNvSpPr/>
          <p:nvPr/>
        </p:nvSpPr>
        <p:spPr>
          <a:xfrm>
            <a:off x="368639" y="2773956"/>
            <a:ext cx="62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914400"/>
            <a:r>
              <a:rPr kumimoji="0" lang="ja-JP" alt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コア</a:t>
            </a:r>
            <a:endParaRPr kumimoji="0" lang="en-US" sz="14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16" name="Rectangle 135"/>
          <p:cNvSpPr/>
          <p:nvPr/>
        </p:nvSpPr>
        <p:spPr>
          <a:xfrm>
            <a:off x="3618620" y="2786920"/>
            <a:ext cx="611999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914400"/>
            <a:r>
              <a:rPr kumimoji="0" lang="ja-JP" alt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コア</a:t>
            </a:r>
            <a:endParaRPr kumimoji="0" lang="en-US" sz="14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17" name="Rectangle 62"/>
          <p:cNvSpPr/>
          <p:nvPr/>
        </p:nvSpPr>
        <p:spPr>
          <a:xfrm>
            <a:off x="2369977" y="2779266"/>
            <a:ext cx="623999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 defTabSz="914400"/>
            <a:r>
              <a:rPr kumimoji="0" lang="ja-JP" alt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コア</a:t>
            </a:r>
            <a:endParaRPr kumimoji="0" lang="en-US" sz="14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18" name="Rectangle 73"/>
          <p:cNvSpPr/>
          <p:nvPr/>
        </p:nvSpPr>
        <p:spPr>
          <a:xfrm>
            <a:off x="5817750" y="2794527"/>
            <a:ext cx="540001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914400"/>
            <a:r>
              <a:rPr kumimoji="0" lang="ja-JP" alt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コア</a:t>
            </a:r>
            <a:endParaRPr kumimoji="0" lang="en-US" sz="14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305648" y="2623163"/>
            <a:ext cx="581484" cy="7695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914400"/>
            <a:r>
              <a:rPr kumimoji="0" lang="en-US" sz="36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…</a:t>
            </a:r>
          </a:p>
        </p:txBody>
      </p:sp>
      <p:sp>
        <p:nvSpPr>
          <p:cNvPr id="20" name="TextBox 86"/>
          <p:cNvSpPr txBox="1"/>
          <p:nvPr/>
        </p:nvSpPr>
        <p:spPr>
          <a:xfrm>
            <a:off x="4685507" y="2623163"/>
            <a:ext cx="581484" cy="7695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914400"/>
            <a:r>
              <a:rPr kumimoji="0" lang="en-US" sz="36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…</a:t>
            </a:r>
          </a:p>
        </p:txBody>
      </p:sp>
      <p:sp>
        <p:nvSpPr>
          <p:cNvPr id="21" name="正方形/長方形 115"/>
          <p:cNvSpPr/>
          <p:nvPr/>
        </p:nvSpPr>
        <p:spPr>
          <a:xfrm>
            <a:off x="3586446" y="1434526"/>
            <a:ext cx="1269238" cy="43044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 defTabSz="914400"/>
            <a:r>
              <a:rPr kumimoji="0" lang="en-US" altLang="ja-JP" sz="1600" kern="0" dirty="0">
                <a:solidFill>
                  <a:srgbClr val="376092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McKernel</a:t>
            </a:r>
          </a:p>
        </p:txBody>
      </p:sp>
      <p:sp>
        <p:nvSpPr>
          <p:cNvPr id="22" name="正方形/長方形 116"/>
          <p:cNvSpPr/>
          <p:nvPr/>
        </p:nvSpPr>
        <p:spPr>
          <a:xfrm>
            <a:off x="256177" y="769812"/>
            <a:ext cx="865186" cy="4755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 defTabSz="914400"/>
            <a:r>
              <a:rPr kumimoji="0" lang="en-US" altLang="ja-JP" sz="1600" kern="0" dirty="0">
                <a:solidFill>
                  <a:srgbClr val="376092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Linux</a:t>
            </a:r>
            <a:endParaRPr kumimoji="0" lang="en-US" altLang="ja-JP" kern="0" dirty="0">
              <a:solidFill>
                <a:srgbClr val="376092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23" name="TextBox 474"/>
          <p:cNvSpPr txBox="1"/>
          <p:nvPr/>
        </p:nvSpPr>
        <p:spPr>
          <a:xfrm>
            <a:off x="5025936" y="362213"/>
            <a:ext cx="1325998" cy="9339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solidFill>
              <a:schemeClr val="accent1">
                <a:lumMod val="75000"/>
              </a:schemeClr>
            </a:solidFill>
            <a:bevel/>
          </a:ln>
        </p:spPr>
        <p:txBody>
          <a:bodyPr wrap="square" rtlCol="0" anchor="ctr">
            <a:noAutofit/>
          </a:bodyPr>
          <a:lstStyle/>
          <a:p>
            <a:pPr algn="ctr" defTabSz="914400"/>
            <a:r>
              <a:rPr kumimoji="0" lang="en-US" altLang="ja-JP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HPC</a:t>
            </a:r>
            <a:br>
              <a:rPr kumimoji="0" lang="en-US" altLang="ja-JP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</a:br>
            <a:r>
              <a:rPr kumimoji="0" lang="ja-JP" altLang="en-US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アプリ</a:t>
            </a:r>
            <a:br>
              <a:rPr kumimoji="0" lang="en-US" altLang="ja-JP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</a:br>
            <a:r>
              <a:rPr kumimoji="0" lang="ja-JP" altLang="en-US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ケーション</a:t>
            </a:r>
            <a:endParaRPr kumimoji="0" lang="en-US" altLang="ja-JP" sz="16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28" name="正方形/長方形 122"/>
          <p:cNvSpPr/>
          <p:nvPr/>
        </p:nvSpPr>
        <p:spPr>
          <a:xfrm>
            <a:off x="2428261" y="2109981"/>
            <a:ext cx="18466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914400"/>
            <a:endParaRPr kumimoji="0" lang="en-US" altLang="ja-JP" sz="16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35" name="正方形/長方形 129"/>
          <p:cNvSpPr/>
          <p:nvPr/>
        </p:nvSpPr>
        <p:spPr>
          <a:xfrm>
            <a:off x="1358015" y="3432845"/>
            <a:ext cx="865186" cy="4755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 defTabSz="914400"/>
            <a:r>
              <a:rPr kumimoji="0" lang="ja-JP" altLang="en-US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パーティション</a:t>
            </a:r>
            <a:endParaRPr kumimoji="0" lang="en-US" altLang="ja-JP" sz="16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36" name="正方形/長方形 130"/>
          <p:cNvSpPr/>
          <p:nvPr/>
        </p:nvSpPr>
        <p:spPr>
          <a:xfrm>
            <a:off x="4593351" y="3432845"/>
            <a:ext cx="865186" cy="4755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 defTabSz="914400"/>
            <a:r>
              <a:rPr kumimoji="0" lang="ja-JP" altLang="en-US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パーティション</a:t>
            </a:r>
            <a:endParaRPr kumimoji="0" lang="en-US" altLang="ja-JP" sz="16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37" name="正方形/長方形 92"/>
          <p:cNvSpPr/>
          <p:nvPr/>
        </p:nvSpPr>
        <p:spPr>
          <a:xfrm>
            <a:off x="7121462" y="2741058"/>
            <a:ext cx="2612982" cy="11178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ja-JP" altLang="en-US" sz="900" kern="0" dirty="0">
              <a:solidFill>
                <a:srgbClr val="000000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44" name="Rectangle 135"/>
          <p:cNvSpPr/>
          <p:nvPr/>
        </p:nvSpPr>
        <p:spPr>
          <a:xfrm>
            <a:off x="7268080" y="2790865"/>
            <a:ext cx="611999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914400"/>
            <a:r>
              <a:rPr kumimoji="0" lang="ja-JP" alt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コア</a:t>
            </a:r>
            <a:endParaRPr kumimoji="0" lang="en-US" sz="14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45" name="Rectangle 73"/>
          <p:cNvSpPr/>
          <p:nvPr/>
        </p:nvSpPr>
        <p:spPr>
          <a:xfrm>
            <a:off x="9074095" y="2798472"/>
            <a:ext cx="540001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914400"/>
            <a:r>
              <a:rPr kumimoji="0" lang="ja-JP" alt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コア</a:t>
            </a:r>
            <a:endParaRPr kumimoji="0" lang="en-US" sz="14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46" name="TextBox 86"/>
          <p:cNvSpPr txBox="1"/>
          <p:nvPr/>
        </p:nvSpPr>
        <p:spPr>
          <a:xfrm>
            <a:off x="8192017" y="2623163"/>
            <a:ext cx="581484" cy="7695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914400"/>
            <a:r>
              <a:rPr kumimoji="0" lang="en-US" sz="36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…</a:t>
            </a:r>
          </a:p>
        </p:txBody>
      </p:sp>
      <p:sp>
        <p:nvSpPr>
          <p:cNvPr id="49" name="正方形/長方形 130"/>
          <p:cNvSpPr/>
          <p:nvPr/>
        </p:nvSpPr>
        <p:spPr>
          <a:xfrm>
            <a:off x="8111831" y="3432845"/>
            <a:ext cx="865186" cy="47552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 defTabSz="914400"/>
            <a:r>
              <a:rPr kumimoji="0" lang="ja-JP" altLang="en-US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パーティション</a:t>
            </a:r>
            <a:endParaRPr kumimoji="0" lang="en-US" altLang="ja-JP" sz="16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50" name="TextBox 473"/>
          <p:cNvSpPr txBox="1"/>
          <p:nvPr/>
        </p:nvSpPr>
        <p:spPr>
          <a:xfrm>
            <a:off x="7078827" y="1349269"/>
            <a:ext cx="2652988" cy="1285055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  <a:p>
            <a:pPr defTabSz="914400"/>
            <a:endParaRPr kumimoji="0" lang="en-US" sz="1400" b="0" kern="0" dirty="0"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51" name="TextBox 84"/>
          <p:cNvSpPr txBox="1"/>
          <p:nvPr/>
        </p:nvSpPr>
        <p:spPr>
          <a:xfrm>
            <a:off x="7175727" y="1850101"/>
            <a:ext cx="1363148" cy="703728"/>
          </a:xfrm>
          <a:prstGeom prst="rect">
            <a:avLst/>
          </a:prstGeom>
          <a:solidFill>
            <a:srgbClr val="61A358"/>
          </a:solidFill>
          <a:ln w="19050" cap="flat" cmpd="sng">
            <a:noFill/>
            <a:bevel/>
          </a:ln>
        </p:spPr>
        <p:txBody>
          <a:bodyPr wrap="square" lIns="0" rIns="0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defTabSz="914400"/>
            <a:r>
              <a:rPr kumimoji="0" lang="en-US" altLang="ja-JP" sz="1400" b="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IHK-Slave</a:t>
            </a:r>
            <a:endParaRPr kumimoji="0" lang="ja-JP" altLang="en-US" sz="1400" b="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53" name="正方形/長方形 115"/>
          <p:cNvSpPr/>
          <p:nvPr/>
        </p:nvSpPr>
        <p:spPr>
          <a:xfrm>
            <a:off x="7203713" y="1420829"/>
            <a:ext cx="1269238" cy="43044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 defTabSz="914400"/>
            <a:r>
              <a:rPr kumimoji="0" lang="en-US" altLang="ja-JP" sz="1600" kern="0" dirty="0">
                <a:solidFill>
                  <a:srgbClr val="376092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McKernel</a:t>
            </a:r>
          </a:p>
        </p:txBody>
      </p:sp>
      <p:sp>
        <p:nvSpPr>
          <p:cNvPr id="55" name="TextBox 86"/>
          <p:cNvSpPr txBox="1"/>
          <p:nvPr/>
        </p:nvSpPr>
        <p:spPr>
          <a:xfrm>
            <a:off x="6497343" y="1895035"/>
            <a:ext cx="581484" cy="7695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914400"/>
            <a:r>
              <a:rPr kumimoji="0" lang="en-US" sz="28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…</a:t>
            </a:r>
          </a:p>
        </p:txBody>
      </p:sp>
      <p:sp>
        <p:nvSpPr>
          <p:cNvPr id="8" name="TextBox 470"/>
          <p:cNvSpPr txBox="1"/>
          <p:nvPr/>
        </p:nvSpPr>
        <p:spPr>
          <a:xfrm>
            <a:off x="365315" y="3172008"/>
            <a:ext cx="9260886" cy="2877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/>
          <a:p>
            <a:pPr algn="ctr" defTabSz="914400"/>
            <a:r>
              <a:rPr kumimoji="0" lang="ja-JP" altLang="en-US" sz="14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メモリ</a:t>
            </a:r>
            <a:endParaRPr kumimoji="0" lang="en-US" sz="14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  <p:sp>
        <p:nvSpPr>
          <p:cNvPr id="56" name="TextBox 86"/>
          <p:cNvSpPr txBox="1"/>
          <p:nvPr/>
        </p:nvSpPr>
        <p:spPr>
          <a:xfrm>
            <a:off x="6497343" y="2670300"/>
            <a:ext cx="581484" cy="7695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914400"/>
            <a:r>
              <a:rPr kumimoji="0" lang="en-US" sz="28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…</a:t>
            </a:r>
          </a:p>
        </p:txBody>
      </p:sp>
      <p:sp>
        <p:nvSpPr>
          <p:cNvPr id="39" name="TextBox 474"/>
          <p:cNvSpPr txBox="1"/>
          <p:nvPr/>
        </p:nvSpPr>
        <p:spPr>
          <a:xfrm>
            <a:off x="8401711" y="368530"/>
            <a:ext cx="1325998" cy="9339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solidFill>
              <a:schemeClr val="accent1">
                <a:lumMod val="75000"/>
              </a:schemeClr>
            </a:solidFill>
            <a:bevel/>
          </a:ln>
        </p:spPr>
        <p:txBody>
          <a:bodyPr wrap="square" rtlCol="0" anchor="ctr">
            <a:noAutofit/>
          </a:bodyPr>
          <a:lstStyle/>
          <a:p>
            <a:pPr algn="ctr" defTabSz="914400"/>
            <a:r>
              <a:rPr kumimoji="0" lang="en-US" altLang="ja-JP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HPC</a:t>
            </a:r>
            <a:br>
              <a:rPr kumimoji="0" lang="en-US" altLang="ja-JP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</a:br>
            <a:r>
              <a:rPr kumimoji="0" lang="ja-JP" altLang="en-US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アプリ</a:t>
            </a:r>
            <a:br>
              <a:rPr kumimoji="0" lang="en-US" altLang="ja-JP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</a:br>
            <a:r>
              <a:rPr kumimoji="0" lang="ja-JP" altLang="en-US" sz="1600" kern="0" dirty="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Helvetica Neue"/>
              </a:rPr>
              <a:t>ケーション</a:t>
            </a:r>
            <a:endParaRPr kumimoji="0" lang="en-US" altLang="ja-JP" sz="1600" kern="0" dirty="0">
              <a:solidFill>
                <a:srgbClr val="FFFFFF"/>
              </a:solidFill>
              <a:latin typeface="ヒラギノ角ゴ ProN W3"/>
              <a:ea typeface="ヒラギノ角ゴ ProN W3"/>
              <a:cs typeface="ヒラギノ角ゴ ProN W3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21175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正方形/長方形 161"/>
          <p:cNvSpPr/>
          <p:nvPr/>
        </p:nvSpPr>
        <p:spPr>
          <a:xfrm>
            <a:off x="8327404" y="3921553"/>
            <a:ext cx="1332000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63" name="TextBox 473"/>
          <p:cNvSpPr txBox="1"/>
          <p:nvPr/>
        </p:nvSpPr>
        <p:spPr>
          <a:xfrm>
            <a:off x="8327404" y="3479133"/>
            <a:ext cx="1332000" cy="316763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376092"/>
                </a:solidFill>
              </a:defRPr>
            </a:lvl1pPr>
          </a:lstStyle>
          <a:p>
            <a:r>
              <a:rPr lang="en-US" altLang="ja-JP" b="0" dirty="0" err="1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McKernel</a:t>
            </a:r>
            <a:r>
              <a:rPr lang="en-US" altLang="ja-JP" b="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 A</a:t>
            </a:r>
          </a:p>
        </p:txBody>
      </p:sp>
      <p:sp>
        <p:nvSpPr>
          <p:cNvPr id="164" name="正方形/長方形 163"/>
          <p:cNvSpPr/>
          <p:nvPr/>
        </p:nvSpPr>
        <p:spPr>
          <a:xfrm>
            <a:off x="8641895" y="3526336"/>
            <a:ext cx="495760" cy="363098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endParaRPr lang="en-US" altLang="ja-JP" sz="1100" b="1" dirty="0">
              <a:solidFill>
                <a:srgbClr val="376092"/>
              </a:solidFill>
            </a:endParaRPr>
          </a:p>
        </p:txBody>
      </p:sp>
      <p:sp>
        <p:nvSpPr>
          <p:cNvPr id="165" name="TextBox 470"/>
          <p:cNvSpPr txBox="1"/>
          <p:nvPr/>
        </p:nvSpPr>
        <p:spPr>
          <a:xfrm>
            <a:off x="6879217" y="3479133"/>
            <a:ext cx="1332000" cy="324000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</a:p>
        </p:txBody>
      </p:sp>
      <p:sp>
        <p:nvSpPr>
          <p:cNvPr id="167" name="正方形/長方形 166"/>
          <p:cNvSpPr/>
          <p:nvPr/>
        </p:nvSpPr>
        <p:spPr>
          <a:xfrm>
            <a:off x="6879217" y="3921553"/>
            <a:ext cx="1332000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68" name="Rectangle 509"/>
          <p:cNvSpPr/>
          <p:nvPr/>
        </p:nvSpPr>
        <p:spPr>
          <a:xfrm>
            <a:off x="7033381" y="4048413"/>
            <a:ext cx="394709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lang="en-US" sz="12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69" name="Rectangle 62"/>
          <p:cNvSpPr/>
          <p:nvPr/>
        </p:nvSpPr>
        <p:spPr>
          <a:xfrm>
            <a:off x="7750624" y="4048413"/>
            <a:ext cx="353102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lang="en-US" sz="12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70" name="Rectangle 135"/>
          <p:cNvSpPr/>
          <p:nvPr/>
        </p:nvSpPr>
        <p:spPr>
          <a:xfrm>
            <a:off x="8422917" y="4048413"/>
            <a:ext cx="394709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lang="en-US" sz="12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71" name="Rectangle 73"/>
          <p:cNvSpPr/>
          <p:nvPr/>
        </p:nvSpPr>
        <p:spPr>
          <a:xfrm>
            <a:off x="9136127" y="4048413"/>
            <a:ext cx="394709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lang="en-US" sz="1200" baseline="-250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72" name="TextBox 470"/>
          <p:cNvSpPr txBox="1"/>
          <p:nvPr/>
        </p:nvSpPr>
        <p:spPr>
          <a:xfrm>
            <a:off x="7001321" y="4409041"/>
            <a:ext cx="2535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noFill/>
            <a:bevel/>
          </a:ln>
        </p:spPr>
        <p:txBody>
          <a:bodyPr wrap="square" rtlCol="0">
            <a:noAutofit/>
          </a:bodyPr>
          <a:lstStyle/>
          <a:p>
            <a:pPr algn="ctr"/>
            <a:r>
              <a:rPr lang="ja-JP" altLang="en-US" sz="1200" dirty="0">
                <a:solidFill>
                  <a:srgbClr val="FFFFFF"/>
                </a:solidFill>
                <a:latin typeface="Yu Gothic" charset="-128"/>
                <a:ea typeface="Yu Gothic" charset="-128"/>
                <a:cs typeface="Yu Gothic" charset="-128"/>
              </a:rPr>
              <a:t>メモリ</a:t>
            </a:r>
            <a:endParaRPr lang="en-US" sz="1200" dirty="0">
              <a:solidFill>
                <a:srgbClr val="FFFFFF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60" name="TextBox 1"/>
          <p:cNvSpPr txBox="1"/>
          <p:nvPr/>
        </p:nvSpPr>
        <p:spPr>
          <a:xfrm>
            <a:off x="8805512" y="4070645"/>
            <a:ext cx="304083" cy="2435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>
            <a:defPPr>
              <a:defRPr lang="ja-JP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…</a:t>
            </a:r>
          </a:p>
        </p:txBody>
      </p:sp>
      <p:sp>
        <p:nvSpPr>
          <p:cNvPr id="161" name="TextBox 474"/>
          <p:cNvSpPr txBox="1"/>
          <p:nvPr/>
        </p:nvSpPr>
        <p:spPr>
          <a:xfrm>
            <a:off x="8327404" y="3012131"/>
            <a:ext cx="1332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solidFill>
              <a:schemeClr val="accent1">
                <a:lumMod val="75000"/>
              </a:schemeClr>
            </a:solidFill>
            <a:bevel/>
          </a:ln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アプリ</a:t>
            </a:r>
            <a:r>
              <a:rPr lang="en-US" altLang="ja-JP" sz="14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A</a:t>
            </a:r>
            <a:endParaRPr lang="en-US" sz="14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58" name="TextBox 1"/>
          <p:cNvSpPr txBox="1"/>
          <p:nvPr/>
        </p:nvSpPr>
        <p:spPr>
          <a:xfrm>
            <a:off x="7428068" y="4070646"/>
            <a:ext cx="322563" cy="2435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…</a:t>
            </a:r>
          </a:p>
        </p:txBody>
      </p:sp>
      <p:sp>
        <p:nvSpPr>
          <p:cNvPr id="192" name="テキスト ボックス 24"/>
          <p:cNvSpPr txBox="1">
            <a:spLocks noChangeArrowheads="1"/>
          </p:cNvSpPr>
          <p:nvPr/>
        </p:nvSpPr>
        <p:spPr bwMode="auto">
          <a:xfrm>
            <a:off x="1654364" y="1221250"/>
            <a:ext cx="615553" cy="11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ja-JP" sz="1400" dirty="0" err="1">
                <a:latin typeface="Yu Gothic" charset="-128"/>
                <a:ea typeface="Yu Gothic" charset="-128"/>
                <a:cs typeface="Yu Gothic" charset="-128"/>
              </a:rPr>
              <a:t>McKernel</a:t>
            </a:r>
            <a:r>
              <a:rPr lang="ja-JP" altLang="en-US" sz="1400" dirty="0"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lang="en-US" altLang="ja-JP" sz="1400" dirty="0">
                <a:latin typeface="Yu Gothic" charset="-128"/>
                <a:ea typeface="Yu Gothic" charset="-128"/>
                <a:cs typeface="Yu Gothic" charset="-128"/>
              </a:rPr>
              <a:t>A</a:t>
            </a:r>
          </a:p>
          <a:p>
            <a:pPr marL="190500" indent="-190500" algn="l">
              <a:spcBef>
                <a:spcPct val="0"/>
              </a:spcBef>
            </a:pPr>
            <a:r>
              <a:rPr lang="ja-JP" altLang="en-US" sz="1400" dirty="0">
                <a:latin typeface="Yu Gothic" charset="-128"/>
                <a:ea typeface="Yu Gothic" charset="-128"/>
                <a:cs typeface="Yu Gothic" charset="-128"/>
              </a:rPr>
              <a:t>低ノイズ</a:t>
            </a:r>
          </a:p>
        </p:txBody>
      </p:sp>
      <p:sp>
        <p:nvSpPr>
          <p:cNvPr id="93" name="TextBox 470"/>
          <p:cNvSpPr txBox="1"/>
          <p:nvPr/>
        </p:nvSpPr>
        <p:spPr>
          <a:xfrm>
            <a:off x="1873466" y="3012131"/>
            <a:ext cx="1800000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ja-JP" altLang="en-US" b="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運用ソフト</a:t>
            </a:r>
            <a:endParaRPr lang="en-US" altLang="ja-JP" b="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31" name="TextBox 470"/>
          <p:cNvSpPr txBox="1"/>
          <p:nvPr/>
        </p:nvSpPr>
        <p:spPr>
          <a:xfrm>
            <a:off x="1873466" y="3479133"/>
            <a:ext cx="1800000" cy="324000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1874980" y="3921553"/>
            <a:ext cx="1800000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34" name="Rectangle 509"/>
          <p:cNvSpPr/>
          <p:nvPr/>
        </p:nvSpPr>
        <p:spPr>
          <a:xfrm>
            <a:off x="2067388" y="4048413"/>
            <a:ext cx="394709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lang="en-US" sz="12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35" name="Rectangle 62"/>
          <p:cNvSpPr/>
          <p:nvPr/>
        </p:nvSpPr>
        <p:spPr>
          <a:xfrm>
            <a:off x="3113815" y="4048413"/>
            <a:ext cx="353102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lang="en-US" sz="12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38" name="TextBox 470"/>
          <p:cNvSpPr txBox="1"/>
          <p:nvPr/>
        </p:nvSpPr>
        <p:spPr>
          <a:xfrm>
            <a:off x="2017912" y="4409041"/>
            <a:ext cx="1512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noFill/>
            <a:bevel/>
          </a:ln>
        </p:spPr>
        <p:txBody>
          <a:bodyPr wrap="square" rtlCol="0">
            <a:noAutofit/>
          </a:bodyPr>
          <a:lstStyle/>
          <a:p>
            <a:pPr algn="ctr"/>
            <a:r>
              <a:rPr lang="ja-JP" altLang="en-US" sz="1200" dirty="0">
                <a:solidFill>
                  <a:srgbClr val="FFFFFF"/>
                </a:solidFill>
                <a:latin typeface="Yu Gothic" charset="-128"/>
                <a:ea typeface="Yu Gothic" charset="-128"/>
                <a:cs typeface="Yu Gothic" charset="-128"/>
              </a:rPr>
              <a:t>メモリ</a:t>
            </a:r>
            <a:endParaRPr lang="en-US" sz="1200" dirty="0">
              <a:solidFill>
                <a:srgbClr val="FFFFFF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24" name="TextBox 1"/>
          <p:cNvSpPr txBox="1"/>
          <p:nvPr/>
        </p:nvSpPr>
        <p:spPr>
          <a:xfrm>
            <a:off x="2613699" y="4070646"/>
            <a:ext cx="322563" cy="24353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…</a:t>
            </a:r>
          </a:p>
        </p:txBody>
      </p:sp>
      <p:cxnSp>
        <p:nvCxnSpPr>
          <p:cNvPr id="85" name="AutoShape 30"/>
          <p:cNvCxnSpPr>
            <a:cxnSpLocks noChangeShapeType="1"/>
          </p:cNvCxnSpPr>
          <p:nvPr/>
        </p:nvCxnSpPr>
        <p:spPr bwMode="auto">
          <a:xfrm flipV="1">
            <a:off x="2389111" y="146235"/>
            <a:ext cx="8543" cy="10492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テキスト ボックス 119"/>
          <p:cNvSpPr txBox="1"/>
          <p:nvPr/>
        </p:nvSpPr>
        <p:spPr>
          <a:xfrm>
            <a:off x="2541654" y="368721"/>
            <a:ext cx="3583777" cy="523216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179388" marR="0" indent="-179388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(2)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利用したい</a:t>
            </a:r>
            <a:r>
              <a:rPr lang="en-US" altLang="ja-JP" sz="14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McKernel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の種類に対応するジョブキューへのジョブの挿入</a:t>
            </a:r>
            <a:endParaRPr kumimoji="0" lang="ja-JP" altLang="en-US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20041"/>
              </p:ext>
            </p:extLst>
          </p:nvPr>
        </p:nvGraphicFramePr>
        <p:xfrm>
          <a:off x="2253654" y="1221250"/>
          <a:ext cx="2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テキスト ボックス 24"/>
          <p:cNvSpPr txBox="1">
            <a:spLocks noChangeArrowheads="1"/>
          </p:cNvSpPr>
          <p:nvPr/>
        </p:nvSpPr>
        <p:spPr bwMode="auto">
          <a:xfrm>
            <a:off x="2712358" y="1221250"/>
            <a:ext cx="615553" cy="163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ja-JP" sz="1400" dirty="0" err="1">
                <a:latin typeface="Yu Gothic" charset="-128"/>
                <a:ea typeface="Yu Gothic" charset="-128"/>
                <a:cs typeface="Yu Gothic" charset="-128"/>
              </a:rPr>
              <a:t>McKernel</a:t>
            </a:r>
            <a:r>
              <a:rPr lang="ja-JP" altLang="en-US" sz="1400" dirty="0"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lang="en-US" altLang="ja-JP" sz="1400" dirty="0">
                <a:latin typeface="Yu Gothic" charset="-128"/>
                <a:ea typeface="Yu Gothic" charset="-128"/>
                <a:cs typeface="Yu Gothic" charset="-128"/>
              </a:rPr>
              <a:t>B</a:t>
            </a:r>
          </a:p>
          <a:p>
            <a:pPr marL="185738" indent="-185738" algn="l">
              <a:spcBef>
                <a:spcPct val="0"/>
              </a:spcBef>
            </a:pPr>
            <a:r>
              <a:rPr lang="ja-JP" altLang="en-US" sz="1400" dirty="0">
                <a:latin typeface="Yu Gothic" charset="-128"/>
                <a:ea typeface="Yu Gothic" charset="-128"/>
                <a:cs typeface="Yu Gothic" charset="-128"/>
              </a:rPr>
              <a:t>プロファイラ用</a:t>
            </a: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05063"/>
              </p:ext>
            </p:extLst>
          </p:nvPr>
        </p:nvGraphicFramePr>
        <p:xfrm>
          <a:off x="3307003" y="1221250"/>
          <a:ext cx="28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テキスト ボックス 119"/>
          <p:cNvSpPr txBox="1"/>
          <p:nvPr/>
        </p:nvSpPr>
        <p:spPr>
          <a:xfrm>
            <a:off x="3718802" y="1546479"/>
            <a:ext cx="686706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179388" marR="0" indent="-179388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…</a:t>
            </a:r>
            <a:endParaRPr kumimoji="0" lang="ja-JP" altLang="en-US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cxnSp>
        <p:nvCxnSpPr>
          <p:cNvPr id="111" name="AutoShape 30"/>
          <p:cNvCxnSpPr>
            <a:cxnSpLocks noChangeShapeType="1"/>
          </p:cNvCxnSpPr>
          <p:nvPr/>
        </p:nvCxnSpPr>
        <p:spPr bwMode="auto">
          <a:xfrm flipH="1">
            <a:off x="4019105" y="3328774"/>
            <a:ext cx="241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" name="テキスト ボックス 93"/>
          <p:cNvSpPr txBox="1"/>
          <p:nvPr/>
        </p:nvSpPr>
        <p:spPr>
          <a:xfrm>
            <a:off x="3810787" y="3493957"/>
            <a:ext cx="296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(3)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 資源のパーティショニング、</a:t>
            </a:r>
            <a:r>
              <a:rPr lang="en-US" altLang="ja-JP" sz="14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McKernel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の起動、アプリ実行</a:t>
            </a:r>
          </a:p>
        </p:txBody>
      </p:sp>
      <p:sp>
        <p:nvSpPr>
          <p:cNvPr id="146" name="テキスト ボックス 93"/>
          <p:cNvSpPr txBox="1"/>
          <p:nvPr/>
        </p:nvSpPr>
        <p:spPr>
          <a:xfrm>
            <a:off x="4333542" y="4722259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/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(4)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 ノード状態の復元</a:t>
            </a:r>
          </a:p>
        </p:txBody>
      </p:sp>
      <p:cxnSp>
        <p:nvCxnSpPr>
          <p:cNvPr id="149" name="AutoShape 30"/>
          <p:cNvCxnSpPr>
            <a:cxnSpLocks noChangeShapeType="1"/>
          </p:cNvCxnSpPr>
          <p:nvPr/>
        </p:nvCxnSpPr>
        <p:spPr bwMode="auto">
          <a:xfrm flipV="1">
            <a:off x="4019105" y="4615229"/>
            <a:ext cx="241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470"/>
          <p:cNvSpPr txBox="1"/>
          <p:nvPr/>
        </p:nvSpPr>
        <p:spPr>
          <a:xfrm>
            <a:off x="6879217" y="3012131"/>
            <a:ext cx="1332000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r>
              <a:rPr lang="ja-JP" altLang="en-US" b="0" dirty="0">
                <a:solidFill>
                  <a:schemeClr val="tx1"/>
                </a:solidFill>
                <a:latin typeface="Yu Gothic" charset="-128"/>
                <a:ea typeface="Yu Gothic" charset="-128"/>
                <a:cs typeface="Yu Gothic" charset="-128"/>
              </a:rPr>
              <a:t>運用ソフト</a:t>
            </a:r>
            <a:endParaRPr lang="en-US" altLang="ja-JP" b="0" dirty="0">
              <a:solidFill>
                <a:schemeClr val="tx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4" name="テキスト ボックス 93"/>
          <p:cNvSpPr txBox="1"/>
          <p:nvPr/>
        </p:nvSpPr>
        <p:spPr>
          <a:xfrm>
            <a:off x="15279" y="3447964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(1)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の起動</a:t>
            </a:r>
          </a:p>
        </p:txBody>
      </p:sp>
      <p:cxnSp>
        <p:nvCxnSpPr>
          <p:cNvPr id="45" name="AutoShape 30"/>
          <p:cNvCxnSpPr>
            <a:cxnSpLocks noChangeShapeType="1"/>
          </p:cNvCxnSpPr>
          <p:nvPr/>
        </p:nvCxnSpPr>
        <p:spPr bwMode="auto">
          <a:xfrm flipH="1">
            <a:off x="15279" y="3307508"/>
            <a:ext cx="163908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502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17"/>
          <p:cNvSpPr/>
          <p:nvPr/>
        </p:nvSpPr>
        <p:spPr bwMode="auto">
          <a:xfrm>
            <a:off x="6689648" y="3938476"/>
            <a:ext cx="2175277" cy="1656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2" name="角丸四角形 6"/>
          <p:cNvSpPr/>
          <p:nvPr/>
        </p:nvSpPr>
        <p:spPr bwMode="auto">
          <a:xfrm>
            <a:off x="-139148" y="3938476"/>
            <a:ext cx="6550960" cy="1656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37291" y="2992563"/>
            <a:ext cx="4502896" cy="324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 fontAlgn="ctr">
              <a:spcBef>
                <a:spcPct val="0"/>
              </a:spcBef>
              <a:spcAft>
                <a:spcPct val="0"/>
              </a:spcAft>
            </a:pP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ドライバ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61203" y="4025110"/>
            <a:ext cx="48987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l" rtl="0" latinLnBrk="1" hangingPunct="0"/>
            <a:r>
              <a:rPr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LWK</a:t>
            </a:r>
            <a:endParaRPr lang="ja-JP" altLang="en-US" sz="14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99163" y="5845539"/>
            <a:ext cx="136953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dirty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</a:rPr>
              <a:t>制御レジスタ</a:t>
            </a:r>
          </a:p>
        </p:txBody>
      </p:sp>
      <p:sp>
        <p:nvSpPr>
          <p:cNvPr id="45" name="角丸四角形 17"/>
          <p:cNvSpPr/>
          <p:nvPr/>
        </p:nvSpPr>
        <p:spPr bwMode="auto">
          <a:xfrm>
            <a:off x="1037288" y="4302104"/>
            <a:ext cx="4502899" cy="1044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6" name="角丸四角形 17"/>
          <p:cNvSpPr/>
          <p:nvPr/>
        </p:nvSpPr>
        <p:spPr bwMode="auto">
          <a:xfrm>
            <a:off x="6836907" y="4302104"/>
            <a:ext cx="1800000" cy="10440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latin typeface="Yu Gothic" charset="-128"/>
                <a:ea typeface="Yu Gothic" charset="-128"/>
                <a:cs typeface="Yu Gothic" charset="-128"/>
              </a:rPr>
              <a:t>IHK-slave</a:t>
            </a:r>
            <a:endParaRPr lang="en-US" altLang="ja-JP" sz="16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3669" y="4327292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latin typeface="Yu Gothic" charset="-128"/>
                <a:ea typeface="Yu Gothic" charset="-128"/>
                <a:cs typeface="Yu Gothic" charset="-128"/>
              </a:rPr>
              <a:t>IHK-master</a:t>
            </a:r>
            <a:endParaRPr lang="en-US" altLang="ja-JP" sz="14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59277" y="4864077"/>
            <a:ext cx="309665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/>
          <p:nvPr/>
        </p:nvCxnSpPr>
        <p:spPr>
          <a:xfrm flipV="1">
            <a:off x="4948519" y="3316563"/>
            <a:ext cx="0" cy="154751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/>
          <p:nvPr/>
        </p:nvCxnSpPr>
        <p:spPr>
          <a:xfrm flipH="1">
            <a:off x="7561203" y="5077937"/>
            <a:ext cx="1" cy="76760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bevel/>
            <a:headEnd type="none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/>
          <p:nvPr/>
        </p:nvCxnSpPr>
        <p:spPr>
          <a:xfrm>
            <a:off x="3267704" y="5077937"/>
            <a:ext cx="4293499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/>
          <p:nvPr/>
        </p:nvCxnSpPr>
        <p:spPr>
          <a:xfrm flipV="1">
            <a:off x="3267704" y="3316563"/>
            <a:ext cx="0" cy="176137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/>
          <p:nvPr/>
        </p:nvCxnSpPr>
        <p:spPr>
          <a:xfrm flipV="1">
            <a:off x="8055930" y="4864077"/>
            <a:ext cx="0" cy="98146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33523" y="4043228"/>
            <a:ext cx="108138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l" rtl="0" latinLnBrk="1" hangingPunct="0"/>
            <a:r>
              <a:rPr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ホスト</a:t>
            </a:r>
            <a:r>
              <a:rPr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  <a:endParaRPr lang="ja-JP" altLang="en-US" sz="14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587500" y="3316564"/>
            <a:ext cx="0" cy="120679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/>
          <p:nvPr/>
        </p:nvCxnSpPr>
        <p:spPr>
          <a:xfrm flipH="1">
            <a:off x="1409700" y="4523357"/>
            <a:ext cx="177800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/>
          <p:nvPr/>
        </p:nvCxnSpPr>
        <p:spPr>
          <a:xfrm flipV="1">
            <a:off x="1409700" y="3316564"/>
            <a:ext cx="0" cy="1206793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bevel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-416984" y="3492353"/>
            <a:ext cx="2960398" cy="30777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8" rIns="0" bIns="45718" numCol="1" spcCol="38100" rtlCol="0" anchor="t">
            <a:spAutoFit/>
          </a:bodyPr>
          <a:lstStyle/>
          <a:p>
            <a:pPr algn="ctr" rtl="0" latinLnBrk="1" hangingPunct="0"/>
            <a:r>
              <a:rPr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(1) OS</a:t>
            </a:r>
            <a:r>
              <a:rPr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インスタンス・</a:t>
            </a:r>
            <a:r>
              <a:rPr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CPU</a:t>
            </a:r>
            <a:r>
              <a:rPr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番号取得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5826" y="3492353"/>
            <a:ext cx="1468063" cy="30777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8" rIns="0" bIns="45718" numCol="1" spcCol="38100" rtlCol="0" anchor="t">
            <a:spAutoFit/>
          </a:bodyPr>
          <a:lstStyle/>
          <a:p>
            <a:pPr marL="180975" indent="-180975" algn="ctr" rtl="0" latinLnBrk="1" hangingPunct="0"/>
            <a:r>
              <a:rPr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(2) </a:t>
            </a:r>
            <a:r>
              <a:rPr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操作開始指示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9058" y="3492353"/>
            <a:ext cx="1614431" cy="30777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8" rIns="0" bIns="45718" numCol="1" spcCol="38100" rtlCol="0" anchor="t">
            <a:spAutoFit/>
          </a:bodyPr>
          <a:lstStyle/>
          <a:p>
            <a:pPr marL="223838" indent="-223838" algn="ctr" rtl="0" latinLnBrk="1" hangingPunct="0"/>
            <a:r>
              <a:rPr lang="en-US" altLang="ja-JP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(3) </a:t>
            </a:r>
            <a:r>
              <a:rPr lang="ja-JP" altLang="en-US" sz="1400" kern="12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操作完了通知</a:t>
            </a:r>
          </a:p>
        </p:txBody>
      </p:sp>
    </p:spTree>
    <p:extLst>
      <p:ext uri="{BB962C8B-B14F-4D97-AF65-F5344CB8AC3E}">
        <p14:creationId xmlns:p14="http://schemas.microsoft.com/office/powerpoint/2010/main" val="170535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80808" y="1562891"/>
            <a:ext cx="1981241" cy="5088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algn="just" defTabSz="457200" rtl="0"/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142595" y="2002455"/>
            <a:ext cx="2249830" cy="1538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algn="just" defTabSz="457200" rtl="0"/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30737" y="1188449"/>
            <a:ext cx="5080238" cy="5462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algn="just" defTabSz="457200" rtl="0"/>
            <a:endParaRPr kumimoji="1" lang="ja-JP" altLang="en-US" sz="10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6182" y="5866143"/>
            <a:ext cx="2808000" cy="503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ctr" anchorCtr="0" upright="1">
            <a:noAutofit/>
          </a:bodyPr>
          <a:lstStyle/>
          <a:p>
            <a:pPr algn="ctr" defTabSz="457200" rtl="0"/>
            <a:r>
              <a:rPr kumimoji="1" lang="en-US" altLang="ja-JP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  <a:r>
              <a:rPr kumimoji="1" lang="ja-JP" alt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提供</a:t>
            </a:r>
            <a:br>
              <a:rPr kumimoji="1" lang="en-US" altLang="ja-JP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1" lang="en-US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procfs</a:t>
            </a:r>
            <a:r>
              <a:rPr kumimoji="1" 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/</a:t>
            </a:r>
            <a:r>
              <a:rPr kumimoji="1" lang="en-US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sysfs</a:t>
            </a:r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440313" y="2661421"/>
            <a:ext cx="1440000" cy="576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ctr" anchorCtr="0" upright="1">
            <a:noAutofit/>
          </a:bodyPr>
          <a:lstStyle/>
          <a:p>
            <a:pPr algn="ctr" defTabSz="457200" rtl="0"/>
            <a:r>
              <a:rPr kumimoji="1" lang="en-US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procfs</a:t>
            </a:r>
            <a:r>
              <a:rPr kumimoji="1" 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/</a:t>
            </a:r>
            <a:r>
              <a:rPr kumimoji="1" lang="en-US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sysfs</a:t>
            </a:r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 defTabSz="457200" rtl="0"/>
            <a:r>
              <a:rPr kumimoji="1" lang="ja-JP" alt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フレームワーク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898683" y="2631441"/>
            <a:ext cx="1440000" cy="576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ctr" anchorCtr="0" upright="1">
            <a:noAutofit/>
          </a:bodyPr>
          <a:lstStyle/>
          <a:p>
            <a:pPr algn="ctr" defTabSz="457200" rtl="0"/>
            <a:r>
              <a:rPr kumimoji="1" lang="en-US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procfs</a:t>
            </a:r>
            <a:r>
              <a:rPr kumimoji="1" 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/</a:t>
            </a:r>
            <a:r>
              <a:rPr kumimoji="1" lang="en-US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sysfs</a:t>
            </a:r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 defTabSz="457200" rtl="0"/>
            <a:r>
              <a:rPr kumimoji="1" lang="ja-JP" alt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フレームワーク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98683" y="665235"/>
            <a:ext cx="1636988" cy="683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ctr" anchorCtr="0" upright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アプリケーション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プログラム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98832" y="3802189"/>
            <a:ext cx="4146372" cy="2740140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algn="just" defTabSz="457200" rtl="0"/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51321" y="5198613"/>
            <a:ext cx="1691980" cy="503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ctr" anchorCtr="0" upright="1">
            <a:noAutofit/>
          </a:bodyPr>
          <a:lstStyle/>
          <a:p>
            <a:pPr algn="ctr" defTabSz="457200" rtl="0"/>
            <a:r>
              <a:rPr kumimoji="1" lang="en-US" altLang="ja-JP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McKernel</a:t>
            </a:r>
            <a:r>
              <a:rPr kumimoji="1" lang="ja-JP" alt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提供</a:t>
            </a:r>
            <a:r>
              <a:rPr kumimoji="1" lang="en-US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proc</a:t>
            </a:r>
            <a:r>
              <a:rPr kumimoji="1" lang="en-US" altLang="ja-JP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fs</a:t>
            </a:r>
            <a:r>
              <a:rPr kumimoji="1" lang="en-US" altLang="ja-JP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/</a:t>
            </a:r>
            <a:r>
              <a:rPr kumimoji="1" lang="en-US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sys</a:t>
            </a:r>
            <a:r>
              <a:rPr kumimoji="1" lang="en-US" altLang="ja-JP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fs</a:t>
            </a:r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28" name="AutoShape 28"/>
          <p:cNvCxnSpPr>
            <a:cxnSpLocks noChangeShapeType="1"/>
          </p:cNvCxnSpPr>
          <p:nvPr/>
        </p:nvCxnSpPr>
        <p:spPr bwMode="auto">
          <a:xfrm>
            <a:off x="2171897" y="4904637"/>
            <a:ext cx="0" cy="2939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" name="テキスト ボックス 63"/>
          <p:cNvSpPr txBox="1"/>
          <p:nvPr/>
        </p:nvSpPr>
        <p:spPr>
          <a:xfrm>
            <a:off x="201202" y="1237493"/>
            <a:ext cx="54277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u Gothic" charset="-128"/>
                <a:ea typeface="Yu Gothic" charset="-128"/>
                <a:cs typeface="Yu Gothic" charset="-128"/>
                <a:sym typeface="Helvetica Neue"/>
              </a:rPr>
              <a:t>Linux</a:t>
            </a:r>
            <a:endParaRPr kumimoji="0" lang="ja-JP" altLang="en-US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801087" y="1582575"/>
            <a:ext cx="98456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457200" rtl="0"/>
            <a:r>
              <a:rPr kumimoji="1" lang="en-US" altLang="ja-JP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McKernel</a:t>
            </a:r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81" name="AutoShape 27"/>
          <p:cNvCxnSpPr>
            <a:cxnSpLocks noChangeShapeType="1"/>
          </p:cNvCxnSpPr>
          <p:nvPr/>
        </p:nvCxnSpPr>
        <p:spPr bwMode="auto">
          <a:xfrm flipH="1">
            <a:off x="4134381" y="2256733"/>
            <a:ext cx="412661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27"/>
          <p:cNvCxnSpPr>
            <a:cxnSpLocks noChangeShapeType="1"/>
          </p:cNvCxnSpPr>
          <p:nvPr/>
        </p:nvCxnSpPr>
        <p:spPr bwMode="auto">
          <a:xfrm flipV="1">
            <a:off x="8260997" y="1351251"/>
            <a:ext cx="0" cy="9054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6" name="正方形/長方形 95"/>
          <p:cNvSpPr/>
          <p:nvPr/>
        </p:nvSpPr>
        <p:spPr>
          <a:xfrm>
            <a:off x="1722144" y="3757582"/>
            <a:ext cx="2779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rtl="0"/>
            <a:r>
              <a:rPr kumimoji="1" lang="en-US" altLang="ja-JP" sz="14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mcoverlay</a:t>
            </a:r>
            <a:r>
              <a:rPr kumimoji="1" lang="ja-JP" alt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ファイルシステム</a:t>
            </a:r>
          </a:p>
        </p:txBody>
      </p:sp>
      <p:sp>
        <p:nvSpPr>
          <p:cNvPr id="117" name="正方形/長方形 116"/>
          <p:cNvSpPr/>
          <p:nvPr/>
        </p:nvSpPr>
        <p:spPr>
          <a:xfrm>
            <a:off x="2159314" y="2006157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457200" rtl="0"/>
            <a:r>
              <a:rPr kumimoji="1" lang="en-US" altLang="ja-JP" sz="1600" kern="1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mcctrl</a:t>
            </a:r>
            <a:endParaRPr kumimoji="1" lang="ja-JP" altLang="en-US" sz="16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755129" y="1652218"/>
            <a:ext cx="1826778" cy="523216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66700" marR="0" indent="-2667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(1) open()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などによる</a:t>
            </a:r>
            <a:b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アクセス</a:t>
            </a:r>
            <a:endParaRPr kumimoji="0" lang="ja-JP" altLang="en-US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cxnSp>
        <p:nvCxnSpPr>
          <p:cNvPr id="31" name="AutoShape 27"/>
          <p:cNvCxnSpPr>
            <a:cxnSpLocks noChangeShapeType="1"/>
          </p:cNvCxnSpPr>
          <p:nvPr/>
        </p:nvCxnSpPr>
        <p:spPr bwMode="auto">
          <a:xfrm>
            <a:off x="967229" y="4920128"/>
            <a:ext cx="0" cy="94071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ash"/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7"/>
          <p:cNvCxnSpPr>
            <a:cxnSpLocks noChangeShapeType="1"/>
          </p:cNvCxnSpPr>
          <p:nvPr/>
        </p:nvCxnSpPr>
        <p:spPr bwMode="auto">
          <a:xfrm flipH="1">
            <a:off x="956805" y="4910311"/>
            <a:ext cx="7331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7"/>
          <p:cNvCxnSpPr>
            <a:cxnSpLocks noChangeShapeType="1"/>
          </p:cNvCxnSpPr>
          <p:nvPr/>
        </p:nvCxnSpPr>
        <p:spPr bwMode="auto">
          <a:xfrm>
            <a:off x="1698963" y="3802189"/>
            <a:ext cx="0" cy="11179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3888426" y="2879512"/>
            <a:ext cx="301025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4685569" y="2573757"/>
            <a:ext cx="1951675" cy="30777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179388" marR="0" indent="-179388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(4) 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アクセス要求転送</a:t>
            </a:r>
            <a:endParaRPr kumimoji="0" lang="ja-JP" altLang="en-US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cxnSp>
        <p:nvCxnSpPr>
          <p:cNvPr id="50" name="AutoShape 27"/>
          <p:cNvCxnSpPr>
            <a:cxnSpLocks noChangeShapeType="1"/>
          </p:cNvCxnSpPr>
          <p:nvPr/>
        </p:nvCxnSpPr>
        <p:spPr bwMode="auto">
          <a:xfrm>
            <a:off x="3254182" y="5288028"/>
            <a:ext cx="1386394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7"/>
          <p:cNvCxnSpPr>
            <a:cxnSpLocks noChangeShapeType="1"/>
          </p:cNvCxnSpPr>
          <p:nvPr/>
        </p:nvCxnSpPr>
        <p:spPr bwMode="auto">
          <a:xfrm>
            <a:off x="4640229" y="3066542"/>
            <a:ext cx="0" cy="22407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7"/>
          <p:cNvCxnSpPr>
            <a:cxnSpLocks noChangeShapeType="1"/>
          </p:cNvCxnSpPr>
          <p:nvPr/>
        </p:nvCxnSpPr>
        <p:spPr bwMode="auto">
          <a:xfrm>
            <a:off x="3888426" y="3067151"/>
            <a:ext cx="7380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lg" len="lg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テキスト ボックス 42"/>
          <p:cNvSpPr txBox="1"/>
          <p:nvPr/>
        </p:nvSpPr>
        <p:spPr>
          <a:xfrm>
            <a:off x="3664080" y="4394411"/>
            <a:ext cx="2751562" cy="30777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>
            <a:lvl1pPr marL="179388" marR="0" indent="-179388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altLang="ja-JP">
                <a:latin typeface="Yu Gothic" charset="-128"/>
                <a:ea typeface="Yu Gothic" charset="-128"/>
                <a:cs typeface="Yu Gothic" charset="-128"/>
              </a:rPr>
              <a:t>(3) </a:t>
            </a:r>
            <a:r>
              <a:rPr lang="ja-JP" altLang="en-US" dirty="0">
                <a:latin typeface="Yu Gothic" charset="-128"/>
                <a:ea typeface="Yu Gothic" charset="-128"/>
                <a:cs typeface="Yu Gothic" charset="-128"/>
              </a:rPr>
              <a:t>コールバック関数呼び出し</a:t>
            </a:r>
          </a:p>
        </p:txBody>
      </p:sp>
      <p:cxnSp>
        <p:nvCxnSpPr>
          <p:cNvPr id="40" name="AutoShape 27"/>
          <p:cNvCxnSpPr>
            <a:cxnSpLocks noChangeShapeType="1"/>
          </p:cNvCxnSpPr>
          <p:nvPr/>
        </p:nvCxnSpPr>
        <p:spPr bwMode="auto">
          <a:xfrm flipH="1">
            <a:off x="1689968" y="4910311"/>
            <a:ext cx="48192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1335182" y="583313"/>
            <a:ext cx="3057243" cy="473127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algn="ctr" defTabSz="457200" rtl="0"/>
            <a:r>
              <a:rPr kumimoji="1" lang="en-US" sz="1400" kern="1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mcexec</a:t>
            </a:r>
            <a:endParaRPr kumimoji="1" lang="ja-JP" altLang="en-US" sz="1400" kern="1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33" name="AutoShape 27"/>
          <p:cNvCxnSpPr>
            <a:cxnSpLocks noChangeShapeType="1"/>
          </p:cNvCxnSpPr>
          <p:nvPr/>
        </p:nvCxnSpPr>
        <p:spPr bwMode="auto">
          <a:xfrm>
            <a:off x="4151336" y="951403"/>
            <a:ext cx="0" cy="13053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7"/>
          <p:cNvCxnSpPr>
            <a:cxnSpLocks noChangeShapeType="1"/>
          </p:cNvCxnSpPr>
          <p:nvPr/>
        </p:nvCxnSpPr>
        <p:spPr bwMode="auto">
          <a:xfrm flipH="1">
            <a:off x="1689968" y="951403"/>
            <a:ext cx="246136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7"/>
          <p:cNvCxnSpPr>
            <a:cxnSpLocks noChangeShapeType="1"/>
          </p:cNvCxnSpPr>
          <p:nvPr/>
        </p:nvCxnSpPr>
        <p:spPr bwMode="auto">
          <a:xfrm>
            <a:off x="1689968" y="951403"/>
            <a:ext cx="0" cy="28507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" name="テキスト ボックス 122"/>
          <p:cNvSpPr txBox="1"/>
          <p:nvPr/>
        </p:nvSpPr>
        <p:spPr>
          <a:xfrm>
            <a:off x="414812" y="4234402"/>
            <a:ext cx="2876746" cy="523216"/>
          </a:xfrm>
          <a:prstGeom prst="rect">
            <a:avLst/>
          </a:prstGeom>
          <a:solidFill>
            <a:srgbClr val="FFFFFF">
              <a:alpha val="7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177800" marR="0" indent="-1778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(2) </a:t>
            </a:r>
            <a:r>
              <a:rPr lang="en-US" altLang="ja-JP" sz="14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McKernel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提供ファイルまたは</a:t>
            </a:r>
            <a:b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0" lang="en-US" altLang="ja-JP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u Gothic" charset="-128"/>
                <a:ea typeface="Yu Gothic" charset="-128"/>
                <a:cs typeface="Yu Gothic" charset="-128"/>
                <a:sym typeface="Helvetica Neue"/>
              </a:rPr>
              <a:t>Linux</a:t>
            </a:r>
            <a:r>
              <a:rPr kumimoji="0" lang="ja-JP" alt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u Gothic" charset="-128"/>
                <a:ea typeface="Yu Gothic" charset="-128"/>
                <a:cs typeface="Yu Gothic" charset="-128"/>
                <a:sym typeface="Helvetica Neue"/>
              </a:rPr>
              <a:t>提供ファイルへの振り分け</a:t>
            </a:r>
          </a:p>
        </p:txBody>
      </p:sp>
    </p:spTree>
    <p:extLst>
      <p:ext uri="{BB962C8B-B14F-4D97-AF65-F5344CB8AC3E}">
        <p14:creationId xmlns:p14="http://schemas.microsoft.com/office/powerpoint/2010/main" val="9200210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44630"/>
              </p:ext>
            </p:extLst>
          </p:nvPr>
        </p:nvGraphicFramePr>
        <p:xfrm>
          <a:off x="2521526" y="-6"/>
          <a:ext cx="4356352" cy="6785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oot-</a:t>
                      </a: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task</a:t>
                      </a:r>
                      <a:r>
                        <a:rPr lang="en-US" altLang="ja-JP" b="0" i="0" baseline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 text/</a:t>
                      </a:r>
                      <a:r>
                        <a:rPr lang="en-US" b="0" i="0" baseline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data/BSS</a:t>
                      </a:r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2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Shared heap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82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6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i="0" dirty="0"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Shared</a:t>
                      </a:r>
                      <a:r>
                        <a:rPr lang="en-US" altLang="ja-JP" b="0" i="0" baseline="0" dirty="0"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 </a:t>
                      </a:r>
                      <a:r>
                        <a:rPr lang="en-US" altLang="ja-JP" b="0" i="0" baseline="0" dirty="0" err="1"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mmap</a:t>
                      </a:r>
                      <a:endParaRPr lang="ja-JP" alt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Shared object </a:t>
                      </a:r>
                      <a:r>
                        <a:rPr lang="en-US" altLang="ja-JP" b="0" i="0" baseline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linked to </a:t>
                      </a: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task#1</a:t>
                      </a:r>
                      <a:r>
                        <a:rPr lang="en-US" altLang="ja-JP" b="0" i="0" baseline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 t</a:t>
                      </a: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ext/data/BSS</a:t>
                      </a:r>
                      <a:endParaRPr lang="en-US" altLang="ja-JP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3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Task#1 text/data/BSS</a:t>
                      </a:r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Task#1</a:t>
                      </a:r>
                      <a:r>
                        <a:rPr lang="en-US" altLang="ja-JP" b="0" i="0" baseline="0" dirty="0">
                          <a:solidFill>
                            <a:schemeClr val="tx1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 stack</a:t>
                      </a:r>
                      <a:endParaRPr lang="ja-JP" alt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i="0" baseline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Shared object linked to T</a:t>
                      </a: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ask#0 text/data/BSS</a:t>
                      </a:r>
                      <a:endParaRPr lang="en-US" altLang="ja-JP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Task#0</a:t>
                      </a:r>
                      <a:r>
                        <a:rPr lang="ja-JP" altLang="en-US" b="0" i="0" baseline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 </a:t>
                      </a:r>
                      <a:r>
                        <a:rPr lang="en-US" altLang="ja-JP" b="0" i="0" baseline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text/data/BSS</a:t>
                      </a:r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13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Task#0 stack</a:t>
                      </a:r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238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413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Root-task stack</a:t>
                      </a:r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603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819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Kernel</a:t>
                      </a:r>
                      <a:endParaRPr lang="en-US" b="0" i="0" dirty="0">
                        <a:effectLst/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504660" y="-6"/>
            <a:ext cx="0" cy="685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90" y="0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charset="0"/>
                <a:ea typeface="Consolas" charset="0"/>
                <a:cs typeface="Consolas" charset="0"/>
              </a:rPr>
              <a:t>0x 0000 0000 0000 0000</a:t>
            </a:r>
            <a:endParaRPr kumimoji="1" lang="ja-JP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488668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charset="0"/>
                <a:ea typeface="Consolas" charset="0"/>
                <a:cs typeface="Consolas" charset="0"/>
              </a:rPr>
              <a:t>0x </a:t>
            </a:r>
            <a:r>
              <a:rPr kumimoji="1" lang="en-US" altLang="ja-JP" sz="1400" dirty="0" err="1">
                <a:latin typeface="Consolas" charset="0"/>
                <a:ea typeface="Consolas" charset="0"/>
                <a:cs typeface="Consolas" charset="0"/>
              </a:rPr>
              <a:t>ffff</a:t>
            </a:r>
            <a:r>
              <a:rPr kumimoji="1" lang="en-US" altLang="ja-JP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ja-JP" sz="1400" dirty="0" err="1">
                <a:latin typeface="Consolas" charset="0"/>
                <a:ea typeface="Consolas" charset="0"/>
                <a:cs typeface="Consolas" charset="0"/>
              </a:rPr>
              <a:t>ffff</a:t>
            </a:r>
            <a:r>
              <a:rPr kumimoji="1" lang="en-US" altLang="ja-JP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ja-JP" sz="1400" dirty="0" err="1">
                <a:latin typeface="Consolas" charset="0"/>
                <a:ea typeface="Consolas" charset="0"/>
                <a:cs typeface="Consolas" charset="0"/>
              </a:rPr>
              <a:t>ffff</a:t>
            </a:r>
            <a:r>
              <a:rPr kumimoji="1" lang="en-US" altLang="ja-JP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ja-JP" sz="1400" dirty="0" err="1">
                <a:latin typeface="Consolas" charset="0"/>
                <a:ea typeface="Consolas" charset="0"/>
                <a:cs typeface="Consolas" charset="0"/>
              </a:rPr>
              <a:t>ffff</a:t>
            </a:r>
            <a:endParaRPr kumimoji="1" lang="ja-JP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53964" y="1729018"/>
            <a:ext cx="1908568" cy="98069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7146" tIns="37146" rIns="37146" bIns="37146" numCol="1" spcCol="38100" rtlCol="0" anchor="ctr">
            <a:noAutofit/>
          </a:bodyPr>
          <a:lstStyle/>
          <a:p>
            <a:pPr algn="ctr" defTabSz="742950" rtl="0" latinLnBrk="1" hangingPunct="0"/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IHK_STATUS_RUNNING</a:t>
            </a:r>
            <a:endParaRPr lang="ja-JP" altLang="en-US" sz="14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9" name="直線コネクタ 22"/>
          <p:cNvCxnSpPr>
            <a:stCxn id="3" idx="3"/>
            <a:endCxn id="21" idx="7"/>
          </p:cNvCxnSpPr>
          <p:nvPr/>
        </p:nvCxnSpPr>
        <p:spPr>
          <a:xfrm flipH="1">
            <a:off x="3788480" y="2566093"/>
            <a:ext cx="1244987" cy="143840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4460528" y="3290765"/>
            <a:ext cx="1716107" cy="290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146" tIns="37146" rIns="37146" bIns="37146" numCol="1" spcCol="38100" rtlCol="0" anchor="t">
            <a:spAutoFit/>
          </a:bodyPr>
          <a:lstStyle/>
          <a:p>
            <a:pPr marL="147042" indent="-147042" algn="l" defTabSz="742950" rtl="0" latinLnBrk="1" hangingPunct="0"/>
            <a:r>
              <a:rPr lang="en-US" altLang="ja-JP" sz="140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(1)</a:t>
            </a:r>
            <a:r>
              <a:rPr lang="en-US" altLang="ja-JP" sz="14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ihk_freeze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発行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5809" y="2496831"/>
            <a:ext cx="1650194" cy="290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146" tIns="37146" rIns="37146" bIns="37146" numCol="1" spcCol="38100" rtlCol="0" anchor="t">
            <a:spAutoFit/>
          </a:bodyPr>
          <a:lstStyle/>
          <a:p>
            <a:pPr marL="147042" indent="-147042" algn="l" defTabSz="742950" rtl="0" latinLnBrk="1" hangingPunct="0"/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(2)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ihk_thaw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発行</a:t>
            </a:r>
          </a:p>
        </p:txBody>
      </p:sp>
      <p:cxnSp>
        <p:nvCxnSpPr>
          <p:cNvPr id="16" name="直線コネクタ 22"/>
          <p:cNvCxnSpPr>
            <a:stCxn id="21" idx="0"/>
            <a:endCxn id="3" idx="2"/>
          </p:cNvCxnSpPr>
          <p:nvPr/>
        </p:nvCxnSpPr>
        <p:spPr>
          <a:xfrm flipV="1">
            <a:off x="3105531" y="2219365"/>
            <a:ext cx="1648433" cy="164151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ounded Rectangle 17"/>
          <p:cNvSpPr/>
          <p:nvPr/>
        </p:nvSpPr>
        <p:spPr>
          <a:xfrm>
            <a:off x="15634" y="2662310"/>
            <a:ext cx="2656623" cy="1167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7146" tIns="37146" rIns="37146" bIns="37146" numCol="1" spcCol="38100" rtlCol="0" anchor="ctr">
            <a:noAutofit/>
          </a:bodyPr>
          <a:lstStyle/>
          <a:p>
            <a:pPr algn="l" defTabSz="742950" rtl="0" latinLnBrk="1" hangingPunct="0"/>
            <a:r>
              <a:rPr lang="en-US" altLang="ja-JP" sz="14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ihk_freeze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発行後一定時間経過しても</a:t>
            </a:r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FROZEN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に遷移しなければ、一時停止失敗と判断して</a:t>
            </a:r>
            <a:r>
              <a:rPr lang="en-US" altLang="ja-JP" sz="14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ihk_thaw</a:t>
            </a:r>
            <a:r>
              <a:rPr kumimoji="0"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を発行して</a:t>
            </a:r>
            <a:br>
              <a:rPr kumimoji="0"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</a:br>
            <a:r>
              <a:rPr kumimoji="0"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RUNNING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に戻す。</a:t>
            </a:r>
          </a:p>
        </p:txBody>
      </p:sp>
      <p:sp>
        <p:nvSpPr>
          <p:cNvPr id="19" name="Freeform 18"/>
          <p:cNvSpPr/>
          <p:nvPr/>
        </p:nvSpPr>
        <p:spPr>
          <a:xfrm rot="501412">
            <a:off x="2674929" y="3081209"/>
            <a:ext cx="1140750" cy="261815"/>
          </a:xfrm>
          <a:custGeom>
            <a:avLst/>
            <a:gdLst>
              <a:gd name="connsiteX0" fmla="*/ 896112 w 896112"/>
              <a:gd name="connsiteY0" fmla="*/ 0 h 237744"/>
              <a:gd name="connsiteX1" fmla="*/ 384048 w 896112"/>
              <a:gd name="connsiteY1" fmla="*/ 91440 h 237744"/>
              <a:gd name="connsiteX2" fmla="*/ 566928 w 896112"/>
              <a:gd name="connsiteY2" fmla="*/ 146304 h 237744"/>
              <a:gd name="connsiteX3" fmla="*/ 0 w 896112"/>
              <a:gd name="connsiteY3" fmla="*/ 237744 h 2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112" h="237744">
                <a:moveTo>
                  <a:pt x="896112" y="0"/>
                </a:moveTo>
                <a:cubicBezTo>
                  <a:pt x="667512" y="33528"/>
                  <a:pt x="438912" y="67056"/>
                  <a:pt x="384048" y="91440"/>
                </a:cubicBezTo>
                <a:cubicBezTo>
                  <a:pt x="329184" y="115824"/>
                  <a:pt x="630936" y="121920"/>
                  <a:pt x="566928" y="146304"/>
                </a:cubicBezTo>
                <a:cubicBezTo>
                  <a:pt x="502920" y="170688"/>
                  <a:pt x="0" y="237744"/>
                  <a:pt x="0" y="237744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4294" tIns="37147" rIns="74294" bIns="37147" numCol="1" spcCol="38100" rtlCol="0" anchor="t">
            <a:noAutofit/>
          </a:bodyPr>
          <a:lstStyle/>
          <a:p>
            <a:pPr algn="l" defTabSz="742950" rtl="0" latinLnBrk="1" hangingPunct="0"/>
            <a:endParaRPr lang="ja-JP" altLang="en-US" sz="140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39696" y="3860877"/>
            <a:ext cx="1931670" cy="98069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7146" tIns="37146" rIns="37146" bIns="37146" numCol="1" spcCol="38100" rtlCol="0" anchor="ctr">
            <a:noAutofit/>
          </a:bodyPr>
          <a:lstStyle/>
          <a:p>
            <a:pPr algn="ctr" defTabSz="742950" rtl="0" latinLnBrk="1" hangingPunct="0"/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IHK_STATUS_</a:t>
            </a:r>
            <a:b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FREEZING</a:t>
            </a:r>
            <a:endParaRPr lang="ja-JP" altLang="en-US" sz="14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cxnSp>
        <p:nvCxnSpPr>
          <p:cNvPr id="22" name="直線コネクタ 22"/>
          <p:cNvCxnSpPr>
            <a:stCxn id="21" idx="6"/>
            <a:endCxn id="26" idx="2"/>
          </p:cNvCxnSpPr>
          <p:nvPr/>
        </p:nvCxnSpPr>
        <p:spPr>
          <a:xfrm>
            <a:off x="4071366" y="4351224"/>
            <a:ext cx="298665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Oval 25"/>
          <p:cNvSpPr/>
          <p:nvPr/>
        </p:nvSpPr>
        <p:spPr>
          <a:xfrm>
            <a:off x="7058025" y="3860877"/>
            <a:ext cx="1887093" cy="98069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7146" tIns="37146" rIns="37146" bIns="37146" numCol="1" spcCol="38100" rtlCol="0" anchor="ctr">
            <a:noAutofit/>
          </a:bodyPr>
          <a:lstStyle/>
          <a:p>
            <a:pPr algn="ctr" defTabSz="742950" rtl="0" latinLnBrk="1" hangingPunct="0"/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IHK_STATUS_FROZEN</a:t>
            </a:r>
            <a:endParaRPr lang="ja-JP" altLang="en-US" sz="14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4894" y="4408561"/>
            <a:ext cx="2310464" cy="290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146" tIns="37146" rIns="37146" bIns="37146" numCol="1" spcCol="38100" rtlCol="0" anchor="t">
            <a:spAutoFit/>
          </a:bodyPr>
          <a:lstStyle/>
          <a:p>
            <a:pPr marL="147042" indent="-147042" algn="l" defTabSz="742950" rtl="0" latinLnBrk="1" hangingPunct="0"/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(3)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 プロセス一時停止完了</a:t>
            </a:r>
          </a:p>
        </p:txBody>
      </p:sp>
      <p:cxnSp>
        <p:nvCxnSpPr>
          <p:cNvPr id="28" name="直線コネクタ 22"/>
          <p:cNvCxnSpPr>
            <a:stCxn id="26" idx="0"/>
            <a:endCxn id="3" idx="6"/>
          </p:cNvCxnSpPr>
          <p:nvPr/>
        </p:nvCxnSpPr>
        <p:spPr>
          <a:xfrm flipH="1" flipV="1">
            <a:off x="6662532" y="2219365"/>
            <a:ext cx="1339040" cy="164151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7457235" y="2841697"/>
            <a:ext cx="1594001" cy="290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7146" tIns="37146" rIns="37146" bIns="37146" numCol="1" spcCol="38100" rtlCol="0" anchor="t">
            <a:spAutoFit/>
          </a:bodyPr>
          <a:lstStyle/>
          <a:p>
            <a:pPr marL="147042" indent="-147042" algn="l" defTabSz="742950" rtl="0" latinLnBrk="1" hangingPunct="0"/>
            <a:r>
              <a:rPr lang="en-US" altLang="ja-JP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(4)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ihk_thaw</a:t>
            </a:r>
            <a:r>
              <a:rPr lang="ja-JP" altLang="en-US" sz="140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</a:rPr>
              <a:t>発行</a:t>
            </a:r>
          </a:p>
        </p:txBody>
      </p:sp>
    </p:spTree>
    <p:extLst>
      <p:ext uri="{BB962C8B-B14F-4D97-AF65-F5344CB8AC3E}">
        <p14:creationId xmlns:p14="http://schemas.microsoft.com/office/powerpoint/2010/main" val="19688603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73"/>
          <p:cNvSpPr txBox="1"/>
          <p:nvPr/>
        </p:nvSpPr>
        <p:spPr>
          <a:xfrm>
            <a:off x="5361068" y="4587515"/>
            <a:ext cx="4798932" cy="1113374"/>
          </a:xfrm>
          <a:prstGeom prst="rect">
            <a:avLst/>
          </a:prstGeom>
          <a:solidFill>
            <a:srgbClr val="CBFDBD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TextBox 84"/>
          <p:cNvSpPr txBox="1"/>
          <p:nvPr/>
        </p:nvSpPr>
        <p:spPr>
          <a:xfrm>
            <a:off x="5457967" y="4719414"/>
            <a:ext cx="2077366" cy="868592"/>
          </a:xfrm>
          <a:prstGeom prst="rect">
            <a:avLst/>
          </a:prstGeom>
          <a:solidFill>
            <a:srgbClr val="61A358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defTabSz="457200" rtl="0"/>
            <a:endParaRPr kumimoji="1" lang="en-US" altLang="ja-JP" sz="2000" b="0" kern="12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" name="正方形/長方形 121"/>
          <p:cNvSpPr/>
          <p:nvPr/>
        </p:nvSpPr>
        <p:spPr>
          <a:xfrm>
            <a:off x="5816667" y="5190102"/>
            <a:ext cx="111601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l" defTabSz="457200" rtl="0"/>
            <a:r>
              <a:rPr kumimoji="1" lang="en-US" altLang="ja-JP" sz="1600" kern="1200" dirty="0">
                <a:solidFill>
                  <a:srgbClr val="FFFFFF"/>
                </a:solidFill>
                <a:latin typeface="Yu Gothic" charset="-128"/>
                <a:ea typeface="Yu Gothic" charset="-128"/>
                <a:cs typeface="Yu Gothic" charset="-128"/>
              </a:rPr>
              <a:t>IHK-slave</a:t>
            </a:r>
          </a:p>
        </p:txBody>
      </p:sp>
      <p:sp>
        <p:nvSpPr>
          <p:cNvPr id="7" name="TextBox 470"/>
          <p:cNvSpPr txBox="1"/>
          <p:nvPr/>
        </p:nvSpPr>
        <p:spPr>
          <a:xfrm>
            <a:off x="1199445" y="3861069"/>
            <a:ext cx="3866961" cy="1853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  <a:p>
            <a:pPr defTabSz="457200" rtl="0"/>
            <a:endParaRPr kumimoji="1" lang="en-US" b="0" kern="12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" name="TextBox 84"/>
          <p:cNvSpPr txBox="1"/>
          <p:nvPr/>
        </p:nvSpPr>
        <p:spPr>
          <a:xfrm>
            <a:off x="2745741" y="4861818"/>
            <a:ext cx="2204276" cy="740293"/>
          </a:xfrm>
          <a:prstGeom prst="rect">
            <a:avLst/>
          </a:prstGeom>
          <a:solidFill>
            <a:srgbClr val="61A358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defTabSz="457200" rtl="0"/>
            <a:r>
              <a:rPr kumimoji="1" lang="en-US" altLang="ja-JP" sz="1400" b="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IHK-master</a:t>
            </a:r>
          </a:p>
        </p:txBody>
      </p:sp>
      <p:sp>
        <p:nvSpPr>
          <p:cNvPr id="9" name="TextBox 84"/>
          <p:cNvSpPr txBox="1"/>
          <p:nvPr/>
        </p:nvSpPr>
        <p:spPr>
          <a:xfrm>
            <a:off x="7621635" y="4713208"/>
            <a:ext cx="1046754" cy="903015"/>
          </a:xfrm>
          <a:prstGeom prst="rect">
            <a:avLst/>
          </a:prstGeom>
          <a:solidFill>
            <a:srgbClr val="61A358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pPr defTabSz="457200" rtl="0"/>
            <a:r>
              <a:rPr kumimoji="1" lang="en-US" altLang="ja-JP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System</a:t>
            </a:r>
            <a:br>
              <a:rPr kumimoji="1" lang="en-US" altLang="ja-JP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1" lang="en-US" altLang="ja-JP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call</a:t>
            </a:r>
          </a:p>
        </p:txBody>
      </p:sp>
      <p:sp>
        <p:nvSpPr>
          <p:cNvPr id="10" name="TextBox 84"/>
          <p:cNvSpPr txBox="1"/>
          <p:nvPr/>
        </p:nvSpPr>
        <p:spPr>
          <a:xfrm>
            <a:off x="1668400" y="4840111"/>
            <a:ext cx="1008000" cy="747889"/>
          </a:xfrm>
          <a:prstGeom prst="rect">
            <a:avLst/>
          </a:prstGeom>
          <a:solidFill>
            <a:srgbClr val="61A358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pPr defTabSz="457200" rtl="0"/>
            <a:r>
              <a:rPr kumimoji="1" lang="en-US" altLang="ja-JP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System</a:t>
            </a:r>
            <a:br>
              <a:rPr kumimoji="1" lang="en-US" altLang="ja-JP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1" lang="en-US" altLang="ja-JP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call</a:t>
            </a:r>
          </a:p>
        </p:txBody>
      </p:sp>
      <p:sp>
        <p:nvSpPr>
          <p:cNvPr id="11" name="正方形/長方形 92"/>
          <p:cNvSpPr/>
          <p:nvPr/>
        </p:nvSpPr>
        <p:spPr>
          <a:xfrm>
            <a:off x="5353630" y="5759943"/>
            <a:ext cx="4806371" cy="10458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/>
            <a:endParaRPr kumimoji="1" lang="ja-JP" altLang="en-US" sz="10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2" name="正方形/長方形 101"/>
          <p:cNvSpPr/>
          <p:nvPr/>
        </p:nvSpPr>
        <p:spPr>
          <a:xfrm>
            <a:off x="1199445" y="5754765"/>
            <a:ext cx="3875694" cy="104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/>
            <a:endParaRPr kumimoji="1" lang="ja-JP" altLang="en-US" sz="1000" kern="120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3" name="TextBox 470"/>
          <p:cNvSpPr txBox="1"/>
          <p:nvPr/>
        </p:nvSpPr>
        <p:spPr>
          <a:xfrm>
            <a:off x="1340557" y="6166555"/>
            <a:ext cx="8692443" cy="2963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/>
          <a:p>
            <a:pPr algn="ctr" defTabSz="457200" rtl="0"/>
            <a:r>
              <a:rPr kumimoji="1" lang="en-US" altLang="ja-JP" sz="1600" kern="1200" dirty="0">
                <a:solidFill>
                  <a:srgbClr val="FFFFFF"/>
                </a:solidFill>
                <a:latin typeface="Yu Gothic" charset="-128"/>
                <a:ea typeface="Yu Gothic" charset="-128"/>
                <a:cs typeface="Yu Gothic" charset="-128"/>
              </a:rPr>
              <a:t>Memory</a:t>
            </a:r>
            <a:endParaRPr kumimoji="1" lang="en-US" sz="1600" kern="1200" dirty="0">
              <a:solidFill>
                <a:srgbClr val="FFFFFF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4" name="TextBox 471"/>
          <p:cNvSpPr txBox="1"/>
          <p:nvPr/>
        </p:nvSpPr>
        <p:spPr>
          <a:xfrm>
            <a:off x="2760338" y="4344865"/>
            <a:ext cx="2190936" cy="521810"/>
          </a:xfrm>
          <a:prstGeom prst="rect">
            <a:avLst/>
          </a:prstGeom>
          <a:solidFill>
            <a:srgbClr val="008080"/>
          </a:solidFill>
          <a:ln w="19050" cap="flat" cmpd="sng">
            <a:noFill/>
            <a:bevel/>
          </a:ln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defTabSz="457200" rtl="0"/>
            <a:r>
              <a:rPr kumimoji="1" lang="en-US" b="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Delegator</a:t>
            </a:r>
            <a:br>
              <a:rPr kumimoji="1" lang="en-US" b="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</a:br>
            <a:r>
              <a:rPr kumimoji="1" lang="en-US" b="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 module</a:t>
            </a:r>
          </a:p>
        </p:txBody>
      </p:sp>
      <p:sp>
        <p:nvSpPr>
          <p:cNvPr id="15" name="TextBox 472"/>
          <p:cNvSpPr txBox="1"/>
          <p:nvPr/>
        </p:nvSpPr>
        <p:spPr>
          <a:xfrm>
            <a:off x="2349500" y="3208476"/>
            <a:ext cx="2579248" cy="5814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noFill/>
            <a:bevel/>
          </a:ln>
        </p:spPr>
        <p:txBody>
          <a:bodyPr wrap="square" rtlCol="0">
            <a:noAutofit/>
          </a:bodyPr>
          <a:lstStyle/>
          <a:p>
            <a:pPr algn="l" defTabSz="457200" rtl="0"/>
            <a:endParaRPr kumimoji="1" lang="en-US" sz="2000" kern="12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6" name="Rectangle 509"/>
          <p:cNvSpPr/>
          <p:nvPr/>
        </p:nvSpPr>
        <p:spPr>
          <a:xfrm>
            <a:off x="1339685" y="5796787"/>
            <a:ext cx="754781" cy="2887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457200" rtl="0"/>
            <a:r>
              <a:rPr kumimoji="1" lang="ja-JP" altLang="en-US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kumimoji="1" lang="en-US" sz="1600" kern="1200" baseline="-250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7" name="Rectangle 135"/>
          <p:cNvSpPr/>
          <p:nvPr/>
        </p:nvSpPr>
        <p:spPr>
          <a:xfrm>
            <a:off x="5500260" y="5806416"/>
            <a:ext cx="676903" cy="2887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457200" rtl="0"/>
            <a:r>
              <a:rPr kumimoji="1" lang="ja-JP" altLang="en-US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kumimoji="1" lang="en-US" sz="1600" kern="1200" baseline="-250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4104835" y="5802097"/>
            <a:ext cx="799565" cy="2731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 defTabSz="457200" rtl="0"/>
            <a:r>
              <a:rPr kumimoji="1" lang="ja-JP" altLang="en-US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kumimoji="1" lang="en-US" sz="1600" kern="1200" baseline="-250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19" name="Rectangle 73"/>
          <p:cNvSpPr/>
          <p:nvPr/>
        </p:nvSpPr>
        <p:spPr>
          <a:xfrm>
            <a:off x="9362235" y="5817358"/>
            <a:ext cx="670348" cy="2887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 defTabSz="457200" rtl="0"/>
            <a:r>
              <a:rPr kumimoji="1" lang="ja-JP" altLang="en-US" sz="1600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コア</a:t>
            </a:r>
            <a:endParaRPr kumimoji="1" lang="en-US" sz="1600" kern="1200" baseline="-250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2794181" y="5597915"/>
            <a:ext cx="581483" cy="769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algn="l" defTabSz="457200" rtl="0"/>
            <a:r>
              <a:rPr kumimoji="1" lang="en-US" sz="4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Yu Gothic" charset="-128"/>
                <a:ea typeface="Yu Gothic" charset="-128"/>
                <a:cs typeface="Yu Gothic" charset="-128"/>
              </a:rPr>
              <a:t>…</a:t>
            </a:r>
          </a:p>
        </p:txBody>
      </p:sp>
      <p:sp>
        <p:nvSpPr>
          <p:cNvPr id="21" name="TextBox 86"/>
          <p:cNvSpPr txBox="1"/>
          <p:nvPr/>
        </p:nvSpPr>
        <p:spPr>
          <a:xfrm>
            <a:off x="7281887" y="5611858"/>
            <a:ext cx="581483" cy="769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algn="l" defTabSz="457200" rtl="0"/>
            <a:r>
              <a:rPr kumimoji="1" lang="en-US" sz="400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Yu Gothic" charset="-128"/>
                <a:ea typeface="Yu Gothic" charset="-128"/>
                <a:cs typeface="Yu Gothic" charset="-128"/>
              </a:rPr>
              <a:t>…</a:t>
            </a:r>
          </a:p>
        </p:txBody>
      </p:sp>
      <p:sp>
        <p:nvSpPr>
          <p:cNvPr id="22" name="正方形/長方形 115"/>
          <p:cNvSpPr/>
          <p:nvPr/>
        </p:nvSpPr>
        <p:spPr>
          <a:xfrm>
            <a:off x="8761894" y="4622014"/>
            <a:ext cx="1269238" cy="430446"/>
          </a:xfrm>
          <a:prstGeom prst="rect">
            <a:avLst/>
          </a:prstGeom>
          <a:ln>
            <a:noFill/>
          </a:ln>
        </p:spPr>
        <p:txBody>
          <a:bodyPr wrap="none" anchor="ctr">
            <a:noAutofit/>
          </a:bodyPr>
          <a:lstStyle/>
          <a:p>
            <a:pPr algn="ctr" defTabSz="457200" rtl="0"/>
            <a:r>
              <a:rPr kumimoji="1" lang="en-US" altLang="ja-JP" kern="1200" dirty="0">
                <a:solidFill>
                  <a:srgbClr val="376092"/>
                </a:solidFill>
                <a:latin typeface="Yu Gothic" charset="-128"/>
                <a:ea typeface="Yu Gothic" charset="-128"/>
                <a:cs typeface="Yu Gothic" charset="-128"/>
              </a:rPr>
              <a:t>McKernel</a:t>
            </a:r>
          </a:p>
        </p:txBody>
      </p:sp>
      <p:sp>
        <p:nvSpPr>
          <p:cNvPr id="23" name="正方形/長方形 116"/>
          <p:cNvSpPr/>
          <p:nvPr/>
        </p:nvSpPr>
        <p:spPr>
          <a:xfrm>
            <a:off x="1232043" y="3871318"/>
            <a:ext cx="865186" cy="475524"/>
          </a:xfrm>
          <a:prstGeom prst="rect">
            <a:avLst/>
          </a:prstGeom>
          <a:ln>
            <a:noFill/>
          </a:ln>
        </p:spPr>
        <p:txBody>
          <a:bodyPr wrap="none" anchor="ctr">
            <a:noAutofit/>
          </a:bodyPr>
          <a:lstStyle/>
          <a:p>
            <a:pPr algn="ctr" defTabSz="457200" rtl="0"/>
            <a:r>
              <a:rPr kumimoji="1" lang="en-US" altLang="ja-JP" sz="2000" kern="1200" dirty="0">
                <a:solidFill>
                  <a:srgbClr val="376092"/>
                </a:solidFill>
                <a:latin typeface="Yu Gothic" charset="-128"/>
                <a:ea typeface="Yu Gothic" charset="-128"/>
                <a:cs typeface="Yu Gothic" charset="-128"/>
              </a:rPr>
              <a:t>Linux</a:t>
            </a:r>
          </a:p>
        </p:txBody>
      </p:sp>
      <p:sp>
        <p:nvSpPr>
          <p:cNvPr id="24" name="TextBox 474"/>
          <p:cNvSpPr txBox="1"/>
          <p:nvPr/>
        </p:nvSpPr>
        <p:spPr>
          <a:xfrm>
            <a:off x="6555456" y="3319175"/>
            <a:ext cx="3071588" cy="9339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noFill/>
            <a:bevel/>
          </a:ln>
        </p:spPr>
        <p:txBody>
          <a:bodyPr wrap="square" rtlCol="0">
            <a:noAutofit/>
          </a:bodyPr>
          <a:lstStyle/>
          <a:p>
            <a:pPr algn="ctr" defTabSz="457200" rtl="0"/>
            <a:endParaRPr kumimoji="1" lang="en-US" sz="2000" kern="12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  <a:p>
            <a:pPr algn="ctr" defTabSz="457200" rtl="0"/>
            <a:endParaRPr kumimoji="1" lang="en-US" sz="2000" kern="12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5" name="正方形/長方形 120"/>
          <p:cNvSpPr/>
          <p:nvPr/>
        </p:nvSpPr>
        <p:spPr>
          <a:xfrm>
            <a:off x="2800929" y="3196524"/>
            <a:ext cx="167065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defTabSz="457200" rtl="0"/>
            <a:r>
              <a:rPr kumimoji="1" lang="en-US" altLang="ja-JP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Proxy process</a:t>
            </a:r>
          </a:p>
        </p:txBody>
      </p:sp>
      <p:sp>
        <p:nvSpPr>
          <p:cNvPr id="26" name="正方形/長方形 122"/>
          <p:cNvSpPr/>
          <p:nvPr/>
        </p:nvSpPr>
        <p:spPr>
          <a:xfrm>
            <a:off x="4309902" y="4933979"/>
            <a:ext cx="184665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 defTabSz="457200" rtl="0"/>
            <a:endParaRPr kumimoji="1" lang="en-US" altLang="ja-JP" kern="1200" dirty="0">
              <a:solidFill>
                <a:srgbClr val="FFFFFF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7" name="正方形/長方形 123"/>
          <p:cNvSpPr/>
          <p:nvPr/>
        </p:nvSpPr>
        <p:spPr>
          <a:xfrm>
            <a:off x="7343802" y="3560304"/>
            <a:ext cx="142378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defTabSz="457200" rtl="0"/>
            <a:r>
              <a:rPr kumimoji="1" lang="en-US" altLang="ja-JP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HPC </a:t>
            </a:r>
            <a:r>
              <a:rPr kumimoji="1" lang="ja-JP" altLang="en-US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アプリ</a:t>
            </a:r>
            <a:endParaRPr kumimoji="1" lang="en-US" altLang="ja-JP" kern="1200" dirty="0">
              <a:solidFill>
                <a:prstClr val="white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28" name="正方形/長方形 129"/>
          <p:cNvSpPr/>
          <p:nvPr/>
        </p:nvSpPr>
        <p:spPr>
          <a:xfrm>
            <a:off x="2690216" y="6389026"/>
            <a:ext cx="865186" cy="475524"/>
          </a:xfrm>
          <a:prstGeom prst="rect">
            <a:avLst/>
          </a:prstGeom>
          <a:ln>
            <a:noFill/>
          </a:ln>
        </p:spPr>
        <p:txBody>
          <a:bodyPr wrap="none" anchor="ctr">
            <a:noAutofit/>
          </a:bodyPr>
          <a:lstStyle/>
          <a:p>
            <a:pPr algn="ctr" defTabSz="457200" rtl="0"/>
            <a:r>
              <a:rPr kumimoji="1" lang="en-US" altLang="ja-JP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Partition</a:t>
            </a:r>
          </a:p>
        </p:txBody>
      </p:sp>
      <p:sp>
        <p:nvSpPr>
          <p:cNvPr id="29" name="正方形/長方形 130"/>
          <p:cNvSpPr/>
          <p:nvPr/>
        </p:nvSpPr>
        <p:spPr>
          <a:xfrm>
            <a:off x="7055956" y="6388776"/>
            <a:ext cx="865186" cy="475524"/>
          </a:xfrm>
          <a:prstGeom prst="rect">
            <a:avLst/>
          </a:prstGeom>
          <a:ln>
            <a:noFill/>
          </a:ln>
        </p:spPr>
        <p:txBody>
          <a:bodyPr wrap="none" anchor="ctr">
            <a:noAutofit/>
          </a:bodyPr>
          <a:lstStyle/>
          <a:p>
            <a:pPr algn="ctr" defTabSz="457200" rtl="0"/>
            <a:r>
              <a:rPr kumimoji="1" lang="en-US" altLang="ja-JP" kern="1200" dirty="0">
                <a:solidFill>
                  <a:prstClr val="white"/>
                </a:solidFill>
                <a:latin typeface="Yu Gothic" charset="-128"/>
                <a:ea typeface="Yu Gothic" charset="-128"/>
                <a:cs typeface="Yu Gothic" charset="-128"/>
              </a:rPr>
              <a:t>Partition</a:t>
            </a:r>
          </a:p>
        </p:txBody>
      </p:sp>
      <p:cxnSp>
        <p:nvCxnSpPr>
          <p:cNvPr id="30" name="Straight Arrow Connector 493"/>
          <p:cNvCxnSpPr/>
          <p:nvPr/>
        </p:nvCxnSpPr>
        <p:spPr>
          <a:xfrm flipV="1">
            <a:off x="4689662" y="3725854"/>
            <a:ext cx="0" cy="1281690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17800" y="3708572"/>
            <a:ext cx="2072952" cy="1259067"/>
            <a:chOff x="2223139" y="3566933"/>
            <a:chExt cx="2072952" cy="1259067"/>
          </a:xfrm>
        </p:grpSpPr>
        <p:cxnSp>
          <p:nvCxnSpPr>
            <p:cNvPr id="32" name="Straight Arrow Connector 502"/>
            <p:cNvCxnSpPr/>
            <p:nvPr/>
          </p:nvCxnSpPr>
          <p:spPr>
            <a:xfrm>
              <a:off x="2223139" y="3573767"/>
              <a:ext cx="0" cy="1252233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98"/>
            <p:cNvCxnSpPr/>
            <p:nvPr/>
          </p:nvCxnSpPr>
          <p:spPr>
            <a:xfrm>
              <a:off x="2227478" y="3566933"/>
              <a:ext cx="2068613" cy="0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485"/>
          <p:cNvCxnSpPr/>
          <p:nvPr/>
        </p:nvCxnSpPr>
        <p:spPr>
          <a:xfrm flipH="1">
            <a:off x="4699001" y="5028578"/>
            <a:ext cx="3287059" cy="0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4"/>
          <p:cNvCxnSpPr/>
          <p:nvPr/>
        </p:nvCxnSpPr>
        <p:spPr>
          <a:xfrm>
            <a:off x="7985801" y="4005563"/>
            <a:ext cx="0" cy="9997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93"/>
          <p:cNvCxnSpPr/>
          <p:nvPr/>
        </p:nvCxnSpPr>
        <p:spPr>
          <a:xfrm flipV="1">
            <a:off x="2454696" y="3598333"/>
            <a:ext cx="0" cy="1326445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454538" y="3604354"/>
            <a:ext cx="2406869" cy="1208810"/>
            <a:chOff x="2073537" y="3435623"/>
            <a:chExt cx="2406869" cy="1208810"/>
          </a:xfrm>
        </p:grpSpPr>
        <p:cxnSp>
          <p:nvCxnSpPr>
            <p:cNvPr id="38" name="Straight Arrow Connector 502"/>
            <p:cNvCxnSpPr/>
            <p:nvPr/>
          </p:nvCxnSpPr>
          <p:spPr>
            <a:xfrm>
              <a:off x="4480406" y="3442458"/>
              <a:ext cx="0" cy="1201975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98"/>
            <p:cNvCxnSpPr/>
            <p:nvPr/>
          </p:nvCxnSpPr>
          <p:spPr>
            <a:xfrm>
              <a:off x="2073537" y="3435623"/>
              <a:ext cx="2398179" cy="0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485"/>
          <p:cNvCxnSpPr/>
          <p:nvPr/>
        </p:nvCxnSpPr>
        <p:spPr>
          <a:xfrm flipV="1">
            <a:off x="4870021" y="4843232"/>
            <a:ext cx="2961647" cy="1"/>
          </a:xfrm>
          <a:prstGeom prst="straightConnector1">
            <a:avLst/>
          </a:prstGeom>
          <a:ln w="19050" cap="rnd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84"/>
          <p:cNvCxnSpPr/>
          <p:nvPr/>
        </p:nvCxnSpPr>
        <p:spPr>
          <a:xfrm flipV="1">
            <a:off x="7839878" y="4037551"/>
            <a:ext cx="1" cy="8033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70"/>
          <p:cNvSpPr txBox="1"/>
          <p:nvPr/>
        </p:nvSpPr>
        <p:spPr>
          <a:xfrm>
            <a:off x="8033965" y="4275665"/>
            <a:ext cx="434470" cy="439166"/>
          </a:xfrm>
          <a:prstGeom prst="rect">
            <a:avLst/>
          </a:prstGeom>
          <a:noFill/>
          <a:ln w="19050" cap="flat" cmpd="sng">
            <a:noFill/>
            <a:bevel/>
          </a:ln>
          <a:effectLst/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600" b="1">
                <a:solidFill>
                  <a:srgbClr val="376092"/>
                </a:solidFill>
              </a:defRPr>
            </a:lvl1pPr>
          </a:lstStyle>
          <a:p>
            <a:pPr defTabSz="457200" rtl="0"/>
            <a:r>
              <a:rPr kumimoji="1" lang="en-US" altLang="ja-JP" sz="1400" b="0" kern="1200" dirty="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rPr>
              <a:t>(</a:t>
            </a:r>
            <a:r>
              <a:rPr kumimoji="1" lang="en-US" altLang="ja-JP" sz="1400" b="0" kern="120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rPr>
              <a:t>1)</a:t>
            </a:r>
            <a:endParaRPr kumimoji="1" lang="en-US" altLang="ja-JP" sz="1400" b="0" kern="1200" dirty="0">
              <a:solidFill>
                <a:srgbClr val="FF0000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3" name="TextBox 470"/>
          <p:cNvSpPr txBox="1"/>
          <p:nvPr/>
        </p:nvSpPr>
        <p:spPr>
          <a:xfrm>
            <a:off x="4164098" y="4635047"/>
            <a:ext cx="448172" cy="810809"/>
          </a:xfrm>
          <a:prstGeom prst="rect">
            <a:avLst/>
          </a:prstGeom>
          <a:noFill/>
          <a:ln w="19050" cap="flat" cmpd="sng">
            <a:noFill/>
            <a:bevel/>
          </a:ln>
          <a:effectLst/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 b="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pPr defTabSz="457200" rtl="0"/>
            <a:r>
              <a:rPr kumimoji="1" lang="en-US" altLang="ja-JP" kern="1200" dirty="0"/>
              <a:t>(3)</a:t>
            </a:r>
          </a:p>
        </p:txBody>
      </p:sp>
      <p:sp>
        <p:nvSpPr>
          <p:cNvPr id="44" name="TextBox 470"/>
          <p:cNvSpPr txBox="1"/>
          <p:nvPr/>
        </p:nvSpPr>
        <p:spPr>
          <a:xfrm>
            <a:off x="3403842" y="3750577"/>
            <a:ext cx="453357" cy="434528"/>
          </a:xfrm>
          <a:prstGeom prst="rect">
            <a:avLst/>
          </a:prstGeom>
          <a:noFill/>
          <a:ln w="19050" cap="flat" cmpd="sng">
            <a:noFill/>
            <a:bevel/>
          </a:ln>
          <a:effectLst/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 b="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pPr defTabSz="457200" rtl="0"/>
            <a:r>
              <a:rPr kumimoji="1" lang="en-US" altLang="ja-JP" kern="1200" dirty="0"/>
              <a:t>(4)</a:t>
            </a:r>
          </a:p>
        </p:txBody>
      </p:sp>
      <p:sp>
        <p:nvSpPr>
          <p:cNvPr id="45" name="TextBox 470"/>
          <p:cNvSpPr txBox="1"/>
          <p:nvPr/>
        </p:nvSpPr>
        <p:spPr>
          <a:xfrm>
            <a:off x="2022518" y="4247445"/>
            <a:ext cx="423090" cy="387602"/>
          </a:xfrm>
          <a:prstGeom prst="rect">
            <a:avLst/>
          </a:prstGeom>
          <a:noFill/>
          <a:ln w="19050" cap="flat" cmpd="sng">
            <a:noFill/>
            <a:bevel/>
          </a:ln>
          <a:effectLst/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 b="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pPr defTabSz="457200" rtl="0"/>
            <a:r>
              <a:rPr kumimoji="1" lang="en-US" altLang="ja-JP" kern="1200" dirty="0"/>
              <a:t>(5)</a:t>
            </a:r>
          </a:p>
        </p:txBody>
      </p:sp>
      <p:sp>
        <p:nvSpPr>
          <p:cNvPr id="46" name="TextBox 470"/>
          <p:cNvSpPr txBox="1"/>
          <p:nvPr/>
        </p:nvSpPr>
        <p:spPr>
          <a:xfrm>
            <a:off x="4527466" y="3117156"/>
            <a:ext cx="459175" cy="620889"/>
          </a:xfrm>
          <a:prstGeom prst="rect">
            <a:avLst/>
          </a:prstGeom>
          <a:noFill/>
          <a:ln w="19050" cap="flat" cmpd="sng">
            <a:noFill/>
            <a:bevel/>
          </a:ln>
          <a:effectLst/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 b="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pPr defTabSz="457200" rtl="0"/>
            <a:r>
              <a:rPr kumimoji="1" lang="en-US" altLang="ja-JP" kern="1200" dirty="0"/>
              <a:t>(6)</a:t>
            </a:r>
          </a:p>
        </p:txBody>
      </p:sp>
      <p:sp>
        <p:nvSpPr>
          <p:cNvPr id="47" name="TextBox 470"/>
          <p:cNvSpPr txBox="1"/>
          <p:nvPr/>
        </p:nvSpPr>
        <p:spPr>
          <a:xfrm>
            <a:off x="5235223" y="4289777"/>
            <a:ext cx="1045921" cy="488244"/>
          </a:xfrm>
          <a:prstGeom prst="rect">
            <a:avLst/>
          </a:prstGeom>
          <a:noFill/>
          <a:ln w="19050" cap="flat" cmpd="sng">
            <a:noFill/>
            <a:bevel/>
          </a:ln>
          <a:effectLst/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 b="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pPr defTabSz="457200" rtl="0"/>
            <a:r>
              <a:rPr kumimoji="1" lang="en-US" altLang="ja-JP" kern="1200" dirty="0"/>
              <a:t>(7)</a:t>
            </a:r>
          </a:p>
        </p:txBody>
      </p:sp>
      <p:sp>
        <p:nvSpPr>
          <p:cNvPr id="48" name="TextBox 470"/>
          <p:cNvSpPr txBox="1"/>
          <p:nvPr/>
        </p:nvSpPr>
        <p:spPr>
          <a:xfrm>
            <a:off x="7343803" y="4327739"/>
            <a:ext cx="519567" cy="335018"/>
          </a:xfrm>
          <a:prstGeom prst="rect">
            <a:avLst/>
          </a:prstGeom>
          <a:noFill/>
          <a:ln w="19050" cap="flat" cmpd="sng">
            <a:noFill/>
            <a:bevel/>
          </a:ln>
          <a:effectLst/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 b="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pPr defTabSz="457200" rtl="0"/>
            <a:r>
              <a:rPr kumimoji="1" lang="en-US" altLang="ja-JP" kern="1200" dirty="0"/>
              <a:t>(8)</a:t>
            </a:r>
          </a:p>
        </p:txBody>
      </p:sp>
      <p:sp>
        <p:nvSpPr>
          <p:cNvPr id="49" name="TextBox 470"/>
          <p:cNvSpPr txBox="1"/>
          <p:nvPr/>
        </p:nvSpPr>
        <p:spPr>
          <a:xfrm>
            <a:off x="6355183" y="4979510"/>
            <a:ext cx="766572" cy="468000"/>
          </a:xfrm>
          <a:prstGeom prst="rect">
            <a:avLst/>
          </a:prstGeom>
          <a:noFill/>
          <a:ln w="19050" cap="flat" cmpd="sng">
            <a:noFill/>
            <a:bevel/>
          </a:ln>
          <a:effectLst/>
        </p:spPr>
        <p:txBody>
          <a:bodyPr wrap="square" rtlCol="0" anchor="ctr">
            <a:noAutofit/>
          </a:bodyPr>
          <a:lstStyle>
            <a:defPPr>
              <a:defRPr lang="ja-JP"/>
            </a:defPPr>
            <a:lvl1pPr algn="ctr">
              <a:defRPr sz="1400" b="0">
                <a:solidFill>
                  <a:srgbClr val="FF0000"/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pPr defTabSz="457200" rtl="0"/>
            <a:r>
              <a:rPr kumimoji="1" lang="en-US" altLang="ja-JP" kern="1200" dirty="0"/>
              <a:t>(2)</a:t>
            </a:r>
            <a:r>
              <a:rPr kumimoji="1" lang="ja-JP" altLang="en-US" kern="1200" dirty="0"/>
              <a:t> </a:t>
            </a:r>
            <a:endParaRPr kumimoji="1" lang="en-US" altLang="ja-JP" kern="1200" dirty="0"/>
          </a:p>
        </p:txBody>
      </p:sp>
    </p:spTree>
    <p:extLst>
      <p:ext uri="{BB962C8B-B14F-4D97-AF65-F5344CB8AC3E}">
        <p14:creationId xmlns:p14="http://schemas.microsoft.com/office/powerpoint/2010/main" val="18771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ap="flat">
          <a:solidFill>
            <a:srgbClr val="7030A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5-08-24 PPTテンプレ・ポスト京_ロゴ2パターン (1).pptx" id="{369E82D8-BC29-4E0C-AEED-3C78AD570088}" vid="{4A86991E-05C9-4E90-81E6-F9C0013C111F}"/>
    </a:ext>
  </a:extLst>
</a:theme>
</file>

<file path=ppt/theme/theme10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テーマ1">
  <a:themeElements>
    <a:clrScheme name="p-cool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-cool1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CC"/>
        </a:solidFill>
      </a:spPr>
      <a:bodyPr lIns="36000" tIns="36000" rIns="36000" bIns="36000" rtlCol="0" anchor="ctr"/>
      <a:lstStyle>
        <a:defPPr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-cool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-cool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-cool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-cool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-cool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-cool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-cool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-cool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-cool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-cool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-cool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-cool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ーマ1" id="{E55D9300-02BD-4ED0-8C27-2A5C09B8B84A}" vid="{6E537C88-D3BC-4A70-ADB8-A86F4842B89B}"/>
    </a:ext>
  </a:extLst>
</a:theme>
</file>

<file path=ppt/theme/theme1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5-08-24 PPTテンプレ・ポスト京_ロゴ2パターン (1).pptx" id="{369E82D8-BC29-4E0C-AEED-3C78AD570088}" vid="{082F3720-BA8F-43CE-9548-77A1B867901A}"/>
    </a:ext>
  </a:extLst>
</a:theme>
</file>

<file path=ppt/theme/theme3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1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3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4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2015-08-24 PPTテンプレ・ポスト京_ロゴ2パターン (1)</Template>
  <TotalTime>45873</TotalTime>
  <Words>1906</Words>
  <Application>Microsoft Macintosh PowerPoint</Application>
  <PresentationFormat>A4 Paper (210x297 mm)</PresentationFormat>
  <Paragraphs>429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22</vt:i4>
      </vt:variant>
    </vt:vector>
  </HeadingPairs>
  <TitlesOfParts>
    <vt:vector size="51" baseType="lpstr">
      <vt:lpstr>Adobe Caslon Pro</vt:lpstr>
      <vt:lpstr>Adobe Caslon Pro Bold</vt:lpstr>
      <vt:lpstr>Hiragino Kaku Gothic ProN W3</vt:lpstr>
      <vt:lpstr>Hiragino Kaku Gothic ProN W6</vt:lpstr>
      <vt:lpstr>メイリオ</vt:lpstr>
      <vt:lpstr>Meiryo UI</vt:lpstr>
      <vt:lpstr>ＭＳ Ｐゴシック</vt:lpstr>
      <vt:lpstr>Yu Gothic</vt:lpstr>
      <vt:lpstr>Yu Gothic Light</vt:lpstr>
      <vt:lpstr>Yu Gothic Medium</vt:lpstr>
      <vt:lpstr>ヒラギノ角ゴ ProN W3</vt:lpstr>
      <vt:lpstr>ヒラギノ角ゴ ProN W6</vt:lpstr>
      <vt:lpstr>Arial</vt:lpstr>
      <vt:lpstr>Calibri</vt:lpstr>
      <vt:lpstr>Calibri Light</vt:lpstr>
      <vt:lpstr>Consolas</vt:lpstr>
      <vt:lpstr>Helvetica Neue</vt:lpstr>
      <vt:lpstr>Wingdings</vt:lpstr>
      <vt:lpstr>Default</vt:lpstr>
      <vt:lpstr>1_Default</vt:lpstr>
      <vt:lpstr>Office テーマ</vt:lpstr>
      <vt:lpstr>5_Default</vt:lpstr>
      <vt:lpstr>1_ホワイト</vt:lpstr>
      <vt:lpstr>2_Default</vt:lpstr>
      <vt:lpstr>3_Default</vt:lpstr>
      <vt:lpstr>4_Default</vt:lpstr>
      <vt:lpstr>Office Theme</vt:lpstr>
      <vt:lpstr>1_Office Theme</vt:lpstr>
      <vt:lpstr>テーマ1</vt:lpstr>
      <vt:lpstr>IHK Host: Functionalities and Implementation </vt:lpstr>
      <vt:lpstr>IHK Host: Devices (drivers) and OS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ハング検知 ー 概要</vt:lpstr>
      <vt:lpstr>ハング監視 ー ステップ (1/2)</vt:lpstr>
      <vt:lpstr>PowerPoint Presentation</vt:lpstr>
      <vt:lpstr>/proc and /sys filesystems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Masaki Watanabe</dc:creator>
  <cp:lastModifiedBy>Microsoft Office User</cp:lastModifiedBy>
  <cp:revision>1253</cp:revision>
  <cp:lastPrinted>2016-04-05T07:07:33Z</cp:lastPrinted>
  <dcterms:created xsi:type="dcterms:W3CDTF">2015-08-25T00:05:38Z</dcterms:created>
  <dcterms:modified xsi:type="dcterms:W3CDTF">2018-04-02T01:19:57Z</dcterms:modified>
</cp:coreProperties>
</file>