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92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8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6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角丸四角形 163"/>
          <p:cNvSpPr/>
          <p:nvPr/>
        </p:nvSpPr>
        <p:spPr>
          <a:xfrm>
            <a:off x="371675" y="3679720"/>
            <a:ext cx="4968552" cy="2557591"/>
          </a:xfrm>
          <a:prstGeom prst="roundRect">
            <a:avLst>
              <a:gd name="adj" fmla="val 700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角丸四角形 139"/>
          <p:cNvSpPr/>
          <p:nvPr/>
        </p:nvSpPr>
        <p:spPr>
          <a:xfrm>
            <a:off x="435258" y="552053"/>
            <a:ext cx="4784813" cy="2717230"/>
          </a:xfrm>
          <a:prstGeom prst="roundRect">
            <a:avLst>
              <a:gd name="adj" fmla="val 7001"/>
            </a:avLst>
          </a:prstGeom>
          <a:solidFill>
            <a:schemeClr val="accent5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718818" y="1514136"/>
            <a:ext cx="2375651" cy="396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：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76787" y="542028"/>
            <a:ext cx="2699478" cy="50405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ダンプ採取用ページマップ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情報</a:t>
            </a:r>
            <a:endParaRPr lang="en-US" altLang="ja-JP" sz="10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ihk_os_mem_query_page_map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構造体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18818" y="1082088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BITMAP(64bit)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18818" y="1298112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BITMAP(64bit</a:t>
            </a:r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)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18818" y="1910180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BITMAP(64bit)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32771" y="1080972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[0]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32771" y="1333000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[1]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432771" y="1910180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[n]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779" y="116632"/>
            <a:ext cx="4339213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+mn-ea"/>
              </a:rPr>
              <a:t>Ｍｃ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+mn-ea"/>
              </a:rPr>
              <a:t>Kernel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主導ダンプでの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McKernel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ユーザメモリ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未使用メモリ除外機能</a:t>
            </a:r>
            <a:endParaRPr kumimoji="1" lang="en-US" altLang="ja-JP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右中かっこ 29"/>
          <p:cNvSpPr/>
          <p:nvPr/>
        </p:nvSpPr>
        <p:spPr>
          <a:xfrm>
            <a:off x="3131840" y="1082088"/>
            <a:ext cx="184789" cy="10441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曲折矢印 31"/>
          <p:cNvSpPr/>
          <p:nvPr/>
        </p:nvSpPr>
        <p:spPr>
          <a:xfrm rot="5400000">
            <a:off x="3114995" y="1828103"/>
            <a:ext cx="982607" cy="480870"/>
          </a:xfrm>
          <a:prstGeom prst="bentArrow">
            <a:avLst>
              <a:gd name="adj1" fmla="val 13694"/>
              <a:gd name="adj2" fmla="val 20728"/>
              <a:gd name="adj3" fmla="val 25000"/>
              <a:gd name="adj4" fmla="val 369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2736304" y="2559842"/>
            <a:ext cx="2195736" cy="432048"/>
            <a:chOff x="4680520" y="1340768"/>
            <a:chExt cx="2195736" cy="432048"/>
          </a:xfrm>
        </p:grpSpPr>
        <p:sp>
          <p:nvSpPr>
            <p:cNvPr id="180" name="正方形/長方形 179"/>
            <p:cNvSpPr/>
            <p:nvPr/>
          </p:nvSpPr>
          <p:spPr>
            <a:xfrm>
              <a:off x="4759805" y="1556792"/>
              <a:ext cx="2044443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4763839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5468813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0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5684837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5900861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  <a:latin typeface="+mn-ea"/>
                </a:rPr>
                <a:t>1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6603330" y="1551256"/>
              <a:ext cx="200918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6084168" y="1557908"/>
              <a:ext cx="520551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 smtClean="0">
                  <a:solidFill>
                    <a:schemeClr val="tx1"/>
                  </a:solidFill>
                  <a:latin typeface="+mn-ea"/>
                </a:rPr>
                <a:t>・・・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6520011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[0]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4680520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[63]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396805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12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5612829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11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5828853" y="1340768"/>
              <a:ext cx="356245" cy="21602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4948262" y="1557908"/>
              <a:ext cx="520551" cy="2149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 smtClean="0">
                  <a:solidFill>
                    <a:schemeClr val="tx1"/>
                  </a:solidFill>
                  <a:latin typeface="+mn-ea"/>
                </a:rPr>
                <a:t>・・・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5" name="線吹き出し 2 (枠付き) 194"/>
          <p:cNvSpPr/>
          <p:nvPr/>
        </p:nvSpPr>
        <p:spPr>
          <a:xfrm>
            <a:off x="718818" y="2913582"/>
            <a:ext cx="1830068" cy="587426"/>
          </a:xfrm>
          <a:prstGeom prst="borderCallout2">
            <a:avLst>
              <a:gd name="adj1" fmla="val 75486"/>
              <a:gd name="adj2" fmla="val 102530"/>
              <a:gd name="adj3" fmla="val 81734"/>
              <a:gd name="adj4" fmla="val 119272"/>
              <a:gd name="adj5" fmla="val 29360"/>
              <a:gd name="adj6" fmla="val 154571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BIT</a:t>
            </a:r>
            <a:r>
              <a:rPr lang="ja-JP" altLang="en-US" sz="1000" dirty="0" smtClean="0">
                <a:solidFill>
                  <a:schemeClr val="tx1"/>
                </a:solidFill>
              </a:rPr>
              <a:t>が</a:t>
            </a:r>
            <a:r>
              <a:rPr lang="en-US" altLang="ja-JP" sz="1000" dirty="0" smtClean="0">
                <a:solidFill>
                  <a:schemeClr val="tx1"/>
                </a:solidFill>
              </a:rPr>
              <a:t>0</a:t>
            </a:r>
            <a:r>
              <a:rPr lang="ja-JP" altLang="en-US" sz="1000" dirty="0" smtClean="0">
                <a:solidFill>
                  <a:schemeClr val="tx1"/>
                </a:solidFill>
              </a:rPr>
              <a:t>の場合は</a:t>
            </a:r>
            <a:r>
              <a:rPr lang="en-US" altLang="ja-JP" sz="1000" dirty="0" err="1">
                <a:solidFill>
                  <a:schemeClr val="tx1"/>
                </a:solidFill>
                <a:latin typeface="+mn-ea"/>
              </a:rPr>
              <a:t>McKernel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カーネルメモリ情報に設定しない。</a:t>
            </a:r>
            <a:r>
              <a:rPr lang="en-US" altLang="ja-JP" sz="1000" dirty="0" smtClean="0">
                <a:solidFill>
                  <a:schemeClr val="tx1"/>
                </a:solidFill>
              </a:rPr>
              <a:t>(3.</a:t>
            </a:r>
            <a:r>
              <a:rPr lang="ja-JP" altLang="en-US" sz="1000" dirty="0" smtClean="0">
                <a:solidFill>
                  <a:schemeClr val="tx1"/>
                </a:solidFill>
              </a:rPr>
              <a:t>の処理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3740621" y="2559842"/>
            <a:ext cx="416942" cy="567931"/>
          </a:xfrm>
          <a:prstGeom prst="flowChartConnector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フローチャート : 結合子 196"/>
          <p:cNvSpPr/>
          <p:nvPr/>
        </p:nvSpPr>
        <p:spPr>
          <a:xfrm>
            <a:off x="3509491" y="2559842"/>
            <a:ext cx="231130" cy="567931"/>
          </a:xfrm>
          <a:prstGeom prst="flowChartConnector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30738" y="3789040"/>
            <a:ext cx="2447843" cy="2232248"/>
            <a:chOff x="430738" y="3789040"/>
            <a:chExt cx="2447843" cy="2232248"/>
          </a:xfrm>
        </p:grpSpPr>
        <p:sp>
          <p:nvSpPr>
            <p:cNvPr id="88" name="正方形/長方形 87"/>
            <p:cNvSpPr/>
            <p:nvPr/>
          </p:nvSpPr>
          <p:spPr>
            <a:xfrm>
              <a:off x="1123552" y="4581128"/>
              <a:ext cx="1144192" cy="30279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1"/>
                  </a:solidFill>
                  <a:latin typeface="+mn-ea"/>
                </a:rPr>
                <a:t>：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1112694" y="4391741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データサイズ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116662" y="5243958"/>
              <a:ext cx="1144192" cy="396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1"/>
                  </a:solidFill>
                  <a:latin typeface="+mn-ea"/>
                </a:rPr>
                <a:t>：</a:t>
              </a:r>
              <a:endParaRPr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434706" y="4163838"/>
              <a:ext cx="692194" cy="288032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chunks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[0]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112694" y="4862672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開始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アドレス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10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112694" y="5055219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データサイズ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＋１１</a:t>
              </a:r>
              <a:endParaRPr lang="en-US" altLang="ja-JP" sz="8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434706" y="4811910"/>
              <a:ext cx="692194" cy="288032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chunks[10]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112694" y="4862672"/>
              <a:ext cx="1152128" cy="38128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108726" y="5640002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開始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アドレス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108726" y="5832549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データサイズ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430738" y="5604646"/>
              <a:ext cx="692194" cy="288032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chunks[n]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108726" y="5640002"/>
              <a:ext cx="1152128" cy="38128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112694" y="4206257"/>
              <a:ext cx="1152128" cy="18873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開始アドレス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112694" y="4199194"/>
              <a:ext cx="1152128" cy="38128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827584" y="3789040"/>
              <a:ext cx="2050997" cy="340770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 err="1" smtClean="0">
                  <a:solidFill>
                    <a:sysClr val="windowText" lastClr="000000"/>
                  </a:solidFill>
                  <a:latin typeface="+mn-ea"/>
                </a:rPr>
                <a:t>McKernel</a:t>
              </a:r>
              <a:r>
                <a:rPr lang="ja-JP" altLang="en-US" sz="1000" dirty="0">
                  <a:solidFill>
                    <a:sysClr val="windowText" lastClr="000000"/>
                  </a:solidFill>
                  <a:latin typeface="+mn-ea"/>
                </a:rPr>
                <a:t>の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  <a:latin typeface="+mn-ea"/>
                </a:rPr>
                <a:t>カーネルメモリ</a:t>
              </a:r>
              <a:r>
                <a:rPr lang="ja-JP" altLang="en-US" sz="1000" dirty="0" smtClean="0">
                  <a:solidFill>
                    <a:schemeClr val="tx1"/>
                  </a:solidFill>
                  <a:latin typeface="+mn-ea"/>
                </a:rPr>
                <a:t>情報</a:t>
              </a:r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n-ea"/>
                </a:rPr>
                <a:t>dump_mem_chunks_t</a:t>
              </a:r>
              <a:r>
                <a:rPr lang="ja-JP" altLang="en-US" sz="1000" dirty="0" smtClean="0">
                  <a:solidFill>
                    <a:schemeClr val="tx1"/>
                  </a:solidFill>
                  <a:latin typeface="+mn-ea"/>
                </a:rPr>
                <a:t>構造体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en-US" altLang="ja-JP" sz="10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右中かっこ 1"/>
          <p:cNvSpPr/>
          <p:nvPr/>
        </p:nvSpPr>
        <p:spPr>
          <a:xfrm rot="5400000">
            <a:off x="3856904" y="2929815"/>
            <a:ext cx="166877" cy="3994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359614" y="3219450"/>
            <a:ext cx="1699249" cy="1743075"/>
          </a:xfrm>
          <a:custGeom>
            <a:avLst/>
            <a:gdLst>
              <a:gd name="connsiteX0" fmla="*/ 1657350 w 1753813"/>
              <a:gd name="connsiteY0" fmla="*/ 0 h 1743075"/>
              <a:gd name="connsiteX1" fmla="*/ 1571625 w 1753813"/>
              <a:gd name="connsiteY1" fmla="*/ 1171575 h 1743075"/>
              <a:gd name="connsiteX2" fmla="*/ 0 w 1753813"/>
              <a:gd name="connsiteY2" fmla="*/ 1743075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13" h="1743075">
                <a:moveTo>
                  <a:pt x="1657350" y="0"/>
                </a:moveTo>
                <a:cubicBezTo>
                  <a:pt x="1752600" y="440531"/>
                  <a:pt x="1847850" y="881063"/>
                  <a:pt x="1571625" y="1171575"/>
                </a:cubicBezTo>
                <a:cubicBezTo>
                  <a:pt x="1295400" y="1462088"/>
                  <a:pt x="0" y="1743075"/>
                  <a:pt x="0" y="17430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343150" y="3019425"/>
            <a:ext cx="2613189" cy="1276350"/>
          </a:xfrm>
          <a:custGeom>
            <a:avLst/>
            <a:gdLst>
              <a:gd name="connsiteX0" fmla="*/ 2466975 w 2613189"/>
              <a:gd name="connsiteY0" fmla="*/ 0 h 1276350"/>
              <a:gd name="connsiteX1" fmla="*/ 2343150 w 2613189"/>
              <a:gd name="connsiteY1" fmla="*/ 952500 h 1276350"/>
              <a:gd name="connsiteX2" fmla="*/ 0 w 2613189"/>
              <a:gd name="connsiteY2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3189" h="1276350">
                <a:moveTo>
                  <a:pt x="2466975" y="0"/>
                </a:moveTo>
                <a:cubicBezTo>
                  <a:pt x="2610643" y="369887"/>
                  <a:pt x="2754312" y="739775"/>
                  <a:pt x="2343150" y="952500"/>
                </a:cubicBezTo>
                <a:cubicBezTo>
                  <a:pt x="1931988" y="1165225"/>
                  <a:pt x="965994" y="1220787"/>
                  <a:pt x="0" y="12763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線吹き出し 2 (枠付き) 59"/>
          <p:cNvSpPr/>
          <p:nvPr/>
        </p:nvSpPr>
        <p:spPr>
          <a:xfrm>
            <a:off x="5436096" y="2121142"/>
            <a:ext cx="2448272" cy="731794"/>
          </a:xfrm>
          <a:prstGeom prst="borderCallout2">
            <a:avLst>
              <a:gd name="adj1" fmla="val 26906"/>
              <a:gd name="adj2" fmla="val -2234"/>
              <a:gd name="adj3" fmla="val 113317"/>
              <a:gd name="adj4" fmla="val -8982"/>
              <a:gd name="adj5" fmla="val 158326"/>
              <a:gd name="adj6" fmla="val -5875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</a:rPr>
              <a:t>・</a:t>
            </a:r>
            <a:r>
              <a:rPr lang="en-US" altLang="ja-JP" sz="1000" dirty="0" smtClean="0">
                <a:solidFill>
                  <a:schemeClr val="tx1"/>
                </a:solidFill>
              </a:rPr>
              <a:t>BIT</a:t>
            </a:r>
            <a:r>
              <a:rPr lang="ja-JP" altLang="en-US" sz="1000" dirty="0" smtClean="0">
                <a:solidFill>
                  <a:schemeClr val="tx1"/>
                </a:solidFill>
              </a:rPr>
              <a:t>が</a:t>
            </a:r>
            <a:r>
              <a:rPr lang="en-US" altLang="ja-JP" sz="1000" dirty="0" smtClean="0">
                <a:solidFill>
                  <a:schemeClr val="tx1"/>
                </a:solidFill>
              </a:rPr>
              <a:t>1</a:t>
            </a:r>
            <a:r>
              <a:rPr lang="ja-JP" altLang="en-US" sz="1000" dirty="0" smtClean="0">
                <a:solidFill>
                  <a:schemeClr val="tx1"/>
                </a:solidFill>
              </a:rPr>
              <a:t>になっている箇所の物理メモリの情報を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McKernel</a:t>
            </a:r>
            <a:r>
              <a:rPr lang="ja-JP" altLang="en-US" sz="1000" dirty="0" smtClean="0">
                <a:solidFill>
                  <a:schemeClr val="tx1"/>
                </a:solidFill>
              </a:rPr>
              <a:t>のカーネルメモリ情報に</a:t>
            </a:r>
            <a:r>
              <a:rPr lang="ja-JP" altLang="en-US" sz="1000" dirty="0">
                <a:solidFill>
                  <a:schemeClr val="tx1"/>
                </a:solidFill>
              </a:rPr>
              <a:t>設定</a:t>
            </a:r>
            <a:r>
              <a:rPr lang="ja-JP" altLang="en-US" sz="1000" dirty="0" smtClean="0">
                <a:solidFill>
                  <a:schemeClr val="tx1"/>
                </a:solidFill>
              </a:rPr>
              <a:t>する。</a:t>
            </a:r>
            <a:r>
              <a:rPr lang="en-US" altLang="ja-JP" sz="1000" dirty="0" smtClean="0">
                <a:solidFill>
                  <a:schemeClr val="tx1"/>
                </a:solidFill>
              </a:rPr>
              <a:t>(2.</a:t>
            </a:r>
            <a:r>
              <a:rPr lang="ja-JP" altLang="en-US" sz="1000" dirty="0" smtClean="0">
                <a:solidFill>
                  <a:schemeClr val="tx1"/>
                </a:solidFill>
              </a:rPr>
              <a:t>の処理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" name="線吹き出し 2 (枠付き) 60"/>
          <p:cNvSpPr/>
          <p:nvPr/>
        </p:nvSpPr>
        <p:spPr>
          <a:xfrm>
            <a:off x="5436096" y="2121142"/>
            <a:ext cx="2448272" cy="731794"/>
          </a:xfrm>
          <a:prstGeom prst="borderCallout2">
            <a:avLst>
              <a:gd name="adj1" fmla="val 26906"/>
              <a:gd name="adj2" fmla="val -2234"/>
              <a:gd name="adj3" fmla="val 113317"/>
              <a:gd name="adj4" fmla="val -8982"/>
              <a:gd name="adj5" fmla="val 146612"/>
              <a:gd name="adj6" fmla="val -21408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</a:rPr>
              <a:t>・</a:t>
            </a:r>
            <a:r>
              <a:rPr lang="en-US" altLang="ja-JP" sz="1000" dirty="0" smtClean="0">
                <a:solidFill>
                  <a:schemeClr val="tx1"/>
                </a:solidFill>
              </a:rPr>
              <a:t>BIT</a:t>
            </a:r>
            <a:r>
              <a:rPr lang="ja-JP" altLang="en-US" sz="1000" dirty="0" smtClean="0">
                <a:solidFill>
                  <a:schemeClr val="tx1"/>
                </a:solidFill>
              </a:rPr>
              <a:t>が</a:t>
            </a:r>
            <a:r>
              <a:rPr lang="en-US" altLang="ja-JP" sz="1000" dirty="0" smtClean="0">
                <a:solidFill>
                  <a:schemeClr val="tx1"/>
                </a:solidFill>
              </a:rPr>
              <a:t>1</a:t>
            </a:r>
            <a:r>
              <a:rPr lang="ja-JP" altLang="en-US" sz="1000" dirty="0" smtClean="0">
                <a:solidFill>
                  <a:schemeClr val="tx1"/>
                </a:solidFill>
              </a:rPr>
              <a:t>になっている箇所の物理メモリの情報を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McKernel</a:t>
            </a:r>
            <a:r>
              <a:rPr lang="ja-JP" altLang="en-US" sz="1000" dirty="0" smtClean="0">
                <a:solidFill>
                  <a:schemeClr val="tx1"/>
                </a:solidFill>
              </a:rPr>
              <a:t>のカーネルメモリ情報に</a:t>
            </a:r>
            <a:r>
              <a:rPr lang="ja-JP" altLang="en-US" sz="1000" dirty="0">
                <a:solidFill>
                  <a:schemeClr val="tx1"/>
                </a:solidFill>
              </a:rPr>
              <a:t>設定</a:t>
            </a:r>
            <a:r>
              <a:rPr lang="ja-JP" altLang="en-US" sz="1000" dirty="0" smtClean="0">
                <a:solidFill>
                  <a:schemeClr val="tx1"/>
                </a:solidFill>
              </a:rPr>
              <a:t>する。</a:t>
            </a:r>
            <a:r>
              <a:rPr lang="en-US" altLang="ja-JP" sz="1000" dirty="0" smtClean="0">
                <a:solidFill>
                  <a:schemeClr val="tx1"/>
                </a:solidFill>
              </a:rPr>
              <a:t>(2.</a:t>
            </a:r>
            <a:r>
              <a:rPr lang="ja-JP" altLang="en-US" sz="1000" dirty="0" smtClean="0">
                <a:solidFill>
                  <a:schemeClr val="tx1"/>
                </a:solidFill>
              </a:rPr>
              <a:t>の処理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24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170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horigome</dc:creator>
  <cp:lastModifiedBy>horigome</cp:lastModifiedBy>
  <cp:revision>82</cp:revision>
  <dcterms:created xsi:type="dcterms:W3CDTF">2017-06-30T02:28:48Z</dcterms:created>
  <dcterms:modified xsi:type="dcterms:W3CDTF">2017-07-14T05:44:26Z</dcterms:modified>
</cp:coreProperties>
</file>