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8.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64" r:id="rId3"/>
    <p:sldMasterId id="2147483676" r:id="rId4"/>
    <p:sldMasterId id="2147483688" r:id="rId5"/>
    <p:sldMasterId id="2147483700" r:id="rId6"/>
    <p:sldMasterId id="2147483705" r:id="rId7"/>
    <p:sldMasterId id="2147483708" r:id="rId8"/>
    <p:sldMasterId id="2147483725" r:id="rId9"/>
  </p:sldMasterIdLst>
  <p:notesMasterIdLst>
    <p:notesMasterId r:id="rId54"/>
  </p:notesMasterIdLst>
  <p:sldIdLst>
    <p:sldId id="297" r:id="rId10"/>
    <p:sldId id="298" r:id="rId11"/>
    <p:sldId id="299" r:id="rId12"/>
    <p:sldId id="300" r:id="rId13"/>
    <p:sldId id="301"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3" r:id="rId50"/>
    <p:sldId id="294" r:id="rId51"/>
    <p:sldId id="296" r:id="rId52"/>
    <p:sldId id="295" r:id="rId5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22"/>
    <p:restoredTop sz="94666"/>
  </p:normalViewPr>
  <p:slideViewPr>
    <p:cSldViewPr snapToGrid="0" snapToObjects="1">
      <p:cViewPr>
        <p:scale>
          <a:sx n="47" d="100"/>
          <a:sy n="47" d="100"/>
        </p:scale>
        <p:origin x="1880" y="1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3330A-AFE7-7540-B229-7BF61674ACC4}" type="datetimeFigureOut">
              <a:rPr kumimoji="1" lang="ja-JP" altLang="en-US" smtClean="0"/>
              <a:t>2017/7/27</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A8A3C-A873-504B-B738-9FBC0D2D167B}" type="slidenum">
              <a:rPr kumimoji="1" lang="ja-JP" altLang="en-US" smtClean="0"/>
              <a:t>‹#›</a:t>
            </a:fld>
            <a:endParaRPr kumimoji="1" lang="ja-JP" altLang="en-US"/>
          </a:p>
        </p:txBody>
      </p:sp>
    </p:spTree>
    <p:extLst>
      <p:ext uri="{BB962C8B-B14F-4D97-AF65-F5344CB8AC3E}">
        <p14:creationId xmlns:p14="http://schemas.microsoft.com/office/powerpoint/2010/main" val="8277736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8</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1631342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26</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643360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FC8F7C3-2AE7-4D0E-B20A-BBA6435C4BC5}" type="slidenum">
              <a:rPr lang="ja-JP" altLang="en-US" smtClean="0">
                <a:solidFill>
                  <a:prstClr val="black"/>
                </a:solidFill>
                <a:latin typeface="Calibri"/>
                <a:ea typeface="ＭＳ Ｐゴシック"/>
              </a:rPr>
              <a:pPr/>
              <a:t>32</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1738899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38</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1898009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888715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12</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2125418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13</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1989305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14</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18527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16</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1604367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22</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2099374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23</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334163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24</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917715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0A49E5C-F455-4586-916E-9CA9B2DFAF67}" type="slidenum">
              <a:rPr lang="ja-JP" altLang="en-US" smtClean="0">
                <a:solidFill>
                  <a:prstClr val="black"/>
                </a:solidFill>
                <a:latin typeface="Calibri"/>
                <a:ea typeface="ＭＳ Ｐゴシック"/>
              </a:rPr>
              <a:pPr/>
              <a:t>25</a:t>
            </a:fld>
            <a:endParaRPr lang="ja-JP" altLang="en-US">
              <a:solidFill>
                <a:prstClr val="black"/>
              </a:solidFill>
              <a:latin typeface="Calibri"/>
              <a:ea typeface="ＭＳ Ｐゴシック"/>
            </a:endParaRPr>
          </a:p>
        </p:txBody>
      </p:sp>
    </p:spTree>
    <p:extLst>
      <p:ext uri="{BB962C8B-B14F-4D97-AF65-F5344CB8AC3E}">
        <p14:creationId xmlns:p14="http://schemas.microsoft.com/office/powerpoint/2010/main" val="1821204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kumimoji="1" lang="en-US" altLang="ja-JP" smtClean="0"/>
              <a:t>Click to edit Master title style</a:t>
            </a:r>
            <a:endParaRPr kumimoji="1" lang="ja-JP"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smtClean="0"/>
              <a:t>Click to edit Master subtitle style</a:t>
            </a:r>
            <a:endParaRPr kumimoji="1" lang="ja-JP" altLang="en-US"/>
          </a:p>
        </p:txBody>
      </p:sp>
      <p:sp>
        <p:nvSpPr>
          <p:cNvPr id="4" name="Date Placeholder 3"/>
          <p:cNvSpPr>
            <a:spLocks noGrp="1"/>
          </p:cNvSpPr>
          <p:nvPr>
            <p:ph type="dt" sz="half" idx="10"/>
          </p:nvPr>
        </p:nvSpPr>
        <p:spPr/>
        <p:txBody>
          <a:bodyPr/>
          <a:lstStyle/>
          <a:p>
            <a:fld id="{30D24D4A-C014-9E48-AF8D-9C666488908B}" type="datetimeFigureOut">
              <a:rPr kumimoji="1" lang="ja-JP" altLang="en-US" smtClean="0"/>
              <a:t>2017/7/27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1025483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30D24D4A-C014-9E48-AF8D-9C666488908B}" type="datetimeFigureOut">
              <a:rPr kumimoji="1" lang="ja-JP" altLang="en-US" smtClean="0"/>
              <a:t>2017/7/27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30602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30D24D4A-C014-9E48-AF8D-9C666488908B}" type="datetimeFigureOut">
              <a:rPr kumimoji="1" lang="ja-JP" altLang="en-US" smtClean="0"/>
              <a:t>2017/7/27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148235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914400" y="2130458"/>
            <a:ext cx="10363200" cy="1470025"/>
          </a:xfrm>
        </p:spPr>
        <p:txBody>
          <a:bodyPr/>
          <a:lstStyle>
            <a:lvl1pPr>
              <a:defRPr/>
            </a:lvl1pPr>
          </a:lstStyle>
          <a:p>
            <a:r>
              <a:rPr lang="en-US" altLang="ja-JP" dirty="0" smtClean="0"/>
              <a:t> </a:t>
            </a:r>
            <a:endParaRPr lang="ja-JP" altLang="en-US" dirty="0"/>
          </a:p>
        </p:txBody>
      </p:sp>
      <p:sp>
        <p:nvSpPr>
          <p:cNvPr id="3" name="サブタイトル 2"/>
          <p:cNvSpPr>
            <a:spLocks noGrp="1"/>
          </p:cNvSpPr>
          <p:nvPr>
            <p:ph type="subTitle" idx="1" hasCustomPrompt="1"/>
          </p:nvPr>
        </p:nvSpPr>
        <p:spPr>
          <a:xfrm>
            <a:off x="1828800" y="3886200"/>
            <a:ext cx="8534400" cy="1752600"/>
          </a:xfrm>
        </p:spPr>
        <p:txBody>
          <a:bodyPr/>
          <a:lstStyle>
            <a:lvl1pPr marL="0" indent="0" algn="ctr">
              <a:buNone/>
              <a:defRPr>
                <a:latin typeface="Calibri" panose="020F0502020204030204" pitchFamily="34" charset="0"/>
                <a:cs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dirty="0" smtClean="0"/>
              <a:t> </a:t>
            </a:r>
            <a:endParaRPr lang="ja-JP" altLang="en-US" dirty="0"/>
          </a:p>
        </p:txBody>
      </p:sp>
      <p:sp>
        <p:nvSpPr>
          <p:cNvPr id="4" name="日付プレースホルダ 3"/>
          <p:cNvSpPr>
            <a:spLocks noGrp="1"/>
          </p:cNvSpPr>
          <p:nvPr>
            <p:ph type="dt" sz="half" idx="10"/>
          </p:nvPr>
        </p:nvSpPr>
        <p:spPr/>
        <p:txBody>
          <a:bodyPr/>
          <a:lstStyle>
            <a:lvl1pPr>
              <a:defRPr>
                <a:solidFill>
                  <a:schemeClr val="tx1"/>
                </a:solidFill>
              </a:defRPr>
            </a:lvl1pPr>
          </a:lstStyle>
          <a:p>
            <a:r>
              <a:rPr lang="en-US" altLang="ja-JP" smtClean="0">
                <a:solidFill>
                  <a:srgbClr val="000000"/>
                </a:solidFill>
              </a:rPr>
              <a:t>RIKEN CONFIDENTIAL</a:t>
            </a:r>
            <a:endParaRPr lang="en-US" altLang="ja-JP" dirty="0">
              <a:solidFill>
                <a:srgbClr val="000000"/>
              </a:solidFill>
            </a:endParaRPr>
          </a:p>
        </p:txBody>
      </p:sp>
      <p:sp>
        <p:nvSpPr>
          <p:cNvPr id="5" name="フッター プレースホルダ 4"/>
          <p:cNvSpPr>
            <a:spLocks noGrp="1"/>
          </p:cNvSpPr>
          <p:nvPr>
            <p:ph type="ftr" sz="quarter" idx="11"/>
          </p:nvPr>
        </p:nvSpPr>
        <p:spPr/>
        <p:txBody>
          <a:bodyPr/>
          <a:lstStyle>
            <a:lvl1pPr>
              <a:defRPr>
                <a:solidFill>
                  <a:schemeClr val="tx1"/>
                </a:solidFill>
              </a:defRPr>
            </a:lvl1pPr>
          </a:lstStyle>
          <a:p>
            <a:r>
              <a:rPr lang="en-US" altLang="ja-JP" smtClean="0">
                <a:solidFill>
                  <a:srgbClr val="000000"/>
                </a:solidFill>
              </a:rPr>
              <a:t>Copyright 2015 RIKEN</a:t>
            </a:r>
            <a:endParaRPr lang="en-US" altLang="ja-JP" dirty="0">
              <a:solidFill>
                <a:srgbClr val="000000"/>
              </a:solidFill>
            </a:endParaRPr>
          </a:p>
        </p:txBody>
      </p:sp>
      <p:sp>
        <p:nvSpPr>
          <p:cNvPr id="6" name="スライド番号プレースホルダ 5"/>
          <p:cNvSpPr>
            <a:spLocks noGrp="1"/>
          </p:cNvSpPr>
          <p:nvPr>
            <p:ph type="sldNum" sz="quarter" idx="12"/>
          </p:nvPr>
        </p:nvSpPr>
        <p:spPr/>
        <p:txBody>
          <a:bodyPr/>
          <a:lstStyle>
            <a:lvl1pPr algn="r">
              <a:defRPr b="0">
                <a:solidFill>
                  <a:schemeClr val="tx1"/>
                </a:solidFill>
                <a:latin typeface="Calibri"/>
                <a:cs typeface="Calibri"/>
              </a:defRPr>
            </a:lvl1pPr>
          </a:lstStyle>
          <a:p>
            <a:fld id="{16EB0952-0852-44A6-A233-F429C9963D9F}" type="slidenum">
              <a:rPr lang="en-US" altLang="ja-JP" smtClean="0">
                <a:solidFill>
                  <a:srgbClr val="000000"/>
                </a:solidFill>
              </a:rPr>
              <a:pPr/>
              <a:t>‹#›</a:t>
            </a:fld>
            <a:endParaRPr lang="en-US" altLang="ja-JP" dirty="0">
              <a:solidFill>
                <a:srgbClr val="000000"/>
              </a:solidFill>
            </a:endParaRPr>
          </a:p>
        </p:txBody>
      </p:sp>
    </p:spTree>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0" i="0">
                <a:latin typeface="Calibri"/>
                <a:ea typeface="ヒラギノ角ゴ ProN W6"/>
                <a:cs typeface="Calibri"/>
              </a:defRPr>
            </a:lvl1pPr>
          </a:lstStyle>
          <a:p>
            <a:r>
              <a:rPr lang="en-US" altLang="ja-JP" dirty="0" smtClean="0"/>
              <a:t>Title</a:t>
            </a:r>
            <a:endParaRPr lang="ja-JP" altLang="en-US" dirty="0"/>
          </a:p>
        </p:txBody>
      </p:sp>
      <p:sp>
        <p:nvSpPr>
          <p:cNvPr id="3" name="コンテンツ プレースホルダ 2"/>
          <p:cNvSpPr>
            <a:spLocks noGrp="1"/>
          </p:cNvSpPr>
          <p:nvPr>
            <p:ph idx="1" hasCustomPrompt="1"/>
          </p:nvPr>
        </p:nvSpPr>
        <p:spPr/>
        <p:txBody>
          <a:bodyPr/>
          <a:lstStyle>
            <a:lvl1pPr>
              <a:defRPr>
                <a:latin typeface="Calibri"/>
                <a:ea typeface="ヒラギノ角ゴ ProN W3"/>
                <a:cs typeface="Calibri"/>
              </a:defRPr>
            </a:lvl1pPr>
            <a:lvl2pPr>
              <a:defRPr>
                <a:latin typeface="Calibri"/>
                <a:ea typeface="ヒラギノ角ゴ ProN W3"/>
                <a:cs typeface="Calibri"/>
              </a:defRPr>
            </a:lvl2pPr>
            <a:lvl3pPr>
              <a:defRPr>
                <a:latin typeface="Calibri"/>
                <a:ea typeface="ヒラギノ角ゴ ProN W3"/>
                <a:cs typeface="Calibri"/>
              </a:defRPr>
            </a:lvl3pPr>
            <a:lvl4pPr>
              <a:defRPr>
                <a:latin typeface="Calibri"/>
                <a:ea typeface="ヒラギノ角ゴ ProN W3"/>
                <a:cs typeface="Calibri"/>
              </a:defRPr>
            </a:lvl4pPr>
            <a:lvl5pPr>
              <a:defRPr>
                <a:latin typeface="Calibri"/>
                <a:ea typeface="ヒラギノ角ゴ ProN W3"/>
                <a:cs typeface="Calibri"/>
              </a:defRPr>
            </a:lvl5pPr>
          </a:lstStyle>
          <a:p>
            <a:pPr lvl="0"/>
            <a:r>
              <a:rPr lang="en-US" altLang="ja-JP" dirty="0" err="1" smtClean="0"/>
              <a:t>aaa</a:t>
            </a:r>
            <a:endParaRPr lang="ja-JP" altLang="en-US" dirty="0" smtClean="0"/>
          </a:p>
          <a:p>
            <a:pPr lvl="1"/>
            <a:r>
              <a:rPr lang="en-US" altLang="ja-JP" dirty="0" err="1" smtClean="0"/>
              <a:t>bbb</a:t>
            </a:r>
            <a:endParaRPr lang="ja-JP" altLang="en-US" dirty="0" smtClean="0"/>
          </a:p>
          <a:p>
            <a:pPr lvl="2"/>
            <a:r>
              <a:rPr lang="en-US" altLang="ja-JP" dirty="0" smtClean="0"/>
              <a:t>ccc</a:t>
            </a:r>
            <a:endParaRPr lang="ja-JP" altLang="en-US" dirty="0" smtClean="0"/>
          </a:p>
          <a:p>
            <a:pPr lvl="3"/>
            <a:r>
              <a:rPr lang="en-US" altLang="ja-JP" dirty="0" err="1" smtClean="0"/>
              <a:t>ddd</a:t>
            </a:r>
            <a:endParaRPr lang="ja-JP" altLang="en-US" dirty="0" smtClean="0"/>
          </a:p>
          <a:p>
            <a:pPr lvl="4"/>
            <a:r>
              <a:rPr lang="en-US" altLang="ja-JP" dirty="0" err="1" smtClean="0"/>
              <a:t>eee</a:t>
            </a:r>
            <a:endParaRPr lang="ja-JP" altLang="en-US" dirty="0"/>
          </a:p>
        </p:txBody>
      </p:sp>
      <p:sp>
        <p:nvSpPr>
          <p:cNvPr id="4" name="日付プレースホルダ 3"/>
          <p:cNvSpPr>
            <a:spLocks noGrp="1"/>
          </p:cNvSpPr>
          <p:nvPr>
            <p:ph type="dt" sz="half" idx="10"/>
          </p:nvPr>
        </p:nvSpPr>
        <p:spPr/>
        <p:txBody>
          <a:bodyPr/>
          <a:lstStyle>
            <a:lvl1pPr>
              <a:defRPr>
                <a:latin typeface="Calibri"/>
                <a:ea typeface="ヒラギノ角ゴ ProN W3"/>
                <a:cs typeface="Calibri"/>
              </a:defRPr>
            </a:lvl1pPr>
          </a:lstStyle>
          <a:p>
            <a:r>
              <a:rPr lang="en-US" altLang="ja-JP" smtClean="0">
                <a:solidFill>
                  <a:srgbClr val="000000"/>
                </a:solidFill>
              </a:rPr>
              <a:t>RIKEN CONFIDENTIAL</a:t>
            </a:r>
            <a:endParaRPr lang="en-US" altLang="ja-JP">
              <a:solidFill>
                <a:srgbClr val="000000"/>
              </a:solidFill>
            </a:endParaRPr>
          </a:p>
        </p:txBody>
      </p:sp>
      <p:sp>
        <p:nvSpPr>
          <p:cNvPr id="5" name="フッター プレースホルダ 4"/>
          <p:cNvSpPr>
            <a:spLocks noGrp="1"/>
          </p:cNvSpPr>
          <p:nvPr>
            <p:ph type="ftr" sz="quarter" idx="11"/>
          </p:nvPr>
        </p:nvSpPr>
        <p:spPr/>
        <p:txBody>
          <a:bodyPr/>
          <a:lstStyle>
            <a:lvl1pPr>
              <a:defRPr>
                <a:latin typeface="Calibri"/>
                <a:ea typeface="ヒラギノ角ゴ ProN W3"/>
                <a:cs typeface="Calibri"/>
              </a:defRPr>
            </a:lvl1pPr>
          </a:lstStyle>
          <a:p>
            <a:r>
              <a:rPr lang="en-US" altLang="ja-JP" smtClean="0">
                <a:solidFill>
                  <a:srgbClr val="000000"/>
                </a:solidFill>
              </a:rPr>
              <a:t>Copyright 2015 RIKEN</a:t>
            </a:r>
            <a:endParaRPr lang="en-US" altLang="ja-JP">
              <a:solidFill>
                <a:srgbClr val="000000"/>
              </a:solidFill>
            </a:endParaRPr>
          </a:p>
        </p:txBody>
      </p:sp>
      <p:sp>
        <p:nvSpPr>
          <p:cNvPr id="6" name="スライド番号プレースホルダ 5"/>
          <p:cNvSpPr>
            <a:spLocks noGrp="1"/>
          </p:cNvSpPr>
          <p:nvPr>
            <p:ph type="sldNum" sz="quarter" idx="12"/>
          </p:nvPr>
        </p:nvSpPr>
        <p:spPr>
          <a:xfrm>
            <a:off x="5349320" y="6553200"/>
            <a:ext cx="746681" cy="431800"/>
          </a:xfrm>
        </p:spPr>
        <p:txBody>
          <a:bodyPr/>
          <a:lstStyle>
            <a:lvl1pPr algn="r">
              <a:defRPr sz="1600" b="0">
                <a:solidFill>
                  <a:schemeClr val="tx1"/>
                </a:solidFill>
                <a:latin typeface="Calibri"/>
                <a:ea typeface="ヒラギノ角ゴ ProN W3"/>
                <a:cs typeface="Calibri"/>
              </a:defRPr>
            </a:lvl1pPr>
          </a:lstStyle>
          <a:p>
            <a:fld id="{458D2460-20E3-41A5-92E3-4850B3D935A0}" type="slidenum">
              <a:rPr lang="en-US" altLang="ja-JP" smtClean="0">
                <a:solidFill>
                  <a:srgbClr val="000000"/>
                </a:solidFill>
              </a:rPr>
              <a:pPr/>
              <a:t>‹#›</a:t>
            </a:fld>
            <a:endParaRPr lang="en-US" altLang="ja-JP" dirty="0">
              <a:solidFill>
                <a:srgbClr val="000000"/>
              </a:solidFill>
            </a:endParaRPr>
          </a:p>
        </p:txBody>
      </p:sp>
    </p:spTree>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63084" y="4406933"/>
            <a:ext cx="10363200" cy="1362075"/>
          </a:xfrm>
        </p:spPr>
        <p:txBody>
          <a:bodyPr anchor="t"/>
          <a:lstStyle>
            <a:lvl1pPr algn="l">
              <a:defRPr sz="4000" b="0" i="0" cap="all">
                <a:latin typeface="Calibri"/>
                <a:ea typeface="ヒラギノ角ゴ ProN W6"/>
                <a:cs typeface="Calibri"/>
              </a:defRPr>
            </a:lvl1pPr>
          </a:lstStyle>
          <a:p>
            <a:r>
              <a:rPr lang="en-US" altLang="ja-JP" dirty="0" err="1" smtClean="0"/>
              <a:t>aaa</a:t>
            </a:r>
            <a:endParaRPr lang="ja-JP" altLang="en-US" dirty="0"/>
          </a:p>
        </p:txBody>
      </p:sp>
      <p:sp>
        <p:nvSpPr>
          <p:cNvPr id="3" name="テキスト プレースホルダ 2"/>
          <p:cNvSpPr>
            <a:spLocks noGrp="1"/>
          </p:cNvSpPr>
          <p:nvPr>
            <p:ph type="body" idx="1" hasCustomPrompt="1"/>
          </p:nvPr>
        </p:nvSpPr>
        <p:spPr>
          <a:xfrm>
            <a:off x="963084" y="2906713"/>
            <a:ext cx="10363200" cy="1500187"/>
          </a:xfrm>
        </p:spPr>
        <p:txBody>
          <a:bodyPr anchor="b"/>
          <a:lstStyle>
            <a:lvl1pPr marL="0" indent="0">
              <a:buNone/>
              <a:defRPr sz="2000">
                <a:latin typeface="Calibri"/>
                <a:ea typeface="ヒラギノ角ゴ ProN W3"/>
                <a:cs typeface="Calibri"/>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smtClean="0"/>
              <a:t> </a:t>
            </a:r>
            <a:endParaRPr lang="ja-JP" altLang="en-US" dirty="0" smtClean="0"/>
          </a:p>
        </p:txBody>
      </p:sp>
      <p:sp>
        <p:nvSpPr>
          <p:cNvPr id="4" name="日付プレースホルダ 3"/>
          <p:cNvSpPr>
            <a:spLocks noGrp="1"/>
          </p:cNvSpPr>
          <p:nvPr>
            <p:ph type="dt" sz="half" idx="10"/>
          </p:nvPr>
        </p:nvSpPr>
        <p:spPr/>
        <p:txBody>
          <a:bodyPr/>
          <a:lstStyle>
            <a:lvl1pPr>
              <a:defRPr>
                <a:latin typeface="Calibri"/>
                <a:ea typeface="ヒラギノ角ゴ ProN W3"/>
                <a:cs typeface="Calibri"/>
              </a:defRPr>
            </a:lvl1pPr>
          </a:lstStyle>
          <a:p>
            <a:r>
              <a:rPr lang="en-US" altLang="ja-JP" smtClean="0">
                <a:solidFill>
                  <a:srgbClr val="000000"/>
                </a:solidFill>
              </a:rPr>
              <a:t>RIKEN CONFIDENTIAL</a:t>
            </a:r>
            <a:endParaRPr lang="en-US" altLang="ja-JP">
              <a:solidFill>
                <a:srgbClr val="000000"/>
              </a:solidFill>
            </a:endParaRPr>
          </a:p>
        </p:txBody>
      </p:sp>
      <p:sp>
        <p:nvSpPr>
          <p:cNvPr id="5" name="フッター プレースホルダ 4"/>
          <p:cNvSpPr>
            <a:spLocks noGrp="1"/>
          </p:cNvSpPr>
          <p:nvPr>
            <p:ph type="ftr" sz="quarter" idx="11"/>
          </p:nvPr>
        </p:nvSpPr>
        <p:spPr/>
        <p:txBody>
          <a:bodyPr/>
          <a:lstStyle>
            <a:lvl1pPr>
              <a:defRPr>
                <a:latin typeface="Calibri"/>
                <a:ea typeface="ヒラギノ角ゴ ProN W3"/>
                <a:cs typeface="Calibri"/>
              </a:defRPr>
            </a:lvl1pPr>
          </a:lstStyle>
          <a:p>
            <a:r>
              <a:rPr lang="en-US" altLang="ja-JP" smtClean="0">
                <a:solidFill>
                  <a:srgbClr val="000000"/>
                </a:solidFill>
              </a:rPr>
              <a:t>Copyright 2015 RIKEN</a:t>
            </a:r>
            <a:endParaRPr lang="en-US" altLang="ja-JP">
              <a:solidFill>
                <a:srgbClr val="000000"/>
              </a:solidFill>
            </a:endParaRPr>
          </a:p>
        </p:txBody>
      </p:sp>
      <p:sp>
        <p:nvSpPr>
          <p:cNvPr id="6" name="スライド番号プレースホルダ 5"/>
          <p:cNvSpPr>
            <a:spLocks noGrp="1"/>
          </p:cNvSpPr>
          <p:nvPr>
            <p:ph type="sldNum" sz="quarter" idx="12"/>
          </p:nvPr>
        </p:nvSpPr>
        <p:spPr/>
        <p:txBody>
          <a:bodyPr/>
          <a:lstStyle>
            <a:lvl1pPr>
              <a:defRPr>
                <a:latin typeface="Calibri"/>
                <a:ea typeface="ヒラギノ角ゴ ProN W3"/>
                <a:cs typeface="Calibri"/>
              </a:defRPr>
            </a:lvl1pPr>
          </a:lstStyle>
          <a:p>
            <a:fld id="{3669BF65-66D3-41F9-B6DB-C1206FC2E8F5}" type="slidenum">
              <a:rPr lang="en-US" altLang="ja-JP" smtClean="0">
                <a:solidFill>
                  <a:srgbClr val="000000"/>
                </a:solidFill>
              </a:rPr>
              <a:pPr/>
              <a:t>‹#›</a:t>
            </a:fld>
            <a:endParaRPr lang="en-US" altLang="ja-JP" dirty="0">
              <a:solidFill>
                <a:srgbClr val="000000"/>
              </a:solidFill>
            </a:endParaRPr>
          </a:p>
        </p:txBody>
      </p:sp>
    </p:spTree>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2017/7/27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2017/7/27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2017/7/27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2017/7/27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2017/7/27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30D24D4A-C014-9E48-AF8D-9C666488908B}" type="datetimeFigureOut">
              <a:rPr kumimoji="1" lang="ja-JP" altLang="en-US" smtClean="0"/>
              <a:t>2017/7/27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1741387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2017/7/27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2017/7/27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2017/7/27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2017/7/27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2017/7/27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407D08-0996-8543-9444-83DBF0DC66AD}" type="datetimeFigureOut">
              <a:rPr lang="ja-JP" altLang="en-US" smtClean="0">
                <a:solidFill>
                  <a:prstClr val="black">
                    <a:tint val="75000"/>
                  </a:prstClr>
                </a:solidFill>
              </a:rPr>
              <a:pPr/>
              <a:t>2017/7/27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B38562DF-ECB9-2F44-A86F-69BFEC82C2E3}"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F6F9928-33AF-4B40-8827-FF9199FEF802}" type="datetimeFigureOut">
              <a:rPr lang="en-US">
                <a:solidFill>
                  <a:prstClr val="black">
                    <a:tint val="75000"/>
                  </a:prstClr>
                </a:solidFill>
              </a:rPr>
              <a:pPr/>
              <a:t>7/27/17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F6F9928-33AF-4B40-8827-FF9199FEF802}" type="datetimeFigureOut">
              <a:rPr lang="en-US">
                <a:solidFill>
                  <a:prstClr val="black">
                    <a:tint val="75000"/>
                  </a:prstClr>
                </a:solidFill>
              </a:rPr>
              <a:pPr/>
              <a:t>7/27/17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F6F9928-33AF-4B40-8827-FF9199FEF802}" type="datetimeFigureOut">
              <a:rPr lang="en-US">
                <a:solidFill>
                  <a:prstClr val="black">
                    <a:tint val="75000"/>
                  </a:prstClr>
                </a:solidFill>
              </a:rPr>
              <a:pPr/>
              <a:t>7/27/17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F6F9928-33AF-4B40-8827-FF9199FEF802}" type="datetimeFigureOut">
              <a:rPr lang="en-US">
                <a:solidFill>
                  <a:prstClr val="black">
                    <a:tint val="75000"/>
                  </a:prstClr>
                </a:solidFill>
              </a:rPr>
              <a:pPr/>
              <a:t>7/27/17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smtClean="0"/>
              <a:t>Click to edit Master text styles</a:t>
            </a:r>
          </a:p>
        </p:txBody>
      </p:sp>
      <p:sp>
        <p:nvSpPr>
          <p:cNvPr id="4" name="Date Placeholder 3"/>
          <p:cNvSpPr>
            <a:spLocks noGrp="1"/>
          </p:cNvSpPr>
          <p:nvPr>
            <p:ph type="dt" sz="half" idx="10"/>
          </p:nvPr>
        </p:nvSpPr>
        <p:spPr/>
        <p:txBody>
          <a:bodyPr/>
          <a:lstStyle/>
          <a:p>
            <a:fld id="{30D24D4A-C014-9E48-AF8D-9C666488908B}" type="datetimeFigureOut">
              <a:rPr kumimoji="1" lang="ja-JP" altLang="en-US" smtClean="0"/>
              <a:t>2017/7/27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15985376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F6F9928-33AF-4B40-8827-FF9199FEF802}" type="datetimeFigureOut">
              <a:rPr lang="en-US">
                <a:solidFill>
                  <a:prstClr val="black">
                    <a:tint val="75000"/>
                  </a:prstClr>
                </a:solidFill>
              </a:rPr>
              <a:pPr/>
              <a:t>7/27/17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F6F9928-33AF-4B40-8827-FF9199FEF802}" type="datetimeFigureOut">
              <a:rPr lang="en-US">
                <a:solidFill>
                  <a:prstClr val="black">
                    <a:tint val="75000"/>
                  </a:prstClr>
                </a:solidFill>
              </a:rPr>
              <a:pPr/>
              <a:t>7/27/17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F6F9928-33AF-4B40-8827-FF9199FEF802}" type="datetimeFigureOut">
              <a:rPr lang="en-US">
                <a:solidFill>
                  <a:prstClr val="black">
                    <a:tint val="75000"/>
                  </a:prstClr>
                </a:solidFill>
              </a:rPr>
              <a:pPr/>
              <a:t>7/27/17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F6F9928-33AF-4B40-8827-FF9199FEF802}" type="datetimeFigureOut">
              <a:rPr lang="en-US">
                <a:solidFill>
                  <a:prstClr val="black">
                    <a:tint val="75000"/>
                  </a:prstClr>
                </a:solidFill>
              </a:rPr>
              <a:pPr/>
              <a:t>7/27/17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F6F9928-33AF-4B40-8827-FF9199FEF802}" type="datetimeFigureOut">
              <a:rPr lang="en-US">
                <a:solidFill>
                  <a:prstClr val="black">
                    <a:tint val="75000"/>
                  </a:prstClr>
                </a:solidFill>
              </a:rPr>
              <a:pPr/>
              <a:t>7/27/17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F6F9928-33AF-4B40-8827-FF9199FEF802}" type="datetimeFigureOut">
              <a:rPr lang="en-US">
                <a:solidFill>
                  <a:prstClr val="black">
                    <a:tint val="75000"/>
                  </a:prstClr>
                </a:solidFill>
              </a:rPr>
              <a:pPr/>
              <a:t>7/27/17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F6F9928-33AF-4B40-8827-FF9199FEF802}" type="datetimeFigureOut">
              <a:rPr lang="en-US">
                <a:solidFill>
                  <a:prstClr val="black">
                    <a:tint val="75000"/>
                  </a:prstClr>
                </a:solidFill>
              </a:rPr>
              <a:pPr/>
              <a:t>7/27/17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095FE08-E59D-C444-B04B-FC60D45E2B73}" type="slidenum">
              <a:rPr>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42"/>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2" y="4589467"/>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sz="half" idx="1"/>
          </p:nvPr>
        </p:nvSpPr>
        <p:spPr>
          <a:xfrm>
            <a:off x="838200" y="1825625"/>
            <a:ext cx="5181600" cy="435133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Content Placeholder 3"/>
          <p:cNvSpPr>
            <a:spLocks noGrp="1"/>
          </p:cNvSpPr>
          <p:nvPr>
            <p:ph sz="half" idx="2"/>
          </p:nvPr>
        </p:nvSpPr>
        <p:spPr>
          <a:xfrm>
            <a:off x="6172200" y="1825625"/>
            <a:ext cx="5181600" cy="435133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Date Placeholder 4"/>
          <p:cNvSpPr>
            <a:spLocks noGrp="1"/>
          </p:cNvSpPr>
          <p:nvPr>
            <p:ph type="dt" sz="half" idx="10"/>
          </p:nvPr>
        </p:nvSpPr>
        <p:spPr/>
        <p:txBody>
          <a:bodyPr/>
          <a:lstStyle/>
          <a:p>
            <a:fld id="{30D24D4A-C014-9E48-AF8D-9C666488908B}" type="datetimeFigureOut">
              <a:rPr kumimoji="1" lang="ja-JP" altLang="en-US" smtClean="0"/>
              <a:t>2017/7/27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16021789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9"/>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1"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32"/>
            <a:ext cx="103632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lvl1pPr>
              <a:defRPr>
                <a:latin typeface="Lucida Grande"/>
                <a:cs typeface="Lucida Grande"/>
              </a:defRPr>
            </a:lvl1pPr>
          </a:lstStyle>
          <a:p>
            <a:r>
              <a:rPr lang="en-US" altLang="ja-JP" smtClean="0">
                <a:solidFill>
                  <a:prstClr val="black">
                    <a:tint val="75000"/>
                  </a:prstClr>
                </a:solidFill>
              </a:rPr>
              <a:t>RIKEN CONFIDENTIAL</a:t>
            </a:r>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atin typeface="Lucida Grande"/>
                <a:cs typeface="Lucida Grande"/>
              </a:defRPr>
            </a:lvl1pPr>
          </a:lstStyle>
          <a:p>
            <a:r>
              <a:rPr lang="en-US" altLang="ja-JP" smtClean="0">
                <a:solidFill>
                  <a:prstClr val="black">
                    <a:tint val="75000"/>
                  </a:prstClr>
                </a:solidFill>
              </a:rPr>
              <a:t>Copyright 2015 RIKEN AICS</a:t>
            </a:r>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lvl1pPr>
              <a:defRPr>
                <a:latin typeface="Lucida Grande"/>
                <a:cs typeface="Lucida Grande"/>
              </a:defRPr>
            </a:lvl1pPr>
          </a:lstStyle>
          <a:p>
            <a:fld id="{D2D8002D-B5B0-4BAC-B1F6-782DDCCE6D9C}"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Lucida Grande"/>
                <a:cs typeface="Lucida Grande"/>
              </a:defRPr>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lvl1pPr>
              <a:defRPr>
                <a:latin typeface="Lucida Grande"/>
                <a:cs typeface="Lucida Grande"/>
              </a:defRPr>
            </a:lvl1pPr>
            <a:lvl2pPr>
              <a:defRPr>
                <a:latin typeface="Lucida Grande"/>
                <a:cs typeface="Lucida Grande"/>
              </a:defRPr>
            </a:lvl2pPr>
            <a:lvl3pPr>
              <a:defRPr>
                <a:latin typeface="Lucida Grande"/>
                <a:cs typeface="Lucida Grande"/>
              </a:defRPr>
            </a:lvl3pPr>
            <a:lvl4pPr>
              <a:defRPr>
                <a:latin typeface="Lucida Grande"/>
                <a:cs typeface="Lucida Grande"/>
              </a:defRPr>
            </a:lvl4pPr>
            <a:lvl5pPr>
              <a:defRPr>
                <a:latin typeface="Lucida Grande"/>
                <a:cs typeface="Lucida Grande"/>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lvl1pPr>
              <a:defRPr>
                <a:latin typeface="Lucida Grande"/>
                <a:cs typeface="Lucida Grande"/>
              </a:defRPr>
            </a:lvl1pPr>
          </a:lstStyle>
          <a:p>
            <a:r>
              <a:rPr lang="en-US" altLang="ja-JP" smtClean="0">
                <a:solidFill>
                  <a:prstClr val="black">
                    <a:tint val="75000"/>
                  </a:prstClr>
                </a:solidFill>
              </a:rPr>
              <a:t>RIKEN CONFIDENTIAL</a:t>
            </a:r>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atin typeface="Lucida Grande"/>
                <a:cs typeface="Lucida Grande"/>
              </a:defRPr>
            </a:lvl1pPr>
          </a:lstStyle>
          <a:p>
            <a:r>
              <a:rPr lang="en-US" altLang="ja-JP" smtClean="0">
                <a:solidFill>
                  <a:prstClr val="black">
                    <a:tint val="75000"/>
                  </a:prstClr>
                </a:solidFill>
              </a:rPr>
              <a:t>Copyright 2015 RIKEN AICS</a:t>
            </a:r>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a:xfrm>
            <a:off x="11373104" y="6765"/>
            <a:ext cx="818897" cy="365125"/>
          </a:xfrm>
        </p:spPr>
        <p:txBody>
          <a:bodyPr/>
          <a:lstStyle>
            <a:lvl1pPr>
              <a:defRPr>
                <a:latin typeface="Lucida Grande"/>
                <a:cs typeface="Lucida Grande"/>
              </a:defRPr>
            </a:lvl1pPr>
          </a:lstStyle>
          <a:p>
            <a:fld id="{D2D8002D-B5B0-4BAC-B1F6-782DDCCE6D9C}" type="slidenum">
              <a:rPr lang="ja-JP" altLang="en-US" smtClean="0">
                <a:solidFill>
                  <a:prstClr val="black">
                    <a:tint val="75000"/>
                  </a:prstClr>
                </a:solidFill>
              </a:rPr>
              <a:pPr/>
              <a:t>‹#›</a:t>
            </a:fld>
            <a:endParaRPr lang="ja-JP" altLang="en-US">
              <a:solidFill>
                <a:prstClr val="black">
                  <a:tint val="75000"/>
                </a:prstClr>
              </a:solidFill>
            </a:endParaRP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7" name="Date Placeholder 6"/>
          <p:cNvSpPr>
            <a:spLocks noGrp="1"/>
          </p:cNvSpPr>
          <p:nvPr>
            <p:ph type="dt" sz="half" idx="10"/>
          </p:nvPr>
        </p:nvSpPr>
        <p:spPr/>
        <p:txBody>
          <a:bodyPr/>
          <a:lstStyle/>
          <a:p>
            <a:fld id="{30D24D4A-C014-9E48-AF8D-9C666488908B}" type="datetimeFigureOut">
              <a:rPr kumimoji="1" lang="ja-JP" altLang="en-US" smtClean="0"/>
              <a:t>2017/7/27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5235410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7"/>
            <a:ext cx="103632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lvl1pPr>
              <a:defRPr>
                <a:latin typeface="Lucida Grande"/>
                <a:cs typeface="Lucida Grande"/>
              </a:defRPr>
            </a:lvl1pPr>
          </a:lstStyle>
          <a:p>
            <a:r>
              <a:rPr lang="en-US" altLang="ja-JP" smtClean="0">
                <a:solidFill>
                  <a:prstClr val="black">
                    <a:tint val="75000"/>
                  </a:prstClr>
                </a:solidFill>
              </a:rPr>
              <a:t>RIKEN CONFIDENTIAL</a:t>
            </a:r>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atin typeface="Lucida Grande"/>
                <a:cs typeface="Lucida Grande"/>
              </a:defRPr>
            </a:lvl1pPr>
          </a:lstStyle>
          <a:p>
            <a:r>
              <a:rPr lang="en-US" altLang="ja-JP" smtClean="0">
                <a:solidFill>
                  <a:prstClr val="black">
                    <a:tint val="75000"/>
                  </a:prstClr>
                </a:solidFill>
              </a:rPr>
              <a:t>Copyright 2015 RIKEN AICS</a:t>
            </a:r>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6" name="Text Box 13"/>
          <p:cNvSpPr txBox="1">
            <a:spLocks noChangeArrowheads="1"/>
          </p:cNvSpPr>
          <p:nvPr userDrawn="1"/>
        </p:nvSpPr>
        <p:spPr bwMode="auto">
          <a:xfrm>
            <a:off x="8256301" y="6599238"/>
            <a:ext cx="3334567" cy="216982"/>
          </a:xfrm>
          <a:prstGeom prst="rect">
            <a:avLst/>
          </a:prstGeom>
          <a:noFill/>
          <a:ln w="25400">
            <a:noFill/>
            <a:miter lim="800000"/>
            <a:headEnd/>
            <a:tailEnd/>
          </a:ln>
        </p:spPr>
        <p:txBody>
          <a:bodyPr wrap="none">
            <a:spAutoFit/>
          </a:bodyPr>
          <a:lstStyle/>
          <a:p>
            <a:pPr algn="r" defTabSz="457200">
              <a:lnSpc>
                <a:spcPct val="90000"/>
              </a:lnSpc>
              <a:spcBef>
                <a:spcPct val="50000"/>
              </a:spcBef>
              <a:defRPr/>
            </a:pPr>
            <a:r>
              <a:rPr kumimoji="0" lang="en-US" altLang="ja-JP" sz="900" dirty="0">
                <a:solidFill>
                  <a:prstClr val="black"/>
                </a:solidFill>
                <a:latin typeface="Arial" charset="0"/>
              </a:rPr>
              <a:t>© Hitachi Solutions East Japan, Ltd. 2015. All rights reserved.</a:t>
            </a:r>
          </a:p>
        </p:txBody>
      </p:sp>
      <p:sp>
        <p:nvSpPr>
          <p:cNvPr id="7" name="正方形/長方形 40"/>
          <p:cNvSpPr>
            <a:spLocks noChangeArrowheads="1"/>
          </p:cNvSpPr>
          <p:nvPr userDrawn="1"/>
        </p:nvSpPr>
        <p:spPr bwMode="auto">
          <a:xfrm>
            <a:off x="831851" y="739775"/>
            <a:ext cx="11360149" cy="635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lnSpc>
                <a:spcPct val="90000"/>
              </a:lnSpc>
              <a:defRPr/>
            </a:pPr>
            <a:endParaRPr lang="ja-JP" altLang="en-US" sz="1800">
              <a:solidFill>
                <a:prstClr val="white"/>
              </a:solidFill>
            </a:endParaRPr>
          </a:p>
        </p:txBody>
      </p:sp>
      <p:sp>
        <p:nvSpPr>
          <p:cNvPr id="8" name="正方形/長方形 67"/>
          <p:cNvSpPr/>
          <p:nvPr userDrawn="1"/>
        </p:nvSpPr>
        <p:spPr bwMode="auto">
          <a:xfrm>
            <a:off x="1" y="739775"/>
            <a:ext cx="2628900" cy="63500"/>
          </a:xfrm>
          <a:prstGeom prst="rect">
            <a:avLst/>
          </a:prstGeom>
          <a:solidFill>
            <a:srgbClr val="FD0014"/>
          </a:solidFill>
          <a:ln w="9525">
            <a:noFill/>
            <a:miter lim="800000"/>
            <a:headEnd/>
            <a:tailEnd/>
          </a:ln>
          <a:effectLst/>
        </p:spPr>
        <p:txBody>
          <a:bodyPr wrap="none" anchor="ctr"/>
          <a:lstStyle/>
          <a:p>
            <a:pPr defTabSz="457200">
              <a:lnSpc>
                <a:spcPct val="90000"/>
              </a:lnSpc>
              <a:defRPr/>
            </a:pPr>
            <a:endParaRPr kumimoji="0" lang="ja-JP" altLang="en-US" sz="1800" kern="0" dirty="0">
              <a:solidFill>
                <a:sysClr val="windowText" lastClr="000000"/>
              </a:solidFill>
            </a:endParaRPr>
          </a:p>
        </p:txBody>
      </p:sp>
      <p:sp>
        <p:nvSpPr>
          <p:cNvPr id="9" name="正方形/長方形 68"/>
          <p:cNvSpPr/>
          <p:nvPr userDrawn="1"/>
        </p:nvSpPr>
        <p:spPr bwMode="auto">
          <a:xfrm>
            <a:off x="0" y="739775"/>
            <a:ext cx="1314451" cy="63500"/>
          </a:xfrm>
          <a:prstGeom prst="rect">
            <a:avLst/>
          </a:prstGeom>
          <a:solidFill>
            <a:srgbClr val="B3B3B3"/>
          </a:solidFill>
          <a:ln w="9525">
            <a:noFill/>
            <a:miter lim="800000"/>
            <a:headEnd/>
            <a:tailEnd/>
          </a:ln>
          <a:effectLst/>
        </p:spPr>
        <p:txBody>
          <a:bodyPr wrap="none" anchor="ctr"/>
          <a:lstStyle/>
          <a:p>
            <a:pPr defTabSz="457200">
              <a:lnSpc>
                <a:spcPct val="90000"/>
              </a:lnSpc>
              <a:defRPr/>
            </a:pPr>
            <a:endParaRPr kumimoji="0" lang="ja-JP" altLang="en-US" sz="1800" kern="0" dirty="0">
              <a:solidFill>
                <a:sysClr val="windowText" lastClr="000000"/>
              </a:solidFill>
            </a:endParaRPr>
          </a:p>
        </p:txBody>
      </p:sp>
      <p:grpSp>
        <p:nvGrpSpPr>
          <p:cNvPr id="10" name="グループ化 55"/>
          <p:cNvGrpSpPr>
            <a:grpSpLocks/>
          </p:cNvGrpSpPr>
          <p:nvPr userDrawn="1"/>
        </p:nvGrpSpPr>
        <p:grpSpPr bwMode="auto">
          <a:xfrm>
            <a:off x="10166351" y="203201"/>
            <a:ext cx="1792816" cy="385763"/>
            <a:chOff x="7624763" y="203200"/>
            <a:chExt cx="1344612" cy="385763"/>
          </a:xfrm>
        </p:grpSpPr>
        <p:sp>
          <p:nvSpPr>
            <p:cNvPr id="11" name="Freeform 5"/>
            <p:cNvSpPr>
              <a:spLocks/>
            </p:cNvSpPr>
            <p:nvPr/>
          </p:nvSpPr>
          <p:spPr bwMode="auto">
            <a:xfrm>
              <a:off x="8613775" y="207963"/>
              <a:ext cx="192088" cy="180975"/>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2" name="Freeform 7"/>
            <p:cNvSpPr>
              <a:spLocks/>
            </p:cNvSpPr>
            <p:nvPr/>
          </p:nvSpPr>
          <p:spPr bwMode="auto">
            <a:xfrm>
              <a:off x="8008938" y="207963"/>
              <a:ext cx="195262" cy="180975"/>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3" name="Freeform 9"/>
            <p:cNvSpPr>
              <a:spLocks noEditPoints="1"/>
            </p:cNvSpPr>
            <p:nvPr/>
          </p:nvSpPr>
          <p:spPr bwMode="auto">
            <a:xfrm>
              <a:off x="8161338" y="207963"/>
              <a:ext cx="230187" cy="180975"/>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4" name="Rectangle 12"/>
            <p:cNvSpPr>
              <a:spLocks noChangeArrowheads="1"/>
            </p:cNvSpPr>
            <p:nvPr/>
          </p:nvSpPr>
          <p:spPr bwMode="auto">
            <a:xfrm>
              <a:off x="8845550" y="207963"/>
              <a:ext cx="47625" cy="180975"/>
            </a:xfrm>
            <a:prstGeom prst="rect">
              <a:avLst/>
            </a:pr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5" name="Freeform 13"/>
            <p:cNvSpPr>
              <a:spLocks/>
            </p:cNvSpPr>
            <p:nvPr/>
          </p:nvSpPr>
          <p:spPr bwMode="auto">
            <a:xfrm>
              <a:off x="7710488" y="207963"/>
              <a:ext cx="193675" cy="180975"/>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6" name="Rectangle 15"/>
            <p:cNvSpPr>
              <a:spLocks noChangeArrowheads="1"/>
            </p:cNvSpPr>
            <p:nvPr/>
          </p:nvSpPr>
          <p:spPr bwMode="auto">
            <a:xfrm>
              <a:off x="7942263" y="207963"/>
              <a:ext cx="49212" cy="180975"/>
            </a:xfrm>
            <a:prstGeom prst="rect">
              <a:avLst/>
            </a:pr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7" name="Freeform 16"/>
            <p:cNvSpPr>
              <a:spLocks/>
            </p:cNvSpPr>
            <p:nvPr/>
          </p:nvSpPr>
          <p:spPr bwMode="auto">
            <a:xfrm>
              <a:off x="8383588" y="203200"/>
              <a:ext cx="204787" cy="192088"/>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8" name="Freeform 18"/>
            <p:cNvSpPr>
              <a:spLocks/>
            </p:cNvSpPr>
            <p:nvPr/>
          </p:nvSpPr>
          <p:spPr bwMode="auto">
            <a:xfrm>
              <a:off x="7624763" y="441325"/>
              <a:ext cx="44450" cy="114300"/>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19" name="Freeform 20"/>
            <p:cNvSpPr>
              <a:spLocks/>
            </p:cNvSpPr>
            <p:nvPr/>
          </p:nvSpPr>
          <p:spPr bwMode="auto">
            <a:xfrm>
              <a:off x="7693025" y="474663"/>
              <a:ext cx="88900" cy="80962"/>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0" name="Freeform 22"/>
            <p:cNvSpPr>
              <a:spLocks/>
            </p:cNvSpPr>
            <p:nvPr/>
          </p:nvSpPr>
          <p:spPr bwMode="auto">
            <a:xfrm>
              <a:off x="7807325" y="474663"/>
              <a:ext cx="61913" cy="825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1" name="Freeform 24"/>
            <p:cNvSpPr>
              <a:spLocks noEditPoints="1"/>
            </p:cNvSpPr>
            <p:nvPr/>
          </p:nvSpPr>
          <p:spPr bwMode="auto">
            <a:xfrm>
              <a:off x="7880350" y="474663"/>
              <a:ext cx="92075" cy="114300"/>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2" name="Freeform 27"/>
            <p:cNvSpPr>
              <a:spLocks/>
            </p:cNvSpPr>
            <p:nvPr/>
          </p:nvSpPr>
          <p:spPr bwMode="auto">
            <a:xfrm>
              <a:off x="7988300" y="474663"/>
              <a:ext cx="36513" cy="80962"/>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3" name="Freeform 29"/>
            <p:cNvSpPr>
              <a:spLocks/>
            </p:cNvSpPr>
            <p:nvPr/>
          </p:nvSpPr>
          <p:spPr bwMode="auto">
            <a:xfrm>
              <a:off x="8001000" y="441325"/>
              <a:ext cx="26988" cy="23813"/>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4" name="Freeform 31"/>
            <p:cNvSpPr>
              <a:spLocks/>
            </p:cNvSpPr>
            <p:nvPr/>
          </p:nvSpPr>
          <p:spPr bwMode="auto">
            <a:xfrm>
              <a:off x="8045450" y="474663"/>
              <a:ext cx="69850" cy="80962"/>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5" name="Freeform 33"/>
            <p:cNvSpPr>
              <a:spLocks noEditPoints="1"/>
            </p:cNvSpPr>
            <p:nvPr/>
          </p:nvSpPr>
          <p:spPr bwMode="auto">
            <a:xfrm>
              <a:off x="8124825" y="474663"/>
              <a:ext cx="76200" cy="825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6" name="Freeform 36"/>
            <p:cNvSpPr>
              <a:spLocks/>
            </p:cNvSpPr>
            <p:nvPr/>
          </p:nvSpPr>
          <p:spPr bwMode="auto">
            <a:xfrm>
              <a:off x="8332788" y="438150"/>
              <a:ext cx="90487" cy="11747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7" name="Freeform 38"/>
            <p:cNvSpPr>
              <a:spLocks noEditPoints="1"/>
            </p:cNvSpPr>
            <p:nvPr/>
          </p:nvSpPr>
          <p:spPr bwMode="auto">
            <a:xfrm>
              <a:off x="8443913" y="474663"/>
              <a:ext cx="77787" cy="825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8" name="Freeform 41"/>
            <p:cNvSpPr>
              <a:spLocks/>
            </p:cNvSpPr>
            <p:nvPr/>
          </p:nvSpPr>
          <p:spPr bwMode="auto">
            <a:xfrm>
              <a:off x="8262938" y="452438"/>
              <a:ext cx="60325" cy="104775"/>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29" name="Freeform 43"/>
            <p:cNvSpPr>
              <a:spLocks/>
            </p:cNvSpPr>
            <p:nvPr/>
          </p:nvSpPr>
          <p:spPr bwMode="auto">
            <a:xfrm>
              <a:off x="8575675" y="442913"/>
              <a:ext cx="130175" cy="112712"/>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30" name="Freeform 45"/>
            <p:cNvSpPr>
              <a:spLocks noEditPoints="1"/>
            </p:cNvSpPr>
            <p:nvPr/>
          </p:nvSpPr>
          <p:spPr bwMode="auto">
            <a:xfrm>
              <a:off x="8726488" y="474663"/>
              <a:ext cx="77787" cy="825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31" name="Freeform 48"/>
            <p:cNvSpPr>
              <a:spLocks/>
            </p:cNvSpPr>
            <p:nvPr/>
          </p:nvSpPr>
          <p:spPr bwMode="auto">
            <a:xfrm>
              <a:off x="8909050" y="452438"/>
              <a:ext cx="60325" cy="104775"/>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32" name="Freeform 50"/>
            <p:cNvSpPr>
              <a:spLocks/>
            </p:cNvSpPr>
            <p:nvPr/>
          </p:nvSpPr>
          <p:spPr bwMode="auto">
            <a:xfrm>
              <a:off x="8805863" y="476250"/>
              <a:ext cx="95250" cy="793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defTabSz="457200">
                <a:lnSpc>
                  <a:spcPct val="90000"/>
                </a:lnSpc>
                <a:defRPr/>
              </a:pPr>
              <a:endParaRPr kumimoji="0" lang="ja-JP" altLang="en-US" sz="1800" kern="0">
                <a:solidFill>
                  <a:sysClr val="windowText" lastClr="000000"/>
                </a:solidFill>
              </a:endParaRPr>
            </a:p>
          </p:txBody>
        </p:sp>
        <p:sp>
          <p:nvSpPr>
            <p:cNvPr id="33" name="Freeform 52"/>
            <p:cNvSpPr>
              <a:spLocks/>
            </p:cNvSpPr>
            <p:nvPr/>
          </p:nvSpPr>
          <p:spPr bwMode="auto">
            <a:xfrm>
              <a:off x="8899525" y="419100"/>
              <a:ext cx="50800" cy="33338"/>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defTabSz="457200">
                <a:lnSpc>
                  <a:spcPct val="90000"/>
                </a:lnSpc>
                <a:defRPr/>
              </a:pPr>
              <a:endParaRPr kumimoji="0" lang="ja-JP" altLang="en-US" sz="1800" kern="0">
                <a:solidFill>
                  <a:sysClr val="windowText" lastClr="000000"/>
                </a:solidFill>
              </a:endParaRPr>
            </a:p>
          </p:txBody>
        </p:sp>
      </p:grpSp>
      <p:sp>
        <p:nvSpPr>
          <p:cNvPr id="2" name="タイトル 1"/>
          <p:cNvSpPr>
            <a:spLocks noGrp="1"/>
          </p:cNvSpPr>
          <p:nvPr>
            <p:ph type="title"/>
          </p:nvPr>
        </p:nvSpPr>
        <p:spPr>
          <a:xfrm>
            <a:off x="150922" y="179483"/>
            <a:ext cx="9637183" cy="449263"/>
          </a:xfrm>
          <a:prstGeom prst="rect">
            <a:avLst/>
          </a:prstGeom>
        </p:spPr>
        <p:txBody>
          <a:bodyPr/>
          <a:lstStyle>
            <a:lvl1pPr>
              <a:defRPr sz="2400">
                <a:solidFill>
                  <a:schemeClr val="tx1"/>
                </a:solidFill>
                <a:latin typeface="HGP創英角ｺﾞｼｯｸUB" pitchFamily="50" charset="-128"/>
                <a:ea typeface="HGP創英角ｺﾞｼｯｸUB" pitchFamily="50" charset="-128"/>
              </a:defRPr>
            </a:lvl1pPr>
          </a:lstStyle>
          <a:p>
            <a:r>
              <a:rPr lang="ja-JP" altLang="en-US" dirty="0" smtClean="0"/>
              <a:t>マスタ タイトルの書式設定</a:t>
            </a:r>
            <a:endParaRPr lang="ja-JP" altLang="en-US" dirty="0"/>
          </a:p>
        </p:txBody>
      </p:sp>
      <p:sp>
        <p:nvSpPr>
          <p:cNvPr id="34" name="スライド番号プレースホルダ 2"/>
          <p:cNvSpPr>
            <a:spLocks noGrp="1"/>
          </p:cNvSpPr>
          <p:nvPr userDrawn="1">
            <p:ph type="sldNum" sz="quarter" idx="10"/>
          </p:nvPr>
        </p:nvSpPr>
        <p:spPr>
          <a:xfrm>
            <a:off x="11472334" y="6545263"/>
            <a:ext cx="651933" cy="304800"/>
          </a:xfrm>
          <a:prstGeom prst="rect">
            <a:avLst/>
          </a:prstGeom>
        </p:spPr>
        <p:txBody>
          <a:bodyPr/>
          <a:lstStyle>
            <a:lvl1pPr algn="r">
              <a:lnSpc>
                <a:spcPct val="90000"/>
              </a:lnSpc>
              <a:defRPr sz="1400">
                <a:latin typeface="Arial" pitchFamily="34" charset="0"/>
                <a:cs typeface="Arial" pitchFamily="34" charset="0"/>
              </a:defRPr>
            </a:lvl1pPr>
          </a:lstStyle>
          <a:p>
            <a:pPr>
              <a:defRPr/>
            </a:pPr>
            <a:fld id="{3C144343-B793-4FE4-8EB3-0796A904E8D1}" type="slidenum">
              <a:rPr lang="en-US" altLang="ja-JP">
                <a:solidFill>
                  <a:prstClr val="black">
                    <a:tint val="75000"/>
                  </a:prstClr>
                </a:solidFill>
              </a:rPr>
              <a:pPr>
                <a:defRPr/>
              </a:pPr>
              <a:t>‹#›</a:t>
            </a:fld>
            <a:endParaRPr lang="en-US" altLang="ja-JP">
              <a:solidFill>
                <a:prstClr val="black">
                  <a:tint val="75000"/>
                </a:prstClr>
              </a:solidFill>
            </a:endParaRPr>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_入力エリア少">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31" name="テキスト プレースホルダー 6"/>
          <p:cNvSpPr>
            <a:spLocks noGrp="1"/>
          </p:cNvSpPr>
          <p:nvPr>
            <p:ph type="body" sz="quarter" idx="18" hasCustomPrompt="1"/>
          </p:nvPr>
        </p:nvSpPr>
        <p:spPr>
          <a:xfrm>
            <a:off x="649818" y="355072"/>
            <a:ext cx="9299456" cy="2691128"/>
          </a:xfrm>
          <a:prstGeom prst="rect">
            <a:avLst/>
          </a:prstGeom>
        </p:spPr>
        <p:txBody>
          <a:bodyPr anchor="b" anchorCtr="0">
            <a:noAutofit/>
          </a:bodyPr>
          <a:lstStyle>
            <a:lvl1pPr marL="0" indent="0">
              <a:lnSpc>
                <a:spcPct val="100000"/>
              </a:lnSpc>
              <a:buFontTx/>
              <a:buNone/>
              <a:defRPr sz="4000" b="1"/>
            </a:lvl1pPr>
            <a:lvl2pPr marL="266700" indent="0">
              <a:lnSpc>
                <a:spcPct val="100000"/>
              </a:lnSpc>
              <a:buSzPct val="65000"/>
              <a:buFont typeface="Wingdings" panose="05000000000000000000" pitchFamily="2" charset="2"/>
              <a:buNone/>
              <a:defRPr sz="2200"/>
            </a:lvl2pPr>
            <a:lvl3pPr marL="542925" indent="0">
              <a:lnSpc>
                <a:spcPct val="100000"/>
              </a:lnSpc>
              <a:buSzPct val="45000"/>
              <a:buFont typeface="Wingdings" panose="05000000000000000000" pitchFamily="2" charset="2"/>
              <a:buNone/>
              <a:defRPr sz="2000"/>
            </a:lvl3pPr>
            <a:lvl4pPr marL="809625" indent="0">
              <a:lnSpc>
                <a:spcPct val="100000"/>
              </a:lnSpc>
              <a:buSzPct val="130000"/>
              <a:buFont typeface="Adobe Caslon Pro Bold" panose="0205070206050A020403" pitchFamily="18" charset="0"/>
              <a:buNone/>
              <a:defRPr sz="1800"/>
            </a:lvl4pPr>
            <a:lvl5pPr marL="1346200" indent="-268288">
              <a:buSzPct val="110000"/>
              <a:buFont typeface="Adobe Caslon Pro" panose="0205050205050A020403" pitchFamily="18" charset="0"/>
              <a:buChar char="-"/>
              <a:defRPr sz="1600"/>
            </a:lvl5pPr>
            <a:lvl6pPr marL="2286000" indent="0">
              <a:buNone/>
              <a:defRPr/>
            </a:lvl6pPr>
          </a:lstStyle>
          <a:p>
            <a:pPr lvl="0"/>
            <a:r>
              <a:rPr kumimoji="1" lang="ja-JP" altLang="en-US" dirty="0" smtClean="0"/>
              <a:t>クリックしてタイトルを入力</a:t>
            </a:r>
            <a:endParaRPr kumimoji="1" lang="en-US" altLang="ja-JP" dirty="0" smtClean="0"/>
          </a:p>
        </p:txBody>
      </p:sp>
      <p:sp>
        <p:nvSpPr>
          <p:cNvPr id="32" name="テキスト プレースホルダー 6"/>
          <p:cNvSpPr>
            <a:spLocks noGrp="1"/>
          </p:cNvSpPr>
          <p:nvPr>
            <p:ph type="body" sz="quarter" idx="19" hasCustomPrompt="1"/>
          </p:nvPr>
        </p:nvSpPr>
        <p:spPr>
          <a:xfrm>
            <a:off x="649816" y="3201411"/>
            <a:ext cx="8712366" cy="964800"/>
          </a:xfrm>
          <a:prstGeom prst="rect">
            <a:avLst/>
          </a:prstGeom>
        </p:spPr>
        <p:txBody>
          <a:bodyPr>
            <a:noAutofit/>
          </a:bodyPr>
          <a:lstStyle>
            <a:lvl1pPr marL="0" indent="0">
              <a:lnSpc>
                <a:spcPct val="90000"/>
              </a:lnSpc>
              <a:buFontTx/>
              <a:buNone/>
              <a:defRPr sz="2000" b="1">
                <a:solidFill>
                  <a:srgbClr val="C7171D"/>
                </a:solidFill>
              </a:defRPr>
            </a:lvl1pPr>
            <a:lvl2pPr marL="542925" indent="-276225">
              <a:lnSpc>
                <a:spcPct val="100000"/>
              </a:lnSpc>
              <a:buSzPct val="65000"/>
              <a:buFont typeface="Wingdings" panose="05000000000000000000" pitchFamily="2" charset="2"/>
              <a:buChar char="l"/>
              <a:defRPr sz="2200"/>
            </a:lvl2pPr>
            <a:lvl3pPr marL="809625" indent="-266700">
              <a:lnSpc>
                <a:spcPct val="100000"/>
              </a:lnSpc>
              <a:buSzPct val="45000"/>
              <a:buFont typeface="Wingdings" panose="05000000000000000000" pitchFamily="2" charset="2"/>
              <a:buChar char="l"/>
              <a:defRPr sz="2000"/>
            </a:lvl3pPr>
            <a:lvl4pPr marL="1077913" indent="-268288">
              <a:lnSpc>
                <a:spcPct val="100000"/>
              </a:lnSpc>
              <a:buSzPct val="130000"/>
              <a:buFont typeface="Adobe Caslon Pro Bold" panose="0205070206050A020403" pitchFamily="18" charset="0"/>
              <a:buChar char="-"/>
              <a:defRPr sz="1800"/>
            </a:lvl4pPr>
            <a:lvl5pPr marL="1346200" indent="-268288">
              <a:buSzPct val="110000"/>
              <a:buFont typeface="Adobe Caslon Pro" panose="0205050205050A020403" pitchFamily="18" charset="0"/>
              <a:buChar char="-"/>
              <a:defRPr sz="1600"/>
            </a:lvl5pPr>
            <a:lvl6pPr marL="2286000" indent="0">
              <a:buNone/>
              <a:defRPr/>
            </a:lvl6pPr>
          </a:lstStyle>
          <a:p>
            <a:pPr lvl="0"/>
            <a:r>
              <a:rPr lang="ja-JP" altLang="en-US" b="1" spc="60" dirty="0" smtClean="0">
                <a:solidFill>
                  <a:srgbClr val="C7171D"/>
                </a:solidFill>
              </a:rPr>
              <a:t>～クリックしてサブタイトルを入力～</a:t>
            </a:r>
            <a:endParaRPr kumimoji="1" lang="en-US" altLang="ja-JP" dirty="0" smtClean="0"/>
          </a:p>
        </p:txBody>
      </p:sp>
      <p:sp>
        <p:nvSpPr>
          <p:cNvPr id="33" name="テキスト プレースホルダー 6"/>
          <p:cNvSpPr>
            <a:spLocks noGrp="1"/>
          </p:cNvSpPr>
          <p:nvPr>
            <p:ph type="body" sz="quarter" idx="20" hasCustomPrompt="1"/>
          </p:nvPr>
        </p:nvSpPr>
        <p:spPr>
          <a:xfrm>
            <a:off x="649817" y="4458476"/>
            <a:ext cx="9299458" cy="2018524"/>
          </a:xfrm>
          <a:prstGeom prst="rect">
            <a:avLst/>
          </a:prstGeom>
        </p:spPr>
        <p:txBody>
          <a:bodyPr anchor="ctr" anchorCtr="0">
            <a:noAutofit/>
          </a:bodyPr>
          <a:lstStyle>
            <a:lvl1pPr marL="0" indent="0">
              <a:lnSpc>
                <a:spcPts val="1500"/>
              </a:lnSpc>
              <a:buFontTx/>
              <a:buNone/>
              <a:defRPr sz="2000" b="1"/>
            </a:lvl1pPr>
            <a:lvl2pPr marL="542925" indent="-276225">
              <a:lnSpc>
                <a:spcPct val="100000"/>
              </a:lnSpc>
              <a:buSzPct val="65000"/>
              <a:buFont typeface="Wingdings" panose="05000000000000000000" pitchFamily="2" charset="2"/>
              <a:buChar char="l"/>
              <a:defRPr sz="2200"/>
            </a:lvl2pPr>
            <a:lvl3pPr marL="809625" indent="-266700">
              <a:lnSpc>
                <a:spcPct val="100000"/>
              </a:lnSpc>
              <a:buSzPct val="45000"/>
              <a:buFont typeface="Wingdings" panose="05000000000000000000" pitchFamily="2" charset="2"/>
              <a:buChar char="l"/>
              <a:defRPr sz="2000"/>
            </a:lvl3pPr>
            <a:lvl4pPr marL="1077913" indent="-268288">
              <a:lnSpc>
                <a:spcPct val="100000"/>
              </a:lnSpc>
              <a:buSzPct val="130000"/>
              <a:buFont typeface="Adobe Caslon Pro Bold" panose="0205070206050A020403" pitchFamily="18" charset="0"/>
              <a:buChar char="-"/>
              <a:defRPr sz="1800"/>
            </a:lvl4pPr>
            <a:lvl5pPr marL="1346200" indent="-268288">
              <a:buSzPct val="110000"/>
              <a:buFont typeface="Adobe Caslon Pro" panose="0205050205050A020403" pitchFamily="18" charset="0"/>
              <a:buChar char="-"/>
              <a:defRPr sz="1600"/>
            </a:lvl5pPr>
            <a:lvl6pPr marL="2286000" indent="0">
              <a:buNone/>
              <a:defRPr/>
            </a:lvl6pPr>
          </a:lstStyle>
          <a:p>
            <a:pPr lvl="0"/>
            <a:r>
              <a:rPr kumimoji="1" lang="ja-JP" altLang="en-US" dirty="0" smtClean="0"/>
              <a:t>所属、名前、日付を入力</a:t>
            </a:r>
            <a:endParaRPr kumimoji="1" lang="en-US" altLang="ja-JP" dirty="0" smtClean="0"/>
          </a:p>
        </p:txBody>
      </p:sp>
      <p:pic>
        <p:nvPicPr>
          <p:cNvPr id="6" name="pasted-image.pdf"/>
          <p:cNvPicPr/>
          <p:nvPr userDrawn="1"/>
        </p:nvPicPr>
        <p:blipFill>
          <a:blip r:embed="rId3">
            <a:extLst/>
          </a:blip>
          <a:stretch>
            <a:fillRect/>
          </a:stretch>
        </p:blipFill>
        <p:spPr>
          <a:xfrm>
            <a:off x="10788165" y="5941650"/>
            <a:ext cx="1137010" cy="486266"/>
          </a:xfrm>
          <a:prstGeom prst="rect">
            <a:avLst/>
          </a:prstGeom>
          <a:ln w="12700">
            <a:miter lim="400000"/>
          </a:ln>
        </p:spPr>
      </p:pic>
      <p:sp>
        <p:nvSpPr>
          <p:cNvPr id="2" name="スライド番号プレースホルダー 1"/>
          <p:cNvSpPr>
            <a:spLocks noGrp="1"/>
          </p:cNvSpPr>
          <p:nvPr>
            <p:ph type="sldNum" sz="quarter" idx="21"/>
          </p:nvPr>
        </p:nvSpPr>
        <p:spPr/>
        <p:txBody>
          <a:bodyPr/>
          <a:lstStyle/>
          <a:p>
            <a:fld id="{86CB4B4D-7CA3-9044-876B-883B54F8677D}" type="slidenum">
              <a:rPr lang="en-US" altLang="ja-JP" smtClean="0">
                <a:solidFill>
                  <a:srgbClr val="000000"/>
                </a:solidFill>
              </a:rPr>
              <a:pPr/>
              <a:t>‹#›</a:t>
            </a:fld>
            <a:endParaRPr lang="ja-JP" altLang="en-US">
              <a:solidFill>
                <a:srgbClr val="000000"/>
              </a:solidFill>
            </a:endParaRPr>
          </a:p>
        </p:txBody>
      </p:sp>
      <p:sp>
        <p:nvSpPr>
          <p:cNvPr id="7" name="日付プレースホルダー 9"/>
          <p:cNvSpPr>
            <a:spLocks noGrp="1"/>
          </p:cNvSpPr>
          <p:nvPr>
            <p:ph type="dt" sz="half" idx="2"/>
          </p:nvPr>
        </p:nvSpPr>
        <p:spPr>
          <a:xfrm>
            <a:off x="-33859" y="6576007"/>
            <a:ext cx="2015999" cy="287999"/>
          </a:xfrm>
          <a:prstGeom prst="rect">
            <a:avLst/>
          </a:prstGeom>
        </p:spPr>
        <p:txBody>
          <a:bodyPr vert="horz" lIns="91440" tIns="45720" rIns="91440" bIns="45720" rtlCol="0" anchor="ctr"/>
          <a:lstStyle>
            <a:lvl1pPr algn="ctr">
              <a:defRPr sz="1200">
                <a:solidFill>
                  <a:srgbClr val="000000"/>
                </a:solidFill>
              </a:defRPr>
            </a:lvl1pPr>
          </a:lstStyle>
          <a:p>
            <a:r>
              <a:rPr lang="en-US" altLang="ja-JP" smtClean="0"/>
              <a:t>RIKEN Confidential</a:t>
            </a:r>
            <a:endParaRPr lang="ja-JP" altLang="en-US" dirty="0"/>
          </a:p>
        </p:txBody>
      </p:sp>
      <p:sp>
        <p:nvSpPr>
          <p:cNvPr id="8" name="フッター プレースホルダー 10"/>
          <p:cNvSpPr>
            <a:spLocks noGrp="1"/>
          </p:cNvSpPr>
          <p:nvPr>
            <p:ph type="ftr" sz="quarter" idx="3"/>
          </p:nvPr>
        </p:nvSpPr>
        <p:spPr>
          <a:xfrm>
            <a:off x="10094414" y="6583680"/>
            <a:ext cx="2097594" cy="261620"/>
          </a:xfrm>
          <a:prstGeom prst="rect">
            <a:avLst/>
          </a:prstGeom>
        </p:spPr>
        <p:txBody>
          <a:bodyPr vert="horz" lIns="91440" tIns="45720" rIns="91440" bIns="45720" rtlCol="0" anchor="ctr"/>
          <a:lstStyle>
            <a:lvl1pPr algn="r">
              <a:defRPr sz="1200">
                <a:solidFill>
                  <a:srgbClr val="000000"/>
                </a:solidFill>
              </a:defRPr>
            </a:lvl1pPr>
          </a:lstStyle>
          <a:p>
            <a:r>
              <a:rPr lang="en-US" altLang="ja-JP" smtClean="0"/>
              <a:t>(C) 2016 RIKEN</a:t>
            </a:r>
            <a:endParaRPr lang="ja-JP" altLang="en-US" dirty="0"/>
          </a:p>
        </p:txBody>
      </p:sp>
    </p:spTree>
    <p:extLst/>
  </p:cSld>
  <p:clrMapOvr>
    <a:masterClrMapping/>
  </p:clrMapOvr>
  <p:transition spd="med"/>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タイトルと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41102" y="199557"/>
            <a:ext cx="11339701" cy="528579"/>
          </a:xfrm>
          <a:prstGeom prst="rect">
            <a:avLst/>
          </a:prstGeom>
        </p:spPr>
        <p:txBody>
          <a:bodyPr/>
          <a:lstStyle>
            <a:lvl1pPr algn="ctr">
              <a:lnSpc>
                <a:spcPct val="100000"/>
              </a:lnSpc>
              <a:defRPr sz="2800" b="0">
                <a:latin typeface="ヒラギノ角ゴ ProN W3"/>
                <a:ea typeface="ヒラギノ角ゴ ProN W3"/>
                <a:cs typeface="ヒラギノ角ゴ ProN W3"/>
              </a:defRPr>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solidFill>
                  <a:srgbClr val="000000"/>
                </a:solidFill>
              </a:rPr>
              <a:pPr/>
              <a:t>‹#›</a:t>
            </a:fld>
            <a:endParaRPr lang="ja-JP" altLang="en-US" dirty="0">
              <a:solidFill>
                <a:srgbClr val="000000"/>
              </a:solidFill>
            </a:endParaRPr>
          </a:p>
        </p:txBody>
      </p:sp>
      <p:sp>
        <p:nvSpPr>
          <p:cNvPr id="7" name="テキスト プレースホルダー 6"/>
          <p:cNvSpPr>
            <a:spLocks noGrp="1"/>
          </p:cNvSpPr>
          <p:nvPr>
            <p:ph type="body" sz="quarter" idx="12" hasCustomPrompt="1"/>
          </p:nvPr>
        </p:nvSpPr>
        <p:spPr>
          <a:xfrm>
            <a:off x="141101" y="872067"/>
            <a:ext cx="11799562" cy="5598581"/>
          </a:xfrm>
          <a:prstGeom prst="rect">
            <a:avLst/>
          </a:prstGeom>
        </p:spPr>
        <p:txBody>
          <a:bodyPr>
            <a:noAutofit/>
          </a:bodyPr>
          <a:lstStyle>
            <a:lvl1pPr marL="271463" indent="-271463">
              <a:lnSpc>
                <a:spcPct val="100000"/>
              </a:lnSpc>
              <a:buFont typeface="Wingdings" panose="05000000000000000000" pitchFamily="2" charset="2"/>
              <a:buChar char="l"/>
              <a:defRPr sz="2200" b="0">
                <a:latin typeface="ヒラギノ角ゴ ProN W3"/>
                <a:ea typeface="ヒラギノ角ゴ ProN W3"/>
                <a:cs typeface="ヒラギノ角ゴ ProN W3"/>
              </a:defRPr>
            </a:lvl1pPr>
            <a:lvl2pPr marL="542925" indent="-276225">
              <a:lnSpc>
                <a:spcPct val="100000"/>
              </a:lnSpc>
              <a:buSzPct val="65000"/>
              <a:buFont typeface="Wingdings" panose="05000000000000000000" pitchFamily="2" charset="2"/>
              <a:buChar char="l"/>
              <a:defRPr sz="2200"/>
            </a:lvl2pPr>
            <a:lvl3pPr marL="809625" indent="-266700">
              <a:lnSpc>
                <a:spcPct val="100000"/>
              </a:lnSpc>
              <a:buSzPct val="45000"/>
              <a:buFont typeface="Wingdings" panose="05000000000000000000" pitchFamily="2" charset="2"/>
              <a:buChar char="l"/>
              <a:defRPr sz="2000"/>
            </a:lvl3pPr>
            <a:lvl4pPr marL="1077913" indent="-268288">
              <a:lnSpc>
                <a:spcPct val="100000"/>
              </a:lnSpc>
              <a:buSzPct val="130000"/>
              <a:buFont typeface="Adobe Caslon Pro Bold" panose="0205070206050A020403" pitchFamily="18" charset="0"/>
              <a:buChar char="-"/>
              <a:defRPr sz="1800"/>
            </a:lvl4pPr>
            <a:lvl5pPr marL="1346200" indent="-268288">
              <a:buSzPct val="110000"/>
              <a:buFont typeface="Adobe Caslon Pro" panose="0205050205050A020403" pitchFamily="18" charset="0"/>
              <a:buChar char="-"/>
              <a:defRPr sz="1600"/>
            </a:lvl5pPr>
            <a:lvl6pPr marL="2286000" indent="0">
              <a:buNone/>
              <a:defRPr/>
            </a:lvl6pPr>
          </a:lstStyle>
          <a:p>
            <a:r>
              <a:rPr kumimoji="1" lang="ja-JP" altLang="en-US" dirty="0" smtClean="0"/>
              <a:t>クリックしてテキストを入力</a:t>
            </a:r>
            <a:endParaRPr kumimoji="1" lang="en-US" altLang="ja-JP" dirty="0" smtClean="0"/>
          </a:p>
          <a:p>
            <a:endParaRPr kumimoji="1" lang="en-US" altLang="ja-JP" dirty="0" smtClean="0"/>
          </a:p>
          <a:p>
            <a:endParaRPr kumimoji="1" lang="en-US" altLang="ja-JP" dirty="0" smtClean="0"/>
          </a:p>
        </p:txBody>
      </p:sp>
      <p:sp>
        <p:nvSpPr>
          <p:cNvPr id="5" name="日付プレースホルダー 9"/>
          <p:cNvSpPr>
            <a:spLocks noGrp="1"/>
          </p:cNvSpPr>
          <p:nvPr>
            <p:ph type="dt" sz="half" idx="2"/>
          </p:nvPr>
        </p:nvSpPr>
        <p:spPr>
          <a:xfrm>
            <a:off x="-33859" y="6575992"/>
            <a:ext cx="2015999" cy="282008"/>
          </a:xfrm>
          <a:prstGeom prst="rect">
            <a:avLst/>
          </a:prstGeom>
        </p:spPr>
        <p:txBody>
          <a:bodyPr vert="horz" lIns="91440" tIns="45720" rIns="91440" bIns="45720" rtlCol="0" anchor="ctr"/>
          <a:lstStyle>
            <a:lvl1pPr algn="ctr">
              <a:defRPr sz="1200">
                <a:solidFill>
                  <a:srgbClr val="000000"/>
                </a:solidFill>
              </a:defRPr>
            </a:lvl1pPr>
          </a:lstStyle>
          <a:p>
            <a:r>
              <a:rPr lang="en-US" altLang="ja-JP" smtClean="0"/>
              <a:t>RIKEN Confidential</a:t>
            </a:r>
            <a:endParaRPr lang="ja-JP" altLang="en-US" dirty="0"/>
          </a:p>
        </p:txBody>
      </p:sp>
      <p:sp>
        <p:nvSpPr>
          <p:cNvPr id="6" name="フッター プレースホルダー 10"/>
          <p:cNvSpPr>
            <a:spLocks noGrp="1"/>
          </p:cNvSpPr>
          <p:nvPr>
            <p:ph type="ftr" sz="quarter" idx="3"/>
          </p:nvPr>
        </p:nvSpPr>
        <p:spPr>
          <a:xfrm>
            <a:off x="10094414" y="6583680"/>
            <a:ext cx="2097594" cy="261620"/>
          </a:xfrm>
          <a:prstGeom prst="rect">
            <a:avLst/>
          </a:prstGeom>
        </p:spPr>
        <p:txBody>
          <a:bodyPr vert="horz" lIns="91440" tIns="45720" rIns="91440" bIns="45720" rtlCol="0" anchor="ctr"/>
          <a:lstStyle>
            <a:lvl1pPr algn="ctr">
              <a:defRPr sz="1200">
                <a:solidFill>
                  <a:srgbClr val="000000"/>
                </a:solidFill>
              </a:defRPr>
            </a:lvl1pPr>
          </a:lstStyle>
          <a:p>
            <a:pPr algn="r"/>
            <a:r>
              <a:rPr lang="en-US" altLang="ja-JP" smtClean="0"/>
              <a:t>(C) 2016 RIKEN</a:t>
            </a:r>
            <a:endParaRPr lang="ja-JP" altLang="en-US" dirty="0"/>
          </a:p>
        </p:txBody>
      </p:sp>
    </p:spTree>
    <p:extLst/>
  </p:cSld>
  <p:clrMapOvr>
    <a:masterClrMapping/>
  </p:clrMapOvr>
  <p:transition spd="med"/>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_入力エリア少">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31" name="テキスト プレースホルダー 6"/>
          <p:cNvSpPr>
            <a:spLocks noGrp="1"/>
          </p:cNvSpPr>
          <p:nvPr>
            <p:ph type="body" sz="quarter" idx="18" hasCustomPrompt="1"/>
          </p:nvPr>
        </p:nvSpPr>
        <p:spPr>
          <a:xfrm>
            <a:off x="649818" y="355072"/>
            <a:ext cx="9299456" cy="2691128"/>
          </a:xfrm>
          <a:prstGeom prst="rect">
            <a:avLst/>
          </a:prstGeom>
        </p:spPr>
        <p:txBody>
          <a:bodyPr anchor="b" anchorCtr="0">
            <a:noAutofit/>
          </a:bodyPr>
          <a:lstStyle>
            <a:lvl1pPr marL="0" indent="0">
              <a:lnSpc>
                <a:spcPct val="100000"/>
              </a:lnSpc>
              <a:buFontTx/>
              <a:buNone/>
              <a:defRPr sz="4000" b="1"/>
            </a:lvl1pPr>
            <a:lvl2pPr marL="266670" indent="0">
              <a:lnSpc>
                <a:spcPct val="100000"/>
              </a:lnSpc>
              <a:buSzPct val="65000"/>
              <a:buFont typeface="Wingdings" panose="05000000000000000000" pitchFamily="2" charset="2"/>
              <a:buNone/>
              <a:defRPr sz="2200"/>
            </a:lvl2pPr>
            <a:lvl3pPr marL="542864" indent="0">
              <a:lnSpc>
                <a:spcPct val="100000"/>
              </a:lnSpc>
              <a:buSzPct val="45000"/>
              <a:buFont typeface="Wingdings" panose="05000000000000000000" pitchFamily="2" charset="2"/>
              <a:buNone/>
              <a:defRPr sz="2000"/>
            </a:lvl3pPr>
            <a:lvl4pPr marL="809532" indent="0">
              <a:lnSpc>
                <a:spcPct val="100000"/>
              </a:lnSpc>
              <a:buSzPct val="130000"/>
              <a:buFont typeface="Adobe Caslon Pro Bold" panose="0205070206050A020403" pitchFamily="18" charset="0"/>
              <a:buNone/>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クリックしてタイトルを入力</a:t>
            </a:r>
            <a:endParaRPr kumimoji="1" lang="en-US" altLang="ja-JP" dirty="0" smtClean="0"/>
          </a:p>
        </p:txBody>
      </p:sp>
      <p:sp>
        <p:nvSpPr>
          <p:cNvPr id="32" name="テキスト プレースホルダー 6"/>
          <p:cNvSpPr>
            <a:spLocks noGrp="1"/>
          </p:cNvSpPr>
          <p:nvPr>
            <p:ph type="body" sz="quarter" idx="19" hasCustomPrompt="1"/>
          </p:nvPr>
        </p:nvSpPr>
        <p:spPr>
          <a:xfrm>
            <a:off x="649816" y="3201411"/>
            <a:ext cx="8712366" cy="964800"/>
          </a:xfrm>
          <a:prstGeom prst="rect">
            <a:avLst/>
          </a:prstGeom>
        </p:spPr>
        <p:txBody>
          <a:bodyPr>
            <a:noAutofit/>
          </a:bodyPr>
          <a:lstStyle>
            <a:lvl1pPr marL="0" indent="0">
              <a:lnSpc>
                <a:spcPct val="90000"/>
              </a:lnSpc>
              <a:buFontTx/>
              <a:buNone/>
              <a:defRPr sz="2000" b="1">
                <a:solidFill>
                  <a:srgbClr val="C7171D"/>
                </a:solidFill>
              </a:defRPr>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lang="ja-JP" altLang="en-US" b="1" spc="60" dirty="0" smtClean="0">
                <a:solidFill>
                  <a:srgbClr val="C7171D"/>
                </a:solidFill>
              </a:rPr>
              <a:t>～クリックしてサブタイトルを入力～</a:t>
            </a:r>
            <a:endParaRPr kumimoji="1" lang="en-US" altLang="ja-JP" dirty="0" smtClean="0"/>
          </a:p>
        </p:txBody>
      </p:sp>
      <p:sp>
        <p:nvSpPr>
          <p:cNvPr id="33" name="テキスト プレースホルダー 6"/>
          <p:cNvSpPr>
            <a:spLocks noGrp="1"/>
          </p:cNvSpPr>
          <p:nvPr>
            <p:ph type="body" sz="quarter" idx="20" hasCustomPrompt="1"/>
          </p:nvPr>
        </p:nvSpPr>
        <p:spPr>
          <a:xfrm>
            <a:off x="649817" y="4458477"/>
            <a:ext cx="9299458" cy="2018524"/>
          </a:xfrm>
          <a:prstGeom prst="rect">
            <a:avLst/>
          </a:prstGeom>
        </p:spPr>
        <p:txBody>
          <a:bodyPr anchor="ctr" anchorCtr="0">
            <a:noAutofit/>
          </a:bodyPr>
          <a:lstStyle>
            <a:lvl1pPr marL="0" indent="0">
              <a:lnSpc>
                <a:spcPts val="1499"/>
              </a:lnSpc>
              <a:buFontTx/>
              <a:buNone/>
              <a:defRPr sz="20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所属、名前、日付を入力</a:t>
            </a:r>
            <a:endParaRPr kumimoji="1" lang="en-US" altLang="ja-JP" dirty="0" smtClean="0"/>
          </a:p>
        </p:txBody>
      </p:sp>
      <p:pic>
        <p:nvPicPr>
          <p:cNvPr id="7" name="pasted-image.pdf"/>
          <p:cNvPicPr/>
          <p:nvPr userDrawn="1"/>
        </p:nvPicPr>
        <p:blipFill rotWithShape="1">
          <a:blip r:embed="rId3">
            <a:extLst/>
          </a:blip>
          <a:srcRect r="59091"/>
          <a:stretch/>
        </p:blipFill>
        <p:spPr>
          <a:xfrm>
            <a:off x="10848181" y="5445028"/>
            <a:ext cx="1164492" cy="1221808"/>
          </a:xfrm>
          <a:prstGeom prst="rect">
            <a:avLst/>
          </a:prstGeom>
          <a:ln w="12700">
            <a:miter lim="400000"/>
          </a:ln>
        </p:spPr>
      </p:pic>
    </p:spTree>
    <p:extLst/>
  </p:cSld>
  <p:clrMapOvr>
    <a:masterClrMapping/>
  </p:clrMapOvr>
  <p:transition spd="med"/>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中表紙">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2" name="タイトル 1"/>
          <p:cNvSpPr>
            <a:spLocks noGrp="1"/>
          </p:cNvSpPr>
          <p:nvPr>
            <p:ph type="title" hasCustomPrompt="1"/>
          </p:nvPr>
        </p:nvSpPr>
        <p:spPr>
          <a:xfrm>
            <a:off x="571502" y="2844982"/>
            <a:ext cx="8398933" cy="1717969"/>
          </a:xfrm>
          <a:prstGeom prst="rect">
            <a:avLst/>
          </a:prstGeom>
        </p:spPr>
        <p:txBody>
          <a:bodyPr lIns="91429" tIns="45715" rIns="91429" bIns="45715"/>
          <a:lstStyle>
            <a:lvl1pPr>
              <a:lnSpc>
                <a:spcPct val="100000"/>
              </a:lnSpc>
              <a:defRPr sz="3600"/>
            </a:lvl1pPr>
          </a:lstStyle>
          <a:p>
            <a:r>
              <a:rPr kumimoji="1" lang="ja-JP" altLang="en-US" dirty="0" smtClean="0"/>
              <a:t>クリックして</a:t>
            </a:r>
            <a:r>
              <a:rPr kumimoji="1" lang="en-US" altLang="ja-JP" dirty="0" smtClean="0"/>
              <a:t/>
            </a:r>
            <a:br>
              <a:rPr kumimoji="1" lang="en-US" altLang="ja-JP" dirty="0" smtClean="0"/>
            </a:br>
            <a:r>
              <a:rPr kumimoji="1" lang="ja-JP" altLang="en-US" dirty="0" smtClean="0"/>
              <a:t>中表紙タイトルを入力</a:t>
            </a:r>
            <a:endParaRPr kumimoji="1" lang="ja-JP" altLang="en-US" dirty="0"/>
          </a:p>
        </p:txBody>
      </p:sp>
    </p:spTree>
    <p:extLst/>
  </p:cSld>
  <p:clrMapOvr>
    <a:masterClrMapping/>
  </p:clrMapOvr>
  <p:transition spd="med"/>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タイトルと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49394" y="199557"/>
            <a:ext cx="11529993" cy="528579"/>
          </a:xfrm>
          <a:prstGeom prst="rect">
            <a:avLst/>
          </a:prstGeom>
        </p:spPr>
        <p:txBody>
          <a:bodyPr lIns="91429" tIns="45715" rIns="91429" bIns="45715"/>
          <a:lstStyle>
            <a:lvl1pPr algn="l">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dirty="0"/>
          </a:p>
        </p:txBody>
      </p:sp>
      <p:sp>
        <p:nvSpPr>
          <p:cNvPr id="5" name="テキスト プレースホルダー 6"/>
          <p:cNvSpPr>
            <a:spLocks noGrp="1"/>
          </p:cNvSpPr>
          <p:nvPr>
            <p:ph type="body" sz="quarter" idx="12" hasCustomPrompt="1"/>
          </p:nvPr>
        </p:nvSpPr>
        <p:spPr>
          <a:xfrm>
            <a:off x="349395" y="872068"/>
            <a:ext cx="11529990" cy="5598581"/>
          </a:xfrm>
          <a:prstGeom prst="rect">
            <a:avLst/>
          </a:prstGeom>
        </p:spPr>
        <p:txBody>
          <a:bodyPr>
            <a:noAutofit/>
          </a:bodyPr>
          <a:lstStyle>
            <a:lvl1pPr marL="271432" indent="-271432">
              <a:lnSpc>
                <a:spcPct val="100000"/>
              </a:lnSpc>
              <a:spcBef>
                <a:spcPts val="0"/>
              </a:spcBef>
              <a:buSzPct val="100000"/>
              <a:buFont typeface="Wingdings" charset="2"/>
              <a:buChar char="§"/>
              <a:defRPr sz="2200" b="1"/>
            </a:lvl1pPr>
            <a:lvl2pPr marL="542864" indent="-276194">
              <a:lnSpc>
                <a:spcPct val="100000"/>
              </a:lnSpc>
              <a:spcBef>
                <a:spcPts val="0"/>
              </a:spcBef>
              <a:buSzPct val="100000"/>
              <a:buFont typeface="Wingdings" charset="2"/>
              <a:buChar char="§"/>
              <a:defRPr sz="2200"/>
            </a:lvl2pPr>
            <a:lvl3pPr marL="809532" indent="-266670">
              <a:lnSpc>
                <a:spcPct val="100000"/>
              </a:lnSpc>
              <a:spcBef>
                <a:spcPts val="0"/>
              </a:spcBef>
              <a:buSzPct val="100000"/>
              <a:buFont typeface="Wingdings" charset="2"/>
              <a:buChar char="§"/>
              <a:defRPr sz="2000"/>
            </a:lvl3pPr>
            <a:lvl4pPr marL="1077790" indent="-268257">
              <a:lnSpc>
                <a:spcPct val="100000"/>
              </a:lnSpc>
              <a:spcBef>
                <a:spcPts val="0"/>
              </a:spcBef>
              <a:buSzPct val="100000"/>
              <a:buFont typeface="Wingdings" charset="2"/>
              <a:buChar char="§"/>
              <a:defRPr sz="1800"/>
            </a:lvl4pPr>
            <a:lvl5pPr marL="1346047" indent="-268257">
              <a:spcBef>
                <a:spcPts val="0"/>
              </a:spcBef>
              <a:buSzPct val="100000"/>
              <a:buFont typeface="Wingdings" charset="2"/>
              <a:buChar char="§"/>
              <a:defRPr sz="1600"/>
            </a:lvl5pPr>
            <a:lvl6pPr marL="2285740" indent="0">
              <a:buNone/>
              <a:defRPr/>
            </a:lvl6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altLang="ja-JP" dirty="0" smtClean="0"/>
          </a:p>
        </p:txBody>
      </p:sp>
    </p:spTree>
    <p:extLst/>
  </p:cSld>
  <p:clrMapOvr>
    <a:masterClrMapping/>
  </p:clrMapOvr>
  <p:transition spd="med"/>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タイトルとテキスト　（行間　狭い）">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6" name="テキスト プレースホルダー 6"/>
          <p:cNvSpPr>
            <a:spLocks noGrp="1"/>
          </p:cNvSpPr>
          <p:nvPr>
            <p:ph type="body" sz="quarter" idx="12" hasCustomPrompt="1"/>
          </p:nvPr>
        </p:nvSpPr>
        <p:spPr>
          <a:xfrm>
            <a:off x="639237" y="872068"/>
            <a:ext cx="10841567" cy="5598581"/>
          </a:xfrm>
          <a:prstGeom prst="rect">
            <a:avLst/>
          </a:prstGeom>
        </p:spPr>
        <p:txBody>
          <a:bodyPr>
            <a:noAutofit/>
          </a:bodyPr>
          <a:lstStyle>
            <a:lvl1pPr marL="271432" indent="-271432">
              <a:lnSpc>
                <a:spcPct val="100000"/>
              </a:lnSpc>
              <a:spcBef>
                <a:spcPts val="0"/>
              </a:spcBef>
              <a:buSzPct val="100000"/>
              <a:buFont typeface="Wingdings" charset="2"/>
              <a:buChar char="§"/>
              <a:defRPr sz="2200" b="1"/>
            </a:lvl1pPr>
            <a:lvl2pPr marL="542864" indent="-276194">
              <a:lnSpc>
                <a:spcPct val="100000"/>
              </a:lnSpc>
              <a:spcBef>
                <a:spcPts val="0"/>
              </a:spcBef>
              <a:buSzPct val="100000"/>
              <a:buFont typeface="Wingdings" charset="2"/>
              <a:buChar char="§"/>
              <a:defRPr sz="2200"/>
            </a:lvl2pPr>
            <a:lvl3pPr marL="809532" indent="-266670">
              <a:lnSpc>
                <a:spcPct val="100000"/>
              </a:lnSpc>
              <a:spcBef>
                <a:spcPts val="0"/>
              </a:spcBef>
              <a:buSzPct val="100000"/>
              <a:buFont typeface="Wingdings" charset="2"/>
              <a:buChar char="§"/>
              <a:defRPr sz="2000"/>
            </a:lvl3pPr>
            <a:lvl4pPr marL="1077790" indent="-268257">
              <a:lnSpc>
                <a:spcPct val="100000"/>
              </a:lnSpc>
              <a:spcBef>
                <a:spcPts val="0"/>
              </a:spcBef>
              <a:buSzPct val="100000"/>
              <a:buFont typeface="Wingdings" charset="2"/>
              <a:buChar char="§"/>
              <a:defRPr sz="1800"/>
            </a:lvl4pPr>
            <a:lvl5pPr marL="1346047" indent="-268257">
              <a:spcBef>
                <a:spcPts val="0"/>
              </a:spcBef>
              <a:buSzPct val="100000"/>
              <a:buFont typeface="Wingdings" charset="2"/>
              <a:buChar char="§"/>
              <a:defRPr sz="1600"/>
            </a:lvl5pPr>
            <a:lvl6pPr marL="2285740" indent="0">
              <a:buNone/>
              <a:defRPr/>
            </a:lvl6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altLang="ja-JP" dirty="0" smtClean="0"/>
          </a:p>
        </p:txBody>
      </p:sp>
      <p:sp>
        <p:nvSpPr>
          <p:cNvPr id="7"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masterClrMapping/>
  </p:clrMapOvr>
  <p:transition spd="med"/>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タイトルとテキスト（箇条書き　4色）">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7" name="テキスト プレースホルダー 6"/>
          <p:cNvSpPr>
            <a:spLocks noGrp="1"/>
          </p:cNvSpPr>
          <p:nvPr>
            <p:ph type="body" sz="quarter" idx="12" hasCustomPrompt="1"/>
          </p:nvPr>
        </p:nvSpPr>
        <p:spPr>
          <a:xfrm>
            <a:off x="639237" y="872068"/>
            <a:ext cx="10841567" cy="5598581"/>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Clr>
                <a:srgbClr val="004A7A"/>
              </a:buClr>
              <a:buSzPct val="65000"/>
              <a:buFont typeface="Wingdings" panose="05000000000000000000" pitchFamily="2" charset="2"/>
              <a:buChar char="l"/>
              <a:defRPr sz="2200"/>
            </a:lvl2pPr>
            <a:lvl3pPr marL="809532" indent="-266670">
              <a:lnSpc>
                <a:spcPct val="100000"/>
              </a:lnSpc>
              <a:buClr>
                <a:srgbClr val="FABE00"/>
              </a:buClr>
              <a:buSzPct val="45000"/>
              <a:buFont typeface="Wingdings" panose="05000000000000000000" pitchFamily="2" charset="2"/>
              <a:buChar char="l"/>
              <a:defRPr sz="2000"/>
            </a:lvl3pPr>
            <a:lvl4pPr marL="1077790" indent="-268257">
              <a:lnSpc>
                <a:spcPct val="100000"/>
              </a:lnSpc>
              <a:buClr>
                <a:srgbClr val="168B37"/>
              </a:buClr>
              <a:buSzPct val="130000"/>
              <a:buFont typeface="Adobe Caslon Pro Bold" panose="0205070206050A020403" pitchFamily="18" charset="0"/>
              <a:buChar char="-"/>
              <a:defRPr sz="1800"/>
            </a:lvl4pPr>
            <a:lvl5pPr marL="1346047" indent="-268257">
              <a:buClr>
                <a:srgbClr val="168B37"/>
              </a:buClr>
              <a:buSzPct val="110000"/>
              <a:buFont typeface="Adobe Caslon Pro" panose="0205050205050A020403" pitchFamily="18" charset="0"/>
              <a:buChar char="-"/>
              <a:defRPr sz="1600"/>
            </a:lvl5pPr>
            <a:lvl6pPr marL="2285740" indent="0">
              <a:buNone/>
              <a:defRPr/>
            </a:lvl6pPr>
          </a:lstStyle>
          <a:p>
            <a:r>
              <a:rPr kumimoji="1" lang="ja-JP" altLang="en-US" dirty="0" smtClean="0"/>
              <a:t>クリックしてテキストを入力　（箇条書き　</a:t>
            </a:r>
            <a:r>
              <a:rPr kumimoji="1" lang="en-US" altLang="ja-JP" dirty="0" smtClean="0"/>
              <a:t>4</a:t>
            </a:r>
            <a:r>
              <a:rPr kumimoji="1" lang="ja-JP" altLang="en-US" dirty="0" smtClean="0"/>
              <a:t>色）</a:t>
            </a:r>
            <a:endParaRPr kumimoji="1" lang="en-US" altLang="ja-JP" dirty="0" smtClean="0"/>
          </a:p>
          <a:p>
            <a:pPr lvl="1"/>
            <a:r>
              <a:rPr kumimoji="1" lang="ja-JP" altLang="en-US" dirty="0" smtClean="0"/>
              <a:t>あいうえ</a:t>
            </a:r>
            <a:r>
              <a:rPr kumimoji="1" lang="ja-JP" altLang="en-US" dirty="0" err="1" smtClean="0"/>
              <a:t>お</a:t>
            </a:r>
            <a:endParaRPr kumimoji="1" lang="en-US" altLang="ja-JP" dirty="0" smtClean="0"/>
          </a:p>
          <a:p>
            <a:pPr lvl="2"/>
            <a:r>
              <a:rPr kumimoji="1" lang="ja-JP" altLang="en-US" dirty="0" smtClean="0"/>
              <a:t>かきく</a:t>
            </a:r>
            <a:r>
              <a:rPr kumimoji="1" lang="ja-JP" altLang="en-US" dirty="0" err="1" smtClean="0"/>
              <a:t>けこ</a:t>
            </a:r>
            <a:endParaRPr kumimoji="1" lang="en-US" altLang="ja-JP" dirty="0" smtClean="0"/>
          </a:p>
          <a:p>
            <a:pPr lvl="3"/>
            <a:r>
              <a:rPr kumimoji="1" lang="ja-JP" altLang="en-US" dirty="0" err="1" smtClean="0"/>
              <a:t>さしすせそ</a:t>
            </a:r>
            <a:endParaRPr kumimoji="1" lang="en-US" altLang="ja-JP" dirty="0" smtClean="0"/>
          </a:p>
          <a:p>
            <a:pPr lvl="4"/>
            <a:r>
              <a:rPr kumimoji="1" lang="ja-JP" altLang="en-US" dirty="0" smtClean="0"/>
              <a:t>たちつてと</a:t>
            </a:r>
            <a:endParaRPr kumimoji="1" lang="en-US" altLang="ja-JP" dirty="0" smtClean="0"/>
          </a:p>
          <a:p>
            <a:pPr lvl="1"/>
            <a:endParaRPr kumimoji="1" lang="en-US" altLang="ja-JP" dirty="0" smtClean="0"/>
          </a:p>
        </p:txBody>
      </p:sp>
      <p:sp>
        <p:nvSpPr>
          <p:cNvPr id="6"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masterClrMapping/>
  </p:clrMapOvr>
  <p:transition spd="med"/>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タイトルとテキスト、コンテンツ入力">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4" name="テキスト プレースホルダー 6"/>
          <p:cNvSpPr>
            <a:spLocks noGrp="1"/>
          </p:cNvSpPr>
          <p:nvPr>
            <p:ph type="body" sz="quarter" idx="11" hasCustomPrompt="1"/>
          </p:nvPr>
        </p:nvSpPr>
        <p:spPr>
          <a:xfrm>
            <a:off x="639233" y="871274"/>
            <a:ext cx="5280000" cy="5571865"/>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クリックしてテキストを入力</a:t>
            </a:r>
            <a:endParaRPr kumimoji="1" lang="en-US" altLang="ja-JP" dirty="0" smtClean="0"/>
          </a:p>
        </p:txBody>
      </p:sp>
      <p:sp>
        <p:nvSpPr>
          <p:cNvPr id="8" name="コンテンツ プレースホルダー 7"/>
          <p:cNvSpPr>
            <a:spLocks noGrp="1"/>
          </p:cNvSpPr>
          <p:nvPr>
            <p:ph sz="quarter" idx="12" hasCustomPrompt="1"/>
          </p:nvPr>
        </p:nvSpPr>
        <p:spPr>
          <a:xfrm>
            <a:off x="6248404" y="872068"/>
            <a:ext cx="5232399" cy="5571067"/>
          </a:xfrm>
        </p:spPr>
        <p:txBody>
          <a:bodyPr>
            <a:noAutofit/>
          </a:bodyPr>
          <a:lstStyle>
            <a:lvl1pPr marL="269844" marR="0" indent="-269844" defTabSz="914296" eaLnBrk="1" fontAlgn="auto" latinLnBrk="0" hangingPunct="1">
              <a:lnSpc>
                <a:spcPct val="100000"/>
              </a:lnSpc>
              <a:spcBef>
                <a:spcPts val="1000"/>
              </a:spcBef>
              <a:spcAft>
                <a:spcPts val="0"/>
              </a:spcAft>
              <a:buClr>
                <a:srgbClr val="B01F28"/>
              </a:buClr>
              <a:buSzPct val="80000"/>
              <a:buFont typeface="Wingdings" panose="05000000000000000000" pitchFamily="2" charset="2"/>
              <a:buChar char="l"/>
              <a:tabLst/>
              <a:defRPr/>
            </a:lvl1pPr>
          </a:lstStyle>
          <a:p>
            <a:pPr lvl="0"/>
            <a:r>
              <a:rPr kumimoji="1" lang="ja-JP" altLang="en-US" dirty="0" smtClean="0"/>
              <a:t>クリックしてコンテンツを入力</a:t>
            </a:r>
            <a:endParaRPr kumimoji="1" lang="en-US" altLang="ja-JP" dirty="0" smtClean="0"/>
          </a:p>
        </p:txBody>
      </p:sp>
      <p:pic>
        <p:nvPicPr>
          <p:cNvPr id="6" name="pasted-image.pdf"/>
          <p:cNvPicPr/>
          <p:nvPr userDrawn="1"/>
        </p:nvPicPr>
        <p:blipFill rotWithShape="1">
          <a:blip r:embed="rId2">
            <a:extLst/>
          </a:blip>
          <a:srcRect l="38636"/>
          <a:stretch/>
        </p:blipFill>
        <p:spPr>
          <a:xfrm>
            <a:off x="11437816" y="238694"/>
            <a:ext cx="527538" cy="367665"/>
          </a:xfrm>
          <a:prstGeom prst="rect">
            <a:avLst/>
          </a:prstGeom>
          <a:ln w="12700">
            <a:miter lim="400000"/>
          </a:ln>
        </p:spPr>
      </p:pic>
      <p:pic>
        <p:nvPicPr>
          <p:cNvPr id="9" name="pasted-image.pdf"/>
          <p:cNvPicPr/>
          <p:nvPr userDrawn="1"/>
        </p:nvPicPr>
        <p:blipFill rotWithShape="1">
          <a:blip r:embed="rId2">
            <a:extLst/>
          </a:blip>
          <a:srcRect r="59091"/>
          <a:stretch/>
        </p:blipFill>
        <p:spPr>
          <a:xfrm>
            <a:off x="320431" y="238694"/>
            <a:ext cx="351692" cy="367665"/>
          </a:xfrm>
          <a:prstGeom prst="rect">
            <a:avLst/>
          </a:prstGeom>
          <a:ln w="12700">
            <a:miter lim="400000"/>
          </a:ln>
        </p:spPr>
      </p:pic>
      <p:sp>
        <p:nvSpPr>
          <p:cNvPr id="10"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Date Placeholder 2"/>
          <p:cNvSpPr>
            <a:spLocks noGrp="1"/>
          </p:cNvSpPr>
          <p:nvPr>
            <p:ph type="dt" sz="half" idx="10"/>
          </p:nvPr>
        </p:nvSpPr>
        <p:spPr/>
        <p:txBody>
          <a:bodyPr/>
          <a:lstStyle/>
          <a:p>
            <a:fld id="{30D24D4A-C014-9E48-AF8D-9C666488908B}" type="datetimeFigureOut">
              <a:rPr kumimoji="1" lang="ja-JP" altLang="en-US" smtClean="0"/>
              <a:t>2017/7/27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9140600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まとめ">
    <p:spTree>
      <p:nvGrpSpPr>
        <p:cNvPr id="1" name=""/>
        <p:cNvGrpSpPr/>
        <p:nvPr/>
      </p:nvGrpSpPr>
      <p:grpSpPr>
        <a:xfrm>
          <a:off x="0" y="0"/>
          <a:ext cx="0" cy="0"/>
          <a:chOff x="0" y="0"/>
          <a:chExt cx="0" cy="0"/>
        </a:xfrm>
      </p:grpSpPr>
      <p:sp>
        <p:nvSpPr>
          <p:cNvPr id="5" name="テキスト プレースホルダー 6"/>
          <p:cNvSpPr>
            <a:spLocks noGrp="1"/>
          </p:cNvSpPr>
          <p:nvPr>
            <p:ph type="body" sz="quarter" idx="11" hasCustomPrompt="1"/>
          </p:nvPr>
        </p:nvSpPr>
        <p:spPr>
          <a:xfrm>
            <a:off x="639233" y="871273"/>
            <a:ext cx="5280000" cy="4780595"/>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クリックしてテキストを入力</a:t>
            </a:r>
            <a:endParaRPr kumimoji="1" lang="en-US" altLang="ja-JP" dirty="0" smtClean="0"/>
          </a:p>
        </p:txBody>
      </p:sp>
      <p:sp>
        <p:nvSpPr>
          <p:cNvPr id="6" name="テキスト プレースホルダー 6"/>
          <p:cNvSpPr>
            <a:spLocks noGrp="1"/>
          </p:cNvSpPr>
          <p:nvPr>
            <p:ph type="body" sz="quarter" idx="12" hasCustomPrompt="1"/>
          </p:nvPr>
        </p:nvSpPr>
        <p:spPr>
          <a:xfrm>
            <a:off x="6249722" y="871273"/>
            <a:ext cx="5231082" cy="4780595"/>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クリックしてテキストを入力</a:t>
            </a:r>
            <a:endParaRPr kumimoji="1" lang="en-US" altLang="ja-JP" dirty="0" smtClean="0"/>
          </a:p>
          <a:p>
            <a:pPr lvl="5"/>
            <a:endParaRPr kumimoji="1" lang="en-US" altLang="ja-JP" dirty="0" smtClean="0"/>
          </a:p>
        </p:txBody>
      </p:sp>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9" name="テキスト プレースホルダー 6"/>
          <p:cNvSpPr>
            <a:spLocks noGrp="1"/>
          </p:cNvSpPr>
          <p:nvPr>
            <p:ph type="body" sz="quarter" idx="13" hasCustomPrompt="1"/>
          </p:nvPr>
        </p:nvSpPr>
        <p:spPr>
          <a:xfrm>
            <a:off x="638908" y="5825068"/>
            <a:ext cx="10890811" cy="900331"/>
          </a:xfrm>
          <a:prstGeom prst="rect">
            <a:avLst/>
          </a:prstGeom>
          <a:solidFill>
            <a:srgbClr val="A50021"/>
          </a:solidFill>
        </p:spPr>
        <p:txBody>
          <a:bodyPr anchor="ctr" anchorCtr="0">
            <a:noAutofit/>
          </a:bodyPr>
          <a:lstStyle>
            <a:lvl1pPr marL="0" indent="0" algn="ctr">
              <a:lnSpc>
                <a:spcPct val="100000"/>
              </a:lnSpc>
              <a:buFontTx/>
              <a:buNone/>
              <a:defRPr sz="2000" b="1">
                <a:solidFill>
                  <a:schemeClr val="bg1"/>
                </a:solidFill>
              </a:defRPr>
            </a:lvl1pPr>
            <a:lvl2pPr marL="266670" indent="0" algn="ctr">
              <a:lnSpc>
                <a:spcPct val="100000"/>
              </a:lnSpc>
              <a:buSzPct val="65000"/>
              <a:buFontTx/>
              <a:buNone/>
              <a:defRPr sz="2000"/>
            </a:lvl2pPr>
            <a:lvl3pPr marL="542864" indent="0" algn="ctr">
              <a:lnSpc>
                <a:spcPct val="100000"/>
              </a:lnSpc>
              <a:buSzPct val="45000"/>
              <a:buFontTx/>
              <a:buNone/>
              <a:defRPr sz="2000"/>
            </a:lvl3pPr>
            <a:lvl4pPr marL="809532" indent="0" algn="ctr">
              <a:lnSpc>
                <a:spcPct val="100000"/>
              </a:lnSpc>
              <a:buSzPct val="130000"/>
              <a:buFontTx/>
              <a:buNone/>
              <a:defRPr sz="2000"/>
            </a:lvl4pPr>
            <a:lvl5pPr marL="1077790" indent="0" algn="ctr">
              <a:buSzPct val="110000"/>
              <a:buFontTx/>
              <a:buNone/>
              <a:defRPr sz="2000"/>
            </a:lvl5pPr>
            <a:lvl6pPr marL="2285740" indent="0" algn="ctr">
              <a:buFontTx/>
              <a:buNone/>
              <a:defRPr sz="2000"/>
            </a:lvl6pPr>
          </a:lstStyle>
          <a:p>
            <a:pPr lvl="0"/>
            <a:r>
              <a:rPr kumimoji="1" lang="ja-JP" altLang="en-US" dirty="0" smtClean="0"/>
              <a:t>クリックしてまとめを入力</a:t>
            </a:r>
          </a:p>
        </p:txBody>
      </p:sp>
      <p:sp>
        <p:nvSpPr>
          <p:cNvPr id="8"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masterClrMapping/>
  </p:clrMapOvr>
  <p:transition spd="med"/>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テキストのみ">
    <p:bg>
      <p:bgRef idx="1001">
        <a:schemeClr val="bg1"/>
      </p:bgRef>
    </p:bg>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6" name="テキスト プレースホルダー 6"/>
          <p:cNvSpPr>
            <a:spLocks noGrp="1"/>
          </p:cNvSpPr>
          <p:nvPr>
            <p:ph type="body" sz="quarter" idx="12" hasCustomPrompt="1"/>
          </p:nvPr>
        </p:nvSpPr>
        <p:spPr>
          <a:xfrm>
            <a:off x="639237" y="660401"/>
            <a:ext cx="10841567" cy="5810248"/>
          </a:xfrm>
          <a:prstGeom prst="rect">
            <a:avLst/>
          </a:prstGeom>
        </p:spPr>
        <p:txBody>
          <a:bodyPr>
            <a:noAutofit/>
          </a:bodyPr>
          <a:lstStyle>
            <a:lvl1pPr marL="271432" indent="-271432">
              <a:lnSpc>
                <a:spcPct val="100000"/>
              </a:lnSpc>
              <a:spcBef>
                <a:spcPts val="0"/>
              </a:spcBef>
              <a:buFont typeface="Wingdings" panose="05000000000000000000" pitchFamily="2" charset="2"/>
              <a:buChar char="l"/>
              <a:defRPr sz="2200" b="1"/>
            </a:lvl1pPr>
            <a:lvl2pPr marL="542864" indent="-276194">
              <a:lnSpc>
                <a:spcPct val="100000"/>
              </a:lnSpc>
              <a:spcBef>
                <a:spcPts val="0"/>
              </a:spcBef>
              <a:buSzPct val="65000"/>
              <a:buFont typeface="Wingdings" panose="05000000000000000000" pitchFamily="2" charset="2"/>
              <a:buChar char="l"/>
              <a:defRPr sz="2200"/>
            </a:lvl2pPr>
            <a:lvl3pPr marL="809532" indent="-266670">
              <a:lnSpc>
                <a:spcPct val="100000"/>
              </a:lnSpc>
              <a:spcBef>
                <a:spcPts val="0"/>
              </a:spcBef>
              <a:buSzPct val="45000"/>
              <a:buFont typeface="Wingdings" panose="05000000000000000000" pitchFamily="2" charset="2"/>
              <a:buChar char="l"/>
              <a:defRPr sz="2000"/>
            </a:lvl3pPr>
            <a:lvl4pPr marL="1077790" indent="-268257">
              <a:lnSpc>
                <a:spcPct val="100000"/>
              </a:lnSpc>
              <a:spcBef>
                <a:spcPts val="0"/>
              </a:spcBef>
              <a:buSzPct val="130000"/>
              <a:buFont typeface="Adobe Caslon Pro Bold" panose="0205070206050A020403" pitchFamily="18" charset="0"/>
              <a:buChar char="-"/>
              <a:defRPr sz="1800"/>
            </a:lvl4pPr>
            <a:lvl5pPr marL="1346047" indent="-268257">
              <a:spcBef>
                <a:spcPts val="0"/>
              </a:spcBef>
              <a:buSzPct val="110000"/>
              <a:buFont typeface="Adobe Caslon Pro" panose="0205050205050A020403" pitchFamily="18" charset="0"/>
              <a:buChar char="-"/>
              <a:defRPr sz="1600"/>
            </a:lvl5pPr>
            <a:lvl6pPr marL="2285740" indent="0">
              <a:buNone/>
              <a:defRPr/>
            </a:lvl6pPr>
          </a:lstStyle>
          <a:p>
            <a:r>
              <a:rPr kumimoji="1" lang="ja-JP" altLang="en-US" dirty="0" smtClean="0"/>
              <a:t>クリックしてテキストを入力（行間　狭い）</a:t>
            </a:r>
            <a:endParaRPr kumimoji="1" lang="en-US" altLang="ja-JP" dirty="0" smtClean="0"/>
          </a:p>
          <a:p>
            <a:endParaRPr kumimoji="1" lang="en-US" altLang="ja-JP" dirty="0" smtClean="0"/>
          </a:p>
          <a:p>
            <a:endParaRPr kumimoji="1" lang="en-US" altLang="ja-JP" dirty="0" smtClean="0"/>
          </a:p>
        </p:txBody>
      </p:sp>
    </p:spTree>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白背景_タイトルとテキスト">
    <p:bg>
      <p:bgRef idx="1001">
        <a:schemeClr val="bg1"/>
      </p:bgRef>
    </p:bg>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4" name="Shape 3"/>
          <p:cNvSpPr/>
          <p:nvPr userDrawn="1"/>
        </p:nvSpPr>
        <p:spPr>
          <a:xfrm>
            <a:off x="-33867" y="-12700"/>
            <a:ext cx="12259733" cy="101600"/>
          </a:xfrm>
          <a:prstGeom prst="rect">
            <a:avLst/>
          </a:prstGeom>
          <a:solidFill>
            <a:srgbClr val="C7171D"/>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7" name="テキスト プレースホルダー 6"/>
          <p:cNvSpPr>
            <a:spLocks noGrp="1"/>
          </p:cNvSpPr>
          <p:nvPr>
            <p:ph type="body" sz="quarter" idx="12" hasCustomPrompt="1"/>
          </p:nvPr>
        </p:nvSpPr>
        <p:spPr>
          <a:xfrm>
            <a:off x="639237" y="872068"/>
            <a:ext cx="10841567" cy="5598581"/>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r>
              <a:rPr kumimoji="1" lang="ja-JP" altLang="en-US" dirty="0" smtClean="0"/>
              <a:t>クリックしてテキストを入力</a:t>
            </a:r>
            <a:endParaRPr kumimoji="1" lang="en-US" altLang="ja-JP" dirty="0" smtClean="0"/>
          </a:p>
        </p:txBody>
      </p:sp>
      <p:pic>
        <p:nvPicPr>
          <p:cNvPr id="9" name="pasted-image.pdf"/>
          <p:cNvPicPr/>
          <p:nvPr userDrawn="1"/>
        </p:nvPicPr>
        <p:blipFill rotWithShape="1">
          <a:blip r:embed="rId2">
            <a:extLst/>
          </a:blip>
          <a:srcRect l="38636"/>
          <a:stretch/>
        </p:blipFill>
        <p:spPr>
          <a:xfrm>
            <a:off x="11437816" y="238694"/>
            <a:ext cx="527538" cy="367665"/>
          </a:xfrm>
          <a:prstGeom prst="rect">
            <a:avLst/>
          </a:prstGeom>
          <a:ln w="12700">
            <a:miter lim="400000"/>
          </a:ln>
        </p:spPr>
      </p:pic>
      <p:pic>
        <p:nvPicPr>
          <p:cNvPr id="10" name="pasted-image.pdf"/>
          <p:cNvPicPr/>
          <p:nvPr userDrawn="1"/>
        </p:nvPicPr>
        <p:blipFill rotWithShape="1">
          <a:blip r:embed="rId2">
            <a:extLst/>
          </a:blip>
          <a:srcRect r="59091"/>
          <a:stretch/>
        </p:blipFill>
        <p:spPr>
          <a:xfrm>
            <a:off x="320431" y="238694"/>
            <a:ext cx="351692" cy="367665"/>
          </a:xfrm>
          <a:prstGeom prst="rect">
            <a:avLst/>
          </a:prstGeom>
          <a:ln w="12700">
            <a:miter lim="400000"/>
          </a:ln>
        </p:spPr>
      </p:pic>
      <p:sp>
        <p:nvSpPr>
          <p:cNvPr id="12"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白背景_タイトルとテキスト（行間　狭い）">
    <p:bg>
      <p:bgRef idx="1001">
        <a:schemeClr val="bg1"/>
      </p:bgRef>
    </p:bg>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4" name="Shape 3"/>
          <p:cNvSpPr/>
          <p:nvPr userDrawn="1"/>
        </p:nvSpPr>
        <p:spPr>
          <a:xfrm>
            <a:off x="-33867" y="-12700"/>
            <a:ext cx="12259733" cy="101600"/>
          </a:xfrm>
          <a:prstGeom prst="rect">
            <a:avLst/>
          </a:prstGeom>
          <a:solidFill>
            <a:srgbClr val="C7171D"/>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10" name="テキスト プレースホルダー 6"/>
          <p:cNvSpPr>
            <a:spLocks noGrp="1"/>
          </p:cNvSpPr>
          <p:nvPr>
            <p:ph type="body" sz="quarter" idx="12" hasCustomPrompt="1"/>
          </p:nvPr>
        </p:nvSpPr>
        <p:spPr>
          <a:xfrm>
            <a:off x="639237" y="872068"/>
            <a:ext cx="10841567" cy="5598581"/>
          </a:xfrm>
          <a:prstGeom prst="rect">
            <a:avLst/>
          </a:prstGeom>
        </p:spPr>
        <p:txBody>
          <a:bodyPr>
            <a:noAutofit/>
          </a:bodyPr>
          <a:lstStyle>
            <a:lvl1pPr marL="271432" indent="-271432">
              <a:lnSpc>
                <a:spcPct val="100000"/>
              </a:lnSpc>
              <a:spcBef>
                <a:spcPts val="0"/>
              </a:spcBef>
              <a:buFont typeface="Wingdings" panose="05000000000000000000" pitchFamily="2" charset="2"/>
              <a:buChar char="l"/>
              <a:defRPr sz="2200" b="1"/>
            </a:lvl1pPr>
            <a:lvl2pPr marL="542864" indent="-276194">
              <a:lnSpc>
                <a:spcPct val="100000"/>
              </a:lnSpc>
              <a:spcBef>
                <a:spcPts val="0"/>
              </a:spcBef>
              <a:buSzPct val="65000"/>
              <a:buFont typeface="Wingdings" panose="05000000000000000000" pitchFamily="2" charset="2"/>
              <a:buChar char="l"/>
              <a:defRPr sz="2200"/>
            </a:lvl2pPr>
            <a:lvl3pPr marL="809532" indent="-266670">
              <a:lnSpc>
                <a:spcPct val="100000"/>
              </a:lnSpc>
              <a:spcBef>
                <a:spcPts val="0"/>
              </a:spcBef>
              <a:buSzPct val="45000"/>
              <a:buFont typeface="Wingdings" panose="05000000000000000000" pitchFamily="2" charset="2"/>
              <a:buChar char="l"/>
              <a:defRPr sz="2000"/>
            </a:lvl3pPr>
            <a:lvl4pPr marL="1077790" indent="-268257">
              <a:lnSpc>
                <a:spcPct val="100000"/>
              </a:lnSpc>
              <a:spcBef>
                <a:spcPts val="0"/>
              </a:spcBef>
              <a:buSzPct val="130000"/>
              <a:buFont typeface="Adobe Caslon Pro Bold" panose="0205070206050A020403" pitchFamily="18" charset="0"/>
              <a:buChar char="-"/>
              <a:defRPr sz="1800"/>
            </a:lvl4pPr>
            <a:lvl5pPr marL="1346047" indent="-268257">
              <a:spcBef>
                <a:spcPts val="0"/>
              </a:spcBef>
              <a:buSzPct val="110000"/>
              <a:buFont typeface="Adobe Caslon Pro" panose="0205050205050A020403" pitchFamily="18" charset="0"/>
              <a:buChar char="-"/>
              <a:defRPr sz="1600"/>
            </a:lvl5pPr>
            <a:lvl6pPr marL="2285740" indent="0">
              <a:buNone/>
              <a:defRPr/>
            </a:lvl6pPr>
          </a:lstStyle>
          <a:p>
            <a:r>
              <a:rPr kumimoji="1" lang="ja-JP" altLang="en-US" dirty="0" smtClean="0"/>
              <a:t>クリックしてテキストを入力（行間　狭い）</a:t>
            </a:r>
            <a:endParaRPr kumimoji="1" lang="en-US" altLang="ja-JP" dirty="0" smtClean="0"/>
          </a:p>
          <a:p>
            <a:endParaRPr kumimoji="1" lang="en-US" altLang="ja-JP" dirty="0" smtClean="0"/>
          </a:p>
          <a:p>
            <a:endParaRPr kumimoji="1" lang="en-US" altLang="ja-JP" dirty="0" smtClean="0"/>
          </a:p>
        </p:txBody>
      </p:sp>
      <p:pic>
        <p:nvPicPr>
          <p:cNvPr id="9" name="pasted-image.pdf"/>
          <p:cNvPicPr/>
          <p:nvPr userDrawn="1"/>
        </p:nvPicPr>
        <p:blipFill rotWithShape="1">
          <a:blip r:embed="rId2">
            <a:extLst/>
          </a:blip>
          <a:srcRect l="38636"/>
          <a:stretch/>
        </p:blipFill>
        <p:spPr>
          <a:xfrm>
            <a:off x="11437816" y="238694"/>
            <a:ext cx="527538" cy="367665"/>
          </a:xfrm>
          <a:prstGeom prst="rect">
            <a:avLst/>
          </a:prstGeom>
          <a:ln w="12700">
            <a:miter lim="400000"/>
          </a:ln>
        </p:spPr>
      </p:pic>
      <p:pic>
        <p:nvPicPr>
          <p:cNvPr id="11" name="pasted-image.pdf"/>
          <p:cNvPicPr/>
          <p:nvPr userDrawn="1"/>
        </p:nvPicPr>
        <p:blipFill rotWithShape="1">
          <a:blip r:embed="rId2">
            <a:extLst/>
          </a:blip>
          <a:srcRect r="59091"/>
          <a:stretch/>
        </p:blipFill>
        <p:spPr>
          <a:xfrm>
            <a:off x="320431" y="238694"/>
            <a:ext cx="351692" cy="367665"/>
          </a:xfrm>
          <a:prstGeom prst="rect">
            <a:avLst/>
          </a:prstGeom>
          <a:ln w="12700">
            <a:miter lim="400000"/>
          </a:ln>
        </p:spPr>
      </p:pic>
      <p:sp>
        <p:nvSpPr>
          <p:cNvPr id="12"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白背景_タイトルとテキスト（箇条書き 4色）">
    <p:bg>
      <p:bgRef idx="1001">
        <a:schemeClr val="bg1"/>
      </p:bgRef>
    </p:bg>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4" name="Shape 3"/>
          <p:cNvSpPr/>
          <p:nvPr userDrawn="1"/>
        </p:nvSpPr>
        <p:spPr>
          <a:xfrm>
            <a:off x="-33867" y="-12700"/>
            <a:ext cx="12259733" cy="101600"/>
          </a:xfrm>
          <a:prstGeom prst="rect">
            <a:avLst/>
          </a:prstGeom>
          <a:solidFill>
            <a:srgbClr val="C7171D"/>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9" name="テキスト プレースホルダー 6"/>
          <p:cNvSpPr>
            <a:spLocks noGrp="1"/>
          </p:cNvSpPr>
          <p:nvPr>
            <p:ph type="body" sz="quarter" idx="12" hasCustomPrompt="1"/>
          </p:nvPr>
        </p:nvSpPr>
        <p:spPr>
          <a:xfrm>
            <a:off x="639237" y="872068"/>
            <a:ext cx="10841567" cy="5598581"/>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Clr>
                <a:srgbClr val="004A7A"/>
              </a:buClr>
              <a:buSzPct val="65000"/>
              <a:buFont typeface="Wingdings" panose="05000000000000000000" pitchFamily="2" charset="2"/>
              <a:buChar char="l"/>
              <a:defRPr sz="2200"/>
            </a:lvl2pPr>
            <a:lvl3pPr marL="809532" indent="-266670">
              <a:lnSpc>
                <a:spcPct val="100000"/>
              </a:lnSpc>
              <a:buClr>
                <a:srgbClr val="FABE00"/>
              </a:buClr>
              <a:buSzPct val="45000"/>
              <a:buFont typeface="Wingdings" panose="05000000000000000000" pitchFamily="2" charset="2"/>
              <a:buChar char="l"/>
              <a:defRPr sz="2000"/>
            </a:lvl3pPr>
            <a:lvl4pPr marL="1077790" indent="-268257">
              <a:lnSpc>
                <a:spcPct val="100000"/>
              </a:lnSpc>
              <a:buClr>
                <a:srgbClr val="168B37"/>
              </a:buClr>
              <a:buSzPct val="130000"/>
              <a:buFont typeface="Adobe Caslon Pro Bold" panose="0205070206050A020403" pitchFamily="18" charset="0"/>
              <a:buChar char="-"/>
              <a:defRPr sz="1800"/>
            </a:lvl4pPr>
            <a:lvl5pPr marL="1346047" indent="-268257">
              <a:buClr>
                <a:srgbClr val="168B37"/>
              </a:buClr>
              <a:buSzPct val="110000"/>
              <a:buFont typeface="Adobe Caslon Pro" panose="0205050205050A020403" pitchFamily="18" charset="0"/>
              <a:buChar char="-"/>
              <a:defRPr sz="1600"/>
            </a:lvl5pPr>
            <a:lvl6pPr marL="2285740" indent="0">
              <a:buNone/>
              <a:defRPr/>
            </a:lvl6pPr>
          </a:lstStyle>
          <a:p>
            <a:r>
              <a:rPr kumimoji="1" lang="ja-JP" altLang="en-US" dirty="0" smtClean="0"/>
              <a:t>クリックしてテキストを入力　（箇条書き　</a:t>
            </a:r>
            <a:r>
              <a:rPr kumimoji="1" lang="en-US" altLang="ja-JP" dirty="0" smtClean="0"/>
              <a:t>4</a:t>
            </a:r>
            <a:r>
              <a:rPr kumimoji="1" lang="ja-JP" altLang="en-US" dirty="0" smtClean="0"/>
              <a:t>色）</a:t>
            </a:r>
            <a:endParaRPr kumimoji="1" lang="en-US" altLang="ja-JP" dirty="0" smtClean="0"/>
          </a:p>
          <a:p>
            <a:pPr lvl="1"/>
            <a:r>
              <a:rPr kumimoji="1" lang="ja-JP" altLang="en-US" dirty="0" smtClean="0"/>
              <a:t>あいうえ</a:t>
            </a:r>
            <a:r>
              <a:rPr kumimoji="1" lang="ja-JP" altLang="en-US" dirty="0" err="1" smtClean="0"/>
              <a:t>お</a:t>
            </a:r>
            <a:endParaRPr kumimoji="1" lang="en-US" altLang="ja-JP" dirty="0" smtClean="0"/>
          </a:p>
          <a:p>
            <a:pPr lvl="2"/>
            <a:r>
              <a:rPr kumimoji="1" lang="ja-JP" altLang="en-US" dirty="0" smtClean="0"/>
              <a:t>かきく</a:t>
            </a:r>
            <a:r>
              <a:rPr kumimoji="1" lang="ja-JP" altLang="en-US" dirty="0" err="1" smtClean="0"/>
              <a:t>けこ</a:t>
            </a:r>
            <a:endParaRPr kumimoji="1" lang="en-US" altLang="ja-JP" dirty="0" smtClean="0"/>
          </a:p>
          <a:p>
            <a:pPr lvl="3"/>
            <a:r>
              <a:rPr kumimoji="1" lang="ja-JP" altLang="en-US" dirty="0" err="1" smtClean="0"/>
              <a:t>さしすせそ</a:t>
            </a:r>
            <a:endParaRPr kumimoji="1" lang="en-US" altLang="ja-JP" dirty="0" smtClean="0"/>
          </a:p>
          <a:p>
            <a:pPr lvl="4"/>
            <a:r>
              <a:rPr kumimoji="1" lang="ja-JP" altLang="en-US" dirty="0" smtClean="0"/>
              <a:t>たちつてと</a:t>
            </a:r>
            <a:endParaRPr kumimoji="1" lang="en-US" altLang="ja-JP" dirty="0" smtClean="0"/>
          </a:p>
          <a:p>
            <a:pPr lvl="1"/>
            <a:endParaRPr kumimoji="1" lang="en-US" altLang="ja-JP" dirty="0" smtClean="0"/>
          </a:p>
        </p:txBody>
      </p:sp>
      <p:pic>
        <p:nvPicPr>
          <p:cNvPr id="10" name="pasted-image.pdf"/>
          <p:cNvPicPr/>
          <p:nvPr userDrawn="1"/>
        </p:nvPicPr>
        <p:blipFill rotWithShape="1">
          <a:blip r:embed="rId2">
            <a:extLst/>
          </a:blip>
          <a:srcRect l="38636"/>
          <a:stretch/>
        </p:blipFill>
        <p:spPr>
          <a:xfrm>
            <a:off x="11437816" y="238694"/>
            <a:ext cx="527538" cy="367665"/>
          </a:xfrm>
          <a:prstGeom prst="rect">
            <a:avLst/>
          </a:prstGeom>
          <a:ln w="12700">
            <a:miter lim="400000"/>
          </a:ln>
        </p:spPr>
      </p:pic>
      <p:pic>
        <p:nvPicPr>
          <p:cNvPr id="11" name="pasted-image.pdf"/>
          <p:cNvPicPr/>
          <p:nvPr userDrawn="1"/>
        </p:nvPicPr>
        <p:blipFill rotWithShape="1">
          <a:blip r:embed="rId2">
            <a:extLst/>
          </a:blip>
          <a:srcRect r="59091"/>
          <a:stretch/>
        </p:blipFill>
        <p:spPr>
          <a:xfrm>
            <a:off x="320431" y="238694"/>
            <a:ext cx="351692" cy="367665"/>
          </a:xfrm>
          <a:prstGeom prst="rect">
            <a:avLst/>
          </a:prstGeom>
          <a:ln w="12700">
            <a:miter lim="400000"/>
          </a:ln>
        </p:spPr>
      </p:pic>
      <p:sp>
        <p:nvSpPr>
          <p:cNvPr id="12"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白背景_タイトルとテキスト、コンテンツ入力">
    <p:bg>
      <p:bgRef idx="1001">
        <a:schemeClr val="bg1"/>
      </p:bgRef>
    </p:bg>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a:xfrm>
            <a:off x="9267083" y="6453718"/>
            <a:ext cx="2743202" cy="307762"/>
          </a:xfrm>
        </p:spPr>
        <p:txBody>
          <a:bodyPr/>
          <a:lstStyle/>
          <a:p>
            <a:fld id="{86CB4B4D-7CA3-9044-876B-883B54F8677D}" type="slidenum">
              <a:rPr lang="en-US" altLang="ja-JP" smtClean="0"/>
              <a:pPr/>
              <a:t>‹#›</a:t>
            </a:fld>
            <a:endParaRPr lang="ja-JP" altLang="en-US"/>
          </a:p>
        </p:txBody>
      </p:sp>
      <p:sp>
        <p:nvSpPr>
          <p:cNvPr id="4" name="Shape 3"/>
          <p:cNvSpPr/>
          <p:nvPr userDrawn="1"/>
        </p:nvSpPr>
        <p:spPr>
          <a:xfrm>
            <a:off x="-33867" y="-12700"/>
            <a:ext cx="12259733" cy="101600"/>
          </a:xfrm>
          <a:prstGeom prst="rect">
            <a:avLst/>
          </a:prstGeom>
          <a:solidFill>
            <a:srgbClr val="C7171D"/>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7" name="テキスト プレースホルダー 6"/>
          <p:cNvSpPr>
            <a:spLocks noGrp="1"/>
          </p:cNvSpPr>
          <p:nvPr>
            <p:ph type="body" sz="quarter" idx="11" hasCustomPrompt="1"/>
          </p:nvPr>
        </p:nvSpPr>
        <p:spPr>
          <a:xfrm>
            <a:off x="639233" y="871274"/>
            <a:ext cx="5280000" cy="5571865"/>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クリックしてテキストを入力</a:t>
            </a:r>
            <a:endParaRPr kumimoji="1" lang="en-US" altLang="ja-JP" dirty="0" smtClean="0"/>
          </a:p>
        </p:txBody>
      </p:sp>
      <p:sp>
        <p:nvSpPr>
          <p:cNvPr id="8" name="コンテンツ プレースホルダー 7"/>
          <p:cNvSpPr>
            <a:spLocks noGrp="1"/>
          </p:cNvSpPr>
          <p:nvPr>
            <p:ph sz="quarter" idx="12" hasCustomPrompt="1"/>
          </p:nvPr>
        </p:nvSpPr>
        <p:spPr>
          <a:xfrm>
            <a:off x="6248404" y="872068"/>
            <a:ext cx="5232399" cy="5571067"/>
          </a:xfrm>
        </p:spPr>
        <p:txBody>
          <a:bodyPr>
            <a:noAutofit/>
          </a:bodyPr>
          <a:lstStyle>
            <a:lvl1pPr marL="269844" marR="0" indent="-269844" defTabSz="914296" eaLnBrk="1" fontAlgn="auto" latinLnBrk="0" hangingPunct="1">
              <a:lnSpc>
                <a:spcPct val="100000"/>
              </a:lnSpc>
              <a:spcBef>
                <a:spcPts val="1000"/>
              </a:spcBef>
              <a:spcAft>
                <a:spcPts val="0"/>
              </a:spcAft>
              <a:buClr>
                <a:srgbClr val="B01F28"/>
              </a:buClr>
              <a:buSzPct val="80000"/>
              <a:buFont typeface="Wingdings" panose="05000000000000000000" pitchFamily="2" charset="2"/>
              <a:buChar char="l"/>
              <a:tabLst/>
              <a:defRPr/>
            </a:lvl1pPr>
          </a:lstStyle>
          <a:p>
            <a:pPr lvl="0"/>
            <a:r>
              <a:rPr kumimoji="1" lang="ja-JP" altLang="en-US" dirty="0" smtClean="0"/>
              <a:t>クリックしてコンテンツを入力</a:t>
            </a:r>
            <a:endParaRPr kumimoji="1" lang="en-US" altLang="ja-JP" dirty="0" smtClean="0"/>
          </a:p>
        </p:txBody>
      </p:sp>
      <p:pic>
        <p:nvPicPr>
          <p:cNvPr id="10" name="pasted-image.pdf"/>
          <p:cNvPicPr/>
          <p:nvPr userDrawn="1"/>
        </p:nvPicPr>
        <p:blipFill rotWithShape="1">
          <a:blip r:embed="rId2">
            <a:extLst/>
          </a:blip>
          <a:srcRect l="38636"/>
          <a:stretch/>
        </p:blipFill>
        <p:spPr>
          <a:xfrm>
            <a:off x="11437816" y="238694"/>
            <a:ext cx="527538" cy="367665"/>
          </a:xfrm>
          <a:prstGeom prst="rect">
            <a:avLst/>
          </a:prstGeom>
          <a:ln w="12700">
            <a:miter lim="400000"/>
          </a:ln>
        </p:spPr>
      </p:pic>
      <p:pic>
        <p:nvPicPr>
          <p:cNvPr id="11" name="pasted-image.pdf"/>
          <p:cNvPicPr/>
          <p:nvPr userDrawn="1"/>
        </p:nvPicPr>
        <p:blipFill rotWithShape="1">
          <a:blip r:embed="rId2">
            <a:extLst/>
          </a:blip>
          <a:srcRect r="59091"/>
          <a:stretch/>
        </p:blipFill>
        <p:spPr>
          <a:xfrm>
            <a:off x="320431" y="238694"/>
            <a:ext cx="351692" cy="367665"/>
          </a:xfrm>
          <a:prstGeom prst="rect">
            <a:avLst/>
          </a:prstGeom>
          <a:ln w="12700">
            <a:miter lim="400000"/>
          </a:ln>
        </p:spPr>
      </p:pic>
      <p:sp>
        <p:nvSpPr>
          <p:cNvPr id="12"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白背景_まとめ">
    <p:bg>
      <p:bgRef idx="1001">
        <a:schemeClr val="bg1"/>
      </p:bgRef>
    </p:bg>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4" name="Shape 3"/>
          <p:cNvSpPr/>
          <p:nvPr userDrawn="1"/>
        </p:nvSpPr>
        <p:spPr>
          <a:xfrm>
            <a:off x="-33867" y="-12700"/>
            <a:ext cx="12259733" cy="101600"/>
          </a:xfrm>
          <a:prstGeom prst="rect">
            <a:avLst/>
          </a:prstGeom>
          <a:solidFill>
            <a:srgbClr val="C7171D"/>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7" name="テキスト プレースホルダー 6"/>
          <p:cNvSpPr>
            <a:spLocks noGrp="1"/>
          </p:cNvSpPr>
          <p:nvPr>
            <p:ph type="body" sz="quarter" idx="11" hasCustomPrompt="1"/>
          </p:nvPr>
        </p:nvSpPr>
        <p:spPr>
          <a:xfrm>
            <a:off x="639233" y="871273"/>
            <a:ext cx="5280000" cy="4780595"/>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クリックしてテキストを入力</a:t>
            </a:r>
            <a:endParaRPr kumimoji="1" lang="en-US" altLang="ja-JP" dirty="0" smtClean="0"/>
          </a:p>
        </p:txBody>
      </p:sp>
      <p:sp>
        <p:nvSpPr>
          <p:cNvPr id="8" name="テキスト プレースホルダー 6"/>
          <p:cNvSpPr>
            <a:spLocks noGrp="1"/>
          </p:cNvSpPr>
          <p:nvPr>
            <p:ph type="body" sz="quarter" idx="12" hasCustomPrompt="1"/>
          </p:nvPr>
        </p:nvSpPr>
        <p:spPr>
          <a:xfrm>
            <a:off x="6249722" y="871273"/>
            <a:ext cx="5231082" cy="4780595"/>
          </a:xfrm>
          <a:prstGeom prst="rect">
            <a:avLst/>
          </a:prstGeom>
        </p:spPr>
        <p:txBody>
          <a:bodyPr>
            <a:noAutofit/>
          </a:bodyPr>
          <a:lstStyle>
            <a:lvl1pPr marL="271432" indent="-271432">
              <a:lnSpc>
                <a:spcPct val="100000"/>
              </a:lnSpc>
              <a:buFont typeface="Wingdings" panose="05000000000000000000" pitchFamily="2" charset="2"/>
              <a:buChar char="l"/>
              <a:defRPr sz="2200" b="1"/>
            </a:lvl1pPr>
            <a:lvl2pPr marL="542864" indent="-276194">
              <a:lnSpc>
                <a:spcPct val="100000"/>
              </a:lnSpc>
              <a:buSzPct val="65000"/>
              <a:buFont typeface="Wingdings" panose="05000000000000000000" pitchFamily="2" charset="2"/>
              <a:buChar char="l"/>
              <a:defRPr sz="2200"/>
            </a:lvl2pPr>
            <a:lvl3pPr marL="809532" indent="-266670">
              <a:lnSpc>
                <a:spcPct val="100000"/>
              </a:lnSpc>
              <a:buSzPct val="45000"/>
              <a:buFont typeface="Wingdings" panose="05000000000000000000" pitchFamily="2" charset="2"/>
              <a:buChar char="l"/>
              <a:defRPr sz="2000"/>
            </a:lvl3pPr>
            <a:lvl4pPr marL="1077790" indent="-268257">
              <a:lnSpc>
                <a:spcPct val="100000"/>
              </a:lnSpc>
              <a:buSzPct val="130000"/>
              <a:buFont typeface="Adobe Caslon Pro Bold" panose="0205070206050A020403" pitchFamily="18" charset="0"/>
              <a:buChar char="-"/>
              <a:defRPr sz="1800"/>
            </a:lvl4pPr>
            <a:lvl5pPr marL="1346047" indent="-268257">
              <a:buSzPct val="110000"/>
              <a:buFont typeface="Adobe Caslon Pro" panose="0205050205050A020403" pitchFamily="18" charset="0"/>
              <a:buChar char="-"/>
              <a:defRPr sz="1600"/>
            </a:lvl5pPr>
            <a:lvl6pPr marL="2285740" indent="0">
              <a:buNone/>
              <a:defRPr/>
            </a:lvl6pPr>
          </a:lstStyle>
          <a:p>
            <a:pPr lvl="0"/>
            <a:r>
              <a:rPr kumimoji="1" lang="ja-JP" altLang="en-US" dirty="0" smtClean="0"/>
              <a:t>クリックしてテキストを入力</a:t>
            </a:r>
            <a:endParaRPr kumimoji="1" lang="en-US" altLang="ja-JP" dirty="0" smtClean="0"/>
          </a:p>
          <a:p>
            <a:pPr lvl="5"/>
            <a:endParaRPr kumimoji="1" lang="en-US" altLang="ja-JP" dirty="0" smtClean="0"/>
          </a:p>
        </p:txBody>
      </p:sp>
      <p:sp>
        <p:nvSpPr>
          <p:cNvPr id="10" name="テキスト プレースホルダー 6"/>
          <p:cNvSpPr>
            <a:spLocks noGrp="1"/>
          </p:cNvSpPr>
          <p:nvPr>
            <p:ph type="body" sz="quarter" idx="13" hasCustomPrompt="1"/>
          </p:nvPr>
        </p:nvSpPr>
        <p:spPr>
          <a:xfrm>
            <a:off x="638908" y="5825068"/>
            <a:ext cx="10890811" cy="900331"/>
          </a:xfrm>
          <a:prstGeom prst="rect">
            <a:avLst/>
          </a:prstGeom>
          <a:solidFill>
            <a:srgbClr val="A50021"/>
          </a:solidFill>
        </p:spPr>
        <p:txBody>
          <a:bodyPr anchor="ctr" anchorCtr="0">
            <a:noAutofit/>
          </a:bodyPr>
          <a:lstStyle>
            <a:lvl1pPr marL="0" indent="0" algn="ctr">
              <a:lnSpc>
                <a:spcPct val="100000"/>
              </a:lnSpc>
              <a:buFontTx/>
              <a:buNone/>
              <a:defRPr sz="2000" b="1">
                <a:solidFill>
                  <a:schemeClr val="bg1"/>
                </a:solidFill>
              </a:defRPr>
            </a:lvl1pPr>
            <a:lvl2pPr marL="266670" indent="0" algn="ctr">
              <a:lnSpc>
                <a:spcPct val="100000"/>
              </a:lnSpc>
              <a:buSzPct val="65000"/>
              <a:buFontTx/>
              <a:buNone/>
              <a:defRPr sz="2000"/>
            </a:lvl2pPr>
            <a:lvl3pPr marL="542864" indent="0" algn="ctr">
              <a:lnSpc>
                <a:spcPct val="100000"/>
              </a:lnSpc>
              <a:buSzPct val="45000"/>
              <a:buFontTx/>
              <a:buNone/>
              <a:defRPr sz="2000"/>
            </a:lvl3pPr>
            <a:lvl4pPr marL="809532" indent="0" algn="ctr">
              <a:lnSpc>
                <a:spcPct val="100000"/>
              </a:lnSpc>
              <a:buSzPct val="130000"/>
              <a:buFontTx/>
              <a:buNone/>
              <a:defRPr sz="2000"/>
            </a:lvl4pPr>
            <a:lvl5pPr marL="1077790" indent="0" algn="ctr">
              <a:buSzPct val="110000"/>
              <a:buFontTx/>
              <a:buNone/>
              <a:defRPr sz="2000"/>
            </a:lvl5pPr>
            <a:lvl6pPr marL="2285740" indent="0" algn="ctr">
              <a:buFontTx/>
              <a:buNone/>
              <a:defRPr sz="2000"/>
            </a:lvl6pPr>
          </a:lstStyle>
          <a:p>
            <a:pPr lvl="0"/>
            <a:r>
              <a:rPr kumimoji="1" lang="ja-JP" altLang="en-US" dirty="0" smtClean="0"/>
              <a:t>クリックしてまとめを入力</a:t>
            </a:r>
          </a:p>
        </p:txBody>
      </p:sp>
      <p:pic>
        <p:nvPicPr>
          <p:cNvPr id="12" name="pasted-image.pdf"/>
          <p:cNvPicPr/>
          <p:nvPr userDrawn="1"/>
        </p:nvPicPr>
        <p:blipFill rotWithShape="1">
          <a:blip r:embed="rId2">
            <a:extLst/>
          </a:blip>
          <a:srcRect l="38636"/>
          <a:stretch/>
        </p:blipFill>
        <p:spPr>
          <a:xfrm>
            <a:off x="11437816" y="238694"/>
            <a:ext cx="527538" cy="367665"/>
          </a:xfrm>
          <a:prstGeom prst="rect">
            <a:avLst/>
          </a:prstGeom>
          <a:ln w="12700">
            <a:miter lim="400000"/>
          </a:ln>
        </p:spPr>
      </p:pic>
      <p:pic>
        <p:nvPicPr>
          <p:cNvPr id="13" name="pasted-image.pdf"/>
          <p:cNvPicPr/>
          <p:nvPr userDrawn="1"/>
        </p:nvPicPr>
        <p:blipFill rotWithShape="1">
          <a:blip r:embed="rId2">
            <a:extLst/>
          </a:blip>
          <a:srcRect r="59091"/>
          <a:stretch/>
        </p:blipFill>
        <p:spPr>
          <a:xfrm>
            <a:off x="320431" y="238694"/>
            <a:ext cx="351692" cy="367665"/>
          </a:xfrm>
          <a:prstGeom prst="rect">
            <a:avLst/>
          </a:prstGeom>
          <a:ln w="12700">
            <a:miter lim="400000"/>
          </a:ln>
        </p:spPr>
      </p:pic>
      <p:sp>
        <p:nvSpPr>
          <p:cNvPr id="14" name="タイトル 1"/>
          <p:cNvSpPr>
            <a:spLocks noGrp="1"/>
          </p:cNvSpPr>
          <p:nvPr>
            <p:ph type="title" hasCustomPrompt="1"/>
          </p:nvPr>
        </p:nvSpPr>
        <p:spPr>
          <a:xfrm>
            <a:off x="639233" y="199557"/>
            <a:ext cx="10825936" cy="528579"/>
          </a:xfrm>
          <a:prstGeom prst="rect">
            <a:avLst/>
          </a:prstGeom>
        </p:spPr>
        <p:txBody>
          <a:bodyPr lIns="91429" tIns="45715" rIns="91429" bIns="45715"/>
          <a:lstStyle>
            <a:lvl1pPr algn="ctr">
              <a:lnSpc>
                <a:spcPct val="100000"/>
              </a:lnSpc>
              <a:defRPr sz="2800"/>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Tree>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白背景_テキストのみ">
    <p:bg>
      <p:bgRef idx="1001">
        <a:schemeClr val="bg1"/>
      </p:bgRef>
    </p:bg>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pPr/>
              <a:t>‹#›</a:t>
            </a:fld>
            <a:endParaRPr lang="ja-JP" altLang="en-US"/>
          </a:p>
        </p:txBody>
      </p:sp>
      <p:sp>
        <p:nvSpPr>
          <p:cNvPr id="4" name="Shape 3"/>
          <p:cNvSpPr/>
          <p:nvPr userDrawn="1"/>
        </p:nvSpPr>
        <p:spPr>
          <a:xfrm>
            <a:off x="-33867" y="-12700"/>
            <a:ext cx="12259733" cy="101600"/>
          </a:xfrm>
          <a:prstGeom prst="rect">
            <a:avLst/>
          </a:prstGeom>
          <a:solidFill>
            <a:srgbClr val="C7171D"/>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11" name="テキスト プレースホルダー 6"/>
          <p:cNvSpPr>
            <a:spLocks noGrp="1"/>
          </p:cNvSpPr>
          <p:nvPr>
            <p:ph type="body" sz="quarter" idx="12" hasCustomPrompt="1"/>
          </p:nvPr>
        </p:nvSpPr>
        <p:spPr>
          <a:xfrm>
            <a:off x="639237" y="660401"/>
            <a:ext cx="10841567" cy="5810248"/>
          </a:xfrm>
          <a:prstGeom prst="rect">
            <a:avLst/>
          </a:prstGeom>
        </p:spPr>
        <p:txBody>
          <a:bodyPr>
            <a:noAutofit/>
          </a:bodyPr>
          <a:lstStyle>
            <a:lvl1pPr marL="271432" indent="-271432">
              <a:lnSpc>
                <a:spcPct val="100000"/>
              </a:lnSpc>
              <a:spcBef>
                <a:spcPts val="0"/>
              </a:spcBef>
              <a:buFont typeface="Wingdings" panose="05000000000000000000" pitchFamily="2" charset="2"/>
              <a:buChar char="l"/>
              <a:defRPr sz="2200" b="1"/>
            </a:lvl1pPr>
            <a:lvl2pPr marL="542864" indent="-276194">
              <a:lnSpc>
                <a:spcPct val="100000"/>
              </a:lnSpc>
              <a:spcBef>
                <a:spcPts val="0"/>
              </a:spcBef>
              <a:buSzPct val="65000"/>
              <a:buFont typeface="Wingdings" panose="05000000000000000000" pitchFamily="2" charset="2"/>
              <a:buChar char="l"/>
              <a:defRPr sz="2200"/>
            </a:lvl2pPr>
            <a:lvl3pPr marL="809532" indent="-266670">
              <a:lnSpc>
                <a:spcPct val="100000"/>
              </a:lnSpc>
              <a:spcBef>
                <a:spcPts val="0"/>
              </a:spcBef>
              <a:buSzPct val="45000"/>
              <a:buFont typeface="Wingdings" panose="05000000000000000000" pitchFamily="2" charset="2"/>
              <a:buChar char="l"/>
              <a:defRPr sz="2000"/>
            </a:lvl3pPr>
            <a:lvl4pPr marL="1077790" indent="-268257">
              <a:lnSpc>
                <a:spcPct val="100000"/>
              </a:lnSpc>
              <a:spcBef>
                <a:spcPts val="0"/>
              </a:spcBef>
              <a:buSzPct val="130000"/>
              <a:buFont typeface="Adobe Caslon Pro Bold" panose="0205070206050A020403" pitchFamily="18" charset="0"/>
              <a:buChar char="-"/>
              <a:defRPr sz="1800"/>
            </a:lvl4pPr>
            <a:lvl5pPr marL="1346047" indent="-268257">
              <a:spcBef>
                <a:spcPts val="0"/>
              </a:spcBef>
              <a:buSzPct val="110000"/>
              <a:buFont typeface="Adobe Caslon Pro" panose="0205050205050A020403" pitchFamily="18" charset="0"/>
              <a:buChar char="-"/>
              <a:defRPr sz="1600"/>
            </a:lvl5pPr>
            <a:lvl6pPr marL="2285740" indent="0">
              <a:buNone/>
              <a:defRPr/>
            </a:lvl6pPr>
          </a:lstStyle>
          <a:p>
            <a:r>
              <a:rPr kumimoji="1" lang="ja-JP" altLang="en-US" dirty="0" smtClean="0"/>
              <a:t>クリックしてテキストを入力（行間　狭い）</a:t>
            </a:r>
            <a:endParaRPr kumimoji="1" lang="en-US" altLang="ja-JP" dirty="0" smtClean="0"/>
          </a:p>
          <a:p>
            <a:endParaRPr kumimoji="1" lang="en-US" altLang="ja-JP" dirty="0" smtClean="0"/>
          </a:p>
          <a:p>
            <a:endParaRPr kumimoji="1" lang="en-US" altLang="ja-JP" dirty="0" smtClean="0"/>
          </a:p>
        </p:txBody>
      </p:sp>
      <p:pic>
        <p:nvPicPr>
          <p:cNvPr id="7" name="pasted-image.pdf"/>
          <p:cNvPicPr/>
          <p:nvPr userDrawn="1"/>
        </p:nvPicPr>
        <p:blipFill rotWithShape="1">
          <a:blip r:embed="rId2">
            <a:extLst/>
          </a:blip>
          <a:srcRect l="38636"/>
          <a:stretch/>
        </p:blipFill>
        <p:spPr>
          <a:xfrm>
            <a:off x="11437816" y="238694"/>
            <a:ext cx="527538" cy="367665"/>
          </a:xfrm>
          <a:prstGeom prst="rect">
            <a:avLst/>
          </a:prstGeom>
          <a:ln w="12700">
            <a:miter lim="400000"/>
          </a:ln>
        </p:spPr>
      </p:pic>
      <p:pic>
        <p:nvPicPr>
          <p:cNvPr id="8" name="pasted-image.pdf"/>
          <p:cNvPicPr/>
          <p:nvPr userDrawn="1"/>
        </p:nvPicPr>
        <p:blipFill rotWithShape="1">
          <a:blip r:embed="rId2">
            <a:extLst/>
          </a:blip>
          <a:srcRect r="59091"/>
          <a:stretch/>
        </p:blipFill>
        <p:spPr>
          <a:xfrm>
            <a:off x="320431" y="238694"/>
            <a:ext cx="351692" cy="367665"/>
          </a:xfrm>
          <a:prstGeom prst="rect">
            <a:avLst/>
          </a:prstGeom>
          <a:ln w="12700">
            <a:miter lim="400000"/>
          </a:ln>
        </p:spPr>
      </p:pic>
    </p:spTree>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547855"/>
            <a:ext cx="4572000" cy="304800"/>
          </a:xfrm>
          <a:prstGeom prst="rect">
            <a:avLst/>
          </a:prstGeom>
        </p:spPr>
        <p:txBody>
          <a:bodyPr lIns="91429" tIns="45715" rIns="91429" bIns="45715"/>
          <a:lstStyle/>
          <a:p>
            <a:endParaRPr kumimoji="0" lang="en-US" kern="0">
              <a:solidFill>
                <a:sysClr val="windowText" lastClr="000000"/>
              </a:solidFill>
              <a:sym typeface="Helvetica Neue"/>
            </a:endParaRPr>
          </a:p>
        </p:txBody>
      </p:sp>
      <p:sp>
        <p:nvSpPr>
          <p:cNvPr id="5" name="Footer Placeholder 4"/>
          <p:cNvSpPr>
            <a:spLocks noGrp="1"/>
          </p:cNvSpPr>
          <p:nvPr>
            <p:ph type="ftr" sz="quarter" idx="11"/>
          </p:nvPr>
        </p:nvSpPr>
        <p:spPr>
          <a:xfrm>
            <a:off x="6880037" y="6546789"/>
            <a:ext cx="4572000" cy="283845"/>
          </a:xfrm>
          <a:prstGeom prst="rect">
            <a:avLst/>
          </a:prstGeom>
        </p:spPr>
        <p:txBody>
          <a:bodyPr lIns="91429" tIns="45715" rIns="91429" bIns="45715"/>
          <a:lstStyle/>
          <a:p>
            <a:pPr algn="r"/>
            <a:endParaRPr kumimoji="0" lang="en-US" kern="0" dirty="0">
              <a:solidFill>
                <a:sysClr val="windowText" lastClr="000000"/>
              </a:solidFill>
              <a:sym typeface="Helvetica Neue"/>
            </a:endParaRPr>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
        <p:nvSpPr>
          <p:cNvPr id="8" name="Title 7"/>
          <p:cNvSpPr>
            <a:spLocks noGrp="1"/>
          </p:cNvSpPr>
          <p:nvPr>
            <p:ph type="title"/>
          </p:nvPr>
        </p:nvSpPr>
        <p:spPr>
          <a:xfrm>
            <a:off x="758454" y="152722"/>
            <a:ext cx="10833483" cy="712601"/>
          </a:xfrm>
          <a:prstGeom prst="rect">
            <a:avLst/>
          </a:prstGeom>
        </p:spPr>
        <p:txBody>
          <a:bodyPr lIns="91429" tIns="45715" rIns="91429" bIns="45715"/>
          <a:lstStyle/>
          <a:p>
            <a:r>
              <a:rPr lang="en-US" dirty="0" smtClean="0"/>
              <a:t>Click to edit Master title style</a:t>
            </a:r>
            <a:endParaRPr lang="en-US" dirty="0"/>
          </a:p>
        </p:txBody>
      </p:sp>
      <p:sp>
        <p:nvSpPr>
          <p:cNvPr id="9" name="Content Placeholder 2"/>
          <p:cNvSpPr>
            <a:spLocks noGrp="1"/>
          </p:cNvSpPr>
          <p:nvPr>
            <p:ph sz="half" idx="1"/>
          </p:nvPr>
        </p:nvSpPr>
        <p:spPr>
          <a:xfrm>
            <a:off x="758454" y="1046757"/>
            <a:ext cx="10833483" cy="5387307"/>
          </a:xfrm>
          <a:prstGeom prst="rect">
            <a:avLst/>
          </a:prstGeom>
        </p:spPr>
        <p:txBody>
          <a:bodyPr>
            <a:normAutofit/>
          </a:bodyPr>
          <a:lstStyle>
            <a:lvl1pPr>
              <a:defRPr sz="23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endParaRPr lang="en-US" dirty="0"/>
          </a:p>
        </p:txBody>
      </p:sp>
    </p:spTree>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23989" y="115890"/>
            <a:ext cx="11431953" cy="576263"/>
          </a:xfrm>
          <a:prstGeom prst="rect">
            <a:avLst/>
          </a:prstGeom>
        </p:spPr>
        <p:txBody>
          <a:bodyPr lIns="91429" tIns="45715" rIns="91429" bIns="45715"/>
          <a:lstStyle/>
          <a:p>
            <a:r>
              <a:rPr lang="ja-JP" altLang="en-US" smtClean="0"/>
              <a:t>マスター タイトルの書式設定</a:t>
            </a:r>
            <a:endParaRPr lang="ja-JP" altLang="en-US"/>
          </a:p>
        </p:txBody>
      </p:sp>
      <p:sp>
        <p:nvSpPr>
          <p:cNvPr id="3" name="Rectangle 4"/>
          <p:cNvSpPr>
            <a:spLocks noGrp="1" noChangeArrowheads="1"/>
          </p:cNvSpPr>
          <p:nvPr>
            <p:ph type="dt" sz="half" idx="10"/>
          </p:nvPr>
        </p:nvSpPr>
        <p:spPr>
          <a:xfrm>
            <a:off x="-11719" y="6578600"/>
            <a:ext cx="1499212" cy="279400"/>
          </a:xfrm>
          <a:prstGeom prst="rect">
            <a:avLst/>
          </a:prstGeom>
        </p:spPr>
        <p:txBody>
          <a:bodyPr lIns="91429" tIns="45715" rIns="91429" bIns="45715"/>
          <a:lstStyle>
            <a:lvl1pPr>
              <a:defRPr smtClean="0"/>
            </a:lvl1pPr>
          </a:lstStyle>
          <a:p>
            <a:endParaRPr kumimoji="0" lang="ja-JP" altLang="en-US" kern="0" dirty="0">
              <a:solidFill>
                <a:srgbClr val="000000"/>
              </a:solidFill>
              <a:sym typeface="Helvetica Neue"/>
            </a:endParaRPr>
          </a:p>
        </p:txBody>
      </p:sp>
      <p:sp>
        <p:nvSpPr>
          <p:cNvPr id="4" name="Rectangle 5"/>
          <p:cNvSpPr>
            <a:spLocks noGrp="1" noChangeArrowheads="1"/>
          </p:cNvSpPr>
          <p:nvPr>
            <p:ph type="ftr" sz="quarter" idx="11"/>
          </p:nvPr>
        </p:nvSpPr>
        <p:spPr>
          <a:xfrm>
            <a:off x="4165600" y="6578600"/>
            <a:ext cx="3860800" cy="268288"/>
          </a:xfrm>
          <a:prstGeom prst="rect">
            <a:avLst/>
          </a:prstGeom>
        </p:spPr>
        <p:txBody>
          <a:bodyPr lIns="91429" tIns="45715" rIns="91429" bIns="45715"/>
          <a:lstStyle>
            <a:lvl1pPr>
              <a:defRPr smtClean="0"/>
            </a:lvl1pPr>
          </a:lstStyle>
          <a:p>
            <a:endParaRPr kumimoji="0" lang="ja-JP" altLang="en-US" kern="0" dirty="0">
              <a:solidFill>
                <a:srgbClr val="000000"/>
              </a:solidFill>
              <a:sym typeface="Helvetica Neue"/>
            </a:endParaRPr>
          </a:p>
        </p:txBody>
      </p:sp>
      <p:sp>
        <p:nvSpPr>
          <p:cNvPr id="5" name="Rectangle 6"/>
          <p:cNvSpPr>
            <a:spLocks noGrp="1" noChangeArrowheads="1"/>
          </p:cNvSpPr>
          <p:nvPr>
            <p:ph type="sldNum" sz="quarter" idx="12"/>
          </p:nvPr>
        </p:nvSpPr>
        <p:spPr>
          <a:xfrm>
            <a:off x="11668369" y="6578601"/>
            <a:ext cx="517770" cy="307762"/>
          </a:xfrm>
        </p:spPr>
        <p:txBody>
          <a:bodyPr/>
          <a:lstStyle>
            <a:lvl1pPr>
              <a:defRPr smtClean="0"/>
            </a:lvl1pPr>
          </a:lstStyle>
          <a:p>
            <a:fld id="{82F88772-08EC-4E5D-A460-C0844F78E6F1}" type="slidenum">
              <a:rPr lang="ja-JP" altLang="en-US">
                <a:solidFill>
                  <a:srgbClr val="000000"/>
                </a:solidFill>
              </a:rPr>
              <a:pPr/>
              <a:t>‹#›</a:t>
            </a:fld>
            <a:endParaRPr lang="ja-JP" altLang="en-US" dirty="0">
              <a:solidFill>
                <a:srgbClr val="000000"/>
              </a:solidFill>
            </a:endParaRPr>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24D4A-C014-9E48-AF8D-9C666488908B}" type="datetimeFigureOut">
              <a:rPr kumimoji="1" lang="ja-JP" altLang="en-US" smtClean="0"/>
              <a:t>2017/7/27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16566829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2017/7/27</a:t>
            </a:fld>
            <a:endParaRPr lang="ja-JP" alt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2017/7/27</a:t>
            </a:fld>
            <a:endParaRPr lang="ja-JP" alt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7" y="1709791"/>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7" y="4589516"/>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2017/7/27</a:t>
            </a:fld>
            <a:endParaRPr lang="ja-JP" alt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1"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1"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2017/7/27</a:t>
            </a:fld>
            <a:endParaRPr lang="ja-JP" alt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93" y="365129"/>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90"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90"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2017/7/27</a:t>
            </a:fld>
            <a:endParaRPr lang="ja-JP" alt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2017/7/27</a:t>
            </a:fld>
            <a:endParaRPr lang="ja-JP" alt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2017/7/27</a:t>
            </a:fld>
            <a:endParaRPr lang="ja-JP" alt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94" y="457200"/>
            <a:ext cx="393223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78"/>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94"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2017/7/27</a:t>
            </a:fld>
            <a:endParaRPr lang="ja-JP" alt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94" y="457200"/>
            <a:ext cx="393223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78"/>
            <a:ext cx="6172201"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39794"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2017/7/27</a:t>
            </a:fld>
            <a:endParaRPr lang="ja-JP" alt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2017/7/27</a:t>
            </a:fld>
            <a:endParaRPr lang="ja-JP" alt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30D24D4A-C014-9E48-AF8D-9C666488908B}" type="datetimeFigureOut">
              <a:rPr kumimoji="1" lang="ja-JP" altLang="en-US" smtClean="0"/>
              <a:t>2017/7/27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174465561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35"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35"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01E9C93-B232-467E-B6C0-6AAA1DA5DCE1}" type="datetimeFigureOut">
              <a:rPr lang="ja-JP" altLang="en-US" smtClean="0">
                <a:solidFill>
                  <a:prstClr val="black">
                    <a:tint val="75000"/>
                  </a:prstClr>
                </a:solidFill>
                <a:latin typeface="Calibri"/>
              </a:rPr>
              <a:pPr/>
              <a:t>2017/7/27</a:t>
            </a:fld>
            <a:endParaRPr lang="ja-JP" alt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784B77D-FC8B-479F-8593-3739CA629AEF}" type="slidenum">
              <a:rPr lang="ja-JP" altLang="en-US" smtClean="0">
                <a:solidFill>
                  <a:prstClr val="black">
                    <a:tint val="75000"/>
                  </a:prstClr>
                </a:solidFill>
                <a:latin typeface="Calibri"/>
              </a:rPr>
              <a:pPr/>
              <a:t>‹#›</a:t>
            </a:fld>
            <a:endParaRPr lang="ja-JP" altLang="en-US">
              <a:solidFill>
                <a:prstClr val="black">
                  <a:tint val="75000"/>
                </a:prstClr>
              </a:solidFill>
              <a:latin typeface="Calibri"/>
            </a:endParaRPr>
          </a:p>
        </p:txBody>
      </p:sp>
    </p:spTree>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タイトルと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9234" y="199557"/>
            <a:ext cx="10825936" cy="528579"/>
          </a:xfrm>
          <a:prstGeom prst="rect">
            <a:avLst/>
          </a:prstGeom>
        </p:spPr>
        <p:txBody>
          <a:bodyPr/>
          <a:lstStyle>
            <a:lvl1pPr algn="ctr">
              <a:lnSpc>
                <a:spcPct val="100000"/>
              </a:lnSpc>
              <a:defRPr sz="2275"/>
            </a:lvl1pPr>
          </a:lstStyle>
          <a:p>
            <a:r>
              <a:rPr kumimoji="1" lang="ja-JP" altLang="en-US" dirty="0" smtClean="0"/>
              <a:t>クリックしてタイトルを入力</a:t>
            </a:r>
            <a:r>
              <a:rPr kumimoji="1" lang="en-US" altLang="ja-JP" dirty="0" smtClean="0"/>
              <a:t/>
            </a:r>
            <a:br>
              <a:rPr kumimoji="1" lang="en-US" altLang="ja-JP" dirty="0" smtClean="0"/>
            </a:br>
            <a:endParaRPr kumimoji="1" lang="ja-JP" altLang="en-US" dirty="0"/>
          </a:p>
        </p:txBody>
      </p:sp>
      <p:sp>
        <p:nvSpPr>
          <p:cNvPr id="3" name="スライド番号プレースホルダー 2"/>
          <p:cNvSpPr>
            <a:spLocks noGrp="1"/>
          </p:cNvSpPr>
          <p:nvPr>
            <p:ph type="sldNum" sz="quarter" idx="10"/>
          </p:nvPr>
        </p:nvSpPr>
        <p:spPr/>
        <p:txBody>
          <a:bodyPr/>
          <a:lstStyle/>
          <a:p>
            <a:fld id="{86CB4B4D-7CA3-9044-876B-883B54F8677D}" type="slidenum">
              <a:rPr lang="en-US" altLang="ja-JP" smtClean="0">
                <a:solidFill>
                  <a:srgbClr val="000000"/>
                </a:solidFill>
              </a:rPr>
              <a:pPr/>
              <a:t>‹#›</a:t>
            </a:fld>
            <a:endParaRPr lang="ja-JP" altLang="en-US" dirty="0">
              <a:solidFill>
                <a:srgbClr val="000000"/>
              </a:solidFill>
            </a:endParaRPr>
          </a:p>
        </p:txBody>
      </p:sp>
      <p:sp>
        <p:nvSpPr>
          <p:cNvPr id="7" name="テキスト プレースホルダー 6"/>
          <p:cNvSpPr>
            <a:spLocks noGrp="1"/>
          </p:cNvSpPr>
          <p:nvPr>
            <p:ph type="body" sz="quarter" idx="12" hasCustomPrompt="1"/>
          </p:nvPr>
        </p:nvSpPr>
        <p:spPr>
          <a:xfrm>
            <a:off x="639237" y="872067"/>
            <a:ext cx="10841567" cy="5598581"/>
          </a:xfrm>
          <a:prstGeom prst="rect">
            <a:avLst/>
          </a:prstGeom>
        </p:spPr>
        <p:txBody>
          <a:bodyPr>
            <a:noAutofit/>
          </a:bodyPr>
          <a:lstStyle>
            <a:lvl1pPr marL="220564" indent="-220564">
              <a:lnSpc>
                <a:spcPct val="100000"/>
              </a:lnSpc>
              <a:buFont typeface="Wingdings" panose="05000000000000000000" pitchFamily="2" charset="2"/>
              <a:buChar char="l"/>
              <a:defRPr sz="1788" b="1"/>
            </a:lvl1pPr>
            <a:lvl2pPr marL="441127" indent="-224433">
              <a:lnSpc>
                <a:spcPct val="100000"/>
              </a:lnSpc>
              <a:buSzPct val="65000"/>
              <a:buFont typeface="Wingdings" panose="05000000000000000000" pitchFamily="2" charset="2"/>
              <a:buChar char="l"/>
              <a:defRPr sz="1788"/>
            </a:lvl2pPr>
            <a:lvl3pPr marL="657820" indent="-216694">
              <a:lnSpc>
                <a:spcPct val="100000"/>
              </a:lnSpc>
              <a:buSzPct val="45000"/>
              <a:buFont typeface="Wingdings" panose="05000000000000000000" pitchFamily="2" charset="2"/>
              <a:buChar char="l"/>
              <a:defRPr sz="1625"/>
            </a:lvl3pPr>
            <a:lvl4pPr marL="875804" indent="-217984">
              <a:lnSpc>
                <a:spcPct val="100000"/>
              </a:lnSpc>
              <a:buSzPct val="130000"/>
              <a:buFont typeface="Adobe Caslon Pro Bold" panose="0205070206050A020403" pitchFamily="18" charset="0"/>
              <a:buChar char="-"/>
              <a:defRPr sz="1463"/>
            </a:lvl4pPr>
            <a:lvl5pPr marL="1093788" indent="-217984">
              <a:buSzPct val="110000"/>
              <a:buFont typeface="Adobe Caslon Pro" panose="0205050205050A020403" pitchFamily="18" charset="0"/>
              <a:buChar char="-"/>
              <a:defRPr sz="1300"/>
            </a:lvl5pPr>
            <a:lvl6pPr marL="1857375" indent="0">
              <a:buNone/>
              <a:defRPr/>
            </a:lvl6pPr>
          </a:lstStyle>
          <a:p>
            <a:r>
              <a:rPr kumimoji="1" lang="ja-JP" altLang="en-US" dirty="0" smtClean="0"/>
              <a:t>クリックしてテキストを入力</a:t>
            </a:r>
            <a:endParaRPr kumimoji="1" lang="en-US" altLang="ja-JP" dirty="0" smtClean="0"/>
          </a:p>
          <a:p>
            <a:endParaRPr kumimoji="1" lang="en-US" altLang="ja-JP" dirty="0" smtClean="0"/>
          </a:p>
          <a:p>
            <a:endParaRPr kumimoji="1" lang="en-US" altLang="ja-JP" dirty="0" smtClean="0"/>
          </a:p>
        </p:txBody>
      </p:sp>
      <p:sp>
        <p:nvSpPr>
          <p:cNvPr id="5" name="日付プレースホルダー 9"/>
          <p:cNvSpPr>
            <a:spLocks noGrp="1"/>
          </p:cNvSpPr>
          <p:nvPr>
            <p:ph type="dt" sz="half" idx="2"/>
          </p:nvPr>
        </p:nvSpPr>
        <p:spPr>
          <a:xfrm>
            <a:off x="-33867" y="6575992"/>
            <a:ext cx="1898636" cy="282008"/>
          </a:xfrm>
          <a:prstGeom prst="rect">
            <a:avLst/>
          </a:prstGeom>
        </p:spPr>
        <p:txBody>
          <a:bodyPr vert="horz" lIns="91440" tIns="45720" rIns="91440" bIns="45720" rtlCol="0" anchor="ctr"/>
          <a:lstStyle>
            <a:lvl1pPr algn="ctr">
              <a:defRPr sz="975">
                <a:solidFill>
                  <a:schemeClr val="tx1">
                    <a:tint val="75000"/>
                  </a:schemeClr>
                </a:solidFill>
              </a:defRPr>
            </a:lvl1pPr>
          </a:lstStyle>
          <a:p>
            <a:r>
              <a:rPr lang="en-US" altLang="ja-JP" smtClean="0">
                <a:solidFill>
                  <a:srgbClr val="000000">
                    <a:tint val="75000"/>
                  </a:srgbClr>
                </a:solidFill>
              </a:rPr>
              <a:t>RIKEN CONFIDENTIAL</a:t>
            </a:r>
            <a:endParaRPr lang="ja-JP" altLang="en-US" dirty="0">
              <a:solidFill>
                <a:srgbClr val="000000">
                  <a:tint val="75000"/>
                </a:srgbClr>
              </a:solidFill>
            </a:endParaRPr>
          </a:p>
        </p:txBody>
      </p:sp>
      <p:sp>
        <p:nvSpPr>
          <p:cNvPr id="6" name="フッター プレースホルダー 10"/>
          <p:cNvSpPr>
            <a:spLocks noGrp="1"/>
          </p:cNvSpPr>
          <p:nvPr>
            <p:ph type="ftr" sz="quarter" idx="3"/>
          </p:nvPr>
        </p:nvSpPr>
        <p:spPr>
          <a:xfrm>
            <a:off x="10094405" y="6583680"/>
            <a:ext cx="2097594" cy="261620"/>
          </a:xfrm>
          <a:prstGeom prst="rect">
            <a:avLst/>
          </a:prstGeom>
        </p:spPr>
        <p:txBody>
          <a:bodyPr vert="horz" lIns="91440" tIns="45720" rIns="91440" bIns="45720" rtlCol="0" anchor="ctr"/>
          <a:lstStyle>
            <a:lvl1pPr algn="ctr">
              <a:defRPr sz="975">
                <a:solidFill>
                  <a:schemeClr val="tx1">
                    <a:tint val="75000"/>
                  </a:schemeClr>
                </a:solidFill>
              </a:defRPr>
            </a:lvl1pPr>
          </a:lstStyle>
          <a:p>
            <a:pPr algn="r"/>
            <a:r>
              <a:rPr lang="is-IS" altLang="ja-JP" smtClean="0">
                <a:solidFill>
                  <a:srgbClr val="000000">
                    <a:tint val="75000"/>
                  </a:srgbClr>
                </a:solidFill>
              </a:rPr>
              <a:t>(C) 2016 RIKEN</a:t>
            </a:r>
            <a:endParaRPr lang="ja-JP" altLang="en-US" dirty="0">
              <a:solidFill>
                <a:srgbClr val="000000">
                  <a:tint val="75000"/>
                </a:srgbClr>
              </a:solidFill>
            </a:endParaRPr>
          </a:p>
        </p:txBody>
      </p:sp>
    </p:spTree>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ja-JP" smtClean="0"/>
              <a:t>Click to edit Master title style</a:t>
            </a:r>
            <a:endParaRPr kumimoji="1" lang="ja-JP"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30D24D4A-C014-9E48-AF8D-9C666488908B}" type="datetimeFigureOut">
              <a:rPr kumimoji="1" lang="ja-JP" altLang="en-US" smtClean="0"/>
              <a:t>2017/7/27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685137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theme" Target="../theme/theme4.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theme" Target="../theme/theme5.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theme" Target="../theme/theme6.xml"/><Relationship Id="rId1" Type="http://schemas.openxmlformats.org/officeDocument/2006/relationships/slideLayout" Target="../slideLayouts/slideLayout48.xml"/><Relationship Id="rId2" Type="http://schemas.openxmlformats.org/officeDocument/2006/relationships/slideLayout" Target="../slideLayouts/slideLayout4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52.xml"/><Relationship Id="rId2" Type="http://schemas.openxmlformats.org/officeDocument/2006/relationships/slideLayout" Target="../slideLayouts/slideLayout53.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64.xml"/><Relationship Id="rId12" Type="http://schemas.openxmlformats.org/officeDocument/2006/relationships/slideLayout" Target="../slideLayouts/slideLayout65.xml"/><Relationship Id="rId13" Type="http://schemas.openxmlformats.org/officeDocument/2006/relationships/slideLayout" Target="../slideLayouts/slideLayout66.xml"/><Relationship Id="rId14" Type="http://schemas.openxmlformats.org/officeDocument/2006/relationships/slideLayout" Target="../slideLayouts/slideLayout67.xml"/><Relationship Id="rId15" Type="http://schemas.openxmlformats.org/officeDocument/2006/relationships/slideLayout" Target="../slideLayouts/slideLayout68.xml"/><Relationship Id="rId16" Type="http://schemas.openxmlformats.org/officeDocument/2006/relationships/slideLayout" Target="../slideLayouts/slideLayout69.xml"/><Relationship Id="rId17" Type="http://schemas.openxmlformats.org/officeDocument/2006/relationships/theme" Target="../theme/theme8.xml"/><Relationship Id="rId18" Type="http://schemas.openxmlformats.org/officeDocument/2006/relationships/image" Target="../media/image1.png"/><Relationship Id="rId19" Type="http://schemas.openxmlformats.org/officeDocument/2006/relationships/image" Target="../media/image4.wmf"/><Relationship Id="rId1" Type="http://schemas.openxmlformats.org/officeDocument/2006/relationships/slideLayout" Target="../slideLayouts/slideLayout54.xml"/><Relationship Id="rId2" Type="http://schemas.openxmlformats.org/officeDocument/2006/relationships/slideLayout" Target="../slideLayouts/slideLayout55.xml"/><Relationship Id="rId3" Type="http://schemas.openxmlformats.org/officeDocument/2006/relationships/slideLayout" Target="../slideLayouts/slideLayout56.xml"/><Relationship Id="rId4" Type="http://schemas.openxmlformats.org/officeDocument/2006/relationships/slideLayout" Target="../slideLayouts/slideLayout57.xml"/><Relationship Id="rId5" Type="http://schemas.openxmlformats.org/officeDocument/2006/relationships/slideLayout" Target="../slideLayouts/slideLayout58.xml"/><Relationship Id="rId6" Type="http://schemas.openxmlformats.org/officeDocument/2006/relationships/slideLayout" Target="../slideLayouts/slideLayout59.xml"/><Relationship Id="rId7" Type="http://schemas.openxmlformats.org/officeDocument/2006/relationships/slideLayout" Target="../slideLayouts/slideLayout60.xml"/><Relationship Id="rId8" Type="http://schemas.openxmlformats.org/officeDocument/2006/relationships/slideLayout" Target="../slideLayouts/slideLayout61.xml"/><Relationship Id="rId9" Type="http://schemas.openxmlformats.org/officeDocument/2006/relationships/slideLayout" Target="../slideLayouts/slideLayout62.xml"/><Relationship Id="rId10" Type="http://schemas.openxmlformats.org/officeDocument/2006/relationships/slideLayout" Target="../slideLayouts/slideLayout63.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theme" Target="../theme/theme9.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24D4A-C014-9E48-AF8D-9C666488908B}" type="datetimeFigureOut">
              <a:rPr kumimoji="1" lang="ja-JP" altLang="en-US" smtClean="0"/>
              <a:t>2017/7/27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76E418-1B46-9044-B96B-D1E9E5DD3EAA}" type="slidenum">
              <a:rPr kumimoji="1" lang="ja-JP" altLang="en-US" smtClean="0"/>
              <a:t>‹#›</a:t>
            </a:fld>
            <a:endParaRPr kumimoji="1" lang="ja-JP" altLang="en-US"/>
          </a:p>
        </p:txBody>
      </p:sp>
    </p:spTree>
    <p:extLst>
      <p:ext uri="{BB962C8B-B14F-4D97-AF65-F5344CB8AC3E}">
        <p14:creationId xmlns:p14="http://schemas.microsoft.com/office/powerpoint/2010/main" val="580662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15917"/>
            <a:ext cx="10363200" cy="504825"/>
          </a:xfrm>
          <a:prstGeom prst="rect">
            <a:avLst/>
          </a:prstGeom>
          <a:noFill/>
          <a:ln w="9525">
            <a:noFill/>
            <a:miter lim="800000"/>
            <a:headEnd/>
            <a:tailEnd/>
          </a:ln>
          <a:effectLst/>
        </p:spPr>
        <p:txBody>
          <a:bodyPr vert="horz" wrap="square" lIns="80001" tIns="40000" rIns="80001" bIns="40000" numCol="1" anchor="ctr" anchorCtr="0" compatLnSpc="1">
            <a:prstTxWarp prst="textNoShape">
              <a:avLst/>
            </a:prstTxWarp>
          </a:bodyPr>
          <a:lstStyle/>
          <a:p>
            <a:pPr lvl="0"/>
            <a:r>
              <a:rPr lang="en-US" altLang="ja-JP" dirty="0" smtClean="0"/>
              <a:t>Title</a:t>
            </a:r>
            <a:endParaRPr lang="ja-JP" altLang="en-US" dirty="0" smtClean="0"/>
          </a:p>
        </p:txBody>
      </p:sp>
      <p:sp>
        <p:nvSpPr>
          <p:cNvPr id="1027"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a:effectLst/>
        </p:spPr>
        <p:txBody>
          <a:bodyPr vert="horz" wrap="square" lIns="80001" tIns="40000" rIns="80001" bIns="40000" numCol="1" anchor="t" anchorCtr="0" compatLnSpc="1">
            <a:prstTxWarp prst="textNoShape">
              <a:avLst/>
            </a:prstTxWarp>
          </a:bodyPr>
          <a:lstStyle/>
          <a:p>
            <a:pPr lvl="0"/>
            <a:r>
              <a:rPr lang="en-US" altLang="ja-JP" dirty="0" err="1" smtClean="0"/>
              <a:t>aaa</a:t>
            </a:r>
            <a:endParaRPr lang="ja-JP" altLang="en-US" dirty="0" smtClean="0"/>
          </a:p>
          <a:p>
            <a:pPr lvl="1"/>
            <a:r>
              <a:rPr lang="en-US" altLang="ja-JP" dirty="0" err="1" smtClean="0"/>
              <a:t>bbb</a:t>
            </a:r>
            <a:endParaRPr lang="ja-JP" altLang="en-US" dirty="0" smtClean="0"/>
          </a:p>
          <a:p>
            <a:pPr lvl="2"/>
            <a:r>
              <a:rPr lang="en-US" altLang="ja-JP" dirty="0" err="1" smtClean="0"/>
              <a:t>ddd</a:t>
            </a:r>
            <a:endParaRPr lang="ja-JP" altLang="en-US" dirty="0" smtClean="0"/>
          </a:p>
          <a:p>
            <a:pPr lvl="3"/>
            <a:r>
              <a:rPr lang="en-US" altLang="ja-JP" dirty="0" err="1" smtClean="0"/>
              <a:t>eee</a:t>
            </a:r>
            <a:endParaRPr lang="ja-JP" altLang="en-US" dirty="0" smtClean="0"/>
          </a:p>
          <a:p>
            <a:pPr lvl="4"/>
            <a:r>
              <a:rPr lang="en-US" altLang="ja-JP" dirty="0" err="1" smtClean="0"/>
              <a:t>fff</a:t>
            </a:r>
            <a:endParaRPr lang="ja-JP" altLang="en-US" dirty="0" smtClean="0"/>
          </a:p>
        </p:txBody>
      </p:sp>
      <p:sp>
        <p:nvSpPr>
          <p:cNvPr id="1028" name="Rectangle 4"/>
          <p:cNvSpPr>
            <a:spLocks noGrp="1" noChangeArrowheads="1"/>
          </p:cNvSpPr>
          <p:nvPr>
            <p:ph type="dt" sz="half" idx="2"/>
          </p:nvPr>
        </p:nvSpPr>
        <p:spPr bwMode="auto">
          <a:xfrm>
            <a:off x="624422" y="6553200"/>
            <a:ext cx="3551767" cy="431800"/>
          </a:xfrm>
          <a:prstGeom prst="rect">
            <a:avLst/>
          </a:prstGeom>
          <a:noFill/>
          <a:ln w="9525">
            <a:noFill/>
            <a:miter lim="800000"/>
            <a:headEnd/>
            <a:tailEnd/>
          </a:ln>
          <a:effectLst/>
        </p:spPr>
        <p:txBody>
          <a:bodyPr vert="horz" wrap="square" lIns="80001" tIns="40000" rIns="80001" bIns="40000" numCol="1" anchor="t" anchorCtr="0" compatLnSpc="1">
            <a:prstTxWarp prst="textNoShape">
              <a:avLst/>
            </a:prstTxWarp>
          </a:bodyPr>
          <a:lstStyle>
            <a:lvl1pPr algn="l" defTabSz="800100">
              <a:defRPr sz="1600" b="1" i="0">
                <a:solidFill>
                  <a:schemeClr val="tx1"/>
                </a:solidFill>
                <a:latin typeface="Calibri"/>
                <a:ea typeface="ヒラギノ角ゴ ProN W3"/>
                <a:cs typeface="Calibri"/>
              </a:defRPr>
            </a:lvl1pPr>
          </a:lstStyle>
          <a:p>
            <a:pPr fontAlgn="base">
              <a:spcBef>
                <a:spcPct val="0"/>
              </a:spcBef>
              <a:spcAft>
                <a:spcPct val="0"/>
              </a:spcAft>
            </a:pPr>
            <a:r>
              <a:rPr lang="en-US" altLang="ja-JP" smtClean="0">
                <a:solidFill>
                  <a:srgbClr val="000000"/>
                </a:solidFill>
              </a:rPr>
              <a:t>RIKEN CONFIDENTIAL</a:t>
            </a:r>
            <a:endParaRPr lang="en-US" altLang="ja-JP" dirty="0" smtClean="0">
              <a:solidFill>
                <a:srgbClr val="000000"/>
              </a:solidFill>
            </a:endParaRPr>
          </a:p>
        </p:txBody>
      </p:sp>
      <p:sp>
        <p:nvSpPr>
          <p:cNvPr id="1029" name="Rectangle 5"/>
          <p:cNvSpPr>
            <a:spLocks noGrp="1" noChangeArrowheads="1"/>
          </p:cNvSpPr>
          <p:nvPr>
            <p:ph type="ftr" sz="quarter" idx="3"/>
          </p:nvPr>
        </p:nvSpPr>
        <p:spPr bwMode="auto">
          <a:xfrm>
            <a:off x="7056967" y="6553200"/>
            <a:ext cx="5001684" cy="431800"/>
          </a:xfrm>
          <a:prstGeom prst="rect">
            <a:avLst/>
          </a:prstGeom>
          <a:noFill/>
          <a:ln w="9525">
            <a:noFill/>
            <a:miter lim="800000"/>
            <a:headEnd/>
            <a:tailEnd/>
          </a:ln>
          <a:effectLst/>
        </p:spPr>
        <p:txBody>
          <a:bodyPr vert="horz" wrap="square" lIns="80001" tIns="40000" rIns="80001" bIns="40000" numCol="1" anchor="t" anchorCtr="0" compatLnSpc="1">
            <a:prstTxWarp prst="textNoShape">
              <a:avLst/>
            </a:prstTxWarp>
          </a:bodyPr>
          <a:lstStyle>
            <a:lvl1pPr algn="r" defTabSz="800100">
              <a:defRPr sz="1600" b="1" i="0">
                <a:solidFill>
                  <a:schemeClr val="tx1"/>
                </a:solidFill>
                <a:latin typeface="Calibri"/>
                <a:ea typeface="ヒラギノ角ゴ ProN W3"/>
                <a:cs typeface="Calibri"/>
              </a:defRPr>
            </a:lvl1pPr>
          </a:lstStyle>
          <a:p>
            <a:pPr fontAlgn="base">
              <a:spcBef>
                <a:spcPct val="0"/>
              </a:spcBef>
              <a:spcAft>
                <a:spcPct val="0"/>
              </a:spcAft>
            </a:pPr>
            <a:r>
              <a:rPr lang="en-US" altLang="ja-JP" smtClean="0">
                <a:solidFill>
                  <a:srgbClr val="000000"/>
                </a:solidFill>
              </a:rPr>
              <a:t>Copyright 2015 RIKEN</a:t>
            </a:r>
            <a:endParaRPr lang="en-US" altLang="ja-JP" dirty="0" smtClean="0">
              <a:solidFill>
                <a:srgbClr val="000000"/>
              </a:solidFill>
            </a:endParaRPr>
          </a:p>
        </p:txBody>
      </p:sp>
      <p:sp>
        <p:nvSpPr>
          <p:cNvPr id="1030" name="Rectangle 6"/>
          <p:cNvSpPr>
            <a:spLocks noGrp="1" noChangeArrowheads="1"/>
          </p:cNvSpPr>
          <p:nvPr>
            <p:ph type="sldNum" sz="quarter" idx="4"/>
          </p:nvPr>
        </p:nvSpPr>
        <p:spPr bwMode="auto">
          <a:xfrm>
            <a:off x="5512317" y="6552381"/>
            <a:ext cx="938703" cy="431800"/>
          </a:xfrm>
          <a:prstGeom prst="rect">
            <a:avLst/>
          </a:prstGeom>
          <a:noFill/>
          <a:ln w="9525">
            <a:noFill/>
            <a:miter lim="800000"/>
            <a:headEnd/>
            <a:tailEnd/>
          </a:ln>
          <a:effectLst/>
        </p:spPr>
        <p:txBody>
          <a:bodyPr vert="horz" wrap="square" lIns="80001" tIns="40000" rIns="80001" bIns="40000" numCol="1" anchor="t" anchorCtr="0" compatLnSpc="1">
            <a:prstTxWarp prst="textNoShape">
              <a:avLst/>
            </a:prstTxWarp>
          </a:bodyPr>
          <a:lstStyle>
            <a:lvl1pPr algn="r" defTabSz="800100">
              <a:defRPr sz="1600" b="0" i="0">
                <a:solidFill>
                  <a:schemeClr val="tx1"/>
                </a:solidFill>
                <a:latin typeface="ヒラギノ角ゴ ProN W3"/>
                <a:ea typeface="ヒラギノ角ゴ ProN W3"/>
                <a:cs typeface="ヒラギノ角ゴ ProN W3"/>
              </a:defRPr>
            </a:lvl1pPr>
          </a:lstStyle>
          <a:p>
            <a:pPr fontAlgn="base">
              <a:spcBef>
                <a:spcPct val="0"/>
              </a:spcBef>
              <a:spcAft>
                <a:spcPct val="0"/>
              </a:spcAft>
            </a:pPr>
            <a:fld id="{4C26963B-3759-4082-9D0C-D721F667B1CC}" type="slidenum">
              <a:rPr lang="en-US" altLang="ja-JP" smtClean="0">
                <a:solidFill>
                  <a:srgbClr val="000000"/>
                </a:solidFill>
              </a:rPr>
              <a:pPr fontAlgn="base">
                <a:spcBef>
                  <a:spcPct val="0"/>
                </a:spcBef>
                <a:spcAft>
                  <a:spcPct val="0"/>
                </a:spcAft>
              </a:pPr>
              <a:t>‹#›</a:t>
            </a:fld>
            <a:endParaRPr lang="en-US" altLang="ja-JP" dirty="0" smtClean="0">
              <a:solidFill>
                <a:srgbClr val="000000"/>
              </a:solidFill>
            </a:endParaRPr>
          </a:p>
        </p:txBody>
      </p:sp>
    </p:spTree>
    <p:extLst>
      <p:ext uri="{BB962C8B-B14F-4D97-AF65-F5344CB8AC3E}">
        <p14:creationId xmlns:p14="http://schemas.microsoft.com/office/powerpoint/2010/main" val="500723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ctr" defTabSz="800100" rtl="0" fontAlgn="base">
        <a:spcBef>
          <a:spcPct val="0"/>
        </a:spcBef>
        <a:spcAft>
          <a:spcPct val="0"/>
        </a:spcAft>
        <a:defRPr kumimoji="1" sz="2800" b="0" i="0">
          <a:solidFill>
            <a:srgbClr val="800000"/>
          </a:solidFill>
          <a:latin typeface="Calibri"/>
          <a:ea typeface="ヒラギノ角ゴ ProN W6"/>
          <a:cs typeface="Calibri"/>
        </a:defRPr>
      </a:lvl1pPr>
      <a:lvl2pPr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2pPr>
      <a:lvl3pPr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3pPr>
      <a:lvl4pPr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4pPr>
      <a:lvl5pPr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5pPr>
      <a:lvl6pPr marL="457200"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6pPr>
      <a:lvl7pPr marL="914400"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7pPr>
      <a:lvl8pPr marL="1371600"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8pPr>
      <a:lvl9pPr marL="1828800" algn="ctr" defTabSz="800100" rtl="0" fontAlgn="base">
        <a:spcBef>
          <a:spcPct val="0"/>
        </a:spcBef>
        <a:spcAft>
          <a:spcPct val="0"/>
        </a:spcAft>
        <a:defRPr kumimoji="1" sz="2800" b="1">
          <a:solidFill>
            <a:srgbClr val="800000"/>
          </a:solidFill>
          <a:latin typeface="Times New Roman" pitchFamily="18" charset="0"/>
          <a:ea typeface="ＭＳ Ｐゴシック" charset="-128"/>
        </a:defRPr>
      </a:lvl9pPr>
    </p:titleStyle>
    <p:bodyStyle>
      <a:lvl1pPr marL="300038" indent="-300038" algn="l" defTabSz="800100" rtl="0" fontAlgn="base">
        <a:spcBef>
          <a:spcPct val="20000"/>
        </a:spcBef>
        <a:spcAft>
          <a:spcPct val="0"/>
        </a:spcAft>
        <a:buChar char="•"/>
        <a:defRPr kumimoji="1" sz="2800">
          <a:solidFill>
            <a:schemeClr val="tx1"/>
          </a:solidFill>
          <a:latin typeface="Calibri"/>
          <a:ea typeface="ヒラギノ角ゴ ProN W3"/>
          <a:cs typeface="Calibri"/>
        </a:defRPr>
      </a:lvl1pPr>
      <a:lvl2pPr marL="649288" indent="-249238" algn="l" defTabSz="800100" rtl="0" fontAlgn="base">
        <a:spcBef>
          <a:spcPct val="20000"/>
        </a:spcBef>
        <a:spcAft>
          <a:spcPct val="0"/>
        </a:spcAft>
        <a:buChar char="–"/>
        <a:defRPr kumimoji="1" sz="2400">
          <a:solidFill>
            <a:schemeClr val="tx1"/>
          </a:solidFill>
          <a:latin typeface="Calibri"/>
          <a:ea typeface="ヒラギノ角ゴ ProN W3"/>
          <a:cs typeface="Calibri"/>
        </a:defRPr>
      </a:lvl2pPr>
      <a:lvl3pPr marL="1000125" indent="-200025" algn="l" defTabSz="800100" rtl="0" fontAlgn="base">
        <a:spcBef>
          <a:spcPct val="20000"/>
        </a:spcBef>
        <a:spcAft>
          <a:spcPct val="0"/>
        </a:spcAft>
        <a:buChar char="•"/>
        <a:defRPr kumimoji="1" sz="2100">
          <a:solidFill>
            <a:schemeClr val="tx1"/>
          </a:solidFill>
          <a:latin typeface="Calibri"/>
          <a:ea typeface="ヒラギノ角ゴ ProN W3"/>
          <a:cs typeface="Calibri"/>
        </a:defRPr>
      </a:lvl3pPr>
      <a:lvl4pPr marL="1400175" indent="-200025" algn="l" defTabSz="800100" rtl="0" fontAlgn="base">
        <a:spcBef>
          <a:spcPct val="20000"/>
        </a:spcBef>
        <a:spcAft>
          <a:spcPct val="0"/>
        </a:spcAft>
        <a:buChar char="–"/>
        <a:defRPr kumimoji="1" sz="1700">
          <a:solidFill>
            <a:schemeClr val="tx1"/>
          </a:solidFill>
          <a:latin typeface="Calibri"/>
          <a:ea typeface="ヒラギノ角ゴ ProN W3"/>
          <a:cs typeface="Calibri"/>
        </a:defRPr>
      </a:lvl4pPr>
      <a:lvl5pPr marL="1800225" indent="-200025" algn="l" defTabSz="800100" rtl="0" fontAlgn="base">
        <a:spcBef>
          <a:spcPct val="20000"/>
        </a:spcBef>
        <a:spcAft>
          <a:spcPct val="0"/>
        </a:spcAft>
        <a:buChar char="»"/>
        <a:defRPr kumimoji="1" sz="1700">
          <a:solidFill>
            <a:schemeClr val="tx1"/>
          </a:solidFill>
          <a:latin typeface="Calibri"/>
          <a:ea typeface="ヒラギノ角ゴ ProN W3"/>
          <a:cs typeface="Calibri"/>
        </a:defRPr>
      </a:lvl5pPr>
      <a:lvl6pPr marL="2257425" indent="-200025" algn="l" defTabSz="800100" rtl="0" fontAlgn="base">
        <a:spcBef>
          <a:spcPct val="20000"/>
        </a:spcBef>
        <a:spcAft>
          <a:spcPct val="0"/>
        </a:spcAft>
        <a:buChar char="»"/>
        <a:defRPr kumimoji="1" sz="1700">
          <a:solidFill>
            <a:schemeClr val="tx1"/>
          </a:solidFill>
          <a:latin typeface="+mn-lt"/>
          <a:ea typeface="+mn-ea"/>
        </a:defRPr>
      </a:lvl6pPr>
      <a:lvl7pPr marL="2714625" indent="-200025" algn="l" defTabSz="800100" rtl="0" fontAlgn="base">
        <a:spcBef>
          <a:spcPct val="20000"/>
        </a:spcBef>
        <a:spcAft>
          <a:spcPct val="0"/>
        </a:spcAft>
        <a:buChar char="»"/>
        <a:defRPr kumimoji="1" sz="1700">
          <a:solidFill>
            <a:schemeClr val="tx1"/>
          </a:solidFill>
          <a:latin typeface="+mn-lt"/>
          <a:ea typeface="+mn-ea"/>
        </a:defRPr>
      </a:lvl7pPr>
      <a:lvl8pPr marL="3171825" indent="-200025" algn="l" defTabSz="800100" rtl="0" fontAlgn="base">
        <a:spcBef>
          <a:spcPct val="20000"/>
        </a:spcBef>
        <a:spcAft>
          <a:spcPct val="0"/>
        </a:spcAft>
        <a:buChar char="»"/>
        <a:defRPr kumimoji="1" sz="1700">
          <a:solidFill>
            <a:schemeClr val="tx1"/>
          </a:solidFill>
          <a:latin typeface="+mn-lt"/>
          <a:ea typeface="+mn-ea"/>
        </a:defRPr>
      </a:lvl8pPr>
      <a:lvl9pPr marL="3629025" indent="-200025" algn="l" defTabSz="800100" rtl="0" fontAlgn="base">
        <a:spcBef>
          <a:spcPct val="20000"/>
        </a:spcBef>
        <a:spcAft>
          <a:spcPct val="0"/>
        </a:spcAft>
        <a:buChar char="»"/>
        <a:defRPr kumimoji="1" sz="17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DB407D08-0996-8543-9444-83DBF0DC66AD}" type="datetimeFigureOut">
              <a:rPr lang="ja-JP" altLang="en-US" smtClean="0">
                <a:solidFill>
                  <a:prstClr val="black">
                    <a:tint val="75000"/>
                  </a:prstClr>
                </a:solidFill>
              </a:rPr>
              <a:pPr defTabSz="457200"/>
              <a:t>2017/7/27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B38562DF-ECB9-2F44-A86F-69BFEC82C2E3}" type="slidenum">
              <a:rPr lang="ja-JP" altLang="en-US" smtClean="0">
                <a:solidFill>
                  <a:prstClr val="black">
                    <a:tint val="75000"/>
                  </a:prstClr>
                </a:solidFill>
              </a:rPr>
              <a:pPr defTabSz="457200"/>
              <a:t>‹#›</a:t>
            </a:fld>
            <a:endParaRPr lang="ja-JP" altLang="en-US">
              <a:solidFill>
                <a:prstClr val="black">
                  <a:tint val="75000"/>
                </a:prstClr>
              </a:solidFill>
            </a:endParaRPr>
          </a:p>
        </p:txBody>
      </p:sp>
    </p:spTree>
    <p:extLst>
      <p:ext uri="{BB962C8B-B14F-4D97-AF65-F5344CB8AC3E}">
        <p14:creationId xmlns:p14="http://schemas.microsoft.com/office/powerpoint/2010/main" val="105187796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0F6F9928-33AF-4B40-8827-FF9199FEF802}" type="datetimeFigureOut">
              <a:rPr lang="en-US" smtClean="0">
                <a:solidFill>
                  <a:prstClr val="black">
                    <a:tint val="75000"/>
                  </a:prstClr>
                </a:solidFill>
              </a:rPr>
              <a:pPr defTabSz="457200"/>
              <a:t>7/27/17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4095FE08-E59D-C444-B04B-FC60D45E2B73}" type="slidenum">
              <a:rPr lang="uk-UA" smtClean="0">
                <a:solidFill>
                  <a:prstClr val="black">
                    <a:tint val="75000"/>
                  </a:prstClr>
                </a:solidFill>
              </a:rPr>
              <a:pPr defTabSz="457200"/>
              <a:t>‹#›</a:t>
            </a:fld>
            <a:endParaRPr lang="uk-UA" altLang="ja-JP">
              <a:solidFill>
                <a:prstClr val="black">
                  <a:tint val="75000"/>
                </a:prstClr>
              </a:solidFill>
            </a:endParaRPr>
          </a:p>
        </p:txBody>
      </p:sp>
    </p:spTree>
    <p:extLst>
      <p:ext uri="{BB962C8B-B14F-4D97-AF65-F5344CB8AC3E}">
        <p14:creationId xmlns:p14="http://schemas.microsoft.com/office/powerpoint/2010/main" val="65981048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ja-JP" smtClean="0">
                <a:solidFill>
                  <a:prstClr val="black">
                    <a:tint val="75000"/>
                  </a:prstClr>
                </a:solidFill>
              </a:rPr>
              <a:t>2013/9/19</a:t>
            </a:r>
            <a:endParaRPr lang="ja-JP" altLang="en-US">
              <a:solidFill>
                <a:prstClr val="black">
                  <a:tint val="75000"/>
                </a:prstClr>
              </a:solidFill>
            </a:endParaRPr>
          </a:p>
        </p:txBody>
      </p:sp>
      <p:sp>
        <p:nvSpPr>
          <p:cNvPr id="5" name="Footer Placeholder 4"/>
          <p:cNvSpPr>
            <a:spLocks noGrp="1"/>
          </p:cNvSpPr>
          <p:nvPr>
            <p:ph type="ftr" sz="quarter" idx="3"/>
          </p:nvPr>
        </p:nvSpPr>
        <p:spPr>
          <a:xfrm>
            <a:off x="4038601"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ja-JP" smtClean="0">
                <a:solidFill>
                  <a:prstClr val="black">
                    <a:tint val="75000"/>
                  </a:prstClr>
                </a:solidFill>
              </a:rPr>
              <a:t>University of Tokyo</a:t>
            </a:r>
            <a:endParaRPr lang="ja-JP" altLang="en-US">
              <a:solidFill>
                <a:prstClr val="black">
                  <a:tint val="75000"/>
                </a:prstClr>
              </a:solidFill>
            </a:endParaRPr>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7BF43-937C-4B91-930A-09BB2495A714}"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86658292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0" y="6492876"/>
            <a:ext cx="2844800" cy="365125"/>
          </a:xfrm>
          <a:prstGeom prst="rect">
            <a:avLst/>
          </a:prstGeom>
        </p:spPr>
        <p:txBody>
          <a:bodyPr vert="horz" lIns="91440" tIns="45720" rIns="91440" bIns="45720" rtlCol="0" anchor="ctr"/>
          <a:lstStyle>
            <a:lvl1pPr algn="l">
              <a:defRPr sz="1200">
                <a:solidFill>
                  <a:schemeClr val="tx1">
                    <a:tint val="75000"/>
                  </a:schemeClr>
                </a:solidFill>
                <a:latin typeface="Lucida Grande"/>
                <a:cs typeface="Lucida Grande"/>
              </a:defRPr>
            </a:lvl1pPr>
          </a:lstStyle>
          <a:p>
            <a:r>
              <a:rPr lang="en-US" altLang="ja-JP" smtClean="0">
                <a:solidFill>
                  <a:prstClr val="black">
                    <a:tint val="75000"/>
                  </a:prstClr>
                </a:solidFill>
              </a:rPr>
              <a:t>RIKEN CONFIDENTIAL</a:t>
            </a:r>
            <a:endParaRPr lang="ja-JP" altLang="en-US">
              <a:solidFill>
                <a:prstClr val="black">
                  <a:tint val="75000"/>
                </a:prstClr>
              </a:solidFill>
            </a:endParaRPr>
          </a:p>
        </p:txBody>
      </p:sp>
      <p:sp>
        <p:nvSpPr>
          <p:cNvPr id="5" name="フッター プレースホルダ 4"/>
          <p:cNvSpPr>
            <a:spLocks noGrp="1"/>
          </p:cNvSpPr>
          <p:nvPr>
            <p:ph type="ftr" sz="quarter" idx="3"/>
          </p:nvPr>
        </p:nvSpPr>
        <p:spPr>
          <a:xfrm>
            <a:off x="4165600" y="6492876"/>
            <a:ext cx="3860800" cy="365125"/>
          </a:xfrm>
          <a:prstGeom prst="rect">
            <a:avLst/>
          </a:prstGeom>
        </p:spPr>
        <p:txBody>
          <a:bodyPr vert="horz" lIns="91440" tIns="45720" rIns="91440" bIns="45720" rtlCol="0" anchor="ctr"/>
          <a:lstStyle>
            <a:lvl1pPr algn="ctr">
              <a:defRPr sz="1200">
                <a:solidFill>
                  <a:schemeClr val="tx1">
                    <a:tint val="75000"/>
                  </a:schemeClr>
                </a:solidFill>
                <a:latin typeface="Lucida Grande"/>
                <a:cs typeface="Lucida Grande"/>
              </a:defRPr>
            </a:lvl1pPr>
          </a:lstStyle>
          <a:p>
            <a:r>
              <a:rPr lang="en-US" altLang="ja-JP" smtClean="0">
                <a:solidFill>
                  <a:prstClr val="black">
                    <a:tint val="75000"/>
                  </a:prstClr>
                </a:solidFill>
              </a:rPr>
              <a:t>Copyright 2015 RIKEN AICS</a:t>
            </a:r>
            <a:endParaRPr lang="ja-JP" altLang="en-US">
              <a:solidFill>
                <a:prstClr val="black">
                  <a:tint val="75000"/>
                </a:prstClr>
              </a:solidFill>
            </a:endParaRPr>
          </a:p>
        </p:txBody>
      </p:sp>
      <p:sp>
        <p:nvSpPr>
          <p:cNvPr id="6" name="スライド番号プレースホルダ 5"/>
          <p:cNvSpPr>
            <a:spLocks noGrp="1"/>
          </p:cNvSpPr>
          <p:nvPr>
            <p:ph type="sldNum" sz="quarter" idx="4"/>
          </p:nvPr>
        </p:nvSpPr>
        <p:spPr>
          <a:xfrm>
            <a:off x="11439614" y="6"/>
            <a:ext cx="752388" cy="365125"/>
          </a:xfrm>
          <a:prstGeom prst="rect">
            <a:avLst/>
          </a:prstGeom>
        </p:spPr>
        <p:txBody>
          <a:bodyPr vert="horz" lIns="91440" tIns="45720" rIns="91440" bIns="45720" rtlCol="0" anchor="ctr"/>
          <a:lstStyle>
            <a:lvl1pPr algn="r">
              <a:defRPr sz="1800">
                <a:solidFill>
                  <a:schemeClr val="tx1">
                    <a:tint val="75000"/>
                  </a:schemeClr>
                </a:solidFill>
                <a:latin typeface="Lucida Grande"/>
                <a:cs typeface="Lucida Grande"/>
              </a:defRPr>
            </a:lvl1pPr>
          </a:lstStyle>
          <a:p>
            <a:fld id="{D2D8002D-B5B0-4BAC-B1F6-782DDCCE6D9C}"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1826079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Lst>
  <p:hf sldNum="0" hdr="0" ftr="0" dt="0"/>
  <p:txStyles>
    <p:titleStyle>
      <a:lvl1pPr algn="ctr" defTabSz="914400" rtl="0" eaLnBrk="1" latinLnBrk="0" hangingPunct="1">
        <a:spcBef>
          <a:spcPct val="0"/>
        </a:spcBef>
        <a:buNone/>
        <a:defRPr kumimoji="1" sz="4400" kern="1200">
          <a:solidFill>
            <a:schemeClr val="tx1"/>
          </a:solidFill>
          <a:latin typeface="Lucida Grande"/>
          <a:ea typeface="+mj-ea"/>
          <a:cs typeface="Lucida Grande"/>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Lucida Grande"/>
          <a:ea typeface="+mn-ea"/>
          <a:cs typeface="Lucida Grande"/>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Lucida Grande"/>
          <a:ea typeface="+mn-ea"/>
          <a:cs typeface="Lucida Grande"/>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Lucida Grande"/>
          <a:ea typeface="+mn-ea"/>
          <a:cs typeface="Lucida Grande"/>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Lucida Grande"/>
          <a:ea typeface="+mn-ea"/>
          <a:cs typeface="Lucida Grande"/>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Lucida Grande"/>
          <a:ea typeface="+mn-ea"/>
          <a:cs typeface="Lucida Grande"/>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p:nvPr userDrawn="1"/>
        </p:nvSpPr>
        <p:spPr>
          <a:xfrm>
            <a:off x="-33867" y="-12700"/>
            <a:ext cx="12192000" cy="6858000"/>
          </a:xfrm>
          <a:prstGeom prst="rect">
            <a:avLst/>
          </a:prstGeom>
          <a:blipFill>
            <a:blip r:embed="rId4"/>
            <a:stretch>
              <a:fillRect/>
            </a:stretch>
          </a:blipFill>
          <a:ln w="12700">
            <a:miter lim="400000"/>
          </a:ln>
        </p:spPr>
        <p:txBody>
          <a:bodyPr lIns="0" tIns="0" rIns="0" bIns="0" anchor="ctr"/>
          <a:lstStyle/>
          <a:p>
            <a:pPr algn="ctr">
              <a:defRPr>
                <a:solidFill>
                  <a:srgbClr val="FFFFFF"/>
                </a:solidFill>
                <a:latin typeface="Calibri"/>
                <a:ea typeface="Calibri"/>
                <a:cs typeface="Calibri"/>
                <a:sym typeface="Calibri"/>
              </a:defRPr>
            </a:pPr>
            <a:r>
              <a:rPr kumimoji="0" lang="en-US" sz="1800" kern="0" dirty="0">
                <a:solidFill>
                  <a:srgbClr val="FFFFFF"/>
                </a:solidFill>
                <a:ea typeface="Calibri"/>
                <a:cs typeface="Calibri"/>
                <a:sym typeface="Calibri"/>
              </a:rPr>
              <a:t> </a:t>
            </a:r>
            <a:endParaRPr kumimoji="0" sz="1800" kern="0" dirty="0">
              <a:solidFill>
                <a:srgbClr val="FFFFFF"/>
              </a:solidFill>
              <a:ea typeface="Calibri"/>
              <a:cs typeface="Calibri"/>
              <a:sym typeface="Calibri"/>
            </a:endParaRPr>
          </a:p>
        </p:txBody>
      </p:sp>
      <p:sp>
        <p:nvSpPr>
          <p:cNvPr id="3" name="Shape 3"/>
          <p:cNvSpPr/>
          <p:nvPr/>
        </p:nvSpPr>
        <p:spPr>
          <a:xfrm>
            <a:off x="-33867" y="-12700"/>
            <a:ext cx="12259733" cy="101600"/>
          </a:xfrm>
          <a:prstGeom prst="rect">
            <a:avLst/>
          </a:prstGeom>
          <a:solidFill>
            <a:srgbClr val="C7171D"/>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6" name="Shape 6"/>
          <p:cNvSpPr>
            <a:spLocks noGrp="1"/>
          </p:cNvSpPr>
          <p:nvPr>
            <p:ph type="sldNum" sz="quarter" idx="2"/>
          </p:nvPr>
        </p:nvSpPr>
        <p:spPr>
          <a:xfrm>
            <a:off x="9448798" y="100189"/>
            <a:ext cx="2743202" cy="338550"/>
          </a:xfrm>
          <a:prstGeom prst="rect">
            <a:avLst/>
          </a:prstGeom>
          <a:ln w="12700">
            <a:miter lim="400000"/>
          </a:ln>
        </p:spPr>
        <p:txBody>
          <a:bodyPr lIns="45718" tIns="45718" rIns="45718" bIns="45718">
            <a:spAutoFit/>
          </a:bodyPr>
          <a:lstStyle>
            <a:lvl1pPr algn="r">
              <a:defRPr sz="1600" b="0">
                <a:solidFill>
                  <a:schemeClr val="tx1"/>
                </a:solidFill>
                <a:latin typeface="ヒラギノ角ゴ ProN W3"/>
                <a:ea typeface="ヒラギノ角ゴ ProN W3"/>
                <a:cs typeface="ヒラギノ角ゴ ProN W3"/>
                <a:sym typeface="Calibri"/>
              </a:defRPr>
            </a:lvl1pPr>
          </a:lstStyle>
          <a:p>
            <a:fld id="{86CB4B4D-7CA3-9044-876B-883B54F8677D}" type="slidenum">
              <a:rPr kumimoji="0" lang="en-US" altLang="ja-JP" kern="0" smtClean="0">
                <a:solidFill>
                  <a:srgbClr val="000000"/>
                </a:solidFill>
              </a:rPr>
              <a:pPr/>
              <a:t>‹#›</a:t>
            </a:fld>
            <a:endParaRPr kumimoji="0" lang="en-US" altLang="ja-JP" kern="0" dirty="0">
              <a:solidFill>
                <a:srgbClr val="000000"/>
              </a:solidFill>
            </a:endParaRPr>
          </a:p>
        </p:txBody>
      </p:sp>
      <p:sp>
        <p:nvSpPr>
          <p:cNvPr id="9" name="Text Placeholder 2"/>
          <p:cNvSpPr>
            <a:spLocks noGrp="1"/>
          </p:cNvSpPr>
          <p:nvPr>
            <p:ph type="body" idx="1"/>
          </p:nvPr>
        </p:nvSpPr>
        <p:spPr>
          <a:xfrm>
            <a:off x="1391335" y="2323652"/>
            <a:ext cx="9036422" cy="3508977"/>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altLang="ja-JP" dirty="0" smtClean="0"/>
          </a:p>
        </p:txBody>
      </p:sp>
      <p:pic>
        <p:nvPicPr>
          <p:cNvPr id="8" name="pasted-image.pdf"/>
          <p:cNvPicPr/>
          <p:nvPr userDrawn="1"/>
        </p:nvPicPr>
        <p:blipFill rotWithShape="1">
          <a:blip r:embed="rId5">
            <a:extLst/>
          </a:blip>
          <a:srcRect l="38636"/>
          <a:stretch/>
        </p:blipFill>
        <p:spPr>
          <a:xfrm>
            <a:off x="11232437" y="111004"/>
            <a:ext cx="527538" cy="367665"/>
          </a:xfrm>
          <a:prstGeom prst="rect">
            <a:avLst/>
          </a:prstGeom>
          <a:ln w="12700">
            <a:miter lim="400000"/>
          </a:ln>
        </p:spPr>
      </p:pic>
      <p:pic>
        <p:nvPicPr>
          <p:cNvPr id="7" name="pasted-image.pdf"/>
          <p:cNvPicPr/>
          <p:nvPr userDrawn="1"/>
        </p:nvPicPr>
        <p:blipFill rotWithShape="1">
          <a:blip r:embed="rId5">
            <a:extLst/>
          </a:blip>
          <a:srcRect r="59091"/>
          <a:stretch/>
        </p:blipFill>
        <p:spPr>
          <a:xfrm>
            <a:off x="10918623" y="138494"/>
            <a:ext cx="351692" cy="367665"/>
          </a:xfrm>
          <a:prstGeom prst="rect">
            <a:avLst/>
          </a:prstGeom>
          <a:ln w="12700">
            <a:miter lim="400000"/>
          </a:ln>
        </p:spPr>
      </p:pic>
      <p:sp>
        <p:nvSpPr>
          <p:cNvPr id="10" name="日付プレースホルダー 9"/>
          <p:cNvSpPr>
            <a:spLocks noGrp="1"/>
          </p:cNvSpPr>
          <p:nvPr>
            <p:ph type="dt" sz="half" idx="2"/>
          </p:nvPr>
        </p:nvSpPr>
        <p:spPr>
          <a:xfrm>
            <a:off x="-33859" y="6575992"/>
            <a:ext cx="2015999" cy="282008"/>
          </a:xfrm>
          <a:prstGeom prst="rect">
            <a:avLst/>
          </a:prstGeom>
        </p:spPr>
        <p:txBody>
          <a:bodyPr vert="horz" lIns="91440" tIns="45720" rIns="91440" bIns="45720" rtlCol="0" anchor="ctr"/>
          <a:lstStyle>
            <a:lvl1pPr algn="ctr">
              <a:defRPr sz="1200">
                <a:solidFill>
                  <a:schemeClr val="tx1"/>
                </a:solidFill>
              </a:defRPr>
            </a:lvl1pPr>
          </a:lstStyle>
          <a:p>
            <a:r>
              <a:rPr lang="en-US" altLang="ja-JP" kern="0" smtClean="0">
                <a:solidFill>
                  <a:srgbClr val="000000"/>
                </a:solidFill>
                <a:sym typeface="Helvetica Neue"/>
              </a:rPr>
              <a:t>RIKEN Confidential</a:t>
            </a:r>
            <a:endParaRPr lang="ja-JP" altLang="en-US" kern="0" dirty="0">
              <a:solidFill>
                <a:srgbClr val="000000"/>
              </a:solidFill>
              <a:sym typeface="Helvetica Neue"/>
            </a:endParaRPr>
          </a:p>
        </p:txBody>
      </p:sp>
      <p:sp>
        <p:nvSpPr>
          <p:cNvPr id="11" name="フッター プレースホルダー 10"/>
          <p:cNvSpPr>
            <a:spLocks noGrp="1"/>
          </p:cNvSpPr>
          <p:nvPr>
            <p:ph type="ftr" sz="quarter" idx="3"/>
          </p:nvPr>
        </p:nvSpPr>
        <p:spPr>
          <a:xfrm>
            <a:off x="10325163" y="6606660"/>
            <a:ext cx="1869664" cy="251340"/>
          </a:xfrm>
          <a:prstGeom prst="rect">
            <a:avLst/>
          </a:prstGeom>
        </p:spPr>
        <p:txBody>
          <a:bodyPr vert="horz" lIns="91440" tIns="45720" rIns="91440" bIns="45720" rtlCol="0" anchor="ctr"/>
          <a:lstStyle>
            <a:lvl1pPr algn="ctr">
              <a:defRPr sz="1200">
                <a:solidFill>
                  <a:srgbClr val="000000"/>
                </a:solidFill>
              </a:defRPr>
            </a:lvl1pPr>
          </a:lstStyle>
          <a:p>
            <a:pPr algn="r"/>
            <a:r>
              <a:rPr lang="en-US" altLang="ja-JP" kern="0" smtClean="0">
                <a:sym typeface="Helvetica Neue"/>
              </a:rPr>
              <a:t>(C) 2016 RIKEN</a:t>
            </a:r>
            <a:endParaRPr lang="ja-JP" altLang="en-US" kern="0" dirty="0">
              <a:sym typeface="Helvetica Neue"/>
            </a:endParaRPr>
          </a:p>
        </p:txBody>
      </p:sp>
    </p:spTree>
    <p:extLst>
      <p:ext uri="{BB962C8B-B14F-4D97-AF65-F5344CB8AC3E}">
        <p14:creationId xmlns:p14="http://schemas.microsoft.com/office/powerpoint/2010/main" val="1759996998"/>
      </p:ext>
    </p:extLst>
  </p:cSld>
  <p:clrMap bg1="lt1" tx1="dk1" bg2="lt2" tx2="dk2" accent1="accent1" accent2="accent2" accent3="accent3" accent4="accent4" accent5="accent5" accent6="accent6" hlink="hlink" folHlink="folHlink"/>
  <p:sldLayoutIdLst>
    <p:sldLayoutId id="2147483706" r:id="rId1"/>
    <p:sldLayoutId id="2147483707" r:id="rId2"/>
  </p:sldLayoutIdLst>
  <p:transition spd="med"/>
  <p:timing>
    <p:tnLst>
      <p:par>
        <p:cTn id="1" dur="indefinite" restart="never" nodeType="tmRoot"/>
      </p:par>
    </p:tnLst>
  </p:timing>
  <p:hf hdr="0"/>
  <p:txStyles>
    <p:titleStyle>
      <a:lvl1pPr>
        <a:lnSpc>
          <a:spcPct val="90000"/>
        </a:lnSpc>
        <a:defRPr sz="2400" b="1">
          <a:latin typeface="Meiryo UI"/>
          <a:ea typeface="Meiryo UI"/>
          <a:cs typeface="Meiryo UI"/>
          <a:sym typeface="Meiryo UI"/>
        </a:defRPr>
      </a:lvl1pPr>
      <a:lvl2pPr>
        <a:lnSpc>
          <a:spcPct val="90000"/>
        </a:lnSpc>
        <a:defRPr sz="2400" b="1">
          <a:latin typeface="Meiryo UI"/>
          <a:ea typeface="Meiryo UI"/>
          <a:cs typeface="Meiryo UI"/>
          <a:sym typeface="Meiryo UI"/>
        </a:defRPr>
      </a:lvl2pPr>
      <a:lvl3pPr>
        <a:lnSpc>
          <a:spcPct val="90000"/>
        </a:lnSpc>
        <a:defRPr sz="2400" b="1">
          <a:latin typeface="Meiryo UI"/>
          <a:ea typeface="Meiryo UI"/>
          <a:cs typeface="Meiryo UI"/>
          <a:sym typeface="Meiryo UI"/>
        </a:defRPr>
      </a:lvl3pPr>
      <a:lvl4pPr>
        <a:lnSpc>
          <a:spcPct val="90000"/>
        </a:lnSpc>
        <a:defRPr sz="2400" b="1">
          <a:latin typeface="Meiryo UI"/>
          <a:ea typeface="Meiryo UI"/>
          <a:cs typeface="Meiryo UI"/>
          <a:sym typeface="Meiryo UI"/>
        </a:defRPr>
      </a:lvl4pPr>
      <a:lvl5pPr>
        <a:lnSpc>
          <a:spcPct val="90000"/>
        </a:lnSpc>
        <a:defRPr sz="2400" b="1">
          <a:latin typeface="Meiryo UI"/>
          <a:ea typeface="Meiryo UI"/>
          <a:cs typeface="Meiryo UI"/>
          <a:sym typeface="Meiryo UI"/>
        </a:defRPr>
      </a:lvl5pPr>
      <a:lvl6pPr>
        <a:lnSpc>
          <a:spcPct val="90000"/>
        </a:lnSpc>
        <a:defRPr sz="2400" b="1">
          <a:latin typeface="Meiryo UI"/>
          <a:ea typeface="Meiryo UI"/>
          <a:cs typeface="Meiryo UI"/>
          <a:sym typeface="Meiryo UI"/>
        </a:defRPr>
      </a:lvl6pPr>
      <a:lvl7pPr>
        <a:lnSpc>
          <a:spcPct val="90000"/>
        </a:lnSpc>
        <a:defRPr sz="2400" b="1">
          <a:latin typeface="Meiryo UI"/>
          <a:ea typeface="Meiryo UI"/>
          <a:cs typeface="Meiryo UI"/>
          <a:sym typeface="Meiryo UI"/>
        </a:defRPr>
      </a:lvl7pPr>
      <a:lvl8pPr>
        <a:lnSpc>
          <a:spcPct val="90000"/>
        </a:lnSpc>
        <a:defRPr sz="2400" b="1">
          <a:latin typeface="Meiryo UI"/>
          <a:ea typeface="Meiryo UI"/>
          <a:cs typeface="Meiryo UI"/>
          <a:sym typeface="Meiryo UI"/>
        </a:defRPr>
      </a:lvl8pPr>
      <a:lvl9pPr>
        <a:lnSpc>
          <a:spcPct val="90000"/>
        </a:lnSpc>
        <a:defRPr sz="2400" b="1">
          <a:latin typeface="Meiryo UI"/>
          <a:ea typeface="Meiryo UI"/>
          <a:cs typeface="Meiryo UI"/>
          <a:sym typeface="Meiryo UI"/>
        </a:defRPr>
      </a:lvl9pPr>
    </p:titleStyle>
    <p:bodyStyle>
      <a:lvl1pPr marL="269875" indent="-269875">
        <a:lnSpc>
          <a:spcPct val="90000"/>
        </a:lnSpc>
        <a:spcBef>
          <a:spcPts val="1000"/>
        </a:spcBef>
        <a:buClr>
          <a:srgbClr val="B01F28"/>
        </a:buClr>
        <a:buSzPct val="80000"/>
        <a:buFont typeface="Wingdings" panose="05000000000000000000" pitchFamily="2" charset="2"/>
        <a:buChar char="l"/>
        <a:defRPr sz="2200" b="0">
          <a:latin typeface="ヒラギノ角ゴ ProN W3"/>
          <a:ea typeface="ヒラギノ角ゴ ProN W3"/>
          <a:cs typeface="ヒラギノ角ゴ ProN W3"/>
          <a:sym typeface="Meiryo UI"/>
        </a:defRPr>
      </a:lvl1pPr>
      <a:lvl2pPr marL="539750" indent="-269875">
        <a:lnSpc>
          <a:spcPct val="90000"/>
        </a:lnSpc>
        <a:spcBef>
          <a:spcPts val="1000"/>
        </a:spcBef>
        <a:buClr>
          <a:srgbClr val="B01F28"/>
        </a:buClr>
        <a:buSzPct val="65000"/>
        <a:buFont typeface="Wingdings" panose="05000000000000000000" pitchFamily="2" charset="2"/>
        <a:buChar char="l"/>
        <a:defRPr sz="2200" b="0">
          <a:latin typeface="ヒラギノ角ゴ ProN W3"/>
          <a:ea typeface="ヒラギノ角ゴ ProN W3"/>
          <a:cs typeface="ヒラギノ角ゴ ProN W3"/>
          <a:sym typeface="Meiryo UI"/>
        </a:defRPr>
      </a:lvl2pPr>
      <a:lvl3pPr marL="809625" indent="-293688">
        <a:lnSpc>
          <a:spcPct val="90000"/>
        </a:lnSpc>
        <a:spcBef>
          <a:spcPts val="1000"/>
        </a:spcBef>
        <a:buClr>
          <a:srgbClr val="B01F28"/>
        </a:buClr>
        <a:buSzPct val="45000"/>
        <a:buFont typeface="Wingdings" panose="05000000000000000000" pitchFamily="2" charset="2"/>
        <a:buChar char="l"/>
        <a:defRPr sz="2000" b="0">
          <a:latin typeface="ヒラギノ角ゴ ProN W3"/>
          <a:ea typeface="ヒラギノ角ゴ ProN W3"/>
          <a:cs typeface="ヒラギノ角ゴ ProN W3"/>
          <a:sym typeface="Meiryo UI"/>
        </a:defRPr>
      </a:lvl3pPr>
      <a:lvl4pPr marL="1079500" indent="-282575">
        <a:lnSpc>
          <a:spcPct val="90000"/>
        </a:lnSpc>
        <a:spcBef>
          <a:spcPts val="1000"/>
        </a:spcBef>
        <a:buClr>
          <a:srgbClr val="B01F28"/>
        </a:buClr>
        <a:buSzPct val="130000"/>
        <a:buFont typeface="Meiryo UI" panose="020B0604030504040204" pitchFamily="50" charset="-128"/>
        <a:buChar char="-"/>
        <a:defRPr sz="1800" b="0">
          <a:latin typeface="ヒラギノ角ゴ ProN W3"/>
          <a:ea typeface="ヒラギノ角ゴ ProN W3"/>
          <a:cs typeface="ヒラギノ角ゴ ProN W3"/>
          <a:sym typeface="Meiryo UI"/>
        </a:defRPr>
      </a:lvl4pPr>
      <a:lvl5pPr marL="1341438" indent="-301625">
        <a:lnSpc>
          <a:spcPct val="90000"/>
        </a:lnSpc>
        <a:spcBef>
          <a:spcPts val="1000"/>
        </a:spcBef>
        <a:buClr>
          <a:srgbClr val="B01F28"/>
        </a:buClr>
        <a:buSzPct val="110000"/>
        <a:buFont typeface="Meiryo UI" panose="020B0604030504040204" pitchFamily="50" charset="-128"/>
        <a:buChar char="-"/>
        <a:defRPr sz="1800" b="0">
          <a:latin typeface="ヒラギノ角ゴ ProN W3"/>
          <a:ea typeface="ヒラギノ角ゴ ProN W3"/>
          <a:cs typeface="ヒラギノ角ゴ ProN W3"/>
          <a:sym typeface="Meiryo UI"/>
        </a:defRPr>
      </a:lvl5pPr>
      <a:lvl6pPr marL="1524000" indent="-285750">
        <a:lnSpc>
          <a:spcPct val="90000"/>
        </a:lnSpc>
        <a:spcBef>
          <a:spcPts val="1000"/>
        </a:spcBef>
        <a:buClr>
          <a:srgbClr val="B01F28"/>
        </a:buClr>
        <a:buSzPct val="100000"/>
        <a:buFont typeface="Meiryo UI" panose="020B0604030504040204" pitchFamily="50" charset="-128"/>
        <a:buChar char="-"/>
        <a:defRPr sz="1600">
          <a:latin typeface="Meiryo UI"/>
          <a:ea typeface="Meiryo UI"/>
          <a:cs typeface="Meiryo UI"/>
          <a:sym typeface="Meiryo UI"/>
        </a:defRPr>
      </a:lvl6pPr>
      <a:lvl7pPr marL="2946400" indent="-203200">
        <a:lnSpc>
          <a:spcPct val="90000"/>
        </a:lnSpc>
        <a:spcBef>
          <a:spcPts val="1000"/>
        </a:spcBef>
        <a:buClr>
          <a:srgbClr val="B01F28"/>
        </a:buClr>
        <a:buSzPct val="100000"/>
        <a:buFont typeface="Wingdings"/>
        <a:buChar char="•"/>
        <a:defRPr sz="1600">
          <a:latin typeface="Meiryo UI"/>
          <a:ea typeface="Meiryo UI"/>
          <a:cs typeface="Meiryo UI"/>
          <a:sym typeface="Meiryo UI"/>
        </a:defRPr>
      </a:lvl7pPr>
      <a:lvl8pPr marL="3403600" indent="-203200">
        <a:lnSpc>
          <a:spcPct val="90000"/>
        </a:lnSpc>
        <a:spcBef>
          <a:spcPts val="1000"/>
        </a:spcBef>
        <a:buClr>
          <a:srgbClr val="B01F28"/>
        </a:buClr>
        <a:buSzPct val="100000"/>
        <a:buFont typeface="Wingdings"/>
        <a:buChar char="•"/>
        <a:defRPr sz="1600">
          <a:latin typeface="Meiryo UI"/>
          <a:ea typeface="Meiryo UI"/>
          <a:cs typeface="Meiryo UI"/>
          <a:sym typeface="Meiryo UI"/>
        </a:defRPr>
      </a:lvl8pPr>
      <a:lvl9pPr marL="3860800" indent="-203200">
        <a:lnSpc>
          <a:spcPct val="90000"/>
        </a:lnSpc>
        <a:spcBef>
          <a:spcPts val="1000"/>
        </a:spcBef>
        <a:buClr>
          <a:srgbClr val="B01F28"/>
        </a:buClr>
        <a:buSzPct val="100000"/>
        <a:buFont typeface="Wingdings"/>
        <a:buChar char="•"/>
        <a:defRPr sz="1600">
          <a:latin typeface="Meiryo UI"/>
          <a:ea typeface="Meiryo UI"/>
          <a:cs typeface="Meiryo UI"/>
          <a:sym typeface="Meiryo UI"/>
        </a:defRPr>
      </a:lvl9pPr>
    </p:bodyStyle>
    <p:otherStyle>
      <a:lvl1pPr algn="r">
        <a:defRPr sz="1400" b="1">
          <a:solidFill>
            <a:schemeClr val="tx1"/>
          </a:solidFill>
          <a:latin typeface="+mn-lt"/>
          <a:ea typeface="+mn-ea"/>
          <a:cs typeface="+mn-cs"/>
          <a:sym typeface="Calibri"/>
        </a:defRPr>
      </a:lvl1pPr>
      <a:lvl2pPr algn="r">
        <a:defRPr sz="1400" b="1">
          <a:solidFill>
            <a:schemeClr val="tx1"/>
          </a:solidFill>
          <a:latin typeface="+mn-lt"/>
          <a:ea typeface="+mn-ea"/>
          <a:cs typeface="+mn-cs"/>
          <a:sym typeface="Calibri"/>
        </a:defRPr>
      </a:lvl2pPr>
      <a:lvl3pPr algn="r">
        <a:defRPr sz="1400" b="1">
          <a:solidFill>
            <a:schemeClr val="tx1"/>
          </a:solidFill>
          <a:latin typeface="+mn-lt"/>
          <a:ea typeface="+mn-ea"/>
          <a:cs typeface="+mn-cs"/>
          <a:sym typeface="Calibri"/>
        </a:defRPr>
      </a:lvl3pPr>
      <a:lvl4pPr algn="r">
        <a:defRPr sz="1400" b="1">
          <a:solidFill>
            <a:schemeClr val="tx1"/>
          </a:solidFill>
          <a:latin typeface="+mn-lt"/>
          <a:ea typeface="+mn-ea"/>
          <a:cs typeface="+mn-cs"/>
          <a:sym typeface="Calibri"/>
        </a:defRPr>
      </a:lvl4pPr>
      <a:lvl5pPr algn="r">
        <a:defRPr sz="1400" b="1">
          <a:solidFill>
            <a:schemeClr val="tx1"/>
          </a:solidFill>
          <a:latin typeface="+mn-lt"/>
          <a:ea typeface="+mn-ea"/>
          <a:cs typeface="+mn-cs"/>
          <a:sym typeface="Calibri"/>
        </a:defRPr>
      </a:lvl5pPr>
      <a:lvl6pPr algn="r">
        <a:defRPr sz="1400" b="1">
          <a:solidFill>
            <a:schemeClr val="tx1"/>
          </a:solidFill>
          <a:latin typeface="+mn-lt"/>
          <a:ea typeface="+mn-ea"/>
          <a:cs typeface="+mn-cs"/>
          <a:sym typeface="Calibri"/>
        </a:defRPr>
      </a:lvl6pPr>
      <a:lvl7pPr algn="r">
        <a:defRPr sz="1400" b="1">
          <a:solidFill>
            <a:schemeClr val="tx1"/>
          </a:solidFill>
          <a:latin typeface="+mn-lt"/>
          <a:ea typeface="+mn-ea"/>
          <a:cs typeface="+mn-cs"/>
          <a:sym typeface="Calibri"/>
        </a:defRPr>
      </a:lvl7pPr>
      <a:lvl8pPr algn="r">
        <a:defRPr sz="1400" b="1">
          <a:solidFill>
            <a:schemeClr val="tx1"/>
          </a:solidFill>
          <a:latin typeface="+mn-lt"/>
          <a:ea typeface="+mn-ea"/>
          <a:cs typeface="+mn-cs"/>
          <a:sym typeface="Calibri"/>
        </a:defRPr>
      </a:lvl8pPr>
      <a:lvl9pPr algn="r">
        <a:defRPr sz="1400" b="1">
          <a:solidFill>
            <a:schemeClr val="tx1"/>
          </a:solidFill>
          <a:latin typeface="+mn-lt"/>
          <a:ea typeface="+mn-ea"/>
          <a:cs typeface="+mn-cs"/>
          <a:sym typeface="Calibri"/>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1">
          <a:blip r:embed="rId18"/>
          <a:srcRect/>
          <a:stretch>
            <a:fillRect/>
          </a:stretch>
        </a:blipFill>
        <a:effectLst/>
      </p:bgPr>
    </p:bg>
    <p:spTree>
      <p:nvGrpSpPr>
        <p:cNvPr id="1" name=""/>
        <p:cNvGrpSpPr/>
        <p:nvPr/>
      </p:nvGrpSpPr>
      <p:grpSpPr>
        <a:xfrm>
          <a:off x="0" y="0"/>
          <a:ext cx="0" cy="0"/>
          <a:chOff x="0" y="0"/>
          <a:chExt cx="0" cy="0"/>
        </a:xfrm>
      </p:grpSpPr>
      <p:sp>
        <p:nvSpPr>
          <p:cNvPr id="2" name="Shape 2"/>
          <p:cNvSpPr/>
          <p:nvPr userDrawn="1"/>
        </p:nvSpPr>
        <p:spPr>
          <a:xfrm>
            <a:off x="-33867" y="-12700"/>
            <a:ext cx="12192000" cy="6858000"/>
          </a:xfrm>
          <a:prstGeom prst="rect">
            <a:avLst/>
          </a:prstGeom>
          <a:blipFill>
            <a:blip r:embed="rId18"/>
            <a:stretch>
              <a:fillRect/>
            </a:stretch>
          </a:blipFill>
          <a:ln w="12700">
            <a:miter lim="400000"/>
          </a:ln>
        </p:spPr>
        <p:txBody>
          <a:bodyPr lIns="0" tIns="0" rIns="0" bIns="0" anchor="ctr"/>
          <a:lstStyle/>
          <a:p>
            <a:pPr algn="ctr">
              <a:defRPr>
                <a:solidFill>
                  <a:srgbClr val="FFFFFF"/>
                </a:solidFill>
                <a:latin typeface="Calibri"/>
                <a:ea typeface="Calibri"/>
                <a:cs typeface="Calibri"/>
                <a:sym typeface="Calibri"/>
              </a:defRPr>
            </a:pPr>
            <a:r>
              <a:rPr kumimoji="0" lang="en-US" sz="1800" kern="0" dirty="0" smtClean="0">
                <a:solidFill>
                  <a:srgbClr val="FFFFFF"/>
                </a:solidFill>
                <a:ea typeface="Calibri"/>
                <a:cs typeface="Calibri"/>
                <a:sym typeface="Calibri"/>
              </a:rPr>
              <a:t> </a:t>
            </a:r>
            <a:endParaRPr kumimoji="0" sz="1800" kern="0" dirty="0">
              <a:solidFill>
                <a:srgbClr val="FFFFFF"/>
              </a:solidFill>
              <a:ea typeface="Calibri"/>
              <a:cs typeface="Calibri"/>
              <a:sym typeface="Calibri"/>
            </a:endParaRPr>
          </a:p>
        </p:txBody>
      </p:sp>
      <p:sp>
        <p:nvSpPr>
          <p:cNvPr id="3" name="Shape 3"/>
          <p:cNvSpPr/>
          <p:nvPr/>
        </p:nvSpPr>
        <p:spPr>
          <a:xfrm>
            <a:off x="-33867" y="-12700"/>
            <a:ext cx="12259733" cy="101600"/>
          </a:xfrm>
          <a:prstGeom prst="rect">
            <a:avLst/>
          </a:prstGeom>
          <a:solidFill>
            <a:srgbClr val="1F3E85"/>
          </a:solidFill>
          <a:ln w="12700">
            <a:miter lim="400000"/>
          </a:ln>
        </p:spPr>
        <p:txBody>
          <a:bodyPr lIns="0" tIns="0" rIns="0" bIns="0" anchor="ctr"/>
          <a:lstStyle/>
          <a:p>
            <a:pPr>
              <a:defRPr>
                <a:latin typeface="Calibri"/>
                <a:ea typeface="Calibri"/>
                <a:cs typeface="Calibri"/>
                <a:sym typeface="Calibri"/>
              </a:defRPr>
            </a:pPr>
            <a:endParaRPr kumimoji="0" sz="1800" kern="0">
              <a:solidFill>
                <a:sysClr val="windowText" lastClr="000000"/>
              </a:solidFill>
              <a:ea typeface="Calibri"/>
              <a:cs typeface="Calibri"/>
              <a:sym typeface="Calibri"/>
            </a:endParaRPr>
          </a:p>
        </p:txBody>
      </p:sp>
      <p:sp>
        <p:nvSpPr>
          <p:cNvPr id="6" name="Shape 6"/>
          <p:cNvSpPr>
            <a:spLocks noGrp="1"/>
          </p:cNvSpPr>
          <p:nvPr>
            <p:ph type="sldNum" sz="quarter" idx="2"/>
          </p:nvPr>
        </p:nvSpPr>
        <p:spPr>
          <a:xfrm>
            <a:off x="9267083" y="6470653"/>
            <a:ext cx="2743202" cy="307762"/>
          </a:xfrm>
          <a:prstGeom prst="rect">
            <a:avLst/>
          </a:prstGeom>
          <a:ln w="12700">
            <a:miter lim="400000"/>
          </a:ln>
        </p:spPr>
        <p:txBody>
          <a:bodyPr lIns="45713" tIns="45713" rIns="45713" bIns="45713">
            <a:spAutoFit/>
          </a:bodyPr>
          <a:lstStyle>
            <a:lvl1pPr algn="r">
              <a:defRPr sz="1400" b="1">
                <a:solidFill>
                  <a:srgbClr val="A6A6A6"/>
                </a:solidFill>
                <a:latin typeface="Calibri"/>
                <a:ea typeface="Calibri"/>
                <a:cs typeface="Calibri"/>
                <a:sym typeface="Calibri"/>
              </a:defRPr>
            </a:lvl1pPr>
          </a:lstStyle>
          <a:p>
            <a:fld id="{86CB4B4D-7CA3-9044-876B-883B54F8677D}" type="slidenum">
              <a:rPr kumimoji="0" kern="0"/>
              <a:pPr/>
              <a:t>‹#›</a:t>
            </a:fld>
            <a:endParaRPr kumimoji="0" kern="0"/>
          </a:p>
        </p:txBody>
      </p:sp>
      <p:sp>
        <p:nvSpPr>
          <p:cNvPr id="9" name="Text Placeholder 2"/>
          <p:cNvSpPr>
            <a:spLocks noGrp="1"/>
          </p:cNvSpPr>
          <p:nvPr>
            <p:ph type="body" idx="1"/>
          </p:nvPr>
        </p:nvSpPr>
        <p:spPr>
          <a:xfrm>
            <a:off x="1391327" y="2323654"/>
            <a:ext cx="9036422" cy="3508977"/>
          </a:xfrm>
          <a:prstGeom prst="rect">
            <a:avLst/>
          </a:prstGeom>
        </p:spPr>
        <p:txBody>
          <a:bodyPr vert="horz" lIns="91429" tIns="45715" rIns="91429" bIns="45715"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altLang="ja-JP" dirty="0" smtClean="0"/>
          </a:p>
        </p:txBody>
      </p:sp>
      <p:pic>
        <p:nvPicPr>
          <p:cNvPr id="10" name="Picture 10"/>
          <p:cNvPicPr/>
          <p:nvPr userDrawn="1"/>
        </p:nvPicPr>
        <p:blipFill>
          <a:blip r:embed="rId19"/>
          <a:stretch>
            <a:fillRect/>
          </a:stretch>
        </p:blipFill>
        <p:spPr>
          <a:xfrm>
            <a:off x="0" y="6131160"/>
            <a:ext cx="691200" cy="726840"/>
          </a:xfrm>
          <a:prstGeom prst="rect">
            <a:avLst/>
          </a:prstGeom>
          <a:ln>
            <a:noFill/>
          </a:ln>
        </p:spPr>
      </p:pic>
    </p:spTree>
    <p:extLst>
      <p:ext uri="{BB962C8B-B14F-4D97-AF65-F5344CB8AC3E}">
        <p14:creationId xmlns:p14="http://schemas.microsoft.com/office/powerpoint/2010/main" val="19441946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ransition spd="med"/>
  <p:timing>
    <p:tnLst>
      <p:par>
        <p:cTn id="1" dur="indefinite" restart="never" nodeType="tmRoot"/>
      </p:par>
    </p:tnLst>
  </p:timing>
  <p:hf hdr="0" ftr="0" dt="0"/>
  <p:txStyles>
    <p:titleStyle>
      <a:lvl1pPr>
        <a:lnSpc>
          <a:spcPct val="90000"/>
        </a:lnSpc>
        <a:defRPr sz="2300" b="1">
          <a:latin typeface="Meiryo UI"/>
          <a:ea typeface="Meiryo UI"/>
          <a:cs typeface="Meiryo UI"/>
          <a:sym typeface="Meiryo UI"/>
        </a:defRPr>
      </a:lvl1pPr>
      <a:lvl2pPr>
        <a:lnSpc>
          <a:spcPct val="90000"/>
        </a:lnSpc>
        <a:defRPr sz="2300" b="1">
          <a:latin typeface="Meiryo UI"/>
          <a:ea typeface="Meiryo UI"/>
          <a:cs typeface="Meiryo UI"/>
          <a:sym typeface="Meiryo UI"/>
        </a:defRPr>
      </a:lvl2pPr>
      <a:lvl3pPr>
        <a:lnSpc>
          <a:spcPct val="90000"/>
        </a:lnSpc>
        <a:defRPr sz="2300" b="1">
          <a:latin typeface="Meiryo UI"/>
          <a:ea typeface="Meiryo UI"/>
          <a:cs typeface="Meiryo UI"/>
          <a:sym typeface="Meiryo UI"/>
        </a:defRPr>
      </a:lvl3pPr>
      <a:lvl4pPr>
        <a:lnSpc>
          <a:spcPct val="90000"/>
        </a:lnSpc>
        <a:defRPr sz="2300" b="1">
          <a:latin typeface="Meiryo UI"/>
          <a:ea typeface="Meiryo UI"/>
          <a:cs typeface="Meiryo UI"/>
          <a:sym typeface="Meiryo UI"/>
        </a:defRPr>
      </a:lvl4pPr>
      <a:lvl5pPr>
        <a:lnSpc>
          <a:spcPct val="90000"/>
        </a:lnSpc>
        <a:defRPr sz="2300" b="1">
          <a:latin typeface="Meiryo UI"/>
          <a:ea typeface="Meiryo UI"/>
          <a:cs typeface="Meiryo UI"/>
          <a:sym typeface="Meiryo UI"/>
        </a:defRPr>
      </a:lvl5pPr>
      <a:lvl6pPr>
        <a:lnSpc>
          <a:spcPct val="90000"/>
        </a:lnSpc>
        <a:defRPr sz="2300" b="1">
          <a:latin typeface="Meiryo UI"/>
          <a:ea typeface="Meiryo UI"/>
          <a:cs typeface="Meiryo UI"/>
          <a:sym typeface="Meiryo UI"/>
        </a:defRPr>
      </a:lvl6pPr>
      <a:lvl7pPr>
        <a:lnSpc>
          <a:spcPct val="90000"/>
        </a:lnSpc>
        <a:defRPr sz="2300" b="1">
          <a:latin typeface="Meiryo UI"/>
          <a:ea typeface="Meiryo UI"/>
          <a:cs typeface="Meiryo UI"/>
          <a:sym typeface="Meiryo UI"/>
        </a:defRPr>
      </a:lvl7pPr>
      <a:lvl8pPr>
        <a:lnSpc>
          <a:spcPct val="90000"/>
        </a:lnSpc>
        <a:defRPr sz="2300" b="1">
          <a:latin typeface="Meiryo UI"/>
          <a:ea typeface="Meiryo UI"/>
          <a:cs typeface="Meiryo UI"/>
          <a:sym typeface="Meiryo UI"/>
        </a:defRPr>
      </a:lvl8pPr>
      <a:lvl9pPr>
        <a:lnSpc>
          <a:spcPct val="90000"/>
        </a:lnSpc>
        <a:defRPr sz="2300" b="1">
          <a:latin typeface="Meiryo UI"/>
          <a:ea typeface="Meiryo UI"/>
          <a:cs typeface="Meiryo UI"/>
          <a:sym typeface="Meiryo UI"/>
        </a:defRPr>
      </a:lvl9pPr>
    </p:titleStyle>
    <p:bodyStyle>
      <a:lvl1pPr marL="269844" indent="-269844">
        <a:lnSpc>
          <a:spcPct val="90000"/>
        </a:lnSpc>
        <a:spcBef>
          <a:spcPts val="1000"/>
        </a:spcBef>
        <a:buClr>
          <a:srgbClr val="1F3E85"/>
        </a:buClr>
        <a:buSzPct val="80000"/>
        <a:buFont typeface="Wingdings" charset="2"/>
        <a:buChar char="§"/>
        <a:defRPr sz="2200" b="1">
          <a:latin typeface="Meiryo UI" panose="020B0604030504040204" pitchFamily="50" charset="-128"/>
          <a:ea typeface="Meiryo UI" panose="020B0604030504040204" pitchFamily="50" charset="-128"/>
          <a:cs typeface="Meiryo UI" panose="020B0604030504040204" pitchFamily="50" charset="-128"/>
          <a:sym typeface="Meiryo UI"/>
        </a:defRPr>
      </a:lvl1pPr>
      <a:lvl2pPr marL="539689" indent="-269844">
        <a:lnSpc>
          <a:spcPct val="90000"/>
        </a:lnSpc>
        <a:spcBef>
          <a:spcPts val="1000"/>
        </a:spcBef>
        <a:buClr>
          <a:srgbClr val="1F3E85"/>
        </a:buClr>
        <a:buSzPct val="65000"/>
        <a:buFont typeface="Wingdings" charset="2"/>
        <a:buChar char="§"/>
        <a:defRPr sz="2200">
          <a:latin typeface="Meiryo UI" panose="020B0604030504040204" pitchFamily="50" charset="-128"/>
          <a:ea typeface="Meiryo UI" panose="020B0604030504040204" pitchFamily="50" charset="-128"/>
          <a:cs typeface="Meiryo UI" panose="020B0604030504040204" pitchFamily="50" charset="-128"/>
          <a:sym typeface="Meiryo UI"/>
        </a:defRPr>
      </a:lvl2pPr>
      <a:lvl3pPr marL="809532" indent="-293655">
        <a:lnSpc>
          <a:spcPct val="90000"/>
        </a:lnSpc>
        <a:spcBef>
          <a:spcPts val="1000"/>
        </a:spcBef>
        <a:buClr>
          <a:srgbClr val="1F3E85"/>
        </a:buClr>
        <a:buSzPct val="45000"/>
        <a:buFont typeface="Wingdings" charset="2"/>
        <a:buChar char="§"/>
        <a:defRPr sz="2000">
          <a:latin typeface="Meiryo UI" panose="020B0604030504040204" pitchFamily="50" charset="-128"/>
          <a:ea typeface="Meiryo UI" panose="020B0604030504040204" pitchFamily="50" charset="-128"/>
          <a:cs typeface="Meiryo UI" panose="020B0604030504040204" pitchFamily="50" charset="-128"/>
          <a:sym typeface="Meiryo UI"/>
        </a:defRPr>
      </a:lvl3pPr>
      <a:lvl4pPr marL="1079377" indent="-282542">
        <a:lnSpc>
          <a:spcPct val="90000"/>
        </a:lnSpc>
        <a:spcBef>
          <a:spcPts val="1000"/>
        </a:spcBef>
        <a:buClr>
          <a:srgbClr val="1F3E85"/>
        </a:buClr>
        <a:buSzPct val="130000"/>
        <a:buFont typeface="Wingdings" charset="2"/>
        <a:buChar char="§"/>
        <a:defRPr sz="1800">
          <a:latin typeface="Meiryo UI" panose="020B0604030504040204" pitchFamily="50" charset="-128"/>
          <a:ea typeface="Meiryo UI" panose="020B0604030504040204" pitchFamily="50" charset="-128"/>
          <a:cs typeface="Meiryo UI" panose="020B0604030504040204" pitchFamily="50" charset="-128"/>
          <a:sym typeface="Meiryo UI"/>
        </a:defRPr>
      </a:lvl4pPr>
      <a:lvl5pPr marL="1341285" indent="-301591">
        <a:lnSpc>
          <a:spcPct val="90000"/>
        </a:lnSpc>
        <a:spcBef>
          <a:spcPts val="1000"/>
        </a:spcBef>
        <a:buClr>
          <a:srgbClr val="1F3E85"/>
        </a:buClr>
        <a:buSzPct val="110000"/>
        <a:buFont typeface="Wingdings" charset="2"/>
        <a:buChar char="§"/>
        <a:defRPr sz="1800">
          <a:latin typeface="Meiryo UI" panose="020B0604030504040204" pitchFamily="50" charset="-128"/>
          <a:ea typeface="Meiryo UI" panose="020B0604030504040204" pitchFamily="50" charset="-128"/>
          <a:cs typeface="Meiryo UI" panose="020B0604030504040204" pitchFamily="50" charset="-128"/>
          <a:sym typeface="Meiryo UI"/>
        </a:defRPr>
      </a:lvl5pPr>
      <a:lvl6pPr marL="1523827" indent="-285717">
        <a:lnSpc>
          <a:spcPct val="90000"/>
        </a:lnSpc>
        <a:spcBef>
          <a:spcPts val="1000"/>
        </a:spcBef>
        <a:buClr>
          <a:srgbClr val="B01F28"/>
        </a:buClr>
        <a:buSzPct val="100000"/>
        <a:buFont typeface="Meiryo UI" panose="020B0604030504040204" pitchFamily="50" charset="-128"/>
        <a:buChar char="-"/>
        <a:defRPr sz="1600">
          <a:latin typeface="Meiryo UI"/>
          <a:ea typeface="Meiryo UI"/>
          <a:cs typeface="Meiryo UI"/>
          <a:sym typeface="Meiryo UI"/>
        </a:defRPr>
      </a:lvl6pPr>
      <a:lvl7pPr marL="2946065" indent="-203177">
        <a:lnSpc>
          <a:spcPct val="90000"/>
        </a:lnSpc>
        <a:spcBef>
          <a:spcPts val="1000"/>
        </a:spcBef>
        <a:buClr>
          <a:srgbClr val="B01F28"/>
        </a:buClr>
        <a:buSzPct val="100000"/>
        <a:buFont typeface="Wingdings"/>
        <a:buChar char="•"/>
        <a:defRPr sz="1600">
          <a:latin typeface="Meiryo UI"/>
          <a:ea typeface="Meiryo UI"/>
          <a:cs typeface="Meiryo UI"/>
          <a:sym typeface="Meiryo UI"/>
        </a:defRPr>
      </a:lvl7pPr>
      <a:lvl8pPr marL="3403213" indent="-203177">
        <a:lnSpc>
          <a:spcPct val="90000"/>
        </a:lnSpc>
        <a:spcBef>
          <a:spcPts val="1000"/>
        </a:spcBef>
        <a:buClr>
          <a:srgbClr val="B01F28"/>
        </a:buClr>
        <a:buSzPct val="100000"/>
        <a:buFont typeface="Wingdings"/>
        <a:buChar char="•"/>
        <a:defRPr sz="1600">
          <a:latin typeface="Meiryo UI"/>
          <a:ea typeface="Meiryo UI"/>
          <a:cs typeface="Meiryo UI"/>
          <a:sym typeface="Meiryo UI"/>
        </a:defRPr>
      </a:lvl8pPr>
      <a:lvl9pPr marL="3860361" indent="-203177">
        <a:lnSpc>
          <a:spcPct val="90000"/>
        </a:lnSpc>
        <a:spcBef>
          <a:spcPts val="1000"/>
        </a:spcBef>
        <a:buClr>
          <a:srgbClr val="B01F28"/>
        </a:buClr>
        <a:buSzPct val="100000"/>
        <a:buFont typeface="Wingdings"/>
        <a:buChar char="•"/>
        <a:defRPr sz="1600">
          <a:latin typeface="Meiryo UI"/>
          <a:ea typeface="Meiryo UI"/>
          <a:cs typeface="Meiryo UI"/>
          <a:sym typeface="Meiryo UI"/>
        </a:defRPr>
      </a:lvl9pPr>
    </p:bodyStyle>
    <p:otherStyle>
      <a:lvl1pPr algn="r">
        <a:defRPr sz="1400" b="1">
          <a:solidFill>
            <a:schemeClr val="tx1"/>
          </a:solidFill>
          <a:latin typeface="+mn-lt"/>
          <a:ea typeface="+mn-ea"/>
          <a:cs typeface="+mn-cs"/>
          <a:sym typeface="Calibri"/>
        </a:defRPr>
      </a:lvl1pPr>
      <a:lvl2pPr algn="r">
        <a:defRPr sz="1400" b="1">
          <a:solidFill>
            <a:schemeClr val="tx1"/>
          </a:solidFill>
          <a:latin typeface="+mn-lt"/>
          <a:ea typeface="+mn-ea"/>
          <a:cs typeface="+mn-cs"/>
          <a:sym typeface="Calibri"/>
        </a:defRPr>
      </a:lvl2pPr>
      <a:lvl3pPr algn="r">
        <a:defRPr sz="1400" b="1">
          <a:solidFill>
            <a:schemeClr val="tx1"/>
          </a:solidFill>
          <a:latin typeface="+mn-lt"/>
          <a:ea typeface="+mn-ea"/>
          <a:cs typeface="+mn-cs"/>
          <a:sym typeface="Calibri"/>
        </a:defRPr>
      </a:lvl3pPr>
      <a:lvl4pPr algn="r">
        <a:defRPr sz="1400" b="1">
          <a:solidFill>
            <a:schemeClr val="tx1"/>
          </a:solidFill>
          <a:latin typeface="+mn-lt"/>
          <a:ea typeface="+mn-ea"/>
          <a:cs typeface="+mn-cs"/>
          <a:sym typeface="Calibri"/>
        </a:defRPr>
      </a:lvl4pPr>
      <a:lvl5pPr algn="r">
        <a:defRPr sz="1400" b="1">
          <a:solidFill>
            <a:schemeClr val="tx1"/>
          </a:solidFill>
          <a:latin typeface="+mn-lt"/>
          <a:ea typeface="+mn-ea"/>
          <a:cs typeface="+mn-cs"/>
          <a:sym typeface="Calibri"/>
        </a:defRPr>
      </a:lvl5pPr>
      <a:lvl6pPr algn="r">
        <a:defRPr sz="1400" b="1">
          <a:solidFill>
            <a:schemeClr val="tx1"/>
          </a:solidFill>
          <a:latin typeface="+mn-lt"/>
          <a:ea typeface="+mn-ea"/>
          <a:cs typeface="+mn-cs"/>
          <a:sym typeface="Calibri"/>
        </a:defRPr>
      </a:lvl6pPr>
      <a:lvl7pPr algn="r">
        <a:defRPr sz="1400" b="1">
          <a:solidFill>
            <a:schemeClr val="tx1"/>
          </a:solidFill>
          <a:latin typeface="+mn-lt"/>
          <a:ea typeface="+mn-ea"/>
          <a:cs typeface="+mn-cs"/>
          <a:sym typeface="Calibri"/>
        </a:defRPr>
      </a:lvl7pPr>
      <a:lvl8pPr algn="r">
        <a:defRPr sz="1400" b="1">
          <a:solidFill>
            <a:schemeClr val="tx1"/>
          </a:solidFill>
          <a:latin typeface="+mn-lt"/>
          <a:ea typeface="+mn-ea"/>
          <a:cs typeface="+mn-cs"/>
          <a:sym typeface="Calibri"/>
        </a:defRPr>
      </a:lvl8pPr>
      <a:lvl9pPr algn="r">
        <a:defRPr sz="1400" b="1">
          <a:solidFill>
            <a:schemeClr val="tx1"/>
          </a:solidFill>
          <a:latin typeface="+mn-lt"/>
          <a:ea typeface="+mn-ea"/>
          <a:cs typeface="+mn-cs"/>
          <a:sym typeface="Calibri"/>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9" y="365129"/>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9"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1" y="635640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E9C93-B232-467E-B6C0-6AAA1DA5DCE1}" type="datetimeFigureOut">
              <a:rPr lang="ja-JP" altLang="en-US" smtClean="0">
                <a:solidFill>
                  <a:prstClr val="black">
                    <a:tint val="75000"/>
                  </a:prstClr>
                </a:solidFill>
                <a:sym typeface="Helvetica Neue"/>
              </a:rPr>
              <a:pPr/>
              <a:t>2017/7/27</a:t>
            </a:fld>
            <a:endParaRPr lang="ja-JP" altLang="en-US">
              <a:solidFill>
                <a:prstClr val="black">
                  <a:tint val="75000"/>
                </a:prstClr>
              </a:solidFill>
              <a:sym typeface="Helvetica Neue"/>
            </a:endParaRPr>
          </a:p>
        </p:txBody>
      </p:sp>
      <p:sp>
        <p:nvSpPr>
          <p:cNvPr id="5" name="Footer Placeholder 4"/>
          <p:cNvSpPr>
            <a:spLocks noGrp="1"/>
          </p:cNvSpPr>
          <p:nvPr>
            <p:ph type="ftr" sz="quarter" idx="3"/>
          </p:nvPr>
        </p:nvSpPr>
        <p:spPr>
          <a:xfrm>
            <a:off x="4038609" y="635640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sym typeface="Helvetica Neue"/>
            </a:endParaRPr>
          </a:p>
        </p:txBody>
      </p:sp>
      <p:sp>
        <p:nvSpPr>
          <p:cNvPr id="6" name="Slide Number Placeholder 5"/>
          <p:cNvSpPr>
            <a:spLocks noGrp="1"/>
          </p:cNvSpPr>
          <p:nvPr>
            <p:ph type="sldNum" sz="quarter" idx="4"/>
          </p:nvPr>
        </p:nvSpPr>
        <p:spPr>
          <a:xfrm>
            <a:off x="8610601" y="635640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4B77D-FC8B-479F-8593-3739CA629AEF}" type="slidenum">
              <a:rPr lang="ja-JP" altLang="en-US" smtClean="0">
                <a:solidFill>
                  <a:prstClr val="black">
                    <a:tint val="75000"/>
                  </a:prstClr>
                </a:solidFill>
                <a:sym typeface="Helvetica Neue"/>
              </a:rPr>
              <a:pPr/>
              <a:t>‹#›</a:t>
            </a:fld>
            <a:endParaRPr lang="ja-JP" altLang="en-US">
              <a:solidFill>
                <a:prstClr val="black">
                  <a:tint val="75000"/>
                </a:prstClr>
              </a:solidFill>
              <a:sym typeface="Helvetica Neue"/>
            </a:endParaRPr>
          </a:p>
        </p:txBody>
      </p:sp>
    </p:spTree>
    <p:extLst>
      <p:ext uri="{BB962C8B-B14F-4D97-AF65-F5344CB8AC3E}">
        <p14:creationId xmlns:p14="http://schemas.microsoft.com/office/powerpoint/2010/main" val="67571810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image" Target="../media/image5.png"/><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p:cNvSpPr/>
          <p:nvPr/>
        </p:nvSpPr>
        <p:spPr>
          <a:xfrm>
            <a:off x="6757045" y="2256814"/>
            <a:ext cx="1328790" cy="277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93" name="Rectangle 92"/>
          <p:cNvSpPr/>
          <p:nvPr/>
        </p:nvSpPr>
        <p:spPr>
          <a:xfrm>
            <a:off x="3772656" y="2256814"/>
            <a:ext cx="3008831" cy="277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9" name="Rectangle 38"/>
          <p:cNvSpPr/>
          <p:nvPr/>
        </p:nvSpPr>
        <p:spPr>
          <a:xfrm>
            <a:off x="2557270" y="2256814"/>
            <a:ext cx="662907" cy="277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40" name="Rectangle 39"/>
          <p:cNvSpPr/>
          <p:nvPr/>
        </p:nvSpPr>
        <p:spPr>
          <a:xfrm>
            <a:off x="129365" y="2256814"/>
            <a:ext cx="2427632" cy="277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5" name="Rectangle 34"/>
          <p:cNvSpPr/>
          <p:nvPr/>
        </p:nvSpPr>
        <p:spPr>
          <a:xfrm>
            <a:off x="10605615" y="2256814"/>
            <a:ext cx="1559052" cy="277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29" name="Rectangle 28"/>
          <p:cNvSpPr/>
          <p:nvPr/>
        </p:nvSpPr>
        <p:spPr>
          <a:xfrm>
            <a:off x="8538426" y="2256814"/>
            <a:ext cx="2091631" cy="277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1" name="角丸四角形 17"/>
          <p:cNvSpPr/>
          <p:nvPr/>
        </p:nvSpPr>
        <p:spPr bwMode="auto">
          <a:xfrm>
            <a:off x="221131" y="2432970"/>
            <a:ext cx="1944000" cy="397721"/>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mpiexec</a:t>
            </a:r>
            <a:r>
              <a:rPr kumimoji="0" lang="en-US" altLang="ja-JP" sz="1400" kern="0" dirty="0" smtClean="0">
                <a:solidFill>
                  <a:sysClr val="windowText" lastClr="000000"/>
                </a:solidFill>
                <a:latin typeface="Yu Gothic" charset="-128"/>
                <a:ea typeface="Yu Gothic" charset="-128"/>
                <a:cs typeface="Yu Gothic" charset="-128"/>
                <a:sym typeface="Helvetica Neue"/>
              </a:rPr>
              <a:t> / PMI root</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3" name="角丸四角形 17"/>
          <p:cNvSpPr/>
          <p:nvPr/>
        </p:nvSpPr>
        <p:spPr bwMode="auto">
          <a:xfrm>
            <a:off x="4587916" y="2432970"/>
            <a:ext cx="1692000" cy="330477"/>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fontAlgn="ctr">
              <a:spcBef>
                <a:spcPct val="0"/>
              </a:spcBef>
              <a:spcAft>
                <a:spcPct val="0"/>
              </a:spcAft>
            </a:pPr>
            <a:r>
              <a:rPr kumimoji="0" lang="en-US" altLang="ja-JP" sz="1400" kern="0" dirty="0" smtClean="0">
                <a:solidFill>
                  <a:srgbClr val="000000"/>
                </a:solidFill>
                <a:latin typeface="Yu Gothic" charset="-128"/>
                <a:ea typeface="Yu Gothic" charset="-128"/>
                <a:cs typeface="Yu Gothic" charset="-128"/>
                <a:sym typeface="Helvetica Neue"/>
              </a:rPr>
              <a:t>PMI leaf</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4" name="角丸四角形 17"/>
          <p:cNvSpPr/>
          <p:nvPr/>
        </p:nvSpPr>
        <p:spPr bwMode="auto">
          <a:xfrm>
            <a:off x="4587916" y="2878022"/>
            <a:ext cx="1692000" cy="72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6" name="角丸四角形 17"/>
          <p:cNvSpPr/>
          <p:nvPr/>
        </p:nvSpPr>
        <p:spPr bwMode="auto">
          <a:xfrm>
            <a:off x="6926791" y="2834038"/>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Rank#0</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7" name="角丸四角形 17"/>
          <p:cNvSpPr/>
          <p:nvPr/>
        </p:nvSpPr>
        <p:spPr bwMode="auto">
          <a:xfrm>
            <a:off x="3981958" y="4140111"/>
            <a:ext cx="2060489" cy="495959"/>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ql_server</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8" name="角丸四角形 17"/>
          <p:cNvSpPr/>
          <p:nvPr/>
        </p:nvSpPr>
        <p:spPr bwMode="auto">
          <a:xfrm>
            <a:off x="221131" y="4140111"/>
            <a:ext cx="1944000" cy="537946"/>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ql_mpiexec_start</a:t>
            </a:r>
            <a:endParaRPr kumimoji="0" lang="en-US" altLang="ja-JP" sz="1400" kern="0" dirty="0">
              <a:solidFill>
                <a:srgbClr val="000000"/>
              </a:solidFill>
              <a:latin typeface="Yu Gothic" charset="-128"/>
              <a:ea typeface="Yu Gothic" charset="-128"/>
              <a:cs typeface="Yu Gothic" charset="-128"/>
              <a:sym typeface="Helvetica Neue"/>
            </a:endParaRPr>
          </a:p>
        </p:txBody>
      </p:sp>
      <p:cxnSp>
        <p:nvCxnSpPr>
          <p:cNvPr id="46" name="直線矢印コネクタ 34"/>
          <p:cNvCxnSpPr/>
          <p:nvPr/>
        </p:nvCxnSpPr>
        <p:spPr bwMode="auto">
          <a:xfrm>
            <a:off x="2060181" y="1795880"/>
            <a:ext cx="8077574"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47" name="直線矢印コネクタ 12"/>
          <p:cNvCxnSpPr/>
          <p:nvPr/>
        </p:nvCxnSpPr>
        <p:spPr bwMode="auto">
          <a:xfrm flipV="1">
            <a:off x="2060181" y="1795880"/>
            <a:ext cx="0" cy="2344232"/>
          </a:xfrm>
          <a:prstGeom prst="straightConnector1">
            <a:avLst/>
          </a:prstGeom>
          <a:noFill/>
          <a:ln w="19050" cap="flat" cmpd="sng" algn="ctr">
            <a:solidFill>
              <a:schemeClr val="tx1"/>
            </a:solidFill>
            <a:prstDash val="solid"/>
            <a:miter lim="800000"/>
            <a:headEnd type="none" w="med" len="med"/>
            <a:tailEnd type="none"/>
          </a:ln>
          <a:effectLst/>
          <a:extLst/>
        </p:spPr>
      </p:cxnSp>
      <p:cxnSp>
        <p:nvCxnSpPr>
          <p:cNvPr id="16" name="Straight Arrow Connector 15"/>
          <p:cNvCxnSpPr/>
          <p:nvPr/>
        </p:nvCxnSpPr>
        <p:spPr>
          <a:xfrm>
            <a:off x="5857070" y="1795880"/>
            <a:ext cx="0" cy="122442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34"/>
          <p:cNvCxnSpPr/>
          <p:nvPr/>
        </p:nvCxnSpPr>
        <p:spPr bwMode="auto">
          <a:xfrm flipH="1">
            <a:off x="5857070" y="3020308"/>
            <a:ext cx="1069721"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65" name="TextBox 64"/>
          <p:cNvSpPr txBox="1"/>
          <p:nvPr/>
        </p:nvSpPr>
        <p:spPr>
          <a:xfrm>
            <a:off x="2556997" y="1442113"/>
            <a:ext cx="5946052" cy="307777"/>
          </a:xfrm>
          <a:prstGeom prst="rect">
            <a:avLst/>
          </a:prstGeom>
          <a:noFill/>
        </p:spPr>
        <p:txBody>
          <a:bodyPr wrap="square" rtlCol="0">
            <a:spAutoFit/>
          </a:bodyPr>
          <a:lstStyle/>
          <a:p>
            <a:pPr algn="ctr"/>
            <a:r>
              <a:rPr lang="en-US" altLang="ja-JP" sz="1400" dirty="0" smtClean="0">
                <a:latin typeface="Yu Gothic" charset="-128"/>
                <a:ea typeface="Yu Gothic" charset="-128"/>
                <a:cs typeface="Yu Gothic" charset="-128"/>
              </a:rPr>
              <a:t>(1) MPI</a:t>
            </a:r>
            <a:r>
              <a:rPr lang="ja-JP" altLang="en-US" sz="1400" dirty="0" smtClean="0">
                <a:latin typeface="Yu Gothic" charset="-128"/>
                <a:ea typeface="Yu Gothic" charset="-128"/>
                <a:cs typeface="Yu Gothic" charset="-128"/>
              </a:rPr>
              <a:t>プロセス起動、標準入出力リダイレクト</a:t>
            </a:r>
            <a:endParaRPr kumimoji="1" lang="ja-JP" altLang="en-US" sz="1400" dirty="0">
              <a:latin typeface="Yu Gothic" charset="-128"/>
              <a:ea typeface="Yu Gothic" charset="-128"/>
              <a:cs typeface="Yu Gothic" charset="-128"/>
            </a:endParaRPr>
          </a:p>
        </p:txBody>
      </p:sp>
      <p:sp>
        <p:nvSpPr>
          <p:cNvPr id="84" name="角丸四角形 17"/>
          <p:cNvSpPr/>
          <p:nvPr/>
        </p:nvSpPr>
        <p:spPr bwMode="auto">
          <a:xfrm>
            <a:off x="8756924" y="2349372"/>
            <a:ext cx="1693298" cy="36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PMI leaf</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5" name="角丸四角形 17"/>
          <p:cNvSpPr/>
          <p:nvPr/>
        </p:nvSpPr>
        <p:spPr bwMode="auto">
          <a:xfrm>
            <a:off x="8747238" y="2834038"/>
            <a:ext cx="1692000" cy="72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6" name="角丸四角形 17"/>
          <p:cNvSpPr/>
          <p:nvPr/>
        </p:nvSpPr>
        <p:spPr bwMode="auto">
          <a:xfrm>
            <a:off x="10932227" y="2792804"/>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Rank#N-1</a:t>
            </a:r>
            <a:endParaRPr kumimoji="0" lang="en-US" altLang="ja-JP" sz="1400" kern="0" dirty="0">
              <a:solidFill>
                <a:srgbClr val="000000"/>
              </a:solidFill>
              <a:latin typeface="Yu Gothic" charset="-128"/>
              <a:ea typeface="Yu Gothic" charset="-128"/>
              <a:cs typeface="Yu Gothic" charset="-128"/>
              <a:sym typeface="Helvetica Neue"/>
            </a:endParaRPr>
          </a:p>
        </p:txBody>
      </p:sp>
      <p:cxnSp>
        <p:nvCxnSpPr>
          <p:cNvPr id="87" name="Straight Arrow Connector 86"/>
          <p:cNvCxnSpPr/>
          <p:nvPr/>
        </p:nvCxnSpPr>
        <p:spPr>
          <a:xfrm>
            <a:off x="10137755" y="1795880"/>
            <a:ext cx="0" cy="1207091"/>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8" name="直線矢印コネクタ 34"/>
          <p:cNvCxnSpPr/>
          <p:nvPr/>
        </p:nvCxnSpPr>
        <p:spPr bwMode="auto">
          <a:xfrm flipH="1">
            <a:off x="10137755" y="3002971"/>
            <a:ext cx="794474" cy="0"/>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115" name="直線矢印コネクタ 34"/>
          <p:cNvCxnSpPr/>
          <p:nvPr/>
        </p:nvCxnSpPr>
        <p:spPr bwMode="auto">
          <a:xfrm>
            <a:off x="6042447" y="4420456"/>
            <a:ext cx="1738943"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118" name="TextBox 117"/>
          <p:cNvSpPr txBox="1"/>
          <p:nvPr/>
        </p:nvSpPr>
        <p:spPr>
          <a:xfrm>
            <a:off x="6042447" y="3846658"/>
            <a:ext cx="1686783" cy="523220"/>
          </a:xfrm>
          <a:prstGeom prst="rect">
            <a:avLst/>
          </a:prstGeom>
          <a:noFill/>
        </p:spPr>
        <p:txBody>
          <a:bodyPr wrap="square" lIns="0" rIns="0" rtlCol="0">
            <a:spAutoFit/>
          </a:bodyPr>
          <a:lstStyle/>
          <a:p>
            <a:pPr algn="ctr"/>
            <a:r>
              <a:rPr lang="en-US" altLang="ja-JP" sz="1400" dirty="0" smtClean="0">
                <a:latin typeface="Yu Gothic" charset="-128"/>
                <a:ea typeface="Yu Gothic" charset="-128"/>
                <a:cs typeface="Yu Gothic" charset="-128"/>
              </a:rPr>
              <a:t>(2) MPI</a:t>
            </a:r>
            <a:r>
              <a:rPr lang="ja-JP" altLang="en-US" sz="1400" dirty="0" smtClean="0">
                <a:latin typeface="Yu Gothic" charset="-128"/>
                <a:ea typeface="Yu Gothic" charset="-128"/>
                <a:cs typeface="Yu Gothic" charset="-128"/>
              </a:rPr>
              <a:t>プログラム</a:t>
            </a:r>
            <a:r>
              <a:rPr lang="en-US" altLang="ja-JP" sz="1400" dirty="0" smtClean="0">
                <a:latin typeface="Yu Gothic" charset="-128"/>
                <a:ea typeface="Yu Gothic" charset="-128"/>
                <a:cs typeface="Yu Gothic" charset="-128"/>
              </a:rPr>
              <a:t/>
            </a:r>
            <a:br>
              <a:rPr lang="en-US" altLang="ja-JP" sz="1400" dirty="0" smtClean="0">
                <a:latin typeface="Yu Gothic" charset="-128"/>
                <a:ea typeface="Yu Gothic" charset="-128"/>
                <a:cs typeface="Yu Gothic" charset="-128"/>
              </a:rPr>
            </a:br>
            <a:r>
              <a:rPr lang="ja-JP" altLang="en-US" sz="1400" dirty="0" smtClean="0">
                <a:latin typeface="Yu Gothic" charset="-128"/>
                <a:ea typeface="Yu Gothic" charset="-128"/>
                <a:cs typeface="Yu Gothic" charset="-128"/>
              </a:rPr>
              <a:t>登録</a:t>
            </a:r>
            <a:endParaRPr kumimoji="1" lang="ja-JP" altLang="en-US" sz="1400" dirty="0">
              <a:latin typeface="Yu Gothic" charset="-128"/>
              <a:ea typeface="Yu Gothic" charset="-128"/>
              <a:cs typeface="Yu Gothic" charset="-128"/>
            </a:endParaRPr>
          </a:p>
        </p:txBody>
      </p:sp>
      <p:sp>
        <p:nvSpPr>
          <p:cNvPr id="169" name="Rectangle 168"/>
          <p:cNvSpPr/>
          <p:nvPr/>
        </p:nvSpPr>
        <p:spPr>
          <a:xfrm>
            <a:off x="6941638" y="4667497"/>
            <a:ext cx="984565" cy="307777"/>
          </a:xfrm>
          <a:prstGeom prst="rect">
            <a:avLst/>
          </a:prstGeom>
        </p:spPr>
        <p:txBody>
          <a:bodyPr wrap="none">
            <a:spAutoFit/>
          </a:bodyPr>
          <a:lstStyle/>
          <a:p>
            <a:pPr algn="ctr" fontAlgn="ctr">
              <a:spcBef>
                <a:spcPct val="0"/>
              </a:spcBef>
              <a:spcAft>
                <a:spcPct val="0"/>
              </a:spcAft>
            </a:pPr>
            <a:r>
              <a:rPr kumimoji="0" lang="en-US" altLang="ja-JP" sz="1400" kern="0" dirty="0" err="1" smtClean="0">
                <a:solidFill>
                  <a:srgbClr val="000000"/>
                </a:solidFill>
                <a:latin typeface="Yu Gothic" charset="-128"/>
                <a:ea typeface="Yu Gothic" charset="-128"/>
                <a:cs typeface="Yu Gothic" charset="-128"/>
                <a:sym typeface="Helvetica Neue"/>
              </a:rPr>
              <a:t>McKernel</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172" name="Rectangle 171"/>
          <p:cNvSpPr/>
          <p:nvPr/>
        </p:nvSpPr>
        <p:spPr>
          <a:xfrm>
            <a:off x="4937998" y="4686028"/>
            <a:ext cx="1173719" cy="307777"/>
          </a:xfrm>
          <a:prstGeom prst="rect">
            <a:avLst/>
          </a:prstGeom>
        </p:spPr>
        <p:txBody>
          <a:bodyPr wrap="none">
            <a:spAutoFit/>
          </a:bodyPr>
          <a:lstStyle/>
          <a:p>
            <a:pPr algn="ctr" fontAlgn="ctr">
              <a:spcBef>
                <a:spcPct val="0"/>
              </a:spcBef>
              <a:spcAft>
                <a:spcPct val="0"/>
              </a:spcAft>
            </a:pPr>
            <a:r>
              <a:rPr kumimoji="0" lang="ja-JP" altLang="en-US" sz="1400" kern="0" dirty="0">
                <a:solidFill>
                  <a:srgbClr val="000000"/>
                </a:solidFill>
                <a:latin typeface="Yu Gothic" charset="-128"/>
                <a:ea typeface="Yu Gothic" charset="-128"/>
                <a:cs typeface="Yu Gothic" charset="-128"/>
                <a:sym typeface="Helvetica Neue"/>
              </a:rPr>
              <a:t>ホスト</a:t>
            </a:r>
            <a:r>
              <a:rPr kumimoji="0" lang="en-US" altLang="ja-JP" sz="1400" kern="0" dirty="0">
                <a:solidFill>
                  <a:srgbClr val="000000"/>
                </a:solidFill>
                <a:latin typeface="Yu Gothic" charset="-128"/>
                <a:ea typeface="Yu Gothic" charset="-128"/>
                <a:cs typeface="Yu Gothic" charset="-128"/>
                <a:sym typeface="Helvetica Neue"/>
              </a:rPr>
              <a:t>Linux</a:t>
            </a:r>
          </a:p>
        </p:txBody>
      </p:sp>
      <p:sp>
        <p:nvSpPr>
          <p:cNvPr id="238" name="Rectangle 237"/>
          <p:cNvSpPr/>
          <p:nvPr/>
        </p:nvSpPr>
        <p:spPr>
          <a:xfrm>
            <a:off x="8121213" y="3590038"/>
            <a:ext cx="381836" cy="400110"/>
          </a:xfrm>
          <a:prstGeom prst="rect">
            <a:avLst/>
          </a:prstGeom>
        </p:spPr>
        <p:txBody>
          <a:bodyPr wrap="none">
            <a:spAutoFit/>
          </a:bodyPr>
          <a:lstStyle/>
          <a:p>
            <a:pPr algn="ctr" fontAlgn="ctr">
              <a:spcBef>
                <a:spcPct val="0"/>
              </a:spcBef>
              <a:spcAft>
                <a:spcPct val="0"/>
              </a:spcAft>
            </a:pPr>
            <a:r>
              <a:rPr kumimoji="0" lang="en-US" altLang="ja-JP" sz="2000" kern="0" dirty="0" smtClean="0">
                <a:solidFill>
                  <a:srgbClr val="000000"/>
                </a:solidFill>
                <a:latin typeface="Yu Gothic" charset="-128"/>
                <a:ea typeface="Yu Gothic" charset="-128"/>
                <a:cs typeface="Yu Gothic" charset="-128"/>
                <a:sym typeface="Helvetica Neue"/>
              </a:rPr>
              <a:t>...</a:t>
            </a:r>
            <a:endParaRPr kumimoji="0" lang="en-US" altLang="ja-JP" sz="2000" kern="0" dirty="0">
              <a:solidFill>
                <a:srgbClr val="000000"/>
              </a:solidFill>
              <a:latin typeface="Yu Gothic" charset="-128"/>
              <a:ea typeface="Yu Gothic" charset="-128"/>
              <a:cs typeface="Yu Gothic" charset="-128"/>
              <a:sym typeface="Helvetica Neue"/>
            </a:endParaRPr>
          </a:p>
        </p:txBody>
      </p:sp>
      <p:cxnSp>
        <p:nvCxnSpPr>
          <p:cNvPr id="251" name="直線矢印コネクタ 34"/>
          <p:cNvCxnSpPr/>
          <p:nvPr/>
        </p:nvCxnSpPr>
        <p:spPr bwMode="auto">
          <a:xfrm>
            <a:off x="7781390" y="3598022"/>
            <a:ext cx="0" cy="814463"/>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268" name="直線矢印コネクタ 34"/>
          <p:cNvCxnSpPr/>
          <p:nvPr/>
        </p:nvCxnSpPr>
        <p:spPr bwMode="auto">
          <a:xfrm flipH="1">
            <a:off x="2165131" y="4402403"/>
            <a:ext cx="1816827"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271" name="TextBox 270"/>
          <p:cNvSpPr txBox="1"/>
          <p:nvPr/>
        </p:nvSpPr>
        <p:spPr>
          <a:xfrm>
            <a:off x="2148590" y="3824577"/>
            <a:ext cx="1781207" cy="523220"/>
          </a:xfrm>
          <a:prstGeom prst="rect">
            <a:avLst/>
          </a:prstGeom>
          <a:noFill/>
        </p:spPr>
        <p:txBody>
          <a:bodyPr wrap="square" rtlCol="0">
            <a:spAutoFit/>
          </a:bodyPr>
          <a:lstStyle/>
          <a:p>
            <a:pPr marL="277813" indent="-277813"/>
            <a:r>
              <a:rPr lang="en-US" altLang="ja-JP" sz="1400" dirty="0" smtClean="0">
                <a:latin typeface="Yu Gothic" charset="-128"/>
                <a:ea typeface="Yu Gothic" charset="-128"/>
                <a:cs typeface="Yu Gothic" charset="-128"/>
              </a:rPr>
              <a:t>(3) </a:t>
            </a:r>
            <a:r>
              <a:rPr lang="ja-JP" altLang="en-US" sz="1400" dirty="0" smtClean="0">
                <a:latin typeface="Yu Gothic" charset="-128"/>
                <a:ea typeface="Yu Gothic" charset="-128"/>
                <a:cs typeface="Yu Gothic" charset="-128"/>
              </a:rPr>
              <a:t>接続、</a:t>
            </a:r>
            <a:r>
              <a:rPr lang="en-US" altLang="ja-JP" sz="1400" dirty="0" err="1" smtClean="0">
                <a:latin typeface="Yu Gothic" charset="-128"/>
                <a:ea typeface="Yu Gothic" charset="-128"/>
                <a:cs typeface="Yu Gothic" charset="-128"/>
              </a:rPr>
              <a:t>mpiexec</a:t>
            </a:r>
            <a:r>
              <a:rPr lang="ja-JP" altLang="en-US" sz="1400" dirty="0" smtClean="0">
                <a:latin typeface="Yu Gothic" charset="-128"/>
                <a:ea typeface="Yu Gothic" charset="-128"/>
                <a:cs typeface="Yu Gothic" charset="-128"/>
              </a:rPr>
              <a:t>情報登録</a:t>
            </a:r>
            <a:endParaRPr kumimoji="1" lang="ja-JP" altLang="en-US" sz="1400" dirty="0">
              <a:latin typeface="Yu Gothic" charset="-128"/>
              <a:ea typeface="Yu Gothic" charset="-128"/>
              <a:cs typeface="Yu Gothic" charset="-128"/>
            </a:endParaRPr>
          </a:p>
        </p:txBody>
      </p:sp>
    </p:spTree>
    <p:extLst>
      <p:ext uri="{BB962C8B-B14F-4D97-AF65-F5344CB8AC3E}">
        <p14:creationId xmlns:p14="http://schemas.microsoft.com/office/powerpoint/2010/main" val="699660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81200" y="1"/>
            <a:ext cx="8229600" cy="598559"/>
          </a:xfrm>
        </p:spPr>
        <p:txBody>
          <a:bodyPr>
            <a:noAutofit/>
          </a:bodyPr>
          <a:lstStyle/>
          <a:p>
            <a:r>
              <a:rPr lang="en-US" altLang="ja-JP" sz="2800" dirty="0">
                <a:latin typeface="+mn-lt"/>
                <a:ea typeface="ヒラギノ角ゴ ProN W3"/>
                <a:cs typeface="Lucida Grande"/>
              </a:rPr>
              <a:t>2.1 Interfaces and steps</a:t>
            </a:r>
            <a:endParaRPr lang="ja-JP" altLang="en-US" sz="2800" dirty="0">
              <a:latin typeface="+mn-lt"/>
              <a:ea typeface="ヒラギノ角ゴ ProN W3"/>
              <a:cs typeface="Lucida Grande"/>
            </a:endParaRPr>
          </a:p>
        </p:txBody>
      </p:sp>
      <p:sp>
        <p:nvSpPr>
          <p:cNvPr id="122" name="テキスト ボックス 121"/>
          <p:cNvSpPr txBox="1"/>
          <p:nvPr/>
        </p:nvSpPr>
        <p:spPr>
          <a:xfrm>
            <a:off x="1641690" y="598560"/>
            <a:ext cx="9026310" cy="3750289"/>
          </a:xfrm>
          <a:prstGeom prst="rect">
            <a:avLst/>
          </a:prstGeom>
          <a:noFill/>
        </p:spPr>
        <p:txBody>
          <a:bodyPr wrap="square" rtlCol="0">
            <a:noAutofit/>
          </a:bodyPr>
          <a:lstStyle/>
          <a:p>
            <a:pPr marL="342900" indent="-342900" defTabSz="457200">
              <a:spcBef>
                <a:spcPts val="600"/>
              </a:spcBef>
              <a:buFont typeface="+mj-lt"/>
              <a:buAutoNum type="arabicPeriod"/>
            </a:pPr>
            <a:r>
              <a:rPr lang="en-US" altLang="ja-JP" dirty="0">
                <a:solidFill>
                  <a:prstClr val="black"/>
                </a:solidFill>
                <a:ea typeface="ヒラギノ角ゴ ProN W3"/>
                <a:cs typeface="Lucida Grande"/>
              </a:rPr>
              <a:t>Process on </a:t>
            </a:r>
            <a:r>
              <a:rPr lang="en-US" altLang="ja-JP" dirty="0" err="1">
                <a:solidFill>
                  <a:prstClr val="black"/>
                </a:solidFill>
                <a:ea typeface="ヒラギノ角ゴ ProN W3"/>
                <a:cs typeface="Lucida Grande"/>
              </a:rPr>
              <a:t>McKernel</a:t>
            </a:r>
            <a:r>
              <a:rPr lang="en-US" altLang="ja-JP" dirty="0">
                <a:solidFill>
                  <a:prstClr val="black"/>
                </a:solidFill>
                <a:ea typeface="ヒラギノ角ゴ ProN W3"/>
                <a:cs typeface="Lucida Grande"/>
              </a:rPr>
              <a:t> specifies a core by using </a:t>
            </a:r>
            <a:r>
              <a:rPr lang="en-US" altLang="ja-JP" dirty="0" err="1">
                <a:solidFill>
                  <a:prstClr val="black"/>
                </a:solidFill>
                <a:ea typeface="ヒラギノ角ゴ ProN W3"/>
                <a:cs typeface="Consolas"/>
              </a:rPr>
              <a:t>pthread_attr_setaffinity_np</a:t>
            </a:r>
            <a:r>
              <a:rPr lang="en-US" altLang="ja-JP" dirty="0">
                <a:solidFill>
                  <a:prstClr val="black"/>
                </a:solidFill>
                <a:ea typeface="ヒラギノ角ゴ ProN W3"/>
                <a:cs typeface="Consolas"/>
              </a:rPr>
              <a:t>()</a:t>
            </a:r>
            <a:r>
              <a:rPr lang="en-US" altLang="ja-JP" dirty="0">
                <a:solidFill>
                  <a:prstClr val="black"/>
                </a:solidFill>
                <a:ea typeface="ヒラギノ角ゴ ProN W3"/>
                <a:cs typeface="Lucida Grande"/>
              </a:rPr>
              <a:t/>
            </a:r>
            <a:br>
              <a:rPr lang="en-US" altLang="ja-JP" dirty="0">
                <a:solidFill>
                  <a:prstClr val="black"/>
                </a:solidFill>
                <a:ea typeface="ヒラギノ角ゴ ProN W3"/>
                <a:cs typeface="Lucida Grande"/>
              </a:rPr>
            </a:br>
            <a:r>
              <a:rPr lang="en-US" altLang="ja-JP" dirty="0">
                <a:solidFill>
                  <a:prstClr val="black"/>
                </a:solidFill>
                <a:ea typeface="ヒラギノ角ゴ ProN W3"/>
                <a:cs typeface="Lucida Grande"/>
              </a:rPr>
              <a:t>(modify </a:t>
            </a:r>
            <a:r>
              <a:rPr lang="en-US" altLang="ja-JP" dirty="0" err="1">
                <a:solidFill>
                  <a:prstClr val="black"/>
                </a:solidFill>
                <a:ea typeface="ヒラギノ角ゴ ProN W3"/>
                <a:cs typeface="Lucida Grande"/>
              </a:rPr>
              <a:t>pthreads</a:t>
            </a:r>
            <a:r>
              <a:rPr lang="en-US" altLang="ja-JP" dirty="0">
                <a:solidFill>
                  <a:prstClr val="black"/>
                </a:solidFill>
                <a:ea typeface="ヒラギノ角ゴ ProN W3"/>
                <a:cs typeface="Lucida Grande"/>
              </a:rPr>
              <a:t> or prepare a new function with similar interface)</a:t>
            </a:r>
          </a:p>
          <a:p>
            <a:pPr marL="800100" lvl="1" indent="-342900" defTabSz="457200">
              <a:spcBef>
                <a:spcPts val="600"/>
              </a:spcBef>
              <a:buFont typeface="Arial"/>
              <a:buChar char="•"/>
            </a:pPr>
            <a:r>
              <a:rPr lang="en-US" altLang="ja-JP" sz="1600" dirty="0" err="1">
                <a:solidFill>
                  <a:prstClr val="black"/>
                </a:solidFill>
                <a:ea typeface="ヒラギノ角ゴ ProN W3"/>
                <a:cs typeface="Lucida Grande"/>
              </a:rPr>
              <a:t>McKernel</a:t>
            </a:r>
            <a:r>
              <a:rPr lang="en-US" altLang="ja-JP" sz="1600" dirty="0">
                <a:solidFill>
                  <a:prstClr val="black"/>
                </a:solidFill>
                <a:ea typeface="ヒラギノ角ゴ ProN W3"/>
                <a:cs typeface="Lucida Grande"/>
              </a:rPr>
              <a:t> assigns numbers to OS-cores as well so that it can specify them</a:t>
            </a:r>
          </a:p>
          <a:p>
            <a:pPr marL="342900" indent="-342900" defTabSz="457200">
              <a:spcBef>
                <a:spcPts val="600"/>
              </a:spcBef>
              <a:buFont typeface="+mj-lt"/>
              <a:buAutoNum type="arabicPeriod"/>
            </a:pPr>
            <a:r>
              <a:rPr lang="en-US" altLang="ja-JP" dirty="0">
                <a:solidFill>
                  <a:prstClr val="black"/>
                </a:solidFill>
                <a:ea typeface="ヒラギノ角ゴ ProN W3"/>
                <a:cs typeface="Lucida Grande"/>
              </a:rPr>
              <a:t>It specifies instruction address by using </a:t>
            </a:r>
            <a:r>
              <a:rPr lang="en-US" altLang="ja-JP" dirty="0" err="1">
                <a:solidFill>
                  <a:prstClr val="black"/>
                </a:solidFill>
                <a:ea typeface="ヒラギノ角ゴ ProN W3"/>
                <a:cs typeface="Consolas"/>
              </a:rPr>
              <a:t>pthread_create</a:t>
            </a:r>
            <a:r>
              <a:rPr lang="en-US" altLang="ja-JP" dirty="0">
                <a:solidFill>
                  <a:prstClr val="black"/>
                </a:solidFill>
                <a:ea typeface="ヒラギノ角ゴ ProN W3"/>
                <a:cs typeface="Consolas"/>
              </a:rPr>
              <a:t>()</a:t>
            </a:r>
            <a:br>
              <a:rPr lang="en-US" altLang="ja-JP" dirty="0">
                <a:solidFill>
                  <a:prstClr val="black"/>
                </a:solidFill>
                <a:ea typeface="ヒラギノ角ゴ ProN W3"/>
                <a:cs typeface="Consolas"/>
              </a:rPr>
            </a:br>
            <a:r>
              <a:rPr lang="en-US" altLang="ja-JP" dirty="0">
                <a:solidFill>
                  <a:prstClr val="black"/>
                </a:solidFill>
                <a:ea typeface="ヒラギノ角ゴ ProN W3"/>
                <a:cs typeface="Lucida Grande"/>
              </a:rPr>
              <a:t>(modify </a:t>
            </a:r>
            <a:r>
              <a:rPr lang="en-US" altLang="ja-JP" dirty="0" err="1">
                <a:solidFill>
                  <a:prstClr val="black"/>
                </a:solidFill>
                <a:ea typeface="ヒラギノ角ゴ ProN W3"/>
                <a:cs typeface="Lucida Grande"/>
              </a:rPr>
              <a:t>pthreads</a:t>
            </a:r>
            <a:r>
              <a:rPr lang="en-US" altLang="ja-JP" dirty="0">
                <a:solidFill>
                  <a:prstClr val="black"/>
                </a:solidFill>
                <a:ea typeface="ヒラギノ角ゴ ProN W3"/>
                <a:cs typeface="Lucida Grande"/>
              </a:rPr>
              <a:t> or prepare a new function with similar interface)</a:t>
            </a:r>
          </a:p>
          <a:p>
            <a:pPr marL="342900" indent="-342900" defTabSz="457200">
              <a:spcBef>
                <a:spcPts val="600"/>
              </a:spcBef>
              <a:buFont typeface="+mj-lt"/>
              <a:buAutoNum type="arabicPeriod"/>
            </a:pPr>
            <a:r>
              <a:rPr lang="en-US" altLang="ja-JP" dirty="0" err="1">
                <a:solidFill>
                  <a:prstClr val="black"/>
                </a:solidFill>
                <a:ea typeface="ヒラギノ角ゴ ProN W3"/>
                <a:cs typeface="Lucida Grande"/>
              </a:rPr>
              <a:t>McKernel</a:t>
            </a:r>
            <a:r>
              <a:rPr lang="en-US" altLang="ja-JP" dirty="0">
                <a:solidFill>
                  <a:prstClr val="black"/>
                </a:solidFill>
                <a:ea typeface="ヒラギノ角ゴ ProN W3"/>
                <a:cs typeface="Lucida Grande"/>
              </a:rPr>
              <a:t> detects an OS-core is specified, communicate with </a:t>
            </a:r>
            <a:r>
              <a:rPr lang="en-US" altLang="ja-JP" dirty="0" err="1">
                <a:solidFill>
                  <a:prstClr val="black"/>
                </a:solidFill>
                <a:ea typeface="ヒラギノ角ゴ ProN W3"/>
                <a:cs typeface="Consolas"/>
              </a:rPr>
              <a:t>mcexec</a:t>
            </a:r>
            <a:r>
              <a:rPr lang="en-US" altLang="ja-JP" dirty="0">
                <a:solidFill>
                  <a:prstClr val="black"/>
                </a:solidFill>
                <a:ea typeface="ヒラギノ角ゴ ProN W3"/>
                <a:cs typeface="Consolas"/>
              </a:rPr>
              <a:t>, </a:t>
            </a:r>
            <a:r>
              <a:rPr lang="en-US" altLang="ja-JP" dirty="0" err="1">
                <a:solidFill>
                  <a:prstClr val="black"/>
                </a:solidFill>
                <a:ea typeface="ヒラギノ角ゴ ProN W3"/>
                <a:cs typeface="Consolas"/>
              </a:rPr>
              <a:t>mcexec</a:t>
            </a:r>
            <a:r>
              <a:rPr lang="en-US" altLang="ja-JP" dirty="0">
                <a:solidFill>
                  <a:prstClr val="black"/>
                </a:solidFill>
                <a:ea typeface="ヒラギノ角ゴ ProN W3"/>
                <a:cs typeface="Lucida Grande"/>
              </a:rPr>
              <a:t> generates a thread by using  </a:t>
            </a:r>
            <a:r>
              <a:rPr lang="en-US" altLang="ja-JP" dirty="0" err="1">
                <a:solidFill>
                  <a:prstClr val="black"/>
                </a:solidFill>
                <a:ea typeface="ヒラギノ角ゴ ProN W3"/>
                <a:cs typeface="Consolas"/>
              </a:rPr>
              <a:t>pthread_create</a:t>
            </a:r>
            <a:r>
              <a:rPr lang="en-US" altLang="ja-JP" dirty="0">
                <a:solidFill>
                  <a:prstClr val="black"/>
                </a:solidFill>
                <a:ea typeface="ヒラギノ角ゴ ProN W3"/>
                <a:cs typeface="Consolas"/>
              </a:rPr>
              <a:t>()</a:t>
            </a:r>
          </a:p>
        </p:txBody>
      </p:sp>
      <p:sp>
        <p:nvSpPr>
          <p:cNvPr id="124" name="日付プレースホルダー 123"/>
          <p:cNvSpPr>
            <a:spLocks noGrp="1"/>
          </p:cNvSpPr>
          <p:nvPr>
            <p:ph type="dt" sz="half" idx="10"/>
          </p:nvPr>
        </p:nvSpPr>
        <p:spPr>
          <a:xfrm>
            <a:off x="1524000" y="2"/>
            <a:ext cx="2133600" cy="365125"/>
          </a:xfrm>
        </p:spPr>
        <p:txBody>
          <a:bodyPr/>
          <a:lstStyle/>
          <a:p>
            <a:r>
              <a:rPr lang="en-US" altLang="ja-JP" smtClean="0">
                <a:solidFill>
                  <a:prstClr val="black">
                    <a:tint val="75000"/>
                  </a:prstClr>
                </a:solidFill>
              </a:rPr>
              <a:t>RIKEN CONFIDENTIAL</a:t>
            </a:r>
            <a:endParaRPr lang="ja-JP" altLang="en-US">
              <a:solidFill>
                <a:prstClr val="black">
                  <a:tint val="75000"/>
                </a:prstClr>
              </a:solidFill>
            </a:endParaRPr>
          </a:p>
        </p:txBody>
      </p:sp>
      <p:sp>
        <p:nvSpPr>
          <p:cNvPr id="125" name="フッター プレースホルダー 124"/>
          <p:cNvSpPr>
            <a:spLocks noGrp="1"/>
          </p:cNvSpPr>
          <p:nvPr>
            <p:ph type="ftr" sz="quarter" idx="11"/>
          </p:nvPr>
        </p:nvSpPr>
        <p:spPr>
          <a:xfrm>
            <a:off x="8518505" y="-28916"/>
            <a:ext cx="1692295" cy="365125"/>
          </a:xfrm>
        </p:spPr>
        <p:txBody>
          <a:bodyPr/>
          <a:lstStyle/>
          <a:p>
            <a:r>
              <a:rPr lang="en-US" altLang="ja-JP" smtClean="0">
                <a:solidFill>
                  <a:prstClr val="black">
                    <a:tint val="75000"/>
                  </a:prstClr>
                </a:solidFill>
              </a:rPr>
              <a:t>Copyright 2015 RIKEN</a:t>
            </a:r>
            <a:endParaRPr lang="ja-JP" altLang="en-US">
              <a:solidFill>
                <a:prstClr val="black">
                  <a:tint val="75000"/>
                </a:prstClr>
              </a:solidFill>
            </a:endParaRPr>
          </a:p>
        </p:txBody>
      </p:sp>
      <p:sp>
        <p:nvSpPr>
          <p:cNvPr id="126" name="スライド番号プレースホルダー 125"/>
          <p:cNvSpPr>
            <a:spLocks noGrp="1"/>
          </p:cNvSpPr>
          <p:nvPr>
            <p:ph type="sldNum" sz="quarter" idx="12"/>
          </p:nvPr>
        </p:nvSpPr>
        <p:spPr>
          <a:xfrm>
            <a:off x="10210801" y="1"/>
            <a:ext cx="457198" cy="336208"/>
          </a:xfrm>
        </p:spPr>
        <p:txBody>
          <a:bodyPr/>
          <a:lstStyle/>
          <a:p>
            <a:fld id="{DA540640-654A-4CDC-9DA8-CA93512707AF}" type="slidenum">
              <a:rPr lang="ja-JP" altLang="en-US" smtClean="0">
                <a:solidFill>
                  <a:prstClr val="black">
                    <a:tint val="75000"/>
                  </a:prstClr>
                </a:solidFill>
              </a:rPr>
              <a:pPr/>
              <a:t>10</a:t>
            </a:fld>
            <a:endParaRPr lang="ja-JP" altLang="en-US">
              <a:solidFill>
                <a:prstClr val="black">
                  <a:tint val="75000"/>
                </a:prstClr>
              </a:solidFill>
            </a:endParaRPr>
          </a:p>
        </p:txBody>
      </p:sp>
      <p:cxnSp>
        <p:nvCxnSpPr>
          <p:cNvPr id="52" name="直線コネクタ 51"/>
          <p:cNvCxnSpPr/>
          <p:nvPr/>
        </p:nvCxnSpPr>
        <p:spPr>
          <a:xfrm>
            <a:off x="5762246" y="5241534"/>
            <a:ext cx="0" cy="998072"/>
          </a:xfrm>
          <a:prstGeom prst="line">
            <a:avLst/>
          </a:prstGeom>
          <a:ln w="19050" cmpd="sng">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641691" y="4756871"/>
            <a:ext cx="4560087" cy="1367847"/>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2400">
              <a:solidFill>
                <a:prstClr val="black"/>
              </a:solidFill>
              <a:ea typeface="ヒラギノ角ゴ ProN W3"/>
              <a:cs typeface="ヒラギノ角ゴ ProN W3"/>
            </a:endParaRPr>
          </a:p>
        </p:txBody>
      </p:sp>
      <p:sp>
        <p:nvSpPr>
          <p:cNvPr id="5" name="正方形/長方形 4"/>
          <p:cNvSpPr/>
          <p:nvPr/>
        </p:nvSpPr>
        <p:spPr>
          <a:xfrm>
            <a:off x="6823122" y="4756871"/>
            <a:ext cx="3676049" cy="1367847"/>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2400">
              <a:solidFill>
                <a:prstClr val="black"/>
              </a:solidFill>
              <a:ea typeface="ヒラギノ角ゴ ProN W3"/>
              <a:cs typeface="ヒラギノ角ゴ ProN W3"/>
            </a:endParaRPr>
          </a:p>
        </p:txBody>
      </p:sp>
      <p:sp>
        <p:nvSpPr>
          <p:cNvPr id="6" name="テキスト ボックス 5"/>
          <p:cNvSpPr txBox="1"/>
          <p:nvPr/>
        </p:nvSpPr>
        <p:spPr>
          <a:xfrm>
            <a:off x="7150799" y="4887367"/>
            <a:ext cx="1383762" cy="461665"/>
          </a:xfrm>
          <a:prstGeom prst="rect">
            <a:avLst/>
          </a:prstGeom>
          <a:noFill/>
        </p:spPr>
        <p:txBody>
          <a:bodyPr wrap="none" rtlCol="0">
            <a:spAutoFit/>
          </a:bodyPr>
          <a:lstStyle/>
          <a:p>
            <a:pPr algn="ctr" defTabSz="457200"/>
            <a:r>
              <a:rPr lang="en-US" altLang="ja-JP" sz="2400" dirty="0" err="1">
                <a:solidFill>
                  <a:prstClr val="black"/>
                </a:solidFill>
                <a:ea typeface="ヒラギノ角ゴ ProN W3"/>
                <a:cs typeface="ヒラギノ角ゴ ProN W3"/>
              </a:rPr>
              <a:t>McKernel</a:t>
            </a:r>
            <a:endParaRPr lang="ja-JP" altLang="en-US" sz="2400" dirty="0">
              <a:solidFill>
                <a:prstClr val="black"/>
              </a:solidFill>
              <a:ea typeface="ヒラギノ角ゴ ProN W3"/>
              <a:cs typeface="ヒラギノ角ゴ ProN W3"/>
            </a:endParaRPr>
          </a:p>
        </p:txBody>
      </p:sp>
      <p:cxnSp>
        <p:nvCxnSpPr>
          <p:cNvPr id="81" name="直線コネクタ 80"/>
          <p:cNvCxnSpPr/>
          <p:nvPr/>
        </p:nvCxnSpPr>
        <p:spPr>
          <a:xfrm flipV="1">
            <a:off x="4925445" y="6565227"/>
            <a:ext cx="0" cy="235925"/>
          </a:xfrm>
          <a:prstGeom prst="line">
            <a:avLst/>
          </a:prstGeom>
          <a:ln>
            <a:solidFill>
              <a:schemeClr val="tx1"/>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
        <p:nvSpPr>
          <p:cNvPr id="45" name="テキスト ボックス 44"/>
          <p:cNvSpPr txBox="1"/>
          <p:nvPr/>
        </p:nvSpPr>
        <p:spPr>
          <a:xfrm>
            <a:off x="1930544" y="4887367"/>
            <a:ext cx="841396" cy="461665"/>
          </a:xfrm>
          <a:prstGeom prst="rect">
            <a:avLst/>
          </a:prstGeom>
          <a:noFill/>
        </p:spPr>
        <p:txBody>
          <a:bodyPr wrap="none" rtlCol="0">
            <a:spAutoFit/>
          </a:bodyPr>
          <a:lstStyle/>
          <a:p>
            <a:pPr algn="ctr" defTabSz="457200"/>
            <a:r>
              <a:rPr lang="en-US" altLang="ja-JP" sz="2400" dirty="0">
                <a:solidFill>
                  <a:prstClr val="black"/>
                </a:solidFill>
                <a:ea typeface="ヒラギノ角ゴ ProN W3"/>
                <a:cs typeface="ヒラギノ角ゴ ProN W3"/>
              </a:rPr>
              <a:t>Linux</a:t>
            </a:r>
            <a:endParaRPr lang="ja-JP" altLang="en-US" sz="2400" dirty="0">
              <a:solidFill>
                <a:prstClr val="black"/>
              </a:solidFill>
              <a:ea typeface="ヒラギノ角ゴ ProN W3"/>
              <a:cs typeface="ヒラギノ角ゴ ProN W3"/>
            </a:endParaRPr>
          </a:p>
        </p:txBody>
      </p:sp>
      <p:grpSp>
        <p:nvGrpSpPr>
          <p:cNvPr id="85" name="図形グループ 84"/>
          <p:cNvGrpSpPr/>
          <p:nvPr/>
        </p:nvGrpSpPr>
        <p:grpSpPr>
          <a:xfrm>
            <a:off x="3025399" y="6239605"/>
            <a:ext cx="2735900" cy="281652"/>
            <a:chOff x="464797" y="6402869"/>
            <a:chExt cx="1716609" cy="269183"/>
          </a:xfrm>
        </p:grpSpPr>
        <p:sp>
          <p:nvSpPr>
            <p:cNvPr id="41" name="正方形/長方形 40"/>
            <p:cNvSpPr/>
            <p:nvPr/>
          </p:nvSpPr>
          <p:spPr>
            <a:xfrm>
              <a:off x="464797" y="6402869"/>
              <a:ext cx="654104" cy="269176"/>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600" dirty="0">
                  <a:solidFill>
                    <a:prstClr val="black"/>
                  </a:solidFill>
                  <a:ea typeface="ヒラギノ角ゴ ProN W3"/>
                  <a:cs typeface="ヒラギノ角ゴ ProN W3"/>
                </a:rPr>
                <a:t>OS core</a:t>
              </a:r>
              <a:endParaRPr lang="ja-JP" altLang="en-US" sz="1600" dirty="0">
                <a:solidFill>
                  <a:prstClr val="black"/>
                </a:solidFill>
                <a:ea typeface="ヒラギノ角ゴ ProN W3"/>
                <a:cs typeface="ヒラギノ角ゴ ProN W3"/>
              </a:endParaRPr>
            </a:p>
          </p:txBody>
        </p:sp>
        <p:sp>
          <p:nvSpPr>
            <p:cNvPr id="75" name="正方形/長方形 74"/>
            <p:cNvSpPr/>
            <p:nvPr/>
          </p:nvSpPr>
          <p:spPr>
            <a:xfrm>
              <a:off x="1441740" y="6402869"/>
              <a:ext cx="739666" cy="269183"/>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600" dirty="0">
                  <a:solidFill>
                    <a:prstClr val="black"/>
                  </a:solidFill>
                  <a:ea typeface="ヒラギノ角ゴ ProN W3"/>
                  <a:cs typeface="ヒラギノ角ゴ ProN W3"/>
                </a:rPr>
                <a:t>OS core</a:t>
              </a:r>
              <a:endParaRPr lang="ja-JP" altLang="en-US" sz="1600" dirty="0">
                <a:solidFill>
                  <a:prstClr val="black"/>
                </a:solidFill>
                <a:ea typeface="ヒラギノ角ゴ ProN W3"/>
                <a:cs typeface="ヒラギノ角ゴ ProN W3"/>
              </a:endParaRPr>
            </a:p>
          </p:txBody>
        </p:sp>
      </p:grpSp>
      <p:grpSp>
        <p:nvGrpSpPr>
          <p:cNvPr id="83" name="図形グループ 82"/>
          <p:cNvGrpSpPr/>
          <p:nvPr/>
        </p:nvGrpSpPr>
        <p:grpSpPr>
          <a:xfrm>
            <a:off x="6823123" y="6239599"/>
            <a:ext cx="3676049" cy="373561"/>
            <a:chOff x="2793919" y="6393995"/>
            <a:chExt cx="1880728" cy="373561"/>
          </a:xfrm>
        </p:grpSpPr>
        <p:sp>
          <p:nvSpPr>
            <p:cNvPr id="77" name="正方形/長方形 76"/>
            <p:cNvSpPr/>
            <p:nvPr/>
          </p:nvSpPr>
          <p:spPr>
            <a:xfrm>
              <a:off x="2793919" y="6393995"/>
              <a:ext cx="933862" cy="373561"/>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dirty="0">
                  <a:solidFill>
                    <a:prstClr val="black"/>
                  </a:solidFill>
                  <a:ea typeface="ヒラギノ角ゴ ProN W3"/>
                  <a:cs typeface="ヒラギノ角ゴ ProN W3"/>
                </a:rPr>
                <a:t>Compute core</a:t>
              </a:r>
              <a:endParaRPr lang="ja-JP" altLang="en-US" dirty="0">
                <a:solidFill>
                  <a:prstClr val="black"/>
                </a:solidFill>
                <a:ea typeface="ヒラギノ角ゴ ProN W3"/>
                <a:cs typeface="ヒラギノ角ゴ ProN W3"/>
              </a:endParaRPr>
            </a:p>
          </p:txBody>
        </p:sp>
        <p:sp>
          <p:nvSpPr>
            <p:cNvPr id="78" name="正方形/長方形 77"/>
            <p:cNvSpPr/>
            <p:nvPr/>
          </p:nvSpPr>
          <p:spPr>
            <a:xfrm>
              <a:off x="3767674" y="6393995"/>
              <a:ext cx="906973" cy="373561"/>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dirty="0">
                  <a:solidFill>
                    <a:prstClr val="black"/>
                  </a:solidFill>
                  <a:ea typeface="ヒラギノ角ゴ ProN W3"/>
                  <a:cs typeface="ヒラギノ角ゴ ProN W3"/>
                </a:rPr>
                <a:t>Compute core</a:t>
              </a:r>
              <a:endParaRPr lang="ja-JP" altLang="en-US" dirty="0">
                <a:solidFill>
                  <a:prstClr val="black"/>
                </a:solidFill>
                <a:ea typeface="ヒラギノ角ゴ ProN W3"/>
                <a:cs typeface="ヒラギノ角ゴ ProN W3"/>
              </a:endParaRPr>
            </a:p>
          </p:txBody>
        </p:sp>
      </p:grpSp>
      <p:sp>
        <p:nvSpPr>
          <p:cNvPr id="82" name="正方形/長方形 81"/>
          <p:cNvSpPr/>
          <p:nvPr/>
        </p:nvSpPr>
        <p:spPr>
          <a:xfrm>
            <a:off x="7686925" y="5659471"/>
            <a:ext cx="2454247" cy="328967"/>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a:solidFill>
                  <a:prstClr val="black"/>
                </a:solidFill>
                <a:ea typeface="ヒラギノ角ゴ ProN W3"/>
                <a:cs typeface="ヒラギノ角ゴ ProN W3"/>
              </a:rPr>
              <a:t>IHK−slave</a:t>
            </a:r>
            <a:endParaRPr lang="ja-JP" altLang="en-US">
              <a:solidFill>
                <a:prstClr val="black"/>
              </a:solidFill>
              <a:ea typeface="ヒラギノ角ゴ ProN W3"/>
              <a:cs typeface="ヒラギノ角ゴ ProN W3"/>
            </a:endParaRPr>
          </a:p>
        </p:txBody>
      </p:sp>
      <p:sp>
        <p:nvSpPr>
          <p:cNvPr id="84" name="テキスト ボックス 83"/>
          <p:cNvSpPr txBox="1"/>
          <p:nvPr/>
        </p:nvSpPr>
        <p:spPr>
          <a:xfrm>
            <a:off x="6201779" y="5290138"/>
            <a:ext cx="621343" cy="369332"/>
          </a:xfrm>
          <a:prstGeom prst="rect">
            <a:avLst/>
          </a:prstGeom>
          <a:noFill/>
        </p:spPr>
        <p:txBody>
          <a:bodyPr wrap="square" rtlCol="0">
            <a:spAutoFit/>
          </a:bodyPr>
          <a:lstStyle/>
          <a:p>
            <a:pPr algn="ctr" defTabSz="457200"/>
            <a:r>
              <a:rPr lang="en-US" altLang="ja-JP" dirty="0">
                <a:solidFill>
                  <a:prstClr val="black"/>
                </a:solidFill>
                <a:ea typeface="ヒラギノ角ゴ ProN W3"/>
                <a:cs typeface="ヒラギノ角ゴ ProN W3"/>
              </a:rPr>
              <a:t>(S3)</a:t>
            </a:r>
            <a:endParaRPr lang="ja-JP" altLang="en-US" dirty="0">
              <a:solidFill>
                <a:prstClr val="black"/>
              </a:solidFill>
              <a:ea typeface="ヒラギノ角ゴ ProN W3"/>
              <a:cs typeface="ヒラギノ角ゴ ProN W3"/>
            </a:endParaRPr>
          </a:p>
        </p:txBody>
      </p:sp>
      <p:sp>
        <p:nvSpPr>
          <p:cNvPr id="110" name="テキスト ボックス 109"/>
          <p:cNvSpPr txBox="1"/>
          <p:nvPr/>
        </p:nvSpPr>
        <p:spPr>
          <a:xfrm rot="10800000" flipV="1">
            <a:off x="4990743" y="6485634"/>
            <a:ext cx="697969" cy="369333"/>
          </a:xfrm>
          <a:prstGeom prst="rect">
            <a:avLst/>
          </a:prstGeom>
          <a:noFill/>
        </p:spPr>
        <p:txBody>
          <a:bodyPr wrap="square" rtlCol="0">
            <a:spAutoFit/>
          </a:bodyPr>
          <a:lstStyle/>
          <a:p>
            <a:pPr algn="ctr" defTabSz="457200"/>
            <a:r>
              <a:rPr lang="en-US" altLang="ja-JP" dirty="0">
                <a:solidFill>
                  <a:prstClr val="black"/>
                </a:solidFill>
                <a:ea typeface="ヒラギノ角ゴ ProN W3"/>
                <a:cs typeface="ヒラギノ角ゴ ProN W3"/>
              </a:rPr>
              <a:t>(S1)</a:t>
            </a:r>
            <a:endParaRPr lang="ja-JP" altLang="en-US" dirty="0">
              <a:solidFill>
                <a:prstClr val="black"/>
              </a:solidFill>
              <a:ea typeface="ヒラギノ角ゴ ProN W3"/>
              <a:cs typeface="ヒラギノ角ゴ ProN W3"/>
            </a:endParaRPr>
          </a:p>
        </p:txBody>
      </p:sp>
      <p:sp>
        <p:nvSpPr>
          <p:cNvPr id="44" name="正方形/長方形 43"/>
          <p:cNvSpPr/>
          <p:nvPr/>
        </p:nvSpPr>
        <p:spPr>
          <a:xfrm>
            <a:off x="3025401" y="4887367"/>
            <a:ext cx="2985886" cy="670969"/>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black"/>
              </a:solidFill>
              <a:ea typeface="ヒラギノ角ゴ ProN W3"/>
              <a:cs typeface="ヒラギノ角ゴ ProN W3"/>
            </a:endParaRPr>
          </a:p>
        </p:txBody>
      </p:sp>
      <p:sp>
        <p:nvSpPr>
          <p:cNvPr id="3" name="正方形/長方形 2"/>
          <p:cNvSpPr/>
          <p:nvPr/>
        </p:nvSpPr>
        <p:spPr>
          <a:xfrm>
            <a:off x="3284123" y="5012788"/>
            <a:ext cx="893957" cy="369332"/>
          </a:xfrm>
          <a:prstGeom prst="rect">
            <a:avLst/>
          </a:prstGeom>
        </p:spPr>
        <p:txBody>
          <a:bodyPr wrap="none">
            <a:spAutoFit/>
          </a:bodyPr>
          <a:lstStyle/>
          <a:p>
            <a:pPr algn="ctr" defTabSz="457200"/>
            <a:r>
              <a:rPr lang="en-US" altLang="ja-JP" dirty="0" err="1">
                <a:solidFill>
                  <a:prstClr val="black"/>
                </a:solidFill>
                <a:ea typeface="ヒラギノ角ゴ ProN W3"/>
                <a:cs typeface="ヒラギノ角ゴ ProN W3"/>
              </a:rPr>
              <a:t>mcexec</a:t>
            </a:r>
            <a:endParaRPr lang="ja-JP" altLang="en-US" dirty="0">
              <a:solidFill>
                <a:prstClr val="black"/>
              </a:solidFill>
              <a:ea typeface="ヒラギノ角ゴ ProN W3"/>
              <a:cs typeface="ヒラギノ角ゴ ProN W3"/>
            </a:endParaRPr>
          </a:p>
        </p:txBody>
      </p:sp>
      <p:sp>
        <p:nvSpPr>
          <p:cNvPr id="46" name="正方形/長方形 45"/>
          <p:cNvSpPr/>
          <p:nvPr/>
        </p:nvSpPr>
        <p:spPr>
          <a:xfrm>
            <a:off x="4582434" y="5051550"/>
            <a:ext cx="1178863" cy="350977"/>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dirty="0">
                <a:solidFill>
                  <a:prstClr val="black"/>
                </a:solidFill>
                <a:ea typeface="ヒラギノ角ゴ ProN W3"/>
                <a:cs typeface="ヒラギノ角ゴ ProN W3"/>
              </a:rPr>
              <a:t>Thread</a:t>
            </a:r>
          </a:p>
        </p:txBody>
      </p:sp>
      <p:cxnSp>
        <p:nvCxnSpPr>
          <p:cNvPr id="51" name="直線コネクタ 50"/>
          <p:cNvCxnSpPr/>
          <p:nvPr/>
        </p:nvCxnSpPr>
        <p:spPr>
          <a:xfrm>
            <a:off x="4582433" y="5402526"/>
            <a:ext cx="12440" cy="837080"/>
          </a:xfrm>
          <a:prstGeom prst="line">
            <a:avLst/>
          </a:prstGeom>
          <a:ln w="19050" cmpd="sng">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sp>
        <p:nvSpPr>
          <p:cNvPr id="42" name="正方形/長方形 41"/>
          <p:cNvSpPr/>
          <p:nvPr/>
        </p:nvSpPr>
        <p:spPr>
          <a:xfrm>
            <a:off x="3045157" y="5659470"/>
            <a:ext cx="2966131" cy="328968"/>
          </a:xfrm>
          <a:prstGeom prst="rect">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a:solidFill>
                  <a:prstClr val="black"/>
                </a:solidFill>
                <a:ea typeface="ヒラギノ角ゴ ProN W3"/>
                <a:cs typeface="ヒラギノ角ゴ ProN W3"/>
              </a:rPr>
              <a:t>IHK−master</a:t>
            </a:r>
            <a:endParaRPr lang="ja-JP" altLang="en-US">
              <a:solidFill>
                <a:prstClr val="black"/>
              </a:solidFill>
              <a:ea typeface="ヒラギノ角ゴ ProN W3"/>
              <a:cs typeface="ヒラギノ角ゴ ProN W3"/>
            </a:endParaRPr>
          </a:p>
        </p:txBody>
      </p:sp>
      <p:cxnSp>
        <p:nvCxnSpPr>
          <p:cNvPr id="71" name="直線コネクタ 70"/>
          <p:cNvCxnSpPr/>
          <p:nvPr/>
        </p:nvCxnSpPr>
        <p:spPr>
          <a:xfrm flipV="1">
            <a:off x="5518682" y="5731021"/>
            <a:ext cx="2168242"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9" name="直線コネクタ 48"/>
          <p:cNvCxnSpPr/>
          <p:nvPr/>
        </p:nvCxnSpPr>
        <p:spPr>
          <a:xfrm flipV="1">
            <a:off x="5508009" y="5420415"/>
            <a:ext cx="0" cy="317456"/>
          </a:xfrm>
          <a:prstGeom prst="line">
            <a:avLst/>
          </a:prstGeom>
          <a:ln>
            <a:solidFill>
              <a:schemeClr val="tx1"/>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6751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81200" y="1"/>
            <a:ext cx="8229600" cy="598559"/>
          </a:xfrm>
        </p:spPr>
        <p:txBody>
          <a:bodyPr>
            <a:noAutofit/>
          </a:bodyPr>
          <a:lstStyle/>
          <a:p>
            <a:r>
              <a:rPr lang="en-US" altLang="ja-JP" sz="2800" dirty="0">
                <a:latin typeface="+mn-lt"/>
                <a:ea typeface="ヒラギノ角ゴ ProN W3"/>
                <a:cs typeface="ヒラギノ角ゴ ProN W3"/>
              </a:rPr>
              <a:t>2.2 Memory Management</a:t>
            </a:r>
            <a:endParaRPr lang="ja-JP" altLang="en-US" sz="2800" dirty="0">
              <a:latin typeface="+mn-lt"/>
              <a:ea typeface="ヒラギノ角ゴ ProN W3"/>
              <a:cs typeface="ヒラギノ角ゴ ProN W3"/>
            </a:endParaRPr>
          </a:p>
        </p:txBody>
      </p:sp>
      <p:sp>
        <p:nvSpPr>
          <p:cNvPr id="124" name="日付プレースホルダー 123"/>
          <p:cNvSpPr>
            <a:spLocks noGrp="1"/>
          </p:cNvSpPr>
          <p:nvPr>
            <p:ph type="dt" sz="half" idx="10"/>
          </p:nvPr>
        </p:nvSpPr>
        <p:spPr>
          <a:xfrm>
            <a:off x="1524000" y="6492876"/>
            <a:ext cx="2133600" cy="365125"/>
          </a:xfrm>
        </p:spPr>
        <p:txBody>
          <a:bodyPr/>
          <a:lstStyle/>
          <a:p>
            <a:r>
              <a:rPr lang="en-US" altLang="ja-JP" dirty="0" smtClean="0">
                <a:solidFill>
                  <a:prstClr val="black">
                    <a:tint val="75000"/>
                  </a:prstClr>
                </a:solidFill>
              </a:rPr>
              <a:t>RIKEN CONFIDENTIAL</a:t>
            </a:r>
            <a:endParaRPr lang="ja-JP" altLang="en-US" dirty="0">
              <a:solidFill>
                <a:prstClr val="black">
                  <a:tint val="75000"/>
                </a:prstClr>
              </a:solidFill>
            </a:endParaRPr>
          </a:p>
        </p:txBody>
      </p:sp>
      <p:sp>
        <p:nvSpPr>
          <p:cNvPr id="126" name="スライド番号プレースホルダー 125"/>
          <p:cNvSpPr>
            <a:spLocks noGrp="1"/>
          </p:cNvSpPr>
          <p:nvPr>
            <p:ph type="sldNum" sz="quarter" idx="12"/>
          </p:nvPr>
        </p:nvSpPr>
        <p:spPr>
          <a:xfrm>
            <a:off x="10210801" y="1"/>
            <a:ext cx="457198" cy="336208"/>
          </a:xfrm>
        </p:spPr>
        <p:txBody>
          <a:bodyPr/>
          <a:lstStyle/>
          <a:p>
            <a:fld id="{DA540640-654A-4CDC-9DA8-CA93512707AF}" type="slidenum">
              <a:rPr lang="ja-JP" altLang="en-US" smtClean="0">
                <a:solidFill>
                  <a:prstClr val="black">
                    <a:tint val="75000"/>
                  </a:prstClr>
                </a:solidFill>
              </a:rPr>
              <a:pPr/>
              <a:t>11</a:t>
            </a:fld>
            <a:endParaRPr lang="ja-JP" altLang="en-US">
              <a:solidFill>
                <a:prstClr val="black">
                  <a:tint val="75000"/>
                </a:prstClr>
              </a:solidFill>
            </a:endParaRPr>
          </a:p>
        </p:txBody>
      </p:sp>
      <p:sp>
        <p:nvSpPr>
          <p:cNvPr id="48" name="正方形/長方形 47"/>
          <p:cNvSpPr/>
          <p:nvPr/>
        </p:nvSpPr>
        <p:spPr>
          <a:xfrm>
            <a:off x="8622523" y="1635635"/>
            <a:ext cx="1749865" cy="1111545"/>
          </a:xfrm>
          <a:prstGeom prst="rect">
            <a:avLst/>
          </a:prstGeom>
          <a:solidFill>
            <a:srgbClr val="CCFF66"/>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black"/>
              </a:solidFill>
              <a:ea typeface="ヒラギノ角ゴ ProN W3"/>
              <a:cs typeface="ヒラギノ角ゴ ProN W3"/>
            </a:endParaRPr>
          </a:p>
        </p:txBody>
      </p:sp>
      <p:sp>
        <p:nvSpPr>
          <p:cNvPr id="53" name="テキスト ボックス 52"/>
          <p:cNvSpPr txBox="1"/>
          <p:nvPr/>
        </p:nvSpPr>
        <p:spPr>
          <a:xfrm>
            <a:off x="8321703" y="886073"/>
            <a:ext cx="2400817" cy="400110"/>
          </a:xfrm>
          <a:prstGeom prst="rect">
            <a:avLst/>
          </a:prstGeom>
          <a:noFill/>
        </p:spPr>
        <p:txBody>
          <a:bodyPr wrap="none" rtlCol="0">
            <a:spAutoFit/>
          </a:bodyPr>
          <a:lstStyle/>
          <a:p>
            <a:pPr defTabSz="457200"/>
            <a:r>
              <a:rPr lang="en-US" altLang="ja-JP" sz="2000">
                <a:solidFill>
                  <a:prstClr val="black"/>
                </a:solidFill>
                <a:ea typeface="ヒラギノ角ゴ ProN W3"/>
                <a:cs typeface="ヒラギノ角ゴ ProN W3"/>
              </a:rPr>
              <a:t>Virtual address space</a:t>
            </a:r>
            <a:endParaRPr lang="ja-JP" altLang="en-US" sz="2000">
              <a:solidFill>
                <a:prstClr val="black"/>
              </a:solidFill>
              <a:ea typeface="ヒラギノ角ゴ ProN W3"/>
              <a:cs typeface="ヒラギノ角ゴ ProN W3"/>
            </a:endParaRPr>
          </a:p>
        </p:txBody>
      </p:sp>
      <p:sp>
        <p:nvSpPr>
          <p:cNvPr id="59" name="正方形/長方形 58"/>
          <p:cNvSpPr/>
          <p:nvPr/>
        </p:nvSpPr>
        <p:spPr>
          <a:xfrm>
            <a:off x="8622523" y="1397990"/>
            <a:ext cx="1749864" cy="523141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black"/>
              </a:solidFill>
              <a:ea typeface="ヒラギノ角ゴ ProN W3"/>
              <a:cs typeface="ヒラギノ角ゴ ProN W3"/>
            </a:endParaRPr>
          </a:p>
        </p:txBody>
      </p:sp>
      <p:sp>
        <p:nvSpPr>
          <p:cNvPr id="60" name="正方形/長方形 59"/>
          <p:cNvSpPr/>
          <p:nvPr/>
        </p:nvSpPr>
        <p:spPr>
          <a:xfrm>
            <a:off x="8622523" y="4650418"/>
            <a:ext cx="1749864" cy="901236"/>
          </a:xfrm>
          <a:prstGeom prst="rect">
            <a:avLst/>
          </a:prstGeom>
          <a:solidFill>
            <a:srgbClr val="FFCC66"/>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black"/>
              </a:solidFill>
              <a:ea typeface="ヒラギノ角ゴ ProN W3"/>
              <a:cs typeface="ヒラギノ角ゴ ProN W3"/>
            </a:endParaRPr>
          </a:p>
        </p:txBody>
      </p:sp>
      <p:sp>
        <p:nvSpPr>
          <p:cNvPr id="61" name="正方形/長方形 60"/>
          <p:cNvSpPr/>
          <p:nvPr/>
        </p:nvSpPr>
        <p:spPr>
          <a:xfrm>
            <a:off x="8622524" y="4863249"/>
            <a:ext cx="1749863" cy="526597"/>
          </a:xfrm>
          <a:prstGeom prst="rect">
            <a:avLst/>
          </a:prstGeom>
          <a:solidFill>
            <a:srgbClr val="CC66FF"/>
          </a:solidFill>
          <a:ln>
            <a:solidFill>
              <a:srgbClr val="000000"/>
            </a:solidFill>
          </a:ln>
          <a:effectLst>
            <a:outerShdw blurRad="50800" dist="38100" dir="54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dirty="0">
                <a:solidFill>
                  <a:prstClr val="black"/>
                </a:solidFill>
                <a:ea typeface="ヒラギノ角ゴ ProN W3"/>
                <a:cs typeface="ヒラギノ角ゴ ProN W3"/>
              </a:rPr>
              <a:t>Stack for</a:t>
            </a:r>
            <a:br>
              <a:rPr lang="en-US" altLang="ja-JP" dirty="0">
                <a:solidFill>
                  <a:prstClr val="black"/>
                </a:solidFill>
                <a:ea typeface="ヒラギノ角ゴ ProN W3"/>
                <a:cs typeface="ヒラギノ角ゴ ProN W3"/>
              </a:rPr>
            </a:br>
            <a:r>
              <a:rPr lang="en-US" altLang="ja-JP" dirty="0">
                <a:solidFill>
                  <a:prstClr val="black"/>
                </a:solidFill>
                <a:ea typeface="ヒラギノ角ゴ ProN W3"/>
                <a:cs typeface="ヒラギノ角ゴ ProN W3"/>
              </a:rPr>
              <a:t>OS core thread</a:t>
            </a:r>
          </a:p>
        </p:txBody>
      </p:sp>
      <p:sp>
        <p:nvSpPr>
          <p:cNvPr id="17" name="右中かっこ 16"/>
          <p:cNvSpPr/>
          <p:nvPr/>
        </p:nvSpPr>
        <p:spPr>
          <a:xfrm rot="10800000">
            <a:off x="8321702" y="4650419"/>
            <a:ext cx="234788" cy="901236"/>
          </a:xfrm>
          <a:prstGeom prst="righ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ja-JP" altLang="en-US" sz="2400">
              <a:solidFill>
                <a:prstClr val="black"/>
              </a:solidFill>
            </a:endParaRPr>
          </a:p>
        </p:txBody>
      </p:sp>
      <p:sp>
        <p:nvSpPr>
          <p:cNvPr id="62" name="右中かっこ 61"/>
          <p:cNvSpPr/>
          <p:nvPr/>
        </p:nvSpPr>
        <p:spPr>
          <a:xfrm rot="10800000">
            <a:off x="8321702" y="1633740"/>
            <a:ext cx="216000" cy="2733700"/>
          </a:xfrm>
          <a:prstGeom prst="righ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endParaRPr lang="ja-JP" altLang="en-US" sz="2400">
              <a:solidFill>
                <a:prstClr val="black"/>
              </a:solidFill>
            </a:endParaRPr>
          </a:p>
        </p:txBody>
      </p:sp>
      <p:sp>
        <p:nvSpPr>
          <p:cNvPr id="63" name="正方形/長方形 62"/>
          <p:cNvSpPr/>
          <p:nvPr/>
        </p:nvSpPr>
        <p:spPr>
          <a:xfrm>
            <a:off x="8622523" y="2036434"/>
            <a:ext cx="1749863" cy="580029"/>
          </a:xfrm>
          <a:prstGeom prst="rect">
            <a:avLst/>
          </a:prstGeom>
          <a:solidFill>
            <a:srgbClr val="CCFF66"/>
          </a:solidFill>
          <a:ln>
            <a:solidFill>
              <a:srgbClr val="000000"/>
            </a:solidFill>
          </a:ln>
          <a:effectLst>
            <a:outerShdw blurRad="50800" dist="38100" dir="54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prstClr val="black"/>
                </a:solidFill>
                <a:ea typeface="ヒラギノ角ゴ ProN W3"/>
                <a:cs typeface="ヒラギノ角ゴ ProN W3"/>
              </a:rPr>
              <a:t>Text for</a:t>
            </a:r>
            <a:br>
              <a:rPr lang="en-US" altLang="ja-JP" sz="1400" dirty="0">
                <a:solidFill>
                  <a:prstClr val="black"/>
                </a:solidFill>
                <a:ea typeface="ヒラギノ角ゴ ProN W3"/>
                <a:cs typeface="ヒラギノ角ゴ ProN W3"/>
              </a:rPr>
            </a:br>
            <a:r>
              <a:rPr lang="en-US" altLang="ja-JP" sz="1400" dirty="0">
                <a:solidFill>
                  <a:prstClr val="black"/>
                </a:solidFill>
                <a:ea typeface="ヒラギノ角ゴ ProN W3"/>
                <a:cs typeface="ヒラギノ角ゴ ProN W3"/>
              </a:rPr>
              <a:t>OS</a:t>
            </a:r>
            <a:r>
              <a:rPr lang="ja-JP" altLang="en-US" sz="1400" dirty="0">
                <a:solidFill>
                  <a:prstClr val="black"/>
                </a:solidFill>
                <a:ea typeface="ヒラギノ角ゴ ProN W3"/>
                <a:cs typeface="ヒラギノ角ゴ ProN W3"/>
              </a:rPr>
              <a:t> </a:t>
            </a:r>
            <a:r>
              <a:rPr lang="en-US" altLang="ja-JP" sz="1400" dirty="0">
                <a:solidFill>
                  <a:prstClr val="black"/>
                </a:solidFill>
                <a:ea typeface="ヒラギノ角ゴ ProN W3"/>
                <a:cs typeface="ヒラギノ角ゴ ProN W3"/>
              </a:rPr>
              <a:t>core</a:t>
            </a:r>
            <a:r>
              <a:rPr lang="ja-JP" altLang="en-US" sz="1400" dirty="0">
                <a:solidFill>
                  <a:prstClr val="black"/>
                </a:solidFill>
                <a:ea typeface="ヒラギノ角ゴ ProN W3"/>
                <a:cs typeface="ヒラギノ角ゴ ProN W3"/>
              </a:rPr>
              <a:t> </a:t>
            </a:r>
            <a:r>
              <a:rPr lang="en-US" altLang="ja-JP" sz="1400" dirty="0">
                <a:solidFill>
                  <a:prstClr val="black"/>
                </a:solidFill>
                <a:ea typeface="ヒラギノ角ゴ ProN W3"/>
                <a:cs typeface="ヒラギノ角ゴ ProN W3"/>
              </a:rPr>
              <a:t>thread</a:t>
            </a:r>
          </a:p>
        </p:txBody>
      </p:sp>
      <p:sp>
        <p:nvSpPr>
          <p:cNvPr id="101" name="正方形/長方形 100"/>
          <p:cNvSpPr/>
          <p:nvPr/>
        </p:nvSpPr>
        <p:spPr>
          <a:xfrm>
            <a:off x="8622522" y="2868125"/>
            <a:ext cx="1749865" cy="323518"/>
          </a:xfrm>
          <a:prstGeom prst="rect">
            <a:avLst/>
          </a:prstGeom>
          <a:solidFill>
            <a:srgbClr val="66FFCC"/>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a:solidFill>
                  <a:prstClr val="black"/>
                </a:solidFill>
                <a:ea typeface="ヒラギノ角ゴ ProN W3"/>
                <a:cs typeface="ヒラギノ角ゴ ProN W3"/>
              </a:rPr>
              <a:t>data</a:t>
            </a:r>
            <a:endParaRPr lang="ja-JP" altLang="en-US">
              <a:solidFill>
                <a:prstClr val="black"/>
              </a:solidFill>
              <a:ea typeface="ヒラギノ角ゴ ProN W3"/>
              <a:cs typeface="ヒラギノ角ゴ ProN W3"/>
            </a:endParaRPr>
          </a:p>
        </p:txBody>
      </p:sp>
      <p:sp>
        <p:nvSpPr>
          <p:cNvPr id="102" name="正方形/長方形 101"/>
          <p:cNvSpPr/>
          <p:nvPr/>
        </p:nvSpPr>
        <p:spPr>
          <a:xfrm>
            <a:off x="8622524" y="3197402"/>
            <a:ext cx="1749865" cy="323518"/>
          </a:xfrm>
          <a:prstGeom prst="rect">
            <a:avLst/>
          </a:prstGeom>
          <a:solidFill>
            <a:srgbClr val="66CC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a:solidFill>
                  <a:prstClr val="black"/>
                </a:solidFill>
                <a:ea typeface="ヒラギノ角ゴ ProN W3"/>
                <a:cs typeface="ヒラギノ角ゴ ProN W3"/>
              </a:rPr>
              <a:t>bss</a:t>
            </a:r>
            <a:endParaRPr lang="ja-JP" altLang="en-US">
              <a:solidFill>
                <a:prstClr val="black"/>
              </a:solidFill>
              <a:ea typeface="ヒラギノ角ゴ ProN W3"/>
              <a:cs typeface="ヒラギノ角ゴ ProN W3"/>
            </a:endParaRPr>
          </a:p>
        </p:txBody>
      </p:sp>
      <p:sp>
        <p:nvSpPr>
          <p:cNvPr id="111" name="テキスト ボックス 110"/>
          <p:cNvSpPr txBox="1"/>
          <p:nvPr/>
        </p:nvSpPr>
        <p:spPr>
          <a:xfrm>
            <a:off x="9239340" y="1644912"/>
            <a:ext cx="556563" cy="369332"/>
          </a:xfrm>
          <a:prstGeom prst="rect">
            <a:avLst/>
          </a:prstGeom>
          <a:noFill/>
        </p:spPr>
        <p:txBody>
          <a:bodyPr wrap="none" rtlCol="0">
            <a:spAutoFit/>
          </a:bodyPr>
          <a:lstStyle/>
          <a:p>
            <a:pPr defTabSz="457200"/>
            <a:r>
              <a:rPr lang="en-US" altLang="ja-JP">
                <a:solidFill>
                  <a:prstClr val="black"/>
                </a:solidFill>
                <a:ea typeface="ヒラギノ角ゴ ProN W3"/>
                <a:cs typeface="ヒラギノ角ゴ ProN W3"/>
              </a:rPr>
              <a:t>text</a:t>
            </a:r>
            <a:endParaRPr lang="ja-JP" altLang="en-US">
              <a:solidFill>
                <a:prstClr val="black"/>
              </a:solidFill>
              <a:ea typeface="ヒラギノ角ゴ ProN W3"/>
              <a:cs typeface="ヒラギノ角ゴ ProN W3"/>
            </a:endParaRPr>
          </a:p>
        </p:txBody>
      </p:sp>
      <p:sp>
        <p:nvSpPr>
          <p:cNvPr id="115" name="正方形/長方形 114"/>
          <p:cNvSpPr/>
          <p:nvPr/>
        </p:nvSpPr>
        <p:spPr>
          <a:xfrm>
            <a:off x="8622521" y="5820216"/>
            <a:ext cx="1749865" cy="323518"/>
          </a:xfrm>
          <a:prstGeom prst="rect">
            <a:avLst/>
          </a:prstGeom>
          <a:solidFill>
            <a:srgbClr val="CC66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a:solidFill>
                  <a:prstClr val="black"/>
                </a:solidFill>
                <a:ea typeface="ヒラギノ角ゴ ProN W3"/>
                <a:cs typeface="ヒラギノ角ゴ ProN W3"/>
              </a:rPr>
              <a:t>Stack</a:t>
            </a:r>
            <a:endParaRPr lang="ja-JP" altLang="en-US">
              <a:solidFill>
                <a:prstClr val="black"/>
              </a:solidFill>
              <a:ea typeface="ヒラギノ角ゴ ProN W3"/>
              <a:cs typeface="ヒラギノ角ゴ ProN W3"/>
            </a:endParaRPr>
          </a:p>
        </p:txBody>
      </p:sp>
      <p:sp>
        <p:nvSpPr>
          <p:cNvPr id="116" name="正方形/長方形 115"/>
          <p:cNvSpPr/>
          <p:nvPr/>
        </p:nvSpPr>
        <p:spPr>
          <a:xfrm>
            <a:off x="8622523" y="4043922"/>
            <a:ext cx="1749863" cy="323518"/>
          </a:xfrm>
          <a:prstGeom prst="rect">
            <a:avLst/>
          </a:prstGeom>
          <a:solidFill>
            <a:srgbClr val="FF6FC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a:solidFill>
                  <a:prstClr val="black"/>
                </a:solidFill>
                <a:ea typeface="ヒラギノ角ゴ ProN W3"/>
                <a:cs typeface="ヒラギノ角ゴ ProN W3"/>
              </a:rPr>
              <a:t>mmap</a:t>
            </a:r>
            <a:endParaRPr lang="ja-JP" altLang="en-US">
              <a:solidFill>
                <a:prstClr val="black"/>
              </a:solidFill>
              <a:ea typeface="ヒラギノ角ゴ ProN W3"/>
              <a:cs typeface="ヒラギノ角ゴ ProN W3"/>
            </a:endParaRPr>
          </a:p>
        </p:txBody>
      </p:sp>
      <p:sp>
        <p:nvSpPr>
          <p:cNvPr id="54" name="テキスト ボックス 53"/>
          <p:cNvSpPr txBox="1"/>
          <p:nvPr/>
        </p:nvSpPr>
        <p:spPr>
          <a:xfrm>
            <a:off x="1641689" y="987161"/>
            <a:ext cx="6493484" cy="5460011"/>
          </a:xfrm>
          <a:prstGeom prst="rect">
            <a:avLst/>
          </a:prstGeom>
          <a:noFill/>
        </p:spPr>
        <p:txBody>
          <a:bodyPr wrap="square" rtlCol="0">
            <a:noAutofit/>
          </a:bodyPr>
          <a:lstStyle/>
          <a:p>
            <a:pPr defTabSz="457200">
              <a:spcBef>
                <a:spcPts val="600"/>
              </a:spcBef>
            </a:pPr>
            <a:r>
              <a:rPr lang="en-US" altLang="ja-JP" sz="2400" b="1" dirty="0">
                <a:solidFill>
                  <a:prstClr val="black"/>
                </a:solidFill>
                <a:ea typeface="ヒラギノ角ゴ ProN W3"/>
                <a:cs typeface="Lucida Grande"/>
              </a:rPr>
              <a:t>Provide proper view of segments to the thread </a:t>
            </a:r>
          </a:p>
          <a:p>
            <a:pPr lvl="1" indent="-457200" defTabSz="457200">
              <a:spcBef>
                <a:spcPts val="600"/>
              </a:spcBef>
              <a:buFont typeface="+mj-lt"/>
              <a:buAutoNum type="arabicPeriod"/>
            </a:pPr>
            <a:r>
              <a:rPr lang="en-US" altLang="ja-JP" sz="2000" dirty="0">
                <a:solidFill>
                  <a:prstClr val="black"/>
                </a:solidFill>
                <a:ea typeface="ヒラギノ角ゴ ProN W3"/>
                <a:cs typeface="Consolas"/>
              </a:rPr>
              <a:t>text, data, </a:t>
            </a:r>
            <a:r>
              <a:rPr lang="en-US" altLang="ja-JP" sz="2000" dirty="0" err="1">
                <a:solidFill>
                  <a:prstClr val="black"/>
                </a:solidFill>
                <a:ea typeface="ヒラギノ角ゴ ProN W3"/>
                <a:cs typeface="Consolas"/>
              </a:rPr>
              <a:t>bss</a:t>
            </a:r>
            <a:r>
              <a:rPr lang="en-US" altLang="ja-JP" sz="2000" dirty="0">
                <a:solidFill>
                  <a:prstClr val="black"/>
                </a:solidFill>
                <a:ea typeface="ヒラギノ角ゴ ProN W3"/>
                <a:cs typeface="Consolas"/>
              </a:rPr>
              <a:t>, </a:t>
            </a:r>
            <a:r>
              <a:rPr lang="en-US" altLang="ja-JP" sz="2000" dirty="0" err="1">
                <a:solidFill>
                  <a:prstClr val="black"/>
                </a:solidFill>
                <a:ea typeface="ヒラギノ角ゴ ProN W3"/>
                <a:cs typeface="Consolas"/>
              </a:rPr>
              <a:t>mmap</a:t>
            </a:r>
            <a:r>
              <a:rPr lang="en-US" altLang="ja-JP" sz="2000" dirty="0">
                <a:solidFill>
                  <a:prstClr val="black"/>
                </a:solidFill>
                <a:ea typeface="ヒラギノ角ゴ ProN W3"/>
                <a:cs typeface="Consolas"/>
              </a:rPr>
              <a:t> </a:t>
            </a:r>
            <a:r>
              <a:rPr lang="en-US" altLang="ja-JP" sz="2000" dirty="0">
                <a:solidFill>
                  <a:prstClr val="black"/>
                </a:solidFill>
                <a:ea typeface="ヒラギノ角ゴ ProN W3"/>
                <a:cs typeface="Lucida Grande"/>
              </a:rPr>
              <a:t>segments </a:t>
            </a:r>
            <a:r>
              <a:rPr lang="en-US" altLang="ja-JP" sz="2000" dirty="0">
                <a:solidFill>
                  <a:prstClr val="black"/>
                </a:solidFill>
                <a:ea typeface="ヒラギノ角ゴ ProN W3"/>
                <a:cs typeface="Lucida Grande"/>
                <a:sym typeface="Wingdings"/>
              </a:rPr>
              <a:t> OS-core thread</a:t>
            </a:r>
            <a:r>
              <a:rPr lang="en-US" altLang="ja-JP" sz="2000" dirty="0">
                <a:solidFill>
                  <a:prstClr val="black"/>
                </a:solidFill>
                <a:ea typeface="ヒラギノ角ゴ ProN W3"/>
                <a:cs typeface="Consolas"/>
                <a:sym typeface="Wingdings"/>
              </a:rPr>
              <a:t> can </a:t>
            </a:r>
            <a:r>
              <a:rPr lang="en-US" altLang="ja-JP" sz="2000" dirty="0">
                <a:solidFill>
                  <a:prstClr val="black"/>
                </a:solidFill>
                <a:ea typeface="ヒラギノ角ゴ ProN W3"/>
                <a:cs typeface="Lucida Grande"/>
                <a:sym typeface="Wingdings"/>
              </a:rPr>
              <a:t>use the same addresses as the parent </a:t>
            </a:r>
            <a:r>
              <a:rPr lang="en-US" altLang="ja-JP" sz="2000" dirty="0" err="1">
                <a:solidFill>
                  <a:prstClr val="black"/>
                </a:solidFill>
                <a:ea typeface="ヒラギノ角ゴ ProN W3"/>
                <a:cs typeface="Lucida Grande"/>
                <a:sym typeface="Wingdings"/>
              </a:rPr>
              <a:t>McKernel</a:t>
            </a:r>
            <a:r>
              <a:rPr lang="en-US" altLang="ja-JP" sz="2000" dirty="0">
                <a:solidFill>
                  <a:prstClr val="black"/>
                </a:solidFill>
                <a:ea typeface="ヒラギノ角ゴ ProN W3"/>
                <a:cs typeface="Lucida Grande"/>
                <a:sym typeface="Wingdings"/>
              </a:rPr>
              <a:t> process because it's</a:t>
            </a:r>
            <a:r>
              <a:rPr lang="en-US" altLang="ja-JP" sz="2000" dirty="0">
                <a:solidFill>
                  <a:prstClr val="black"/>
                </a:solidFill>
                <a:ea typeface="ヒラギノ角ゴ ProN W3"/>
                <a:cs typeface="Consolas"/>
                <a:sym typeface="Wingdings"/>
              </a:rPr>
              <a:t> a child thread of </a:t>
            </a:r>
            <a:r>
              <a:rPr lang="en-US" altLang="ja-JP" sz="2000" dirty="0" err="1">
                <a:solidFill>
                  <a:prstClr val="black"/>
                </a:solidFill>
                <a:ea typeface="ヒラギノ角ゴ ProN W3"/>
                <a:cs typeface="Consolas"/>
                <a:sym typeface="Wingdings"/>
              </a:rPr>
              <a:t>mcexec</a:t>
            </a:r>
            <a:r>
              <a:rPr lang="en-US" altLang="ja-JP" sz="2000" dirty="0">
                <a:solidFill>
                  <a:prstClr val="black"/>
                </a:solidFill>
                <a:ea typeface="ヒラギノ角ゴ ProN W3"/>
                <a:cs typeface="Consolas"/>
                <a:sym typeface="Wingdings"/>
              </a:rPr>
              <a:t> and </a:t>
            </a:r>
            <a:r>
              <a:rPr lang="en-US" altLang="ja-JP" sz="2000" dirty="0">
                <a:solidFill>
                  <a:prstClr val="black"/>
                </a:solidFill>
                <a:ea typeface="ヒラギノ角ゴ ProN W3"/>
                <a:cs typeface="Lucida Grande"/>
                <a:sym typeface="Wingdings"/>
              </a:rPr>
              <a:t>address space are shared among </a:t>
            </a:r>
            <a:r>
              <a:rPr lang="en-US" altLang="ja-JP" sz="2000" dirty="0" err="1">
                <a:solidFill>
                  <a:prstClr val="black"/>
                </a:solidFill>
                <a:ea typeface="ヒラギノ角ゴ ProN W3"/>
                <a:cs typeface="Lucida Grande"/>
                <a:sym typeface="Wingdings"/>
              </a:rPr>
              <a:t>mcexec</a:t>
            </a:r>
            <a:r>
              <a:rPr lang="en-US" altLang="ja-JP" sz="2000" dirty="0">
                <a:solidFill>
                  <a:prstClr val="black"/>
                </a:solidFill>
                <a:ea typeface="ヒラギノ角ゴ ProN W3"/>
                <a:cs typeface="Lucida Grande"/>
                <a:sym typeface="Wingdings"/>
              </a:rPr>
              <a:t> and the </a:t>
            </a:r>
            <a:r>
              <a:rPr lang="en-US" altLang="ja-JP" sz="2000" dirty="0" err="1">
                <a:solidFill>
                  <a:prstClr val="black"/>
                </a:solidFill>
                <a:ea typeface="ヒラギノ角ゴ ProN W3"/>
                <a:cs typeface="Lucida Grande"/>
                <a:sym typeface="Wingdings"/>
              </a:rPr>
              <a:t>McKernel</a:t>
            </a:r>
            <a:r>
              <a:rPr lang="en-US" altLang="ja-JP" sz="2000" dirty="0">
                <a:solidFill>
                  <a:prstClr val="black"/>
                </a:solidFill>
                <a:ea typeface="ヒラギノ角ゴ ProN W3"/>
                <a:cs typeface="Lucida Grande"/>
                <a:sym typeface="Wingdings"/>
              </a:rPr>
              <a:t> process</a:t>
            </a:r>
            <a:endParaRPr lang="en-US" altLang="ja-JP" sz="2000" dirty="0">
              <a:solidFill>
                <a:prstClr val="black"/>
              </a:solidFill>
              <a:ea typeface="ヒラギノ角ゴ ProN W3"/>
              <a:cs typeface="Consolas"/>
            </a:endParaRPr>
          </a:p>
          <a:p>
            <a:pPr lvl="1" indent="-457200" defTabSz="457200">
              <a:spcBef>
                <a:spcPts val="600"/>
              </a:spcBef>
              <a:buFont typeface="+mj-lt"/>
              <a:buAutoNum type="arabicPeriod"/>
            </a:pPr>
            <a:r>
              <a:rPr lang="en-US" altLang="ja-JP" sz="2000" dirty="0">
                <a:solidFill>
                  <a:prstClr val="black"/>
                </a:solidFill>
                <a:ea typeface="ヒラギノ角ゴ ProN W3"/>
                <a:cs typeface="Consolas"/>
              </a:rPr>
              <a:t>stack</a:t>
            </a:r>
            <a:r>
              <a:rPr lang="en-US" altLang="ja-JP" sz="2000" dirty="0">
                <a:solidFill>
                  <a:prstClr val="black"/>
                </a:solidFill>
                <a:ea typeface="ヒラギノ角ゴ ProN W3"/>
                <a:cs typeface="Lucida Grande"/>
              </a:rPr>
              <a:t> </a:t>
            </a:r>
            <a:r>
              <a:rPr lang="en-US" altLang="ja-JP" sz="2000" dirty="0">
                <a:solidFill>
                  <a:prstClr val="black"/>
                </a:solidFill>
                <a:ea typeface="ヒラギノ角ゴ ProN W3"/>
                <a:cs typeface="Lucida Grande"/>
                <a:sym typeface="Wingdings"/>
              </a:rPr>
              <a:t> </a:t>
            </a:r>
            <a:r>
              <a:rPr lang="en-US" altLang="ja-JP" sz="2000" dirty="0">
                <a:solidFill>
                  <a:prstClr val="black"/>
                </a:solidFill>
                <a:ea typeface="ヒラギノ角ゴ ProN W3"/>
                <a:cs typeface="Lucida Grande"/>
              </a:rPr>
              <a:t>Reserve part of virtual memory area of </a:t>
            </a:r>
            <a:r>
              <a:rPr lang="en-US" altLang="ja-JP" sz="2000" dirty="0" err="1">
                <a:solidFill>
                  <a:prstClr val="black"/>
                </a:solidFill>
                <a:ea typeface="ヒラギノ角ゴ ProN W3"/>
                <a:cs typeface="Lucida Grande"/>
              </a:rPr>
              <a:t>McKernel</a:t>
            </a:r>
            <a:r>
              <a:rPr lang="en-US" altLang="ja-JP" sz="2000" dirty="0">
                <a:solidFill>
                  <a:prstClr val="black"/>
                </a:solidFill>
                <a:ea typeface="ヒラギノ角ゴ ProN W3"/>
                <a:cs typeface="Lucida Grande"/>
              </a:rPr>
              <a:t> process and make </a:t>
            </a:r>
            <a:r>
              <a:rPr lang="en-US" altLang="ja-JP" sz="2000" dirty="0" err="1">
                <a:solidFill>
                  <a:prstClr val="black"/>
                </a:solidFill>
                <a:ea typeface="ヒラギノ角ゴ ProN W3"/>
                <a:cs typeface="Lucida Grande"/>
              </a:rPr>
              <a:t>McKernel</a:t>
            </a:r>
            <a:r>
              <a:rPr lang="en-US" altLang="ja-JP" sz="2000" dirty="0">
                <a:solidFill>
                  <a:prstClr val="black"/>
                </a:solidFill>
                <a:ea typeface="ヒラギノ角ゴ ProN W3"/>
                <a:cs typeface="Lucida Grande"/>
              </a:rPr>
              <a:t> page-fault handler handle the area as the legal area so that the area can be used for stack by the OS-core thread</a:t>
            </a:r>
          </a:p>
          <a:p>
            <a:pPr defTabSz="457200">
              <a:spcBef>
                <a:spcPts val="600"/>
              </a:spcBef>
            </a:pPr>
            <a:endParaRPr lang="en-US" altLang="ja-JP" sz="2000" b="1" dirty="0">
              <a:solidFill>
                <a:prstClr val="black"/>
              </a:solidFill>
              <a:ea typeface="ヒラギノ角ゴ ProN W3"/>
              <a:cs typeface="Consolas"/>
            </a:endParaRPr>
          </a:p>
        </p:txBody>
      </p:sp>
      <p:sp>
        <p:nvSpPr>
          <p:cNvPr id="23" name="テキスト ボックス 22"/>
          <p:cNvSpPr txBox="1"/>
          <p:nvPr/>
        </p:nvSpPr>
        <p:spPr>
          <a:xfrm rot="10800000" flipV="1">
            <a:off x="7623734" y="2616463"/>
            <a:ext cx="697969" cy="369333"/>
          </a:xfrm>
          <a:prstGeom prst="rect">
            <a:avLst/>
          </a:prstGeom>
          <a:noFill/>
        </p:spPr>
        <p:txBody>
          <a:bodyPr wrap="square" rtlCol="0">
            <a:spAutoFit/>
          </a:bodyPr>
          <a:lstStyle/>
          <a:p>
            <a:pPr algn="ctr" defTabSz="457200"/>
            <a:r>
              <a:rPr lang="en-US" altLang="ja-JP" dirty="0">
                <a:solidFill>
                  <a:prstClr val="black"/>
                </a:solidFill>
                <a:ea typeface="ヒラギノ角ゴ ProN W3"/>
                <a:cs typeface="ヒラギノ角ゴ ProN W3"/>
              </a:rPr>
              <a:t>(M1)</a:t>
            </a:r>
            <a:endParaRPr lang="ja-JP" altLang="en-US" dirty="0">
              <a:solidFill>
                <a:prstClr val="black"/>
              </a:solidFill>
              <a:ea typeface="ヒラギノ角ゴ ProN W3"/>
              <a:cs typeface="ヒラギノ角ゴ ProN W3"/>
            </a:endParaRPr>
          </a:p>
        </p:txBody>
      </p:sp>
      <p:sp>
        <p:nvSpPr>
          <p:cNvPr id="24" name="テキスト ボックス 23"/>
          <p:cNvSpPr txBox="1"/>
          <p:nvPr/>
        </p:nvSpPr>
        <p:spPr>
          <a:xfrm rot="10800000" flipV="1">
            <a:off x="7610605" y="4909478"/>
            <a:ext cx="697969" cy="369333"/>
          </a:xfrm>
          <a:prstGeom prst="rect">
            <a:avLst/>
          </a:prstGeom>
          <a:noFill/>
        </p:spPr>
        <p:txBody>
          <a:bodyPr wrap="square" rtlCol="0">
            <a:spAutoFit/>
          </a:bodyPr>
          <a:lstStyle/>
          <a:p>
            <a:pPr algn="ctr" defTabSz="457200"/>
            <a:r>
              <a:rPr lang="en-US" altLang="ja-JP" dirty="0">
                <a:solidFill>
                  <a:prstClr val="black"/>
                </a:solidFill>
                <a:ea typeface="ヒラギノ角ゴ ProN W3"/>
                <a:cs typeface="ヒラギノ角ゴ ProN W3"/>
              </a:rPr>
              <a:t>(M2)</a:t>
            </a:r>
            <a:endParaRPr lang="ja-JP" altLang="en-US" dirty="0">
              <a:solidFill>
                <a:prstClr val="black"/>
              </a:solidFill>
              <a:ea typeface="ヒラギノ角ゴ ProN W3"/>
              <a:cs typeface="ヒラギノ角ゴ ProN W3"/>
            </a:endParaRPr>
          </a:p>
        </p:txBody>
      </p:sp>
      <p:sp>
        <p:nvSpPr>
          <p:cNvPr id="22" name="正方形/長方形 21"/>
          <p:cNvSpPr/>
          <p:nvPr/>
        </p:nvSpPr>
        <p:spPr>
          <a:xfrm>
            <a:off x="8622523" y="3631504"/>
            <a:ext cx="1749863" cy="323518"/>
          </a:xfrm>
          <a:prstGeom prst="rect">
            <a:avLst/>
          </a:prstGeom>
          <a:solidFill>
            <a:srgbClr val="FF6FC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dirty="0">
                <a:solidFill>
                  <a:prstClr val="black"/>
                </a:solidFill>
                <a:ea typeface="ヒラギノ角ゴ ProN W3"/>
                <a:cs typeface="ヒラギノ角ゴ ProN W3"/>
              </a:rPr>
              <a:t>heap</a:t>
            </a:r>
            <a:endParaRPr lang="ja-JP" altLang="en-US" dirty="0">
              <a:solidFill>
                <a:prstClr val="black"/>
              </a:solidFill>
              <a:ea typeface="ヒラギノ角ゴ ProN W3"/>
              <a:cs typeface="ヒラギノ角ゴ ProN W3"/>
            </a:endParaRPr>
          </a:p>
        </p:txBody>
      </p:sp>
    </p:spTree>
    <p:extLst>
      <p:ext uri="{BB962C8B-B14F-4D97-AF65-F5344CB8AC3E}">
        <p14:creationId xmlns:p14="http://schemas.microsoft.com/office/powerpoint/2010/main" val="1697735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a:xfrm>
            <a:off x="2103803" y="4144452"/>
            <a:ext cx="2512488" cy="140948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23" name="正方形/長方形 122"/>
          <p:cNvSpPr/>
          <p:nvPr/>
        </p:nvSpPr>
        <p:spPr>
          <a:xfrm>
            <a:off x="2103804" y="2526448"/>
            <a:ext cx="2512488" cy="146918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124" name="正方形/長方形 123"/>
          <p:cNvSpPr/>
          <p:nvPr/>
        </p:nvSpPr>
        <p:spPr>
          <a:xfrm>
            <a:off x="2103805" y="2526447"/>
            <a:ext cx="2512487" cy="400110"/>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Linux</a:t>
            </a:r>
            <a:endParaRPr lang="ja-JP" altLang="en-US" sz="2000" dirty="0">
              <a:solidFill>
                <a:srgbClr val="000000"/>
              </a:solidFill>
              <a:latin typeface="Calibri"/>
              <a:ea typeface="ヒラギノ角ゴ ProN W3"/>
              <a:cs typeface="Calibri"/>
            </a:endParaRPr>
          </a:p>
        </p:txBody>
      </p:sp>
      <p:sp>
        <p:nvSpPr>
          <p:cNvPr id="125" name="正方形/長方形 124"/>
          <p:cNvSpPr/>
          <p:nvPr/>
        </p:nvSpPr>
        <p:spPr bwMode="auto">
          <a:xfrm>
            <a:off x="2282377" y="4302975"/>
            <a:ext cx="77672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en-US" altLang="ja-JP" sz="2000" baseline="-50000" dirty="0">
              <a:solidFill>
                <a:srgbClr val="000000"/>
              </a:solidFill>
              <a:latin typeface="Calibri"/>
              <a:ea typeface="ヒラギノ角ゴ ProN W3"/>
              <a:cs typeface="Calibri"/>
            </a:endParaRPr>
          </a:p>
        </p:txBody>
      </p:sp>
      <p:sp>
        <p:nvSpPr>
          <p:cNvPr id="126" name="正方形/長方形 125"/>
          <p:cNvSpPr/>
          <p:nvPr/>
        </p:nvSpPr>
        <p:spPr bwMode="auto">
          <a:xfrm>
            <a:off x="3561426" y="4302975"/>
            <a:ext cx="804395"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2000" baseline="-50000" dirty="0">
              <a:solidFill>
                <a:srgbClr val="000000"/>
              </a:solidFill>
              <a:latin typeface="Calibri"/>
              <a:ea typeface="ヒラギノ角ゴ ProN W3"/>
              <a:cs typeface="Calibri"/>
            </a:endParaRPr>
          </a:p>
        </p:txBody>
      </p:sp>
      <p:sp>
        <p:nvSpPr>
          <p:cNvPr id="129" name="テキスト ボックス 128"/>
          <p:cNvSpPr txBox="1"/>
          <p:nvPr/>
        </p:nvSpPr>
        <p:spPr>
          <a:xfrm>
            <a:off x="3054054" y="4463573"/>
            <a:ext cx="492443"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34" name="正方形/長方形 133"/>
          <p:cNvSpPr/>
          <p:nvPr/>
        </p:nvSpPr>
        <p:spPr bwMode="auto">
          <a:xfrm>
            <a:off x="2282378" y="3163156"/>
            <a:ext cx="2083443" cy="6791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srgbClr val="000000"/>
                </a:solidFill>
                <a:latin typeface="Calibri"/>
                <a:ea typeface="ヒラギノ角ゴ ProN W3"/>
                <a:cs typeface="Calibri"/>
              </a:rPr>
              <a:t>IHK-Master</a:t>
            </a:r>
            <a:endParaRPr lang="ja-JP" altLang="en-US" sz="2000" dirty="0">
              <a:solidFill>
                <a:srgbClr val="000000"/>
              </a:solidFill>
              <a:latin typeface="Calibri"/>
              <a:ea typeface="ヒラギノ角ゴ ProN W3"/>
              <a:cs typeface="Calibri"/>
            </a:endParaRPr>
          </a:p>
        </p:txBody>
      </p:sp>
      <p:sp>
        <p:nvSpPr>
          <p:cNvPr id="26" name="テキスト ボックス 25"/>
          <p:cNvSpPr txBox="1"/>
          <p:nvPr/>
        </p:nvSpPr>
        <p:spPr>
          <a:xfrm>
            <a:off x="2103803" y="5075033"/>
            <a:ext cx="2512489" cy="400110"/>
          </a:xfrm>
          <a:prstGeom prst="rect">
            <a:avLst/>
          </a:prstGeom>
          <a:noFill/>
        </p:spPr>
        <p:txBody>
          <a:bodyPr wrap="square" rtlCol="0">
            <a:spAutoFit/>
          </a:bodyPr>
          <a:lstStyle/>
          <a:p>
            <a:pPr algn="ctr" defTabSz="457200"/>
            <a:r>
              <a:rPr lang="en-US" altLang="ja-JP" sz="2000" dirty="0">
                <a:solidFill>
                  <a:srgbClr val="000000"/>
                </a:solidFill>
                <a:latin typeface="Calibri"/>
                <a:ea typeface="ヒラギノ角ゴ ProN W3"/>
                <a:cs typeface="Calibri"/>
              </a:rPr>
              <a:t>Partition</a:t>
            </a:r>
            <a:r>
              <a:rPr lang="en-US" altLang="ja-JP" sz="2000" baseline="-25000" dirty="0">
                <a:solidFill>
                  <a:srgbClr val="000000"/>
                </a:solidFill>
                <a:latin typeface="Calibri"/>
                <a:ea typeface="ヒラギノ角ゴ ProN W3"/>
                <a:cs typeface="Calibri"/>
              </a:rPr>
              <a:t>1</a:t>
            </a:r>
            <a:endParaRPr lang="ja-JP" altLang="en-US" sz="2000" baseline="-25000" dirty="0">
              <a:solidFill>
                <a:srgbClr val="000000"/>
              </a:solidFill>
              <a:latin typeface="Calibri"/>
              <a:cs typeface="Calibri"/>
            </a:endParaRPr>
          </a:p>
        </p:txBody>
      </p:sp>
    </p:spTree>
    <p:extLst>
      <p:ext uri="{BB962C8B-B14F-4D97-AF65-F5344CB8AC3E}">
        <p14:creationId xmlns:p14="http://schemas.microsoft.com/office/powerpoint/2010/main" val="227818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正方形/長方形 108"/>
          <p:cNvSpPr/>
          <p:nvPr/>
        </p:nvSpPr>
        <p:spPr>
          <a:xfrm>
            <a:off x="5468069" y="3188075"/>
            <a:ext cx="2052114" cy="400111"/>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110" name="正方形/長方形 109"/>
          <p:cNvSpPr/>
          <p:nvPr/>
        </p:nvSpPr>
        <p:spPr bwMode="auto">
          <a:xfrm>
            <a:off x="6699877" y="4300584"/>
            <a:ext cx="820306"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3200" baseline="-50000" dirty="0">
              <a:solidFill>
                <a:srgbClr val="000000"/>
              </a:solidFill>
              <a:latin typeface="Calibri"/>
              <a:ea typeface="ヒラギノ角ゴ ProN W3"/>
              <a:cs typeface="Calibri"/>
            </a:endParaRPr>
          </a:p>
        </p:txBody>
      </p:sp>
      <p:sp>
        <p:nvSpPr>
          <p:cNvPr id="112" name="正方形/長方形 111"/>
          <p:cNvSpPr/>
          <p:nvPr/>
        </p:nvSpPr>
        <p:spPr>
          <a:xfrm>
            <a:off x="5468069" y="3188075"/>
            <a:ext cx="2044402" cy="400110"/>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McKernel</a:t>
            </a:r>
            <a:r>
              <a:rPr lang="en-US" altLang="ja-JP" sz="2000" baseline="-25000" dirty="0">
                <a:solidFill>
                  <a:srgbClr val="000000"/>
                </a:solidFill>
                <a:latin typeface="Calibri"/>
                <a:ea typeface="ヒラギノ角ゴ ProN W3"/>
                <a:cs typeface="Calibri"/>
              </a:rPr>
              <a:t>1</a:t>
            </a:r>
            <a:endParaRPr lang="ja-JP" altLang="en-US" sz="2000" baseline="-25000" dirty="0">
              <a:solidFill>
                <a:srgbClr val="000000"/>
              </a:solidFill>
              <a:latin typeface="Calibri"/>
              <a:ea typeface="ヒラギノ角ゴ ProN W3"/>
              <a:cs typeface="Calibri"/>
            </a:endParaRPr>
          </a:p>
        </p:txBody>
      </p:sp>
      <p:sp>
        <p:nvSpPr>
          <p:cNvPr id="113" name="正方形/長方形 112"/>
          <p:cNvSpPr/>
          <p:nvPr/>
        </p:nvSpPr>
        <p:spPr bwMode="auto">
          <a:xfrm>
            <a:off x="5468069" y="4300584"/>
            <a:ext cx="77898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2000" baseline="-50000" dirty="0">
              <a:solidFill>
                <a:srgbClr val="000000"/>
              </a:solidFill>
              <a:latin typeface="Calibri"/>
              <a:ea typeface="ヒラギノ角ゴ ProN W3"/>
              <a:cs typeface="Calibri"/>
            </a:endParaRPr>
          </a:p>
        </p:txBody>
      </p:sp>
      <p:sp>
        <p:nvSpPr>
          <p:cNvPr id="114" name="テキスト ボックス 113"/>
          <p:cNvSpPr txBox="1"/>
          <p:nvPr/>
        </p:nvSpPr>
        <p:spPr>
          <a:xfrm>
            <a:off x="6207435" y="4455971"/>
            <a:ext cx="492443"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15" name="正方形/長方形 114"/>
          <p:cNvSpPr/>
          <p:nvPr/>
        </p:nvSpPr>
        <p:spPr bwMode="auto">
          <a:xfrm>
            <a:off x="9602404" y="4300584"/>
            <a:ext cx="820306"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3200" baseline="-50000" dirty="0">
              <a:solidFill>
                <a:srgbClr val="000000"/>
              </a:solidFill>
              <a:latin typeface="Calibri"/>
              <a:ea typeface="ヒラギノ角ゴ ProN W3"/>
              <a:cs typeface="Calibri"/>
            </a:endParaRPr>
          </a:p>
        </p:txBody>
      </p:sp>
      <p:sp>
        <p:nvSpPr>
          <p:cNvPr id="116" name="正方形/長方形 115"/>
          <p:cNvSpPr/>
          <p:nvPr/>
        </p:nvSpPr>
        <p:spPr bwMode="auto">
          <a:xfrm>
            <a:off x="8370596" y="4300584"/>
            <a:ext cx="77898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2000" baseline="-50000" dirty="0">
              <a:solidFill>
                <a:srgbClr val="000000"/>
              </a:solidFill>
              <a:latin typeface="Calibri"/>
              <a:ea typeface="ヒラギノ角ゴ ProN W3"/>
              <a:cs typeface="Calibri"/>
            </a:endParaRPr>
          </a:p>
        </p:txBody>
      </p:sp>
      <p:sp>
        <p:nvSpPr>
          <p:cNvPr id="117" name="テキスト ボックス 116"/>
          <p:cNvSpPr txBox="1"/>
          <p:nvPr/>
        </p:nvSpPr>
        <p:spPr>
          <a:xfrm>
            <a:off x="9125153" y="4455971"/>
            <a:ext cx="492443"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18" name="正方形/長方形 117"/>
          <p:cNvSpPr/>
          <p:nvPr/>
        </p:nvSpPr>
        <p:spPr>
          <a:xfrm>
            <a:off x="8370596" y="3188074"/>
            <a:ext cx="2052115" cy="40011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121" name="正方形/長方形 120"/>
          <p:cNvSpPr/>
          <p:nvPr/>
        </p:nvSpPr>
        <p:spPr>
          <a:xfrm>
            <a:off x="8370595" y="3188075"/>
            <a:ext cx="2044402" cy="400110"/>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McKernel</a:t>
            </a:r>
            <a:r>
              <a:rPr lang="en-US" altLang="ja-JP" sz="2000" baseline="-25000" dirty="0">
                <a:solidFill>
                  <a:srgbClr val="000000"/>
                </a:solidFill>
                <a:latin typeface="Calibri"/>
                <a:ea typeface="ヒラギノ角ゴ ProN W3"/>
                <a:cs typeface="Calibri"/>
              </a:rPr>
              <a:t>n-1</a:t>
            </a:r>
            <a:endParaRPr lang="ja-JP" altLang="en-US" sz="2000" baseline="-25000" dirty="0">
              <a:solidFill>
                <a:srgbClr val="000000"/>
              </a:solidFill>
              <a:latin typeface="Calibri"/>
              <a:ea typeface="ヒラギノ角ゴ ProN W3"/>
              <a:cs typeface="Calibri"/>
            </a:endParaRPr>
          </a:p>
        </p:txBody>
      </p:sp>
      <p:sp>
        <p:nvSpPr>
          <p:cNvPr id="122" name="テキスト ボックス 121"/>
          <p:cNvSpPr txBox="1"/>
          <p:nvPr/>
        </p:nvSpPr>
        <p:spPr>
          <a:xfrm>
            <a:off x="7754125" y="3238606"/>
            <a:ext cx="492443"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23" name="正方形/長方形 122"/>
          <p:cNvSpPr/>
          <p:nvPr/>
        </p:nvSpPr>
        <p:spPr>
          <a:xfrm>
            <a:off x="2282378" y="3188073"/>
            <a:ext cx="2083443" cy="400113"/>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124" name="正方形/長方形 123"/>
          <p:cNvSpPr/>
          <p:nvPr/>
        </p:nvSpPr>
        <p:spPr>
          <a:xfrm>
            <a:off x="1707186" y="3188074"/>
            <a:ext cx="3054064" cy="400110"/>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Linux</a:t>
            </a:r>
            <a:endParaRPr lang="ja-JP" altLang="en-US" sz="2000" dirty="0">
              <a:solidFill>
                <a:srgbClr val="000000"/>
              </a:solidFill>
              <a:latin typeface="Calibri"/>
              <a:ea typeface="ヒラギノ角ゴ ProN W3"/>
              <a:cs typeface="Calibri"/>
            </a:endParaRPr>
          </a:p>
        </p:txBody>
      </p:sp>
      <p:sp>
        <p:nvSpPr>
          <p:cNvPr id="125" name="正方形/長方形 124"/>
          <p:cNvSpPr/>
          <p:nvPr/>
        </p:nvSpPr>
        <p:spPr bwMode="auto">
          <a:xfrm>
            <a:off x="2282377" y="4302975"/>
            <a:ext cx="77672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en-US" altLang="ja-JP" sz="2000" baseline="-50000" dirty="0">
              <a:solidFill>
                <a:srgbClr val="000000"/>
              </a:solidFill>
              <a:latin typeface="Calibri"/>
              <a:ea typeface="ヒラギノ角ゴ ProN W3"/>
              <a:cs typeface="Calibri"/>
            </a:endParaRPr>
          </a:p>
        </p:txBody>
      </p:sp>
      <p:sp>
        <p:nvSpPr>
          <p:cNvPr id="126" name="正方形/長方形 125"/>
          <p:cNvSpPr/>
          <p:nvPr/>
        </p:nvSpPr>
        <p:spPr bwMode="auto">
          <a:xfrm>
            <a:off x="3561426" y="4302975"/>
            <a:ext cx="804395"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2000" baseline="-50000" dirty="0">
              <a:solidFill>
                <a:srgbClr val="000000"/>
              </a:solidFill>
              <a:latin typeface="Calibri"/>
              <a:ea typeface="ヒラギノ角ゴ ProN W3"/>
              <a:cs typeface="Calibri"/>
            </a:endParaRPr>
          </a:p>
        </p:txBody>
      </p:sp>
      <p:sp>
        <p:nvSpPr>
          <p:cNvPr id="129" name="テキスト ボックス 128"/>
          <p:cNvSpPr txBox="1"/>
          <p:nvPr/>
        </p:nvSpPr>
        <p:spPr>
          <a:xfrm>
            <a:off x="3054054" y="4463573"/>
            <a:ext cx="492443" cy="338554"/>
          </a:xfrm>
          <a:prstGeom prst="rect">
            <a:avLst/>
          </a:prstGeom>
          <a:noFill/>
        </p:spPr>
        <p:txBody>
          <a:bodyPr wrap="none" rtlCol="0">
            <a:spAutoFit/>
          </a:bodyPr>
          <a:lstStyle/>
          <a:p>
            <a:pPr defTabSz="457200"/>
            <a:r>
              <a:rPr lang="ja-JP" altLang="en-US" sz="1600" dirty="0">
                <a:solidFill>
                  <a:srgbClr val="000000"/>
                </a:solidFill>
              </a:rPr>
              <a:t>・・・</a:t>
            </a:r>
          </a:p>
        </p:txBody>
      </p:sp>
    </p:spTree>
    <p:extLst>
      <p:ext uri="{BB962C8B-B14F-4D97-AF65-F5344CB8AC3E}">
        <p14:creationId xmlns:p14="http://schemas.microsoft.com/office/powerpoint/2010/main" val="663644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p:cNvSpPr/>
          <p:nvPr/>
        </p:nvSpPr>
        <p:spPr>
          <a:xfrm>
            <a:off x="5442419" y="2201697"/>
            <a:ext cx="1355689" cy="35987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08" name="正方形/長方形 107"/>
          <p:cNvSpPr/>
          <p:nvPr/>
        </p:nvSpPr>
        <p:spPr>
          <a:xfrm>
            <a:off x="9138348" y="1746903"/>
            <a:ext cx="1391279" cy="815372"/>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30" name="正方形/長方形 129"/>
          <p:cNvSpPr/>
          <p:nvPr/>
        </p:nvSpPr>
        <p:spPr>
          <a:xfrm>
            <a:off x="7190147" y="1980231"/>
            <a:ext cx="1408821" cy="57895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12" name="正方形/長方形 111"/>
          <p:cNvSpPr/>
          <p:nvPr/>
        </p:nvSpPr>
        <p:spPr>
          <a:xfrm>
            <a:off x="5101970" y="2201496"/>
            <a:ext cx="222712" cy="359907"/>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16" name="正方形/長方形 115"/>
          <p:cNvSpPr/>
          <p:nvPr/>
        </p:nvSpPr>
        <p:spPr>
          <a:xfrm>
            <a:off x="4757516" y="1980232"/>
            <a:ext cx="222711" cy="57895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17" name="正方形/長方形 116"/>
          <p:cNvSpPr/>
          <p:nvPr/>
        </p:nvSpPr>
        <p:spPr>
          <a:xfrm>
            <a:off x="4061757" y="1746903"/>
            <a:ext cx="237443" cy="815372"/>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15" name="正方形/長方形 114"/>
          <p:cNvSpPr/>
          <p:nvPr/>
        </p:nvSpPr>
        <p:spPr>
          <a:xfrm>
            <a:off x="5100476" y="2201697"/>
            <a:ext cx="614769" cy="9369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65" name="正方形/長方形 164"/>
          <p:cNvSpPr/>
          <p:nvPr/>
        </p:nvSpPr>
        <p:spPr>
          <a:xfrm>
            <a:off x="9138348" y="2906730"/>
            <a:ext cx="1395051" cy="85650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66" name="テキスト ボックス 165"/>
          <p:cNvSpPr txBox="1"/>
          <p:nvPr/>
        </p:nvSpPr>
        <p:spPr>
          <a:xfrm>
            <a:off x="9138347" y="3455662"/>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i="1" baseline="-25000" dirty="0">
                <a:solidFill>
                  <a:srgbClr val="000000"/>
                </a:solidFill>
                <a:latin typeface="Calibri"/>
                <a:ea typeface="ヒラギノ角ゴ ProN W3"/>
                <a:cs typeface="Calibri"/>
              </a:rPr>
              <a:t>M</a:t>
            </a:r>
            <a:r>
              <a:rPr lang="en-US" altLang="ja-JP" sz="1400" baseline="-25000" dirty="0">
                <a:solidFill>
                  <a:srgbClr val="000000"/>
                </a:solidFill>
                <a:latin typeface="Calibri"/>
                <a:ea typeface="ヒラギノ角ゴ ProN W3"/>
                <a:cs typeface="Calibri"/>
              </a:rPr>
              <a:t>+1</a:t>
            </a:r>
            <a:endParaRPr lang="ja-JP" altLang="en-US" sz="1400" baseline="-25000" dirty="0">
              <a:solidFill>
                <a:srgbClr val="000000"/>
              </a:solidFill>
              <a:latin typeface="Calibri"/>
              <a:cs typeface="Calibri"/>
            </a:endParaRPr>
          </a:p>
        </p:txBody>
      </p:sp>
      <p:sp>
        <p:nvSpPr>
          <p:cNvPr id="167" name="正方形/長方形 166"/>
          <p:cNvSpPr/>
          <p:nvPr/>
        </p:nvSpPr>
        <p:spPr>
          <a:xfrm>
            <a:off x="7185801" y="2906729"/>
            <a:ext cx="1413166" cy="8565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68" name="テキスト ボックス 167"/>
          <p:cNvSpPr txBox="1"/>
          <p:nvPr/>
        </p:nvSpPr>
        <p:spPr>
          <a:xfrm>
            <a:off x="7185801" y="3434111"/>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3</a:t>
            </a:r>
            <a:endParaRPr lang="ja-JP" altLang="en-US" sz="1400" baseline="-25000" dirty="0">
              <a:solidFill>
                <a:srgbClr val="000000"/>
              </a:solidFill>
              <a:latin typeface="Calibri"/>
              <a:cs typeface="Calibri"/>
            </a:endParaRPr>
          </a:p>
        </p:txBody>
      </p:sp>
      <p:sp>
        <p:nvSpPr>
          <p:cNvPr id="161" name="正方形/長方形 160"/>
          <p:cNvSpPr/>
          <p:nvPr/>
        </p:nvSpPr>
        <p:spPr>
          <a:xfrm>
            <a:off x="5442421" y="2928080"/>
            <a:ext cx="1360684" cy="83535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62" name="テキスト ボックス 161"/>
          <p:cNvSpPr txBox="1"/>
          <p:nvPr/>
        </p:nvSpPr>
        <p:spPr>
          <a:xfrm>
            <a:off x="5442419" y="3455461"/>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2</a:t>
            </a:r>
            <a:endParaRPr lang="ja-JP" altLang="en-US" sz="1400" baseline="-25000" dirty="0">
              <a:solidFill>
                <a:srgbClr val="000000"/>
              </a:solidFill>
              <a:latin typeface="Calibri"/>
              <a:cs typeface="Calibri"/>
            </a:endParaRPr>
          </a:p>
        </p:txBody>
      </p:sp>
      <p:sp>
        <p:nvSpPr>
          <p:cNvPr id="163" name="正方形/長方形 162"/>
          <p:cNvSpPr/>
          <p:nvPr/>
        </p:nvSpPr>
        <p:spPr>
          <a:xfrm>
            <a:off x="4066246" y="2928079"/>
            <a:ext cx="1258436" cy="83515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64" name="テキスト ボックス 163"/>
          <p:cNvSpPr txBox="1"/>
          <p:nvPr/>
        </p:nvSpPr>
        <p:spPr>
          <a:xfrm>
            <a:off x="4066244" y="3455461"/>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1</a:t>
            </a:r>
            <a:endParaRPr lang="ja-JP" altLang="en-US" sz="1400" baseline="-25000" dirty="0">
              <a:solidFill>
                <a:srgbClr val="000000"/>
              </a:solidFill>
              <a:latin typeface="Calibri"/>
              <a:cs typeface="Calibri"/>
            </a:endParaRPr>
          </a:p>
        </p:txBody>
      </p:sp>
      <p:sp>
        <p:nvSpPr>
          <p:cNvPr id="52" name="正方形/長方形 51"/>
          <p:cNvSpPr/>
          <p:nvPr/>
        </p:nvSpPr>
        <p:spPr>
          <a:xfrm>
            <a:off x="9143773" y="5642394"/>
            <a:ext cx="1389625" cy="1146293"/>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47" name="正方形/長方形 146"/>
          <p:cNvSpPr/>
          <p:nvPr/>
        </p:nvSpPr>
        <p:spPr>
          <a:xfrm>
            <a:off x="9138348" y="5633691"/>
            <a:ext cx="1395050" cy="848611"/>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48" name="テキスト ボックス 147"/>
          <p:cNvSpPr txBox="1"/>
          <p:nvPr/>
        </p:nvSpPr>
        <p:spPr>
          <a:xfrm>
            <a:off x="9138347" y="6184606"/>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N+1</a:t>
            </a:r>
            <a:endParaRPr lang="ja-JP" altLang="en-US" sz="1400" baseline="-25000" dirty="0">
              <a:solidFill>
                <a:srgbClr val="000000"/>
              </a:solidFill>
              <a:latin typeface="Calibri"/>
              <a:cs typeface="Calibri"/>
            </a:endParaRPr>
          </a:p>
        </p:txBody>
      </p:sp>
      <p:sp>
        <p:nvSpPr>
          <p:cNvPr id="50" name="正方形/長方形 49"/>
          <p:cNvSpPr/>
          <p:nvPr/>
        </p:nvSpPr>
        <p:spPr>
          <a:xfrm>
            <a:off x="7176396" y="5634483"/>
            <a:ext cx="1421619" cy="1155693"/>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45" name="正方形/長方形 144"/>
          <p:cNvSpPr/>
          <p:nvPr/>
        </p:nvSpPr>
        <p:spPr>
          <a:xfrm>
            <a:off x="7176396" y="5645754"/>
            <a:ext cx="1421619" cy="8149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46" name="テキスト ボックス 145"/>
          <p:cNvSpPr txBox="1"/>
          <p:nvPr/>
        </p:nvSpPr>
        <p:spPr>
          <a:xfrm>
            <a:off x="7202963" y="6163055"/>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3</a:t>
            </a:r>
            <a:endParaRPr lang="ja-JP" altLang="en-US" sz="1400" baseline="-25000" dirty="0">
              <a:solidFill>
                <a:srgbClr val="000000"/>
              </a:solidFill>
              <a:latin typeface="Calibri"/>
              <a:cs typeface="Calibri"/>
            </a:endParaRPr>
          </a:p>
        </p:txBody>
      </p:sp>
      <p:sp>
        <p:nvSpPr>
          <p:cNvPr id="43" name="正方形/長方形 42"/>
          <p:cNvSpPr/>
          <p:nvPr/>
        </p:nvSpPr>
        <p:spPr>
          <a:xfrm>
            <a:off x="4065529" y="5645753"/>
            <a:ext cx="2721816" cy="115084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43" name="正方形/長方形 142"/>
          <p:cNvSpPr/>
          <p:nvPr/>
        </p:nvSpPr>
        <p:spPr>
          <a:xfrm>
            <a:off x="5493427" y="5645754"/>
            <a:ext cx="1293919" cy="8149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44" name="テキスト ボックス 143"/>
          <p:cNvSpPr txBox="1"/>
          <p:nvPr/>
        </p:nvSpPr>
        <p:spPr>
          <a:xfrm>
            <a:off x="5493426" y="6161249"/>
            <a:ext cx="1313451" cy="309583"/>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2</a:t>
            </a:r>
            <a:endParaRPr lang="ja-JP" altLang="en-US" sz="1400" baseline="-25000" dirty="0">
              <a:solidFill>
                <a:srgbClr val="000000"/>
              </a:solidFill>
              <a:latin typeface="Calibri"/>
              <a:cs typeface="Calibri"/>
            </a:endParaRPr>
          </a:p>
        </p:txBody>
      </p:sp>
      <p:sp>
        <p:nvSpPr>
          <p:cNvPr id="141" name="正方形/長方形 140"/>
          <p:cNvSpPr/>
          <p:nvPr/>
        </p:nvSpPr>
        <p:spPr>
          <a:xfrm>
            <a:off x="4065530" y="5643948"/>
            <a:ext cx="1314024" cy="8149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42" name="テキスト ボックス 141"/>
          <p:cNvSpPr txBox="1"/>
          <p:nvPr/>
        </p:nvSpPr>
        <p:spPr>
          <a:xfrm>
            <a:off x="4065528" y="6161249"/>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1</a:t>
            </a:r>
            <a:endParaRPr lang="ja-JP" altLang="en-US" sz="1400" baseline="-25000" dirty="0">
              <a:solidFill>
                <a:srgbClr val="000000"/>
              </a:solidFill>
              <a:latin typeface="Calibri"/>
              <a:cs typeface="Calibri"/>
            </a:endParaRPr>
          </a:p>
        </p:txBody>
      </p:sp>
      <p:sp>
        <p:nvSpPr>
          <p:cNvPr id="139" name="正方形/長方形 138"/>
          <p:cNvSpPr/>
          <p:nvPr/>
        </p:nvSpPr>
        <p:spPr>
          <a:xfrm>
            <a:off x="5585687" y="422743"/>
            <a:ext cx="1298685" cy="8149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37" name="正方形/長方形 136"/>
          <p:cNvSpPr/>
          <p:nvPr/>
        </p:nvSpPr>
        <p:spPr>
          <a:xfrm>
            <a:off x="4147304" y="422743"/>
            <a:ext cx="1329276" cy="8149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09" name="正方形/長方形 108"/>
          <p:cNvSpPr/>
          <p:nvPr/>
        </p:nvSpPr>
        <p:spPr>
          <a:xfrm>
            <a:off x="5590451" y="66231"/>
            <a:ext cx="1293920" cy="28897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McKernel</a:t>
            </a:r>
            <a:r>
              <a:rPr lang="en-US" altLang="ja-JP" sz="1400" baseline="-25000" dirty="0">
                <a:solidFill>
                  <a:srgbClr val="000000"/>
                </a:solidFill>
                <a:latin typeface="Calibri"/>
                <a:ea typeface="ヒラギノ角ゴ ProN W3"/>
                <a:cs typeface="Calibri"/>
              </a:rPr>
              <a:t>1</a:t>
            </a:r>
            <a:endParaRPr lang="ja-JP" altLang="en-US" sz="1400" baseline="-25000" dirty="0">
              <a:solidFill>
                <a:srgbClr val="000000"/>
              </a:solidFill>
              <a:latin typeface="Calibri"/>
              <a:ea typeface="ヒラギノ角ゴ ProN W3"/>
              <a:cs typeface="Calibri"/>
            </a:endParaRPr>
          </a:p>
        </p:txBody>
      </p:sp>
      <p:sp>
        <p:nvSpPr>
          <p:cNvPr id="123" name="正方形/長方形 122"/>
          <p:cNvSpPr/>
          <p:nvPr/>
        </p:nvSpPr>
        <p:spPr>
          <a:xfrm>
            <a:off x="4147304" y="66229"/>
            <a:ext cx="1329276" cy="28897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Linux</a:t>
            </a:r>
            <a:endParaRPr lang="ja-JP" altLang="en-US" sz="1400" dirty="0">
              <a:solidFill>
                <a:srgbClr val="000000"/>
              </a:solidFill>
              <a:latin typeface="Calibri"/>
              <a:ea typeface="ヒラギノ角ゴ ProN W3"/>
              <a:cs typeface="Calibri"/>
            </a:endParaRPr>
          </a:p>
        </p:txBody>
      </p:sp>
      <p:sp>
        <p:nvSpPr>
          <p:cNvPr id="110" name="正方形/長方形 109"/>
          <p:cNvSpPr/>
          <p:nvPr/>
        </p:nvSpPr>
        <p:spPr bwMode="auto">
          <a:xfrm>
            <a:off x="6402462" y="513463"/>
            <a:ext cx="400899"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113" name="正方形/長方形 112"/>
          <p:cNvSpPr/>
          <p:nvPr/>
        </p:nvSpPr>
        <p:spPr bwMode="auto">
          <a:xfrm>
            <a:off x="5677721" y="513463"/>
            <a:ext cx="380702"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114" name="テキスト ボックス 113"/>
          <p:cNvSpPr txBox="1"/>
          <p:nvPr/>
        </p:nvSpPr>
        <p:spPr>
          <a:xfrm>
            <a:off x="6008028" y="578906"/>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125" name="正方形/長方形 124"/>
          <p:cNvSpPr/>
          <p:nvPr/>
        </p:nvSpPr>
        <p:spPr bwMode="auto">
          <a:xfrm>
            <a:off x="4273083" y="515556"/>
            <a:ext cx="379597"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en-US" altLang="ja-JP" sz="1400" baseline="-50000" dirty="0">
              <a:solidFill>
                <a:srgbClr val="000000"/>
              </a:solidFill>
              <a:latin typeface="Calibri"/>
              <a:ea typeface="ヒラギノ角ゴ ProN W3"/>
              <a:cs typeface="Calibri"/>
            </a:endParaRPr>
          </a:p>
        </p:txBody>
      </p:sp>
      <p:sp>
        <p:nvSpPr>
          <p:cNvPr id="126" name="正方形/長方形 125"/>
          <p:cNvSpPr/>
          <p:nvPr/>
        </p:nvSpPr>
        <p:spPr bwMode="auto">
          <a:xfrm>
            <a:off x="4999632" y="515556"/>
            <a:ext cx="393123"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129" name="テキスト ボックス 128"/>
          <p:cNvSpPr txBox="1"/>
          <p:nvPr/>
        </p:nvSpPr>
        <p:spPr>
          <a:xfrm>
            <a:off x="4622442" y="588986"/>
            <a:ext cx="397122"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2" name="テキスト ボックス 1"/>
          <p:cNvSpPr txBox="1"/>
          <p:nvPr/>
        </p:nvSpPr>
        <p:spPr>
          <a:xfrm>
            <a:off x="1554230" y="184102"/>
            <a:ext cx="2255746" cy="584775"/>
          </a:xfrm>
          <a:prstGeom prst="rect">
            <a:avLst/>
          </a:prstGeom>
          <a:noFill/>
        </p:spPr>
        <p:txBody>
          <a:bodyPr wrap="none" rtlCol="0">
            <a:spAutoFit/>
          </a:bodyPr>
          <a:lstStyle/>
          <a:p>
            <a:pPr defTabSz="457200"/>
            <a:r>
              <a:rPr lang="en-US" altLang="ja-JP" sz="1600" dirty="0">
                <a:solidFill>
                  <a:srgbClr val="000000"/>
                </a:solidFill>
                <a:latin typeface="Calibri"/>
                <a:cs typeface="Calibri"/>
              </a:rPr>
              <a:t>(1) One Linux partition + </a:t>
            </a:r>
            <a:br>
              <a:rPr lang="en-US" altLang="ja-JP" sz="1600" dirty="0">
                <a:solidFill>
                  <a:srgbClr val="000000"/>
                </a:solidFill>
                <a:latin typeface="Calibri"/>
                <a:cs typeface="Calibri"/>
              </a:rPr>
            </a:br>
            <a:r>
              <a:rPr lang="en-US" altLang="ja-JP" sz="1600" dirty="0">
                <a:solidFill>
                  <a:srgbClr val="000000"/>
                </a:solidFill>
                <a:latin typeface="Calibri"/>
                <a:cs typeface="Calibri"/>
              </a:rPr>
              <a:t>One </a:t>
            </a:r>
            <a:r>
              <a:rPr lang="en-US" altLang="ja-JP" sz="1600" dirty="0" err="1">
                <a:solidFill>
                  <a:srgbClr val="000000"/>
                </a:solidFill>
                <a:latin typeface="Calibri"/>
                <a:cs typeface="Calibri"/>
              </a:rPr>
              <a:t>McKernel</a:t>
            </a:r>
            <a:r>
              <a:rPr lang="en-US" altLang="ja-JP" sz="1600" dirty="0">
                <a:solidFill>
                  <a:srgbClr val="000000"/>
                </a:solidFill>
                <a:latin typeface="Calibri"/>
                <a:cs typeface="Calibri"/>
              </a:rPr>
              <a:t> partition </a:t>
            </a:r>
            <a:endParaRPr lang="ja-JP" altLang="en-US" sz="1600" dirty="0">
              <a:solidFill>
                <a:srgbClr val="000000"/>
              </a:solidFill>
              <a:latin typeface="Calibri"/>
              <a:cs typeface="Calibri"/>
            </a:endParaRPr>
          </a:p>
        </p:txBody>
      </p:sp>
      <p:sp>
        <p:nvSpPr>
          <p:cNvPr id="28" name="テキスト ボックス 27"/>
          <p:cNvSpPr txBox="1"/>
          <p:nvPr/>
        </p:nvSpPr>
        <p:spPr>
          <a:xfrm>
            <a:off x="1457206" y="5401237"/>
            <a:ext cx="2549944" cy="1323439"/>
          </a:xfrm>
          <a:prstGeom prst="rect">
            <a:avLst/>
          </a:prstGeom>
          <a:noFill/>
        </p:spPr>
        <p:txBody>
          <a:bodyPr wrap="square" rtlCol="0">
            <a:spAutoFit/>
          </a:bodyPr>
          <a:lstStyle/>
          <a:p>
            <a:pPr defTabSz="457200"/>
            <a:r>
              <a:rPr lang="en-US" altLang="ja-JP" sz="1600" dirty="0">
                <a:solidFill>
                  <a:srgbClr val="000000"/>
                </a:solidFill>
                <a:latin typeface="Calibri"/>
                <a:ea typeface="ヒラギノ角ゴ ProN W3"/>
                <a:cs typeface="Calibri"/>
              </a:rPr>
              <a:t>(3) One Linux partition + </a:t>
            </a:r>
            <a:br>
              <a:rPr lang="en-US" altLang="ja-JP" sz="1600" dirty="0">
                <a:solidFill>
                  <a:srgbClr val="000000"/>
                </a:solidFill>
                <a:latin typeface="Calibri"/>
                <a:ea typeface="ヒラギノ角ゴ ProN W3"/>
                <a:cs typeface="Calibri"/>
              </a:rPr>
            </a:br>
            <a:r>
              <a:rPr lang="en-US" altLang="ja-JP" sz="1600" i="1" dirty="0">
                <a:solidFill>
                  <a:srgbClr val="000000"/>
                </a:solidFill>
                <a:latin typeface="Calibri"/>
                <a:ea typeface="ヒラギノ角ゴ ProN W3"/>
                <a:cs typeface="Calibri"/>
              </a:rPr>
              <a:t>N</a:t>
            </a:r>
            <a:r>
              <a:rPr lang="en-US" altLang="ja-JP" sz="1600" dirty="0">
                <a:solidFill>
                  <a:srgbClr val="000000"/>
                </a:solidFill>
                <a:latin typeface="Calibri"/>
                <a:ea typeface="ヒラギノ角ゴ ProN W3"/>
                <a:cs typeface="Calibri"/>
              </a:rPr>
              <a:t> </a:t>
            </a:r>
            <a:r>
              <a:rPr lang="en-US" altLang="ja-JP" sz="1600" dirty="0" err="1">
                <a:solidFill>
                  <a:srgbClr val="000000"/>
                </a:solidFill>
                <a:latin typeface="Calibri"/>
                <a:ea typeface="ヒラギノ角ゴ ProN W3"/>
                <a:cs typeface="Calibri"/>
              </a:rPr>
              <a:t>McKernel</a:t>
            </a:r>
            <a:r>
              <a:rPr lang="en-US" altLang="ja-JP" sz="1600" dirty="0">
                <a:solidFill>
                  <a:srgbClr val="000000"/>
                </a:solidFill>
                <a:latin typeface="Calibri"/>
                <a:ea typeface="ヒラギノ角ゴ ProN W3"/>
                <a:cs typeface="Calibri"/>
              </a:rPr>
              <a:t> partitions on</a:t>
            </a:r>
            <a:br>
              <a:rPr lang="en-US" altLang="ja-JP" sz="1600" dirty="0">
                <a:solidFill>
                  <a:srgbClr val="000000"/>
                </a:solidFill>
                <a:latin typeface="Calibri"/>
                <a:ea typeface="ヒラギノ角ゴ ProN W3"/>
                <a:cs typeface="Calibri"/>
              </a:rPr>
            </a:br>
            <a:r>
              <a:rPr lang="en-US" altLang="ja-JP" sz="1600" i="1" dirty="0">
                <a:solidFill>
                  <a:srgbClr val="000000"/>
                </a:solidFill>
                <a:latin typeface="Calibri"/>
                <a:ea typeface="ヒラギノ角ゴ ProN W3"/>
                <a:cs typeface="Calibri"/>
              </a:rPr>
              <a:t>N</a:t>
            </a:r>
            <a:r>
              <a:rPr lang="en-US" altLang="ja-JP" sz="1600" dirty="0">
                <a:solidFill>
                  <a:srgbClr val="000000"/>
                </a:solidFill>
                <a:latin typeface="Calibri"/>
                <a:ea typeface="ヒラギノ角ゴ ProN W3"/>
                <a:cs typeface="Calibri"/>
              </a:rPr>
              <a:t> cache coherency domains for </a:t>
            </a:r>
            <a:r>
              <a:rPr lang="en-US" altLang="ja-JP" sz="1600" i="1" dirty="0">
                <a:solidFill>
                  <a:srgbClr val="000000"/>
                </a:solidFill>
                <a:latin typeface="Calibri"/>
                <a:ea typeface="ヒラギノ角ゴ ProN W3"/>
                <a:cs typeface="Calibri"/>
              </a:rPr>
              <a:t>N</a:t>
            </a:r>
            <a:r>
              <a:rPr lang="en-US" altLang="ja-JP" sz="1600" dirty="0">
                <a:solidFill>
                  <a:srgbClr val="000000"/>
                </a:solidFill>
                <a:latin typeface="Calibri"/>
                <a:ea typeface="ヒラギノ角ゴ ProN W3"/>
                <a:cs typeface="Calibri"/>
              </a:rPr>
              <a:t> jobs</a:t>
            </a:r>
            <a:endParaRPr lang="ja-JP" altLang="en-US" sz="1600" dirty="0">
              <a:solidFill>
                <a:srgbClr val="000000"/>
              </a:solidFill>
              <a:latin typeface="Calibri"/>
              <a:ea typeface="ヒラギノ角ゴ ProN W3"/>
              <a:cs typeface="Calibri"/>
            </a:endParaRPr>
          </a:p>
          <a:p>
            <a:pPr defTabSz="457200"/>
            <a:endParaRPr lang="ja-JP" altLang="en-US" sz="1600" dirty="0">
              <a:solidFill>
                <a:srgbClr val="000000"/>
              </a:solidFill>
              <a:latin typeface="Calibri"/>
              <a:ea typeface="ヒラギノ角ゴ ProN W3"/>
              <a:cs typeface="Calibri"/>
            </a:endParaRPr>
          </a:p>
        </p:txBody>
      </p:sp>
      <p:sp>
        <p:nvSpPr>
          <p:cNvPr id="34" name="正方形/長方形 33"/>
          <p:cNvSpPr/>
          <p:nvPr/>
        </p:nvSpPr>
        <p:spPr>
          <a:xfrm>
            <a:off x="5493427" y="5274991"/>
            <a:ext cx="1293919" cy="2810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McKernel</a:t>
            </a:r>
            <a:r>
              <a:rPr lang="en-US" altLang="ja-JP" sz="1400" baseline="-25000" dirty="0">
                <a:solidFill>
                  <a:srgbClr val="000000"/>
                </a:solidFill>
                <a:latin typeface="Calibri"/>
                <a:ea typeface="ヒラギノ角ゴ ProN W3"/>
                <a:cs typeface="Calibri"/>
              </a:rPr>
              <a:t>1</a:t>
            </a:r>
            <a:endParaRPr lang="ja-JP" altLang="en-US" sz="1400" baseline="-25000" dirty="0">
              <a:solidFill>
                <a:srgbClr val="000000"/>
              </a:solidFill>
              <a:latin typeface="Calibri"/>
              <a:ea typeface="ヒラギノ角ゴ ProN W3"/>
              <a:cs typeface="Calibri"/>
            </a:endParaRPr>
          </a:p>
        </p:txBody>
      </p:sp>
      <p:sp>
        <p:nvSpPr>
          <p:cNvPr id="35" name="正方形/長方形 34"/>
          <p:cNvSpPr/>
          <p:nvPr/>
        </p:nvSpPr>
        <p:spPr>
          <a:xfrm>
            <a:off x="5719015" y="5267082"/>
            <a:ext cx="1087860" cy="235962"/>
          </a:xfrm>
          <a:prstGeom prst="rect">
            <a:avLst/>
          </a:prstGeom>
        </p:spPr>
        <p:txBody>
          <a:bodyPr wrap="square">
            <a:spAutoFit/>
          </a:bodyPr>
          <a:lstStyle/>
          <a:p>
            <a:pPr algn="ctr" defTabSz="800100" fontAlgn="base">
              <a:spcBef>
                <a:spcPct val="0"/>
              </a:spcBef>
              <a:spcAft>
                <a:spcPct val="0"/>
              </a:spcAft>
            </a:pPr>
            <a:endParaRPr lang="ja-JP" altLang="en-US" sz="1400" baseline="-25000" dirty="0">
              <a:solidFill>
                <a:srgbClr val="000000"/>
              </a:solidFill>
              <a:latin typeface="Calibri"/>
              <a:ea typeface="ヒラギノ角ゴ ProN W3"/>
              <a:cs typeface="Calibri"/>
            </a:endParaRPr>
          </a:p>
        </p:txBody>
      </p:sp>
      <p:sp>
        <p:nvSpPr>
          <p:cNvPr id="36" name="正方形/長方形 35"/>
          <p:cNvSpPr/>
          <p:nvPr/>
        </p:nvSpPr>
        <p:spPr>
          <a:xfrm>
            <a:off x="4070014" y="5267079"/>
            <a:ext cx="1309540" cy="28897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Linux</a:t>
            </a:r>
            <a:endParaRPr lang="ja-JP" altLang="en-US" sz="1400" dirty="0">
              <a:solidFill>
                <a:srgbClr val="000000"/>
              </a:solidFill>
              <a:latin typeface="Calibri"/>
              <a:ea typeface="ヒラギノ角ゴ ProN W3"/>
              <a:cs typeface="Calibri"/>
            </a:endParaRPr>
          </a:p>
        </p:txBody>
      </p:sp>
      <p:sp>
        <p:nvSpPr>
          <p:cNvPr id="37" name="正方形/長方形 36"/>
          <p:cNvSpPr/>
          <p:nvPr/>
        </p:nvSpPr>
        <p:spPr bwMode="auto">
          <a:xfrm>
            <a:off x="6316375" y="5722894"/>
            <a:ext cx="400899"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38" name="正方形/長方形 37"/>
          <p:cNvSpPr/>
          <p:nvPr/>
        </p:nvSpPr>
        <p:spPr bwMode="auto">
          <a:xfrm>
            <a:off x="5591634" y="5722894"/>
            <a:ext cx="380702"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39" name="テキスト ボックス 38"/>
          <p:cNvSpPr txBox="1"/>
          <p:nvPr/>
        </p:nvSpPr>
        <p:spPr>
          <a:xfrm>
            <a:off x="5921941" y="5788337"/>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40" name="正方形/長方形 39"/>
          <p:cNvSpPr/>
          <p:nvPr/>
        </p:nvSpPr>
        <p:spPr bwMode="auto">
          <a:xfrm>
            <a:off x="4188624" y="5716406"/>
            <a:ext cx="379597"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en-US" altLang="ja-JP" sz="1400" baseline="-50000" dirty="0">
              <a:solidFill>
                <a:srgbClr val="000000"/>
              </a:solidFill>
              <a:latin typeface="Calibri"/>
              <a:ea typeface="ヒラギノ角ゴ ProN W3"/>
              <a:cs typeface="Calibri"/>
            </a:endParaRPr>
          </a:p>
        </p:txBody>
      </p:sp>
      <p:sp>
        <p:nvSpPr>
          <p:cNvPr id="41" name="正方形/長方形 40"/>
          <p:cNvSpPr/>
          <p:nvPr/>
        </p:nvSpPr>
        <p:spPr bwMode="auto">
          <a:xfrm>
            <a:off x="4915173" y="5716406"/>
            <a:ext cx="393123"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42" name="テキスト ボックス 41"/>
          <p:cNvSpPr txBox="1"/>
          <p:nvPr/>
        </p:nvSpPr>
        <p:spPr>
          <a:xfrm>
            <a:off x="4537983" y="5789836"/>
            <a:ext cx="397122"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7" name="テキスト ボックス 6"/>
          <p:cNvSpPr txBox="1"/>
          <p:nvPr/>
        </p:nvSpPr>
        <p:spPr>
          <a:xfrm>
            <a:off x="4065529" y="6482400"/>
            <a:ext cx="2741346"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Cache coherency domain</a:t>
            </a:r>
            <a:r>
              <a:rPr lang="en-US" altLang="ja-JP" sz="1400" baseline="-25000" dirty="0">
                <a:solidFill>
                  <a:srgbClr val="000000"/>
                </a:solidFill>
                <a:latin typeface="Calibri"/>
                <a:cs typeface="Calibri"/>
              </a:rPr>
              <a:t>1</a:t>
            </a:r>
            <a:endParaRPr lang="ja-JP" altLang="en-US" sz="1400" baseline="-25000" dirty="0">
              <a:solidFill>
                <a:srgbClr val="000000"/>
              </a:solidFill>
              <a:latin typeface="Calibri"/>
              <a:cs typeface="Calibri"/>
            </a:endParaRPr>
          </a:p>
        </p:txBody>
      </p:sp>
      <p:sp>
        <p:nvSpPr>
          <p:cNvPr id="45" name="正方形/長方形 44"/>
          <p:cNvSpPr/>
          <p:nvPr/>
        </p:nvSpPr>
        <p:spPr>
          <a:xfrm>
            <a:off x="7176396" y="5274991"/>
            <a:ext cx="1421617" cy="2810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McKernel</a:t>
            </a:r>
            <a:r>
              <a:rPr lang="en-US" altLang="ja-JP" sz="1400" baseline="-25000" dirty="0">
                <a:solidFill>
                  <a:srgbClr val="000000"/>
                </a:solidFill>
                <a:latin typeface="Calibri"/>
                <a:ea typeface="ヒラギノ角ゴ ProN W3"/>
                <a:cs typeface="Calibri"/>
              </a:rPr>
              <a:t>2</a:t>
            </a:r>
            <a:endParaRPr lang="ja-JP" altLang="en-US" sz="1400" baseline="-25000" dirty="0">
              <a:solidFill>
                <a:srgbClr val="000000"/>
              </a:solidFill>
              <a:latin typeface="Calibri"/>
              <a:ea typeface="ヒラギノ角ゴ ProN W3"/>
              <a:cs typeface="Calibri"/>
            </a:endParaRPr>
          </a:p>
        </p:txBody>
      </p:sp>
      <p:sp>
        <p:nvSpPr>
          <p:cNvPr id="47" name="正方形/長方形 46"/>
          <p:cNvSpPr/>
          <p:nvPr/>
        </p:nvSpPr>
        <p:spPr bwMode="auto">
          <a:xfrm>
            <a:off x="8068376" y="5724393"/>
            <a:ext cx="400899"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48" name="正方形/長方形 47"/>
          <p:cNvSpPr/>
          <p:nvPr/>
        </p:nvSpPr>
        <p:spPr bwMode="auto">
          <a:xfrm>
            <a:off x="7343635" y="5724393"/>
            <a:ext cx="380702"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49" name="テキスト ボックス 48"/>
          <p:cNvSpPr txBox="1"/>
          <p:nvPr/>
        </p:nvSpPr>
        <p:spPr>
          <a:xfrm>
            <a:off x="7673942" y="5789836"/>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51" name="テキスト ボックス 50"/>
          <p:cNvSpPr txBox="1"/>
          <p:nvPr/>
        </p:nvSpPr>
        <p:spPr>
          <a:xfrm>
            <a:off x="7176396" y="6480911"/>
            <a:ext cx="1408821" cy="307777"/>
          </a:xfrm>
          <a:prstGeom prst="rect">
            <a:avLst/>
          </a:prstGeom>
          <a:noFill/>
        </p:spPr>
        <p:txBody>
          <a:bodyPr wrap="square" rtlCol="0">
            <a:spAutoFit/>
          </a:bodyPr>
          <a:lstStyle/>
          <a:p>
            <a:pPr algn="ctr" defTabSz="457200"/>
            <a:r>
              <a:rPr lang="en-US" altLang="ja-JP" sz="1400" dirty="0">
                <a:solidFill>
                  <a:srgbClr val="000000"/>
                </a:solidFill>
                <a:latin typeface="Calibri"/>
                <a:cs typeface="Calibri"/>
              </a:rPr>
              <a:t>Domain</a:t>
            </a:r>
            <a:r>
              <a:rPr lang="en-US" altLang="ja-JP" sz="1400" baseline="-25000" dirty="0">
                <a:solidFill>
                  <a:srgbClr val="000000"/>
                </a:solidFill>
                <a:latin typeface="Calibri"/>
                <a:cs typeface="Calibri"/>
              </a:rPr>
              <a:t>2</a:t>
            </a:r>
            <a:endParaRPr lang="ja-JP" altLang="en-US" sz="1400" baseline="-25000" dirty="0">
              <a:solidFill>
                <a:srgbClr val="000000"/>
              </a:solidFill>
              <a:latin typeface="Calibri"/>
              <a:cs typeface="Calibri"/>
            </a:endParaRPr>
          </a:p>
        </p:txBody>
      </p:sp>
      <p:sp>
        <p:nvSpPr>
          <p:cNvPr id="53" name="正方形/長方形 52"/>
          <p:cNvSpPr/>
          <p:nvPr/>
        </p:nvSpPr>
        <p:spPr>
          <a:xfrm>
            <a:off x="9143773" y="5274992"/>
            <a:ext cx="1389624" cy="28897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err="1">
                <a:solidFill>
                  <a:srgbClr val="000000"/>
                </a:solidFill>
                <a:latin typeface="Calibri"/>
                <a:ea typeface="ヒラギノ角ゴ ProN W3"/>
                <a:cs typeface="Calibri"/>
              </a:rPr>
              <a:t>McKernel</a:t>
            </a:r>
            <a:r>
              <a:rPr lang="en-US" altLang="ja-JP" sz="1400" i="1" baseline="-25000" dirty="0" err="1">
                <a:solidFill>
                  <a:srgbClr val="000000"/>
                </a:solidFill>
                <a:latin typeface="Calibri"/>
                <a:ea typeface="ヒラギノ角ゴ ProN W3"/>
                <a:cs typeface="Calibri"/>
              </a:rPr>
              <a:t>N</a:t>
            </a:r>
            <a:endParaRPr lang="ja-JP" altLang="en-US" sz="1400" i="1" baseline="-25000" dirty="0">
              <a:solidFill>
                <a:srgbClr val="000000"/>
              </a:solidFill>
              <a:latin typeface="Calibri"/>
              <a:ea typeface="ヒラギノ角ゴ ProN W3"/>
              <a:cs typeface="Calibri"/>
            </a:endParaRPr>
          </a:p>
        </p:txBody>
      </p:sp>
      <p:sp>
        <p:nvSpPr>
          <p:cNvPr id="54" name="正方形/長方形 53"/>
          <p:cNvSpPr/>
          <p:nvPr/>
        </p:nvSpPr>
        <p:spPr bwMode="auto">
          <a:xfrm>
            <a:off x="10035753" y="5732304"/>
            <a:ext cx="400899"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55" name="正方形/長方形 54"/>
          <p:cNvSpPr/>
          <p:nvPr/>
        </p:nvSpPr>
        <p:spPr bwMode="auto">
          <a:xfrm>
            <a:off x="9311012" y="5732304"/>
            <a:ext cx="380702"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56" name="テキスト ボックス 55"/>
          <p:cNvSpPr txBox="1"/>
          <p:nvPr/>
        </p:nvSpPr>
        <p:spPr>
          <a:xfrm>
            <a:off x="9641319" y="5797747"/>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57" name="テキスト ボックス 56"/>
          <p:cNvSpPr txBox="1"/>
          <p:nvPr/>
        </p:nvSpPr>
        <p:spPr>
          <a:xfrm>
            <a:off x="9143773" y="6488822"/>
            <a:ext cx="1389625" cy="307777"/>
          </a:xfrm>
          <a:prstGeom prst="rect">
            <a:avLst/>
          </a:prstGeom>
          <a:noFill/>
        </p:spPr>
        <p:txBody>
          <a:bodyPr wrap="square" rtlCol="0">
            <a:spAutoFit/>
          </a:bodyPr>
          <a:lstStyle/>
          <a:p>
            <a:pPr algn="ctr" defTabSz="457200"/>
            <a:r>
              <a:rPr lang="en-US" altLang="ja-JP" sz="1400" dirty="0" err="1">
                <a:solidFill>
                  <a:srgbClr val="000000"/>
                </a:solidFill>
                <a:latin typeface="Calibri"/>
                <a:cs typeface="Calibri"/>
              </a:rPr>
              <a:t>Domain</a:t>
            </a:r>
            <a:r>
              <a:rPr lang="en-US" altLang="ja-JP" sz="1400" i="1" baseline="-25000" dirty="0" err="1">
                <a:solidFill>
                  <a:srgbClr val="000000"/>
                </a:solidFill>
                <a:latin typeface="Calibri"/>
                <a:cs typeface="Calibri"/>
              </a:rPr>
              <a:t>N</a:t>
            </a:r>
            <a:endParaRPr lang="ja-JP" altLang="en-US" sz="1400" i="1" baseline="-25000" dirty="0">
              <a:solidFill>
                <a:srgbClr val="000000"/>
              </a:solidFill>
              <a:latin typeface="Calibri"/>
              <a:cs typeface="Calibri"/>
            </a:endParaRPr>
          </a:p>
        </p:txBody>
      </p:sp>
      <p:sp>
        <p:nvSpPr>
          <p:cNvPr id="58" name="テキスト ボックス 57"/>
          <p:cNvSpPr txBox="1"/>
          <p:nvPr/>
        </p:nvSpPr>
        <p:spPr>
          <a:xfrm>
            <a:off x="8645643" y="5910561"/>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60" name="正方形/長方形 59"/>
          <p:cNvSpPr/>
          <p:nvPr/>
        </p:nvSpPr>
        <p:spPr>
          <a:xfrm>
            <a:off x="5441557" y="2557998"/>
            <a:ext cx="1361548" cy="28897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McKernel</a:t>
            </a:r>
            <a:r>
              <a:rPr lang="en-US" altLang="ja-JP" sz="1400" baseline="-25000" dirty="0">
                <a:solidFill>
                  <a:srgbClr val="000000"/>
                </a:solidFill>
                <a:latin typeface="Calibri"/>
                <a:ea typeface="ヒラギノ角ゴ ProN W3"/>
                <a:cs typeface="Calibri"/>
              </a:rPr>
              <a:t>1</a:t>
            </a:r>
            <a:endParaRPr lang="ja-JP" altLang="en-US" sz="1400" baseline="-25000" dirty="0">
              <a:solidFill>
                <a:srgbClr val="000000"/>
              </a:solidFill>
              <a:latin typeface="Calibri"/>
              <a:ea typeface="ヒラギノ角ゴ ProN W3"/>
              <a:cs typeface="Calibri"/>
            </a:endParaRPr>
          </a:p>
        </p:txBody>
      </p:sp>
      <p:sp>
        <p:nvSpPr>
          <p:cNvPr id="62" name="正方形/長方形 61"/>
          <p:cNvSpPr/>
          <p:nvPr/>
        </p:nvSpPr>
        <p:spPr>
          <a:xfrm>
            <a:off x="4066247" y="2557996"/>
            <a:ext cx="1258435" cy="28897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Linux</a:t>
            </a:r>
            <a:endParaRPr lang="ja-JP" altLang="en-US" sz="1400" dirty="0">
              <a:solidFill>
                <a:srgbClr val="000000"/>
              </a:solidFill>
              <a:latin typeface="Calibri"/>
              <a:ea typeface="ヒラギノ角ゴ ProN W3"/>
              <a:cs typeface="Calibri"/>
            </a:endParaRPr>
          </a:p>
        </p:txBody>
      </p:sp>
      <p:sp>
        <p:nvSpPr>
          <p:cNvPr id="63" name="正方形/長方形 62"/>
          <p:cNvSpPr/>
          <p:nvPr/>
        </p:nvSpPr>
        <p:spPr bwMode="auto">
          <a:xfrm>
            <a:off x="6296413" y="2985070"/>
            <a:ext cx="400899"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64" name="正方形/長方形 63"/>
          <p:cNvSpPr/>
          <p:nvPr/>
        </p:nvSpPr>
        <p:spPr bwMode="auto">
          <a:xfrm>
            <a:off x="5571672" y="2985070"/>
            <a:ext cx="380702"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65" name="テキスト ボックス 64"/>
          <p:cNvSpPr txBox="1"/>
          <p:nvPr/>
        </p:nvSpPr>
        <p:spPr>
          <a:xfrm>
            <a:off x="5901979" y="3050513"/>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66" name="正方形/長方形 65"/>
          <p:cNvSpPr/>
          <p:nvPr/>
        </p:nvSpPr>
        <p:spPr bwMode="auto">
          <a:xfrm>
            <a:off x="4155587" y="2987163"/>
            <a:ext cx="379597"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en-US" altLang="ja-JP" sz="1400" baseline="-50000" dirty="0">
              <a:solidFill>
                <a:srgbClr val="000000"/>
              </a:solidFill>
              <a:latin typeface="Calibri"/>
              <a:ea typeface="ヒラギノ角ゴ ProN W3"/>
              <a:cs typeface="Calibri"/>
            </a:endParaRPr>
          </a:p>
        </p:txBody>
      </p:sp>
      <p:sp>
        <p:nvSpPr>
          <p:cNvPr id="67" name="正方形/長方形 66"/>
          <p:cNvSpPr/>
          <p:nvPr/>
        </p:nvSpPr>
        <p:spPr bwMode="auto">
          <a:xfrm>
            <a:off x="4882136" y="2987163"/>
            <a:ext cx="393123"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68" name="テキスト ボックス 67"/>
          <p:cNvSpPr txBox="1"/>
          <p:nvPr/>
        </p:nvSpPr>
        <p:spPr>
          <a:xfrm>
            <a:off x="4504946" y="3060593"/>
            <a:ext cx="397122"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69" name="テキスト ボックス 68"/>
          <p:cNvSpPr txBox="1"/>
          <p:nvPr/>
        </p:nvSpPr>
        <p:spPr>
          <a:xfrm>
            <a:off x="5472043" y="2245045"/>
            <a:ext cx="1326065"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Job</a:t>
            </a:r>
            <a:r>
              <a:rPr lang="en-US" altLang="ja-JP" sz="1400" baseline="-25000" dirty="0">
                <a:solidFill>
                  <a:srgbClr val="000000"/>
                </a:solidFill>
                <a:latin typeface="Calibri"/>
                <a:cs typeface="Calibri"/>
              </a:rPr>
              <a:t>1</a:t>
            </a:r>
            <a:endParaRPr lang="ja-JP" altLang="en-US" sz="1400" baseline="-25000" dirty="0">
              <a:solidFill>
                <a:srgbClr val="000000"/>
              </a:solidFill>
              <a:latin typeface="Calibri"/>
              <a:cs typeface="Calibri"/>
            </a:endParaRPr>
          </a:p>
        </p:txBody>
      </p:sp>
      <p:sp>
        <p:nvSpPr>
          <p:cNvPr id="70" name="テキスト ボックス 69"/>
          <p:cNvSpPr txBox="1"/>
          <p:nvPr/>
        </p:nvSpPr>
        <p:spPr>
          <a:xfrm>
            <a:off x="1453435" y="2058133"/>
            <a:ext cx="2398762" cy="830997"/>
          </a:xfrm>
          <a:prstGeom prst="rect">
            <a:avLst/>
          </a:prstGeom>
          <a:noFill/>
        </p:spPr>
        <p:txBody>
          <a:bodyPr wrap="square" rtlCol="0">
            <a:spAutoFit/>
          </a:bodyPr>
          <a:lstStyle/>
          <a:p>
            <a:pPr defTabSz="457200"/>
            <a:r>
              <a:rPr lang="en-US" altLang="ja-JP" sz="1600" dirty="0">
                <a:solidFill>
                  <a:srgbClr val="000000"/>
                </a:solidFill>
                <a:latin typeface="Calibri"/>
                <a:ea typeface="ヒラギノ角ゴ ProN W3"/>
                <a:cs typeface="Calibri"/>
              </a:rPr>
              <a:t>(2) One Linux partition + </a:t>
            </a:r>
            <a:br>
              <a:rPr lang="en-US" altLang="ja-JP" sz="1600" dirty="0">
                <a:solidFill>
                  <a:srgbClr val="000000"/>
                </a:solidFill>
                <a:latin typeface="Calibri"/>
                <a:ea typeface="ヒラギノ角ゴ ProN W3"/>
                <a:cs typeface="Calibri"/>
              </a:rPr>
            </a:br>
            <a:r>
              <a:rPr lang="en-US" altLang="ja-JP" sz="1600" i="1" dirty="0">
                <a:solidFill>
                  <a:srgbClr val="000000"/>
                </a:solidFill>
                <a:latin typeface="Calibri"/>
                <a:ea typeface="ヒラギノ角ゴ ProN W3"/>
                <a:cs typeface="Calibri"/>
              </a:rPr>
              <a:t>M</a:t>
            </a:r>
            <a:r>
              <a:rPr lang="en-US" altLang="ja-JP" sz="1600" dirty="0">
                <a:solidFill>
                  <a:srgbClr val="000000"/>
                </a:solidFill>
                <a:latin typeface="Calibri"/>
                <a:ea typeface="ヒラギノ角ゴ ProN W3"/>
                <a:cs typeface="Calibri"/>
              </a:rPr>
              <a:t> </a:t>
            </a:r>
            <a:r>
              <a:rPr lang="en-US" altLang="ja-JP" sz="1600" dirty="0" err="1">
                <a:solidFill>
                  <a:srgbClr val="000000"/>
                </a:solidFill>
                <a:latin typeface="Calibri"/>
                <a:ea typeface="ヒラギノ角ゴ ProN W3"/>
                <a:cs typeface="Calibri"/>
              </a:rPr>
              <a:t>McKernel</a:t>
            </a:r>
            <a:r>
              <a:rPr lang="en-US" altLang="ja-JP" sz="1600" dirty="0">
                <a:solidFill>
                  <a:srgbClr val="000000"/>
                </a:solidFill>
                <a:latin typeface="Calibri"/>
                <a:ea typeface="ヒラギノ角ゴ ProN W3"/>
                <a:cs typeface="Calibri"/>
              </a:rPr>
              <a:t> partitions for</a:t>
            </a:r>
            <a:br>
              <a:rPr lang="en-US" altLang="ja-JP" sz="1600" dirty="0">
                <a:solidFill>
                  <a:srgbClr val="000000"/>
                </a:solidFill>
                <a:latin typeface="Calibri"/>
                <a:ea typeface="ヒラギノ角ゴ ProN W3"/>
                <a:cs typeface="Calibri"/>
              </a:rPr>
            </a:br>
            <a:r>
              <a:rPr lang="en-US" altLang="ja-JP" sz="1600" i="1" dirty="0">
                <a:solidFill>
                  <a:srgbClr val="000000"/>
                </a:solidFill>
                <a:latin typeface="Calibri"/>
                <a:ea typeface="ヒラギノ角ゴ ProN W3"/>
                <a:cs typeface="Calibri"/>
              </a:rPr>
              <a:t>M</a:t>
            </a:r>
            <a:r>
              <a:rPr lang="en-US" altLang="ja-JP" sz="1600" dirty="0">
                <a:solidFill>
                  <a:srgbClr val="000000"/>
                </a:solidFill>
                <a:latin typeface="Calibri"/>
                <a:ea typeface="ヒラギノ角ゴ ProN W3"/>
                <a:cs typeface="Calibri"/>
              </a:rPr>
              <a:t> jobs</a:t>
            </a:r>
            <a:endParaRPr lang="ja-JP" altLang="en-US" sz="1600" dirty="0">
              <a:solidFill>
                <a:srgbClr val="000000"/>
              </a:solidFill>
              <a:latin typeface="Calibri"/>
              <a:ea typeface="ヒラギノ角ゴ ProN W3"/>
              <a:cs typeface="Calibri"/>
            </a:endParaRPr>
          </a:p>
        </p:txBody>
      </p:sp>
      <p:sp>
        <p:nvSpPr>
          <p:cNvPr id="111" name="正方形/長方形 110"/>
          <p:cNvSpPr/>
          <p:nvPr/>
        </p:nvSpPr>
        <p:spPr>
          <a:xfrm>
            <a:off x="9140002" y="2560029"/>
            <a:ext cx="1389624" cy="28897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err="1">
                <a:solidFill>
                  <a:srgbClr val="000000"/>
                </a:solidFill>
                <a:latin typeface="Calibri"/>
                <a:ea typeface="ヒラギノ角ゴ ProN W3"/>
                <a:cs typeface="Calibri"/>
              </a:rPr>
              <a:t>McKernel</a:t>
            </a:r>
            <a:r>
              <a:rPr lang="en-US" altLang="ja-JP" sz="1400" i="1" baseline="-25000" dirty="0" err="1">
                <a:solidFill>
                  <a:srgbClr val="000000"/>
                </a:solidFill>
                <a:latin typeface="Calibri"/>
                <a:ea typeface="ヒラギノ角ゴ ProN W3"/>
                <a:cs typeface="Calibri"/>
              </a:rPr>
              <a:t>M</a:t>
            </a:r>
            <a:endParaRPr lang="ja-JP" altLang="en-US" sz="1400" i="1" baseline="-25000" dirty="0">
              <a:solidFill>
                <a:srgbClr val="000000"/>
              </a:solidFill>
              <a:latin typeface="Calibri"/>
              <a:ea typeface="ヒラギノ角ゴ ProN W3"/>
              <a:cs typeface="Calibri"/>
            </a:endParaRPr>
          </a:p>
        </p:txBody>
      </p:sp>
      <p:sp>
        <p:nvSpPr>
          <p:cNvPr id="119" name="正方形/長方形 118"/>
          <p:cNvSpPr/>
          <p:nvPr/>
        </p:nvSpPr>
        <p:spPr bwMode="auto">
          <a:xfrm>
            <a:off x="10022310" y="2977021"/>
            <a:ext cx="400899"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120" name="正方形/長方形 119"/>
          <p:cNvSpPr/>
          <p:nvPr/>
        </p:nvSpPr>
        <p:spPr bwMode="auto">
          <a:xfrm>
            <a:off x="9297569" y="2977021"/>
            <a:ext cx="380702"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127" name="テキスト ボックス 126"/>
          <p:cNvSpPr txBox="1"/>
          <p:nvPr/>
        </p:nvSpPr>
        <p:spPr>
          <a:xfrm>
            <a:off x="9627876" y="3042464"/>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131" name="正方形/長方形 130"/>
          <p:cNvSpPr/>
          <p:nvPr/>
        </p:nvSpPr>
        <p:spPr>
          <a:xfrm>
            <a:off x="7185801" y="2559487"/>
            <a:ext cx="1413167" cy="28897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altLang="ja-JP" sz="1400" dirty="0">
                <a:solidFill>
                  <a:srgbClr val="000000"/>
                </a:solidFill>
                <a:latin typeface="Calibri"/>
                <a:ea typeface="ヒラギノ角ゴ ProN W3"/>
                <a:cs typeface="Calibri"/>
              </a:rPr>
              <a:t>McKernel</a:t>
            </a:r>
            <a:r>
              <a:rPr lang="en-US" altLang="ja-JP" sz="1400" baseline="-25000" dirty="0">
                <a:solidFill>
                  <a:srgbClr val="000000"/>
                </a:solidFill>
                <a:latin typeface="Calibri"/>
                <a:ea typeface="ヒラギノ角ゴ ProN W3"/>
                <a:cs typeface="Calibri"/>
              </a:rPr>
              <a:t>2</a:t>
            </a:r>
            <a:endParaRPr lang="ja-JP" altLang="en-US" sz="1400" baseline="-25000" dirty="0">
              <a:solidFill>
                <a:srgbClr val="000000"/>
              </a:solidFill>
              <a:latin typeface="Calibri"/>
              <a:ea typeface="ヒラギノ角ゴ ProN W3"/>
              <a:cs typeface="Calibri"/>
            </a:endParaRPr>
          </a:p>
        </p:txBody>
      </p:sp>
      <p:sp>
        <p:nvSpPr>
          <p:cNvPr id="132" name="正方形/長方形 131"/>
          <p:cNvSpPr/>
          <p:nvPr/>
        </p:nvSpPr>
        <p:spPr bwMode="auto">
          <a:xfrm>
            <a:off x="8064965" y="2970896"/>
            <a:ext cx="400899"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133" name="正方形/長方形 132"/>
          <p:cNvSpPr/>
          <p:nvPr/>
        </p:nvSpPr>
        <p:spPr bwMode="auto">
          <a:xfrm>
            <a:off x="7340224" y="2970896"/>
            <a:ext cx="380702" cy="41650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1400" dirty="0">
                <a:solidFill>
                  <a:srgbClr val="000000"/>
                </a:solidFill>
                <a:latin typeface="Calibri"/>
                <a:ea typeface="ヒラギノ角ゴ ProN W3"/>
                <a:cs typeface="Calibri"/>
              </a:rPr>
              <a:t>Core</a:t>
            </a:r>
            <a:endParaRPr lang="ja-JP" altLang="en-US" sz="1400" baseline="-50000" dirty="0">
              <a:solidFill>
                <a:srgbClr val="000000"/>
              </a:solidFill>
              <a:latin typeface="Calibri"/>
              <a:ea typeface="ヒラギノ角ゴ ProN W3"/>
              <a:cs typeface="Calibri"/>
            </a:endParaRPr>
          </a:p>
        </p:txBody>
      </p:sp>
      <p:sp>
        <p:nvSpPr>
          <p:cNvPr id="134" name="テキスト ボックス 133"/>
          <p:cNvSpPr txBox="1"/>
          <p:nvPr/>
        </p:nvSpPr>
        <p:spPr>
          <a:xfrm>
            <a:off x="7670531" y="3036339"/>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136" name="テキスト ボックス 135"/>
          <p:cNvSpPr txBox="1"/>
          <p:nvPr/>
        </p:nvSpPr>
        <p:spPr>
          <a:xfrm>
            <a:off x="8625026" y="3168986"/>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138" name="テキスト ボックス 137"/>
          <p:cNvSpPr txBox="1"/>
          <p:nvPr/>
        </p:nvSpPr>
        <p:spPr>
          <a:xfrm>
            <a:off x="4147303" y="929964"/>
            <a:ext cx="1395051"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1</a:t>
            </a:r>
            <a:endParaRPr lang="ja-JP" altLang="en-US" sz="1400" baseline="-25000" dirty="0">
              <a:solidFill>
                <a:srgbClr val="000000"/>
              </a:solidFill>
              <a:latin typeface="Calibri"/>
              <a:cs typeface="Calibri"/>
            </a:endParaRPr>
          </a:p>
        </p:txBody>
      </p:sp>
      <p:sp>
        <p:nvSpPr>
          <p:cNvPr id="140" name="テキスト ボックス 139"/>
          <p:cNvSpPr txBox="1"/>
          <p:nvPr/>
        </p:nvSpPr>
        <p:spPr>
          <a:xfrm>
            <a:off x="5590451" y="932057"/>
            <a:ext cx="1308452"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Partition</a:t>
            </a:r>
            <a:r>
              <a:rPr lang="en-US" altLang="ja-JP" sz="1400" baseline="-25000" dirty="0">
                <a:solidFill>
                  <a:srgbClr val="000000"/>
                </a:solidFill>
                <a:latin typeface="Calibri"/>
                <a:ea typeface="ヒラギノ角ゴ ProN W3"/>
                <a:cs typeface="Calibri"/>
              </a:rPr>
              <a:t>2</a:t>
            </a:r>
            <a:endParaRPr lang="ja-JP" altLang="en-US" sz="1400" baseline="-25000" dirty="0">
              <a:solidFill>
                <a:srgbClr val="000000"/>
              </a:solidFill>
              <a:latin typeface="Calibri"/>
              <a:cs typeface="Calibri"/>
            </a:endParaRPr>
          </a:p>
        </p:txBody>
      </p:sp>
      <p:sp>
        <p:nvSpPr>
          <p:cNvPr id="118" name="正方形/長方形 117"/>
          <p:cNvSpPr/>
          <p:nvPr/>
        </p:nvSpPr>
        <p:spPr>
          <a:xfrm>
            <a:off x="4757515" y="1980232"/>
            <a:ext cx="2505260" cy="98419"/>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21" name="テキスト ボックス 120"/>
          <p:cNvSpPr txBox="1"/>
          <p:nvPr/>
        </p:nvSpPr>
        <p:spPr>
          <a:xfrm>
            <a:off x="4302327" y="2296149"/>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122" name="正方形/長方形 121"/>
          <p:cNvSpPr/>
          <p:nvPr/>
        </p:nvSpPr>
        <p:spPr>
          <a:xfrm>
            <a:off x="4299199" y="1746903"/>
            <a:ext cx="4839147" cy="94569"/>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128" name="テキスト ボックス 127"/>
          <p:cNvSpPr txBox="1"/>
          <p:nvPr/>
        </p:nvSpPr>
        <p:spPr>
          <a:xfrm>
            <a:off x="9138347" y="2246243"/>
            <a:ext cx="1391280" cy="307777"/>
          </a:xfrm>
          <a:prstGeom prst="rect">
            <a:avLst/>
          </a:prstGeom>
          <a:noFill/>
        </p:spPr>
        <p:txBody>
          <a:bodyPr wrap="square" rtlCol="0">
            <a:spAutoFit/>
          </a:bodyPr>
          <a:lstStyle/>
          <a:p>
            <a:pPr algn="ctr" defTabSz="457200"/>
            <a:r>
              <a:rPr lang="en-US" altLang="ja-JP" sz="1400" dirty="0" err="1">
                <a:solidFill>
                  <a:srgbClr val="000000"/>
                </a:solidFill>
                <a:latin typeface="Calibri"/>
                <a:cs typeface="Calibri"/>
              </a:rPr>
              <a:t>Job</a:t>
            </a:r>
            <a:r>
              <a:rPr lang="en-US" altLang="ja-JP" sz="1400" i="1" baseline="-25000" dirty="0" err="1">
                <a:solidFill>
                  <a:srgbClr val="000000"/>
                </a:solidFill>
                <a:latin typeface="Calibri"/>
                <a:cs typeface="Calibri"/>
              </a:rPr>
              <a:t>M</a:t>
            </a:r>
            <a:endParaRPr lang="ja-JP" altLang="en-US" sz="1400" i="1" baseline="-25000" dirty="0">
              <a:solidFill>
                <a:srgbClr val="000000"/>
              </a:solidFill>
              <a:latin typeface="Calibri"/>
              <a:cs typeface="Calibri"/>
            </a:endParaRPr>
          </a:p>
        </p:txBody>
      </p:sp>
      <p:sp>
        <p:nvSpPr>
          <p:cNvPr id="135" name="テキスト ボックス 134"/>
          <p:cNvSpPr txBox="1"/>
          <p:nvPr/>
        </p:nvSpPr>
        <p:spPr>
          <a:xfrm>
            <a:off x="7185801" y="2257833"/>
            <a:ext cx="1408821" cy="307777"/>
          </a:xfrm>
          <a:prstGeom prst="rect">
            <a:avLst/>
          </a:prstGeom>
          <a:noFill/>
        </p:spPr>
        <p:txBody>
          <a:bodyPr wrap="square" rtlCol="0">
            <a:spAutoFit/>
          </a:bodyPr>
          <a:lstStyle/>
          <a:p>
            <a:pPr algn="ctr" defTabSz="457200"/>
            <a:r>
              <a:rPr lang="en-US" altLang="ja-JP" sz="1400" dirty="0">
                <a:solidFill>
                  <a:srgbClr val="000000"/>
                </a:solidFill>
                <a:latin typeface="Calibri"/>
                <a:cs typeface="Calibri"/>
              </a:rPr>
              <a:t>Job</a:t>
            </a:r>
            <a:r>
              <a:rPr lang="en-US" altLang="ja-JP" sz="1400" baseline="-25000" dirty="0">
                <a:solidFill>
                  <a:srgbClr val="000000"/>
                </a:solidFill>
                <a:latin typeface="Calibri"/>
                <a:cs typeface="Calibri"/>
              </a:rPr>
              <a:t>2</a:t>
            </a:r>
            <a:endParaRPr lang="ja-JP" altLang="en-US" sz="1400" baseline="-25000" dirty="0">
              <a:solidFill>
                <a:srgbClr val="000000"/>
              </a:solidFill>
              <a:latin typeface="Calibri"/>
              <a:cs typeface="Calibri"/>
            </a:endParaRPr>
          </a:p>
        </p:txBody>
      </p:sp>
      <p:sp>
        <p:nvSpPr>
          <p:cNvPr id="87" name="正方形/長方形 86"/>
          <p:cNvSpPr/>
          <p:nvPr/>
        </p:nvSpPr>
        <p:spPr>
          <a:xfrm>
            <a:off x="5493425" y="4914363"/>
            <a:ext cx="1293921" cy="35987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88" name="正方形/長方形 87"/>
          <p:cNvSpPr/>
          <p:nvPr/>
        </p:nvSpPr>
        <p:spPr>
          <a:xfrm>
            <a:off x="9143773" y="4459569"/>
            <a:ext cx="1385854" cy="815372"/>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89" name="正方形/長方形 88"/>
          <p:cNvSpPr/>
          <p:nvPr/>
        </p:nvSpPr>
        <p:spPr>
          <a:xfrm>
            <a:off x="7176396" y="4692897"/>
            <a:ext cx="1422571" cy="57895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90" name="正方形/長方形 89"/>
          <p:cNvSpPr/>
          <p:nvPr/>
        </p:nvSpPr>
        <p:spPr>
          <a:xfrm>
            <a:off x="5153577" y="4914162"/>
            <a:ext cx="222712" cy="35132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91" name="正方形/長方形 90"/>
          <p:cNvSpPr/>
          <p:nvPr/>
        </p:nvSpPr>
        <p:spPr>
          <a:xfrm>
            <a:off x="4779927" y="4692898"/>
            <a:ext cx="222711" cy="572590"/>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92" name="正方形/長方形 91"/>
          <p:cNvSpPr/>
          <p:nvPr/>
        </p:nvSpPr>
        <p:spPr>
          <a:xfrm>
            <a:off x="4070014" y="4459569"/>
            <a:ext cx="251597" cy="810856"/>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93" name="正方形/長方形 92"/>
          <p:cNvSpPr/>
          <p:nvPr/>
        </p:nvSpPr>
        <p:spPr>
          <a:xfrm>
            <a:off x="5152083" y="4914363"/>
            <a:ext cx="614769" cy="93695"/>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94" name="テキスト ボックス 93"/>
          <p:cNvSpPr txBox="1"/>
          <p:nvPr/>
        </p:nvSpPr>
        <p:spPr>
          <a:xfrm>
            <a:off x="5494454" y="4943113"/>
            <a:ext cx="1303654" cy="307777"/>
          </a:xfrm>
          <a:prstGeom prst="rect">
            <a:avLst/>
          </a:prstGeom>
          <a:noFill/>
        </p:spPr>
        <p:txBody>
          <a:bodyPr wrap="square" rtlCol="0">
            <a:spAutoFit/>
          </a:bodyPr>
          <a:lstStyle/>
          <a:p>
            <a:pPr algn="ctr" defTabSz="457200"/>
            <a:r>
              <a:rPr lang="en-US" altLang="ja-JP" sz="1400" dirty="0">
                <a:solidFill>
                  <a:srgbClr val="000000"/>
                </a:solidFill>
                <a:latin typeface="Calibri"/>
                <a:ea typeface="ヒラギノ角ゴ ProN W3"/>
                <a:cs typeface="Calibri"/>
              </a:rPr>
              <a:t>Job</a:t>
            </a:r>
            <a:r>
              <a:rPr lang="en-US" altLang="ja-JP" sz="1400" baseline="-25000" dirty="0">
                <a:solidFill>
                  <a:srgbClr val="000000"/>
                </a:solidFill>
                <a:latin typeface="Calibri"/>
                <a:cs typeface="Calibri"/>
              </a:rPr>
              <a:t>1</a:t>
            </a:r>
            <a:endParaRPr lang="ja-JP" altLang="en-US" sz="1400" baseline="-25000" dirty="0">
              <a:solidFill>
                <a:srgbClr val="000000"/>
              </a:solidFill>
              <a:latin typeface="Calibri"/>
              <a:cs typeface="Calibri"/>
            </a:endParaRPr>
          </a:p>
        </p:txBody>
      </p:sp>
      <p:sp>
        <p:nvSpPr>
          <p:cNvPr id="95" name="正方形/長方形 94"/>
          <p:cNvSpPr/>
          <p:nvPr/>
        </p:nvSpPr>
        <p:spPr>
          <a:xfrm>
            <a:off x="4779926" y="4692898"/>
            <a:ext cx="2505260" cy="98419"/>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96" name="テキスト ボックス 95"/>
          <p:cNvSpPr txBox="1"/>
          <p:nvPr/>
        </p:nvSpPr>
        <p:spPr>
          <a:xfrm>
            <a:off x="4324738" y="5008815"/>
            <a:ext cx="454908" cy="261610"/>
          </a:xfrm>
          <a:prstGeom prst="rect">
            <a:avLst/>
          </a:prstGeom>
          <a:noFill/>
        </p:spPr>
        <p:txBody>
          <a:bodyPr wrap="square" rtlCol="0">
            <a:spAutoFit/>
          </a:bodyPr>
          <a:lstStyle/>
          <a:p>
            <a:pPr algn="ctr" defTabSz="457200"/>
            <a:r>
              <a:rPr lang="ja-JP" altLang="en-US" sz="1100" dirty="0">
                <a:solidFill>
                  <a:srgbClr val="000000"/>
                </a:solidFill>
              </a:rPr>
              <a:t>・・・</a:t>
            </a:r>
          </a:p>
        </p:txBody>
      </p:sp>
      <p:sp>
        <p:nvSpPr>
          <p:cNvPr id="97" name="正方形/長方形 96"/>
          <p:cNvSpPr/>
          <p:nvPr/>
        </p:nvSpPr>
        <p:spPr>
          <a:xfrm>
            <a:off x="4321610" y="4459569"/>
            <a:ext cx="4839147" cy="94569"/>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000000"/>
              </a:solidFill>
              <a:latin typeface="Calibri"/>
              <a:ea typeface="ヒラギノ角ゴ ProN W3"/>
              <a:cs typeface="Calibri"/>
            </a:endParaRPr>
          </a:p>
        </p:txBody>
      </p:sp>
      <p:sp>
        <p:nvSpPr>
          <p:cNvPr id="98" name="テキスト ボックス 97"/>
          <p:cNvSpPr txBox="1"/>
          <p:nvPr/>
        </p:nvSpPr>
        <p:spPr>
          <a:xfrm>
            <a:off x="9160758" y="4958909"/>
            <a:ext cx="1391280" cy="307777"/>
          </a:xfrm>
          <a:prstGeom prst="rect">
            <a:avLst/>
          </a:prstGeom>
          <a:noFill/>
        </p:spPr>
        <p:txBody>
          <a:bodyPr wrap="square" rtlCol="0">
            <a:spAutoFit/>
          </a:bodyPr>
          <a:lstStyle/>
          <a:p>
            <a:pPr algn="ctr" defTabSz="457200"/>
            <a:r>
              <a:rPr lang="en-US" altLang="ja-JP" sz="1400" dirty="0" err="1">
                <a:solidFill>
                  <a:srgbClr val="000000"/>
                </a:solidFill>
                <a:latin typeface="Calibri"/>
                <a:cs typeface="Calibri"/>
              </a:rPr>
              <a:t>Job</a:t>
            </a:r>
            <a:r>
              <a:rPr lang="en-US" altLang="ja-JP" sz="1400" i="1" baseline="-25000" dirty="0" err="1">
                <a:solidFill>
                  <a:srgbClr val="000000"/>
                </a:solidFill>
                <a:latin typeface="Calibri"/>
                <a:cs typeface="Calibri"/>
              </a:rPr>
              <a:t>N</a:t>
            </a:r>
            <a:endParaRPr lang="ja-JP" altLang="en-US" sz="1400" i="1" baseline="-25000" dirty="0">
              <a:solidFill>
                <a:srgbClr val="000000"/>
              </a:solidFill>
              <a:latin typeface="Calibri"/>
              <a:cs typeface="Calibri"/>
            </a:endParaRPr>
          </a:p>
        </p:txBody>
      </p:sp>
      <p:sp>
        <p:nvSpPr>
          <p:cNvPr id="99" name="テキスト ボックス 98"/>
          <p:cNvSpPr txBox="1"/>
          <p:nvPr/>
        </p:nvSpPr>
        <p:spPr>
          <a:xfrm>
            <a:off x="7208212" y="4970499"/>
            <a:ext cx="1372640" cy="307777"/>
          </a:xfrm>
          <a:prstGeom prst="rect">
            <a:avLst/>
          </a:prstGeom>
          <a:noFill/>
        </p:spPr>
        <p:txBody>
          <a:bodyPr wrap="square" rtlCol="0">
            <a:spAutoFit/>
          </a:bodyPr>
          <a:lstStyle/>
          <a:p>
            <a:pPr algn="ctr" defTabSz="457200"/>
            <a:r>
              <a:rPr lang="en-US" altLang="ja-JP" sz="1400" dirty="0">
                <a:solidFill>
                  <a:srgbClr val="000000"/>
                </a:solidFill>
                <a:latin typeface="Calibri"/>
                <a:cs typeface="Calibri"/>
              </a:rPr>
              <a:t>Job</a:t>
            </a:r>
            <a:r>
              <a:rPr lang="en-US" altLang="ja-JP" sz="1400" baseline="-25000" dirty="0">
                <a:solidFill>
                  <a:srgbClr val="000000"/>
                </a:solidFill>
                <a:latin typeface="Calibri"/>
                <a:cs typeface="Calibri"/>
              </a:rPr>
              <a:t>2</a:t>
            </a:r>
            <a:endParaRPr lang="ja-JP" altLang="en-US" sz="1400" baseline="-25000" dirty="0">
              <a:solidFill>
                <a:srgbClr val="000000"/>
              </a:solidFill>
              <a:latin typeface="Calibri"/>
              <a:cs typeface="Calibri"/>
            </a:endParaRPr>
          </a:p>
        </p:txBody>
      </p:sp>
    </p:spTree>
    <p:extLst>
      <p:ext uri="{BB962C8B-B14F-4D97-AF65-F5344CB8AC3E}">
        <p14:creationId xmlns:p14="http://schemas.microsoft.com/office/powerpoint/2010/main" val="88302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グループ化 17"/>
          <p:cNvGrpSpPr>
            <a:grpSpLocks/>
          </p:cNvGrpSpPr>
          <p:nvPr/>
        </p:nvGrpSpPr>
        <p:grpSpPr bwMode="auto">
          <a:xfrm>
            <a:off x="2314313" y="985552"/>
            <a:ext cx="1916728" cy="431799"/>
            <a:chOff x="6197654" y="1701940"/>
            <a:chExt cx="2076857" cy="431768"/>
          </a:xfrm>
        </p:grpSpPr>
        <p:cxnSp>
          <p:nvCxnSpPr>
            <p:cNvPr id="64" name="直線コネクタ 63"/>
            <p:cNvCxnSpPr/>
            <p:nvPr/>
          </p:nvCxnSpPr>
          <p:spPr>
            <a:xfrm>
              <a:off x="6197654" y="1701940"/>
              <a:ext cx="2076857"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正方形/長方形 64"/>
            <p:cNvSpPr/>
            <p:nvPr/>
          </p:nvSpPr>
          <p:spPr>
            <a:xfrm>
              <a:off x="7756884" y="1701940"/>
              <a:ext cx="503337" cy="431768"/>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ja-JP" altLang="en-US" sz="1200" dirty="0">
                <a:solidFill>
                  <a:srgbClr val="000000"/>
                </a:solidFill>
                <a:latin typeface="ヒラギノ角ゴ ProN W3"/>
                <a:ea typeface="ヒラギノ角ゴ ProN W3"/>
                <a:cs typeface="ヒラギノ角ゴ ProN W3"/>
              </a:endParaRPr>
            </a:p>
          </p:txBody>
        </p:sp>
        <p:sp>
          <p:nvSpPr>
            <p:cNvPr id="66" name="正方形/長方形 65"/>
            <p:cNvSpPr/>
            <p:nvPr/>
          </p:nvSpPr>
          <p:spPr>
            <a:xfrm>
              <a:off x="7251960" y="1701940"/>
              <a:ext cx="504924" cy="431768"/>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r>
                <a:rPr lang="en-US" altLang="ja-JP" sz="1200" dirty="0">
                  <a:solidFill>
                    <a:srgbClr val="000000"/>
                  </a:solidFill>
                  <a:latin typeface="ヒラギノ角ゴ ProN W3"/>
                  <a:ea typeface="ヒラギノ角ゴ ProN W3"/>
                  <a:cs typeface="ヒラギノ角ゴ ProN W3"/>
                </a:rPr>
                <a:t> </a:t>
              </a:r>
            </a:p>
          </p:txBody>
        </p:sp>
        <p:cxnSp>
          <p:nvCxnSpPr>
            <p:cNvPr id="68" name="直線コネクタ 67"/>
            <p:cNvCxnSpPr/>
            <p:nvPr/>
          </p:nvCxnSpPr>
          <p:spPr>
            <a:xfrm>
              <a:off x="6207181" y="2130533"/>
              <a:ext cx="2053041"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3" name="テキスト ボックス 24"/>
          <p:cNvSpPr txBox="1">
            <a:spLocks noChangeArrowheads="1"/>
          </p:cNvSpPr>
          <p:nvPr/>
        </p:nvSpPr>
        <p:spPr bwMode="auto">
          <a:xfrm>
            <a:off x="2268021" y="452743"/>
            <a:ext cx="577942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defTabSz="457200">
              <a:spcBef>
                <a:spcPct val="0"/>
              </a:spcBef>
              <a:buNone/>
            </a:pPr>
            <a:r>
              <a:rPr lang="ja-JP" altLang="en-US" sz="1200" dirty="0">
                <a:solidFill>
                  <a:srgbClr val="000000"/>
                </a:solidFill>
                <a:latin typeface="ヒラギノ角ゴ ProN W3"/>
                <a:ea typeface="ヒラギノ角ゴ ProN W3"/>
                <a:cs typeface="ヒラギノ角ゴ ProN W3"/>
              </a:rPr>
              <a:t>ユーザが</a:t>
            </a:r>
            <a:r>
              <a:rPr lang="en-US" altLang="ja-JP" sz="1200" dirty="0">
                <a:solidFill>
                  <a:srgbClr val="000000"/>
                </a:solidFill>
                <a:latin typeface="ヒラギノ角ゴ ProN W3"/>
                <a:ea typeface="ヒラギノ角ゴ ProN W3"/>
                <a:cs typeface="ヒラギノ角ゴ ProN W3"/>
              </a:rPr>
              <a:t>〈</a:t>
            </a:r>
            <a:r>
              <a:rPr lang="en-US" altLang="ja-JP" sz="1200" dirty="0" err="1">
                <a:solidFill>
                  <a:srgbClr val="000000"/>
                </a:solidFill>
                <a:latin typeface="ヒラギノ角ゴ ProN W3"/>
                <a:ea typeface="ヒラギノ角ゴ ProN W3"/>
                <a:cs typeface="ヒラギノ角ゴ ProN W3"/>
              </a:rPr>
              <a:t>McKernel</a:t>
            </a:r>
            <a:r>
              <a:rPr lang="ja-JP" altLang="en-US" sz="1200" dirty="0">
                <a:solidFill>
                  <a:srgbClr val="000000"/>
                </a:solidFill>
                <a:latin typeface="ヒラギノ角ゴ ProN W3"/>
                <a:ea typeface="ヒラギノ角ゴ ProN W3"/>
                <a:cs typeface="ヒラギノ角ゴ ProN W3"/>
              </a:rPr>
              <a:t>動作モード，タイマ割り込み不使用カーネル</a:t>
            </a:r>
            <a:r>
              <a:rPr lang="en-US" altLang="ja-JP" sz="1200" dirty="0">
                <a:solidFill>
                  <a:srgbClr val="000000"/>
                </a:solidFill>
                <a:latin typeface="ヒラギノ角ゴ ProN W3"/>
                <a:ea typeface="ヒラギノ角ゴ ProN W3"/>
                <a:cs typeface="ヒラギノ角ゴ ProN W3"/>
              </a:rPr>
              <a:t>〉</a:t>
            </a:r>
            <a:br>
              <a:rPr lang="en-US" altLang="ja-JP" sz="1200" dirty="0">
                <a:solidFill>
                  <a:srgbClr val="000000"/>
                </a:solidFill>
                <a:latin typeface="ヒラギノ角ゴ ProN W3"/>
                <a:ea typeface="ヒラギノ角ゴ ProN W3"/>
                <a:cs typeface="ヒラギノ角ゴ ProN W3"/>
              </a:rPr>
            </a:br>
            <a:r>
              <a:rPr lang="ja-JP" altLang="en-US" sz="1200" dirty="0">
                <a:solidFill>
                  <a:srgbClr val="000000"/>
                </a:solidFill>
                <a:latin typeface="ヒラギノ角ゴ ProN W3"/>
                <a:ea typeface="ヒラギノ角ゴ ProN W3"/>
                <a:cs typeface="ヒラギノ角ゴ ProN W3"/>
              </a:rPr>
              <a:t>のジョブを投入するジョブキュー（システムはノードを</a:t>
            </a:r>
            <a:r>
              <a:rPr lang="en-US" altLang="ja-JP" sz="1200" dirty="0" err="1">
                <a:solidFill>
                  <a:srgbClr val="000000"/>
                </a:solidFill>
                <a:latin typeface="ヒラギノ角ゴ ProN W3"/>
                <a:ea typeface="ヒラギノ角ゴ ProN W3"/>
                <a:cs typeface="ヒラギノ角ゴ ProN W3"/>
              </a:rPr>
              <a:t>McKernel</a:t>
            </a:r>
            <a:r>
              <a:rPr lang="ja-JP" altLang="en-US" sz="1200" dirty="0">
                <a:solidFill>
                  <a:srgbClr val="000000"/>
                </a:solidFill>
                <a:latin typeface="ヒラギノ角ゴ ProN W3"/>
                <a:ea typeface="ヒラギノ角ゴ ProN W3"/>
                <a:cs typeface="ヒラギノ角ゴ ProN W3"/>
              </a:rPr>
              <a:t>モードにする）</a:t>
            </a:r>
          </a:p>
        </p:txBody>
      </p:sp>
      <p:sp>
        <p:nvSpPr>
          <p:cNvPr id="58" name="テキスト ボックス 25"/>
          <p:cNvSpPr txBox="1">
            <a:spLocks noChangeArrowheads="1"/>
          </p:cNvSpPr>
          <p:nvPr/>
        </p:nvSpPr>
        <p:spPr bwMode="auto">
          <a:xfrm>
            <a:off x="2254877" y="1601582"/>
            <a:ext cx="577942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defTabSz="457200">
              <a:spcBef>
                <a:spcPct val="0"/>
              </a:spcBef>
              <a:buNone/>
            </a:pPr>
            <a:r>
              <a:rPr lang="ja-JP" altLang="en-US" sz="1200" dirty="0">
                <a:solidFill>
                  <a:srgbClr val="000000"/>
                </a:solidFill>
                <a:latin typeface="ヒラギノ角ゴ ProN W3"/>
                <a:ea typeface="ヒラギノ角ゴ ProN W3"/>
                <a:cs typeface="ヒラギノ角ゴ ProN W3"/>
              </a:rPr>
              <a:t>ユーザが</a:t>
            </a:r>
            <a:r>
              <a:rPr lang="en-US" altLang="ja-JP" sz="1200" dirty="0">
                <a:solidFill>
                  <a:srgbClr val="000000"/>
                </a:solidFill>
                <a:latin typeface="ヒラギノ角ゴ ProN W3"/>
                <a:ea typeface="ヒラギノ角ゴ ProN W3"/>
                <a:cs typeface="ヒラギノ角ゴ ProN W3"/>
              </a:rPr>
              <a:t>〈</a:t>
            </a:r>
            <a:r>
              <a:rPr lang="en-US" altLang="ja-JP" sz="1200" dirty="0" err="1">
                <a:solidFill>
                  <a:srgbClr val="000000"/>
                </a:solidFill>
                <a:latin typeface="ヒラギノ角ゴ ProN W3"/>
                <a:ea typeface="ヒラギノ角ゴ ProN W3"/>
                <a:cs typeface="ヒラギノ角ゴ ProN W3"/>
              </a:rPr>
              <a:t>McKernel</a:t>
            </a:r>
            <a:r>
              <a:rPr lang="ja-JP" altLang="en-US" sz="1200" dirty="0">
                <a:solidFill>
                  <a:srgbClr val="000000"/>
                </a:solidFill>
                <a:latin typeface="ヒラギノ角ゴ ProN W3"/>
                <a:ea typeface="ヒラギノ角ゴ ProN W3"/>
                <a:cs typeface="ヒラギノ角ゴ ProN W3"/>
              </a:rPr>
              <a:t>動作モード，</a:t>
            </a:r>
            <a:r>
              <a:rPr lang="en-US" altLang="ja-JP" sz="1200" dirty="0">
                <a:solidFill>
                  <a:srgbClr val="000000"/>
                </a:solidFill>
                <a:latin typeface="ヒラギノ角ゴ ProN W3"/>
                <a:ea typeface="ヒラギノ角ゴ ProN W3"/>
                <a:cs typeface="ヒラギノ角ゴ ProN W3"/>
              </a:rPr>
              <a:t>PVAS</a:t>
            </a:r>
            <a:r>
              <a:rPr lang="ja-JP" altLang="en-US" sz="1200" dirty="0">
                <a:solidFill>
                  <a:srgbClr val="000000"/>
                </a:solidFill>
                <a:latin typeface="ヒラギノ角ゴ ProN W3"/>
                <a:ea typeface="ヒラギノ角ゴ ProN W3"/>
                <a:cs typeface="ヒラギノ角ゴ ProN W3"/>
              </a:rPr>
              <a:t>カーネル</a:t>
            </a:r>
            <a:r>
              <a:rPr lang="en-US" altLang="ja-JP" sz="1200" dirty="0">
                <a:solidFill>
                  <a:srgbClr val="000000"/>
                </a:solidFill>
                <a:latin typeface="ヒラギノ角ゴ ProN W3"/>
                <a:ea typeface="ヒラギノ角ゴ ProN W3"/>
                <a:cs typeface="ヒラギノ角ゴ ProN W3"/>
              </a:rPr>
              <a:t>〉</a:t>
            </a:r>
            <a:br>
              <a:rPr lang="en-US" altLang="ja-JP" sz="1200" dirty="0">
                <a:solidFill>
                  <a:srgbClr val="000000"/>
                </a:solidFill>
                <a:latin typeface="ヒラギノ角ゴ ProN W3"/>
                <a:ea typeface="ヒラギノ角ゴ ProN W3"/>
                <a:cs typeface="ヒラギノ角ゴ ProN W3"/>
              </a:rPr>
            </a:br>
            <a:r>
              <a:rPr lang="ja-JP" altLang="en-US" sz="1200" dirty="0">
                <a:solidFill>
                  <a:srgbClr val="000000"/>
                </a:solidFill>
                <a:latin typeface="ヒラギノ角ゴ ProN W3"/>
                <a:ea typeface="ヒラギノ角ゴ ProN W3"/>
                <a:cs typeface="ヒラギノ角ゴ ProN W3"/>
              </a:rPr>
              <a:t>のジョブを投入するジョブキュー（システムはノードを</a:t>
            </a:r>
            <a:r>
              <a:rPr lang="en-US" altLang="ja-JP" sz="1200" dirty="0" err="1">
                <a:solidFill>
                  <a:srgbClr val="000000"/>
                </a:solidFill>
                <a:latin typeface="ヒラギノ角ゴ ProN W3"/>
                <a:ea typeface="ヒラギノ角ゴ ProN W3"/>
                <a:cs typeface="ヒラギノ角ゴ ProN W3"/>
              </a:rPr>
              <a:t>McKernel</a:t>
            </a:r>
            <a:r>
              <a:rPr lang="ja-JP" altLang="en-US" sz="1200" dirty="0">
                <a:solidFill>
                  <a:srgbClr val="000000"/>
                </a:solidFill>
                <a:latin typeface="ヒラギノ角ゴ ProN W3"/>
                <a:ea typeface="ヒラギノ角ゴ ProN W3"/>
                <a:cs typeface="ヒラギノ角ゴ ProN W3"/>
              </a:rPr>
              <a:t>モードにする）</a:t>
            </a:r>
          </a:p>
        </p:txBody>
      </p:sp>
      <p:sp>
        <p:nvSpPr>
          <p:cNvPr id="72" name="テキスト ボックス 47"/>
          <p:cNvSpPr txBox="1">
            <a:spLocks noChangeArrowheads="1"/>
          </p:cNvSpPr>
          <p:nvPr/>
        </p:nvSpPr>
        <p:spPr bwMode="auto">
          <a:xfrm>
            <a:off x="2242943" y="2677066"/>
            <a:ext cx="5952552"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defTabSz="457200">
              <a:spcBef>
                <a:spcPct val="0"/>
              </a:spcBef>
              <a:buNone/>
            </a:pPr>
            <a:r>
              <a:rPr lang="ja-JP" altLang="en-US" sz="1200" dirty="0">
                <a:solidFill>
                  <a:srgbClr val="000000"/>
                </a:solidFill>
                <a:latin typeface="ヒラギノ角ゴ ProN W3"/>
                <a:ea typeface="ヒラギノ角ゴ ProN W3"/>
                <a:cs typeface="ヒラギノ角ゴ ProN W3"/>
              </a:rPr>
              <a:t>ユーザが</a:t>
            </a:r>
            <a:r>
              <a:rPr lang="en-US" altLang="ja-JP" sz="1200" dirty="0">
                <a:solidFill>
                  <a:srgbClr val="000000"/>
                </a:solidFill>
                <a:latin typeface="ヒラギノ角ゴ ProN W3"/>
                <a:ea typeface="ヒラギノ角ゴ ProN W3"/>
                <a:cs typeface="ヒラギノ角ゴ ProN W3"/>
              </a:rPr>
              <a:t>〈</a:t>
            </a:r>
            <a:r>
              <a:rPr lang="en-US" altLang="ja-JP" sz="1200" dirty="0" err="1">
                <a:solidFill>
                  <a:srgbClr val="000000"/>
                </a:solidFill>
                <a:latin typeface="ヒラギノ角ゴ ProN W3"/>
                <a:ea typeface="ヒラギノ角ゴ ProN W3"/>
                <a:cs typeface="ヒラギノ角ゴ ProN W3"/>
              </a:rPr>
              <a:t>McKernel</a:t>
            </a:r>
            <a:r>
              <a:rPr lang="ja-JP" altLang="en-US" sz="1200" dirty="0">
                <a:solidFill>
                  <a:srgbClr val="000000"/>
                </a:solidFill>
                <a:latin typeface="ヒラギノ角ゴ ProN W3"/>
                <a:ea typeface="ヒラギノ角ゴ ProN W3"/>
                <a:cs typeface="ヒラギノ角ゴ ProN W3"/>
              </a:rPr>
              <a:t>動作モード，高速起動メモリスナップショットカーネル</a:t>
            </a:r>
            <a:r>
              <a:rPr lang="en-US" altLang="ja-JP" sz="1200" dirty="0">
                <a:solidFill>
                  <a:srgbClr val="000000"/>
                </a:solidFill>
                <a:latin typeface="ヒラギノ角ゴ ProN W3"/>
                <a:ea typeface="ヒラギノ角ゴ ProN W3"/>
                <a:cs typeface="ヒラギノ角ゴ ProN W3"/>
              </a:rPr>
              <a:t>〉</a:t>
            </a:r>
            <a:br>
              <a:rPr lang="en-US" altLang="ja-JP" sz="1200" dirty="0">
                <a:solidFill>
                  <a:srgbClr val="000000"/>
                </a:solidFill>
                <a:latin typeface="ヒラギノ角ゴ ProN W3"/>
                <a:ea typeface="ヒラギノ角ゴ ProN W3"/>
                <a:cs typeface="ヒラギノ角ゴ ProN W3"/>
              </a:rPr>
            </a:br>
            <a:r>
              <a:rPr lang="ja-JP" altLang="en-US" sz="1200" dirty="0">
                <a:solidFill>
                  <a:srgbClr val="000000"/>
                </a:solidFill>
                <a:latin typeface="ヒラギノ角ゴ ProN W3"/>
                <a:ea typeface="ヒラギノ角ゴ ProN W3"/>
                <a:cs typeface="ヒラギノ角ゴ ProN W3"/>
              </a:rPr>
              <a:t>のジョブを投入するジョブキュー（システムはノードを</a:t>
            </a:r>
            <a:r>
              <a:rPr lang="en-US" altLang="ja-JP" sz="1200" dirty="0" err="1">
                <a:solidFill>
                  <a:srgbClr val="000000"/>
                </a:solidFill>
                <a:latin typeface="ヒラギノ角ゴ ProN W3"/>
                <a:ea typeface="ヒラギノ角ゴ ProN W3"/>
                <a:cs typeface="ヒラギノ角ゴ ProN W3"/>
              </a:rPr>
              <a:t>McKernel</a:t>
            </a:r>
            <a:r>
              <a:rPr lang="ja-JP" altLang="en-US" sz="1200" dirty="0">
                <a:solidFill>
                  <a:srgbClr val="000000"/>
                </a:solidFill>
                <a:latin typeface="ヒラギノ角ゴ ProN W3"/>
                <a:ea typeface="ヒラギノ角ゴ ProN W3"/>
                <a:cs typeface="ヒラギノ角ゴ ProN W3"/>
              </a:rPr>
              <a:t>モードにする）</a:t>
            </a:r>
          </a:p>
        </p:txBody>
      </p:sp>
      <p:sp>
        <p:nvSpPr>
          <p:cNvPr id="78" name="テキスト ボックス 47"/>
          <p:cNvSpPr txBox="1">
            <a:spLocks noChangeArrowheads="1"/>
          </p:cNvSpPr>
          <p:nvPr/>
        </p:nvSpPr>
        <p:spPr bwMode="auto">
          <a:xfrm>
            <a:off x="2263784" y="3776239"/>
            <a:ext cx="424916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defTabSz="457200">
              <a:spcBef>
                <a:spcPct val="0"/>
              </a:spcBef>
              <a:buNone/>
            </a:pPr>
            <a:r>
              <a:rPr lang="ja-JP" altLang="en-US" sz="1200" dirty="0">
                <a:solidFill>
                  <a:srgbClr val="000000"/>
                </a:solidFill>
                <a:latin typeface="ヒラギノ角ゴ ProN W3"/>
                <a:ea typeface="ヒラギノ角ゴ ProN W3"/>
                <a:cs typeface="ヒラギノ角ゴ ProN W3"/>
              </a:rPr>
              <a:t>ユーザが</a:t>
            </a:r>
            <a:r>
              <a:rPr lang="en-US" altLang="ja-JP" sz="1200" dirty="0">
                <a:solidFill>
                  <a:srgbClr val="000000"/>
                </a:solidFill>
                <a:latin typeface="ヒラギノ角ゴ ProN W3"/>
                <a:ea typeface="ヒラギノ角ゴ ProN W3"/>
                <a:cs typeface="ヒラギノ角ゴ ProN W3"/>
              </a:rPr>
              <a:t>Linux</a:t>
            </a:r>
            <a:r>
              <a:rPr lang="ja-JP" altLang="en-US" sz="1200" dirty="0">
                <a:solidFill>
                  <a:srgbClr val="000000"/>
                </a:solidFill>
                <a:latin typeface="ヒラギノ角ゴ ProN W3"/>
                <a:ea typeface="ヒラギノ角ゴ ProN W3"/>
                <a:cs typeface="ヒラギノ角ゴ ProN W3"/>
              </a:rPr>
              <a:t>動作モードのジョブを投入するジョブキュー</a:t>
            </a:r>
            <a:r>
              <a:rPr lang="en-US" altLang="ja-JP" sz="1200" dirty="0">
                <a:solidFill>
                  <a:srgbClr val="000000"/>
                </a:solidFill>
                <a:latin typeface="ヒラギノ角ゴ ProN W3"/>
                <a:ea typeface="ヒラギノ角ゴ ProN W3"/>
                <a:cs typeface="ヒラギノ角ゴ ProN W3"/>
              </a:rPr>
              <a:t/>
            </a:r>
            <a:br>
              <a:rPr lang="en-US" altLang="ja-JP" sz="1200" dirty="0">
                <a:solidFill>
                  <a:srgbClr val="000000"/>
                </a:solidFill>
                <a:latin typeface="ヒラギノ角ゴ ProN W3"/>
                <a:ea typeface="ヒラギノ角ゴ ProN W3"/>
                <a:cs typeface="ヒラギノ角ゴ ProN W3"/>
              </a:rPr>
            </a:br>
            <a:r>
              <a:rPr lang="ja-JP" altLang="en-US" sz="1200" dirty="0">
                <a:solidFill>
                  <a:srgbClr val="000000"/>
                </a:solidFill>
                <a:latin typeface="ヒラギノ角ゴ ProN W3"/>
                <a:ea typeface="ヒラギノ角ゴ ProN W3"/>
                <a:cs typeface="ヒラギノ角ゴ ProN W3"/>
              </a:rPr>
              <a:t>（システムはノードを</a:t>
            </a:r>
            <a:r>
              <a:rPr lang="en-US" altLang="ja-JP" sz="1200" dirty="0">
                <a:solidFill>
                  <a:srgbClr val="000000"/>
                </a:solidFill>
                <a:latin typeface="ヒラギノ角ゴ ProN W3"/>
                <a:ea typeface="ヒラギノ角ゴ ProN W3"/>
                <a:cs typeface="ヒラギノ角ゴ ProN W3"/>
              </a:rPr>
              <a:t>Linux</a:t>
            </a:r>
            <a:r>
              <a:rPr lang="ja-JP" altLang="en-US" sz="1200" dirty="0">
                <a:solidFill>
                  <a:srgbClr val="000000"/>
                </a:solidFill>
                <a:latin typeface="ヒラギノ角ゴ ProN W3"/>
                <a:ea typeface="ヒラギノ角ゴ ProN W3"/>
                <a:cs typeface="ヒラギノ角ゴ ProN W3"/>
              </a:rPr>
              <a:t>オンリーモードにする）</a:t>
            </a:r>
          </a:p>
        </p:txBody>
      </p:sp>
      <p:sp>
        <p:nvSpPr>
          <p:cNvPr id="84" name="テキスト ボックス 47"/>
          <p:cNvSpPr txBox="1">
            <a:spLocks noChangeArrowheads="1"/>
          </p:cNvSpPr>
          <p:nvPr/>
        </p:nvSpPr>
        <p:spPr bwMode="auto">
          <a:xfrm>
            <a:off x="2247868" y="5055630"/>
            <a:ext cx="616322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defTabSz="457200">
              <a:spcBef>
                <a:spcPct val="0"/>
              </a:spcBef>
              <a:buNone/>
            </a:pPr>
            <a:r>
              <a:rPr lang="ja-JP" altLang="en-US" sz="1200" dirty="0">
                <a:solidFill>
                  <a:srgbClr val="000000"/>
                </a:solidFill>
                <a:latin typeface="ヒラギノ角ゴ ProN W3"/>
                <a:ea typeface="ヒラギノ角ゴ ProN W3"/>
                <a:cs typeface="ヒラギノ角ゴ ProN W3"/>
              </a:rPr>
              <a:t>ジョブスクリプトに動作モード及びカーネル種類が指定されていればその設定を用い、</a:t>
            </a:r>
            <a:r>
              <a:rPr lang="en-US" altLang="ja-JP" sz="1200" dirty="0">
                <a:solidFill>
                  <a:srgbClr val="000000"/>
                </a:solidFill>
                <a:latin typeface="ヒラギノ角ゴ ProN W3"/>
                <a:ea typeface="ヒラギノ角ゴ ProN W3"/>
                <a:cs typeface="ヒラギノ角ゴ ProN W3"/>
              </a:rPr>
              <a:t/>
            </a:r>
            <a:br>
              <a:rPr lang="en-US" altLang="ja-JP" sz="1200" dirty="0">
                <a:solidFill>
                  <a:srgbClr val="000000"/>
                </a:solidFill>
                <a:latin typeface="ヒラギノ角ゴ ProN W3"/>
                <a:ea typeface="ヒラギノ角ゴ ProN W3"/>
                <a:cs typeface="ヒラギノ角ゴ ProN W3"/>
              </a:rPr>
            </a:br>
            <a:r>
              <a:rPr lang="ja-JP" altLang="en-US" sz="1200" dirty="0">
                <a:solidFill>
                  <a:srgbClr val="000000"/>
                </a:solidFill>
                <a:latin typeface="ヒラギノ角ゴ ProN W3"/>
                <a:ea typeface="ヒラギノ角ゴ ProN W3"/>
                <a:cs typeface="ヒラギノ角ゴ ProN W3"/>
              </a:rPr>
              <a:t>指定されていなければデフォルト設定を用いるジョブキュー</a:t>
            </a:r>
          </a:p>
        </p:txBody>
      </p:sp>
      <p:sp>
        <p:nvSpPr>
          <p:cNvPr id="89" name="テキスト ボックス 88"/>
          <p:cNvSpPr txBox="1"/>
          <p:nvPr/>
        </p:nvSpPr>
        <p:spPr>
          <a:xfrm>
            <a:off x="2247868" y="6371152"/>
            <a:ext cx="5964702" cy="461665"/>
          </a:xfrm>
          <a:prstGeom prst="rect">
            <a:avLst/>
          </a:prstGeom>
          <a:noFill/>
        </p:spPr>
        <p:txBody>
          <a:bodyPr wrap="square" rtlCol="0">
            <a:spAutoFit/>
          </a:bodyPr>
          <a:lstStyle/>
          <a:p>
            <a:pPr marL="176213" indent="-176213" defTabSz="457200"/>
            <a:r>
              <a:rPr lang="ja-JP" altLang="en-US" sz="1200" dirty="0">
                <a:solidFill>
                  <a:srgbClr val="000000"/>
                </a:solidFill>
                <a:latin typeface="ヒラギノ角ゴ ProN W3"/>
                <a:ea typeface="ヒラギノ角ゴ ProN W3"/>
                <a:cs typeface="ヒラギノ角ゴ ProN W3"/>
              </a:rPr>
              <a:t>＊ジョブスクリプトに指定されている動作モード及びカーネル種類が</a:t>
            </a:r>
            <a:r>
              <a:rPr lang="en-US" altLang="ja-JP" sz="1200" dirty="0">
                <a:solidFill>
                  <a:srgbClr val="000000"/>
                </a:solidFill>
                <a:latin typeface="ヒラギノ角ゴ ProN W3"/>
                <a:ea typeface="ヒラギノ角ゴ ProN W3"/>
                <a:cs typeface="ヒラギノ角ゴ ProN W3"/>
              </a:rPr>
              <a:t/>
            </a:r>
            <a:br>
              <a:rPr lang="en-US" altLang="ja-JP" sz="1200" dirty="0">
                <a:solidFill>
                  <a:srgbClr val="000000"/>
                </a:solidFill>
                <a:latin typeface="ヒラギノ角ゴ ProN W3"/>
                <a:ea typeface="ヒラギノ角ゴ ProN W3"/>
                <a:cs typeface="ヒラギノ角ゴ ProN W3"/>
              </a:rPr>
            </a:br>
            <a:r>
              <a:rPr lang="ja-JP" altLang="en-US" sz="1200" dirty="0">
                <a:solidFill>
                  <a:srgbClr val="000000"/>
                </a:solidFill>
                <a:latin typeface="ヒラギノ角ゴ ProN W3"/>
                <a:ea typeface="ヒラギノ角ゴ ProN W3"/>
                <a:cs typeface="ヒラギノ角ゴ ProN W3"/>
              </a:rPr>
              <a:t>ジョブキューが想定するものと異なっている場合はエラー</a:t>
            </a:r>
          </a:p>
        </p:txBody>
      </p:sp>
      <p:grpSp>
        <p:nvGrpSpPr>
          <p:cNvPr id="3" name="図形グループ 2"/>
          <p:cNvGrpSpPr/>
          <p:nvPr/>
        </p:nvGrpSpPr>
        <p:grpSpPr>
          <a:xfrm>
            <a:off x="2299249" y="2091638"/>
            <a:ext cx="1912329" cy="433388"/>
            <a:chOff x="775248" y="2058438"/>
            <a:chExt cx="1912329" cy="433388"/>
          </a:xfrm>
        </p:grpSpPr>
        <p:grpSp>
          <p:nvGrpSpPr>
            <p:cNvPr id="57" name="グループ化 18"/>
            <p:cNvGrpSpPr>
              <a:grpSpLocks/>
            </p:cNvGrpSpPr>
            <p:nvPr/>
          </p:nvGrpSpPr>
          <p:grpSpPr bwMode="auto">
            <a:xfrm>
              <a:off x="775248" y="2058438"/>
              <a:ext cx="1912329" cy="433388"/>
              <a:chOff x="6197654" y="1702157"/>
              <a:chExt cx="2072095" cy="433356"/>
            </a:xfrm>
          </p:grpSpPr>
          <p:cxnSp>
            <p:nvCxnSpPr>
              <p:cNvPr id="59" name="直線コネクタ 58"/>
              <p:cNvCxnSpPr/>
              <p:nvPr/>
            </p:nvCxnSpPr>
            <p:spPr>
              <a:xfrm>
                <a:off x="6197654" y="1702157"/>
                <a:ext cx="2072095"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7755298" y="1702157"/>
                <a:ext cx="501748" cy="433356"/>
              </a:xfrm>
              <a:prstGeom prst="rect">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en-US" altLang="ja-JP" sz="1200" dirty="0">
                  <a:solidFill>
                    <a:srgbClr val="000000"/>
                  </a:solidFill>
                  <a:latin typeface="ヒラギノ角ゴ ProN W3"/>
                  <a:ea typeface="ヒラギノ角ゴ ProN W3"/>
                  <a:cs typeface="ヒラギノ角ゴ ProN W3"/>
                </a:endParaRPr>
              </a:p>
            </p:txBody>
          </p:sp>
          <p:cxnSp>
            <p:nvCxnSpPr>
              <p:cNvPr id="61" name="直線コネクタ 60"/>
              <p:cNvCxnSpPr/>
              <p:nvPr/>
            </p:nvCxnSpPr>
            <p:spPr>
              <a:xfrm>
                <a:off x="6207181" y="2130750"/>
                <a:ext cx="2049865" cy="47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正方形/長方形 35"/>
            <p:cNvSpPr/>
            <p:nvPr/>
          </p:nvSpPr>
          <p:spPr bwMode="auto">
            <a:xfrm>
              <a:off x="1749730" y="2060026"/>
              <a:ext cx="463061" cy="431800"/>
            </a:xfrm>
            <a:prstGeom prst="rect">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en-US" altLang="ja-JP" sz="1200" dirty="0">
                <a:solidFill>
                  <a:srgbClr val="000000"/>
                </a:solidFill>
                <a:latin typeface="ヒラギノ角ゴ ProN W3"/>
                <a:ea typeface="ヒラギノ角ゴ ProN W3"/>
                <a:cs typeface="ヒラギノ角ゴ ProN W3"/>
              </a:endParaRPr>
            </a:p>
          </p:txBody>
        </p:sp>
      </p:grpSp>
      <p:grpSp>
        <p:nvGrpSpPr>
          <p:cNvPr id="2" name="図形グループ 1"/>
          <p:cNvGrpSpPr/>
          <p:nvPr/>
        </p:nvGrpSpPr>
        <p:grpSpPr>
          <a:xfrm>
            <a:off x="2297669" y="3137115"/>
            <a:ext cx="1918577" cy="433416"/>
            <a:chOff x="723868" y="3054115"/>
            <a:chExt cx="1918577" cy="433416"/>
          </a:xfrm>
        </p:grpSpPr>
        <p:grpSp>
          <p:nvGrpSpPr>
            <p:cNvPr id="71" name="グループ化 43"/>
            <p:cNvGrpSpPr>
              <a:grpSpLocks/>
            </p:cNvGrpSpPr>
            <p:nvPr/>
          </p:nvGrpSpPr>
          <p:grpSpPr bwMode="auto">
            <a:xfrm>
              <a:off x="723868" y="3054115"/>
              <a:ext cx="1918577" cy="433416"/>
              <a:chOff x="6190888" y="1677408"/>
              <a:chExt cx="2078866" cy="433385"/>
            </a:xfrm>
          </p:grpSpPr>
          <p:cxnSp>
            <p:nvCxnSpPr>
              <p:cNvPr id="73" name="直線コネクタ 72"/>
              <p:cNvCxnSpPr/>
              <p:nvPr/>
            </p:nvCxnSpPr>
            <p:spPr>
              <a:xfrm>
                <a:off x="6190888" y="1677408"/>
                <a:ext cx="207368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7755299" y="1679023"/>
                <a:ext cx="501749" cy="43177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ja-JP" altLang="en-US" sz="1200" dirty="0">
                  <a:solidFill>
                    <a:srgbClr val="000000"/>
                  </a:solidFill>
                  <a:latin typeface="ヒラギノ角ゴ ProN W3"/>
                  <a:ea typeface="ヒラギノ角ゴ ProN W3"/>
                  <a:cs typeface="ヒラギノ角ゴ ProN W3"/>
                </a:endParaRPr>
              </a:p>
            </p:txBody>
          </p:sp>
          <p:cxnSp>
            <p:nvCxnSpPr>
              <p:cNvPr id="75" name="直線コネクタ 74"/>
              <p:cNvCxnSpPr/>
              <p:nvPr/>
            </p:nvCxnSpPr>
            <p:spPr>
              <a:xfrm>
                <a:off x="6197658" y="2109204"/>
                <a:ext cx="2072096"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正方形/長方形 36"/>
            <p:cNvSpPr/>
            <p:nvPr/>
          </p:nvSpPr>
          <p:spPr bwMode="auto">
            <a:xfrm>
              <a:off x="1704598" y="3055733"/>
              <a:ext cx="463062" cy="43021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ja-JP" altLang="en-US" sz="1200" dirty="0">
                <a:solidFill>
                  <a:srgbClr val="000000"/>
                </a:solidFill>
                <a:latin typeface="ヒラギノ角ゴ ProN W3"/>
                <a:ea typeface="ヒラギノ角ゴ ProN W3"/>
                <a:cs typeface="ヒラギノ角ゴ ProN W3"/>
              </a:endParaRPr>
            </a:p>
          </p:txBody>
        </p:sp>
      </p:grpSp>
      <p:grpSp>
        <p:nvGrpSpPr>
          <p:cNvPr id="4" name="図形グループ 3"/>
          <p:cNvGrpSpPr/>
          <p:nvPr/>
        </p:nvGrpSpPr>
        <p:grpSpPr>
          <a:xfrm>
            <a:off x="2276535" y="4263435"/>
            <a:ext cx="1900605" cy="428625"/>
            <a:chOff x="726054" y="4111960"/>
            <a:chExt cx="1900605" cy="428625"/>
          </a:xfrm>
        </p:grpSpPr>
        <p:grpSp>
          <p:nvGrpSpPr>
            <p:cNvPr id="77" name="グループ化 43"/>
            <p:cNvGrpSpPr>
              <a:grpSpLocks/>
            </p:cNvGrpSpPr>
            <p:nvPr/>
          </p:nvGrpSpPr>
          <p:grpSpPr bwMode="auto">
            <a:xfrm>
              <a:off x="726054" y="4111960"/>
              <a:ext cx="1900605" cy="428625"/>
              <a:chOff x="6197656" y="1702477"/>
              <a:chExt cx="2059393" cy="428594"/>
            </a:xfrm>
          </p:grpSpPr>
          <p:cxnSp>
            <p:nvCxnSpPr>
              <p:cNvPr id="79" name="直線コネクタ 78"/>
              <p:cNvCxnSpPr/>
              <p:nvPr/>
            </p:nvCxnSpPr>
            <p:spPr>
              <a:xfrm>
                <a:off x="6197656" y="1702477"/>
                <a:ext cx="2053791"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正方形/長方形 79"/>
              <p:cNvSpPr/>
              <p:nvPr/>
            </p:nvSpPr>
            <p:spPr>
              <a:xfrm>
                <a:off x="7755300" y="1702478"/>
                <a:ext cx="501749" cy="4285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ja-JP" altLang="en-US" sz="1200" dirty="0">
                  <a:solidFill>
                    <a:srgbClr val="000000"/>
                  </a:solidFill>
                  <a:latin typeface="ヒラギノ角ゴ ProN W3"/>
                  <a:ea typeface="ヒラギノ角ゴ ProN W3"/>
                  <a:cs typeface="ヒラギノ角ゴ ProN W3"/>
                </a:endParaRPr>
              </a:p>
            </p:txBody>
          </p:sp>
          <p:cxnSp>
            <p:nvCxnSpPr>
              <p:cNvPr id="81" name="直線コネクタ 80"/>
              <p:cNvCxnSpPr/>
              <p:nvPr/>
            </p:nvCxnSpPr>
            <p:spPr>
              <a:xfrm>
                <a:off x="6207183" y="2131070"/>
                <a:ext cx="20363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正方形/長方形 39"/>
            <p:cNvSpPr/>
            <p:nvPr/>
          </p:nvSpPr>
          <p:spPr bwMode="auto">
            <a:xfrm>
              <a:off x="1704598" y="4113547"/>
              <a:ext cx="463062" cy="42703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ja-JP" altLang="en-US" sz="1200" dirty="0">
                <a:solidFill>
                  <a:srgbClr val="000000"/>
                </a:solidFill>
                <a:latin typeface="ヒラギノ角ゴ ProN W3"/>
                <a:ea typeface="ヒラギノ角ゴ ProN W3"/>
                <a:cs typeface="ヒラギノ角ゴ ProN W3"/>
              </a:endParaRPr>
            </a:p>
          </p:txBody>
        </p:sp>
      </p:grpSp>
      <p:grpSp>
        <p:nvGrpSpPr>
          <p:cNvPr id="14" name="図形グループ 13"/>
          <p:cNvGrpSpPr/>
          <p:nvPr/>
        </p:nvGrpSpPr>
        <p:grpSpPr>
          <a:xfrm>
            <a:off x="2284493" y="5549959"/>
            <a:ext cx="1906852" cy="428625"/>
            <a:chOff x="769000" y="5400558"/>
            <a:chExt cx="1906852" cy="428625"/>
          </a:xfrm>
        </p:grpSpPr>
        <p:grpSp>
          <p:nvGrpSpPr>
            <p:cNvPr id="83" name="グループ化 43"/>
            <p:cNvGrpSpPr>
              <a:grpSpLocks/>
            </p:cNvGrpSpPr>
            <p:nvPr/>
          </p:nvGrpSpPr>
          <p:grpSpPr bwMode="auto">
            <a:xfrm>
              <a:off x="769000" y="5400558"/>
              <a:ext cx="1906852" cy="428625"/>
              <a:chOff x="6197656" y="1702477"/>
              <a:chExt cx="2066161" cy="428593"/>
            </a:xfrm>
          </p:grpSpPr>
          <p:cxnSp>
            <p:nvCxnSpPr>
              <p:cNvPr id="85" name="直線コネクタ 84"/>
              <p:cNvCxnSpPr/>
              <p:nvPr/>
            </p:nvCxnSpPr>
            <p:spPr>
              <a:xfrm>
                <a:off x="6197656" y="1702477"/>
                <a:ext cx="205939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正方形/長方形 85"/>
              <p:cNvSpPr/>
              <p:nvPr/>
            </p:nvSpPr>
            <p:spPr>
              <a:xfrm>
                <a:off x="7755300" y="1702477"/>
                <a:ext cx="501749" cy="4285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ja-JP" altLang="en-US" sz="1200" dirty="0">
                  <a:solidFill>
                    <a:srgbClr val="000000"/>
                  </a:solidFill>
                  <a:latin typeface="ヒラギノ角ゴ ProN W3"/>
                  <a:ea typeface="ヒラギノ角ゴ ProN W3"/>
                  <a:cs typeface="ヒラギノ角ゴ ProN W3"/>
                </a:endParaRPr>
              </a:p>
            </p:txBody>
          </p:sp>
          <p:cxnSp>
            <p:nvCxnSpPr>
              <p:cNvPr id="87" name="直線コネクタ 86"/>
              <p:cNvCxnSpPr/>
              <p:nvPr/>
            </p:nvCxnSpPr>
            <p:spPr>
              <a:xfrm>
                <a:off x="6207184" y="2131070"/>
                <a:ext cx="20566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正方形/長方形 48"/>
            <p:cNvSpPr/>
            <p:nvPr/>
          </p:nvSpPr>
          <p:spPr bwMode="auto">
            <a:xfrm>
              <a:off x="1749730" y="5402144"/>
              <a:ext cx="463062" cy="42703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defTabSz="457200">
                <a:defRPr/>
              </a:pPr>
              <a:endParaRPr lang="ja-JP" altLang="en-US" sz="1200" dirty="0">
                <a:solidFill>
                  <a:srgbClr val="000000"/>
                </a:solidFill>
                <a:latin typeface="ヒラギノ角ゴ ProN W3"/>
                <a:ea typeface="ヒラギノ角ゴ ProN W3"/>
                <a:cs typeface="ヒラギノ角ゴ ProN W3"/>
              </a:endParaRPr>
            </a:p>
          </p:txBody>
        </p:sp>
      </p:grpSp>
    </p:spTree>
    <p:extLst>
      <p:ext uri="{BB962C8B-B14F-4D97-AF65-F5344CB8AC3E}">
        <p14:creationId xmlns:p14="http://schemas.microsoft.com/office/powerpoint/2010/main" val="2134194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正方形/長方形 206"/>
          <p:cNvSpPr/>
          <p:nvPr/>
        </p:nvSpPr>
        <p:spPr>
          <a:xfrm>
            <a:off x="3661434" y="2063659"/>
            <a:ext cx="1954201" cy="1771951"/>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ヒラギノ角ゴ ProN W3"/>
              <a:ea typeface="ヒラギノ角ゴ ProN W3"/>
              <a:cs typeface="ヒラギノ角ゴ ProN W3"/>
            </a:endParaRPr>
          </a:p>
        </p:txBody>
      </p:sp>
      <p:sp>
        <p:nvSpPr>
          <p:cNvPr id="4" name="正方形/長方形 3"/>
          <p:cNvSpPr/>
          <p:nvPr/>
        </p:nvSpPr>
        <p:spPr bwMode="auto">
          <a:xfrm>
            <a:off x="3885204" y="2526192"/>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51" name="円/楕円 50"/>
          <p:cNvSpPr/>
          <p:nvPr/>
        </p:nvSpPr>
        <p:spPr bwMode="auto">
          <a:xfrm>
            <a:off x="9083207" y="5622284"/>
            <a:ext cx="2226400" cy="866597"/>
          </a:xfrm>
          <a:prstGeom prst="ellipse">
            <a:avLst/>
          </a:prstGeom>
          <a:solidFill>
            <a:schemeClr val="bg1">
              <a:lumMod val="75000"/>
            </a:schemeClr>
          </a:solidFill>
          <a:ln w="12700" cap="flat" cmpd="sng" algn="ctr">
            <a:no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ja-JP" altLang="en-US" dirty="0">
                <a:solidFill>
                  <a:srgbClr val="000000"/>
                </a:solidFill>
                <a:latin typeface="ヒラギノ角ゴ ProN W3"/>
                <a:ea typeface="ヒラギノ角ゴ ProN W3"/>
                <a:cs typeface="ヒラギノ角ゴ ProN W3"/>
              </a:rPr>
              <a:t>管理用</a:t>
            </a:r>
            <a:r>
              <a:rPr lang="en-US" altLang="ja-JP" dirty="0">
                <a:solidFill>
                  <a:srgbClr val="000000"/>
                </a:solidFill>
                <a:latin typeface="ヒラギノ角ゴ ProN W3"/>
                <a:ea typeface="ヒラギノ角ゴ ProN W3"/>
                <a:cs typeface="ヒラギノ角ゴ ProN W3"/>
              </a:rPr>
              <a:t/>
            </a:r>
            <a:br>
              <a:rPr lang="en-US" altLang="ja-JP" dirty="0">
                <a:solidFill>
                  <a:srgbClr val="000000"/>
                </a:solidFill>
                <a:latin typeface="ヒラギノ角ゴ ProN W3"/>
                <a:ea typeface="ヒラギノ角ゴ ProN W3"/>
                <a:cs typeface="ヒラギノ角ゴ ProN W3"/>
              </a:rPr>
            </a:br>
            <a:r>
              <a:rPr lang="ja-JP" altLang="en-US" dirty="0">
                <a:solidFill>
                  <a:srgbClr val="000000"/>
                </a:solidFill>
                <a:latin typeface="ヒラギノ角ゴ ProN W3"/>
                <a:ea typeface="ヒラギノ角ゴ ProN W3"/>
                <a:cs typeface="ヒラギノ角ゴ ProN W3"/>
              </a:rPr>
              <a:t>ネットワーク</a:t>
            </a:r>
            <a:r>
              <a:rPr lang="en-US" altLang="ja-JP" dirty="0">
                <a:solidFill>
                  <a:srgbClr val="000000"/>
                </a:solidFill>
                <a:latin typeface="ヒラギノ角ゴ ProN W3"/>
                <a:ea typeface="ヒラギノ角ゴ ProN W3"/>
                <a:cs typeface="ヒラギノ角ゴ ProN W3"/>
              </a:rPr>
              <a:t/>
            </a:r>
            <a:br>
              <a:rPr lang="en-US" altLang="ja-JP" dirty="0">
                <a:solidFill>
                  <a:srgbClr val="000000"/>
                </a:solidFill>
                <a:latin typeface="ヒラギノ角ゴ ProN W3"/>
                <a:ea typeface="ヒラギノ角ゴ ProN W3"/>
                <a:cs typeface="ヒラギノ角ゴ ProN W3"/>
              </a:rPr>
            </a:br>
            <a:r>
              <a:rPr lang="ja-JP" altLang="en-US" dirty="0">
                <a:solidFill>
                  <a:srgbClr val="000000"/>
                </a:solidFill>
                <a:latin typeface="ヒラギノ角ゴ ProN W3"/>
                <a:ea typeface="ヒラギノ角ゴ ProN W3"/>
                <a:cs typeface="ヒラギノ角ゴ ProN W3"/>
              </a:rPr>
              <a:t>（</a:t>
            </a:r>
            <a:r>
              <a:rPr lang="en-US" altLang="ja-JP" dirty="0">
                <a:solidFill>
                  <a:srgbClr val="000000"/>
                </a:solidFill>
                <a:latin typeface="ヒラギノ角ゴ ProN W3"/>
                <a:ea typeface="ヒラギノ角ゴ ProN W3"/>
                <a:cs typeface="ヒラギノ角ゴ ProN W3"/>
              </a:rPr>
              <a:t>Ethernet</a:t>
            </a:r>
            <a:r>
              <a:rPr lang="ja-JP" altLang="en-US" dirty="0">
                <a:solidFill>
                  <a:srgbClr val="000000"/>
                </a:solidFill>
                <a:latin typeface="ヒラギノ角ゴ ProN W3"/>
                <a:ea typeface="ヒラギノ角ゴ ProN W3"/>
                <a:cs typeface="ヒラギノ角ゴ ProN W3"/>
              </a:rPr>
              <a:t>）</a:t>
            </a:r>
          </a:p>
        </p:txBody>
      </p:sp>
      <p:sp>
        <p:nvSpPr>
          <p:cNvPr id="54" name="円/楕円 53"/>
          <p:cNvSpPr/>
          <p:nvPr/>
        </p:nvSpPr>
        <p:spPr bwMode="auto">
          <a:xfrm>
            <a:off x="2337027" y="5786933"/>
            <a:ext cx="2350508" cy="866597"/>
          </a:xfrm>
          <a:prstGeom prst="ellipse">
            <a:avLst/>
          </a:prstGeom>
          <a:solidFill>
            <a:srgbClr val="D9D9D9"/>
          </a:solidFill>
          <a:ln w="12700" cap="flat" cmpd="sng" algn="ctr">
            <a:no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ja-JP" altLang="en-US" dirty="0">
                <a:solidFill>
                  <a:srgbClr val="000000"/>
                </a:solidFill>
                <a:latin typeface="ヒラギノ角ゴ ProN W3"/>
                <a:ea typeface="ヒラギノ角ゴ ProN W3"/>
                <a:cs typeface="ヒラギノ角ゴ ProN W3"/>
              </a:rPr>
              <a:t>データ転送用</a:t>
            </a:r>
            <a:r>
              <a:rPr lang="en-US" altLang="ja-JP" dirty="0">
                <a:solidFill>
                  <a:srgbClr val="000000"/>
                </a:solidFill>
                <a:latin typeface="ヒラギノ角ゴ ProN W3"/>
                <a:ea typeface="ヒラギノ角ゴ ProN W3"/>
                <a:cs typeface="ヒラギノ角ゴ ProN W3"/>
              </a:rPr>
              <a:t/>
            </a:r>
            <a:br>
              <a:rPr lang="en-US" altLang="ja-JP" dirty="0">
                <a:solidFill>
                  <a:srgbClr val="000000"/>
                </a:solidFill>
                <a:latin typeface="ヒラギノ角ゴ ProN W3"/>
                <a:ea typeface="ヒラギノ角ゴ ProN W3"/>
                <a:cs typeface="ヒラギノ角ゴ ProN W3"/>
              </a:rPr>
            </a:br>
            <a:r>
              <a:rPr lang="ja-JP" altLang="en-US" dirty="0">
                <a:solidFill>
                  <a:srgbClr val="000000"/>
                </a:solidFill>
                <a:latin typeface="ヒラギノ角ゴ ProN W3"/>
                <a:ea typeface="ヒラギノ角ゴ ProN W3"/>
                <a:cs typeface="ヒラギノ角ゴ ProN W3"/>
              </a:rPr>
              <a:t>ネットワーク</a:t>
            </a:r>
            <a:r>
              <a:rPr lang="en-US" altLang="ja-JP" dirty="0">
                <a:solidFill>
                  <a:srgbClr val="000000"/>
                </a:solidFill>
                <a:latin typeface="ヒラギノ角ゴ ProN W3"/>
                <a:ea typeface="ヒラギノ角ゴ ProN W3"/>
                <a:cs typeface="ヒラギノ角ゴ ProN W3"/>
              </a:rPr>
              <a:t/>
            </a:r>
            <a:br>
              <a:rPr lang="en-US" altLang="ja-JP" dirty="0">
                <a:solidFill>
                  <a:srgbClr val="000000"/>
                </a:solidFill>
                <a:latin typeface="ヒラギノ角ゴ ProN W3"/>
                <a:ea typeface="ヒラギノ角ゴ ProN W3"/>
                <a:cs typeface="ヒラギノ角ゴ ProN W3"/>
              </a:rPr>
            </a:br>
            <a:r>
              <a:rPr lang="ja-JP" altLang="en-US" dirty="0">
                <a:solidFill>
                  <a:srgbClr val="000000"/>
                </a:solidFill>
                <a:latin typeface="ヒラギノ角ゴ ProN W3"/>
                <a:ea typeface="ヒラギノ角ゴ ProN W3"/>
                <a:cs typeface="ヒラギノ角ゴ ProN W3"/>
              </a:rPr>
              <a:t>（</a:t>
            </a:r>
            <a:r>
              <a:rPr lang="en-US" altLang="ja-JP" dirty="0">
                <a:solidFill>
                  <a:srgbClr val="000000"/>
                </a:solidFill>
                <a:latin typeface="ヒラギノ角ゴ ProN W3"/>
                <a:ea typeface="ヒラギノ角ゴ ProN W3"/>
                <a:cs typeface="ヒラギノ角ゴ ProN W3"/>
              </a:rPr>
              <a:t>IB</a:t>
            </a:r>
            <a:r>
              <a:rPr lang="ja-JP" altLang="en-US" dirty="0">
                <a:solidFill>
                  <a:srgbClr val="000000"/>
                </a:solidFill>
                <a:latin typeface="ヒラギノ角ゴ ProN W3"/>
                <a:ea typeface="ヒラギノ角ゴ ProN W3"/>
                <a:cs typeface="ヒラギノ角ゴ ProN W3"/>
              </a:rPr>
              <a:t>）</a:t>
            </a:r>
          </a:p>
        </p:txBody>
      </p:sp>
      <p:sp>
        <p:nvSpPr>
          <p:cNvPr id="7" name="テキスト ボックス 6"/>
          <p:cNvSpPr txBox="1"/>
          <p:nvPr/>
        </p:nvSpPr>
        <p:spPr>
          <a:xfrm>
            <a:off x="6491868" y="3067307"/>
            <a:ext cx="1338828" cy="369332"/>
          </a:xfrm>
          <a:prstGeom prst="rect">
            <a:avLst/>
          </a:prstGeom>
          <a:noFill/>
        </p:spPr>
        <p:txBody>
          <a:bodyPr wrap="none" rtlCol="0">
            <a:spAutoFit/>
          </a:bodyPr>
          <a:lstStyle/>
          <a:p>
            <a:pPr defTabSz="457200"/>
            <a:r>
              <a:rPr lang="ja-JP" altLang="en-US" dirty="0">
                <a:solidFill>
                  <a:srgbClr val="FFFFFF"/>
                </a:solidFill>
                <a:latin typeface="ヒラギノ角ゴ ProN W3"/>
                <a:ea typeface="ヒラギノ角ゴ ProN W3"/>
                <a:cs typeface="ヒラギノ角ゴ ProN W3"/>
              </a:rPr>
              <a:t>計算ノード</a:t>
            </a:r>
          </a:p>
        </p:txBody>
      </p:sp>
      <p:sp>
        <p:nvSpPr>
          <p:cNvPr id="56" name="正方形/長方形 55"/>
          <p:cNvSpPr/>
          <p:nvPr/>
        </p:nvSpPr>
        <p:spPr bwMode="auto">
          <a:xfrm>
            <a:off x="4291604" y="2526192"/>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cxnSp>
        <p:nvCxnSpPr>
          <p:cNvPr id="61" name="直線矢印コネクタ 60"/>
          <p:cNvCxnSpPr>
            <a:stCxn id="54" idx="4"/>
            <a:endCxn id="64" idx="0"/>
          </p:cNvCxnSpPr>
          <p:nvPr/>
        </p:nvCxnSpPr>
        <p:spPr>
          <a:xfrm flipV="1">
            <a:off x="3512281" y="6055583"/>
            <a:ext cx="1821094" cy="597947"/>
          </a:xfrm>
          <a:prstGeom prst="straightConnector1">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3" name="正方形/長方形 62"/>
          <p:cNvSpPr/>
          <p:nvPr/>
        </p:nvSpPr>
        <p:spPr bwMode="auto">
          <a:xfrm>
            <a:off x="4289852" y="293283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64" name="正方形/長方形 63"/>
          <p:cNvSpPr/>
          <p:nvPr/>
        </p:nvSpPr>
        <p:spPr bwMode="auto">
          <a:xfrm>
            <a:off x="5183964" y="6055583"/>
            <a:ext cx="298822" cy="268941"/>
          </a:xfrm>
          <a:prstGeom prst="rect">
            <a:avLst/>
          </a:prstGeom>
          <a:no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65" name="正方形/長方形 64"/>
          <p:cNvSpPr/>
          <p:nvPr/>
        </p:nvSpPr>
        <p:spPr bwMode="auto">
          <a:xfrm>
            <a:off x="3885204" y="293283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75" name="正方形/長方形 74"/>
          <p:cNvSpPr/>
          <p:nvPr/>
        </p:nvSpPr>
        <p:spPr bwMode="auto">
          <a:xfrm>
            <a:off x="3888193" y="3354808"/>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76" name="正方形/長方形 75"/>
          <p:cNvSpPr/>
          <p:nvPr/>
        </p:nvSpPr>
        <p:spPr bwMode="auto">
          <a:xfrm>
            <a:off x="4294593" y="3354808"/>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78" name="テキスト ボックス 77"/>
          <p:cNvSpPr txBox="1"/>
          <p:nvPr/>
        </p:nvSpPr>
        <p:spPr>
          <a:xfrm>
            <a:off x="5629685" y="2791901"/>
            <a:ext cx="530915" cy="369332"/>
          </a:xfrm>
          <a:prstGeom prst="rect">
            <a:avLst/>
          </a:prstGeom>
          <a:noFill/>
        </p:spPr>
        <p:txBody>
          <a:bodyPr wrap="none" rtlCol="0">
            <a:spAutoFit/>
          </a:bodyPr>
          <a:lstStyle/>
          <a:p>
            <a:pPr defTabSz="457200"/>
            <a:r>
              <a:rPr lang="ja-JP" altLang="en-US" dirty="0">
                <a:solidFill>
                  <a:srgbClr val="000000"/>
                </a:solidFill>
              </a:rPr>
              <a:t>・・・</a:t>
            </a:r>
          </a:p>
        </p:txBody>
      </p:sp>
      <p:cxnSp>
        <p:nvCxnSpPr>
          <p:cNvPr id="88" name="直線矢印コネクタ 87"/>
          <p:cNvCxnSpPr>
            <a:stCxn id="51" idx="4"/>
            <a:endCxn id="64" idx="0"/>
          </p:cNvCxnSpPr>
          <p:nvPr/>
        </p:nvCxnSpPr>
        <p:spPr>
          <a:xfrm flipH="1" flipV="1">
            <a:off x="5333375" y="6055582"/>
            <a:ext cx="4863032" cy="433298"/>
          </a:xfrm>
          <a:prstGeom prst="straightConnector1">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3" name="直線矢印コネクタ 92"/>
          <p:cNvCxnSpPr>
            <a:stCxn id="54" idx="0"/>
            <a:endCxn id="75" idx="2"/>
          </p:cNvCxnSpPr>
          <p:nvPr/>
        </p:nvCxnSpPr>
        <p:spPr>
          <a:xfrm flipV="1">
            <a:off x="3512282" y="3623748"/>
            <a:ext cx="525323" cy="2163184"/>
          </a:xfrm>
          <a:prstGeom prst="straightConnector1">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8" name="直線矢印コネクタ 157"/>
          <p:cNvCxnSpPr>
            <a:stCxn id="51" idx="0"/>
            <a:endCxn id="75" idx="2"/>
          </p:cNvCxnSpPr>
          <p:nvPr/>
        </p:nvCxnSpPr>
        <p:spPr>
          <a:xfrm flipH="1" flipV="1">
            <a:off x="4037605" y="3623749"/>
            <a:ext cx="6158803" cy="1998535"/>
          </a:xfrm>
          <a:prstGeom prst="straightConnector1">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02" name="テキスト ボックス 201"/>
          <p:cNvSpPr txBox="1"/>
          <p:nvPr/>
        </p:nvSpPr>
        <p:spPr>
          <a:xfrm>
            <a:off x="1524000" y="5481879"/>
            <a:ext cx="1082348" cy="307777"/>
          </a:xfrm>
          <a:prstGeom prst="rect">
            <a:avLst/>
          </a:prstGeom>
          <a:noFill/>
        </p:spPr>
        <p:txBody>
          <a:bodyPr wrap="none" rtlCol="0">
            <a:spAutoFit/>
          </a:bodyPr>
          <a:lstStyle/>
          <a:p>
            <a:pPr defTabSz="457200"/>
            <a:r>
              <a:rPr lang="ja-JP" altLang="en-US" sz="1400" dirty="0">
                <a:solidFill>
                  <a:srgbClr val="000000"/>
                </a:solidFill>
                <a:latin typeface="ヒラギノ角ゴ ProN W3"/>
                <a:ea typeface="ヒラギノ角ゴ ProN W3"/>
                <a:cs typeface="ヒラギノ角ゴ ProN W3"/>
              </a:rPr>
              <a:t>論理コア１</a:t>
            </a:r>
          </a:p>
        </p:txBody>
      </p:sp>
      <p:sp>
        <p:nvSpPr>
          <p:cNvPr id="203" name="テキスト ボックス 202"/>
          <p:cNvSpPr txBox="1"/>
          <p:nvPr/>
        </p:nvSpPr>
        <p:spPr>
          <a:xfrm>
            <a:off x="7317248" y="3883169"/>
            <a:ext cx="1620957" cy="307777"/>
          </a:xfrm>
          <a:prstGeom prst="rect">
            <a:avLst/>
          </a:prstGeom>
          <a:solidFill>
            <a:schemeClr val="bg1">
              <a:alpha val="70000"/>
            </a:schemeClr>
          </a:solidFill>
        </p:spPr>
        <p:txBody>
          <a:bodyPr wrap="none" rtlCol="0">
            <a:spAutoFit/>
          </a:bodyPr>
          <a:lstStyle/>
          <a:p>
            <a:pPr defTabSz="457200"/>
            <a:r>
              <a:rPr lang="ja-JP" altLang="en-US" sz="1400" dirty="0">
                <a:solidFill>
                  <a:srgbClr val="000000"/>
                </a:solidFill>
                <a:latin typeface="ヒラギノ角ゴ ProN W3"/>
                <a:ea typeface="ヒラギノ角ゴ ProN W3"/>
                <a:cs typeface="ヒラギノ角ゴ ProN W3"/>
              </a:rPr>
              <a:t>名前解決用データ</a:t>
            </a:r>
          </a:p>
        </p:txBody>
      </p:sp>
      <p:sp>
        <p:nvSpPr>
          <p:cNvPr id="205" name="フリーフォーム 204"/>
          <p:cNvSpPr/>
          <p:nvPr/>
        </p:nvSpPr>
        <p:spPr>
          <a:xfrm>
            <a:off x="4470487" y="2619069"/>
            <a:ext cx="161629" cy="388558"/>
          </a:xfrm>
          <a:custGeom>
            <a:avLst/>
            <a:gdLst>
              <a:gd name="connsiteX0" fmla="*/ 139543 w 2559860"/>
              <a:gd name="connsiteY0" fmla="*/ 0 h 2705701"/>
              <a:gd name="connsiteX1" fmla="*/ 154484 w 2559860"/>
              <a:gd name="connsiteY1" fmla="*/ 1553882 h 2705701"/>
              <a:gd name="connsiteX2" fmla="*/ 1708367 w 2559860"/>
              <a:gd name="connsiteY2" fmla="*/ 1016000 h 2705701"/>
              <a:gd name="connsiteX3" fmla="*/ 2291073 w 2559860"/>
              <a:gd name="connsiteY3" fmla="*/ 2061882 h 2705701"/>
              <a:gd name="connsiteX4" fmla="*/ 1887661 w 2559860"/>
              <a:gd name="connsiteY4" fmla="*/ 2061882 h 2705701"/>
              <a:gd name="connsiteX0" fmla="*/ 2584338 w 2584338"/>
              <a:gd name="connsiteY0" fmla="*/ 0 h 4588289"/>
              <a:gd name="connsiteX1" fmla="*/ 14456 w 2584338"/>
              <a:gd name="connsiteY1" fmla="*/ 3436470 h 4588289"/>
              <a:gd name="connsiteX2" fmla="*/ 1568339 w 2584338"/>
              <a:gd name="connsiteY2" fmla="*/ 2898588 h 4588289"/>
              <a:gd name="connsiteX3" fmla="*/ 2151045 w 2584338"/>
              <a:gd name="connsiteY3" fmla="*/ 3944470 h 4588289"/>
              <a:gd name="connsiteX4" fmla="*/ 1747633 w 2584338"/>
              <a:gd name="connsiteY4" fmla="*/ 3944470 h 4588289"/>
              <a:gd name="connsiteX0" fmla="*/ 1023736 w 1143903"/>
              <a:gd name="connsiteY0" fmla="*/ 0 h 4588289"/>
              <a:gd name="connsiteX1" fmla="*/ 1098442 w 1143903"/>
              <a:gd name="connsiteY1" fmla="*/ 1494117 h 4588289"/>
              <a:gd name="connsiteX2" fmla="*/ 7737 w 1143903"/>
              <a:gd name="connsiteY2" fmla="*/ 2898588 h 4588289"/>
              <a:gd name="connsiteX3" fmla="*/ 590443 w 1143903"/>
              <a:gd name="connsiteY3" fmla="*/ 3944470 h 4588289"/>
              <a:gd name="connsiteX4" fmla="*/ 187031 w 1143903"/>
              <a:gd name="connsiteY4" fmla="*/ 3944470 h 4588289"/>
              <a:gd name="connsiteX0" fmla="*/ 1143266 w 1168554"/>
              <a:gd name="connsiteY0" fmla="*/ 0 h 4677936"/>
              <a:gd name="connsiteX1" fmla="*/ 1098442 w 1168554"/>
              <a:gd name="connsiteY1" fmla="*/ 1583764 h 4677936"/>
              <a:gd name="connsiteX2" fmla="*/ 7737 w 1168554"/>
              <a:gd name="connsiteY2" fmla="*/ 2988235 h 4677936"/>
              <a:gd name="connsiteX3" fmla="*/ 590443 w 1168554"/>
              <a:gd name="connsiteY3" fmla="*/ 4034117 h 4677936"/>
              <a:gd name="connsiteX4" fmla="*/ 187031 w 1168554"/>
              <a:gd name="connsiteY4" fmla="*/ 4034117 h 4677936"/>
              <a:gd name="connsiteX0" fmla="*/ 956235 w 956235"/>
              <a:gd name="connsiteY0" fmla="*/ 0 h 4665340"/>
              <a:gd name="connsiteX1" fmla="*/ 911411 w 956235"/>
              <a:gd name="connsiteY1" fmla="*/ 1583764 h 4665340"/>
              <a:gd name="connsiteX2" fmla="*/ 627530 w 956235"/>
              <a:gd name="connsiteY2" fmla="*/ 3302000 h 4665340"/>
              <a:gd name="connsiteX3" fmla="*/ 403412 w 956235"/>
              <a:gd name="connsiteY3" fmla="*/ 4034117 h 4665340"/>
              <a:gd name="connsiteX4" fmla="*/ 0 w 956235"/>
              <a:gd name="connsiteY4" fmla="*/ 4034117 h 4665340"/>
              <a:gd name="connsiteX0" fmla="*/ 956235 w 2022994"/>
              <a:gd name="connsiteY0" fmla="*/ 0 h 4832541"/>
              <a:gd name="connsiteX1" fmla="*/ 911411 w 2022994"/>
              <a:gd name="connsiteY1" fmla="*/ 1583764 h 4832541"/>
              <a:gd name="connsiteX2" fmla="*/ 627530 w 2022994"/>
              <a:gd name="connsiteY2" fmla="*/ 3302000 h 4832541"/>
              <a:gd name="connsiteX3" fmla="*/ 2017059 w 2022994"/>
              <a:gd name="connsiteY3" fmla="*/ 4512234 h 4832541"/>
              <a:gd name="connsiteX4" fmla="*/ 0 w 2022994"/>
              <a:gd name="connsiteY4" fmla="*/ 4034117 h 4832541"/>
              <a:gd name="connsiteX0" fmla="*/ 375699 w 1442458"/>
              <a:gd name="connsiteY0" fmla="*/ 0 h 4512234"/>
              <a:gd name="connsiteX1" fmla="*/ 330875 w 1442458"/>
              <a:gd name="connsiteY1" fmla="*/ 1583764 h 4512234"/>
              <a:gd name="connsiteX2" fmla="*/ 46994 w 1442458"/>
              <a:gd name="connsiteY2" fmla="*/ 3302000 h 4512234"/>
              <a:gd name="connsiteX3" fmla="*/ 1436523 w 1442458"/>
              <a:gd name="connsiteY3" fmla="*/ 4512234 h 4512234"/>
              <a:gd name="connsiteX0" fmla="*/ 266772 w 1334091"/>
              <a:gd name="connsiteY0" fmla="*/ 0 h 4512234"/>
              <a:gd name="connsiteX1" fmla="*/ 221948 w 1334091"/>
              <a:gd name="connsiteY1" fmla="*/ 1583764 h 4512234"/>
              <a:gd name="connsiteX2" fmla="*/ 57597 w 1334091"/>
              <a:gd name="connsiteY2" fmla="*/ 3316941 h 4512234"/>
              <a:gd name="connsiteX3" fmla="*/ 1327596 w 1334091"/>
              <a:gd name="connsiteY3" fmla="*/ 4512234 h 4512234"/>
              <a:gd name="connsiteX0" fmla="*/ 299410 w 1366729"/>
              <a:gd name="connsiteY0" fmla="*/ 0 h 4512234"/>
              <a:gd name="connsiteX1" fmla="*/ 254586 w 1366729"/>
              <a:gd name="connsiteY1" fmla="*/ 1583764 h 4512234"/>
              <a:gd name="connsiteX2" fmla="*/ 90235 w 1366729"/>
              <a:gd name="connsiteY2" fmla="*/ 3316941 h 4512234"/>
              <a:gd name="connsiteX3" fmla="*/ 1360234 w 1366729"/>
              <a:gd name="connsiteY3" fmla="*/ 4512234 h 4512234"/>
              <a:gd name="connsiteX0" fmla="*/ 240335 w 1307811"/>
              <a:gd name="connsiteY0" fmla="*/ 0 h 4512234"/>
              <a:gd name="connsiteX1" fmla="*/ 195511 w 1307811"/>
              <a:gd name="connsiteY1" fmla="*/ 1583764 h 4512234"/>
              <a:gd name="connsiteX2" fmla="*/ 61042 w 1307811"/>
              <a:gd name="connsiteY2" fmla="*/ 3033059 h 4512234"/>
              <a:gd name="connsiteX3" fmla="*/ 1301159 w 1307811"/>
              <a:gd name="connsiteY3" fmla="*/ 4512234 h 4512234"/>
              <a:gd name="connsiteX0" fmla="*/ 262934 w 1330410"/>
              <a:gd name="connsiteY0" fmla="*/ 0 h 4512234"/>
              <a:gd name="connsiteX1" fmla="*/ 218110 w 1330410"/>
              <a:gd name="connsiteY1" fmla="*/ 1583764 h 4512234"/>
              <a:gd name="connsiteX2" fmla="*/ 83641 w 1330410"/>
              <a:gd name="connsiteY2" fmla="*/ 3033059 h 4512234"/>
              <a:gd name="connsiteX3" fmla="*/ 1323758 w 1330410"/>
              <a:gd name="connsiteY3" fmla="*/ 4512234 h 4512234"/>
              <a:gd name="connsiteX0" fmla="*/ 262934 w 1330410"/>
              <a:gd name="connsiteY0" fmla="*/ 0 h 4512234"/>
              <a:gd name="connsiteX1" fmla="*/ 218110 w 1330410"/>
              <a:gd name="connsiteY1" fmla="*/ 1583764 h 4512234"/>
              <a:gd name="connsiteX2" fmla="*/ 83641 w 1330410"/>
              <a:gd name="connsiteY2" fmla="*/ 3033059 h 4512234"/>
              <a:gd name="connsiteX3" fmla="*/ 1323758 w 1330410"/>
              <a:gd name="connsiteY3" fmla="*/ 4512234 h 4512234"/>
              <a:gd name="connsiteX0" fmla="*/ 248355 w 1315831"/>
              <a:gd name="connsiteY0" fmla="*/ 0 h 4512234"/>
              <a:gd name="connsiteX1" fmla="*/ 203531 w 1315831"/>
              <a:gd name="connsiteY1" fmla="*/ 1583764 h 4512234"/>
              <a:gd name="connsiteX2" fmla="*/ 69062 w 1315831"/>
              <a:gd name="connsiteY2" fmla="*/ 3033059 h 4512234"/>
              <a:gd name="connsiteX3" fmla="*/ 1309179 w 1315831"/>
              <a:gd name="connsiteY3" fmla="*/ 4512234 h 4512234"/>
              <a:gd name="connsiteX0" fmla="*/ 248355 w 1315831"/>
              <a:gd name="connsiteY0" fmla="*/ 0 h 4512234"/>
              <a:gd name="connsiteX1" fmla="*/ 203531 w 1315831"/>
              <a:gd name="connsiteY1" fmla="*/ 1583764 h 4512234"/>
              <a:gd name="connsiteX2" fmla="*/ 69062 w 1315831"/>
              <a:gd name="connsiteY2" fmla="*/ 3033059 h 4512234"/>
              <a:gd name="connsiteX3" fmla="*/ 1309179 w 1315831"/>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2437"/>
              <a:gd name="connsiteY0" fmla="*/ 0 h 4512234"/>
              <a:gd name="connsiteX1" fmla="*/ 230970 w 1342437"/>
              <a:gd name="connsiteY1" fmla="*/ 1583764 h 4512234"/>
              <a:gd name="connsiteX2" fmla="*/ 96501 w 1342437"/>
              <a:gd name="connsiteY2" fmla="*/ 3033059 h 4512234"/>
              <a:gd name="connsiteX3" fmla="*/ 1336618 w 1342437"/>
              <a:gd name="connsiteY3"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336618 w 1336618"/>
              <a:gd name="connsiteY3"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559674 w 1336618"/>
              <a:gd name="connsiteY3" fmla="*/ 3914588 h 4512234"/>
              <a:gd name="connsiteX4" fmla="*/ 1336618 w 1336618"/>
              <a:gd name="connsiteY4"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26379 w 1336618"/>
              <a:gd name="connsiteY3" fmla="*/ 4153647 h 4512234"/>
              <a:gd name="connsiteX4" fmla="*/ 1336618 w 1336618"/>
              <a:gd name="connsiteY4"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26379 w 1336618"/>
              <a:gd name="connsiteY3" fmla="*/ 4153647 h 4512234"/>
              <a:gd name="connsiteX4" fmla="*/ 1336618 w 1336618"/>
              <a:gd name="connsiteY4"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26379 w 1336618"/>
              <a:gd name="connsiteY3" fmla="*/ 4153647 h 4512234"/>
              <a:gd name="connsiteX4" fmla="*/ 1336618 w 1336618"/>
              <a:gd name="connsiteY4" fmla="*/ 4512234 h 4512234"/>
              <a:gd name="connsiteX0" fmla="*/ 275794 w 1336618"/>
              <a:gd name="connsiteY0" fmla="*/ 0 h 4547622"/>
              <a:gd name="connsiteX1" fmla="*/ 230970 w 1336618"/>
              <a:gd name="connsiteY1" fmla="*/ 1583764 h 4547622"/>
              <a:gd name="connsiteX2" fmla="*/ 96501 w 1336618"/>
              <a:gd name="connsiteY2" fmla="*/ 3033059 h 4547622"/>
              <a:gd name="connsiteX3" fmla="*/ 126379 w 1336618"/>
              <a:gd name="connsiteY3" fmla="*/ 4153647 h 4547622"/>
              <a:gd name="connsiteX4" fmla="*/ 1336618 w 1336618"/>
              <a:gd name="connsiteY4" fmla="*/ 4512234 h 4547622"/>
              <a:gd name="connsiteX0" fmla="*/ 299772 w 1360596"/>
              <a:gd name="connsiteY0" fmla="*/ 0 h 4547622"/>
              <a:gd name="connsiteX1" fmla="*/ 254948 w 1360596"/>
              <a:gd name="connsiteY1" fmla="*/ 1583764 h 4547622"/>
              <a:gd name="connsiteX2" fmla="*/ 120479 w 1360596"/>
              <a:gd name="connsiteY2" fmla="*/ 3033059 h 4547622"/>
              <a:gd name="connsiteX3" fmla="*/ 150357 w 1360596"/>
              <a:gd name="connsiteY3" fmla="*/ 4153647 h 4547622"/>
              <a:gd name="connsiteX4" fmla="*/ 1360596 w 1360596"/>
              <a:gd name="connsiteY4" fmla="*/ 4512234 h 4547622"/>
              <a:gd name="connsiteX0" fmla="*/ 299772 w 1360596"/>
              <a:gd name="connsiteY0" fmla="*/ 0 h 4547622"/>
              <a:gd name="connsiteX1" fmla="*/ 284831 w 1360596"/>
              <a:gd name="connsiteY1" fmla="*/ 1688353 h 4547622"/>
              <a:gd name="connsiteX2" fmla="*/ 120479 w 1360596"/>
              <a:gd name="connsiteY2" fmla="*/ 3033059 h 4547622"/>
              <a:gd name="connsiteX3" fmla="*/ 150357 w 1360596"/>
              <a:gd name="connsiteY3" fmla="*/ 4153647 h 4547622"/>
              <a:gd name="connsiteX4" fmla="*/ 1360596 w 1360596"/>
              <a:gd name="connsiteY4" fmla="*/ 4512234 h 4547622"/>
              <a:gd name="connsiteX0" fmla="*/ 299772 w 1360596"/>
              <a:gd name="connsiteY0" fmla="*/ 0 h 4528215"/>
              <a:gd name="connsiteX1" fmla="*/ 284831 w 1360596"/>
              <a:gd name="connsiteY1" fmla="*/ 1688353 h 4528215"/>
              <a:gd name="connsiteX2" fmla="*/ 120479 w 1360596"/>
              <a:gd name="connsiteY2" fmla="*/ 3033059 h 4528215"/>
              <a:gd name="connsiteX3" fmla="*/ 150357 w 1360596"/>
              <a:gd name="connsiteY3" fmla="*/ 3899647 h 4528215"/>
              <a:gd name="connsiteX4" fmla="*/ 1360596 w 1360596"/>
              <a:gd name="connsiteY4" fmla="*/ 4512234 h 4528215"/>
              <a:gd name="connsiteX0" fmla="*/ 299772 w 1390479"/>
              <a:gd name="connsiteY0" fmla="*/ 0 h 4256627"/>
              <a:gd name="connsiteX1" fmla="*/ 284831 w 1390479"/>
              <a:gd name="connsiteY1" fmla="*/ 1688353 h 4256627"/>
              <a:gd name="connsiteX2" fmla="*/ 120479 w 1390479"/>
              <a:gd name="connsiteY2" fmla="*/ 3033059 h 4256627"/>
              <a:gd name="connsiteX3" fmla="*/ 150357 w 1390479"/>
              <a:gd name="connsiteY3" fmla="*/ 3899647 h 4256627"/>
              <a:gd name="connsiteX4" fmla="*/ 1390479 w 1390479"/>
              <a:gd name="connsiteY4" fmla="*/ 4213411 h 4256627"/>
              <a:gd name="connsiteX0" fmla="*/ 299772 w 1390479"/>
              <a:gd name="connsiteY0" fmla="*/ 0 h 4256627"/>
              <a:gd name="connsiteX1" fmla="*/ 299773 w 1390479"/>
              <a:gd name="connsiteY1" fmla="*/ 881529 h 4256627"/>
              <a:gd name="connsiteX2" fmla="*/ 120479 w 1390479"/>
              <a:gd name="connsiteY2" fmla="*/ 3033059 h 4256627"/>
              <a:gd name="connsiteX3" fmla="*/ 150357 w 1390479"/>
              <a:gd name="connsiteY3" fmla="*/ 3899647 h 4256627"/>
              <a:gd name="connsiteX4" fmla="*/ 1390479 w 1390479"/>
              <a:gd name="connsiteY4" fmla="*/ 4213411 h 4256627"/>
              <a:gd name="connsiteX0" fmla="*/ 299772 w 1390479"/>
              <a:gd name="connsiteY0" fmla="*/ 0 h 4256627"/>
              <a:gd name="connsiteX1" fmla="*/ 299773 w 1390479"/>
              <a:gd name="connsiteY1" fmla="*/ 881529 h 4256627"/>
              <a:gd name="connsiteX2" fmla="*/ 120479 w 1390479"/>
              <a:gd name="connsiteY2" fmla="*/ 3033059 h 4256627"/>
              <a:gd name="connsiteX3" fmla="*/ 150357 w 1390479"/>
              <a:gd name="connsiteY3" fmla="*/ 3899647 h 4256627"/>
              <a:gd name="connsiteX4" fmla="*/ 1390479 w 1390479"/>
              <a:gd name="connsiteY4" fmla="*/ 4213411 h 4256627"/>
              <a:gd name="connsiteX0" fmla="*/ 299772 w 1390479"/>
              <a:gd name="connsiteY0" fmla="*/ 0 h 4256627"/>
              <a:gd name="connsiteX1" fmla="*/ 299773 w 1390479"/>
              <a:gd name="connsiteY1" fmla="*/ 881529 h 4256627"/>
              <a:gd name="connsiteX2" fmla="*/ 120479 w 1390479"/>
              <a:gd name="connsiteY2" fmla="*/ 3033059 h 4256627"/>
              <a:gd name="connsiteX3" fmla="*/ 150357 w 1390479"/>
              <a:gd name="connsiteY3" fmla="*/ 3899647 h 4256627"/>
              <a:gd name="connsiteX4" fmla="*/ 1390479 w 1390479"/>
              <a:gd name="connsiteY4" fmla="*/ 4213411 h 4256627"/>
              <a:gd name="connsiteX0" fmla="*/ 299772 w 1390479"/>
              <a:gd name="connsiteY0" fmla="*/ 0 h 4256627"/>
              <a:gd name="connsiteX1" fmla="*/ 299773 w 1390479"/>
              <a:gd name="connsiteY1" fmla="*/ 881529 h 4256627"/>
              <a:gd name="connsiteX2" fmla="*/ 120479 w 1390479"/>
              <a:gd name="connsiteY2" fmla="*/ 3033059 h 4256627"/>
              <a:gd name="connsiteX3" fmla="*/ 150357 w 1390479"/>
              <a:gd name="connsiteY3" fmla="*/ 3899647 h 4256627"/>
              <a:gd name="connsiteX4" fmla="*/ 1390479 w 1390479"/>
              <a:gd name="connsiteY4" fmla="*/ 4213411 h 4256627"/>
              <a:gd name="connsiteX0" fmla="*/ 299772 w 1390479"/>
              <a:gd name="connsiteY0" fmla="*/ 0 h 4256627"/>
              <a:gd name="connsiteX1" fmla="*/ 299773 w 1390479"/>
              <a:gd name="connsiteY1" fmla="*/ 881529 h 4256627"/>
              <a:gd name="connsiteX2" fmla="*/ 120479 w 1390479"/>
              <a:gd name="connsiteY2" fmla="*/ 3033059 h 4256627"/>
              <a:gd name="connsiteX3" fmla="*/ 150357 w 1390479"/>
              <a:gd name="connsiteY3" fmla="*/ 3899647 h 4256627"/>
              <a:gd name="connsiteX4" fmla="*/ 1390479 w 1390479"/>
              <a:gd name="connsiteY4" fmla="*/ 4213411 h 4256627"/>
              <a:gd name="connsiteX0" fmla="*/ 299772 w 1390479"/>
              <a:gd name="connsiteY0" fmla="*/ 0 h 4256627"/>
              <a:gd name="connsiteX1" fmla="*/ 299773 w 1390479"/>
              <a:gd name="connsiteY1" fmla="*/ 881529 h 4256627"/>
              <a:gd name="connsiteX2" fmla="*/ 120479 w 1390479"/>
              <a:gd name="connsiteY2" fmla="*/ 3033059 h 4256627"/>
              <a:gd name="connsiteX3" fmla="*/ 150357 w 1390479"/>
              <a:gd name="connsiteY3" fmla="*/ 3899647 h 4256627"/>
              <a:gd name="connsiteX4" fmla="*/ 1390479 w 1390479"/>
              <a:gd name="connsiteY4" fmla="*/ 4213411 h 4256627"/>
              <a:gd name="connsiteX0" fmla="*/ 231272 w 1321979"/>
              <a:gd name="connsiteY0" fmla="*/ 0 h 4256627"/>
              <a:gd name="connsiteX1" fmla="*/ 231273 w 1321979"/>
              <a:gd name="connsiteY1" fmla="*/ 881529 h 4256627"/>
              <a:gd name="connsiteX2" fmla="*/ 261155 w 1321979"/>
              <a:gd name="connsiteY2" fmla="*/ 2076824 h 4256627"/>
              <a:gd name="connsiteX3" fmla="*/ 81857 w 1321979"/>
              <a:gd name="connsiteY3" fmla="*/ 3899647 h 4256627"/>
              <a:gd name="connsiteX4" fmla="*/ 1321979 w 1321979"/>
              <a:gd name="connsiteY4" fmla="*/ 4213411 h 4256627"/>
              <a:gd name="connsiteX0" fmla="*/ 208768 w 1299475"/>
              <a:gd name="connsiteY0" fmla="*/ 0 h 4219615"/>
              <a:gd name="connsiteX1" fmla="*/ 208769 w 1299475"/>
              <a:gd name="connsiteY1" fmla="*/ 881529 h 4219615"/>
              <a:gd name="connsiteX2" fmla="*/ 238651 w 1299475"/>
              <a:gd name="connsiteY2" fmla="*/ 2076824 h 4219615"/>
              <a:gd name="connsiteX3" fmla="*/ 238647 w 1299475"/>
              <a:gd name="connsiteY3" fmla="*/ 2928471 h 4219615"/>
              <a:gd name="connsiteX4" fmla="*/ 1299475 w 1299475"/>
              <a:gd name="connsiteY4" fmla="*/ 4213411 h 4219615"/>
              <a:gd name="connsiteX0" fmla="*/ 208768 w 1299475"/>
              <a:gd name="connsiteY0" fmla="*/ 0 h 4219615"/>
              <a:gd name="connsiteX1" fmla="*/ 208769 w 1299475"/>
              <a:gd name="connsiteY1" fmla="*/ 881529 h 4219615"/>
              <a:gd name="connsiteX2" fmla="*/ 238651 w 1299475"/>
              <a:gd name="connsiteY2" fmla="*/ 2076824 h 4219615"/>
              <a:gd name="connsiteX3" fmla="*/ 238647 w 1299475"/>
              <a:gd name="connsiteY3" fmla="*/ 2928471 h 4219615"/>
              <a:gd name="connsiteX4" fmla="*/ 1299475 w 1299475"/>
              <a:gd name="connsiteY4" fmla="*/ 4213411 h 4219615"/>
              <a:gd name="connsiteX0" fmla="*/ 208768 w 1299475"/>
              <a:gd name="connsiteY0" fmla="*/ 0 h 4219615"/>
              <a:gd name="connsiteX1" fmla="*/ 208769 w 1299475"/>
              <a:gd name="connsiteY1" fmla="*/ 881529 h 4219615"/>
              <a:gd name="connsiteX2" fmla="*/ 238651 w 1299475"/>
              <a:gd name="connsiteY2" fmla="*/ 2076824 h 4219615"/>
              <a:gd name="connsiteX3" fmla="*/ 238647 w 1299475"/>
              <a:gd name="connsiteY3" fmla="*/ 2928471 h 4219615"/>
              <a:gd name="connsiteX4" fmla="*/ 1299475 w 1299475"/>
              <a:gd name="connsiteY4" fmla="*/ 4213411 h 4219615"/>
              <a:gd name="connsiteX0" fmla="*/ 208768 w 1538533"/>
              <a:gd name="connsiteY0" fmla="*/ 0 h 3471449"/>
              <a:gd name="connsiteX1" fmla="*/ 208769 w 1538533"/>
              <a:gd name="connsiteY1" fmla="*/ 881529 h 3471449"/>
              <a:gd name="connsiteX2" fmla="*/ 238651 w 1538533"/>
              <a:gd name="connsiteY2" fmla="*/ 2076824 h 3471449"/>
              <a:gd name="connsiteX3" fmla="*/ 238647 w 1538533"/>
              <a:gd name="connsiteY3" fmla="*/ 2928471 h 3471449"/>
              <a:gd name="connsiteX4" fmla="*/ 1538533 w 1538533"/>
              <a:gd name="connsiteY4" fmla="*/ 3451411 h 3471449"/>
              <a:gd name="connsiteX0" fmla="*/ 208768 w 1538533"/>
              <a:gd name="connsiteY0" fmla="*/ 0 h 3471449"/>
              <a:gd name="connsiteX1" fmla="*/ 208769 w 1538533"/>
              <a:gd name="connsiteY1" fmla="*/ 881529 h 3471449"/>
              <a:gd name="connsiteX2" fmla="*/ 238651 w 1538533"/>
              <a:gd name="connsiteY2" fmla="*/ 2020380 h 3471449"/>
              <a:gd name="connsiteX3" fmla="*/ 238647 w 1538533"/>
              <a:gd name="connsiteY3" fmla="*/ 2928471 h 3471449"/>
              <a:gd name="connsiteX4" fmla="*/ 1538533 w 1538533"/>
              <a:gd name="connsiteY4" fmla="*/ 3451411 h 3471449"/>
              <a:gd name="connsiteX0" fmla="*/ 209992 w 1539757"/>
              <a:gd name="connsiteY0" fmla="*/ 0 h 3471449"/>
              <a:gd name="connsiteX1" fmla="*/ 209993 w 1539757"/>
              <a:gd name="connsiteY1" fmla="*/ 881529 h 3471449"/>
              <a:gd name="connsiteX2" fmla="*/ 239875 w 1539757"/>
              <a:gd name="connsiteY2" fmla="*/ 2020380 h 3471449"/>
              <a:gd name="connsiteX3" fmla="*/ 239871 w 1539757"/>
              <a:gd name="connsiteY3" fmla="*/ 2928471 h 3471449"/>
              <a:gd name="connsiteX4" fmla="*/ 1539757 w 1539757"/>
              <a:gd name="connsiteY4" fmla="*/ 3451411 h 3471449"/>
              <a:gd name="connsiteX0" fmla="*/ 208768 w 1538533"/>
              <a:gd name="connsiteY0" fmla="*/ 0 h 3471449"/>
              <a:gd name="connsiteX1" fmla="*/ 208769 w 1538533"/>
              <a:gd name="connsiteY1" fmla="*/ 881529 h 3471449"/>
              <a:gd name="connsiteX2" fmla="*/ 238651 w 1538533"/>
              <a:gd name="connsiteY2" fmla="*/ 2020380 h 3471449"/>
              <a:gd name="connsiteX3" fmla="*/ 238647 w 1538533"/>
              <a:gd name="connsiteY3" fmla="*/ 2928471 h 3471449"/>
              <a:gd name="connsiteX4" fmla="*/ 1538533 w 1538533"/>
              <a:gd name="connsiteY4" fmla="*/ 3451411 h 3471449"/>
              <a:gd name="connsiteX0" fmla="*/ 208768 w 1538533"/>
              <a:gd name="connsiteY0" fmla="*/ 0 h 3471449"/>
              <a:gd name="connsiteX1" fmla="*/ 208769 w 1538533"/>
              <a:gd name="connsiteY1" fmla="*/ 881529 h 3471449"/>
              <a:gd name="connsiteX2" fmla="*/ 238651 w 1538533"/>
              <a:gd name="connsiteY2" fmla="*/ 2020380 h 3471449"/>
              <a:gd name="connsiteX3" fmla="*/ 238647 w 1538533"/>
              <a:gd name="connsiteY3" fmla="*/ 2928471 h 3471449"/>
              <a:gd name="connsiteX4" fmla="*/ 1538533 w 1538533"/>
              <a:gd name="connsiteY4" fmla="*/ 3451411 h 3471449"/>
              <a:gd name="connsiteX0" fmla="*/ 236346 w 1566111"/>
              <a:gd name="connsiteY0" fmla="*/ 0 h 3471449"/>
              <a:gd name="connsiteX1" fmla="*/ 236347 w 1566111"/>
              <a:gd name="connsiteY1" fmla="*/ 881529 h 3471449"/>
              <a:gd name="connsiteX2" fmla="*/ 266229 w 1566111"/>
              <a:gd name="connsiteY2" fmla="*/ 2020380 h 3471449"/>
              <a:gd name="connsiteX3" fmla="*/ 266225 w 1566111"/>
              <a:gd name="connsiteY3" fmla="*/ 2928471 h 3471449"/>
              <a:gd name="connsiteX4" fmla="*/ 1566111 w 1566111"/>
              <a:gd name="connsiteY4" fmla="*/ 3451411 h 3471449"/>
              <a:gd name="connsiteX0" fmla="*/ 236346 w 1566111"/>
              <a:gd name="connsiteY0" fmla="*/ 0 h 3471449"/>
              <a:gd name="connsiteX1" fmla="*/ 236347 w 1566111"/>
              <a:gd name="connsiteY1" fmla="*/ 881529 h 3471449"/>
              <a:gd name="connsiteX2" fmla="*/ 266229 w 1566111"/>
              <a:gd name="connsiteY2" fmla="*/ 2020380 h 3471449"/>
              <a:gd name="connsiteX3" fmla="*/ 266225 w 1566111"/>
              <a:gd name="connsiteY3" fmla="*/ 2928471 h 3471449"/>
              <a:gd name="connsiteX4" fmla="*/ 1566111 w 1566111"/>
              <a:gd name="connsiteY4" fmla="*/ 3451411 h 3471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111" h="3471449">
                <a:moveTo>
                  <a:pt x="236346" y="0"/>
                </a:moveTo>
                <a:cubicBezTo>
                  <a:pt x="-121828" y="163522"/>
                  <a:pt x="-32594" y="575235"/>
                  <a:pt x="236347" y="881529"/>
                </a:cubicBezTo>
                <a:cubicBezTo>
                  <a:pt x="-110526" y="1231713"/>
                  <a:pt x="81954" y="1532302"/>
                  <a:pt x="266229" y="2020380"/>
                </a:cubicBezTo>
                <a:cubicBezTo>
                  <a:pt x="-15163" y="2305923"/>
                  <a:pt x="-33428" y="2626328"/>
                  <a:pt x="266225" y="2928471"/>
                </a:cubicBezTo>
                <a:cubicBezTo>
                  <a:pt x="84441" y="3294530"/>
                  <a:pt x="1197562" y="3546038"/>
                  <a:pt x="1566111" y="3451411"/>
                </a:cubicBezTo>
              </a:path>
            </a:pathLst>
          </a:custGeom>
          <a:ln w="38100" cmpd="sng">
            <a:solidFill>
              <a:srgbClr val="FF0000"/>
            </a:solidFill>
          </a:ln>
        </p:spPr>
        <p:txBody>
          <a:bodyPr vert="horz" wrap="none" lIns="80001" tIns="40000" rIns="80001" bIns="40000" numCol="1" rtlCol="0" anchor="t" anchorCtr="0" compatLnSpc="1">
            <a:prstTxWarp prst="textNoShape">
              <a:avLst/>
            </a:prstTxWarp>
            <a:spAutoFit/>
          </a:bodyPr>
          <a:lstStyle/>
          <a:p>
            <a:pPr algn="ctr" defTabSz="800100" fontAlgn="base">
              <a:spcBef>
                <a:spcPct val="0"/>
              </a:spcBef>
              <a:spcAft>
                <a:spcPct val="0"/>
              </a:spcAft>
            </a:pPr>
            <a:endParaRPr lang="ja-JP" altLang="en-US" sz="2000" i="1" dirty="0">
              <a:solidFill>
                <a:srgbClr val="000000"/>
              </a:solidFill>
            </a:endParaRPr>
          </a:p>
        </p:txBody>
      </p:sp>
      <p:sp>
        <p:nvSpPr>
          <p:cNvPr id="62" name="正方形/長方形 61"/>
          <p:cNvSpPr/>
          <p:nvPr/>
        </p:nvSpPr>
        <p:spPr bwMode="auto">
          <a:xfrm>
            <a:off x="4684546" y="2526192"/>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69" name="正方形/長方形 68"/>
          <p:cNvSpPr/>
          <p:nvPr/>
        </p:nvSpPr>
        <p:spPr bwMode="auto">
          <a:xfrm>
            <a:off x="4682794" y="293283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70" name="正方形/長方形 69"/>
          <p:cNvSpPr/>
          <p:nvPr/>
        </p:nvSpPr>
        <p:spPr bwMode="auto">
          <a:xfrm>
            <a:off x="4687535" y="3354808"/>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71" name="正方形/長方形 70"/>
          <p:cNvSpPr/>
          <p:nvPr/>
        </p:nvSpPr>
        <p:spPr bwMode="auto">
          <a:xfrm>
            <a:off x="5091326" y="2522961"/>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73" name="正方形/長方形 72"/>
          <p:cNvSpPr/>
          <p:nvPr/>
        </p:nvSpPr>
        <p:spPr bwMode="auto">
          <a:xfrm>
            <a:off x="5089574" y="2929606"/>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74" name="正方形/長方形 73"/>
          <p:cNvSpPr/>
          <p:nvPr/>
        </p:nvSpPr>
        <p:spPr bwMode="auto">
          <a:xfrm>
            <a:off x="5094315" y="335157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80" name="正方形/長方形 79"/>
          <p:cNvSpPr/>
          <p:nvPr/>
        </p:nvSpPr>
        <p:spPr>
          <a:xfrm>
            <a:off x="3795320" y="2063659"/>
            <a:ext cx="1687466" cy="369332"/>
          </a:xfrm>
          <a:prstGeom prst="rect">
            <a:avLst/>
          </a:prstGeom>
        </p:spPr>
        <p:txBody>
          <a:bodyPr wrap="square">
            <a:spAutoFit/>
          </a:bodyPr>
          <a:lstStyle/>
          <a:p>
            <a:pPr algn="ctr" defTabSz="800100" fontAlgn="base">
              <a:spcBef>
                <a:spcPct val="0"/>
              </a:spcBef>
              <a:spcAft>
                <a:spcPct val="0"/>
              </a:spcAft>
            </a:pPr>
            <a:r>
              <a:rPr lang="ja-JP" altLang="en-US" dirty="0">
                <a:solidFill>
                  <a:srgbClr val="000000"/>
                </a:solidFill>
                <a:latin typeface="ヒラギノ角ゴ ProN W3"/>
                <a:ea typeface="ヒラギノ角ゴ ProN W3"/>
                <a:cs typeface="ヒラギノ角ゴ ProN W3"/>
              </a:rPr>
              <a:t>シャーシ＃</a:t>
            </a:r>
            <a:r>
              <a:rPr lang="en-US" altLang="ja-JP" dirty="0">
                <a:solidFill>
                  <a:srgbClr val="000000"/>
                </a:solidFill>
                <a:latin typeface="ヒラギノ角ゴ ProN W3"/>
                <a:ea typeface="ヒラギノ角ゴ ProN W3"/>
                <a:cs typeface="ヒラギノ角ゴ ProN W3"/>
              </a:rPr>
              <a:t>2</a:t>
            </a:r>
            <a:endParaRPr lang="ja-JP" altLang="en-US" dirty="0">
              <a:solidFill>
                <a:srgbClr val="000000"/>
              </a:solidFill>
              <a:latin typeface="ヒラギノ角ゴ ProN W3"/>
              <a:ea typeface="ヒラギノ角ゴ ProN W3"/>
              <a:cs typeface="ヒラギノ角ゴ ProN W3"/>
            </a:endParaRPr>
          </a:p>
        </p:txBody>
      </p:sp>
      <p:sp>
        <p:nvSpPr>
          <p:cNvPr id="81" name="正方形/長方形 80"/>
          <p:cNvSpPr/>
          <p:nvPr/>
        </p:nvSpPr>
        <p:spPr>
          <a:xfrm>
            <a:off x="6254981" y="1123413"/>
            <a:ext cx="3500146" cy="27121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ヒラギノ角ゴ ProN W3"/>
              <a:ea typeface="ヒラギノ角ゴ ProN W3"/>
              <a:cs typeface="ヒラギノ角ゴ ProN W3"/>
            </a:endParaRPr>
          </a:p>
        </p:txBody>
      </p:sp>
      <p:sp>
        <p:nvSpPr>
          <p:cNvPr id="83" name="正方形/長方形 82"/>
          <p:cNvSpPr/>
          <p:nvPr/>
        </p:nvSpPr>
        <p:spPr bwMode="auto">
          <a:xfrm>
            <a:off x="2351304" y="4670467"/>
            <a:ext cx="332871" cy="32383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84" name="正方形/長方形 83"/>
          <p:cNvSpPr/>
          <p:nvPr/>
        </p:nvSpPr>
        <p:spPr bwMode="auto">
          <a:xfrm>
            <a:off x="6885152" y="2526192"/>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85" name="正方形/長方形 84"/>
          <p:cNvSpPr/>
          <p:nvPr/>
        </p:nvSpPr>
        <p:spPr bwMode="auto">
          <a:xfrm>
            <a:off x="6883400" y="293283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86" name="正方形/長方形 85"/>
          <p:cNvSpPr/>
          <p:nvPr/>
        </p:nvSpPr>
        <p:spPr bwMode="auto">
          <a:xfrm>
            <a:off x="6478752" y="293283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87" name="正方形/長方形 86"/>
          <p:cNvSpPr/>
          <p:nvPr/>
        </p:nvSpPr>
        <p:spPr bwMode="auto">
          <a:xfrm>
            <a:off x="6481741" y="3354808"/>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89" name="正方形/長方形 88"/>
          <p:cNvSpPr/>
          <p:nvPr/>
        </p:nvSpPr>
        <p:spPr bwMode="auto">
          <a:xfrm>
            <a:off x="6888141" y="3354808"/>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0" name="正方形/長方形 89"/>
          <p:cNvSpPr/>
          <p:nvPr/>
        </p:nvSpPr>
        <p:spPr bwMode="auto">
          <a:xfrm>
            <a:off x="7278094" y="2526192"/>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1" name="正方形/長方形 90"/>
          <p:cNvSpPr/>
          <p:nvPr/>
        </p:nvSpPr>
        <p:spPr bwMode="auto">
          <a:xfrm>
            <a:off x="7276342" y="293283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2" name="正方形/長方形 91"/>
          <p:cNvSpPr/>
          <p:nvPr/>
        </p:nvSpPr>
        <p:spPr bwMode="auto">
          <a:xfrm>
            <a:off x="7281083" y="3354808"/>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4" name="正方形/長方形 93"/>
          <p:cNvSpPr/>
          <p:nvPr/>
        </p:nvSpPr>
        <p:spPr bwMode="auto">
          <a:xfrm>
            <a:off x="7684874" y="2522961"/>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5" name="正方形/長方形 94"/>
          <p:cNvSpPr/>
          <p:nvPr/>
        </p:nvSpPr>
        <p:spPr bwMode="auto">
          <a:xfrm>
            <a:off x="7683122" y="2929606"/>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7" name="正方形/長方形 96"/>
          <p:cNvSpPr/>
          <p:nvPr/>
        </p:nvSpPr>
        <p:spPr bwMode="auto">
          <a:xfrm>
            <a:off x="7687863" y="3351577"/>
            <a:ext cx="298822" cy="268941"/>
          </a:xfrm>
          <a:prstGeom prst="rect">
            <a:avLst/>
          </a:prstGeom>
          <a:solidFill>
            <a:srgbClr val="FFFFFF"/>
          </a:solidFill>
          <a:ln w="254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8" name="正方形/長方形 97"/>
          <p:cNvSpPr/>
          <p:nvPr/>
        </p:nvSpPr>
        <p:spPr>
          <a:xfrm>
            <a:off x="7250495" y="1123412"/>
            <a:ext cx="1687466" cy="369332"/>
          </a:xfrm>
          <a:prstGeom prst="rect">
            <a:avLst/>
          </a:prstGeom>
        </p:spPr>
        <p:txBody>
          <a:bodyPr wrap="square">
            <a:spAutoFit/>
          </a:bodyPr>
          <a:lstStyle/>
          <a:p>
            <a:pPr algn="ctr" defTabSz="800100" fontAlgn="base">
              <a:spcBef>
                <a:spcPct val="0"/>
              </a:spcBef>
              <a:spcAft>
                <a:spcPct val="0"/>
              </a:spcAft>
            </a:pPr>
            <a:r>
              <a:rPr lang="ja-JP" altLang="en-US" dirty="0">
                <a:solidFill>
                  <a:srgbClr val="000000"/>
                </a:solidFill>
                <a:latin typeface="ヒラギノ角ゴ ProN W3"/>
                <a:ea typeface="ヒラギノ角ゴ ProN W3"/>
                <a:cs typeface="ヒラギノ角ゴ ProN W3"/>
              </a:rPr>
              <a:t>シャーシ＃</a:t>
            </a:r>
            <a:r>
              <a:rPr lang="en-US" altLang="ja-JP" dirty="0">
                <a:solidFill>
                  <a:srgbClr val="000000"/>
                </a:solidFill>
                <a:latin typeface="ヒラギノ角ゴ ProN W3"/>
                <a:ea typeface="ヒラギノ角ゴ ProN W3"/>
                <a:cs typeface="ヒラギノ角ゴ ProN W3"/>
              </a:rPr>
              <a:t>5</a:t>
            </a:r>
            <a:endParaRPr lang="ja-JP" altLang="en-US" dirty="0">
              <a:solidFill>
                <a:srgbClr val="000000"/>
              </a:solidFill>
              <a:latin typeface="ヒラギノ角ゴ ProN W3"/>
              <a:ea typeface="ヒラギノ角ゴ ProN W3"/>
              <a:cs typeface="ヒラギノ角ゴ ProN W3"/>
            </a:endParaRPr>
          </a:p>
        </p:txBody>
      </p:sp>
      <p:cxnSp>
        <p:nvCxnSpPr>
          <p:cNvPr id="59" name="直線矢印コネクタ 58"/>
          <p:cNvCxnSpPr>
            <a:stCxn id="51" idx="0"/>
            <a:endCxn id="87" idx="2"/>
          </p:cNvCxnSpPr>
          <p:nvPr/>
        </p:nvCxnSpPr>
        <p:spPr>
          <a:xfrm flipH="1" flipV="1">
            <a:off x="6631153" y="3623749"/>
            <a:ext cx="3565255" cy="1998535"/>
          </a:xfrm>
          <a:prstGeom prst="straightConnector1">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52" name="直線矢印コネクタ 151"/>
          <p:cNvCxnSpPr>
            <a:stCxn id="54" idx="0"/>
            <a:endCxn id="87" idx="2"/>
          </p:cNvCxnSpPr>
          <p:nvPr/>
        </p:nvCxnSpPr>
        <p:spPr>
          <a:xfrm flipV="1">
            <a:off x="3512282" y="3623748"/>
            <a:ext cx="3118871" cy="2163184"/>
          </a:xfrm>
          <a:prstGeom prst="straightConnector1">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フリーフォーム 8"/>
          <p:cNvSpPr/>
          <p:nvPr/>
        </p:nvSpPr>
        <p:spPr>
          <a:xfrm>
            <a:off x="6773962" y="4037057"/>
            <a:ext cx="522942" cy="445126"/>
          </a:xfrm>
          <a:custGeom>
            <a:avLst/>
            <a:gdLst>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313765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373738 w 522942"/>
              <a:gd name="connsiteY2" fmla="*/ 300835 h 582706"/>
              <a:gd name="connsiteX3" fmla="*/ 0 w 522942"/>
              <a:gd name="connsiteY3" fmla="*/ 582706 h 582706"/>
              <a:gd name="connsiteX0" fmla="*/ 522942 w 522942"/>
              <a:gd name="connsiteY0" fmla="*/ 0 h 582706"/>
              <a:gd name="connsiteX1" fmla="*/ 182137 w 522942"/>
              <a:gd name="connsiteY1" fmla="*/ 254000 h 582706"/>
              <a:gd name="connsiteX2" fmla="*/ 373738 w 522942"/>
              <a:gd name="connsiteY2" fmla="*/ 300835 h 582706"/>
              <a:gd name="connsiteX3" fmla="*/ 0 w 522942"/>
              <a:gd name="connsiteY3" fmla="*/ 582706 h 582706"/>
            </a:gdLst>
            <a:ahLst/>
            <a:cxnLst>
              <a:cxn ang="0">
                <a:pos x="connsiteX0" y="connsiteY0"/>
              </a:cxn>
              <a:cxn ang="0">
                <a:pos x="connsiteX1" y="connsiteY1"/>
              </a:cxn>
              <a:cxn ang="0">
                <a:pos x="connsiteX2" y="connsiteY2"/>
              </a:cxn>
              <a:cxn ang="0">
                <a:pos x="connsiteX3" y="connsiteY3"/>
              </a:cxn>
            </a:cxnLst>
            <a:rect l="l" t="t" r="r" b="b"/>
            <a:pathLst>
              <a:path w="522942" h="582706">
                <a:moveTo>
                  <a:pt x="522942" y="0"/>
                </a:moveTo>
                <a:cubicBezTo>
                  <a:pt x="388471" y="84667"/>
                  <a:pt x="207004" y="203861"/>
                  <a:pt x="182137" y="254000"/>
                </a:cubicBezTo>
                <a:cubicBezTo>
                  <a:pt x="157270" y="304139"/>
                  <a:pt x="404094" y="246051"/>
                  <a:pt x="373738" y="300835"/>
                </a:cubicBezTo>
                <a:cubicBezTo>
                  <a:pt x="343382" y="355619"/>
                  <a:pt x="0" y="582706"/>
                  <a:pt x="0" y="582706"/>
                </a:cubicBezTo>
              </a:path>
            </a:pathLst>
          </a:custGeom>
          <a:ln>
            <a:solidFill>
              <a:schemeClr val="tx1"/>
            </a:solidFill>
            <a:headEnd type="none"/>
            <a:tailEnd type="triangle"/>
          </a:ln>
        </p:spPr>
        <p:txBody>
          <a:bodyPr vert="horz" wrap="none" lIns="80001" tIns="40000" rIns="80001" bIns="40000" numCol="1" rtlCol="0" anchor="t" anchorCtr="0" compatLnSpc="1">
            <a:prstTxWarp prst="textNoShape">
              <a:avLst/>
            </a:prstTxWarp>
            <a:noAutofit/>
          </a:bodyPr>
          <a:lstStyle/>
          <a:p>
            <a:pPr algn="ctr" defTabSz="800100" fontAlgn="base">
              <a:spcBef>
                <a:spcPct val="0"/>
              </a:spcBef>
              <a:spcAft>
                <a:spcPct val="0"/>
              </a:spcAft>
            </a:pPr>
            <a:endParaRPr lang="ja-JP" altLang="en-US" sz="2000" i="1" dirty="0">
              <a:solidFill>
                <a:srgbClr val="000000"/>
              </a:solidFill>
            </a:endParaRPr>
          </a:p>
        </p:txBody>
      </p:sp>
      <p:sp>
        <p:nvSpPr>
          <p:cNvPr id="55" name="フリーフォーム 54"/>
          <p:cNvSpPr/>
          <p:nvPr/>
        </p:nvSpPr>
        <p:spPr>
          <a:xfrm rot="17312887" flipH="1">
            <a:off x="1958901" y="5052231"/>
            <a:ext cx="537612" cy="445126"/>
          </a:xfrm>
          <a:custGeom>
            <a:avLst/>
            <a:gdLst>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313765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341379 w 522942"/>
              <a:gd name="connsiteY2" fmla="*/ 371088 h 582706"/>
              <a:gd name="connsiteX3" fmla="*/ 0 w 522942"/>
              <a:gd name="connsiteY3" fmla="*/ 582706 h 582706"/>
            </a:gdLst>
            <a:ahLst/>
            <a:cxnLst>
              <a:cxn ang="0">
                <a:pos x="connsiteX0" y="connsiteY0"/>
              </a:cxn>
              <a:cxn ang="0">
                <a:pos x="connsiteX1" y="connsiteY1"/>
              </a:cxn>
              <a:cxn ang="0">
                <a:pos x="connsiteX2" y="connsiteY2"/>
              </a:cxn>
              <a:cxn ang="0">
                <a:pos x="connsiteX3" y="connsiteY3"/>
              </a:cxn>
            </a:cxnLst>
            <a:rect l="l" t="t" r="r" b="b"/>
            <a:pathLst>
              <a:path w="522942" h="582706">
                <a:moveTo>
                  <a:pt x="522942" y="0"/>
                </a:moveTo>
                <a:cubicBezTo>
                  <a:pt x="388471" y="84667"/>
                  <a:pt x="149790" y="192152"/>
                  <a:pt x="119530" y="254000"/>
                </a:cubicBezTo>
                <a:cubicBezTo>
                  <a:pt x="89270" y="315848"/>
                  <a:pt x="352661" y="313305"/>
                  <a:pt x="341379" y="371088"/>
                </a:cubicBezTo>
                <a:cubicBezTo>
                  <a:pt x="330097" y="428871"/>
                  <a:pt x="0" y="582706"/>
                  <a:pt x="0" y="582706"/>
                </a:cubicBezTo>
              </a:path>
            </a:pathLst>
          </a:custGeom>
          <a:ln>
            <a:solidFill>
              <a:schemeClr val="tx1"/>
            </a:solidFill>
            <a:headEnd type="none"/>
            <a:tailEnd type="triangle"/>
          </a:ln>
        </p:spPr>
        <p:txBody>
          <a:bodyPr vert="horz" wrap="none" lIns="80001" tIns="40000" rIns="80001" bIns="40000" numCol="1" rtlCol="0" anchor="t" anchorCtr="0" compatLnSpc="1">
            <a:prstTxWarp prst="textNoShape">
              <a:avLst/>
            </a:prstTxWarp>
            <a:noAutofit/>
          </a:bodyPr>
          <a:lstStyle/>
          <a:p>
            <a:pPr algn="ctr" defTabSz="800100" fontAlgn="base">
              <a:spcBef>
                <a:spcPct val="0"/>
              </a:spcBef>
              <a:spcAft>
                <a:spcPct val="0"/>
              </a:spcAft>
            </a:pPr>
            <a:endParaRPr lang="ja-JP" altLang="en-US" sz="2000" i="1" dirty="0">
              <a:solidFill>
                <a:srgbClr val="000000"/>
              </a:solidFill>
            </a:endParaRPr>
          </a:p>
        </p:txBody>
      </p:sp>
      <p:sp>
        <p:nvSpPr>
          <p:cNvPr id="57" name="フリーフォーム 56"/>
          <p:cNvSpPr/>
          <p:nvPr/>
        </p:nvSpPr>
        <p:spPr>
          <a:xfrm rot="21198616" flipH="1">
            <a:off x="3048663" y="3107656"/>
            <a:ext cx="721057" cy="484636"/>
          </a:xfrm>
          <a:custGeom>
            <a:avLst/>
            <a:gdLst>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313765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701381 w 701381"/>
              <a:gd name="connsiteY0" fmla="*/ 0 h 712013"/>
              <a:gd name="connsiteX1" fmla="*/ 297969 w 701381"/>
              <a:gd name="connsiteY1" fmla="*/ 254000 h 712013"/>
              <a:gd name="connsiteX2" fmla="*/ 641616 w 701381"/>
              <a:gd name="connsiteY2" fmla="*/ 254000 h 712013"/>
              <a:gd name="connsiteX3" fmla="*/ 0 w 701381"/>
              <a:gd name="connsiteY3" fmla="*/ 712013 h 712013"/>
              <a:gd name="connsiteX0" fmla="*/ 701381 w 701381"/>
              <a:gd name="connsiteY0" fmla="*/ 0 h 712013"/>
              <a:gd name="connsiteX1" fmla="*/ 297969 w 701381"/>
              <a:gd name="connsiteY1" fmla="*/ 254000 h 712013"/>
              <a:gd name="connsiteX2" fmla="*/ 533342 w 701381"/>
              <a:gd name="connsiteY2" fmla="*/ 326104 h 712013"/>
              <a:gd name="connsiteX3" fmla="*/ 0 w 701381"/>
              <a:gd name="connsiteY3" fmla="*/ 712013 h 712013"/>
              <a:gd name="connsiteX0" fmla="*/ 701381 w 701381"/>
              <a:gd name="connsiteY0" fmla="*/ 0 h 712013"/>
              <a:gd name="connsiteX1" fmla="*/ 325918 w 701381"/>
              <a:gd name="connsiteY1" fmla="*/ 275512 h 712013"/>
              <a:gd name="connsiteX2" fmla="*/ 533342 w 701381"/>
              <a:gd name="connsiteY2" fmla="*/ 326104 h 712013"/>
              <a:gd name="connsiteX3" fmla="*/ 0 w 701381"/>
              <a:gd name="connsiteY3" fmla="*/ 712013 h 712013"/>
            </a:gdLst>
            <a:ahLst/>
            <a:cxnLst>
              <a:cxn ang="0">
                <a:pos x="connsiteX0" y="connsiteY0"/>
              </a:cxn>
              <a:cxn ang="0">
                <a:pos x="connsiteX1" y="connsiteY1"/>
              </a:cxn>
              <a:cxn ang="0">
                <a:pos x="connsiteX2" y="connsiteY2"/>
              </a:cxn>
              <a:cxn ang="0">
                <a:pos x="connsiteX3" y="connsiteY3"/>
              </a:cxn>
            </a:cxnLst>
            <a:rect l="l" t="t" r="r" b="b"/>
            <a:pathLst>
              <a:path w="701381" h="712013">
                <a:moveTo>
                  <a:pt x="701381" y="0"/>
                </a:moveTo>
                <a:cubicBezTo>
                  <a:pt x="566910" y="84667"/>
                  <a:pt x="353925" y="221161"/>
                  <a:pt x="325918" y="275512"/>
                </a:cubicBezTo>
                <a:cubicBezTo>
                  <a:pt x="297912" y="329863"/>
                  <a:pt x="587662" y="253354"/>
                  <a:pt x="533342" y="326104"/>
                </a:cubicBezTo>
                <a:cubicBezTo>
                  <a:pt x="479022" y="398854"/>
                  <a:pt x="0" y="712013"/>
                  <a:pt x="0" y="712013"/>
                </a:cubicBezTo>
              </a:path>
            </a:pathLst>
          </a:custGeom>
          <a:ln>
            <a:solidFill>
              <a:schemeClr val="tx1"/>
            </a:solidFill>
            <a:headEnd type="none"/>
            <a:tailEnd type="triangle"/>
          </a:ln>
        </p:spPr>
        <p:txBody>
          <a:bodyPr vert="horz" wrap="none" lIns="80001" tIns="40000" rIns="80001" bIns="40000" numCol="1" rtlCol="0" anchor="t" anchorCtr="0" compatLnSpc="1">
            <a:prstTxWarp prst="textNoShape">
              <a:avLst/>
            </a:prstTxWarp>
            <a:noAutofit/>
          </a:bodyPr>
          <a:lstStyle/>
          <a:p>
            <a:pPr algn="ctr" defTabSz="800100" fontAlgn="base">
              <a:spcBef>
                <a:spcPct val="0"/>
              </a:spcBef>
              <a:spcAft>
                <a:spcPct val="0"/>
              </a:spcAft>
            </a:pPr>
            <a:endParaRPr lang="ja-JP" altLang="en-US" sz="2000" i="1" dirty="0">
              <a:solidFill>
                <a:srgbClr val="000000"/>
              </a:solidFill>
            </a:endParaRPr>
          </a:p>
        </p:txBody>
      </p:sp>
      <p:sp>
        <p:nvSpPr>
          <p:cNvPr id="58" name="テキスト ボックス 57"/>
          <p:cNvSpPr txBox="1"/>
          <p:nvPr/>
        </p:nvSpPr>
        <p:spPr>
          <a:xfrm>
            <a:off x="1636978" y="3021193"/>
            <a:ext cx="1434418" cy="307777"/>
          </a:xfrm>
          <a:prstGeom prst="rect">
            <a:avLst/>
          </a:prstGeom>
          <a:noFill/>
        </p:spPr>
        <p:txBody>
          <a:bodyPr wrap="none" rtlCol="0">
            <a:spAutoFit/>
          </a:bodyPr>
          <a:lstStyle/>
          <a:p>
            <a:pPr defTabSz="457200"/>
            <a:r>
              <a:rPr lang="en-US" altLang="ja-JP" sz="1400" dirty="0">
                <a:solidFill>
                  <a:srgbClr val="000000"/>
                </a:solidFill>
                <a:latin typeface="ヒラギノ角ゴ ProN W3"/>
                <a:ea typeface="ヒラギノ角ゴ ProN W3"/>
                <a:cs typeface="ヒラギノ角ゴ ProN W3"/>
              </a:rPr>
              <a:t>IB</a:t>
            </a:r>
            <a:r>
              <a:rPr lang="ja-JP" altLang="en-US" sz="1400" dirty="0">
                <a:solidFill>
                  <a:srgbClr val="000000"/>
                </a:solidFill>
                <a:latin typeface="ヒラギノ角ゴ ProN W3"/>
                <a:ea typeface="ヒラギノ角ゴ ProN W3"/>
                <a:cs typeface="ヒラギノ角ゴ ProN W3"/>
              </a:rPr>
              <a:t>を持つノード</a:t>
            </a:r>
          </a:p>
        </p:txBody>
      </p:sp>
      <p:sp>
        <p:nvSpPr>
          <p:cNvPr id="60" name="テキスト ボックス 59"/>
          <p:cNvSpPr txBox="1"/>
          <p:nvPr/>
        </p:nvSpPr>
        <p:spPr>
          <a:xfrm>
            <a:off x="1968051" y="2007151"/>
            <a:ext cx="1082348" cy="307777"/>
          </a:xfrm>
          <a:prstGeom prst="rect">
            <a:avLst/>
          </a:prstGeom>
          <a:noFill/>
        </p:spPr>
        <p:txBody>
          <a:bodyPr wrap="none" rtlCol="0">
            <a:spAutoFit/>
          </a:bodyPr>
          <a:lstStyle/>
          <a:p>
            <a:pPr defTabSz="457200"/>
            <a:r>
              <a:rPr lang="ja-JP" altLang="en-US" sz="1400" dirty="0">
                <a:solidFill>
                  <a:srgbClr val="000000"/>
                </a:solidFill>
                <a:latin typeface="ヒラギノ角ゴ ProN W3"/>
                <a:ea typeface="ヒラギノ角ゴ ProN W3"/>
                <a:cs typeface="ヒラギノ角ゴ ProN W3"/>
              </a:rPr>
              <a:t>計算ノード</a:t>
            </a:r>
          </a:p>
        </p:txBody>
      </p:sp>
      <p:sp>
        <p:nvSpPr>
          <p:cNvPr id="66" name="フリーフォーム 65"/>
          <p:cNvSpPr/>
          <p:nvPr/>
        </p:nvSpPr>
        <p:spPr>
          <a:xfrm flipH="1">
            <a:off x="3071397" y="2161040"/>
            <a:ext cx="721057" cy="543903"/>
          </a:xfrm>
          <a:custGeom>
            <a:avLst/>
            <a:gdLst>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313765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701381 w 701381"/>
              <a:gd name="connsiteY0" fmla="*/ 0 h 712013"/>
              <a:gd name="connsiteX1" fmla="*/ 297969 w 701381"/>
              <a:gd name="connsiteY1" fmla="*/ 254000 h 712013"/>
              <a:gd name="connsiteX2" fmla="*/ 641616 w 701381"/>
              <a:gd name="connsiteY2" fmla="*/ 254000 h 712013"/>
              <a:gd name="connsiteX3" fmla="*/ 0 w 701381"/>
              <a:gd name="connsiteY3" fmla="*/ 712013 h 712013"/>
              <a:gd name="connsiteX0" fmla="*/ 701381 w 701381"/>
              <a:gd name="connsiteY0" fmla="*/ 0 h 712013"/>
              <a:gd name="connsiteX1" fmla="*/ 297969 w 701381"/>
              <a:gd name="connsiteY1" fmla="*/ 254000 h 712013"/>
              <a:gd name="connsiteX2" fmla="*/ 519818 w 701381"/>
              <a:gd name="connsiteY2" fmla="*/ 324251 h 712013"/>
              <a:gd name="connsiteX3" fmla="*/ 0 w 701381"/>
              <a:gd name="connsiteY3" fmla="*/ 712013 h 712013"/>
            </a:gdLst>
            <a:ahLst/>
            <a:cxnLst>
              <a:cxn ang="0">
                <a:pos x="connsiteX0" y="connsiteY0"/>
              </a:cxn>
              <a:cxn ang="0">
                <a:pos x="connsiteX1" y="connsiteY1"/>
              </a:cxn>
              <a:cxn ang="0">
                <a:pos x="connsiteX2" y="connsiteY2"/>
              </a:cxn>
              <a:cxn ang="0">
                <a:pos x="connsiteX3" y="connsiteY3"/>
              </a:cxn>
            </a:cxnLst>
            <a:rect l="l" t="t" r="r" b="b"/>
            <a:pathLst>
              <a:path w="701381" h="712013">
                <a:moveTo>
                  <a:pt x="701381" y="0"/>
                </a:moveTo>
                <a:cubicBezTo>
                  <a:pt x="566910" y="84667"/>
                  <a:pt x="328230" y="199958"/>
                  <a:pt x="297969" y="254000"/>
                </a:cubicBezTo>
                <a:cubicBezTo>
                  <a:pt x="267708" y="308042"/>
                  <a:pt x="569480" y="247916"/>
                  <a:pt x="519818" y="324251"/>
                </a:cubicBezTo>
                <a:cubicBezTo>
                  <a:pt x="470157" y="400587"/>
                  <a:pt x="0" y="712013"/>
                  <a:pt x="0" y="712013"/>
                </a:cubicBezTo>
              </a:path>
            </a:pathLst>
          </a:custGeom>
          <a:ln>
            <a:solidFill>
              <a:schemeClr val="tx1"/>
            </a:solidFill>
            <a:headEnd type="none"/>
            <a:tailEnd type="triangle"/>
          </a:ln>
        </p:spPr>
        <p:txBody>
          <a:bodyPr vert="horz" wrap="none" lIns="80001" tIns="40000" rIns="80001" bIns="40000" numCol="1" rtlCol="0" anchor="t" anchorCtr="0" compatLnSpc="1">
            <a:prstTxWarp prst="textNoShape">
              <a:avLst/>
            </a:prstTxWarp>
            <a:noAutofit/>
          </a:bodyPr>
          <a:lstStyle/>
          <a:p>
            <a:pPr algn="ctr" defTabSz="800100" fontAlgn="base">
              <a:spcBef>
                <a:spcPct val="0"/>
              </a:spcBef>
              <a:spcAft>
                <a:spcPct val="0"/>
              </a:spcAft>
            </a:pPr>
            <a:endParaRPr lang="ja-JP" altLang="en-US" sz="2000" i="1" dirty="0">
              <a:solidFill>
                <a:srgbClr val="000000"/>
              </a:solidFill>
            </a:endParaRPr>
          </a:p>
        </p:txBody>
      </p:sp>
      <p:sp>
        <p:nvSpPr>
          <p:cNvPr id="206" name="フリーフォーム 205"/>
          <p:cNvSpPr/>
          <p:nvPr/>
        </p:nvSpPr>
        <p:spPr>
          <a:xfrm flipH="1">
            <a:off x="4059498" y="2619068"/>
            <a:ext cx="2723525" cy="388558"/>
          </a:xfrm>
          <a:custGeom>
            <a:avLst/>
            <a:gdLst>
              <a:gd name="connsiteX0" fmla="*/ 139543 w 2559860"/>
              <a:gd name="connsiteY0" fmla="*/ 0 h 2705701"/>
              <a:gd name="connsiteX1" fmla="*/ 154484 w 2559860"/>
              <a:gd name="connsiteY1" fmla="*/ 1553882 h 2705701"/>
              <a:gd name="connsiteX2" fmla="*/ 1708367 w 2559860"/>
              <a:gd name="connsiteY2" fmla="*/ 1016000 h 2705701"/>
              <a:gd name="connsiteX3" fmla="*/ 2291073 w 2559860"/>
              <a:gd name="connsiteY3" fmla="*/ 2061882 h 2705701"/>
              <a:gd name="connsiteX4" fmla="*/ 1887661 w 2559860"/>
              <a:gd name="connsiteY4" fmla="*/ 2061882 h 2705701"/>
              <a:gd name="connsiteX0" fmla="*/ 2584338 w 2584338"/>
              <a:gd name="connsiteY0" fmla="*/ 0 h 4588289"/>
              <a:gd name="connsiteX1" fmla="*/ 14456 w 2584338"/>
              <a:gd name="connsiteY1" fmla="*/ 3436470 h 4588289"/>
              <a:gd name="connsiteX2" fmla="*/ 1568339 w 2584338"/>
              <a:gd name="connsiteY2" fmla="*/ 2898588 h 4588289"/>
              <a:gd name="connsiteX3" fmla="*/ 2151045 w 2584338"/>
              <a:gd name="connsiteY3" fmla="*/ 3944470 h 4588289"/>
              <a:gd name="connsiteX4" fmla="*/ 1747633 w 2584338"/>
              <a:gd name="connsiteY4" fmla="*/ 3944470 h 4588289"/>
              <a:gd name="connsiteX0" fmla="*/ 1023736 w 1143903"/>
              <a:gd name="connsiteY0" fmla="*/ 0 h 4588289"/>
              <a:gd name="connsiteX1" fmla="*/ 1098442 w 1143903"/>
              <a:gd name="connsiteY1" fmla="*/ 1494117 h 4588289"/>
              <a:gd name="connsiteX2" fmla="*/ 7737 w 1143903"/>
              <a:gd name="connsiteY2" fmla="*/ 2898588 h 4588289"/>
              <a:gd name="connsiteX3" fmla="*/ 590443 w 1143903"/>
              <a:gd name="connsiteY3" fmla="*/ 3944470 h 4588289"/>
              <a:gd name="connsiteX4" fmla="*/ 187031 w 1143903"/>
              <a:gd name="connsiteY4" fmla="*/ 3944470 h 4588289"/>
              <a:gd name="connsiteX0" fmla="*/ 1143266 w 1168554"/>
              <a:gd name="connsiteY0" fmla="*/ 0 h 4677936"/>
              <a:gd name="connsiteX1" fmla="*/ 1098442 w 1168554"/>
              <a:gd name="connsiteY1" fmla="*/ 1583764 h 4677936"/>
              <a:gd name="connsiteX2" fmla="*/ 7737 w 1168554"/>
              <a:gd name="connsiteY2" fmla="*/ 2988235 h 4677936"/>
              <a:gd name="connsiteX3" fmla="*/ 590443 w 1168554"/>
              <a:gd name="connsiteY3" fmla="*/ 4034117 h 4677936"/>
              <a:gd name="connsiteX4" fmla="*/ 187031 w 1168554"/>
              <a:gd name="connsiteY4" fmla="*/ 4034117 h 4677936"/>
              <a:gd name="connsiteX0" fmla="*/ 956235 w 956235"/>
              <a:gd name="connsiteY0" fmla="*/ 0 h 4665340"/>
              <a:gd name="connsiteX1" fmla="*/ 911411 w 956235"/>
              <a:gd name="connsiteY1" fmla="*/ 1583764 h 4665340"/>
              <a:gd name="connsiteX2" fmla="*/ 627530 w 956235"/>
              <a:gd name="connsiteY2" fmla="*/ 3302000 h 4665340"/>
              <a:gd name="connsiteX3" fmla="*/ 403412 w 956235"/>
              <a:gd name="connsiteY3" fmla="*/ 4034117 h 4665340"/>
              <a:gd name="connsiteX4" fmla="*/ 0 w 956235"/>
              <a:gd name="connsiteY4" fmla="*/ 4034117 h 4665340"/>
              <a:gd name="connsiteX0" fmla="*/ 956235 w 2022994"/>
              <a:gd name="connsiteY0" fmla="*/ 0 h 4832541"/>
              <a:gd name="connsiteX1" fmla="*/ 911411 w 2022994"/>
              <a:gd name="connsiteY1" fmla="*/ 1583764 h 4832541"/>
              <a:gd name="connsiteX2" fmla="*/ 627530 w 2022994"/>
              <a:gd name="connsiteY2" fmla="*/ 3302000 h 4832541"/>
              <a:gd name="connsiteX3" fmla="*/ 2017059 w 2022994"/>
              <a:gd name="connsiteY3" fmla="*/ 4512234 h 4832541"/>
              <a:gd name="connsiteX4" fmla="*/ 0 w 2022994"/>
              <a:gd name="connsiteY4" fmla="*/ 4034117 h 4832541"/>
              <a:gd name="connsiteX0" fmla="*/ 375699 w 1442458"/>
              <a:gd name="connsiteY0" fmla="*/ 0 h 4512234"/>
              <a:gd name="connsiteX1" fmla="*/ 330875 w 1442458"/>
              <a:gd name="connsiteY1" fmla="*/ 1583764 h 4512234"/>
              <a:gd name="connsiteX2" fmla="*/ 46994 w 1442458"/>
              <a:gd name="connsiteY2" fmla="*/ 3302000 h 4512234"/>
              <a:gd name="connsiteX3" fmla="*/ 1436523 w 1442458"/>
              <a:gd name="connsiteY3" fmla="*/ 4512234 h 4512234"/>
              <a:gd name="connsiteX0" fmla="*/ 266772 w 1334091"/>
              <a:gd name="connsiteY0" fmla="*/ 0 h 4512234"/>
              <a:gd name="connsiteX1" fmla="*/ 221948 w 1334091"/>
              <a:gd name="connsiteY1" fmla="*/ 1583764 h 4512234"/>
              <a:gd name="connsiteX2" fmla="*/ 57597 w 1334091"/>
              <a:gd name="connsiteY2" fmla="*/ 3316941 h 4512234"/>
              <a:gd name="connsiteX3" fmla="*/ 1327596 w 1334091"/>
              <a:gd name="connsiteY3" fmla="*/ 4512234 h 4512234"/>
              <a:gd name="connsiteX0" fmla="*/ 299410 w 1366729"/>
              <a:gd name="connsiteY0" fmla="*/ 0 h 4512234"/>
              <a:gd name="connsiteX1" fmla="*/ 254586 w 1366729"/>
              <a:gd name="connsiteY1" fmla="*/ 1583764 h 4512234"/>
              <a:gd name="connsiteX2" fmla="*/ 90235 w 1366729"/>
              <a:gd name="connsiteY2" fmla="*/ 3316941 h 4512234"/>
              <a:gd name="connsiteX3" fmla="*/ 1360234 w 1366729"/>
              <a:gd name="connsiteY3" fmla="*/ 4512234 h 4512234"/>
              <a:gd name="connsiteX0" fmla="*/ 240335 w 1307811"/>
              <a:gd name="connsiteY0" fmla="*/ 0 h 4512234"/>
              <a:gd name="connsiteX1" fmla="*/ 195511 w 1307811"/>
              <a:gd name="connsiteY1" fmla="*/ 1583764 h 4512234"/>
              <a:gd name="connsiteX2" fmla="*/ 61042 w 1307811"/>
              <a:gd name="connsiteY2" fmla="*/ 3033059 h 4512234"/>
              <a:gd name="connsiteX3" fmla="*/ 1301159 w 1307811"/>
              <a:gd name="connsiteY3" fmla="*/ 4512234 h 4512234"/>
              <a:gd name="connsiteX0" fmla="*/ 262934 w 1330410"/>
              <a:gd name="connsiteY0" fmla="*/ 0 h 4512234"/>
              <a:gd name="connsiteX1" fmla="*/ 218110 w 1330410"/>
              <a:gd name="connsiteY1" fmla="*/ 1583764 h 4512234"/>
              <a:gd name="connsiteX2" fmla="*/ 83641 w 1330410"/>
              <a:gd name="connsiteY2" fmla="*/ 3033059 h 4512234"/>
              <a:gd name="connsiteX3" fmla="*/ 1323758 w 1330410"/>
              <a:gd name="connsiteY3" fmla="*/ 4512234 h 4512234"/>
              <a:gd name="connsiteX0" fmla="*/ 262934 w 1330410"/>
              <a:gd name="connsiteY0" fmla="*/ 0 h 4512234"/>
              <a:gd name="connsiteX1" fmla="*/ 218110 w 1330410"/>
              <a:gd name="connsiteY1" fmla="*/ 1583764 h 4512234"/>
              <a:gd name="connsiteX2" fmla="*/ 83641 w 1330410"/>
              <a:gd name="connsiteY2" fmla="*/ 3033059 h 4512234"/>
              <a:gd name="connsiteX3" fmla="*/ 1323758 w 1330410"/>
              <a:gd name="connsiteY3" fmla="*/ 4512234 h 4512234"/>
              <a:gd name="connsiteX0" fmla="*/ 248355 w 1315831"/>
              <a:gd name="connsiteY0" fmla="*/ 0 h 4512234"/>
              <a:gd name="connsiteX1" fmla="*/ 203531 w 1315831"/>
              <a:gd name="connsiteY1" fmla="*/ 1583764 h 4512234"/>
              <a:gd name="connsiteX2" fmla="*/ 69062 w 1315831"/>
              <a:gd name="connsiteY2" fmla="*/ 3033059 h 4512234"/>
              <a:gd name="connsiteX3" fmla="*/ 1309179 w 1315831"/>
              <a:gd name="connsiteY3" fmla="*/ 4512234 h 4512234"/>
              <a:gd name="connsiteX0" fmla="*/ 248355 w 1315831"/>
              <a:gd name="connsiteY0" fmla="*/ 0 h 4512234"/>
              <a:gd name="connsiteX1" fmla="*/ 203531 w 1315831"/>
              <a:gd name="connsiteY1" fmla="*/ 1583764 h 4512234"/>
              <a:gd name="connsiteX2" fmla="*/ 69062 w 1315831"/>
              <a:gd name="connsiteY2" fmla="*/ 3033059 h 4512234"/>
              <a:gd name="connsiteX3" fmla="*/ 1309179 w 1315831"/>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3270"/>
              <a:gd name="connsiteY0" fmla="*/ 0 h 4512234"/>
              <a:gd name="connsiteX1" fmla="*/ 230970 w 1343270"/>
              <a:gd name="connsiteY1" fmla="*/ 1583764 h 4512234"/>
              <a:gd name="connsiteX2" fmla="*/ 96501 w 1343270"/>
              <a:gd name="connsiteY2" fmla="*/ 3033059 h 4512234"/>
              <a:gd name="connsiteX3" fmla="*/ 1336618 w 1343270"/>
              <a:gd name="connsiteY3" fmla="*/ 4512234 h 4512234"/>
              <a:gd name="connsiteX0" fmla="*/ 275794 w 1342437"/>
              <a:gd name="connsiteY0" fmla="*/ 0 h 4512234"/>
              <a:gd name="connsiteX1" fmla="*/ 230970 w 1342437"/>
              <a:gd name="connsiteY1" fmla="*/ 1583764 h 4512234"/>
              <a:gd name="connsiteX2" fmla="*/ 96501 w 1342437"/>
              <a:gd name="connsiteY2" fmla="*/ 3033059 h 4512234"/>
              <a:gd name="connsiteX3" fmla="*/ 1336618 w 1342437"/>
              <a:gd name="connsiteY3"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336618 w 1336618"/>
              <a:gd name="connsiteY3"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559674 w 1336618"/>
              <a:gd name="connsiteY3" fmla="*/ 3914588 h 4512234"/>
              <a:gd name="connsiteX4" fmla="*/ 1336618 w 1336618"/>
              <a:gd name="connsiteY4"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26379 w 1336618"/>
              <a:gd name="connsiteY3" fmla="*/ 4153647 h 4512234"/>
              <a:gd name="connsiteX4" fmla="*/ 1336618 w 1336618"/>
              <a:gd name="connsiteY4"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26379 w 1336618"/>
              <a:gd name="connsiteY3" fmla="*/ 4153647 h 4512234"/>
              <a:gd name="connsiteX4" fmla="*/ 1336618 w 1336618"/>
              <a:gd name="connsiteY4" fmla="*/ 4512234 h 4512234"/>
              <a:gd name="connsiteX0" fmla="*/ 275794 w 1336618"/>
              <a:gd name="connsiteY0" fmla="*/ 0 h 4512234"/>
              <a:gd name="connsiteX1" fmla="*/ 230970 w 1336618"/>
              <a:gd name="connsiteY1" fmla="*/ 1583764 h 4512234"/>
              <a:gd name="connsiteX2" fmla="*/ 96501 w 1336618"/>
              <a:gd name="connsiteY2" fmla="*/ 3033059 h 4512234"/>
              <a:gd name="connsiteX3" fmla="*/ 126379 w 1336618"/>
              <a:gd name="connsiteY3" fmla="*/ 4153647 h 4512234"/>
              <a:gd name="connsiteX4" fmla="*/ 1336618 w 1336618"/>
              <a:gd name="connsiteY4" fmla="*/ 4512234 h 4512234"/>
              <a:gd name="connsiteX0" fmla="*/ 275794 w 1336618"/>
              <a:gd name="connsiteY0" fmla="*/ 0 h 4547622"/>
              <a:gd name="connsiteX1" fmla="*/ 230970 w 1336618"/>
              <a:gd name="connsiteY1" fmla="*/ 1583764 h 4547622"/>
              <a:gd name="connsiteX2" fmla="*/ 96501 w 1336618"/>
              <a:gd name="connsiteY2" fmla="*/ 3033059 h 4547622"/>
              <a:gd name="connsiteX3" fmla="*/ 126379 w 1336618"/>
              <a:gd name="connsiteY3" fmla="*/ 4153647 h 4547622"/>
              <a:gd name="connsiteX4" fmla="*/ 1336618 w 1336618"/>
              <a:gd name="connsiteY4" fmla="*/ 4512234 h 4547622"/>
              <a:gd name="connsiteX0" fmla="*/ 299772 w 1360596"/>
              <a:gd name="connsiteY0" fmla="*/ 0 h 4547622"/>
              <a:gd name="connsiteX1" fmla="*/ 254948 w 1360596"/>
              <a:gd name="connsiteY1" fmla="*/ 1583764 h 4547622"/>
              <a:gd name="connsiteX2" fmla="*/ 120479 w 1360596"/>
              <a:gd name="connsiteY2" fmla="*/ 3033059 h 4547622"/>
              <a:gd name="connsiteX3" fmla="*/ 150357 w 1360596"/>
              <a:gd name="connsiteY3" fmla="*/ 4153647 h 4547622"/>
              <a:gd name="connsiteX4" fmla="*/ 1360596 w 1360596"/>
              <a:gd name="connsiteY4" fmla="*/ 4512234 h 4547622"/>
              <a:gd name="connsiteX0" fmla="*/ 227411 w 1288235"/>
              <a:gd name="connsiteY0" fmla="*/ 0 h 4547622"/>
              <a:gd name="connsiteX1" fmla="*/ 182587 w 1288235"/>
              <a:gd name="connsiteY1" fmla="*/ 1583764 h 4547622"/>
              <a:gd name="connsiteX2" fmla="*/ 278014 w 1288235"/>
              <a:gd name="connsiteY2" fmla="*/ 3033059 h 4547622"/>
              <a:gd name="connsiteX3" fmla="*/ 77996 w 1288235"/>
              <a:gd name="connsiteY3" fmla="*/ 4153647 h 4547622"/>
              <a:gd name="connsiteX4" fmla="*/ 1288235 w 1288235"/>
              <a:gd name="connsiteY4" fmla="*/ 4512234 h 4547622"/>
              <a:gd name="connsiteX0" fmla="*/ 159849 w 1220673"/>
              <a:gd name="connsiteY0" fmla="*/ 0 h 4547622"/>
              <a:gd name="connsiteX1" fmla="*/ 115025 w 1220673"/>
              <a:gd name="connsiteY1" fmla="*/ 1583764 h 4547622"/>
              <a:gd name="connsiteX2" fmla="*/ 210452 w 1220673"/>
              <a:gd name="connsiteY2" fmla="*/ 3033059 h 4547622"/>
              <a:gd name="connsiteX3" fmla="*/ 209678 w 1220673"/>
              <a:gd name="connsiteY3" fmla="*/ 4153647 h 4547622"/>
              <a:gd name="connsiteX4" fmla="*/ 1220673 w 1220673"/>
              <a:gd name="connsiteY4" fmla="*/ 4512234 h 4547622"/>
              <a:gd name="connsiteX0" fmla="*/ 2198458 w 3259282"/>
              <a:gd name="connsiteY0" fmla="*/ 0 h 4547622"/>
              <a:gd name="connsiteX1" fmla="*/ 2153634 w 3259282"/>
              <a:gd name="connsiteY1" fmla="*/ 1583764 h 4547622"/>
              <a:gd name="connsiteX2" fmla="*/ 11404 w 3259282"/>
              <a:gd name="connsiteY2" fmla="*/ 3003176 h 4547622"/>
              <a:gd name="connsiteX3" fmla="*/ 2248287 w 3259282"/>
              <a:gd name="connsiteY3" fmla="*/ 4153647 h 4547622"/>
              <a:gd name="connsiteX4" fmla="*/ 3259282 w 3259282"/>
              <a:gd name="connsiteY4" fmla="*/ 4512234 h 4547622"/>
              <a:gd name="connsiteX0" fmla="*/ 2307533 w 3368357"/>
              <a:gd name="connsiteY0" fmla="*/ 0 h 4545489"/>
              <a:gd name="connsiteX1" fmla="*/ 2262709 w 3368357"/>
              <a:gd name="connsiteY1" fmla="*/ 1583764 h 4545489"/>
              <a:gd name="connsiteX2" fmla="*/ 120479 w 3368357"/>
              <a:gd name="connsiteY2" fmla="*/ 3003176 h 4545489"/>
              <a:gd name="connsiteX3" fmla="*/ 150357 w 3368357"/>
              <a:gd name="connsiteY3" fmla="*/ 4138705 h 4545489"/>
              <a:gd name="connsiteX4" fmla="*/ 3368357 w 3368357"/>
              <a:gd name="connsiteY4" fmla="*/ 4512234 h 4545489"/>
              <a:gd name="connsiteX0" fmla="*/ 2307533 w 2307533"/>
              <a:gd name="connsiteY0" fmla="*/ 0 h 4585030"/>
              <a:gd name="connsiteX1" fmla="*/ 2262709 w 2307533"/>
              <a:gd name="connsiteY1" fmla="*/ 1583764 h 4585030"/>
              <a:gd name="connsiteX2" fmla="*/ 120479 w 2307533"/>
              <a:gd name="connsiteY2" fmla="*/ 3003176 h 4585030"/>
              <a:gd name="connsiteX3" fmla="*/ 150357 w 2307533"/>
              <a:gd name="connsiteY3" fmla="*/ 4138705 h 4585030"/>
              <a:gd name="connsiteX4" fmla="*/ 1192005 w 2307533"/>
              <a:gd name="connsiteY4" fmla="*/ 4557057 h 4585030"/>
              <a:gd name="connsiteX0" fmla="*/ 2307533 w 2307533"/>
              <a:gd name="connsiteY0" fmla="*/ 0 h 4579409"/>
              <a:gd name="connsiteX1" fmla="*/ 2262709 w 2307533"/>
              <a:gd name="connsiteY1" fmla="*/ 1583764 h 4579409"/>
              <a:gd name="connsiteX2" fmla="*/ 120479 w 2307533"/>
              <a:gd name="connsiteY2" fmla="*/ 3003176 h 4579409"/>
              <a:gd name="connsiteX3" fmla="*/ 150357 w 2307533"/>
              <a:gd name="connsiteY3" fmla="*/ 4138705 h 4579409"/>
              <a:gd name="connsiteX4" fmla="*/ 1192005 w 2307533"/>
              <a:gd name="connsiteY4" fmla="*/ 4557057 h 4579409"/>
              <a:gd name="connsiteX0" fmla="*/ 2307533 w 2307533"/>
              <a:gd name="connsiteY0" fmla="*/ 0 h 4579409"/>
              <a:gd name="connsiteX1" fmla="*/ 2262709 w 2307533"/>
              <a:gd name="connsiteY1" fmla="*/ 1583764 h 4579409"/>
              <a:gd name="connsiteX2" fmla="*/ 120479 w 2307533"/>
              <a:gd name="connsiteY2" fmla="*/ 3003176 h 4579409"/>
              <a:gd name="connsiteX3" fmla="*/ 150357 w 2307533"/>
              <a:gd name="connsiteY3" fmla="*/ 4138705 h 4579409"/>
              <a:gd name="connsiteX4" fmla="*/ 1192005 w 2307533"/>
              <a:gd name="connsiteY4" fmla="*/ 4557057 h 4579409"/>
              <a:gd name="connsiteX0" fmla="*/ 2307533 w 2307533"/>
              <a:gd name="connsiteY0" fmla="*/ 0 h 4579409"/>
              <a:gd name="connsiteX1" fmla="*/ 2262709 w 2307533"/>
              <a:gd name="connsiteY1" fmla="*/ 1583764 h 4579409"/>
              <a:gd name="connsiteX2" fmla="*/ 120479 w 2307533"/>
              <a:gd name="connsiteY2" fmla="*/ 3003176 h 4579409"/>
              <a:gd name="connsiteX3" fmla="*/ 150357 w 2307533"/>
              <a:gd name="connsiteY3" fmla="*/ 4138705 h 4579409"/>
              <a:gd name="connsiteX4" fmla="*/ 1192005 w 2307533"/>
              <a:gd name="connsiteY4" fmla="*/ 4557057 h 4579409"/>
              <a:gd name="connsiteX0" fmla="*/ 2307533 w 2307533"/>
              <a:gd name="connsiteY0" fmla="*/ 0 h 4579409"/>
              <a:gd name="connsiteX1" fmla="*/ 2262709 w 2307533"/>
              <a:gd name="connsiteY1" fmla="*/ 1583764 h 4579409"/>
              <a:gd name="connsiteX2" fmla="*/ 120479 w 2307533"/>
              <a:gd name="connsiteY2" fmla="*/ 3003176 h 4579409"/>
              <a:gd name="connsiteX3" fmla="*/ 150357 w 2307533"/>
              <a:gd name="connsiteY3" fmla="*/ 4138705 h 4579409"/>
              <a:gd name="connsiteX4" fmla="*/ 1192005 w 2307533"/>
              <a:gd name="connsiteY4" fmla="*/ 4557057 h 4579409"/>
              <a:gd name="connsiteX0" fmla="*/ 2389034 w 2389034"/>
              <a:gd name="connsiteY0" fmla="*/ 0 h 4579409"/>
              <a:gd name="connsiteX1" fmla="*/ 2344210 w 2389034"/>
              <a:gd name="connsiteY1" fmla="*/ 1583764 h 4579409"/>
              <a:gd name="connsiteX2" fmla="*/ 201980 w 2389034"/>
              <a:gd name="connsiteY2" fmla="*/ 3003176 h 4579409"/>
              <a:gd name="connsiteX3" fmla="*/ 231858 w 2389034"/>
              <a:gd name="connsiteY3" fmla="*/ 4138705 h 4579409"/>
              <a:gd name="connsiteX4" fmla="*/ 1273506 w 2389034"/>
              <a:gd name="connsiteY4" fmla="*/ 4557057 h 4579409"/>
              <a:gd name="connsiteX0" fmla="*/ 2423846 w 2423846"/>
              <a:gd name="connsiteY0" fmla="*/ 0 h 4579409"/>
              <a:gd name="connsiteX1" fmla="*/ 2379022 w 2423846"/>
              <a:gd name="connsiteY1" fmla="*/ 1583764 h 4579409"/>
              <a:gd name="connsiteX2" fmla="*/ 236792 w 2423846"/>
              <a:gd name="connsiteY2" fmla="*/ 3003176 h 4579409"/>
              <a:gd name="connsiteX3" fmla="*/ 266670 w 2423846"/>
              <a:gd name="connsiteY3" fmla="*/ 4138705 h 4579409"/>
              <a:gd name="connsiteX4" fmla="*/ 1308318 w 2423846"/>
              <a:gd name="connsiteY4" fmla="*/ 4557057 h 4579409"/>
              <a:gd name="connsiteX0" fmla="*/ 2423846 w 2423846"/>
              <a:gd name="connsiteY0" fmla="*/ 0 h 4579409"/>
              <a:gd name="connsiteX1" fmla="*/ 2379022 w 2423846"/>
              <a:gd name="connsiteY1" fmla="*/ 1583764 h 4579409"/>
              <a:gd name="connsiteX2" fmla="*/ 236792 w 2423846"/>
              <a:gd name="connsiteY2" fmla="*/ 3003176 h 4579409"/>
              <a:gd name="connsiteX3" fmla="*/ 266670 w 2423846"/>
              <a:gd name="connsiteY3" fmla="*/ 4138705 h 4579409"/>
              <a:gd name="connsiteX4" fmla="*/ 1308318 w 2423846"/>
              <a:gd name="connsiteY4" fmla="*/ 4557057 h 4579409"/>
              <a:gd name="connsiteX0" fmla="*/ 2423846 w 2423846"/>
              <a:gd name="connsiteY0" fmla="*/ 0 h 4526463"/>
              <a:gd name="connsiteX1" fmla="*/ 2379022 w 2423846"/>
              <a:gd name="connsiteY1" fmla="*/ 1583764 h 4526463"/>
              <a:gd name="connsiteX2" fmla="*/ 236792 w 2423846"/>
              <a:gd name="connsiteY2" fmla="*/ 3003176 h 4526463"/>
              <a:gd name="connsiteX3" fmla="*/ 266670 w 2423846"/>
              <a:gd name="connsiteY3" fmla="*/ 4138705 h 4526463"/>
              <a:gd name="connsiteX4" fmla="*/ 1323645 w 2423846"/>
              <a:gd name="connsiteY4" fmla="*/ 4497292 h 4526463"/>
              <a:gd name="connsiteX0" fmla="*/ 2423846 w 2440328"/>
              <a:gd name="connsiteY0" fmla="*/ 0 h 4526463"/>
              <a:gd name="connsiteX1" fmla="*/ 2440328 w 2440328"/>
              <a:gd name="connsiteY1" fmla="*/ 1688353 h 4526463"/>
              <a:gd name="connsiteX2" fmla="*/ 236792 w 2440328"/>
              <a:gd name="connsiteY2" fmla="*/ 3003176 h 4526463"/>
              <a:gd name="connsiteX3" fmla="*/ 266670 w 2440328"/>
              <a:gd name="connsiteY3" fmla="*/ 4138705 h 4526463"/>
              <a:gd name="connsiteX4" fmla="*/ 1323645 w 2440328"/>
              <a:gd name="connsiteY4" fmla="*/ 4497292 h 4526463"/>
              <a:gd name="connsiteX0" fmla="*/ 2423846 w 2440328"/>
              <a:gd name="connsiteY0" fmla="*/ 0 h 4526463"/>
              <a:gd name="connsiteX1" fmla="*/ 2440328 w 2440328"/>
              <a:gd name="connsiteY1" fmla="*/ 1688353 h 4526463"/>
              <a:gd name="connsiteX2" fmla="*/ 236792 w 2440328"/>
              <a:gd name="connsiteY2" fmla="*/ 3003176 h 4526463"/>
              <a:gd name="connsiteX3" fmla="*/ 266670 w 2440328"/>
              <a:gd name="connsiteY3" fmla="*/ 4138705 h 4526463"/>
              <a:gd name="connsiteX4" fmla="*/ 1323645 w 2440328"/>
              <a:gd name="connsiteY4" fmla="*/ 4497292 h 4526463"/>
              <a:gd name="connsiteX0" fmla="*/ 2423846 w 2455654"/>
              <a:gd name="connsiteY0" fmla="*/ 0 h 4526463"/>
              <a:gd name="connsiteX1" fmla="*/ 2455654 w 2455654"/>
              <a:gd name="connsiteY1" fmla="*/ 1688353 h 4526463"/>
              <a:gd name="connsiteX2" fmla="*/ 236792 w 2455654"/>
              <a:gd name="connsiteY2" fmla="*/ 3003176 h 4526463"/>
              <a:gd name="connsiteX3" fmla="*/ 266670 w 2455654"/>
              <a:gd name="connsiteY3" fmla="*/ 4138705 h 4526463"/>
              <a:gd name="connsiteX4" fmla="*/ 1323645 w 2455654"/>
              <a:gd name="connsiteY4" fmla="*/ 4497292 h 4526463"/>
              <a:gd name="connsiteX0" fmla="*/ 2423846 w 2455654"/>
              <a:gd name="connsiteY0" fmla="*/ 0 h 4510878"/>
              <a:gd name="connsiteX1" fmla="*/ 2455654 w 2455654"/>
              <a:gd name="connsiteY1" fmla="*/ 1688353 h 4510878"/>
              <a:gd name="connsiteX2" fmla="*/ 236792 w 2455654"/>
              <a:gd name="connsiteY2" fmla="*/ 3003176 h 4510878"/>
              <a:gd name="connsiteX3" fmla="*/ 266670 w 2455654"/>
              <a:gd name="connsiteY3" fmla="*/ 3929528 h 4510878"/>
              <a:gd name="connsiteX4" fmla="*/ 1323645 w 2455654"/>
              <a:gd name="connsiteY4" fmla="*/ 4497292 h 4510878"/>
              <a:gd name="connsiteX0" fmla="*/ 2423846 w 2455654"/>
              <a:gd name="connsiteY0" fmla="*/ 0 h 4292126"/>
              <a:gd name="connsiteX1" fmla="*/ 2455654 w 2455654"/>
              <a:gd name="connsiteY1" fmla="*/ 1688353 h 4292126"/>
              <a:gd name="connsiteX2" fmla="*/ 236792 w 2455654"/>
              <a:gd name="connsiteY2" fmla="*/ 3003176 h 4292126"/>
              <a:gd name="connsiteX3" fmla="*/ 266670 w 2455654"/>
              <a:gd name="connsiteY3" fmla="*/ 3929528 h 4292126"/>
              <a:gd name="connsiteX4" fmla="*/ 1323646 w 2455654"/>
              <a:gd name="connsiteY4" fmla="*/ 4258233 h 4292126"/>
              <a:gd name="connsiteX0" fmla="*/ 2423846 w 2455654"/>
              <a:gd name="connsiteY0" fmla="*/ 0 h 4256647"/>
              <a:gd name="connsiteX1" fmla="*/ 2455654 w 2455654"/>
              <a:gd name="connsiteY1" fmla="*/ 1688353 h 4256647"/>
              <a:gd name="connsiteX2" fmla="*/ 236792 w 2455654"/>
              <a:gd name="connsiteY2" fmla="*/ 3003176 h 4256647"/>
              <a:gd name="connsiteX3" fmla="*/ 266670 w 2455654"/>
              <a:gd name="connsiteY3" fmla="*/ 3929528 h 4256647"/>
              <a:gd name="connsiteX4" fmla="*/ 1369625 w 2455654"/>
              <a:gd name="connsiteY4" fmla="*/ 4213409 h 4256647"/>
              <a:gd name="connsiteX0" fmla="*/ 2423846 w 2455654"/>
              <a:gd name="connsiteY0" fmla="*/ 0 h 4303102"/>
              <a:gd name="connsiteX1" fmla="*/ 2455654 w 2455654"/>
              <a:gd name="connsiteY1" fmla="*/ 1688353 h 4303102"/>
              <a:gd name="connsiteX2" fmla="*/ 236792 w 2455654"/>
              <a:gd name="connsiteY2" fmla="*/ 3003176 h 4303102"/>
              <a:gd name="connsiteX3" fmla="*/ 266670 w 2455654"/>
              <a:gd name="connsiteY3" fmla="*/ 3929528 h 4303102"/>
              <a:gd name="connsiteX4" fmla="*/ 1369625 w 2455654"/>
              <a:gd name="connsiteY4" fmla="*/ 4213409 h 4303102"/>
              <a:gd name="connsiteX0" fmla="*/ 2423846 w 2470980"/>
              <a:gd name="connsiteY0" fmla="*/ 0 h 4303102"/>
              <a:gd name="connsiteX1" fmla="*/ 2470980 w 2470980"/>
              <a:gd name="connsiteY1" fmla="*/ 866588 h 4303102"/>
              <a:gd name="connsiteX2" fmla="*/ 236792 w 2470980"/>
              <a:gd name="connsiteY2" fmla="*/ 3003176 h 4303102"/>
              <a:gd name="connsiteX3" fmla="*/ 266670 w 2470980"/>
              <a:gd name="connsiteY3" fmla="*/ 3929528 h 4303102"/>
              <a:gd name="connsiteX4" fmla="*/ 1369625 w 2470980"/>
              <a:gd name="connsiteY4" fmla="*/ 4213409 h 4303102"/>
              <a:gd name="connsiteX0" fmla="*/ 2423846 w 2470980"/>
              <a:gd name="connsiteY0" fmla="*/ 0 h 4303102"/>
              <a:gd name="connsiteX1" fmla="*/ 2470980 w 2470980"/>
              <a:gd name="connsiteY1" fmla="*/ 866588 h 4303102"/>
              <a:gd name="connsiteX2" fmla="*/ 236792 w 2470980"/>
              <a:gd name="connsiteY2" fmla="*/ 3003176 h 4303102"/>
              <a:gd name="connsiteX3" fmla="*/ 266670 w 2470980"/>
              <a:gd name="connsiteY3" fmla="*/ 3929528 h 4303102"/>
              <a:gd name="connsiteX4" fmla="*/ 1369625 w 2470980"/>
              <a:gd name="connsiteY4" fmla="*/ 4213409 h 4303102"/>
              <a:gd name="connsiteX0" fmla="*/ 2423846 w 2470980"/>
              <a:gd name="connsiteY0" fmla="*/ 0 h 4303102"/>
              <a:gd name="connsiteX1" fmla="*/ 2470980 w 2470980"/>
              <a:gd name="connsiteY1" fmla="*/ 866588 h 4303102"/>
              <a:gd name="connsiteX2" fmla="*/ 236792 w 2470980"/>
              <a:gd name="connsiteY2" fmla="*/ 3003176 h 4303102"/>
              <a:gd name="connsiteX3" fmla="*/ 266670 w 2470980"/>
              <a:gd name="connsiteY3" fmla="*/ 3929528 h 4303102"/>
              <a:gd name="connsiteX4" fmla="*/ 1369625 w 2470980"/>
              <a:gd name="connsiteY4" fmla="*/ 4213409 h 4303102"/>
              <a:gd name="connsiteX0" fmla="*/ 2636466 w 2683600"/>
              <a:gd name="connsiteY0" fmla="*/ 0 h 4303102"/>
              <a:gd name="connsiteX1" fmla="*/ 2683600 w 2683600"/>
              <a:gd name="connsiteY1" fmla="*/ 866588 h 4303102"/>
              <a:gd name="connsiteX2" fmla="*/ 142883 w 2683600"/>
              <a:gd name="connsiteY2" fmla="*/ 2106705 h 4303102"/>
              <a:gd name="connsiteX3" fmla="*/ 479290 w 2683600"/>
              <a:gd name="connsiteY3" fmla="*/ 3929528 h 4303102"/>
              <a:gd name="connsiteX4" fmla="*/ 1582245 w 2683600"/>
              <a:gd name="connsiteY4" fmla="*/ 4213409 h 4303102"/>
              <a:gd name="connsiteX0" fmla="*/ 2737321 w 2784455"/>
              <a:gd name="connsiteY0" fmla="*/ 0 h 4233289"/>
              <a:gd name="connsiteX1" fmla="*/ 2784455 w 2784455"/>
              <a:gd name="connsiteY1" fmla="*/ 866588 h 4233289"/>
              <a:gd name="connsiteX2" fmla="*/ 243738 w 2784455"/>
              <a:gd name="connsiteY2" fmla="*/ 2106705 h 4233289"/>
              <a:gd name="connsiteX3" fmla="*/ 258290 w 2784455"/>
              <a:gd name="connsiteY3" fmla="*/ 2883646 h 4233289"/>
              <a:gd name="connsiteX4" fmla="*/ 1683100 w 2784455"/>
              <a:gd name="connsiteY4" fmla="*/ 4213409 h 4233289"/>
              <a:gd name="connsiteX0" fmla="*/ 2737321 w 2784455"/>
              <a:gd name="connsiteY0" fmla="*/ 0 h 3540265"/>
              <a:gd name="connsiteX1" fmla="*/ 2784455 w 2784455"/>
              <a:gd name="connsiteY1" fmla="*/ 866588 h 3540265"/>
              <a:gd name="connsiteX2" fmla="*/ 243738 w 2784455"/>
              <a:gd name="connsiteY2" fmla="*/ 2106705 h 3540265"/>
              <a:gd name="connsiteX3" fmla="*/ 258290 w 2784455"/>
              <a:gd name="connsiteY3" fmla="*/ 2883646 h 3540265"/>
              <a:gd name="connsiteX4" fmla="*/ 1422551 w 2784455"/>
              <a:gd name="connsiteY4" fmla="*/ 3496232 h 3540265"/>
              <a:gd name="connsiteX0" fmla="*/ 2737321 w 2784455"/>
              <a:gd name="connsiteY0" fmla="*/ 0 h 3514183"/>
              <a:gd name="connsiteX1" fmla="*/ 2784455 w 2784455"/>
              <a:gd name="connsiteY1" fmla="*/ 866588 h 3514183"/>
              <a:gd name="connsiteX2" fmla="*/ 243738 w 2784455"/>
              <a:gd name="connsiteY2" fmla="*/ 2106705 h 3514183"/>
              <a:gd name="connsiteX3" fmla="*/ 258290 w 2784455"/>
              <a:gd name="connsiteY3" fmla="*/ 2883646 h 3514183"/>
              <a:gd name="connsiteX4" fmla="*/ 1494926 w 2784455"/>
              <a:gd name="connsiteY4" fmla="*/ 3468009 h 3514183"/>
              <a:gd name="connsiteX0" fmla="*/ 2737321 w 2784455"/>
              <a:gd name="connsiteY0" fmla="*/ 0 h 3478886"/>
              <a:gd name="connsiteX1" fmla="*/ 2784455 w 2784455"/>
              <a:gd name="connsiteY1" fmla="*/ 866588 h 3478886"/>
              <a:gd name="connsiteX2" fmla="*/ 243738 w 2784455"/>
              <a:gd name="connsiteY2" fmla="*/ 2106705 h 3478886"/>
              <a:gd name="connsiteX3" fmla="*/ 258290 w 2784455"/>
              <a:gd name="connsiteY3" fmla="*/ 2883646 h 3478886"/>
              <a:gd name="connsiteX4" fmla="*/ 1494926 w 2784455"/>
              <a:gd name="connsiteY4" fmla="*/ 3468009 h 3478886"/>
              <a:gd name="connsiteX0" fmla="*/ 2737321 w 2784455"/>
              <a:gd name="connsiteY0" fmla="*/ 0 h 3480230"/>
              <a:gd name="connsiteX1" fmla="*/ 2784455 w 2784455"/>
              <a:gd name="connsiteY1" fmla="*/ 866588 h 3480230"/>
              <a:gd name="connsiteX2" fmla="*/ 243738 w 2784455"/>
              <a:gd name="connsiteY2" fmla="*/ 2106705 h 3480230"/>
              <a:gd name="connsiteX3" fmla="*/ 258290 w 2784455"/>
              <a:gd name="connsiteY3" fmla="*/ 2883646 h 3480230"/>
              <a:gd name="connsiteX4" fmla="*/ 1494926 w 2784455"/>
              <a:gd name="connsiteY4" fmla="*/ 3468009 h 3480230"/>
              <a:gd name="connsiteX0" fmla="*/ 2737321 w 2784455"/>
              <a:gd name="connsiteY0" fmla="*/ 0 h 3480230"/>
              <a:gd name="connsiteX1" fmla="*/ 2784455 w 2784455"/>
              <a:gd name="connsiteY1" fmla="*/ 866588 h 3480230"/>
              <a:gd name="connsiteX2" fmla="*/ 243738 w 2784455"/>
              <a:gd name="connsiteY2" fmla="*/ 2106705 h 3480230"/>
              <a:gd name="connsiteX3" fmla="*/ 258290 w 2784455"/>
              <a:gd name="connsiteY3" fmla="*/ 2883646 h 3480230"/>
              <a:gd name="connsiteX4" fmla="*/ 1494926 w 2784455"/>
              <a:gd name="connsiteY4" fmla="*/ 3468009 h 3480230"/>
              <a:gd name="connsiteX0" fmla="*/ 2754587 w 2801721"/>
              <a:gd name="connsiteY0" fmla="*/ 0 h 3480230"/>
              <a:gd name="connsiteX1" fmla="*/ 2801721 w 2801721"/>
              <a:gd name="connsiteY1" fmla="*/ 866588 h 3480230"/>
              <a:gd name="connsiteX2" fmla="*/ 261004 w 2801721"/>
              <a:gd name="connsiteY2" fmla="*/ 2106705 h 3480230"/>
              <a:gd name="connsiteX3" fmla="*/ 275556 w 2801721"/>
              <a:gd name="connsiteY3" fmla="*/ 2883646 h 3480230"/>
              <a:gd name="connsiteX4" fmla="*/ 1512192 w 2801721"/>
              <a:gd name="connsiteY4" fmla="*/ 3468009 h 3480230"/>
              <a:gd name="connsiteX0" fmla="*/ 2754587 w 2801721"/>
              <a:gd name="connsiteY0" fmla="*/ 0 h 3480230"/>
              <a:gd name="connsiteX1" fmla="*/ 2801721 w 2801721"/>
              <a:gd name="connsiteY1" fmla="*/ 866588 h 3480230"/>
              <a:gd name="connsiteX2" fmla="*/ 261004 w 2801721"/>
              <a:gd name="connsiteY2" fmla="*/ 2106705 h 3480230"/>
              <a:gd name="connsiteX3" fmla="*/ 275556 w 2801721"/>
              <a:gd name="connsiteY3" fmla="*/ 2883646 h 3480230"/>
              <a:gd name="connsiteX4" fmla="*/ 1512192 w 2801721"/>
              <a:gd name="connsiteY4" fmla="*/ 3468009 h 3480230"/>
              <a:gd name="connsiteX0" fmla="*/ 2754587 w 2801721"/>
              <a:gd name="connsiteY0" fmla="*/ 0 h 3480230"/>
              <a:gd name="connsiteX1" fmla="*/ 2801721 w 2801721"/>
              <a:gd name="connsiteY1" fmla="*/ 866588 h 3480230"/>
              <a:gd name="connsiteX2" fmla="*/ 261004 w 2801721"/>
              <a:gd name="connsiteY2" fmla="*/ 2106705 h 3480230"/>
              <a:gd name="connsiteX3" fmla="*/ 275556 w 2801721"/>
              <a:gd name="connsiteY3" fmla="*/ 2883646 h 3480230"/>
              <a:gd name="connsiteX4" fmla="*/ 1512192 w 2801721"/>
              <a:gd name="connsiteY4" fmla="*/ 3468009 h 3480230"/>
              <a:gd name="connsiteX0" fmla="*/ 2754587 w 2801721"/>
              <a:gd name="connsiteY0" fmla="*/ 0 h 3480230"/>
              <a:gd name="connsiteX1" fmla="*/ 2801721 w 2801721"/>
              <a:gd name="connsiteY1" fmla="*/ 866588 h 3480230"/>
              <a:gd name="connsiteX2" fmla="*/ 261004 w 2801721"/>
              <a:gd name="connsiteY2" fmla="*/ 2106705 h 3480230"/>
              <a:gd name="connsiteX3" fmla="*/ 275556 w 2801721"/>
              <a:gd name="connsiteY3" fmla="*/ 2883646 h 3480230"/>
              <a:gd name="connsiteX4" fmla="*/ 1512192 w 2801721"/>
              <a:gd name="connsiteY4" fmla="*/ 3468009 h 3480230"/>
              <a:gd name="connsiteX0" fmla="*/ 2754587 w 2801721"/>
              <a:gd name="connsiteY0" fmla="*/ 0 h 3480230"/>
              <a:gd name="connsiteX1" fmla="*/ 2801721 w 2801721"/>
              <a:gd name="connsiteY1" fmla="*/ 866588 h 3480230"/>
              <a:gd name="connsiteX2" fmla="*/ 261004 w 2801721"/>
              <a:gd name="connsiteY2" fmla="*/ 2106705 h 3480230"/>
              <a:gd name="connsiteX3" fmla="*/ 275556 w 2801721"/>
              <a:gd name="connsiteY3" fmla="*/ 2883646 h 3480230"/>
              <a:gd name="connsiteX4" fmla="*/ 1512192 w 2801721"/>
              <a:gd name="connsiteY4" fmla="*/ 3468009 h 3480230"/>
              <a:gd name="connsiteX0" fmla="*/ 2746615 w 2793749"/>
              <a:gd name="connsiteY0" fmla="*/ 0 h 3480230"/>
              <a:gd name="connsiteX1" fmla="*/ 2793749 w 2793749"/>
              <a:gd name="connsiteY1" fmla="*/ 866588 h 3480230"/>
              <a:gd name="connsiteX2" fmla="*/ 267506 w 2793749"/>
              <a:gd name="connsiteY2" fmla="*/ 1979705 h 3480230"/>
              <a:gd name="connsiteX3" fmla="*/ 267584 w 2793749"/>
              <a:gd name="connsiteY3" fmla="*/ 2883646 h 3480230"/>
              <a:gd name="connsiteX4" fmla="*/ 1504220 w 2793749"/>
              <a:gd name="connsiteY4" fmla="*/ 3468009 h 3480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3749" h="3480230">
                <a:moveTo>
                  <a:pt x="2746615" y="0"/>
                </a:moveTo>
                <a:cubicBezTo>
                  <a:pt x="2456849" y="224947"/>
                  <a:pt x="2474977" y="450725"/>
                  <a:pt x="2793749" y="866588"/>
                </a:cubicBezTo>
                <a:cubicBezTo>
                  <a:pt x="2132816" y="653988"/>
                  <a:pt x="533659" y="1369607"/>
                  <a:pt x="267506" y="1979705"/>
                </a:cubicBezTo>
                <a:cubicBezTo>
                  <a:pt x="-129556" y="2039470"/>
                  <a:pt x="-46387" y="2598105"/>
                  <a:pt x="267584" y="2883646"/>
                </a:cubicBezTo>
                <a:cubicBezTo>
                  <a:pt x="214187" y="3292039"/>
                  <a:pt x="911733" y="3539394"/>
                  <a:pt x="1504220" y="3468009"/>
                </a:cubicBezTo>
              </a:path>
            </a:pathLst>
          </a:custGeom>
          <a:ln w="38100" cmpd="sng">
            <a:solidFill>
              <a:srgbClr val="0000FF"/>
            </a:solidFill>
          </a:ln>
        </p:spPr>
        <p:txBody>
          <a:bodyPr vert="horz" wrap="square" lIns="80001" tIns="40000" rIns="80001" bIns="40000" numCol="1" rtlCol="0" anchor="t" anchorCtr="0" compatLnSpc="1">
            <a:prstTxWarp prst="textNoShape">
              <a:avLst/>
            </a:prstTxWarp>
            <a:spAutoFit/>
          </a:bodyPr>
          <a:lstStyle/>
          <a:p>
            <a:pPr algn="ctr" defTabSz="800100" fontAlgn="base">
              <a:spcBef>
                <a:spcPct val="0"/>
              </a:spcBef>
              <a:spcAft>
                <a:spcPct val="0"/>
              </a:spcAft>
            </a:pPr>
            <a:endParaRPr lang="ja-JP" altLang="en-US" sz="2000" i="1" dirty="0">
              <a:solidFill>
                <a:srgbClr val="000000"/>
              </a:solidFill>
            </a:endParaRPr>
          </a:p>
        </p:txBody>
      </p:sp>
      <p:sp>
        <p:nvSpPr>
          <p:cNvPr id="67" name="テキスト ボックス 66"/>
          <p:cNvSpPr txBox="1"/>
          <p:nvPr/>
        </p:nvSpPr>
        <p:spPr>
          <a:xfrm>
            <a:off x="6089978" y="6345753"/>
            <a:ext cx="1082348" cy="307777"/>
          </a:xfrm>
          <a:prstGeom prst="rect">
            <a:avLst/>
          </a:prstGeom>
          <a:noFill/>
        </p:spPr>
        <p:txBody>
          <a:bodyPr wrap="none" rtlCol="0">
            <a:spAutoFit/>
          </a:bodyPr>
          <a:lstStyle/>
          <a:p>
            <a:pPr defTabSz="457200"/>
            <a:r>
              <a:rPr lang="ja-JP" altLang="en-US" sz="1400" dirty="0">
                <a:solidFill>
                  <a:srgbClr val="000000"/>
                </a:solidFill>
                <a:latin typeface="ヒラギノ角ゴ ProN W3"/>
                <a:ea typeface="ヒラギノ角ゴ ProN W3"/>
                <a:cs typeface="ヒラギノ角ゴ ProN W3"/>
              </a:rPr>
              <a:t>計算ノード</a:t>
            </a:r>
          </a:p>
        </p:txBody>
      </p:sp>
      <p:sp>
        <p:nvSpPr>
          <p:cNvPr id="68" name="フリーフォーム 67"/>
          <p:cNvSpPr/>
          <p:nvPr/>
        </p:nvSpPr>
        <p:spPr>
          <a:xfrm rot="21027508" flipV="1">
            <a:off x="5546961" y="6155490"/>
            <a:ext cx="503278" cy="393401"/>
          </a:xfrm>
          <a:custGeom>
            <a:avLst/>
            <a:gdLst>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313765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701381 w 701381"/>
              <a:gd name="connsiteY0" fmla="*/ 0 h 712013"/>
              <a:gd name="connsiteX1" fmla="*/ 297969 w 701381"/>
              <a:gd name="connsiteY1" fmla="*/ 254000 h 712013"/>
              <a:gd name="connsiteX2" fmla="*/ 641616 w 701381"/>
              <a:gd name="connsiteY2" fmla="*/ 254000 h 712013"/>
              <a:gd name="connsiteX3" fmla="*/ 0 w 701381"/>
              <a:gd name="connsiteY3" fmla="*/ 712013 h 712013"/>
              <a:gd name="connsiteX0" fmla="*/ 496583 w 496583"/>
              <a:gd name="connsiteY0" fmla="*/ 0 h 566993"/>
              <a:gd name="connsiteX1" fmla="*/ 93171 w 496583"/>
              <a:gd name="connsiteY1" fmla="*/ 254000 h 566993"/>
              <a:gd name="connsiteX2" fmla="*/ 436818 w 496583"/>
              <a:gd name="connsiteY2" fmla="*/ 254000 h 566993"/>
              <a:gd name="connsiteX3" fmla="*/ 0 w 496583"/>
              <a:gd name="connsiteY3" fmla="*/ 566993 h 566993"/>
              <a:gd name="connsiteX0" fmla="*/ 496583 w 496583"/>
              <a:gd name="connsiteY0" fmla="*/ 0 h 566993"/>
              <a:gd name="connsiteX1" fmla="*/ 93171 w 496583"/>
              <a:gd name="connsiteY1" fmla="*/ 254000 h 566993"/>
              <a:gd name="connsiteX2" fmla="*/ 303498 w 496583"/>
              <a:gd name="connsiteY2" fmla="*/ 324127 h 566993"/>
              <a:gd name="connsiteX3" fmla="*/ 0 w 496583"/>
              <a:gd name="connsiteY3" fmla="*/ 566993 h 566993"/>
              <a:gd name="connsiteX0" fmla="*/ 496583 w 496583"/>
              <a:gd name="connsiteY0" fmla="*/ 0 h 566993"/>
              <a:gd name="connsiteX1" fmla="*/ 157175 w 496583"/>
              <a:gd name="connsiteY1" fmla="*/ 234587 h 566993"/>
              <a:gd name="connsiteX2" fmla="*/ 303498 w 496583"/>
              <a:gd name="connsiteY2" fmla="*/ 324127 h 566993"/>
              <a:gd name="connsiteX3" fmla="*/ 0 w 496583"/>
              <a:gd name="connsiteY3" fmla="*/ 566993 h 566993"/>
              <a:gd name="connsiteX0" fmla="*/ 605832 w 605832"/>
              <a:gd name="connsiteY0" fmla="*/ 1 h 718893"/>
              <a:gd name="connsiteX1" fmla="*/ 157175 w 605832"/>
              <a:gd name="connsiteY1" fmla="*/ 386487 h 718893"/>
              <a:gd name="connsiteX2" fmla="*/ 303498 w 605832"/>
              <a:gd name="connsiteY2" fmla="*/ 476027 h 718893"/>
              <a:gd name="connsiteX3" fmla="*/ 0 w 605832"/>
              <a:gd name="connsiteY3" fmla="*/ 718893 h 718893"/>
              <a:gd name="connsiteX0" fmla="*/ 456511 w 456511"/>
              <a:gd name="connsiteY0" fmla="*/ 1 h 643911"/>
              <a:gd name="connsiteX1" fmla="*/ 157175 w 456511"/>
              <a:gd name="connsiteY1" fmla="*/ 311505 h 643911"/>
              <a:gd name="connsiteX2" fmla="*/ 303498 w 456511"/>
              <a:gd name="connsiteY2" fmla="*/ 401045 h 643911"/>
              <a:gd name="connsiteX3" fmla="*/ 0 w 456511"/>
              <a:gd name="connsiteY3" fmla="*/ 643911 h 643911"/>
            </a:gdLst>
            <a:ahLst/>
            <a:cxnLst>
              <a:cxn ang="0">
                <a:pos x="connsiteX0" y="connsiteY0"/>
              </a:cxn>
              <a:cxn ang="0">
                <a:pos x="connsiteX1" y="connsiteY1"/>
              </a:cxn>
              <a:cxn ang="0">
                <a:pos x="connsiteX2" y="connsiteY2"/>
              </a:cxn>
              <a:cxn ang="0">
                <a:pos x="connsiteX3" y="connsiteY3"/>
              </a:cxn>
            </a:cxnLst>
            <a:rect l="l" t="t" r="r" b="b"/>
            <a:pathLst>
              <a:path w="456511" h="643911">
                <a:moveTo>
                  <a:pt x="456511" y="1"/>
                </a:moveTo>
                <a:cubicBezTo>
                  <a:pt x="322040" y="84668"/>
                  <a:pt x="182677" y="244664"/>
                  <a:pt x="157175" y="311505"/>
                </a:cubicBezTo>
                <a:cubicBezTo>
                  <a:pt x="131673" y="378346"/>
                  <a:pt x="329694" y="345644"/>
                  <a:pt x="303498" y="401045"/>
                </a:cubicBezTo>
                <a:cubicBezTo>
                  <a:pt x="277302" y="456446"/>
                  <a:pt x="0" y="643911"/>
                  <a:pt x="0" y="643911"/>
                </a:cubicBezTo>
              </a:path>
            </a:pathLst>
          </a:custGeom>
          <a:ln>
            <a:solidFill>
              <a:schemeClr val="tx1"/>
            </a:solidFill>
            <a:headEnd type="none"/>
            <a:tailEnd type="triangle"/>
          </a:ln>
        </p:spPr>
        <p:txBody>
          <a:bodyPr vert="horz" wrap="none" lIns="80001" tIns="40000" rIns="80001" bIns="40000" numCol="1" rtlCol="0" anchor="t" anchorCtr="0" compatLnSpc="1">
            <a:prstTxWarp prst="textNoShape">
              <a:avLst/>
            </a:prstTxWarp>
            <a:noAutofit/>
          </a:bodyPr>
          <a:lstStyle/>
          <a:p>
            <a:pPr algn="ctr" defTabSz="800100" fontAlgn="base">
              <a:spcBef>
                <a:spcPct val="0"/>
              </a:spcBef>
              <a:spcAft>
                <a:spcPct val="0"/>
              </a:spcAft>
            </a:pPr>
            <a:endParaRPr lang="ja-JP" altLang="en-US" sz="2000" i="1" dirty="0">
              <a:solidFill>
                <a:srgbClr val="000000"/>
              </a:solidFill>
            </a:endParaRPr>
          </a:p>
        </p:txBody>
      </p:sp>
      <p:sp>
        <p:nvSpPr>
          <p:cNvPr id="72" name="テキスト ボックス 71"/>
          <p:cNvSpPr txBox="1"/>
          <p:nvPr/>
        </p:nvSpPr>
        <p:spPr>
          <a:xfrm>
            <a:off x="8223803" y="2748170"/>
            <a:ext cx="530915" cy="369332"/>
          </a:xfrm>
          <a:prstGeom prst="rect">
            <a:avLst/>
          </a:prstGeom>
          <a:noFill/>
        </p:spPr>
        <p:txBody>
          <a:bodyPr wrap="none" rtlCol="0">
            <a:spAutoFit/>
          </a:bodyPr>
          <a:lstStyle/>
          <a:p>
            <a:pPr defTabSz="457200"/>
            <a:r>
              <a:rPr lang="ja-JP" altLang="en-US" dirty="0">
                <a:solidFill>
                  <a:srgbClr val="000000"/>
                </a:solidFill>
              </a:rPr>
              <a:t>・・・</a:t>
            </a:r>
          </a:p>
        </p:txBody>
      </p:sp>
      <p:sp>
        <p:nvSpPr>
          <p:cNvPr id="12" name="左中かっこ 11"/>
          <p:cNvSpPr/>
          <p:nvPr/>
        </p:nvSpPr>
        <p:spPr bwMode="auto">
          <a:xfrm rot="5400000">
            <a:off x="5819662" y="258066"/>
            <a:ext cx="311043" cy="403589"/>
          </a:xfrm>
          <a:prstGeom prst="leftBrace">
            <a:avLst/>
          </a:prstGeom>
          <a:noFill/>
          <a:ln w="25400" cap="flat" cmpd="sng" algn="ctr">
            <a:solidFill>
              <a:srgbClr val="000000"/>
            </a:solidFill>
            <a:prstDash val="solid"/>
            <a:round/>
            <a:headEnd type="none" w="med" len="med"/>
            <a:tailEnd type="none" w="lg" len="lg"/>
          </a:ln>
          <a:effectLst/>
        </p:spPr>
        <p:txBody>
          <a:bodyPr vert="horz" wrap="square" lIns="80001" tIns="40000" rIns="80001" bIns="40000" numCol="1" rtlCol="0" anchor="t" anchorCtr="0" compatLnSpc="1">
            <a:prstTxWarp prst="textNoShape">
              <a:avLst/>
            </a:prstTxWarp>
            <a:spAutoFit/>
          </a:bodyPr>
          <a:lstStyle/>
          <a:p>
            <a:pPr algn="ctr" defTabSz="800100" fontAlgn="base">
              <a:spcBef>
                <a:spcPct val="0"/>
              </a:spcBef>
              <a:spcAft>
                <a:spcPct val="0"/>
              </a:spcAft>
            </a:pPr>
            <a:endParaRPr lang="ja-JP" altLang="en-US" sz="2000" i="1">
              <a:solidFill>
                <a:srgbClr val="000000"/>
              </a:solidFill>
            </a:endParaRPr>
          </a:p>
        </p:txBody>
      </p:sp>
      <p:sp>
        <p:nvSpPr>
          <p:cNvPr id="79" name="テキスト ボックス 78"/>
          <p:cNvSpPr txBox="1"/>
          <p:nvPr/>
        </p:nvSpPr>
        <p:spPr>
          <a:xfrm>
            <a:off x="5279794" y="-3440"/>
            <a:ext cx="2505814" cy="307777"/>
          </a:xfrm>
          <a:prstGeom prst="rect">
            <a:avLst/>
          </a:prstGeom>
          <a:solidFill>
            <a:schemeClr val="bg1">
              <a:alpha val="70000"/>
            </a:schemeClr>
          </a:solidFill>
        </p:spPr>
        <p:txBody>
          <a:bodyPr wrap="none" rtlCol="0">
            <a:spAutoFit/>
          </a:bodyPr>
          <a:lstStyle/>
          <a:p>
            <a:pPr defTabSz="457200"/>
            <a:r>
              <a:rPr lang="en-US" altLang="ja-JP" sz="1400" dirty="0">
                <a:solidFill>
                  <a:srgbClr val="000000"/>
                </a:solidFill>
                <a:latin typeface="ヒラギノ角ゴ ProN W3"/>
                <a:ea typeface="ヒラギノ角ゴ ProN W3"/>
                <a:cs typeface="ヒラギノ角ゴ ProN W3"/>
              </a:rPr>
              <a:t>12</a:t>
            </a:r>
            <a:r>
              <a:rPr lang="ja-JP" altLang="en-US" sz="1400" dirty="0">
                <a:solidFill>
                  <a:srgbClr val="000000"/>
                </a:solidFill>
                <a:latin typeface="ヒラギノ角ゴ ProN W3"/>
                <a:ea typeface="ヒラギノ角ゴ ProN W3"/>
                <a:cs typeface="ヒラギノ角ゴ ProN W3"/>
              </a:rPr>
              <a:t>ノード</a:t>
            </a:r>
            <a:r>
              <a:rPr lang="en-US" altLang="ja-JP" sz="1400" dirty="0">
                <a:solidFill>
                  <a:srgbClr val="000000"/>
                </a:solidFill>
                <a:latin typeface="ヒラギノ角ゴ ProN W3"/>
                <a:ea typeface="ヒラギノ角ゴ ProN W3"/>
                <a:cs typeface="ヒラギノ角ゴ ProN W3"/>
              </a:rPr>
              <a:t>×18</a:t>
            </a:r>
            <a:r>
              <a:rPr lang="ja-JP" altLang="en-US" sz="1400" dirty="0">
                <a:solidFill>
                  <a:srgbClr val="000000"/>
                </a:solidFill>
                <a:latin typeface="ヒラギノ角ゴ ProN W3"/>
                <a:ea typeface="ヒラギノ角ゴ ProN W3"/>
                <a:cs typeface="ヒラギノ角ゴ ProN W3"/>
              </a:rPr>
              <a:t>シャーシ</a:t>
            </a:r>
            <a:r>
              <a:rPr lang="en-US" altLang="ja-JP" sz="1400" dirty="0">
                <a:solidFill>
                  <a:srgbClr val="000000"/>
                </a:solidFill>
                <a:latin typeface="ヒラギノ角ゴ ProN W3"/>
                <a:ea typeface="ヒラギノ角ゴ ProN W3"/>
                <a:cs typeface="ヒラギノ角ゴ ProN W3"/>
              </a:rPr>
              <a:t>×602</a:t>
            </a:r>
            <a:endParaRPr lang="ja-JP" altLang="en-US" sz="1400" dirty="0">
              <a:solidFill>
                <a:srgbClr val="000000"/>
              </a:solidFill>
              <a:latin typeface="ヒラギノ角ゴ ProN W3"/>
              <a:ea typeface="ヒラギノ角ゴ ProN W3"/>
              <a:cs typeface="ヒラギノ角ゴ ProN W3"/>
            </a:endParaRPr>
          </a:p>
        </p:txBody>
      </p:sp>
      <p:sp>
        <p:nvSpPr>
          <p:cNvPr id="82" name="テキスト ボックス 81"/>
          <p:cNvSpPr txBox="1"/>
          <p:nvPr/>
        </p:nvSpPr>
        <p:spPr>
          <a:xfrm>
            <a:off x="3130519" y="2718848"/>
            <a:ext cx="530915" cy="369332"/>
          </a:xfrm>
          <a:prstGeom prst="rect">
            <a:avLst/>
          </a:prstGeom>
          <a:noFill/>
        </p:spPr>
        <p:txBody>
          <a:bodyPr wrap="none" rtlCol="0">
            <a:spAutoFit/>
          </a:bodyPr>
          <a:lstStyle/>
          <a:p>
            <a:pPr defTabSz="457200"/>
            <a:r>
              <a:rPr lang="ja-JP" altLang="en-US" dirty="0">
                <a:solidFill>
                  <a:srgbClr val="000000"/>
                </a:solidFill>
              </a:rPr>
              <a:t>・・・</a:t>
            </a:r>
          </a:p>
        </p:txBody>
      </p:sp>
      <p:sp>
        <p:nvSpPr>
          <p:cNvPr id="77" name="正方形/長方形 76"/>
          <p:cNvSpPr/>
          <p:nvPr/>
        </p:nvSpPr>
        <p:spPr bwMode="auto">
          <a:xfrm>
            <a:off x="3080823" y="4670467"/>
            <a:ext cx="336092" cy="32383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96" name="テキスト ボックス 95"/>
          <p:cNvSpPr txBox="1"/>
          <p:nvPr/>
        </p:nvSpPr>
        <p:spPr>
          <a:xfrm>
            <a:off x="7033990" y="5532032"/>
            <a:ext cx="1313180" cy="307777"/>
          </a:xfrm>
          <a:prstGeom prst="rect">
            <a:avLst/>
          </a:prstGeom>
          <a:noFill/>
        </p:spPr>
        <p:txBody>
          <a:bodyPr wrap="none" rtlCol="0">
            <a:spAutoFit/>
          </a:bodyPr>
          <a:lstStyle/>
          <a:p>
            <a:pPr defTabSz="457200"/>
            <a:r>
              <a:rPr lang="ja-JP" altLang="en-US" sz="1400" dirty="0">
                <a:solidFill>
                  <a:srgbClr val="000000"/>
                </a:solidFill>
                <a:latin typeface="ヒラギノ角ゴ ProN W3"/>
                <a:ea typeface="ヒラギノ角ゴ ProN W3"/>
                <a:cs typeface="ヒラギノ角ゴ ProN W3"/>
              </a:rPr>
              <a:t>論理コア</a:t>
            </a:r>
            <a:r>
              <a:rPr lang="en-US" altLang="ja-JP" sz="1400" dirty="0" err="1">
                <a:solidFill>
                  <a:srgbClr val="000000"/>
                </a:solidFill>
                <a:latin typeface="ヒラギノ角ゴ ProN W3"/>
                <a:ea typeface="ヒラギノ角ゴ ProN W3"/>
                <a:cs typeface="ヒラギノ角ゴ ProN W3"/>
              </a:rPr>
              <a:t>N</a:t>
            </a:r>
            <a:r>
              <a:rPr lang="en-US" altLang="ja-JP" sz="1400" baseline="-25000" dirty="0" err="1">
                <a:solidFill>
                  <a:srgbClr val="000000"/>
                </a:solidFill>
                <a:latin typeface="ヒラギノ角ゴ ProN W3"/>
                <a:ea typeface="ヒラギノ角ゴ ProN W3"/>
                <a:cs typeface="ヒラギノ角ゴ ProN W3"/>
              </a:rPr>
              <a:t>core</a:t>
            </a:r>
            <a:endParaRPr lang="ja-JP" altLang="en-US" sz="1400" baseline="-25000" dirty="0">
              <a:solidFill>
                <a:srgbClr val="000000"/>
              </a:solidFill>
              <a:latin typeface="ヒラギノ角ゴ ProN W3"/>
              <a:ea typeface="ヒラギノ角ゴ ProN W3"/>
              <a:cs typeface="ヒラギノ角ゴ ProN W3"/>
            </a:endParaRPr>
          </a:p>
        </p:txBody>
      </p:sp>
      <p:sp>
        <p:nvSpPr>
          <p:cNvPr id="99" name="フリーフォーム 98"/>
          <p:cNvSpPr/>
          <p:nvPr/>
        </p:nvSpPr>
        <p:spPr>
          <a:xfrm rot="17312887" flipH="1">
            <a:off x="7468891" y="5102384"/>
            <a:ext cx="537612" cy="445126"/>
          </a:xfrm>
          <a:custGeom>
            <a:avLst/>
            <a:gdLst>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254000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119530 w 522942"/>
              <a:gd name="connsiteY2" fmla="*/ 313765 h 582706"/>
              <a:gd name="connsiteX3" fmla="*/ 463177 w 522942"/>
              <a:gd name="connsiteY3" fmla="*/ 254000 h 582706"/>
              <a:gd name="connsiteX4" fmla="*/ 0 w 522942"/>
              <a:gd name="connsiteY4"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463177 w 522942"/>
              <a:gd name="connsiteY2" fmla="*/ 254000 h 582706"/>
              <a:gd name="connsiteX3" fmla="*/ 0 w 522942"/>
              <a:gd name="connsiteY3" fmla="*/ 582706 h 582706"/>
              <a:gd name="connsiteX0" fmla="*/ 522942 w 522942"/>
              <a:gd name="connsiteY0" fmla="*/ 0 h 582706"/>
              <a:gd name="connsiteX1" fmla="*/ 119530 w 522942"/>
              <a:gd name="connsiteY1" fmla="*/ 254000 h 582706"/>
              <a:gd name="connsiteX2" fmla="*/ 341379 w 522942"/>
              <a:gd name="connsiteY2" fmla="*/ 371088 h 582706"/>
              <a:gd name="connsiteX3" fmla="*/ 0 w 522942"/>
              <a:gd name="connsiteY3" fmla="*/ 582706 h 582706"/>
            </a:gdLst>
            <a:ahLst/>
            <a:cxnLst>
              <a:cxn ang="0">
                <a:pos x="connsiteX0" y="connsiteY0"/>
              </a:cxn>
              <a:cxn ang="0">
                <a:pos x="connsiteX1" y="connsiteY1"/>
              </a:cxn>
              <a:cxn ang="0">
                <a:pos x="connsiteX2" y="connsiteY2"/>
              </a:cxn>
              <a:cxn ang="0">
                <a:pos x="connsiteX3" y="connsiteY3"/>
              </a:cxn>
            </a:cxnLst>
            <a:rect l="l" t="t" r="r" b="b"/>
            <a:pathLst>
              <a:path w="522942" h="582706">
                <a:moveTo>
                  <a:pt x="522942" y="0"/>
                </a:moveTo>
                <a:cubicBezTo>
                  <a:pt x="388471" y="84667"/>
                  <a:pt x="149790" y="192152"/>
                  <a:pt x="119530" y="254000"/>
                </a:cubicBezTo>
                <a:cubicBezTo>
                  <a:pt x="89270" y="315848"/>
                  <a:pt x="352661" y="313305"/>
                  <a:pt x="341379" y="371088"/>
                </a:cubicBezTo>
                <a:cubicBezTo>
                  <a:pt x="330097" y="428871"/>
                  <a:pt x="0" y="582706"/>
                  <a:pt x="0" y="582706"/>
                </a:cubicBezTo>
              </a:path>
            </a:pathLst>
          </a:custGeom>
          <a:ln>
            <a:solidFill>
              <a:schemeClr val="tx1"/>
            </a:solidFill>
            <a:headEnd type="none"/>
            <a:tailEnd type="triangle"/>
          </a:ln>
        </p:spPr>
        <p:txBody>
          <a:bodyPr vert="horz" wrap="none" lIns="80001" tIns="40000" rIns="80001" bIns="40000" numCol="1" rtlCol="0" anchor="t" anchorCtr="0" compatLnSpc="1">
            <a:prstTxWarp prst="textNoShape">
              <a:avLst/>
            </a:prstTxWarp>
            <a:noAutofit/>
          </a:bodyPr>
          <a:lstStyle/>
          <a:p>
            <a:pPr algn="ctr" defTabSz="800100" fontAlgn="base">
              <a:spcBef>
                <a:spcPct val="0"/>
              </a:spcBef>
              <a:spcAft>
                <a:spcPct val="0"/>
              </a:spcAft>
            </a:pPr>
            <a:endParaRPr lang="ja-JP" altLang="en-US" sz="2000" i="1" dirty="0">
              <a:solidFill>
                <a:srgbClr val="000000"/>
              </a:solidFill>
            </a:endParaRPr>
          </a:p>
        </p:txBody>
      </p:sp>
      <p:sp>
        <p:nvSpPr>
          <p:cNvPr id="100" name="正方形/長方形 99"/>
          <p:cNvSpPr/>
          <p:nvPr/>
        </p:nvSpPr>
        <p:spPr bwMode="auto">
          <a:xfrm>
            <a:off x="7981944" y="4675476"/>
            <a:ext cx="336092" cy="32383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101" name="正方形/長方形 100"/>
          <p:cNvSpPr/>
          <p:nvPr/>
        </p:nvSpPr>
        <p:spPr bwMode="auto">
          <a:xfrm>
            <a:off x="2309886" y="3835610"/>
            <a:ext cx="3319798" cy="6791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endParaRPr lang="ja-JP" altLang="en-US" sz="2000" dirty="0">
              <a:solidFill>
                <a:srgbClr val="000000"/>
              </a:solidFill>
            </a:endParaRPr>
          </a:p>
        </p:txBody>
      </p:sp>
      <p:sp>
        <p:nvSpPr>
          <p:cNvPr id="102" name="テキスト ボックス 101"/>
          <p:cNvSpPr txBox="1"/>
          <p:nvPr/>
        </p:nvSpPr>
        <p:spPr>
          <a:xfrm>
            <a:off x="1676400" y="5634279"/>
            <a:ext cx="1082348" cy="307777"/>
          </a:xfrm>
          <a:prstGeom prst="rect">
            <a:avLst/>
          </a:prstGeom>
          <a:noFill/>
        </p:spPr>
        <p:txBody>
          <a:bodyPr wrap="none" rtlCol="0">
            <a:spAutoFit/>
          </a:bodyPr>
          <a:lstStyle/>
          <a:p>
            <a:pPr defTabSz="457200"/>
            <a:r>
              <a:rPr lang="ja-JP" altLang="en-US" sz="1400" dirty="0">
                <a:solidFill>
                  <a:srgbClr val="000000"/>
                </a:solidFill>
                <a:latin typeface="ヒラギノ角ゴ ProN W3"/>
                <a:ea typeface="ヒラギノ角ゴ ProN W3"/>
                <a:cs typeface="ヒラギノ角ゴ ProN W3"/>
              </a:rPr>
              <a:t>論理コア１</a:t>
            </a:r>
          </a:p>
        </p:txBody>
      </p:sp>
    </p:spTree>
    <p:extLst>
      <p:ext uri="{BB962C8B-B14F-4D97-AF65-F5344CB8AC3E}">
        <p14:creationId xmlns:p14="http://schemas.microsoft.com/office/powerpoint/2010/main" val="2140551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nvPr>
        </p:nvGraphicFramePr>
        <p:xfrm>
          <a:off x="1524000" y="210776"/>
          <a:ext cx="9144000" cy="4724400"/>
        </p:xfrm>
        <a:graphic>
          <a:graphicData uri="http://schemas.openxmlformats.org/drawingml/2006/table">
            <a:tbl>
              <a:tblPr firstRow="1" bandRow="1">
                <a:tableStyleId>{00A15C55-8517-42AA-B614-E9B94910E393}</a:tableStyleId>
              </a:tblPr>
              <a:tblGrid>
                <a:gridCol w="9144000"/>
              </a:tblGrid>
              <a:tr h="2301227">
                <a:tc>
                  <a:txBody>
                    <a:bodyPr/>
                    <a:lstStyle/>
                    <a:p>
                      <a:r>
                        <a:rPr kumimoji="1" lang="ja-JP" altLang="en-US" sz="1600" b="0" i="0" dirty="0" smtClean="0">
                          <a:solidFill>
                            <a:srgbClr val="000000"/>
                          </a:solidFill>
                          <a:latin typeface="ヒラギノ角ゴ ProN W6"/>
                          <a:ea typeface="ヒラギノ角ゴ ProN W6"/>
                          <a:cs typeface="ヒラギノ角ゴ ProN W6"/>
                        </a:rPr>
                        <a:t>統計情報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ユーザ</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使用時間</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システム</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使用時間</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使用</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使用</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物理メモリ使用値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物理メモリ使用値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スワップ使用量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スワップ使用量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r>
                        <a:rPr kumimoji="1" lang="ja-JP" altLang="en-US" sz="1600" kern="1200" dirty="0" smtClean="0">
                          <a:solidFill>
                            <a:schemeClr val="dk1"/>
                          </a:solidFill>
                          <a:effectLst/>
                          <a:latin typeface="ヒラギノ角ゴ ProN W3"/>
                          <a:ea typeface="ヒラギノ角ゴ ProN W3"/>
                          <a:cs typeface="ヒラギノ角ゴ ProN W3"/>
                        </a:rPr>
                        <a:t>仮想メモリ使用値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仮想メモリ使用値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リードシステムコール要求量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ライトシステムコール要求量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リードシステムコール数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ライトシステムコール数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ファイルシステムに対するリード量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ファイルシステムに対するライト量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ファイルシステムに対するリード要求数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ファイルシステムに対するライト要求数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96925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nvPr>
        </p:nvGraphicFramePr>
        <p:xfrm>
          <a:off x="1524000" y="210776"/>
          <a:ext cx="9144000" cy="11643360"/>
        </p:xfrm>
        <a:graphic>
          <a:graphicData uri="http://schemas.openxmlformats.org/drawingml/2006/table">
            <a:tbl>
              <a:tblPr firstRow="1" bandRow="1">
                <a:tableStyleId>{00A15C55-8517-42AA-B614-E9B94910E393}</a:tableStyleId>
              </a:tblPr>
              <a:tblGrid>
                <a:gridCol w="2483844"/>
                <a:gridCol w="2726625"/>
                <a:gridCol w="3933531"/>
              </a:tblGrid>
              <a:tr h="0">
                <a:tc>
                  <a:txBody>
                    <a:bodyPr/>
                    <a:lstStyle/>
                    <a:p>
                      <a:r>
                        <a:rPr kumimoji="1" lang="ja-JP" altLang="en-US" sz="1600" b="0" i="0" dirty="0" smtClean="0">
                          <a:solidFill>
                            <a:srgbClr val="000000"/>
                          </a:solidFill>
                          <a:latin typeface="ヒラギノ角ゴ ProN W6"/>
                          <a:ea typeface="ヒラギノ角ゴ ProN W6"/>
                          <a:cs typeface="ヒラギノ角ゴ ProN W6"/>
                        </a:rPr>
                        <a:t>統計情報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kern="1200" baseline="0" dirty="0" smtClean="0">
                          <a:solidFill>
                            <a:schemeClr val="tx1"/>
                          </a:solidFill>
                          <a:effectLst/>
                          <a:latin typeface="ヒラギノ角ゴ ProN W6"/>
                          <a:ea typeface="ヒラギノ角ゴ ProN W6"/>
                          <a:cs typeface="ヒラギノ角ゴ ProN W6"/>
                        </a:rPr>
                        <a:t>記録方法とそのタイミング </a:t>
                      </a:r>
                      <a:endParaRPr kumimoji="1" lang="ja-JP" altLang="en-US" sz="16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kern="1200" dirty="0" smtClean="0">
                          <a:solidFill>
                            <a:schemeClr val="dk1"/>
                          </a:solidFill>
                          <a:effectLst/>
                          <a:latin typeface="ヒラギノ角ゴ ProN W6"/>
                          <a:ea typeface="ヒラギノ角ゴ ProN W6"/>
                          <a:cs typeface="ヒラギノ角ゴ ProN W6"/>
                        </a:rPr>
                        <a:t>取得・提示方法とそのタイミング</a:t>
                      </a:r>
                      <a:endParaRPr kumimoji="1" lang="ja-JP" altLang="en-US" sz="1600" b="0" i="0" dirty="0">
                        <a:solidFill>
                          <a:srgbClr val="000000"/>
                        </a:solidFill>
                        <a:latin typeface="ヒラギノ角ゴ ProN W6"/>
                        <a:ea typeface="ヒラギノ角ゴ ProN W6"/>
                        <a:cs typeface="ヒラギノ角ゴ ProN W6"/>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ユーザ</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使用時間</a:t>
                      </a:r>
                      <a:r>
                        <a:rPr kumimoji="1" lang="en-US" altLang="ja-JP" sz="1600" kern="1200" dirty="0" smtClean="0">
                          <a:solidFill>
                            <a:schemeClr val="dk1"/>
                          </a:solidFill>
                          <a:effectLst/>
                          <a:latin typeface="ヒラギノ角ゴ ProN W3"/>
                          <a:ea typeface="ヒラギノ角ゴ ProN W3"/>
                          <a:cs typeface="ヒラギノ角ゴ ProN W3"/>
                        </a:rPr>
                        <a:t/>
                      </a:r>
                      <a:br>
                        <a:rPr kumimoji="1" lang="en-US" altLang="ja-JP" sz="1600" kern="1200" dirty="0" smtClean="0">
                          <a:solidFill>
                            <a:schemeClr val="dk1"/>
                          </a:solidFill>
                          <a:effectLst/>
                          <a:latin typeface="ヒラギノ角ゴ ProN W3"/>
                          <a:ea typeface="ヒラギノ角ゴ ProN W3"/>
                          <a:cs typeface="ヒラギノ角ゴ ProN W3"/>
                        </a:rPr>
                      </a:b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McKernel</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がプロセス実行中に記録。子孫プロセス合算値は</a:t>
                      </a: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ja-JP" altLang="en-US" sz="1600" kern="1200" dirty="0" smtClean="0">
                          <a:solidFill>
                            <a:schemeClr val="dk1"/>
                          </a:solidFill>
                          <a:effectLst/>
                          <a:latin typeface="ヒラギノ角ゴ ProN W3"/>
                          <a:ea typeface="ヒラギノ角ゴ ProN W3"/>
                          <a:cs typeface="ヒラギノ角ゴ ProN W3"/>
                        </a:rPr>
                        <a:t>がプロセス生成消滅時に記録。</a:t>
                      </a:r>
                      <a:endParaRPr kumimoji="1" lang="en-US" altLang="ja-JP" sz="1600" kern="1200" dirty="0" smtClean="0">
                        <a:solidFill>
                          <a:schemeClr val="dk1"/>
                        </a:solidFill>
                        <a:effectLst/>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kern="1200" dirty="0" smtClean="0">
                        <a:solidFill>
                          <a:schemeClr val="dk1"/>
                        </a:solidFill>
                        <a:effectLst/>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a:t>
                      </a:r>
                      <a:r>
                        <a:rPr kumimoji="1" lang="en-US" altLang="ja-JP" sz="1600" kern="1200" dirty="0" err="1" smtClean="0">
                          <a:solidFill>
                            <a:schemeClr val="dk1"/>
                          </a:solidFill>
                          <a:effectLst/>
                          <a:latin typeface="ヒラギノ角ゴ ProN W3"/>
                          <a:ea typeface="ヒラギノ角ゴ ProN W3"/>
                          <a:cs typeface="ヒラギノ角ゴ ProN W3"/>
                        </a:rPr>
                        <a:t>procfs</a:t>
                      </a:r>
                      <a:r>
                        <a:rPr kumimoji="1" lang="ja-JP" altLang="en-US" sz="1600" kern="1200" dirty="0" smtClean="0">
                          <a:solidFill>
                            <a:schemeClr val="dk1"/>
                          </a:solidFill>
                          <a:effectLst/>
                          <a:latin typeface="ヒラギノ角ゴ ProN W3"/>
                          <a:ea typeface="ヒラギノ角ゴ ProN W3"/>
                          <a:cs typeface="ヒラギノ角ゴ ProN W3"/>
                        </a:rPr>
                        <a:t>で取得しカーネルモジュールを経てジョブスケジューラに提示</a:t>
                      </a:r>
                      <a:endParaRPr kumimoji="1" lang="en-US" altLang="ja-JP" sz="1600" kern="1200" dirty="0" smtClean="0">
                        <a:solidFill>
                          <a:schemeClr val="dk1"/>
                        </a:solidFill>
                        <a:effectLst/>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874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システム</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使用時間</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600" dirty="0">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r h="3841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使用</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McKernel</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a:t>
                      </a:r>
                      <a:endPar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rPr>
                        <a:t>ジョブスケジューラがプロセス実行中に</a:t>
                      </a:r>
                      <a:r>
                        <a:rPr kumimoji="1" lang="ja-JP" altLang="en-US" sz="1600" kern="1200" dirty="0" smtClean="0">
                          <a:solidFill>
                            <a:schemeClr val="dk1"/>
                          </a:solidFill>
                          <a:effectLst/>
                          <a:latin typeface="ヒラギノ角ゴ ProN W3"/>
                          <a:ea typeface="ヒラギノ角ゴ ProN W3"/>
                          <a:cs typeface="ヒラギノ角ゴ ProN W3"/>
                        </a:rPr>
                        <a:t>カーネルモジュール経由で</a:t>
                      </a:r>
                      <a:r>
                        <a:rPr kumimoji="1" lang="en-US" altLang="ja-JP" sz="1600" b="0" i="0" u="none" strike="noStrike" kern="1200" cap="none" spc="0" normalizeH="0" baseline="0" noProof="0" dirty="0" err="1" smtClean="0">
                          <a:ln>
                            <a:noFill/>
                          </a:ln>
                          <a:solidFill>
                            <a:srgbClr val="000000"/>
                          </a:solidFill>
                          <a:effectLst/>
                          <a:uLnTx/>
                          <a:uFillTx/>
                          <a:latin typeface="ヒラギノ角ゴ ProN W3"/>
                          <a:ea typeface="ヒラギノ角ゴ ProN W3"/>
                          <a:cs typeface="ヒラギノ角ゴ ProN W3"/>
                        </a:rPr>
                        <a:t>procfs</a:t>
                      </a:r>
                      <a:r>
                        <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rPr>
                        <a:t>で取得。</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706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使用</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kumimoji="1" lang="en-US" altLang="ja-JP" sz="1600" dirty="0" err="1" smtClean="0">
                          <a:solidFill>
                            <a:srgbClr val="000000"/>
                          </a:solidFill>
                          <a:latin typeface="ヒラギノ角ゴ ProN W3"/>
                          <a:ea typeface="ヒラギノ角ゴ ProN W3"/>
                          <a:cs typeface="ヒラギノ角ゴ ProN W3"/>
                        </a:rPr>
                        <a:t>McKernel</a:t>
                      </a:r>
                      <a:r>
                        <a:rPr kumimoji="1" lang="ja-JP" altLang="en-US" sz="1600" dirty="0" smtClean="0">
                          <a:solidFill>
                            <a:srgbClr val="000000"/>
                          </a:solidFill>
                          <a:latin typeface="ヒラギノ角ゴ ProN W3"/>
                          <a:ea typeface="ヒラギノ角ゴ ProN W3"/>
                          <a:cs typeface="ヒラギノ角ゴ ProN W3"/>
                        </a:rPr>
                        <a:t>がプロセス実行中に記録。</a:t>
                      </a:r>
                      <a:endParaRPr kumimoji="1" lang="ja-JP" altLang="en-US" sz="16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a:t>
                      </a:r>
                      <a:r>
                        <a:rPr kumimoji="1" lang="en-US" altLang="ja-JP" sz="1600" kern="1200" dirty="0" err="1" smtClean="0">
                          <a:solidFill>
                            <a:schemeClr val="dk1"/>
                          </a:solidFill>
                          <a:effectLst/>
                          <a:latin typeface="ヒラギノ角ゴ ProN W3"/>
                          <a:ea typeface="ヒラギノ角ゴ ProN W3"/>
                          <a:cs typeface="ヒラギノ角ゴ ProN W3"/>
                        </a:rPr>
                        <a:t>mcctl</a:t>
                      </a:r>
                      <a:r>
                        <a:rPr kumimoji="1" lang="ja-JP" altLang="en-US" sz="1600" kern="1200" dirty="0" smtClean="0">
                          <a:solidFill>
                            <a:schemeClr val="dk1"/>
                          </a:solidFill>
                          <a:effectLst/>
                          <a:latin typeface="ヒラギノ角ゴ ProN W3"/>
                          <a:ea typeface="ヒラギノ角ゴ ProN W3"/>
                          <a:cs typeface="ヒラギノ角ゴ ProN W3"/>
                        </a:rPr>
                        <a:t>経由で取得しカーネルモジュール経由でジョブスケジューラに提示。</a:t>
                      </a:r>
                      <a:endParaRPr kumimoji="1" lang="en-US" altLang="ja-JP" sz="1600" kern="1200" dirty="0" smtClean="0">
                        <a:solidFill>
                          <a:schemeClr val="dk1"/>
                        </a:solidFill>
                        <a:effectLst/>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432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物理メモリ使用値</a:t>
                      </a:r>
                      <a:r>
                        <a:rPr kumimoji="1" lang="en-US" altLang="ja-JP" sz="1600" kern="1200" dirty="0" smtClean="0">
                          <a:solidFill>
                            <a:schemeClr val="dk1"/>
                          </a:solidFill>
                          <a:effectLst/>
                          <a:latin typeface="ヒラギノ角ゴ ProN W3"/>
                          <a:ea typeface="ヒラギノ角ゴ ProN W3"/>
                          <a:cs typeface="ヒラギノ角ゴ ProN W3"/>
                        </a:rPr>
                        <a:t/>
                      </a:r>
                      <a:br>
                        <a:rPr kumimoji="1" lang="en-US" altLang="ja-JP" sz="1600" kern="1200" dirty="0" smtClean="0">
                          <a:solidFill>
                            <a:schemeClr val="dk1"/>
                          </a:solidFill>
                          <a:effectLst/>
                          <a:latin typeface="ヒラギノ角ゴ ProN W3"/>
                          <a:ea typeface="ヒラギノ角ゴ ProN W3"/>
                          <a:cs typeface="ヒラギノ角ゴ ProN W3"/>
                        </a:rPr>
                      </a:b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McKernel</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a:t>
                      </a:r>
                      <a:r>
                        <a:rPr kumimoji="1" lang="en-US" altLang="ja-JP" sz="1600" kern="1200" dirty="0" err="1" smtClean="0">
                          <a:solidFill>
                            <a:schemeClr val="dk1"/>
                          </a:solidFill>
                          <a:effectLst/>
                          <a:latin typeface="ヒラギノ角ゴ ProN W3"/>
                          <a:ea typeface="ヒラギノ角ゴ ProN W3"/>
                          <a:cs typeface="ヒラギノ角ゴ ProN W3"/>
                        </a:rPr>
                        <a:t>procfs</a:t>
                      </a:r>
                      <a:r>
                        <a:rPr kumimoji="1" lang="ja-JP" altLang="en-US" sz="1600" kern="1200" dirty="0" smtClean="0">
                          <a:solidFill>
                            <a:schemeClr val="dk1"/>
                          </a:solidFill>
                          <a:effectLst/>
                          <a:latin typeface="ヒラギノ角ゴ ProN W3"/>
                          <a:ea typeface="ヒラギノ角ゴ ProN W3"/>
                          <a:cs typeface="ヒラギノ角ゴ ProN W3"/>
                        </a:rPr>
                        <a:t>で取得しカーネルモジュール経由でジョブスケジューラに提示。</a:t>
                      </a:r>
                      <a:endParaRPr kumimoji="1" lang="en-US" altLang="ja-JP" sz="1600" kern="1200" dirty="0" smtClean="0">
                        <a:solidFill>
                          <a:schemeClr val="dk1"/>
                        </a:solidFill>
                        <a:effectLst/>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スワップは使用しないためゼロを提示。</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物理メモリ使用値</a:t>
                      </a:r>
                      <a:r>
                        <a:rPr kumimoji="1" lang="en-US" altLang="ja-JP" sz="1600" kern="1200" dirty="0" smtClean="0">
                          <a:solidFill>
                            <a:schemeClr val="dk1"/>
                          </a:solidFill>
                          <a:effectLst/>
                          <a:latin typeface="ヒラギノ角ゴ ProN W3"/>
                          <a:ea typeface="ヒラギノ角ゴ ProN W3"/>
                          <a:cs typeface="ヒラギノ角ゴ ProN W3"/>
                        </a:rPr>
                        <a:t/>
                      </a:r>
                      <a:br>
                        <a:rPr kumimoji="1" lang="en-US" altLang="ja-JP" sz="1600" kern="1200" dirty="0" smtClean="0">
                          <a:solidFill>
                            <a:schemeClr val="dk1"/>
                          </a:solidFill>
                          <a:effectLst/>
                          <a:latin typeface="ヒラギノ角ゴ ProN W3"/>
                          <a:ea typeface="ヒラギノ角ゴ ProN W3"/>
                          <a:cs typeface="ヒラギノ角ゴ ProN W3"/>
                        </a:rPr>
                      </a:b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スワップ使用量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スワップ使用量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151775">
                <a:tc>
                  <a:txBody>
                    <a:bodyPr/>
                    <a:lstStyle/>
                    <a:p>
                      <a:r>
                        <a:rPr kumimoji="1" lang="ja-JP" altLang="en-US" sz="1600" kern="1200" dirty="0" smtClean="0">
                          <a:solidFill>
                            <a:schemeClr val="dk1"/>
                          </a:solidFill>
                          <a:effectLst/>
                          <a:latin typeface="ヒラギノ角ゴ ProN W3"/>
                          <a:ea typeface="ヒラギノ角ゴ ProN W3"/>
                          <a:cs typeface="ヒラギノ角ゴ ProN W3"/>
                        </a:rPr>
                        <a:t>仮想メモリ使用値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仮想メモリ使用値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リードシステムコール要求量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ヒラギノ角ゴ ProN W3"/>
                          <a:ea typeface="ヒラギノ角ゴ ProN W3"/>
                          <a:cs typeface="ヒラギノ角ゴ ProN W3"/>
                        </a:rPr>
                        <a:t>Linux</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a:t>
                      </a:r>
                      <a:endParaRPr kumimoji="1" lang="ja-JP" altLang="en-US" sz="1600" dirty="0" smtClean="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a:t>
                      </a:r>
                      <a:r>
                        <a:rPr kumimoji="1" lang="en-US" altLang="ja-JP" sz="1600" kern="1200" dirty="0" err="1" smtClean="0">
                          <a:solidFill>
                            <a:schemeClr val="dk1"/>
                          </a:solidFill>
                          <a:effectLst/>
                          <a:latin typeface="ヒラギノ角ゴ ProN W3"/>
                          <a:ea typeface="ヒラギノ角ゴ ProN W3"/>
                          <a:cs typeface="ヒラギノ角ゴ ProN W3"/>
                        </a:rPr>
                        <a:t>Taskstats</a:t>
                      </a:r>
                      <a:r>
                        <a:rPr kumimoji="1" lang="ja-JP" altLang="en-US" sz="1600" kern="1200" dirty="0" smtClean="0">
                          <a:solidFill>
                            <a:schemeClr val="dk1"/>
                          </a:solidFill>
                          <a:effectLst/>
                          <a:latin typeface="ヒラギノ角ゴ ProN W3"/>
                          <a:ea typeface="ヒラギノ角ゴ ProN W3"/>
                          <a:cs typeface="ヒラギノ角ゴ ProN W3"/>
                        </a:rPr>
                        <a:t>または</a:t>
                      </a:r>
                      <a:r>
                        <a:rPr kumimoji="1" lang="en-US" altLang="ja-JP" sz="1600" kern="1200" dirty="0" err="1" smtClean="0">
                          <a:solidFill>
                            <a:schemeClr val="dk1"/>
                          </a:solidFill>
                          <a:effectLst/>
                          <a:latin typeface="ヒラギノ角ゴ ProN W3"/>
                          <a:ea typeface="ヒラギノ角ゴ ProN W3"/>
                          <a:cs typeface="ヒラギノ角ゴ ProN W3"/>
                        </a:rPr>
                        <a:t>SystemTap</a:t>
                      </a:r>
                      <a:r>
                        <a:rPr kumimoji="1" lang="ja-JP" altLang="en-US" sz="1600" kern="1200" dirty="0" smtClean="0">
                          <a:solidFill>
                            <a:schemeClr val="dk1"/>
                          </a:solidFill>
                          <a:effectLst/>
                          <a:latin typeface="ヒラギノ角ゴ ProN W3"/>
                          <a:ea typeface="ヒラギノ角ゴ ProN W3"/>
                          <a:cs typeface="ヒラギノ角ゴ ProN W3"/>
                        </a:rPr>
                        <a:t>で取得しカーネルモジュール経由でジョブスケジューラに提示。</a:t>
                      </a:r>
                      <a:endParaRPr kumimoji="1" lang="ja-JP" altLang="en-US" sz="1600" dirty="0" smtClean="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487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ライトシステムコール要求量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リードシステムコール数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ライトシステムコール数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4151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ファイルシステムに対するリード量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r>
                        <a:rPr kumimoji="1" lang="en-US" altLang="ja-JP" sz="1600" dirty="0" smtClean="0">
                          <a:solidFill>
                            <a:srgbClr val="000000"/>
                          </a:solidFill>
                          <a:latin typeface="ヒラギノ角ゴ ProN W3"/>
                          <a:ea typeface="ヒラギノ角ゴ ProN W3"/>
                          <a:cs typeface="ヒラギノ角ゴ ProN W3"/>
                        </a:rPr>
                        <a:t>Linux</a:t>
                      </a:r>
                      <a:r>
                        <a:rPr kumimoji="1" lang="ja-JP" altLang="en-US" sz="1600" dirty="0" smtClean="0">
                          <a:solidFill>
                            <a:srgbClr val="000000"/>
                          </a:solidFill>
                          <a:latin typeface="ヒラギノ角ゴ ProN W3"/>
                          <a:ea typeface="ヒラギノ角ゴ ProN W3"/>
                          <a:cs typeface="ヒラギノ角ゴ ProN W3"/>
                        </a:rPr>
                        <a:t>のドライバあるいはファイルシステムのクライアントがファイルシステムごとにプロセス実行中に記録。</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en-US" altLang="ja-JP" sz="1600" kern="1200" dirty="0" err="1" smtClean="0">
                          <a:solidFill>
                            <a:schemeClr val="dk1"/>
                          </a:solidFill>
                          <a:effectLst/>
                          <a:latin typeface="ヒラギノ角ゴ ProN W3"/>
                          <a:ea typeface="ヒラギノ角ゴ ProN W3"/>
                          <a:cs typeface="ヒラギノ角ゴ ProN W3"/>
                        </a:rPr>
                        <a:t>mcctrl</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がプロセス終了時に拡張</a:t>
                      </a:r>
                      <a:r>
                        <a:rPr kumimoji="1" lang="en-US" altLang="ja-JP" sz="1600" kern="1200" dirty="0" err="1" smtClean="0">
                          <a:solidFill>
                            <a:schemeClr val="dk1"/>
                          </a:solidFill>
                          <a:effectLst/>
                          <a:latin typeface="ヒラギノ角ゴ ProN W3"/>
                          <a:ea typeface="ヒラギノ角ゴ ProN W3"/>
                          <a:cs typeface="ヒラギノ角ゴ ProN W3"/>
                        </a:rPr>
                        <a:t>procfs</a:t>
                      </a:r>
                      <a:r>
                        <a:rPr kumimoji="1" lang="ja-JP" altLang="en-US" sz="1600" kern="1200" dirty="0" smtClean="0">
                          <a:solidFill>
                            <a:schemeClr val="dk1"/>
                          </a:solidFill>
                          <a:effectLst/>
                          <a:latin typeface="ヒラギノ角ゴ ProN W3"/>
                          <a:ea typeface="ヒラギノ角ゴ ProN W3"/>
                          <a:cs typeface="ヒラギノ角ゴ ProN W3"/>
                        </a:rPr>
                        <a:t>で取得しカーネルモジュール経由でジョブスケジューラに提示。</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ファイルシステムに対するライト量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2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ファイルシステムに対するリード要求数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2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ファイルシステムに対するライト要求数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2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bl>
          </a:graphicData>
        </a:graphic>
      </p:graphicFrame>
    </p:spTree>
    <p:extLst>
      <p:ext uri="{BB962C8B-B14F-4D97-AF65-F5344CB8AC3E}">
        <p14:creationId xmlns:p14="http://schemas.microsoft.com/office/powerpoint/2010/main" val="78582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nvPr>
        </p:nvGraphicFramePr>
        <p:xfrm>
          <a:off x="1524000" y="210776"/>
          <a:ext cx="9144000" cy="12007326"/>
        </p:xfrm>
        <a:graphic>
          <a:graphicData uri="http://schemas.openxmlformats.org/drawingml/2006/table">
            <a:tbl>
              <a:tblPr firstRow="1" bandRow="1">
                <a:tableStyleId>{00A15C55-8517-42AA-B614-E9B94910E393}</a:tableStyleId>
              </a:tblPr>
              <a:tblGrid>
                <a:gridCol w="2483844"/>
                <a:gridCol w="2726625"/>
                <a:gridCol w="3933531"/>
              </a:tblGrid>
              <a:tr h="0">
                <a:tc>
                  <a:txBody>
                    <a:bodyPr/>
                    <a:lstStyle/>
                    <a:p>
                      <a:r>
                        <a:rPr kumimoji="1" lang="ja-JP" altLang="en-US" sz="1600" b="0" i="0" dirty="0" smtClean="0">
                          <a:solidFill>
                            <a:srgbClr val="000000"/>
                          </a:solidFill>
                          <a:latin typeface="ヒラギノ角ゴ ProN W6"/>
                          <a:ea typeface="ヒラギノ角ゴ ProN W6"/>
                          <a:cs typeface="ヒラギノ角ゴ ProN W6"/>
                        </a:rPr>
                        <a:t>統計情報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kern="1200" baseline="0" dirty="0" smtClean="0">
                          <a:solidFill>
                            <a:schemeClr val="tx1"/>
                          </a:solidFill>
                          <a:effectLst/>
                          <a:latin typeface="ヒラギノ角ゴ ProN W6"/>
                          <a:ea typeface="ヒラギノ角ゴ ProN W6"/>
                          <a:cs typeface="ヒラギノ角ゴ ProN W6"/>
                        </a:rPr>
                        <a:t>記録方法とそのタイミング </a:t>
                      </a:r>
                      <a:endParaRPr kumimoji="1" lang="ja-JP" altLang="en-US" sz="16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kern="1200" dirty="0" smtClean="0">
                          <a:solidFill>
                            <a:schemeClr val="dk1"/>
                          </a:solidFill>
                          <a:effectLst/>
                          <a:latin typeface="ヒラギノ角ゴ ProN W6"/>
                          <a:ea typeface="ヒラギノ角ゴ ProN W6"/>
                          <a:cs typeface="ヒラギノ角ゴ ProN W6"/>
                        </a:rPr>
                        <a:t>提示／取得方法とそのタイミング</a:t>
                      </a:r>
                      <a:endParaRPr kumimoji="1" lang="ja-JP" altLang="en-US" sz="1600" b="0" i="0" dirty="0">
                        <a:solidFill>
                          <a:srgbClr val="000000"/>
                        </a:solidFill>
                        <a:latin typeface="ヒラギノ角ゴ ProN W6"/>
                        <a:ea typeface="ヒラギノ角ゴ ProN W6"/>
                        <a:cs typeface="ヒラギノ角ゴ ProN W6"/>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ユーザ</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使用時間</a:t>
                      </a:r>
                      <a:r>
                        <a:rPr kumimoji="1" lang="en-US" altLang="ja-JP" sz="1600" kern="1200" dirty="0" smtClean="0">
                          <a:solidFill>
                            <a:schemeClr val="dk1"/>
                          </a:solidFill>
                          <a:effectLst/>
                          <a:latin typeface="ヒラギノ角ゴ ProN W3"/>
                          <a:ea typeface="ヒラギノ角ゴ ProN W3"/>
                          <a:cs typeface="ヒラギノ角ゴ ProN W3"/>
                        </a:rPr>
                        <a:t/>
                      </a:r>
                      <a:br>
                        <a:rPr kumimoji="1" lang="en-US" altLang="ja-JP" sz="1600" kern="1200" dirty="0" smtClean="0">
                          <a:solidFill>
                            <a:schemeClr val="dk1"/>
                          </a:solidFill>
                          <a:effectLst/>
                          <a:latin typeface="ヒラギノ角ゴ ProN W3"/>
                          <a:ea typeface="ヒラギノ角ゴ ProN W3"/>
                          <a:cs typeface="ヒラギノ角ゴ ProN W3"/>
                        </a:rPr>
                      </a:b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McKernel</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がプロセス実行中に記録。子孫プロセス合算値は</a:t>
                      </a: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ja-JP" altLang="en-US" sz="1600" kern="1200" dirty="0" smtClean="0">
                          <a:solidFill>
                            <a:schemeClr val="dk1"/>
                          </a:solidFill>
                          <a:effectLst/>
                          <a:latin typeface="ヒラギノ角ゴ ProN W3"/>
                          <a:ea typeface="ヒラギノ角ゴ ProN W3"/>
                          <a:cs typeface="ヒラギノ角ゴ ProN W3"/>
                        </a:rPr>
                        <a:t>がプロセス生成消滅時に記録。</a:t>
                      </a:r>
                      <a:endParaRPr kumimoji="1" lang="en-US" altLang="ja-JP" sz="1600" kern="1200" dirty="0" smtClean="0">
                        <a:solidFill>
                          <a:schemeClr val="dk1"/>
                        </a:solidFill>
                        <a:effectLst/>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kern="1200" dirty="0" smtClean="0">
                        <a:solidFill>
                          <a:schemeClr val="dk1"/>
                        </a:solidFill>
                        <a:effectLst/>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rPr>
                        <a:t>ジョブスケジューラがプロセス実行中に</a:t>
                      </a:r>
                      <a:r>
                        <a:rPr kumimoji="1" lang="en-US" altLang="ja-JP" sz="1600" b="0" i="0" u="none" strike="noStrike" kern="1200" cap="none" spc="0" normalizeH="0" baseline="0" noProof="0" dirty="0" err="1" smtClean="0">
                          <a:ln>
                            <a:noFill/>
                          </a:ln>
                          <a:solidFill>
                            <a:srgbClr val="000000"/>
                          </a:solidFill>
                          <a:effectLst/>
                          <a:uLnTx/>
                          <a:uFillTx/>
                          <a:latin typeface="ヒラギノ角ゴ ProN W3"/>
                          <a:ea typeface="ヒラギノ角ゴ ProN W3"/>
                          <a:cs typeface="ヒラギノ角ゴ ProN W3"/>
                        </a:rPr>
                        <a:t>procfs</a:t>
                      </a:r>
                      <a:r>
                        <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rPr>
                        <a:t>で取得。または</a:t>
                      </a: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en-US" altLang="ja-JP" sz="1600" kern="1200" dirty="0" err="1" smtClean="0">
                          <a:solidFill>
                            <a:schemeClr val="dk1"/>
                          </a:solidFill>
                          <a:effectLst/>
                          <a:latin typeface="ヒラギノ角ゴ ProN W3"/>
                          <a:ea typeface="ヒラギノ角ゴ ProN W3"/>
                          <a:cs typeface="ヒラギノ角ゴ ProN W3"/>
                        </a:rPr>
                        <a:t>mcctrl</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a:t>
                      </a:r>
                      <a:r>
                        <a:rPr kumimoji="1" lang="en-US" altLang="ja-JP" sz="1600" kern="1200" dirty="0" err="1" smtClean="0">
                          <a:solidFill>
                            <a:schemeClr val="dk1"/>
                          </a:solidFill>
                          <a:effectLst/>
                          <a:latin typeface="ヒラギノ角ゴ ProN W3"/>
                          <a:ea typeface="ヒラギノ角ゴ ProN W3"/>
                          <a:cs typeface="ヒラギノ角ゴ ProN W3"/>
                        </a:rPr>
                        <a:t>procfs</a:t>
                      </a:r>
                      <a:r>
                        <a:rPr kumimoji="1" lang="ja-JP" altLang="en-US" sz="1600" kern="1200" dirty="0" smtClean="0">
                          <a:solidFill>
                            <a:schemeClr val="dk1"/>
                          </a:solidFill>
                          <a:effectLst/>
                          <a:latin typeface="ヒラギノ角ゴ ProN W3"/>
                          <a:ea typeface="ヒラギノ角ゴ ProN W3"/>
                          <a:cs typeface="ヒラギノ角ゴ ProN W3"/>
                        </a:rPr>
                        <a:t>で取得しファイルまたは標準出力でジョブスケジューラに提示。子孫合算値</a:t>
                      </a:r>
                      <a:r>
                        <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rPr>
                        <a:t>は</a:t>
                      </a: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がプロセス終了時にファイルまたは標準出力でジョブスケジューラに提示。</a:t>
                      </a:r>
                      <a:endParaRPr kumimoji="1" lang="en-US" altLang="ja-JP" sz="1600" kern="1200" dirty="0" smtClean="0">
                        <a:solidFill>
                          <a:schemeClr val="dk1"/>
                        </a:solidFill>
                        <a:effectLst/>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0783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システム</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使用時間</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600" dirty="0">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r h="2606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使用</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McKernel</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a:t>
                      </a:r>
                      <a:endPar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rPr>
                        <a:t>ジョブスケジューラがプロセス実行中に</a:t>
                      </a:r>
                      <a:r>
                        <a:rPr kumimoji="1" lang="en-US" altLang="ja-JP" sz="1600" b="0" i="0" u="none" strike="noStrike" kern="1200" cap="none" spc="0" normalizeH="0" baseline="0" noProof="0" dirty="0" err="1" smtClean="0">
                          <a:ln>
                            <a:noFill/>
                          </a:ln>
                          <a:solidFill>
                            <a:srgbClr val="000000"/>
                          </a:solidFill>
                          <a:effectLst/>
                          <a:uLnTx/>
                          <a:uFillTx/>
                          <a:latin typeface="ヒラギノ角ゴ ProN W3"/>
                          <a:ea typeface="ヒラギノ角ゴ ProN W3"/>
                          <a:cs typeface="ヒラギノ角ゴ ProN W3"/>
                        </a:rPr>
                        <a:t>procfs</a:t>
                      </a:r>
                      <a:r>
                        <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rPr>
                        <a:t>で取得。</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992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使用</a:t>
                      </a:r>
                      <a:r>
                        <a:rPr kumimoji="1" lang="en-US" altLang="ja-JP" sz="1600" kern="1200" dirty="0" smtClean="0">
                          <a:solidFill>
                            <a:schemeClr val="dk1"/>
                          </a:solidFill>
                          <a:effectLst/>
                          <a:latin typeface="ヒラギノ角ゴ ProN W3"/>
                          <a:ea typeface="ヒラギノ角ゴ ProN W3"/>
                          <a:cs typeface="ヒラギノ角ゴ ProN W3"/>
                        </a:rPr>
                        <a:t>CPU</a:t>
                      </a:r>
                      <a:r>
                        <a:rPr kumimoji="1" lang="ja-JP" altLang="en-US" sz="1600" kern="1200" dirty="0" smtClean="0">
                          <a:solidFill>
                            <a:schemeClr val="dk1"/>
                          </a:solidFill>
                          <a:effectLst/>
                          <a:latin typeface="ヒラギノ角ゴ ProN W3"/>
                          <a:ea typeface="ヒラギノ角ゴ ProN W3"/>
                          <a:cs typeface="ヒラギノ角ゴ ProN W3"/>
                        </a:rPr>
                        <a:t>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kumimoji="1" lang="en-US" altLang="ja-JP" sz="1600" dirty="0" err="1" smtClean="0">
                          <a:solidFill>
                            <a:srgbClr val="000000"/>
                          </a:solidFill>
                          <a:latin typeface="ヒラギノ角ゴ ProN W3"/>
                          <a:ea typeface="ヒラギノ角ゴ ProN W3"/>
                          <a:cs typeface="ヒラギノ角ゴ ProN W3"/>
                        </a:rPr>
                        <a:t>McKernel</a:t>
                      </a:r>
                      <a:r>
                        <a:rPr kumimoji="1" lang="ja-JP" altLang="en-US" sz="1600" dirty="0" smtClean="0">
                          <a:solidFill>
                            <a:srgbClr val="000000"/>
                          </a:solidFill>
                          <a:latin typeface="ヒラギノ角ゴ ProN W3"/>
                          <a:ea typeface="ヒラギノ角ゴ ProN W3"/>
                          <a:cs typeface="ヒラギノ角ゴ ProN W3"/>
                        </a:rPr>
                        <a:t>がプロセス実行中に記録。</a:t>
                      </a:r>
                      <a:endParaRPr kumimoji="1" lang="ja-JP" altLang="en-US" sz="16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solidFill>
                            <a:srgbClr val="000000"/>
                          </a:solidFill>
                          <a:latin typeface="ヒラギノ角ゴ ProN W3"/>
                          <a:ea typeface="ヒラギノ角ゴ ProN W3"/>
                          <a:cs typeface="ヒラギノ角ゴ ProN W3"/>
                        </a:rPr>
                        <a:t>ジョブスケジューラが拡張</a:t>
                      </a:r>
                      <a:r>
                        <a:rPr kumimoji="1" lang="en-US" altLang="ja-JP" sz="1600" dirty="0" err="1" smtClean="0">
                          <a:solidFill>
                            <a:srgbClr val="000000"/>
                          </a:solidFill>
                          <a:latin typeface="ヒラギノ角ゴ ProN W3"/>
                          <a:ea typeface="ヒラギノ角ゴ ProN W3"/>
                          <a:cs typeface="ヒラギノ角ゴ ProN W3"/>
                        </a:rPr>
                        <a:t>procfs</a:t>
                      </a:r>
                      <a:r>
                        <a:rPr kumimoji="1" lang="ja-JP" altLang="en-US" sz="1600" dirty="0" smtClean="0">
                          <a:solidFill>
                            <a:srgbClr val="000000"/>
                          </a:solidFill>
                          <a:latin typeface="ヒラギノ角ゴ ProN W3"/>
                          <a:ea typeface="ヒラギノ角ゴ ProN W3"/>
                          <a:cs typeface="ヒラギノ角ゴ ProN W3"/>
                        </a:rPr>
                        <a:t>インターフェイスで取得。</a:t>
                      </a:r>
                      <a:endParaRPr kumimoji="1" lang="ja-JP" altLang="en-US" sz="16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432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物理メモリ使用値</a:t>
                      </a:r>
                      <a:r>
                        <a:rPr kumimoji="1" lang="en-US" altLang="ja-JP" sz="1600" kern="1200" dirty="0" smtClean="0">
                          <a:solidFill>
                            <a:schemeClr val="dk1"/>
                          </a:solidFill>
                          <a:effectLst/>
                          <a:latin typeface="ヒラギノ角ゴ ProN W3"/>
                          <a:ea typeface="ヒラギノ角ゴ ProN W3"/>
                          <a:cs typeface="ヒラギノ角ゴ ProN W3"/>
                        </a:rPr>
                        <a:t/>
                      </a:r>
                      <a:br>
                        <a:rPr kumimoji="1" lang="en-US" altLang="ja-JP" sz="1600" kern="1200" dirty="0" smtClean="0">
                          <a:solidFill>
                            <a:schemeClr val="dk1"/>
                          </a:solidFill>
                          <a:effectLst/>
                          <a:latin typeface="ヒラギノ角ゴ ProN W3"/>
                          <a:ea typeface="ヒラギノ角ゴ ProN W3"/>
                          <a:cs typeface="ヒラギノ角ゴ ProN W3"/>
                        </a:rPr>
                      </a:b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smtClean="0">
                          <a:solidFill>
                            <a:schemeClr val="dk1"/>
                          </a:solidFill>
                          <a:effectLst/>
                          <a:latin typeface="ヒラギノ角ゴ ProN W3"/>
                          <a:ea typeface="ヒラギノ角ゴ ProN W3"/>
                          <a:cs typeface="ヒラギノ角ゴ ProN W3"/>
                        </a:rPr>
                        <a:t>McKernel</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ジョブスケジューラが</a:t>
                      </a:r>
                      <a:r>
                        <a:rPr kumimoji="1" lang="en-US" altLang="ja-JP" sz="1600" kern="1200" dirty="0" err="1" smtClean="0">
                          <a:solidFill>
                            <a:schemeClr val="dk1"/>
                          </a:solidFill>
                          <a:effectLst/>
                          <a:latin typeface="ヒラギノ角ゴ ProN W3"/>
                          <a:ea typeface="ヒラギノ角ゴ ProN W3"/>
                          <a:cs typeface="ヒラギノ角ゴ ProN W3"/>
                        </a:rPr>
                        <a:t>procfs</a:t>
                      </a:r>
                      <a:r>
                        <a:rPr kumimoji="1" lang="ja-JP" altLang="en-US" sz="1600" kern="1200" dirty="0" smtClean="0">
                          <a:solidFill>
                            <a:schemeClr val="dk1"/>
                          </a:solidFill>
                          <a:effectLst/>
                          <a:latin typeface="ヒラギノ角ゴ ProN W3"/>
                          <a:ea typeface="ヒラギノ角ゴ ProN W3"/>
                          <a:cs typeface="ヒラギノ角ゴ ProN W3"/>
                        </a:rPr>
                        <a:t>インターフェイスで取得。または</a:t>
                      </a: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en-US" altLang="ja-JP" sz="1600" kern="1200" dirty="0" err="1" smtClean="0">
                          <a:solidFill>
                            <a:schemeClr val="dk1"/>
                          </a:solidFill>
                          <a:effectLst/>
                          <a:latin typeface="ヒラギノ角ゴ ProN W3"/>
                          <a:ea typeface="ヒラギノ角ゴ ProN W3"/>
                          <a:cs typeface="ヒラギノ角ゴ ProN W3"/>
                        </a:rPr>
                        <a:t>mcctrl</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a:t>
                      </a:r>
                      <a:r>
                        <a:rPr kumimoji="1" lang="en-US" altLang="ja-JP" sz="1600" kern="1200" dirty="0" err="1" smtClean="0">
                          <a:solidFill>
                            <a:schemeClr val="dk1"/>
                          </a:solidFill>
                          <a:effectLst/>
                          <a:latin typeface="ヒラギノ角ゴ ProN W3"/>
                          <a:ea typeface="ヒラギノ角ゴ ProN W3"/>
                          <a:cs typeface="ヒラギノ角ゴ ProN W3"/>
                        </a:rPr>
                        <a:t>procfs</a:t>
                      </a:r>
                      <a:r>
                        <a:rPr kumimoji="1" lang="ja-JP" altLang="en-US" sz="1600" kern="1200" dirty="0" smtClean="0">
                          <a:solidFill>
                            <a:schemeClr val="dk1"/>
                          </a:solidFill>
                          <a:effectLst/>
                          <a:latin typeface="ヒラギノ角ゴ ProN W3"/>
                          <a:ea typeface="ヒラギノ角ゴ ProN W3"/>
                          <a:cs typeface="ヒラギノ角ゴ ProN W3"/>
                        </a:rPr>
                        <a:t>で取得し標準出力でジョブスケジューラに提示。</a:t>
                      </a:r>
                      <a:endParaRPr kumimoji="1" lang="en-US" altLang="ja-JP" sz="1600" kern="1200" dirty="0" smtClean="0">
                        <a:solidFill>
                          <a:schemeClr val="dk1"/>
                        </a:solidFill>
                        <a:effectLst/>
                        <a:latin typeface="ヒラギノ角ゴ ProN W3"/>
                        <a:ea typeface="ヒラギノ角ゴ ProN W3"/>
                        <a:cs typeface="ヒラギノ角ゴ ProN W3"/>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スワップは使用しないためゼロを提示。</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物理メモリ使用値</a:t>
                      </a:r>
                      <a:r>
                        <a:rPr kumimoji="1" lang="en-US" altLang="ja-JP" sz="1600" kern="1200" dirty="0" smtClean="0">
                          <a:solidFill>
                            <a:schemeClr val="dk1"/>
                          </a:solidFill>
                          <a:effectLst/>
                          <a:latin typeface="ヒラギノ角ゴ ProN W3"/>
                          <a:ea typeface="ヒラギノ角ゴ ProN W3"/>
                          <a:cs typeface="ヒラギノ角ゴ ProN W3"/>
                        </a:rPr>
                        <a:t/>
                      </a:r>
                      <a:br>
                        <a:rPr kumimoji="1" lang="en-US" altLang="ja-JP" sz="1600" kern="1200" dirty="0" smtClean="0">
                          <a:solidFill>
                            <a:schemeClr val="dk1"/>
                          </a:solidFill>
                          <a:effectLst/>
                          <a:latin typeface="ヒラギノ角ゴ ProN W3"/>
                          <a:ea typeface="ヒラギノ角ゴ ProN W3"/>
                          <a:cs typeface="ヒラギノ角ゴ ProN W3"/>
                        </a:rPr>
                      </a:b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スワップ使用量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スワップ使用量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151775">
                <a:tc>
                  <a:txBody>
                    <a:bodyPr/>
                    <a:lstStyle/>
                    <a:p>
                      <a:r>
                        <a:rPr kumimoji="1" lang="ja-JP" altLang="en-US" sz="1600" kern="1200" dirty="0" smtClean="0">
                          <a:solidFill>
                            <a:schemeClr val="dk1"/>
                          </a:solidFill>
                          <a:effectLst/>
                          <a:latin typeface="ヒラギノ角ゴ ProN W3"/>
                          <a:ea typeface="ヒラギノ角ゴ ProN W3"/>
                          <a:cs typeface="ヒラギノ角ゴ ProN W3"/>
                        </a:rPr>
                        <a:t>仮想メモリ使用値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現在値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仮想メモリ使用値</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最大値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リードシステムコール要求量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ヒラギノ角ゴ ProN W3"/>
                          <a:ea typeface="ヒラギノ角ゴ ProN W3"/>
                          <a:cs typeface="ヒラギノ角ゴ ProN W3"/>
                        </a:rPr>
                        <a:t>Linux</a:t>
                      </a:r>
                      <a:r>
                        <a:rPr kumimoji="1" lang="ja-JP" altLang="en-US" sz="1600" kern="1200" dirty="0" smtClean="0">
                          <a:solidFill>
                            <a:schemeClr val="dk1"/>
                          </a:solidFill>
                          <a:effectLst/>
                          <a:latin typeface="ヒラギノ角ゴ ProN W3"/>
                          <a:ea typeface="ヒラギノ角ゴ ProN W3"/>
                          <a:cs typeface="ヒラギノ角ゴ ProN W3"/>
                        </a:rPr>
                        <a:t>がプロセス実行中に記録。</a:t>
                      </a:r>
                      <a:endParaRPr kumimoji="1" lang="ja-JP" altLang="en-US" sz="1600" dirty="0" smtClean="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ジョブスケジューラがプロセス実行時に</a:t>
                      </a:r>
                      <a:r>
                        <a:rPr kumimoji="1" lang="en-US" altLang="ja-JP" sz="1600" kern="1200" dirty="0" err="1" smtClean="0">
                          <a:solidFill>
                            <a:schemeClr val="dk1"/>
                          </a:solidFill>
                          <a:effectLst/>
                          <a:latin typeface="ヒラギノ角ゴ ProN W3"/>
                          <a:ea typeface="ヒラギノ角ゴ ProN W3"/>
                          <a:cs typeface="ヒラギノ角ゴ ProN W3"/>
                        </a:rPr>
                        <a:t>Taskstats</a:t>
                      </a:r>
                      <a:r>
                        <a:rPr kumimoji="1" lang="ja-JP" altLang="en-US" sz="1600" kern="1200" dirty="0" smtClean="0">
                          <a:solidFill>
                            <a:schemeClr val="dk1"/>
                          </a:solidFill>
                          <a:effectLst/>
                          <a:latin typeface="ヒラギノ角ゴ ProN W3"/>
                          <a:ea typeface="ヒラギノ角ゴ ProN W3"/>
                          <a:cs typeface="ヒラギノ角ゴ ProN W3"/>
                        </a:rPr>
                        <a:t>または</a:t>
                      </a:r>
                      <a:r>
                        <a:rPr kumimoji="1" lang="en-US" altLang="ja-JP" sz="1600" kern="1200" dirty="0" err="1" smtClean="0">
                          <a:solidFill>
                            <a:schemeClr val="dk1"/>
                          </a:solidFill>
                          <a:effectLst/>
                          <a:latin typeface="ヒラギノ角ゴ ProN W3"/>
                          <a:ea typeface="ヒラギノ角ゴ ProN W3"/>
                          <a:cs typeface="ヒラギノ角ゴ ProN W3"/>
                        </a:rPr>
                        <a:t>SystemTap</a:t>
                      </a:r>
                      <a:r>
                        <a:rPr kumimoji="1" lang="ja-JP" altLang="en-US" sz="1600" kern="1200" dirty="0" smtClean="0">
                          <a:solidFill>
                            <a:schemeClr val="dk1"/>
                          </a:solidFill>
                          <a:effectLst/>
                          <a:latin typeface="ヒラギノ角ゴ ProN W3"/>
                          <a:ea typeface="ヒラギノ角ゴ ProN W3"/>
                          <a:cs typeface="ヒラギノ角ゴ ProN W3"/>
                        </a:rPr>
                        <a:t>で取得。または</a:t>
                      </a: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en-US" altLang="ja-JP" sz="1600" kern="1200" dirty="0" err="1" smtClean="0">
                          <a:solidFill>
                            <a:schemeClr val="dk1"/>
                          </a:solidFill>
                          <a:effectLst/>
                          <a:latin typeface="ヒラギノ角ゴ ProN W3"/>
                          <a:ea typeface="ヒラギノ角ゴ ProN W3"/>
                          <a:cs typeface="ヒラギノ角ゴ ProN W3"/>
                        </a:rPr>
                        <a:t>mcctrl</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a:t>
                      </a:r>
                      <a:r>
                        <a:rPr kumimoji="1" lang="en-US" altLang="ja-JP" sz="1600" kern="1200" dirty="0" err="1" smtClean="0">
                          <a:solidFill>
                            <a:schemeClr val="dk1"/>
                          </a:solidFill>
                          <a:effectLst/>
                          <a:latin typeface="ヒラギノ角ゴ ProN W3"/>
                          <a:ea typeface="ヒラギノ角ゴ ProN W3"/>
                          <a:cs typeface="ヒラギノ角ゴ ProN W3"/>
                        </a:rPr>
                        <a:t>Taskstats</a:t>
                      </a:r>
                      <a:r>
                        <a:rPr kumimoji="1" lang="ja-JP" altLang="en-US" sz="1600" kern="1200" dirty="0" smtClean="0">
                          <a:solidFill>
                            <a:schemeClr val="dk1"/>
                          </a:solidFill>
                          <a:effectLst/>
                          <a:latin typeface="ヒラギノ角ゴ ProN W3"/>
                          <a:ea typeface="ヒラギノ角ゴ ProN W3"/>
                          <a:cs typeface="ヒラギノ角ゴ ProN W3"/>
                        </a:rPr>
                        <a:t>または</a:t>
                      </a:r>
                      <a:r>
                        <a:rPr kumimoji="1" lang="en-US" altLang="ja-JP" sz="1600" kern="1200" dirty="0" err="1" smtClean="0">
                          <a:solidFill>
                            <a:schemeClr val="dk1"/>
                          </a:solidFill>
                          <a:effectLst/>
                          <a:latin typeface="ヒラギノ角ゴ ProN W3"/>
                          <a:ea typeface="ヒラギノ角ゴ ProN W3"/>
                          <a:cs typeface="ヒラギノ角ゴ ProN W3"/>
                        </a:rPr>
                        <a:t>SystemTap</a:t>
                      </a:r>
                      <a:r>
                        <a:rPr kumimoji="1" lang="ja-JP" altLang="en-US" sz="1600" kern="1200" dirty="0" smtClean="0">
                          <a:solidFill>
                            <a:schemeClr val="dk1"/>
                          </a:solidFill>
                          <a:effectLst/>
                          <a:latin typeface="ヒラギノ角ゴ ProN W3"/>
                          <a:ea typeface="ヒラギノ角ゴ ProN W3"/>
                          <a:cs typeface="ヒラギノ角ゴ ProN W3"/>
                        </a:rPr>
                        <a:t>で取得しファイルまたは標準出力でジョブスケジューラに提示。</a:t>
                      </a:r>
                      <a:endParaRPr kumimoji="1" lang="ja-JP" altLang="en-US" sz="1600" dirty="0" smtClean="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487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ライトシステムコール要求量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リードシステムコール数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ライトシステムコール数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dirty="0">
                        <a:solidFill>
                          <a:srgbClr val="000000"/>
                        </a:solidFill>
                        <a:latin typeface="ヒラギノ角ゴ ProN W3"/>
                        <a:ea typeface="ヒラギノ角ゴ ProN W3"/>
                        <a:cs typeface="ヒラギノ角ゴ ProN W3"/>
                      </a:endParaRPr>
                    </a:p>
                  </a:txBody>
                  <a:tcPr/>
                </a:tc>
                <a:tc vMerge="1">
                  <a:txBody>
                    <a:bodyPr/>
                    <a:lstStyle/>
                    <a:p>
                      <a:endParaRPr kumimoji="1" lang="ja-JP" altLang="en-US"/>
                    </a:p>
                  </a:txBody>
                  <a:tcPr/>
                </a:tc>
              </a:tr>
              <a:tr h="4151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ファイルシステムに対するリード量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r>
                        <a:rPr kumimoji="1" lang="en-US" altLang="ja-JP" sz="1600" dirty="0" smtClean="0">
                          <a:solidFill>
                            <a:srgbClr val="000000"/>
                          </a:solidFill>
                          <a:latin typeface="ヒラギノ角ゴ ProN W3"/>
                          <a:ea typeface="ヒラギノ角ゴ ProN W3"/>
                          <a:cs typeface="ヒラギノ角ゴ ProN W3"/>
                        </a:rPr>
                        <a:t>Linux</a:t>
                      </a:r>
                      <a:r>
                        <a:rPr kumimoji="1" lang="ja-JP" altLang="en-US" sz="1600" dirty="0" smtClean="0">
                          <a:solidFill>
                            <a:srgbClr val="000000"/>
                          </a:solidFill>
                          <a:latin typeface="ヒラギノ角ゴ ProN W3"/>
                          <a:ea typeface="ヒラギノ角ゴ ProN W3"/>
                          <a:cs typeface="ヒラギノ角ゴ ProN W3"/>
                        </a:rPr>
                        <a:t>のドライバあるいはファイルシステムのクライアントがファイルシステムごとにプロセス実行中に記録。</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solidFill>
                            <a:srgbClr val="000000"/>
                          </a:solidFill>
                          <a:latin typeface="ヒラギノ角ゴ ProN W3"/>
                          <a:ea typeface="ヒラギノ角ゴ ProN W3"/>
                          <a:cs typeface="ヒラギノ角ゴ ProN W3"/>
                        </a:rPr>
                        <a:t>ジョブスケジューラが拡張</a:t>
                      </a:r>
                      <a:r>
                        <a:rPr kumimoji="1" lang="en-US" altLang="ja-JP" sz="1600" dirty="0" err="1" smtClean="0">
                          <a:solidFill>
                            <a:srgbClr val="000000"/>
                          </a:solidFill>
                          <a:latin typeface="ヒラギノ角ゴ ProN W3"/>
                          <a:ea typeface="ヒラギノ角ゴ ProN W3"/>
                          <a:cs typeface="ヒラギノ角ゴ ProN W3"/>
                        </a:rPr>
                        <a:t>procfs</a:t>
                      </a:r>
                      <a:r>
                        <a:rPr kumimoji="1" lang="ja-JP" altLang="en-US" sz="1600" dirty="0" smtClean="0">
                          <a:solidFill>
                            <a:srgbClr val="000000"/>
                          </a:solidFill>
                          <a:latin typeface="ヒラギノ角ゴ ProN W3"/>
                          <a:ea typeface="ヒラギノ角ゴ ProN W3"/>
                          <a:cs typeface="ヒラギノ角ゴ ProN W3"/>
                        </a:rPr>
                        <a:t>インターフェイスで取得。</a:t>
                      </a:r>
                      <a:r>
                        <a:rPr kumimoji="1" lang="ja-JP" altLang="en-US" sz="1600" kern="1200" dirty="0" smtClean="0">
                          <a:solidFill>
                            <a:schemeClr val="dk1"/>
                          </a:solidFill>
                          <a:effectLst/>
                          <a:latin typeface="ヒラギノ角ゴ ProN W3"/>
                          <a:ea typeface="ヒラギノ角ゴ ProN W3"/>
                          <a:cs typeface="ヒラギノ角ゴ ProN W3"/>
                        </a:rPr>
                        <a:t>または</a:t>
                      </a:r>
                      <a:r>
                        <a:rPr kumimoji="1" lang="en-US" altLang="ja-JP" sz="1600" kern="1200" dirty="0" err="1" smtClean="0">
                          <a:solidFill>
                            <a:schemeClr val="dk1"/>
                          </a:solidFill>
                          <a:effectLst/>
                          <a:latin typeface="ヒラギノ角ゴ ProN W3"/>
                          <a:ea typeface="ヒラギノ角ゴ ProN W3"/>
                          <a:cs typeface="ヒラギノ角ゴ ProN W3"/>
                        </a:rPr>
                        <a:t>mcexec</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en-US" altLang="ja-JP" sz="1600" kern="1200" dirty="0" err="1" smtClean="0">
                          <a:solidFill>
                            <a:schemeClr val="dk1"/>
                          </a:solidFill>
                          <a:effectLst/>
                          <a:latin typeface="ヒラギノ角ゴ ProN W3"/>
                          <a:ea typeface="ヒラギノ角ゴ ProN W3"/>
                          <a:cs typeface="ヒラギノ角ゴ ProN W3"/>
                        </a:rPr>
                        <a:t>mcctrl</a:t>
                      </a:r>
                      <a:r>
                        <a:rPr kumimoji="1" lang="ja-JP" altLang="en-US" sz="1600" kern="1200" dirty="0" smtClean="0">
                          <a:solidFill>
                            <a:schemeClr val="dk1"/>
                          </a:solidFill>
                          <a:effectLst/>
                          <a:latin typeface="ヒラギノ角ゴ ProN W3"/>
                          <a:ea typeface="ヒラギノ角ゴ ProN W3"/>
                          <a:cs typeface="ヒラギノ角ゴ ProN W3"/>
                        </a:rPr>
                        <a:t>がプロセス終了時に拡張</a:t>
                      </a:r>
                      <a:r>
                        <a:rPr kumimoji="1" lang="en-US" altLang="ja-JP" sz="1600" kern="1200" dirty="0" err="1" smtClean="0">
                          <a:solidFill>
                            <a:schemeClr val="dk1"/>
                          </a:solidFill>
                          <a:effectLst/>
                          <a:latin typeface="ヒラギノ角ゴ ProN W3"/>
                          <a:ea typeface="ヒラギノ角ゴ ProN W3"/>
                          <a:cs typeface="ヒラギノ角ゴ ProN W3"/>
                        </a:rPr>
                        <a:t>procfs</a:t>
                      </a:r>
                      <a:r>
                        <a:rPr kumimoji="1" lang="ja-JP" altLang="en-US" sz="1600" kern="1200" dirty="0" smtClean="0">
                          <a:solidFill>
                            <a:schemeClr val="dk1"/>
                          </a:solidFill>
                          <a:effectLst/>
                          <a:latin typeface="ヒラギノ角ゴ ProN W3"/>
                          <a:ea typeface="ヒラギノ角ゴ ProN W3"/>
                          <a:cs typeface="ヒラギノ角ゴ ProN W3"/>
                        </a:rPr>
                        <a:t>で取得しファイルまたは標準出力でジョブスケジューラに提示。</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ファイルシステムに対するライト量</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2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ファイルシステムに対するリード要求数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2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noFill/>
                  </a:tcPr>
                </a:tc>
                <a:tc vMerge="1">
                  <a:txBody>
                    <a:bodyPr/>
                    <a:lstStyle/>
                    <a:p>
                      <a:endParaRPr kumimoji="1" lang="ja-JP" alt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kern="1200" dirty="0" smtClean="0">
                          <a:solidFill>
                            <a:schemeClr val="dk1"/>
                          </a:solidFill>
                          <a:effectLst/>
                          <a:latin typeface="ヒラギノ角ゴ ProN W3"/>
                          <a:ea typeface="ヒラギノ角ゴ ProN W3"/>
                          <a:cs typeface="ヒラギノ角ゴ ProN W3"/>
                        </a:rPr>
                        <a:t>ファイルシステムに対するライト要求数</a:t>
                      </a: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ja-JP" altLang="en-US" sz="1600" kern="1200" dirty="0" smtClean="0">
                          <a:solidFill>
                            <a:schemeClr val="dk1"/>
                          </a:solidFill>
                          <a:effectLst/>
                          <a:latin typeface="ヒラギノ角ゴ ProN W3"/>
                          <a:ea typeface="ヒラギノ角ゴ ProN W3"/>
                          <a:cs typeface="ヒラギノ角ゴ ProN W3"/>
                        </a:rPr>
                        <a:t>積算値</a:t>
                      </a:r>
                      <a:r>
                        <a:rPr kumimoji="1" lang="en-US" altLang="ja-JP" sz="1600" kern="1200" dirty="0" smtClean="0">
                          <a:solidFill>
                            <a:schemeClr val="dk1"/>
                          </a:solidFill>
                          <a:effectLst/>
                          <a:latin typeface="ヒラギノ角ゴ ProN W3"/>
                          <a:ea typeface="ヒラギノ角ゴ ProN W3"/>
                          <a:cs typeface="ヒラギノ角ゴ ProN W3"/>
                        </a:rPr>
                        <a:t>) </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kumimoji="1" lang="ja-JP" altLang="en-US" sz="1200" dirty="0">
                        <a:solidFill>
                          <a:srgbClr val="000000"/>
                        </a:solidFill>
                        <a:latin typeface="ヒラギノ角ゴ ProN W3"/>
                        <a:ea typeface="ヒラギノ角ゴ ProN W3"/>
                        <a:cs typeface="ヒラギノ角ゴ ProN W3"/>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tc vMerge="1">
                  <a:txBody>
                    <a:bodyPr/>
                    <a:lstStyle/>
                    <a:p>
                      <a:endParaRPr kumimoji="1" lang="ja-JP" altLang="en-US"/>
                    </a:p>
                  </a:txBody>
                  <a:tcPr/>
                </a:tc>
              </a:tr>
            </a:tbl>
          </a:graphicData>
        </a:graphic>
      </p:graphicFrame>
    </p:spTree>
    <p:extLst>
      <p:ext uri="{BB962C8B-B14F-4D97-AF65-F5344CB8AC3E}">
        <p14:creationId xmlns:p14="http://schemas.microsoft.com/office/powerpoint/2010/main" val="31348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p:cNvSpPr/>
          <p:nvPr/>
        </p:nvSpPr>
        <p:spPr>
          <a:xfrm>
            <a:off x="6179558" y="2256814"/>
            <a:ext cx="1534323" cy="342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93" name="Rectangle 92"/>
          <p:cNvSpPr/>
          <p:nvPr/>
        </p:nvSpPr>
        <p:spPr>
          <a:xfrm>
            <a:off x="3400703" y="2256814"/>
            <a:ext cx="2760870" cy="342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9" name="Rectangle 38"/>
          <p:cNvSpPr/>
          <p:nvPr/>
        </p:nvSpPr>
        <p:spPr>
          <a:xfrm>
            <a:off x="2479780" y="2256814"/>
            <a:ext cx="662907" cy="342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40" name="Rectangle 39"/>
          <p:cNvSpPr/>
          <p:nvPr/>
        </p:nvSpPr>
        <p:spPr>
          <a:xfrm>
            <a:off x="51875" y="2256814"/>
            <a:ext cx="2427632" cy="342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5" name="Rectangle 34"/>
          <p:cNvSpPr/>
          <p:nvPr/>
        </p:nvSpPr>
        <p:spPr>
          <a:xfrm>
            <a:off x="10740337" y="2256814"/>
            <a:ext cx="1424332" cy="342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29" name="Rectangle 28"/>
          <p:cNvSpPr/>
          <p:nvPr/>
        </p:nvSpPr>
        <p:spPr>
          <a:xfrm>
            <a:off x="8166470" y="2256814"/>
            <a:ext cx="2542239" cy="342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1" name="角丸四角形 17"/>
          <p:cNvSpPr/>
          <p:nvPr/>
        </p:nvSpPr>
        <p:spPr bwMode="auto">
          <a:xfrm>
            <a:off x="143641" y="2432970"/>
            <a:ext cx="1944000" cy="397721"/>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mpiexec</a:t>
            </a:r>
            <a:r>
              <a:rPr kumimoji="0" lang="en-US" altLang="ja-JP" sz="1400" kern="0" dirty="0" smtClean="0">
                <a:solidFill>
                  <a:sysClr val="windowText" lastClr="000000"/>
                </a:solidFill>
                <a:latin typeface="Yu Gothic" charset="-128"/>
                <a:ea typeface="Yu Gothic" charset="-128"/>
                <a:cs typeface="Yu Gothic" charset="-128"/>
                <a:sym typeface="Helvetica Neue"/>
              </a:rPr>
              <a:t> / PMI root</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3" name="角丸四角形 17"/>
          <p:cNvSpPr/>
          <p:nvPr/>
        </p:nvSpPr>
        <p:spPr bwMode="auto">
          <a:xfrm>
            <a:off x="3627030" y="2432970"/>
            <a:ext cx="1188000" cy="330477"/>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PMI leaf</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4" name="角丸四角形 17"/>
          <p:cNvSpPr/>
          <p:nvPr/>
        </p:nvSpPr>
        <p:spPr bwMode="auto">
          <a:xfrm>
            <a:off x="3610004" y="2878022"/>
            <a:ext cx="1188000" cy="72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6" name="角丸四角形 17"/>
          <p:cNvSpPr/>
          <p:nvPr/>
        </p:nvSpPr>
        <p:spPr bwMode="auto">
          <a:xfrm>
            <a:off x="6554837" y="2834038"/>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Rank#0</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7" name="角丸四角形 17"/>
          <p:cNvSpPr/>
          <p:nvPr/>
        </p:nvSpPr>
        <p:spPr bwMode="auto">
          <a:xfrm>
            <a:off x="3610004" y="4729044"/>
            <a:ext cx="2060489" cy="495959"/>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ql_server</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8" name="角丸四角形 17"/>
          <p:cNvSpPr/>
          <p:nvPr/>
        </p:nvSpPr>
        <p:spPr bwMode="auto">
          <a:xfrm>
            <a:off x="143641" y="4729044"/>
            <a:ext cx="1944000" cy="537946"/>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ql_mpiexec_start</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4" name="角丸四角形 17"/>
          <p:cNvSpPr/>
          <p:nvPr/>
        </p:nvSpPr>
        <p:spPr bwMode="auto">
          <a:xfrm>
            <a:off x="8384970" y="2349372"/>
            <a:ext cx="1188000" cy="36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PMI leaf</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5" name="角丸四角形 17"/>
          <p:cNvSpPr/>
          <p:nvPr/>
        </p:nvSpPr>
        <p:spPr bwMode="auto">
          <a:xfrm>
            <a:off x="8375284" y="2834038"/>
            <a:ext cx="1188000" cy="72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6" name="角丸四角形 17"/>
          <p:cNvSpPr/>
          <p:nvPr/>
        </p:nvSpPr>
        <p:spPr bwMode="auto">
          <a:xfrm>
            <a:off x="10932229" y="2792804"/>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Rank#N-1</a:t>
            </a:r>
            <a:endParaRPr kumimoji="0" lang="en-US" altLang="ja-JP" sz="1400" kern="0" dirty="0">
              <a:solidFill>
                <a:srgbClr val="000000"/>
              </a:solidFill>
              <a:latin typeface="Yu Gothic" charset="-128"/>
              <a:ea typeface="Yu Gothic" charset="-128"/>
              <a:cs typeface="Yu Gothic" charset="-128"/>
              <a:sym typeface="Helvetica Neue"/>
            </a:endParaRPr>
          </a:p>
        </p:txBody>
      </p:sp>
      <p:cxnSp>
        <p:nvCxnSpPr>
          <p:cNvPr id="88" name="直線矢印コネクタ 34"/>
          <p:cNvCxnSpPr/>
          <p:nvPr/>
        </p:nvCxnSpPr>
        <p:spPr bwMode="auto">
          <a:xfrm flipH="1">
            <a:off x="9440343" y="3002971"/>
            <a:ext cx="1491888"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105" name="直線矢印コネクタ 34"/>
          <p:cNvCxnSpPr/>
          <p:nvPr/>
        </p:nvCxnSpPr>
        <p:spPr bwMode="auto">
          <a:xfrm>
            <a:off x="9290463" y="1501363"/>
            <a:ext cx="0" cy="1329328"/>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159" name="直線矢印コネクタ 34"/>
          <p:cNvCxnSpPr/>
          <p:nvPr/>
        </p:nvCxnSpPr>
        <p:spPr bwMode="auto">
          <a:xfrm>
            <a:off x="1048913" y="1501363"/>
            <a:ext cx="8241550"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166" name="直線矢印コネクタ 34"/>
          <p:cNvCxnSpPr/>
          <p:nvPr/>
        </p:nvCxnSpPr>
        <p:spPr bwMode="auto">
          <a:xfrm flipV="1">
            <a:off x="1048913" y="1496910"/>
            <a:ext cx="0" cy="936061"/>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169" name="Rectangle 168"/>
          <p:cNvSpPr/>
          <p:nvPr/>
        </p:nvSpPr>
        <p:spPr>
          <a:xfrm>
            <a:off x="6569684" y="5256430"/>
            <a:ext cx="984565" cy="307777"/>
          </a:xfrm>
          <a:prstGeom prst="rect">
            <a:avLst/>
          </a:prstGeom>
        </p:spPr>
        <p:txBody>
          <a:bodyPr wrap="none">
            <a:spAutoFit/>
          </a:bodyPr>
          <a:lstStyle/>
          <a:p>
            <a:pPr algn="ctr" fontAlgn="ctr">
              <a:spcBef>
                <a:spcPct val="0"/>
              </a:spcBef>
              <a:spcAft>
                <a:spcPct val="0"/>
              </a:spcAft>
            </a:pPr>
            <a:r>
              <a:rPr kumimoji="0" lang="en-US" altLang="ja-JP" sz="1400" kern="0" dirty="0" err="1" smtClean="0">
                <a:solidFill>
                  <a:srgbClr val="000000"/>
                </a:solidFill>
                <a:latin typeface="Yu Gothic" charset="-128"/>
                <a:ea typeface="Yu Gothic" charset="-128"/>
                <a:cs typeface="Yu Gothic" charset="-128"/>
                <a:sym typeface="Helvetica Neue"/>
              </a:rPr>
              <a:t>McKernel</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172" name="Rectangle 171"/>
          <p:cNvSpPr/>
          <p:nvPr/>
        </p:nvSpPr>
        <p:spPr>
          <a:xfrm>
            <a:off x="4566044" y="5274961"/>
            <a:ext cx="1173719" cy="307777"/>
          </a:xfrm>
          <a:prstGeom prst="rect">
            <a:avLst/>
          </a:prstGeom>
        </p:spPr>
        <p:txBody>
          <a:bodyPr wrap="none">
            <a:spAutoFit/>
          </a:bodyPr>
          <a:lstStyle/>
          <a:p>
            <a:pPr algn="ctr" fontAlgn="ctr">
              <a:spcBef>
                <a:spcPct val="0"/>
              </a:spcBef>
              <a:spcAft>
                <a:spcPct val="0"/>
              </a:spcAft>
            </a:pPr>
            <a:r>
              <a:rPr kumimoji="0" lang="ja-JP" altLang="en-US" sz="1400" kern="0" dirty="0">
                <a:solidFill>
                  <a:srgbClr val="000000"/>
                </a:solidFill>
                <a:latin typeface="Yu Gothic" charset="-128"/>
                <a:ea typeface="Yu Gothic" charset="-128"/>
                <a:cs typeface="Yu Gothic" charset="-128"/>
                <a:sym typeface="Helvetica Neue"/>
              </a:rPr>
              <a:t>ホスト</a:t>
            </a:r>
            <a:r>
              <a:rPr kumimoji="0" lang="en-US" altLang="ja-JP" sz="1400" kern="0" dirty="0">
                <a:solidFill>
                  <a:srgbClr val="000000"/>
                </a:solidFill>
                <a:latin typeface="Yu Gothic" charset="-128"/>
                <a:ea typeface="Yu Gothic" charset="-128"/>
                <a:cs typeface="Yu Gothic" charset="-128"/>
                <a:sym typeface="Helvetica Neue"/>
              </a:rPr>
              <a:t>Linux</a:t>
            </a:r>
          </a:p>
        </p:txBody>
      </p:sp>
      <p:cxnSp>
        <p:nvCxnSpPr>
          <p:cNvPr id="195" name="直線矢印コネクタ 34"/>
          <p:cNvCxnSpPr/>
          <p:nvPr/>
        </p:nvCxnSpPr>
        <p:spPr bwMode="auto">
          <a:xfrm>
            <a:off x="4748294" y="3059392"/>
            <a:ext cx="1806543"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196" name="直線矢印コネクタ 34"/>
          <p:cNvCxnSpPr/>
          <p:nvPr/>
        </p:nvCxnSpPr>
        <p:spPr bwMode="auto">
          <a:xfrm>
            <a:off x="4704287" y="1090864"/>
            <a:ext cx="0" cy="1968528"/>
          </a:xfrm>
          <a:prstGeom prst="straightConnector1">
            <a:avLst/>
          </a:prstGeom>
          <a:noFill/>
          <a:ln w="19050" cap="flat" cmpd="sng" algn="ctr">
            <a:solidFill>
              <a:srgbClr val="000000"/>
            </a:solidFill>
            <a:prstDash val="solid"/>
            <a:miter lim="800000"/>
            <a:headEnd type="none" w="med" len="med"/>
            <a:tailEnd type="none"/>
          </a:ln>
          <a:effectLst/>
          <a:extLst/>
        </p:spPr>
      </p:cxnSp>
      <p:sp>
        <p:nvSpPr>
          <p:cNvPr id="21" name="TextBox 20"/>
          <p:cNvSpPr txBox="1"/>
          <p:nvPr/>
        </p:nvSpPr>
        <p:spPr>
          <a:xfrm>
            <a:off x="5753250" y="697978"/>
            <a:ext cx="2016000" cy="307777"/>
          </a:xfrm>
          <a:prstGeom prst="rect">
            <a:avLst/>
          </a:prstGeom>
          <a:noFill/>
        </p:spPr>
        <p:txBody>
          <a:bodyPr vert="horz" wrap="square" rtlCol="0">
            <a:spAutoFit/>
          </a:bodyPr>
          <a:lstStyle/>
          <a:p>
            <a:pPr algn="ctr"/>
            <a:r>
              <a:rPr kumimoji="1" lang="en-US" altLang="ja-JP" sz="1400" dirty="0" smtClean="0">
                <a:latin typeface="Yu Gothic" charset="-128"/>
                <a:ea typeface="Yu Gothic" charset="-128"/>
                <a:cs typeface="Yu Gothic" charset="-128"/>
              </a:rPr>
              <a:t>(5)</a:t>
            </a:r>
            <a:r>
              <a:rPr kumimoji="1" lang="ja-JP" altLang="en-US" sz="1400" dirty="0" smtClean="0">
                <a:latin typeface="Yu Gothic" charset="-128"/>
                <a:ea typeface="Yu Gothic" charset="-128"/>
                <a:cs typeface="Yu Gothic" charset="-128"/>
              </a:rPr>
              <a:t> </a:t>
            </a:r>
            <a:r>
              <a:rPr kumimoji="1" lang="ja-JP" altLang="en-US" sz="1400" dirty="0" smtClean="0">
                <a:latin typeface="Yu Gothic" charset="-128"/>
                <a:ea typeface="Yu Gothic" charset="-128"/>
                <a:cs typeface="Yu Gothic" charset="-128"/>
              </a:rPr>
              <a:t>計算完了同期</a:t>
            </a:r>
            <a:endParaRPr kumimoji="1" lang="ja-JP" altLang="en-US" sz="1400" dirty="0">
              <a:latin typeface="Yu Gothic" charset="-128"/>
              <a:ea typeface="Yu Gothic" charset="-128"/>
              <a:cs typeface="Yu Gothic" charset="-128"/>
            </a:endParaRPr>
          </a:p>
        </p:txBody>
      </p:sp>
      <p:cxnSp>
        <p:nvCxnSpPr>
          <p:cNvPr id="214" name="直線矢印コネクタ 34"/>
          <p:cNvCxnSpPr/>
          <p:nvPr/>
        </p:nvCxnSpPr>
        <p:spPr bwMode="auto">
          <a:xfrm flipV="1">
            <a:off x="2093667" y="4977807"/>
            <a:ext cx="1842910" cy="10366"/>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218" name="TextBox 217"/>
          <p:cNvSpPr txBox="1"/>
          <p:nvPr/>
        </p:nvSpPr>
        <p:spPr>
          <a:xfrm>
            <a:off x="2041092" y="5153648"/>
            <a:ext cx="1561206" cy="307777"/>
          </a:xfrm>
          <a:prstGeom prst="rect">
            <a:avLst/>
          </a:prstGeom>
          <a:noFill/>
        </p:spPr>
        <p:txBody>
          <a:bodyPr vert="horz" wrap="square" rtlCol="0">
            <a:spAutoFit/>
          </a:bodyPr>
          <a:lstStyle/>
          <a:p>
            <a:pPr algn="ctr"/>
            <a:endParaRPr kumimoji="1" lang="ja-JP" altLang="en-US" sz="1400" dirty="0">
              <a:latin typeface="Yu Gothic" charset="-128"/>
              <a:ea typeface="Yu Gothic" charset="-128"/>
              <a:cs typeface="Yu Gothic" charset="-128"/>
            </a:endParaRPr>
          </a:p>
        </p:txBody>
      </p:sp>
      <p:sp>
        <p:nvSpPr>
          <p:cNvPr id="238" name="Rectangle 237"/>
          <p:cNvSpPr/>
          <p:nvPr/>
        </p:nvSpPr>
        <p:spPr>
          <a:xfrm>
            <a:off x="7749259" y="3590038"/>
            <a:ext cx="381836" cy="400110"/>
          </a:xfrm>
          <a:prstGeom prst="rect">
            <a:avLst/>
          </a:prstGeom>
        </p:spPr>
        <p:txBody>
          <a:bodyPr wrap="none">
            <a:spAutoFit/>
          </a:bodyPr>
          <a:lstStyle/>
          <a:p>
            <a:pPr algn="ctr" fontAlgn="ctr">
              <a:spcBef>
                <a:spcPct val="0"/>
              </a:spcBef>
              <a:spcAft>
                <a:spcPct val="0"/>
              </a:spcAft>
            </a:pPr>
            <a:r>
              <a:rPr kumimoji="0" lang="en-US" altLang="ja-JP" sz="2000" kern="0" dirty="0" smtClean="0">
                <a:solidFill>
                  <a:srgbClr val="000000"/>
                </a:solidFill>
                <a:latin typeface="Yu Gothic" charset="-128"/>
                <a:ea typeface="Yu Gothic" charset="-128"/>
                <a:cs typeface="Yu Gothic" charset="-128"/>
                <a:sym typeface="Helvetica Neue"/>
              </a:rPr>
              <a:t>...</a:t>
            </a:r>
            <a:endParaRPr kumimoji="0" lang="en-US" altLang="ja-JP" sz="2000" kern="0" dirty="0">
              <a:solidFill>
                <a:srgbClr val="000000"/>
              </a:solidFill>
              <a:latin typeface="Yu Gothic" charset="-128"/>
              <a:ea typeface="Yu Gothic" charset="-128"/>
              <a:cs typeface="Yu Gothic" charset="-128"/>
              <a:sym typeface="Helvetica Neue"/>
            </a:endParaRPr>
          </a:p>
        </p:txBody>
      </p:sp>
      <p:cxnSp>
        <p:nvCxnSpPr>
          <p:cNvPr id="43" name="直線矢印コネクタ 34"/>
          <p:cNvCxnSpPr/>
          <p:nvPr/>
        </p:nvCxnSpPr>
        <p:spPr bwMode="auto">
          <a:xfrm>
            <a:off x="9440343" y="1090864"/>
            <a:ext cx="0" cy="1901764"/>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48" name="直線矢印コネクタ 34"/>
          <p:cNvCxnSpPr/>
          <p:nvPr/>
        </p:nvCxnSpPr>
        <p:spPr bwMode="auto">
          <a:xfrm>
            <a:off x="804826" y="1073733"/>
            <a:ext cx="8635517"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52" name="直線矢印コネクタ 34"/>
          <p:cNvCxnSpPr/>
          <p:nvPr/>
        </p:nvCxnSpPr>
        <p:spPr bwMode="auto">
          <a:xfrm flipV="1">
            <a:off x="804826" y="1090864"/>
            <a:ext cx="0" cy="1342106"/>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41" name="TextBox 40"/>
          <p:cNvSpPr txBox="1"/>
          <p:nvPr/>
        </p:nvSpPr>
        <p:spPr>
          <a:xfrm>
            <a:off x="374900" y="5311976"/>
            <a:ext cx="1561206" cy="307777"/>
          </a:xfrm>
          <a:prstGeom prst="rect">
            <a:avLst/>
          </a:prstGeom>
          <a:noFill/>
        </p:spPr>
        <p:txBody>
          <a:bodyPr vert="horz" wrap="square" rtlCol="0">
            <a:spAutoFit/>
          </a:bodyPr>
          <a:lstStyle/>
          <a:p>
            <a:pPr algn="ctr"/>
            <a:r>
              <a:rPr kumimoji="1" lang="en-US" altLang="ja-JP" sz="1400" dirty="0" smtClean="0">
                <a:latin typeface="Yu Gothic" charset="-128"/>
                <a:ea typeface="Yu Gothic" charset="-128"/>
                <a:cs typeface="Yu Gothic" charset="-128"/>
              </a:rPr>
              <a:t>(10)</a:t>
            </a:r>
            <a:r>
              <a:rPr kumimoji="1" lang="ja-JP" altLang="en-US" sz="1400" dirty="0" smtClean="0">
                <a:latin typeface="Yu Gothic" charset="-128"/>
                <a:ea typeface="Yu Gothic" charset="-128"/>
                <a:cs typeface="Yu Gothic" charset="-128"/>
              </a:rPr>
              <a:t> </a:t>
            </a:r>
            <a:r>
              <a:rPr kumimoji="1" lang="ja-JP" altLang="en-US" sz="1400" dirty="0" smtClean="0">
                <a:latin typeface="Yu Gothic" charset="-128"/>
                <a:ea typeface="Yu Gothic" charset="-128"/>
                <a:cs typeface="Yu Gothic" charset="-128"/>
              </a:rPr>
              <a:t>終了</a:t>
            </a:r>
            <a:endParaRPr kumimoji="1" lang="ja-JP" altLang="en-US" sz="1400" dirty="0">
              <a:latin typeface="Yu Gothic" charset="-128"/>
              <a:ea typeface="Yu Gothic" charset="-128"/>
              <a:cs typeface="Yu Gothic" charset="-128"/>
            </a:endParaRPr>
          </a:p>
        </p:txBody>
      </p:sp>
      <p:sp>
        <p:nvSpPr>
          <p:cNvPr id="42" name="TextBox 41"/>
          <p:cNvSpPr txBox="1"/>
          <p:nvPr/>
        </p:nvSpPr>
        <p:spPr>
          <a:xfrm>
            <a:off x="10725600" y="3663292"/>
            <a:ext cx="1594462" cy="738664"/>
          </a:xfrm>
          <a:prstGeom prst="rect">
            <a:avLst/>
          </a:prstGeom>
          <a:noFill/>
        </p:spPr>
        <p:txBody>
          <a:bodyPr vert="horz" wrap="square" rtlCol="0">
            <a:spAutoFit/>
          </a:bodyPr>
          <a:lstStyle/>
          <a:p>
            <a:pPr marL="304800" indent="-304800"/>
            <a:r>
              <a:rPr kumimoji="1" lang="en-US" altLang="ja-JP" sz="1400" dirty="0" smtClean="0">
                <a:latin typeface="Yu Gothic" charset="-128"/>
                <a:ea typeface="Yu Gothic" charset="-128"/>
                <a:cs typeface="Yu Gothic" charset="-128"/>
              </a:rPr>
              <a:t>(4)</a:t>
            </a:r>
            <a:r>
              <a:rPr kumimoji="1" lang="ja-JP" altLang="en-US" sz="1400" dirty="0" smtClean="0">
                <a:latin typeface="Yu Gothic" charset="-128"/>
                <a:ea typeface="Yu Gothic" charset="-128"/>
                <a:cs typeface="Yu Gothic" charset="-128"/>
              </a:rPr>
              <a:t> </a:t>
            </a:r>
            <a:r>
              <a:rPr lang="ja-JP" altLang="en-US" sz="1400" dirty="0" smtClean="0">
                <a:latin typeface="Yu Gothic" charset="-128"/>
                <a:ea typeface="Yu Gothic" charset="-128"/>
                <a:cs typeface="Yu Gothic" charset="-128"/>
              </a:rPr>
              <a:t>データ初期化と</a:t>
            </a:r>
            <a:r>
              <a:rPr kumimoji="1" lang="ja-JP" altLang="en-US" sz="1400" dirty="0" smtClean="0">
                <a:latin typeface="Yu Gothic" charset="-128"/>
                <a:ea typeface="Yu Gothic" charset="-128"/>
                <a:cs typeface="Yu Gothic" charset="-128"/>
              </a:rPr>
              <a:t>計算</a:t>
            </a:r>
            <a:endParaRPr kumimoji="1" lang="en-US" altLang="ja-JP" sz="1400" dirty="0" smtClean="0">
              <a:latin typeface="Yu Gothic" charset="-128"/>
              <a:ea typeface="Yu Gothic" charset="-128"/>
              <a:cs typeface="Yu Gothic" charset="-128"/>
            </a:endParaRPr>
          </a:p>
          <a:p>
            <a:r>
              <a:rPr lang="en-US" altLang="ja-JP" sz="1400" dirty="0" smtClean="0">
                <a:latin typeface="Yu Gothic" charset="-128"/>
                <a:ea typeface="Yu Gothic" charset="-128"/>
                <a:cs typeface="Yu Gothic" charset="-128"/>
              </a:rPr>
              <a:t>(6) swap-out</a:t>
            </a:r>
            <a:endParaRPr kumimoji="1" lang="ja-JP" altLang="en-US" sz="1400" dirty="0">
              <a:latin typeface="Yu Gothic" charset="-128"/>
              <a:ea typeface="Yu Gothic" charset="-128"/>
              <a:cs typeface="Yu Gothic" charset="-128"/>
            </a:endParaRPr>
          </a:p>
        </p:txBody>
      </p:sp>
      <p:sp>
        <p:nvSpPr>
          <p:cNvPr id="44" name="TextBox 43"/>
          <p:cNvSpPr txBox="1"/>
          <p:nvPr/>
        </p:nvSpPr>
        <p:spPr>
          <a:xfrm>
            <a:off x="6271967" y="3790093"/>
            <a:ext cx="1497283" cy="738664"/>
          </a:xfrm>
          <a:prstGeom prst="rect">
            <a:avLst/>
          </a:prstGeom>
          <a:noFill/>
        </p:spPr>
        <p:txBody>
          <a:bodyPr vert="horz" wrap="square" rtlCol="0">
            <a:spAutoFit/>
          </a:bodyPr>
          <a:lstStyle/>
          <a:p>
            <a:pPr marL="231775" indent="-231775"/>
            <a:r>
              <a:rPr kumimoji="1" lang="en-US" altLang="ja-JP" sz="1400" dirty="0" smtClean="0">
                <a:latin typeface="Yu Gothic" charset="-128"/>
                <a:ea typeface="Yu Gothic" charset="-128"/>
                <a:cs typeface="Yu Gothic" charset="-128"/>
              </a:rPr>
              <a:t>(4)</a:t>
            </a:r>
            <a:r>
              <a:rPr kumimoji="1" lang="ja-JP" altLang="en-US" sz="1400" dirty="0" smtClean="0">
                <a:latin typeface="Yu Gothic" charset="-128"/>
                <a:ea typeface="Yu Gothic" charset="-128"/>
                <a:cs typeface="Yu Gothic" charset="-128"/>
              </a:rPr>
              <a:t>データ初期化と計算</a:t>
            </a:r>
            <a:endParaRPr kumimoji="1" lang="en-US" altLang="ja-JP" sz="1400" dirty="0" smtClean="0">
              <a:latin typeface="Yu Gothic" charset="-128"/>
              <a:ea typeface="Yu Gothic" charset="-128"/>
              <a:cs typeface="Yu Gothic" charset="-128"/>
            </a:endParaRPr>
          </a:p>
          <a:p>
            <a:r>
              <a:rPr lang="en-US" altLang="ja-JP" sz="1400" dirty="0" smtClean="0">
                <a:latin typeface="Yu Gothic" charset="-128"/>
                <a:ea typeface="Yu Gothic" charset="-128"/>
                <a:cs typeface="Yu Gothic" charset="-128"/>
              </a:rPr>
              <a:t>(6)</a:t>
            </a:r>
            <a:r>
              <a:rPr lang="ja-JP" altLang="en-US" sz="1400" dirty="0" smtClean="0">
                <a:latin typeface="Yu Gothic" charset="-128"/>
                <a:ea typeface="Yu Gothic" charset="-128"/>
                <a:cs typeface="Yu Gothic" charset="-128"/>
              </a:rPr>
              <a:t> </a:t>
            </a:r>
            <a:r>
              <a:rPr lang="en-US" altLang="ja-JP" sz="1400" dirty="0" smtClean="0">
                <a:latin typeface="Yu Gothic" charset="-128"/>
                <a:ea typeface="Yu Gothic" charset="-128"/>
                <a:cs typeface="Yu Gothic" charset="-128"/>
              </a:rPr>
              <a:t>swap-out</a:t>
            </a:r>
            <a:endParaRPr kumimoji="1" lang="en-US" altLang="ja-JP" sz="1400" dirty="0" smtClean="0">
              <a:latin typeface="Yu Gothic" charset="-128"/>
              <a:ea typeface="Yu Gothic" charset="-128"/>
              <a:cs typeface="Yu Gothic" charset="-128"/>
            </a:endParaRPr>
          </a:p>
        </p:txBody>
      </p:sp>
      <p:cxnSp>
        <p:nvCxnSpPr>
          <p:cNvPr id="45" name="直線矢印コネクタ 34"/>
          <p:cNvCxnSpPr/>
          <p:nvPr/>
        </p:nvCxnSpPr>
        <p:spPr bwMode="auto">
          <a:xfrm flipV="1">
            <a:off x="4330837" y="3612363"/>
            <a:ext cx="0" cy="1108266"/>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46" name="直線矢印コネクタ 34"/>
          <p:cNvCxnSpPr/>
          <p:nvPr/>
        </p:nvCxnSpPr>
        <p:spPr bwMode="auto">
          <a:xfrm>
            <a:off x="3927878" y="3598022"/>
            <a:ext cx="8699" cy="1379001"/>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47" name="直線矢印コネクタ 34"/>
          <p:cNvCxnSpPr/>
          <p:nvPr/>
        </p:nvCxnSpPr>
        <p:spPr bwMode="auto">
          <a:xfrm>
            <a:off x="4815030" y="3301139"/>
            <a:ext cx="1364528" cy="0"/>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54" name="直線矢印コネクタ 34"/>
          <p:cNvCxnSpPr/>
          <p:nvPr/>
        </p:nvCxnSpPr>
        <p:spPr bwMode="auto">
          <a:xfrm>
            <a:off x="4570027" y="1513150"/>
            <a:ext cx="0" cy="1364872"/>
          </a:xfrm>
          <a:prstGeom prst="straightConnector1">
            <a:avLst/>
          </a:prstGeom>
          <a:noFill/>
          <a:ln w="19050" cap="flat" cmpd="sng" algn="ctr">
            <a:solidFill>
              <a:srgbClr val="000000"/>
            </a:solidFill>
            <a:prstDash val="solid"/>
            <a:miter lim="800000"/>
            <a:headEnd type="none" w="med" len="med"/>
            <a:tailEnd type="none"/>
          </a:ln>
          <a:effectLst/>
          <a:extLst/>
        </p:spPr>
      </p:cxnSp>
      <p:sp>
        <p:nvSpPr>
          <p:cNvPr id="55" name="TextBox 54"/>
          <p:cNvSpPr txBox="1"/>
          <p:nvPr/>
        </p:nvSpPr>
        <p:spPr>
          <a:xfrm>
            <a:off x="5766705" y="1202229"/>
            <a:ext cx="2052000" cy="307777"/>
          </a:xfrm>
          <a:prstGeom prst="rect">
            <a:avLst/>
          </a:prstGeom>
          <a:noFill/>
        </p:spPr>
        <p:txBody>
          <a:bodyPr vert="horz" wrap="square" rtlCol="0">
            <a:spAutoFit/>
          </a:bodyPr>
          <a:lstStyle/>
          <a:p>
            <a:pPr algn="ctr"/>
            <a:r>
              <a:rPr kumimoji="1" lang="en-US" altLang="ja-JP" sz="1400" dirty="0" smtClean="0">
                <a:latin typeface="Yu Gothic" charset="-128"/>
                <a:ea typeface="Yu Gothic" charset="-128"/>
                <a:cs typeface="Yu Gothic" charset="-128"/>
              </a:rPr>
              <a:t>(8)</a:t>
            </a:r>
            <a:r>
              <a:rPr kumimoji="1" lang="ja-JP" altLang="en-US" sz="1400" dirty="0" smtClean="0">
                <a:latin typeface="Yu Gothic" charset="-128"/>
                <a:ea typeface="Yu Gothic" charset="-128"/>
                <a:cs typeface="Yu Gothic" charset="-128"/>
              </a:rPr>
              <a:t> </a:t>
            </a:r>
            <a:r>
              <a:rPr kumimoji="1" lang="en-US" altLang="ja-JP" sz="1400" dirty="0" smtClean="0">
                <a:latin typeface="Yu Gothic" charset="-128"/>
                <a:ea typeface="Yu Gothic" charset="-128"/>
                <a:cs typeface="Yu Gothic" charset="-128"/>
              </a:rPr>
              <a:t>swap</a:t>
            </a:r>
            <a:r>
              <a:rPr kumimoji="1" lang="ja-JP" altLang="en-US" sz="1400" dirty="0" smtClean="0">
                <a:latin typeface="Yu Gothic" charset="-128"/>
                <a:ea typeface="Yu Gothic" charset="-128"/>
                <a:cs typeface="Yu Gothic" charset="-128"/>
              </a:rPr>
              <a:t>完了</a:t>
            </a:r>
            <a:r>
              <a:rPr kumimoji="1" lang="ja-JP" altLang="en-US" sz="1400" dirty="0" smtClean="0">
                <a:latin typeface="Yu Gothic" charset="-128"/>
                <a:ea typeface="Yu Gothic" charset="-128"/>
                <a:cs typeface="Yu Gothic" charset="-128"/>
              </a:rPr>
              <a:t>同期</a:t>
            </a:r>
            <a:endParaRPr kumimoji="1" lang="ja-JP" altLang="en-US" sz="1400" dirty="0">
              <a:latin typeface="Yu Gothic" charset="-128"/>
              <a:ea typeface="Yu Gothic" charset="-128"/>
              <a:cs typeface="Yu Gothic" charset="-128"/>
            </a:endParaRPr>
          </a:p>
        </p:txBody>
      </p:sp>
      <p:sp>
        <p:nvSpPr>
          <p:cNvPr id="56" name="TextBox 55"/>
          <p:cNvSpPr txBox="1"/>
          <p:nvPr/>
        </p:nvSpPr>
        <p:spPr>
          <a:xfrm>
            <a:off x="4344183" y="4248068"/>
            <a:ext cx="1800000" cy="307777"/>
          </a:xfrm>
          <a:prstGeom prst="rect">
            <a:avLst/>
          </a:prstGeom>
          <a:noFill/>
        </p:spPr>
        <p:txBody>
          <a:bodyPr vert="horz" wrap="square" rtlCol="0">
            <a:spAutoFit/>
          </a:bodyPr>
          <a:lstStyle/>
          <a:p>
            <a:r>
              <a:rPr kumimoji="1" lang="en-US" altLang="ja-JP" sz="1400" dirty="0" smtClean="0">
                <a:latin typeface="Yu Gothic" charset="-128"/>
                <a:ea typeface="Yu Gothic" charset="-128"/>
                <a:cs typeface="Yu Gothic" charset="-128"/>
              </a:rPr>
              <a:t>(</a:t>
            </a:r>
            <a:r>
              <a:rPr lang="en-US" altLang="ja-JP" sz="1400" dirty="0" smtClean="0">
                <a:latin typeface="Yu Gothic" charset="-128"/>
                <a:ea typeface="Yu Gothic" charset="-128"/>
                <a:cs typeface="Yu Gothic" charset="-128"/>
              </a:rPr>
              <a:t>11</a:t>
            </a:r>
            <a:r>
              <a:rPr kumimoji="1" lang="en-US" altLang="ja-JP" sz="1400" dirty="0" smtClean="0">
                <a:latin typeface="Yu Gothic" charset="-128"/>
                <a:ea typeface="Yu Gothic" charset="-128"/>
                <a:cs typeface="Yu Gothic" charset="-128"/>
              </a:rPr>
              <a:t>)</a:t>
            </a:r>
            <a:r>
              <a:rPr kumimoji="1" lang="ja-JP" altLang="en-US" sz="1400" dirty="0" smtClean="0">
                <a:latin typeface="Yu Gothic" charset="-128"/>
                <a:ea typeface="Yu Gothic" charset="-128"/>
                <a:cs typeface="Yu Gothic" charset="-128"/>
              </a:rPr>
              <a:t> </a:t>
            </a:r>
            <a:r>
              <a:rPr kumimoji="1" lang="ja-JP" altLang="en-US" sz="1400" dirty="0" smtClean="0">
                <a:latin typeface="Yu Gothic" charset="-128"/>
                <a:ea typeface="Yu Gothic" charset="-128"/>
                <a:cs typeface="Yu Gothic" charset="-128"/>
              </a:rPr>
              <a:t>再開指示待ち</a:t>
            </a:r>
            <a:endParaRPr kumimoji="1" lang="ja-JP" altLang="en-US" sz="1400" dirty="0">
              <a:latin typeface="Yu Gothic" charset="-128"/>
              <a:ea typeface="Yu Gothic" charset="-128"/>
              <a:cs typeface="Yu Gothic" charset="-128"/>
            </a:endParaRPr>
          </a:p>
        </p:txBody>
      </p:sp>
      <p:sp>
        <p:nvSpPr>
          <p:cNvPr id="63" name="TextBox 62"/>
          <p:cNvSpPr txBox="1"/>
          <p:nvPr/>
        </p:nvSpPr>
        <p:spPr>
          <a:xfrm>
            <a:off x="4737346" y="3399365"/>
            <a:ext cx="1512066" cy="738664"/>
          </a:xfrm>
          <a:prstGeom prst="rect">
            <a:avLst/>
          </a:prstGeom>
          <a:noFill/>
        </p:spPr>
        <p:txBody>
          <a:bodyPr vert="horz" wrap="square" rtlCol="0">
            <a:spAutoFit/>
          </a:bodyPr>
          <a:lstStyle/>
          <a:p>
            <a:pPr marL="185738" indent="-185738"/>
            <a:r>
              <a:rPr kumimoji="1" lang="en-US" altLang="ja-JP" sz="1400" dirty="0" smtClean="0">
                <a:latin typeface="Yu Gothic" charset="-128"/>
                <a:ea typeface="Yu Gothic" charset="-128"/>
                <a:cs typeface="Yu Gothic" charset="-128"/>
              </a:rPr>
              <a:t>(7)</a:t>
            </a:r>
            <a:r>
              <a:rPr lang="ja-JP" altLang="en-US" sz="1400" dirty="0">
                <a:latin typeface="Yu Gothic" charset="-128"/>
                <a:ea typeface="Yu Gothic" charset="-128"/>
                <a:cs typeface="Yu Gothic" charset="-128"/>
              </a:rPr>
              <a:t> </a:t>
            </a:r>
            <a:r>
              <a:rPr lang="ja-JP" altLang="en-US" sz="1400" dirty="0" smtClean="0">
                <a:latin typeface="Yu Gothic" charset="-128"/>
                <a:ea typeface="Yu Gothic" charset="-128"/>
                <a:cs typeface="Yu Gothic" charset="-128"/>
              </a:rPr>
              <a:t>再開までの処理依頼システムコール</a:t>
            </a:r>
            <a:endParaRPr kumimoji="1" lang="ja-JP" altLang="en-US" sz="1400" dirty="0">
              <a:latin typeface="Yu Gothic" charset="-128"/>
              <a:ea typeface="Yu Gothic" charset="-128"/>
              <a:cs typeface="Yu Gothic" charset="-128"/>
            </a:endParaRPr>
          </a:p>
        </p:txBody>
      </p:sp>
      <p:cxnSp>
        <p:nvCxnSpPr>
          <p:cNvPr id="64" name="直線矢印コネクタ 34"/>
          <p:cNvCxnSpPr/>
          <p:nvPr/>
        </p:nvCxnSpPr>
        <p:spPr bwMode="auto">
          <a:xfrm flipV="1">
            <a:off x="9563284" y="3301139"/>
            <a:ext cx="1162316"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67" name="TextBox 66"/>
          <p:cNvSpPr txBox="1"/>
          <p:nvPr/>
        </p:nvSpPr>
        <p:spPr>
          <a:xfrm>
            <a:off x="2090170" y="5118889"/>
            <a:ext cx="1800000" cy="307777"/>
          </a:xfrm>
          <a:prstGeom prst="rect">
            <a:avLst/>
          </a:prstGeom>
          <a:noFill/>
        </p:spPr>
        <p:txBody>
          <a:bodyPr vert="horz" wrap="square" rtlCol="0">
            <a:spAutoFit/>
          </a:bodyPr>
          <a:lstStyle/>
          <a:p>
            <a:r>
              <a:rPr lang="en-US" altLang="ja-JP" sz="1400" dirty="0" smtClean="0">
                <a:latin typeface="Yu Gothic" charset="-128"/>
                <a:ea typeface="Yu Gothic" charset="-128"/>
                <a:cs typeface="Yu Gothic" charset="-128"/>
              </a:rPr>
              <a:t>(9) </a:t>
            </a:r>
            <a:r>
              <a:rPr lang="ja-JP" altLang="en-US" sz="1400" dirty="0" smtClean="0">
                <a:latin typeface="Yu Gothic" charset="-128"/>
                <a:ea typeface="Yu Gothic" charset="-128"/>
                <a:cs typeface="Yu Gothic" charset="-128"/>
              </a:rPr>
              <a:t>計算完了通知</a:t>
            </a:r>
            <a:endParaRPr kumimoji="1" lang="en-US" altLang="ja-JP" sz="1400" dirty="0" smtClean="0">
              <a:latin typeface="Yu Gothic" charset="-128"/>
              <a:ea typeface="Yu Gothic" charset="-128"/>
              <a:cs typeface="Yu Gothic" charset="-128"/>
            </a:endParaRPr>
          </a:p>
        </p:txBody>
      </p:sp>
      <p:sp>
        <p:nvSpPr>
          <p:cNvPr id="71" name="TextBox 70"/>
          <p:cNvSpPr txBox="1"/>
          <p:nvPr/>
        </p:nvSpPr>
        <p:spPr>
          <a:xfrm>
            <a:off x="9459349" y="3455529"/>
            <a:ext cx="1512066" cy="738664"/>
          </a:xfrm>
          <a:prstGeom prst="rect">
            <a:avLst/>
          </a:prstGeom>
          <a:noFill/>
        </p:spPr>
        <p:txBody>
          <a:bodyPr vert="horz" wrap="square" rtlCol="0">
            <a:spAutoFit/>
          </a:bodyPr>
          <a:lstStyle/>
          <a:p>
            <a:pPr marL="185738" indent="-185738"/>
            <a:r>
              <a:rPr kumimoji="1" lang="en-US" altLang="ja-JP" sz="1400" dirty="0" smtClean="0">
                <a:latin typeface="Yu Gothic" charset="-128"/>
                <a:ea typeface="Yu Gothic" charset="-128"/>
                <a:cs typeface="Yu Gothic" charset="-128"/>
              </a:rPr>
              <a:t>(7)</a:t>
            </a:r>
            <a:r>
              <a:rPr lang="ja-JP" altLang="en-US" sz="1400" dirty="0">
                <a:latin typeface="Yu Gothic" charset="-128"/>
                <a:ea typeface="Yu Gothic" charset="-128"/>
                <a:cs typeface="Yu Gothic" charset="-128"/>
              </a:rPr>
              <a:t> </a:t>
            </a:r>
            <a:r>
              <a:rPr lang="ja-JP" altLang="en-US" sz="1400" dirty="0" smtClean="0">
                <a:latin typeface="Yu Gothic" charset="-128"/>
                <a:ea typeface="Yu Gothic" charset="-128"/>
                <a:cs typeface="Yu Gothic" charset="-128"/>
              </a:rPr>
              <a:t>再開までの処理依頼システムコール</a:t>
            </a:r>
            <a:endParaRPr kumimoji="1" lang="ja-JP" altLang="en-US" sz="1400" dirty="0">
              <a:latin typeface="Yu Gothic" charset="-128"/>
              <a:ea typeface="Yu Gothic" charset="-128"/>
              <a:cs typeface="Yu Gothic" charset="-128"/>
            </a:endParaRPr>
          </a:p>
        </p:txBody>
      </p:sp>
    </p:spTree>
    <p:extLst>
      <p:ext uri="{BB962C8B-B14F-4D97-AF65-F5344CB8AC3E}">
        <p14:creationId xmlns:p14="http://schemas.microsoft.com/office/powerpoint/2010/main" val="1729190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nvPr>
        </p:nvGraphicFramePr>
        <p:xfrm>
          <a:off x="1524001" y="440511"/>
          <a:ext cx="8889545" cy="2346960"/>
        </p:xfrm>
        <a:graphic>
          <a:graphicData uri="http://schemas.openxmlformats.org/drawingml/2006/table">
            <a:tbl>
              <a:tblPr firstRow="1" bandRow="1">
                <a:tableStyleId>{00A15C55-8517-42AA-B614-E9B94910E393}</a:tableStyleId>
              </a:tblPr>
              <a:tblGrid>
                <a:gridCol w="3704755"/>
                <a:gridCol w="5184790"/>
              </a:tblGrid>
              <a:tr h="0">
                <a:tc>
                  <a:txBody>
                    <a:bodyPr/>
                    <a:lstStyle/>
                    <a:p>
                      <a:r>
                        <a:rPr kumimoji="1" lang="ja-JP" altLang="en-US" sz="1600" b="0" i="0" dirty="0" smtClean="0">
                          <a:solidFill>
                            <a:srgbClr val="000000"/>
                          </a:solidFill>
                          <a:latin typeface="ヒラギノ角ゴ ProN W6"/>
                          <a:ea typeface="ヒラギノ角ゴ ProN W6"/>
                          <a:cs typeface="ヒラギノ角ゴ ProN W6"/>
                        </a:rPr>
                        <a:t>エントリ</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dirty="0" smtClean="0">
                          <a:solidFill>
                            <a:srgbClr val="000000"/>
                          </a:solidFill>
                          <a:latin typeface="ヒラギノ角ゴ ProN W6"/>
                          <a:ea typeface="ヒラギノ角ゴ ProN W6"/>
                          <a:cs typeface="ヒラギノ角ゴ ProN W6"/>
                        </a:rPr>
                        <a:t>使用が確認されたアプリやライブラリ</a:t>
                      </a:r>
                      <a:endParaRPr kumimoji="1" lang="ja-JP" altLang="en-US" sz="1600" b="1" i="0" dirty="0">
                        <a:solidFill>
                          <a:srgbClr val="000000"/>
                        </a:solidFill>
                        <a:latin typeface="ヒラギノ角ゴ ProN W6"/>
                        <a:ea typeface="ヒラギノ角ゴ ProN W6"/>
                        <a:cs typeface="ヒラギノ角ゴ ProN W6"/>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805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dk1"/>
                          </a:solidFill>
                          <a:effectLst/>
                          <a:latin typeface="ヒラギノ角ゴ ProN W3"/>
                          <a:ea typeface="ヒラギノ角ゴ ProN W3"/>
                          <a:cs typeface="ヒラギノ角ゴ ProN W3"/>
                        </a:rPr>
                        <a:t>/</a:t>
                      </a:r>
                      <a:r>
                        <a:rPr kumimoji="1" lang="en-US" altLang="ja-JP" sz="1600" kern="1200" dirty="0" err="1" smtClean="0">
                          <a:solidFill>
                            <a:schemeClr val="dk1"/>
                          </a:solidFill>
                          <a:effectLst/>
                          <a:latin typeface="ヒラギノ角ゴ ProN W3"/>
                          <a:ea typeface="ヒラギノ角ゴ ProN W3"/>
                          <a:cs typeface="ヒラギノ角ゴ ProN W3"/>
                        </a:rPr>
                        <a:t>proc</a:t>
                      </a:r>
                      <a:r>
                        <a:rPr kumimoji="1" lang="en-US" altLang="ja-JP" sz="1600" kern="1200" dirty="0" smtClean="0">
                          <a:solidFill>
                            <a:schemeClr val="dk1"/>
                          </a:solidFill>
                          <a:effectLst/>
                          <a:latin typeface="ヒラギノ角ゴ ProN W3"/>
                          <a:ea typeface="ヒラギノ角ゴ ProN W3"/>
                          <a:cs typeface="ヒラギノ角ゴ ProN W3"/>
                        </a:rPr>
                        <a:t>/stat</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kumimoji="1" lang="en-US" altLang="ja-JP" sz="1600" dirty="0" smtClean="0">
                          <a:solidFill>
                            <a:srgbClr val="000000"/>
                          </a:solidFill>
                          <a:latin typeface="ヒラギノ角ゴ ProN W3"/>
                          <a:ea typeface="ヒラギノ角ゴ ProN W3"/>
                          <a:cs typeface="ヒラギノ角ゴ ProN W3"/>
                        </a:rPr>
                        <a:t>Intel </a:t>
                      </a:r>
                      <a:r>
                        <a:rPr kumimoji="1" lang="en-US" altLang="ja-JP" sz="1600" dirty="0" err="1" smtClean="0">
                          <a:solidFill>
                            <a:srgbClr val="000000"/>
                          </a:solidFill>
                          <a:latin typeface="ヒラギノ角ゴ ProN W3"/>
                          <a:ea typeface="ヒラギノ角ゴ ProN W3"/>
                          <a:cs typeface="ヒラギノ角ゴ ProN W3"/>
                        </a:rPr>
                        <a:t>OpenMP</a:t>
                      </a:r>
                      <a:r>
                        <a:rPr kumimoji="1" lang="ja-JP" altLang="en-US" sz="1600" dirty="0" smtClean="0">
                          <a:solidFill>
                            <a:srgbClr val="000000"/>
                          </a:solidFill>
                          <a:latin typeface="ヒラギノ角ゴ ProN W3"/>
                          <a:ea typeface="ヒラギノ角ゴ ProN W3"/>
                          <a:cs typeface="ヒラギノ角ゴ ProN W3"/>
                        </a:rPr>
                        <a:t> </a:t>
                      </a:r>
                      <a:r>
                        <a:rPr kumimoji="1" lang="en-US" altLang="ja-JP" sz="1600" dirty="0" smtClean="0">
                          <a:solidFill>
                            <a:srgbClr val="000000"/>
                          </a:solidFill>
                          <a:latin typeface="ヒラギノ角ゴ ProN W3"/>
                          <a:ea typeface="ヒラギノ角ゴ ProN W3"/>
                          <a:cs typeface="ヒラギノ角ゴ ProN W3"/>
                        </a:rPr>
                        <a:t>run-time</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89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rgbClr val="000000"/>
                          </a:solidFill>
                          <a:latin typeface="ヒラギノ角ゴ ProN W3"/>
                          <a:ea typeface="ヒラギノ角ゴ ProN W3"/>
                          <a:cs typeface="ヒラギノ角ゴ ProN W3"/>
                        </a:rPr>
                        <a:t>/</a:t>
                      </a:r>
                      <a:r>
                        <a:rPr kumimoji="1" lang="en-US" altLang="ja-JP" sz="1600" dirty="0" err="1" smtClean="0">
                          <a:solidFill>
                            <a:srgbClr val="000000"/>
                          </a:solidFill>
                          <a:latin typeface="ヒラギノ角ゴ ProN W3"/>
                          <a:ea typeface="ヒラギノ角ゴ ProN W3"/>
                          <a:cs typeface="ヒラギノ角ゴ ProN W3"/>
                        </a:rPr>
                        <a:t>proc</a:t>
                      </a:r>
                      <a:r>
                        <a:rPr kumimoji="1" lang="en-US" altLang="ja-JP" sz="1600" dirty="0" smtClean="0">
                          <a:solidFill>
                            <a:srgbClr val="000000"/>
                          </a:solidFill>
                          <a:latin typeface="ヒラギノ角ゴ ProN W3"/>
                          <a:ea typeface="ヒラギノ角ゴ ProN W3"/>
                          <a:cs typeface="ヒラギノ角ゴ ProN W3"/>
                        </a:rPr>
                        <a:t>/&lt;</a:t>
                      </a:r>
                      <a:r>
                        <a:rPr kumimoji="1" lang="en-US" altLang="ja-JP" sz="1600" dirty="0" err="1" smtClean="0">
                          <a:solidFill>
                            <a:srgbClr val="000000"/>
                          </a:solidFill>
                          <a:latin typeface="ヒラギノ角ゴ ProN W3"/>
                          <a:ea typeface="ヒラギノ角ゴ ProN W3"/>
                          <a:cs typeface="ヒラギノ角ゴ ProN W3"/>
                        </a:rPr>
                        <a:t>pid</a:t>
                      </a:r>
                      <a:r>
                        <a:rPr kumimoji="1" lang="en-US" altLang="ja-JP" sz="1600" dirty="0" smtClean="0">
                          <a:solidFill>
                            <a:srgbClr val="000000"/>
                          </a:solidFill>
                          <a:latin typeface="ヒラギノ角ゴ ProN W3"/>
                          <a:ea typeface="ヒラギノ角ゴ ProN W3"/>
                          <a:cs typeface="ヒラギノ角ゴ ProN W3"/>
                        </a:rPr>
                        <a:t>&gt;/tasks/&lt;</a:t>
                      </a:r>
                      <a:r>
                        <a:rPr kumimoji="1" lang="en-US" altLang="ja-JP" sz="1600" dirty="0" err="1" smtClean="0">
                          <a:solidFill>
                            <a:srgbClr val="000000"/>
                          </a:solidFill>
                          <a:latin typeface="ヒラギノ角ゴ ProN W3"/>
                          <a:ea typeface="ヒラギノ角ゴ ProN W3"/>
                          <a:cs typeface="ヒラギノ角ゴ ProN W3"/>
                        </a:rPr>
                        <a:t>tid</a:t>
                      </a:r>
                      <a:r>
                        <a:rPr kumimoji="1" lang="en-US" altLang="ja-JP" sz="1600" dirty="0" smtClean="0">
                          <a:solidFill>
                            <a:srgbClr val="000000"/>
                          </a:solidFill>
                          <a:latin typeface="ヒラギノ角ゴ ProN W3"/>
                          <a:ea typeface="ヒラギノ角ゴ ProN W3"/>
                          <a:cs typeface="ヒラギノ角ゴ ProN W3"/>
                        </a:rPr>
                        <a:t>&gt;/stat</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err="1" smtClean="0">
                          <a:ln>
                            <a:noFill/>
                          </a:ln>
                          <a:solidFill>
                            <a:srgbClr val="000000"/>
                          </a:solidFill>
                          <a:effectLst/>
                          <a:uLnTx/>
                          <a:uFillTx/>
                          <a:latin typeface="ヒラギノ角ゴ ProN W3"/>
                          <a:ea typeface="ヒラギノ角ゴ ProN W3"/>
                          <a:cs typeface="ヒラギノ角ゴ ProN W3"/>
                        </a:rPr>
                        <a:t>gdb</a:t>
                      </a:r>
                      <a:endParaRPr kumimoji="1" lang="ja-JP" altLang="en-US" sz="1600" b="0" i="0" u="none" strike="noStrike" kern="1200" cap="none" spc="0" normalizeH="0" baseline="0" noProof="0" dirty="0" smtClean="0">
                        <a:ln>
                          <a:noFill/>
                        </a:ln>
                        <a:solidFill>
                          <a:srgbClr val="000000"/>
                        </a:solidFill>
                        <a:effectLst/>
                        <a:uLnTx/>
                        <a:uFillTx/>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89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smtClean="0">
                          <a:solidFill>
                            <a:schemeClr val="dk1"/>
                          </a:solidFill>
                          <a:latin typeface="ヒラギノ角ゴ ProN W3"/>
                          <a:ea typeface="ヒラギノ角ゴ ProN W3"/>
                          <a:cs typeface="ヒラギノ角ゴ ProN W3"/>
                        </a:rPr>
                        <a:t>/</a:t>
                      </a:r>
                      <a:r>
                        <a:rPr kumimoji="1" lang="en-US" altLang="ja-JP" sz="1600" b="0" i="0" kern="1200" dirty="0" err="1" smtClean="0">
                          <a:solidFill>
                            <a:schemeClr val="dk1"/>
                          </a:solidFill>
                          <a:latin typeface="ヒラギノ角ゴ ProN W3"/>
                          <a:ea typeface="ヒラギノ角ゴ ProN W3"/>
                          <a:cs typeface="ヒラギノ角ゴ ProN W3"/>
                        </a:rPr>
                        <a:t>proc</a:t>
                      </a:r>
                      <a:r>
                        <a:rPr kumimoji="1" lang="en-US" altLang="ja-JP" sz="1600" b="0" i="0" kern="1200" dirty="0" smtClean="0">
                          <a:solidFill>
                            <a:schemeClr val="dk1"/>
                          </a:solidFill>
                          <a:latin typeface="ヒラギノ角ゴ ProN W3"/>
                          <a:ea typeface="ヒラギノ角ゴ ProN W3"/>
                          <a:cs typeface="ヒラギノ角ゴ ProN W3"/>
                        </a:rPr>
                        <a:t>/&lt;</a:t>
                      </a:r>
                      <a:r>
                        <a:rPr kumimoji="1" lang="en-US" altLang="ja-JP" sz="1600" b="0" i="0" kern="1200" dirty="0" err="1" smtClean="0">
                          <a:solidFill>
                            <a:schemeClr val="dk1"/>
                          </a:solidFill>
                          <a:latin typeface="ヒラギノ角ゴ ProN W3"/>
                          <a:ea typeface="ヒラギノ角ゴ ProN W3"/>
                          <a:cs typeface="ヒラギノ角ゴ ProN W3"/>
                        </a:rPr>
                        <a:t>pid</a:t>
                      </a:r>
                      <a:r>
                        <a:rPr kumimoji="1" lang="en-US" altLang="ja-JP" sz="1600" b="0" i="0" kern="1200" dirty="0" smtClean="0">
                          <a:solidFill>
                            <a:schemeClr val="dk1"/>
                          </a:solidFill>
                          <a:latin typeface="ヒラギノ角ゴ ProN W3"/>
                          <a:ea typeface="ヒラギノ角ゴ ProN W3"/>
                          <a:cs typeface="ヒラギノ角ゴ ProN W3"/>
                        </a:rPr>
                        <a:t>&gt;/</a:t>
                      </a:r>
                      <a:r>
                        <a:rPr kumimoji="1" lang="en-US" altLang="ja-JP" sz="1600" b="0" i="0" kern="1200" dirty="0" err="1" smtClean="0">
                          <a:solidFill>
                            <a:schemeClr val="dk1"/>
                          </a:solidFill>
                          <a:latin typeface="ヒラギノ角ゴ ProN W3"/>
                          <a:ea typeface="ヒラギノ角ゴ ProN W3"/>
                          <a:cs typeface="ヒラギノ角ゴ ProN W3"/>
                        </a:rPr>
                        <a:t>mem</a:t>
                      </a:r>
                      <a:endParaRPr kumimoji="1" lang="ja-JP" altLang="en-US" sz="1600" b="0" i="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err="1" smtClean="0">
                          <a:solidFill>
                            <a:srgbClr val="000000"/>
                          </a:solidFill>
                          <a:latin typeface="ヒラギノ角ゴ ProN W3"/>
                          <a:ea typeface="ヒラギノ角ゴ ProN W3"/>
                          <a:cs typeface="ヒラギノ角ゴ ProN W3"/>
                        </a:rPr>
                        <a:t>gdb</a:t>
                      </a:r>
                      <a:endParaRPr kumimoji="1" lang="ja-JP" altLang="en-US" sz="1600" dirty="0" smtClean="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89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smtClean="0">
                          <a:solidFill>
                            <a:schemeClr val="dk1"/>
                          </a:solidFill>
                          <a:latin typeface="ヒラギノ角ゴ ProN W3"/>
                          <a:ea typeface="ヒラギノ角ゴ ProN W3"/>
                          <a:cs typeface="ヒラギノ角ゴ ProN W3"/>
                        </a:rPr>
                        <a:t>/</a:t>
                      </a:r>
                      <a:r>
                        <a:rPr kumimoji="1" lang="en-US" altLang="ja-JP" sz="1600" b="0" i="0" kern="1200" dirty="0" err="1" smtClean="0">
                          <a:solidFill>
                            <a:schemeClr val="dk1"/>
                          </a:solidFill>
                          <a:latin typeface="ヒラギノ角ゴ ProN W3"/>
                          <a:ea typeface="ヒラギノ角ゴ ProN W3"/>
                          <a:cs typeface="ヒラギノ角ゴ ProN W3"/>
                        </a:rPr>
                        <a:t>proc</a:t>
                      </a:r>
                      <a:r>
                        <a:rPr kumimoji="1" lang="en-US" altLang="ja-JP" sz="1600" b="0" i="0" kern="1200" dirty="0" smtClean="0">
                          <a:solidFill>
                            <a:schemeClr val="dk1"/>
                          </a:solidFill>
                          <a:latin typeface="ヒラギノ角ゴ ProN W3"/>
                          <a:ea typeface="ヒラギノ角ゴ ProN W3"/>
                          <a:cs typeface="ヒラギノ角ゴ ProN W3"/>
                        </a:rPr>
                        <a:t>/&lt;</a:t>
                      </a:r>
                      <a:r>
                        <a:rPr kumimoji="1" lang="en-US" altLang="ja-JP" sz="1600" b="0" i="0" kern="1200" dirty="0" err="1" smtClean="0">
                          <a:solidFill>
                            <a:schemeClr val="dk1"/>
                          </a:solidFill>
                          <a:latin typeface="ヒラギノ角ゴ ProN W3"/>
                          <a:ea typeface="ヒラギノ角ゴ ProN W3"/>
                          <a:cs typeface="ヒラギノ角ゴ ProN W3"/>
                        </a:rPr>
                        <a:t>pid</a:t>
                      </a:r>
                      <a:r>
                        <a:rPr kumimoji="1" lang="en-US" altLang="ja-JP" sz="1600" b="0" i="0" kern="1200" dirty="0" smtClean="0">
                          <a:solidFill>
                            <a:schemeClr val="dk1"/>
                          </a:solidFill>
                          <a:latin typeface="ヒラギノ角ゴ ProN W3"/>
                          <a:ea typeface="ヒラギノ角ゴ ProN W3"/>
                          <a:cs typeface="ヒラギノ角ゴ ProN W3"/>
                        </a:rPr>
                        <a:t>&gt;/aux</a:t>
                      </a:r>
                      <a:endParaRPr kumimoji="1" lang="ja-JP" altLang="en-US" sz="1600" b="0" i="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kumimoji="1" lang="en-US" altLang="ja-JP" sz="1600" dirty="0" err="1" smtClean="0">
                          <a:solidFill>
                            <a:srgbClr val="000000"/>
                          </a:solidFill>
                          <a:latin typeface="ヒラギノ角ゴ ProN W3"/>
                          <a:ea typeface="ヒラギノ角ゴ ProN W3"/>
                          <a:cs typeface="ヒラギノ角ゴ ProN W3"/>
                        </a:rPr>
                        <a:t>gdb</a:t>
                      </a:r>
                      <a:endParaRPr kumimoji="1" lang="ja-JP" altLang="en-US" sz="160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89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dirty="0" smtClean="0">
                          <a:solidFill>
                            <a:srgbClr val="000000"/>
                          </a:solidFill>
                          <a:latin typeface="ヒラギノ角ゴ ProN W3"/>
                          <a:ea typeface="ヒラギノ角ゴ ProN W3"/>
                          <a:cs typeface="ヒラギノ角ゴ ProN W3"/>
                        </a:rPr>
                        <a:t>/</a:t>
                      </a:r>
                      <a:r>
                        <a:rPr kumimoji="1" lang="en-US" altLang="ja-JP" sz="1600" b="0" i="0" dirty="0" err="1" smtClean="0">
                          <a:solidFill>
                            <a:srgbClr val="000000"/>
                          </a:solidFill>
                          <a:latin typeface="ヒラギノ角ゴ ProN W3"/>
                          <a:ea typeface="ヒラギノ角ゴ ProN W3"/>
                          <a:cs typeface="ヒラギノ角ゴ ProN W3"/>
                        </a:rPr>
                        <a:t>proc</a:t>
                      </a:r>
                      <a:r>
                        <a:rPr kumimoji="1" lang="en-US" altLang="ja-JP" sz="1600" b="0" i="0" dirty="0" smtClean="0">
                          <a:solidFill>
                            <a:srgbClr val="000000"/>
                          </a:solidFill>
                          <a:latin typeface="ヒラギノ角ゴ ProN W3"/>
                          <a:ea typeface="ヒラギノ角ゴ ProN W3"/>
                          <a:cs typeface="ヒラギノ角ゴ ProN W3"/>
                        </a:rPr>
                        <a:t>/&lt;</a:t>
                      </a:r>
                      <a:r>
                        <a:rPr kumimoji="1" lang="en-US" altLang="ja-JP" sz="1600" b="0" i="0" dirty="0" err="1" smtClean="0">
                          <a:solidFill>
                            <a:srgbClr val="000000"/>
                          </a:solidFill>
                          <a:latin typeface="ヒラギノ角ゴ ProN W3"/>
                          <a:ea typeface="ヒラギノ角ゴ ProN W3"/>
                          <a:cs typeface="ヒラギノ角ゴ ProN W3"/>
                        </a:rPr>
                        <a:t>pid</a:t>
                      </a:r>
                      <a:r>
                        <a:rPr kumimoji="1" lang="en-US" altLang="ja-JP" sz="1600" b="0" i="0" dirty="0" smtClean="0">
                          <a:solidFill>
                            <a:srgbClr val="000000"/>
                          </a:solidFill>
                          <a:latin typeface="ヒラギノ角ゴ ProN W3"/>
                          <a:ea typeface="ヒラギノ角ゴ ProN W3"/>
                          <a:cs typeface="ヒラギノ角ゴ ProN W3"/>
                        </a:rPr>
                        <a:t>&gt;/</a:t>
                      </a:r>
                      <a:r>
                        <a:rPr kumimoji="1" lang="en-US" altLang="ja-JP" sz="1600" b="0" i="0" dirty="0" err="1" smtClean="0">
                          <a:solidFill>
                            <a:srgbClr val="000000"/>
                          </a:solidFill>
                          <a:latin typeface="ヒラギノ角ゴ ProN W3"/>
                          <a:ea typeface="ヒラギノ角ゴ ProN W3"/>
                          <a:cs typeface="ヒラギノ角ゴ ProN W3"/>
                        </a:rPr>
                        <a:t>pagemap</a:t>
                      </a:r>
                      <a:endParaRPr kumimoji="1" lang="ja-JP" altLang="en-US" sz="1600" b="0" i="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rgbClr val="000000"/>
                          </a:solidFill>
                          <a:latin typeface="ヒラギノ角ゴ ProN W3"/>
                          <a:ea typeface="ヒラギノ角ゴ ProN W3"/>
                          <a:cs typeface="ヒラギノ角ゴ ProN W3"/>
                        </a:rPr>
                        <a:t>LTP</a:t>
                      </a:r>
                      <a:endParaRPr kumimoji="1" lang="ja-JP" altLang="en-US" sz="1600" dirty="0" smtClean="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89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dirty="0" smtClean="0">
                          <a:solidFill>
                            <a:srgbClr val="000000"/>
                          </a:solidFill>
                          <a:latin typeface="ヒラギノ角ゴ ProN W3"/>
                          <a:ea typeface="ヒラギノ角ゴ ProN W3"/>
                          <a:cs typeface="ヒラギノ角ゴ ProN W3"/>
                        </a:rPr>
                        <a:t>/sys/devices/system/</a:t>
                      </a:r>
                      <a:r>
                        <a:rPr kumimoji="1" lang="en-US" altLang="ja-JP" sz="1600" b="0" i="0" dirty="0" err="1" smtClean="0">
                          <a:solidFill>
                            <a:srgbClr val="000000"/>
                          </a:solidFill>
                          <a:latin typeface="ヒラギノ角ゴ ProN W3"/>
                          <a:ea typeface="ヒラギノ角ゴ ProN W3"/>
                          <a:cs typeface="ヒラギノ角ゴ ProN W3"/>
                        </a:rPr>
                        <a:t>cpu</a:t>
                      </a:r>
                      <a:r>
                        <a:rPr kumimoji="1" lang="en-US" altLang="ja-JP" sz="1600" b="0" i="0" dirty="0" smtClean="0">
                          <a:solidFill>
                            <a:srgbClr val="000000"/>
                          </a:solidFill>
                          <a:latin typeface="ヒラギノ角ゴ ProN W3"/>
                          <a:ea typeface="ヒラギノ角ゴ ProN W3"/>
                          <a:cs typeface="ヒラギノ角ゴ ProN W3"/>
                        </a:rPr>
                        <a:t>/online</a:t>
                      </a:r>
                      <a:endParaRPr kumimoji="1" lang="ja-JP" altLang="en-US" sz="1600" b="0" i="0" dirty="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solidFill>
                            <a:srgbClr val="000000"/>
                          </a:solidFill>
                          <a:latin typeface="ヒラギノ角ゴ ProN W3"/>
                          <a:ea typeface="ヒラギノ角ゴ ProN W3"/>
                          <a:cs typeface="ヒラギノ角ゴ ProN W3"/>
                        </a:rPr>
                        <a:t>Intel </a:t>
                      </a:r>
                      <a:r>
                        <a:rPr kumimoji="1" lang="en-US" altLang="ja-JP" sz="1600" dirty="0" err="1" smtClean="0">
                          <a:solidFill>
                            <a:srgbClr val="000000"/>
                          </a:solidFill>
                          <a:latin typeface="ヒラギノ角ゴ ProN W3"/>
                          <a:ea typeface="ヒラギノ角ゴ ProN W3"/>
                          <a:cs typeface="ヒラギノ角ゴ ProN W3"/>
                        </a:rPr>
                        <a:t>OpenMP</a:t>
                      </a:r>
                      <a:r>
                        <a:rPr kumimoji="1" lang="ja-JP" altLang="en-US" sz="1600" dirty="0" smtClean="0">
                          <a:solidFill>
                            <a:srgbClr val="000000"/>
                          </a:solidFill>
                          <a:latin typeface="ヒラギノ角ゴ ProN W3"/>
                          <a:ea typeface="ヒラギノ角ゴ ProN W3"/>
                          <a:cs typeface="ヒラギノ角ゴ ProN W3"/>
                        </a:rPr>
                        <a:t> </a:t>
                      </a:r>
                      <a:r>
                        <a:rPr kumimoji="1" lang="en-US" altLang="ja-JP" sz="1600" dirty="0" smtClean="0">
                          <a:solidFill>
                            <a:srgbClr val="000000"/>
                          </a:solidFill>
                          <a:latin typeface="ヒラギノ角ゴ ProN W3"/>
                          <a:ea typeface="ヒラギノ角ゴ ProN W3"/>
                          <a:cs typeface="ヒラギノ角ゴ ProN W3"/>
                        </a:rPr>
                        <a:t>run-time</a:t>
                      </a:r>
                      <a:r>
                        <a:rPr kumimoji="1" lang="en-US" altLang="ja-JP" sz="1600" baseline="0" dirty="0" smtClean="0">
                          <a:solidFill>
                            <a:srgbClr val="000000"/>
                          </a:solidFill>
                          <a:latin typeface="ヒラギノ角ゴ ProN W3"/>
                          <a:ea typeface="ヒラギノ角ゴ ProN W3"/>
                          <a:cs typeface="ヒラギノ角ゴ ProN W3"/>
                        </a:rPr>
                        <a:t> (attached configuration)</a:t>
                      </a:r>
                      <a:endParaRPr kumimoji="1" lang="ja-JP" altLang="en-US" sz="1600" dirty="0" smtClean="0">
                        <a:solidFill>
                          <a:srgbClr val="000000"/>
                        </a:solidFill>
                        <a:latin typeface="ヒラギノ角ゴ ProN W3"/>
                        <a:ea typeface="ヒラギノ角ゴ ProN W3"/>
                        <a:cs typeface="ヒラギノ角ゴ ProN W3"/>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46510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nvPr>
        </p:nvGraphicFramePr>
        <p:xfrm>
          <a:off x="1625015" y="285009"/>
          <a:ext cx="5921230" cy="5606881"/>
        </p:xfrm>
        <a:graphic>
          <a:graphicData uri="http://schemas.openxmlformats.org/drawingml/2006/table">
            <a:tbl>
              <a:tblPr firstRow="1" bandRow="1">
                <a:tableStyleId>{C083E6E3-FA7D-4D7B-A595-EF9225AFEA82}</a:tableStyleId>
              </a:tblPr>
              <a:tblGrid>
                <a:gridCol w="976447"/>
                <a:gridCol w="2828339"/>
                <a:gridCol w="2116444"/>
              </a:tblGrid>
              <a:tr h="297938">
                <a:tc>
                  <a:txBody>
                    <a:bodyPr/>
                    <a:lstStyle/>
                    <a:p>
                      <a:endParaRPr kumimoji="1" lang="ja-JP" altLang="en-US" sz="1200" dirty="0">
                        <a:latin typeface="Calibri"/>
                        <a:cs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1" lang="en-US" altLang="ja-JP" sz="1400" dirty="0" smtClean="0">
                          <a:latin typeface="Calibri"/>
                          <a:cs typeface="Calibri"/>
                        </a:rPr>
                        <a:t>Implemented</a:t>
                      </a:r>
                      <a:endParaRPr kumimoji="1" lang="ja-JP" altLang="en-US" sz="1400" dirty="0">
                        <a:latin typeface="Calibri"/>
                        <a:ea typeface="メイリオ"/>
                        <a:cs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1" lang="en-US" altLang="ja-JP" sz="1400" dirty="0" smtClean="0">
                          <a:latin typeface="Calibri"/>
                          <a:cs typeface="Calibri"/>
                        </a:rPr>
                        <a:t>Planned</a:t>
                      </a:r>
                      <a:endParaRPr kumimoji="1" lang="ja-JP" altLang="en-US" sz="1400" dirty="0">
                        <a:latin typeface="Calibri"/>
                        <a:ea typeface="メイリオ"/>
                        <a:cs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438">
                <a:tc>
                  <a:txBody>
                    <a:bodyPr/>
                    <a:lstStyle/>
                    <a:p>
                      <a:r>
                        <a:rPr kumimoji="1" lang="en-US" altLang="ja-JP" sz="1400" dirty="0" smtClean="0">
                          <a:latin typeface="Calibri"/>
                          <a:cs typeface="Calibri"/>
                        </a:rPr>
                        <a:t>Process</a:t>
                      </a:r>
                    </a:p>
                    <a:p>
                      <a:r>
                        <a:rPr kumimoji="1" lang="en-US" altLang="ja-JP" sz="1400" dirty="0" smtClean="0">
                          <a:latin typeface="Calibri"/>
                          <a:cs typeface="Calibri"/>
                        </a:rPr>
                        <a:t>Thread</a:t>
                      </a:r>
                      <a:endParaRPr kumimoji="1" lang="ja-JP" altLang="en-US" sz="1400" dirty="0">
                        <a:solidFill>
                          <a:srgbClr val="002060"/>
                        </a:solidFill>
                        <a:latin typeface="Calibri"/>
                        <a:ea typeface="メイリオ"/>
                        <a:cs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latin typeface="Consolas"/>
                          <a:cs typeface="Consolas"/>
                        </a:rPr>
                        <a:t>arch_prctl</a:t>
                      </a:r>
                      <a:r>
                        <a:rPr kumimoji="1" lang="en-US" altLang="ja-JP" sz="1200" dirty="0" smtClean="0">
                          <a:latin typeface="Consolas"/>
                          <a:cs typeface="Consolas"/>
                        </a:rPr>
                        <a:t>, clone, </a:t>
                      </a:r>
                      <a:r>
                        <a:rPr kumimoji="1" lang="en-US" altLang="ja-JP" sz="1200" dirty="0" err="1" smtClean="0">
                          <a:latin typeface="Consolas"/>
                          <a:cs typeface="Consolas"/>
                        </a:rPr>
                        <a:t>execve</a:t>
                      </a:r>
                      <a:r>
                        <a:rPr kumimoji="1" lang="en-US" altLang="ja-JP" sz="1200" dirty="0" smtClean="0">
                          <a:latin typeface="Consolas"/>
                          <a:cs typeface="Consolas"/>
                        </a:rPr>
                        <a:t>, exit, </a:t>
                      </a:r>
                      <a:r>
                        <a:rPr kumimoji="1" lang="en-US" altLang="ja-JP" sz="1200" dirty="0" err="1" smtClean="0">
                          <a:latin typeface="Consolas"/>
                          <a:cs typeface="Consolas"/>
                        </a:rPr>
                        <a:t>exit_group</a:t>
                      </a:r>
                      <a:r>
                        <a:rPr kumimoji="1" lang="en-US" altLang="ja-JP" sz="1200" dirty="0" smtClean="0">
                          <a:latin typeface="Consolas"/>
                          <a:cs typeface="Consolas"/>
                        </a:rPr>
                        <a:t>, fork, </a:t>
                      </a:r>
                      <a:r>
                        <a:rPr kumimoji="1" lang="en-US" altLang="ja-JP" sz="1200" dirty="0" err="1" smtClean="0">
                          <a:latin typeface="Consolas"/>
                          <a:cs typeface="Consolas"/>
                        </a:rPr>
                        <a:t>futex</a:t>
                      </a:r>
                      <a:r>
                        <a:rPr kumimoji="1" lang="en-US" altLang="ja-JP" sz="1200" dirty="0" smtClean="0">
                          <a:latin typeface="Consolas"/>
                          <a:cs typeface="Consolas"/>
                        </a:rPr>
                        <a:t>, </a:t>
                      </a:r>
                      <a:r>
                        <a:rPr kumimoji="1" lang="en-US" altLang="ja-JP" sz="1200" dirty="0" err="1" smtClean="0">
                          <a:latin typeface="Consolas"/>
                          <a:cs typeface="Consolas"/>
                        </a:rPr>
                        <a:t>get_cpu_id</a:t>
                      </a:r>
                      <a:r>
                        <a:rPr kumimoji="1" lang="en-US" altLang="ja-JP" sz="1200" dirty="0" smtClean="0">
                          <a:latin typeface="Consolas"/>
                          <a:cs typeface="Consolas"/>
                        </a:rPr>
                        <a:t>, </a:t>
                      </a:r>
                      <a:r>
                        <a:rPr kumimoji="1" lang="en-US" altLang="ja-JP" sz="1200" dirty="0" err="1" smtClean="0">
                          <a:latin typeface="Consolas"/>
                          <a:cs typeface="Consolas"/>
                        </a:rPr>
                        <a:t>getpid</a:t>
                      </a:r>
                      <a:r>
                        <a:rPr kumimoji="1" lang="en-US" altLang="ja-JP" sz="1200" dirty="0" smtClean="0">
                          <a:latin typeface="Consolas"/>
                          <a:cs typeface="Consolas"/>
                        </a:rPr>
                        <a:t>, get{</a:t>
                      </a:r>
                      <a:r>
                        <a:rPr kumimoji="1" lang="en-US" altLang="ja-JP" sz="1200" dirty="0" err="1" smtClean="0">
                          <a:latin typeface="Consolas"/>
                          <a:cs typeface="Consolas"/>
                        </a:rPr>
                        <a:t>u,g</a:t>
                      </a:r>
                      <a:r>
                        <a:rPr kumimoji="1" lang="en-US" altLang="ja-JP" sz="1200" dirty="0" smtClean="0">
                          <a:latin typeface="Consolas"/>
                          <a:cs typeface="Consolas"/>
                        </a:rPr>
                        <a:t>}id, </a:t>
                      </a:r>
                      <a:r>
                        <a:rPr kumimoji="1" lang="en-US" altLang="ja-JP" sz="1200" dirty="0" err="1" smtClean="0">
                          <a:latin typeface="Consolas"/>
                          <a:cs typeface="Consolas"/>
                        </a:rPr>
                        <a:t>gete</a:t>
                      </a:r>
                      <a:r>
                        <a:rPr kumimoji="1" lang="en-US" altLang="ja-JP" sz="1200" dirty="0" smtClean="0">
                          <a:latin typeface="Consolas"/>
                          <a:cs typeface="Consolas"/>
                        </a:rPr>
                        <a:t>{</a:t>
                      </a:r>
                      <a:r>
                        <a:rPr kumimoji="1" lang="en-US" altLang="ja-JP" sz="1200" dirty="0" err="1" smtClean="0">
                          <a:latin typeface="Consolas"/>
                          <a:cs typeface="Consolas"/>
                        </a:rPr>
                        <a:t>u,g</a:t>
                      </a:r>
                      <a:r>
                        <a:rPr kumimoji="1" lang="en-US" altLang="ja-JP" sz="1200" dirty="0" smtClean="0">
                          <a:latin typeface="Consolas"/>
                          <a:cs typeface="Consolas"/>
                        </a:rPr>
                        <a:t>}id, </a:t>
                      </a:r>
                      <a:r>
                        <a:rPr kumimoji="1" lang="en-US" altLang="ja-JP" sz="1200" baseline="0" dirty="0" err="1" smtClean="0">
                          <a:latin typeface="Consolas"/>
                          <a:cs typeface="Consolas"/>
                        </a:rPr>
                        <a:t>getres</a:t>
                      </a:r>
                      <a:r>
                        <a:rPr kumimoji="1" lang="en-US" altLang="ja-JP" sz="1200" baseline="0" dirty="0" smtClean="0">
                          <a:latin typeface="Consolas"/>
                          <a:cs typeface="Consolas"/>
                        </a:rPr>
                        <a:t>{</a:t>
                      </a:r>
                      <a:r>
                        <a:rPr kumimoji="1" lang="en-US" altLang="ja-JP" sz="1200" baseline="0" dirty="0" err="1" smtClean="0">
                          <a:latin typeface="Consolas"/>
                          <a:cs typeface="Consolas"/>
                        </a:rPr>
                        <a:t>u,g</a:t>
                      </a:r>
                      <a:r>
                        <a:rPr kumimoji="1" lang="en-US" altLang="ja-JP" sz="1200" baseline="0" dirty="0" smtClean="0">
                          <a:latin typeface="Consolas"/>
                          <a:cs typeface="Consolas"/>
                        </a:rPr>
                        <a:t>}id, </a:t>
                      </a:r>
                      <a:r>
                        <a:rPr kumimoji="1" lang="en-US" altLang="ja-JP" sz="1200" baseline="0" dirty="0" err="1" smtClean="0">
                          <a:latin typeface="Consolas"/>
                          <a:cs typeface="Consolas"/>
                        </a:rPr>
                        <a:t>getppid</a:t>
                      </a:r>
                      <a:r>
                        <a:rPr kumimoji="1" lang="en-US" altLang="ja-JP" sz="1200" baseline="0" dirty="0" smtClean="0">
                          <a:latin typeface="Consolas"/>
                          <a:cs typeface="Consolas"/>
                        </a:rPr>
                        <a:t>, </a:t>
                      </a:r>
                      <a:r>
                        <a:rPr kumimoji="1" lang="en-US" altLang="ja-JP" sz="1200" dirty="0" err="1" smtClean="0">
                          <a:latin typeface="Consolas"/>
                          <a:cs typeface="Consolas"/>
                        </a:rPr>
                        <a:t>gettid</a:t>
                      </a:r>
                      <a:r>
                        <a:rPr kumimoji="1" lang="en-US" altLang="ja-JP" sz="1200" dirty="0" smtClean="0">
                          <a:latin typeface="Consolas"/>
                          <a:cs typeface="Consolas"/>
                        </a:rPr>
                        <a:t>, kill, pause, </a:t>
                      </a:r>
                      <a:r>
                        <a:rPr kumimoji="1" lang="en-US" altLang="ja-JP" sz="1200" dirty="0" err="1" smtClean="0">
                          <a:latin typeface="Consolas"/>
                          <a:cs typeface="Consolas"/>
                        </a:rPr>
                        <a:t>ptrace</a:t>
                      </a:r>
                      <a:r>
                        <a:rPr kumimoji="1" lang="en-US" altLang="ja-JP" sz="1200" dirty="0" smtClean="0">
                          <a:latin typeface="Consolas"/>
                          <a:cs typeface="Consolas"/>
                        </a:rPr>
                        <a:t>, </a:t>
                      </a:r>
                      <a:r>
                        <a:rPr kumimoji="1" lang="en-US" altLang="ja-JP" sz="1200" dirty="0" err="1" smtClean="0">
                          <a:latin typeface="Consolas"/>
                          <a:cs typeface="Consolas"/>
                        </a:rPr>
                        <a:t>rt_sigaction</a:t>
                      </a:r>
                      <a:r>
                        <a:rPr kumimoji="1" lang="en-US" altLang="ja-JP" sz="1200" dirty="0" smtClean="0">
                          <a:latin typeface="Consolas"/>
                          <a:cs typeface="Consolas"/>
                        </a:rPr>
                        <a:t>, </a:t>
                      </a:r>
                      <a:r>
                        <a:rPr kumimoji="1" lang="en-US" altLang="ja-JP" sz="1200" dirty="0" err="1" smtClean="0">
                          <a:latin typeface="Consolas"/>
                          <a:cs typeface="Consolas"/>
                        </a:rPr>
                        <a:t>rt_sigpending</a:t>
                      </a:r>
                      <a:r>
                        <a:rPr kumimoji="1" lang="en-US" altLang="ja-JP" sz="1200" dirty="0" smtClean="0">
                          <a:latin typeface="Consolas"/>
                          <a:cs typeface="Consolas"/>
                        </a:rPr>
                        <a:t>, </a:t>
                      </a:r>
                      <a:r>
                        <a:rPr kumimoji="1" lang="en-US" altLang="ja-JP" sz="1200" dirty="0" err="1" smtClean="0">
                          <a:latin typeface="Consolas"/>
                          <a:cs typeface="Consolas"/>
                        </a:rPr>
                        <a:t>rt_sigprocmask</a:t>
                      </a:r>
                      <a:r>
                        <a:rPr kumimoji="1" lang="en-US" altLang="ja-JP" sz="1200" dirty="0" smtClean="0">
                          <a:latin typeface="Consolas"/>
                          <a:cs typeface="Consolas"/>
                        </a:rPr>
                        <a:t>, </a:t>
                      </a:r>
                      <a:r>
                        <a:rPr kumimoji="1" lang="en-US" altLang="ja-JP" sz="1200" dirty="0" err="1" smtClean="0">
                          <a:latin typeface="Consolas"/>
                          <a:cs typeface="Consolas"/>
                        </a:rPr>
                        <a:t>rt_sigqueueinfo</a:t>
                      </a:r>
                      <a:r>
                        <a:rPr kumimoji="1" lang="en-US" altLang="ja-JP" sz="1200" dirty="0" smtClean="0">
                          <a:latin typeface="Consolas"/>
                          <a:cs typeface="Consolas"/>
                        </a:rPr>
                        <a:t>, </a:t>
                      </a:r>
                      <a:r>
                        <a:rPr kumimoji="1" lang="en-US" altLang="ja-JP" sz="1200" dirty="0" err="1" smtClean="0">
                          <a:latin typeface="Consolas"/>
                          <a:cs typeface="Consolas"/>
                        </a:rPr>
                        <a:t>rt_sigreturn</a:t>
                      </a:r>
                      <a:r>
                        <a:rPr kumimoji="1" lang="en-US" altLang="ja-JP" sz="1200" dirty="0" smtClean="0">
                          <a:latin typeface="Consolas"/>
                          <a:cs typeface="Consolas"/>
                        </a:rPr>
                        <a:t>, </a:t>
                      </a:r>
                      <a:r>
                        <a:rPr kumimoji="1" lang="en-US" altLang="ja-JP" sz="1200" dirty="0" err="1" smtClean="0">
                          <a:latin typeface="Consolas"/>
                          <a:cs typeface="Consolas"/>
                        </a:rPr>
                        <a:t>rt_sigsuspend</a:t>
                      </a:r>
                      <a:r>
                        <a:rPr kumimoji="1" lang="en-US" altLang="ja-JP" sz="1200" dirty="0" smtClean="0">
                          <a:latin typeface="Consolas"/>
                          <a:cs typeface="Consolas"/>
                        </a:rPr>
                        <a:t>, </a:t>
                      </a:r>
                      <a:r>
                        <a:rPr kumimoji="1" lang="en-US" altLang="ja-JP" sz="1200" dirty="0" err="1" smtClean="0">
                          <a:latin typeface="Consolas"/>
                          <a:cs typeface="Consolas"/>
                        </a:rPr>
                        <a:t>set_tid_address</a:t>
                      </a:r>
                      <a:r>
                        <a:rPr kumimoji="1" lang="en-US" altLang="ja-JP" sz="1200" dirty="0" smtClean="0">
                          <a:latin typeface="Consolas"/>
                          <a:cs typeface="Consolas"/>
                        </a:rPr>
                        <a:t>, set{</a:t>
                      </a:r>
                      <a:r>
                        <a:rPr kumimoji="1" lang="en-US" altLang="ja-JP" sz="1200" dirty="0" err="1" smtClean="0">
                          <a:latin typeface="Consolas"/>
                          <a:cs typeface="Consolas"/>
                        </a:rPr>
                        <a:t>u,g</a:t>
                      </a:r>
                      <a:r>
                        <a:rPr kumimoji="1" lang="en-US" altLang="ja-JP" sz="1200" dirty="0" smtClean="0">
                          <a:latin typeface="Consolas"/>
                          <a:cs typeface="Consolas"/>
                        </a:rPr>
                        <a:t>}id, </a:t>
                      </a:r>
                      <a:r>
                        <a:rPr kumimoji="1" lang="en-US" altLang="ja-JP" sz="1200" dirty="0" err="1" smtClean="0">
                          <a:latin typeface="Consolas"/>
                          <a:cs typeface="Consolas"/>
                        </a:rPr>
                        <a:t>setre</a:t>
                      </a:r>
                      <a:r>
                        <a:rPr kumimoji="1" lang="en-US" altLang="ja-JP" sz="1200" dirty="0" smtClean="0">
                          <a:latin typeface="Consolas"/>
                          <a:cs typeface="Consolas"/>
                        </a:rPr>
                        <a:t>{</a:t>
                      </a:r>
                      <a:r>
                        <a:rPr kumimoji="1" lang="en-US" altLang="ja-JP" sz="1200" dirty="0" err="1" smtClean="0">
                          <a:latin typeface="Consolas"/>
                          <a:cs typeface="Consolas"/>
                        </a:rPr>
                        <a:t>u,g</a:t>
                      </a:r>
                      <a:r>
                        <a:rPr kumimoji="1" lang="en-US" altLang="ja-JP" sz="1200" dirty="0" smtClean="0">
                          <a:latin typeface="Consolas"/>
                          <a:cs typeface="Consolas"/>
                        </a:rPr>
                        <a:t>}id,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latin typeface="Consolas"/>
                          <a:cs typeface="Consolas"/>
                        </a:rPr>
                        <a:t>setres</a:t>
                      </a:r>
                      <a:r>
                        <a:rPr kumimoji="1" lang="en-US" altLang="ja-JP" sz="1200" dirty="0" smtClean="0">
                          <a:latin typeface="Consolas"/>
                          <a:cs typeface="Consolas"/>
                        </a:rPr>
                        <a:t>{</a:t>
                      </a:r>
                      <a:r>
                        <a:rPr kumimoji="1" lang="en-US" altLang="ja-JP" sz="1200" dirty="0" err="1" smtClean="0">
                          <a:latin typeface="Consolas"/>
                          <a:cs typeface="Consolas"/>
                        </a:rPr>
                        <a:t>u,g</a:t>
                      </a:r>
                      <a:r>
                        <a:rPr kumimoji="1" lang="en-US" altLang="ja-JP" sz="1200" dirty="0" smtClean="0">
                          <a:latin typeface="Consolas"/>
                          <a:cs typeface="Consolas"/>
                        </a:rPr>
                        <a:t>}id, </a:t>
                      </a:r>
                      <a:r>
                        <a:rPr kumimoji="1" lang="en-US" altLang="ja-JP" sz="1200" dirty="0" err="1" smtClean="0">
                          <a:latin typeface="Consolas"/>
                          <a:cs typeface="Consolas"/>
                        </a:rPr>
                        <a:t>setfs</a:t>
                      </a:r>
                      <a:r>
                        <a:rPr kumimoji="1" lang="en-US" altLang="ja-JP" sz="1200" dirty="0" smtClean="0">
                          <a:latin typeface="Consolas"/>
                          <a:cs typeface="Consolas"/>
                        </a:rPr>
                        <a:t>{</a:t>
                      </a:r>
                      <a:r>
                        <a:rPr kumimoji="1" lang="en-US" altLang="ja-JP" sz="1200" dirty="0" err="1" smtClean="0">
                          <a:latin typeface="Consolas"/>
                          <a:cs typeface="Consolas"/>
                        </a:rPr>
                        <a:t>u,g</a:t>
                      </a:r>
                      <a:r>
                        <a:rPr kumimoji="1" lang="en-US" altLang="ja-JP" sz="1200" dirty="0" smtClean="0">
                          <a:latin typeface="Consolas"/>
                          <a:cs typeface="Consolas"/>
                        </a:rPr>
                        <a:t>}id,</a:t>
                      </a:r>
                      <a:r>
                        <a:rPr kumimoji="1" lang="en-US" altLang="ja-JP" sz="1200" baseline="0" dirty="0" smtClean="0">
                          <a:latin typeface="Consolas"/>
                          <a:cs typeface="Consolas"/>
                        </a:rPr>
                        <a:t> </a:t>
                      </a:r>
                      <a:r>
                        <a:rPr kumimoji="1" lang="en-US" altLang="ja-JP" sz="1200" dirty="0" err="1" smtClean="0">
                          <a:latin typeface="Consolas"/>
                          <a:cs typeface="Consolas"/>
                        </a:rPr>
                        <a:t>setpgid</a:t>
                      </a:r>
                      <a:r>
                        <a:rPr kumimoji="1" lang="en-US" altLang="ja-JP" sz="1200" dirty="0" smtClean="0">
                          <a:latin typeface="Consolas"/>
                          <a:cs typeface="Consolas"/>
                        </a:rPr>
                        <a:t>, </a:t>
                      </a:r>
                      <a:r>
                        <a:rPr kumimoji="1" lang="en-US" altLang="ja-JP" sz="1200" dirty="0" err="1" smtClean="0">
                          <a:latin typeface="Consolas"/>
                          <a:cs typeface="Consolas"/>
                        </a:rPr>
                        <a:t>sigaltstack</a:t>
                      </a:r>
                      <a:r>
                        <a:rPr kumimoji="1" lang="en-US" altLang="ja-JP" sz="1200" dirty="0" smtClean="0">
                          <a:latin typeface="Consolas"/>
                          <a:cs typeface="Consolas"/>
                        </a:rPr>
                        <a:t>, </a:t>
                      </a:r>
                      <a:r>
                        <a:rPr kumimoji="1" lang="en-US" altLang="ja-JP" sz="1200" dirty="0" err="1" smtClean="0">
                          <a:latin typeface="Consolas"/>
                          <a:cs typeface="Consolas"/>
                        </a:rPr>
                        <a:t>tgkill</a:t>
                      </a:r>
                      <a:r>
                        <a:rPr kumimoji="1" lang="en-US" altLang="ja-JP" sz="1200" dirty="0" smtClean="0">
                          <a:latin typeface="Consolas"/>
                          <a:cs typeface="Consolas"/>
                        </a:rPr>
                        <a:t>, </a:t>
                      </a:r>
                      <a:r>
                        <a:rPr kumimoji="1" lang="en-US" altLang="ja-JP" sz="1200" dirty="0" err="1" smtClean="0">
                          <a:latin typeface="Consolas"/>
                          <a:cs typeface="Consolas"/>
                        </a:rPr>
                        <a:t>vfork</a:t>
                      </a:r>
                      <a:r>
                        <a:rPr kumimoji="1" lang="en-US" altLang="ja-JP" sz="1200" dirty="0" smtClean="0">
                          <a:latin typeface="Consolas"/>
                          <a:cs typeface="Consolas"/>
                        </a:rPr>
                        <a:t>, wait4, </a:t>
                      </a:r>
                      <a:r>
                        <a:rPr kumimoji="1" lang="en-US" altLang="ja-JP" sz="1200" dirty="0" err="1" smtClean="0">
                          <a:latin typeface="Consolas"/>
                          <a:cs typeface="Consolas"/>
                        </a:rPr>
                        <a:t>waittid</a:t>
                      </a:r>
                      <a:endParaRPr kumimoji="1" lang="ja-JP" altLang="en-US" sz="1200" dirty="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1" lang="en-US" altLang="ja-JP" sz="1200" dirty="0" smtClean="0">
                          <a:latin typeface="Consolas"/>
                          <a:cs typeface="Consolas"/>
                        </a:rPr>
                        <a:t>{</a:t>
                      </a:r>
                      <a:r>
                        <a:rPr kumimoji="1" lang="en-US" altLang="ja-JP" sz="1200" dirty="0" err="1" smtClean="0">
                          <a:latin typeface="Consolas"/>
                          <a:cs typeface="Consolas"/>
                        </a:rPr>
                        <a:t>get,set</a:t>
                      </a:r>
                      <a:r>
                        <a:rPr kumimoji="1" lang="en-US" altLang="ja-JP" sz="1200" dirty="0" smtClean="0">
                          <a:latin typeface="Consolas"/>
                          <a:cs typeface="Consolas"/>
                        </a:rPr>
                        <a:t>}</a:t>
                      </a:r>
                      <a:r>
                        <a:rPr kumimoji="1" lang="en-US" altLang="ja-JP" sz="1200" dirty="0" err="1" smtClean="0">
                          <a:latin typeface="Consolas"/>
                          <a:cs typeface="Consolas"/>
                        </a:rPr>
                        <a:t>rlimit</a:t>
                      </a:r>
                      <a:r>
                        <a:rPr kumimoji="1" lang="en-US" altLang="ja-JP" sz="1200" dirty="0" smtClean="0">
                          <a:latin typeface="Consolas"/>
                          <a:cs typeface="Consolas"/>
                        </a:rPr>
                        <a:t>,</a:t>
                      </a:r>
                    </a:p>
                    <a:p>
                      <a:r>
                        <a:rPr kumimoji="1" lang="en-US" altLang="ja-JP" sz="1200" baseline="0" dirty="0" smtClean="0">
                          <a:latin typeface="Consolas"/>
                          <a:cs typeface="Consolas"/>
                        </a:rPr>
                        <a:t>{</a:t>
                      </a:r>
                      <a:r>
                        <a:rPr kumimoji="1" lang="en-US" altLang="ja-JP" sz="1200" dirty="0" err="1" smtClean="0">
                          <a:latin typeface="Consolas"/>
                          <a:cs typeface="Consolas"/>
                        </a:rPr>
                        <a:t>get,set</a:t>
                      </a:r>
                      <a:r>
                        <a:rPr kumimoji="1" lang="en-US" altLang="ja-JP" sz="1200" dirty="0" smtClean="0">
                          <a:latin typeface="Consolas"/>
                          <a:cs typeface="Consolas"/>
                        </a:rPr>
                        <a:t>}_</a:t>
                      </a:r>
                      <a:r>
                        <a:rPr kumimoji="1" lang="en-US" altLang="ja-JP" sz="1200" dirty="0" err="1" smtClean="0">
                          <a:latin typeface="Consolas"/>
                          <a:cs typeface="Consolas"/>
                        </a:rPr>
                        <a:t>thread_area</a:t>
                      </a:r>
                      <a:r>
                        <a:rPr kumimoji="1" lang="en-US" altLang="ja-JP" sz="1200" dirty="0" smtClean="0">
                          <a:latin typeface="Consolas"/>
                          <a:cs typeface="Consolas"/>
                        </a:rPr>
                        <a:t>, </a:t>
                      </a:r>
                      <a:r>
                        <a:rPr kumimoji="1" lang="en-US" altLang="ja-JP" sz="1200" dirty="0" err="1" smtClean="0">
                          <a:latin typeface="Consolas"/>
                          <a:cs typeface="Consolas"/>
                        </a:rPr>
                        <a:t>rt_sigtimedwait</a:t>
                      </a:r>
                      <a:r>
                        <a:rPr kumimoji="1" lang="en-US" altLang="ja-JP" sz="1200" dirty="0" smtClean="0">
                          <a:latin typeface="Consolas"/>
                          <a:cs typeface="Consolas"/>
                        </a:rPr>
                        <a:t>, </a:t>
                      </a:r>
                      <a:r>
                        <a:rPr kumimoji="1" lang="en-US" altLang="ja-JP" sz="1200" dirty="0" err="1" smtClean="0">
                          <a:latin typeface="Consolas"/>
                          <a:cs typeface="Consolas"/>
                        </a:rPr>
                        <a:t>signalfd</a:t>
                      </a:r>
                      <a:r>
                        <a:rPr kumimoji="1" lang="en-US" altLang="ja-JP" sz="1200" dirty="0" smtClean="0">
                          <a:latin typeface="Consolas"/>
                          <a:cs typeface="Consolas"/>
                        </a:rPr>
                        <a:t>,</a:t>
                      </a:r>
                    </a:p>
                    <a:p>
                      <a:r>
                        <a:rPr kumimoji="1" lang="en-US" altLang="ja-JP" sz="1200" dirty="0" smtClean="0">
                          <a:latin typeface="Consolas"/>
                          <a:cs typeface="Consolas"/>
                        </a:rPr>
                        <a:t>signalfd4</a:t>
                      </a:r>
                      <a:endParaRPr kumimoji="1" lang="ja-JP" altLang="en-US" sz="1200" dirty="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17943">
                <a:tc>
                  <a:txBody>
                    <a:bodyPr/>
                    <a:lstStyle/>
                    <a:p>
                      <a:r>
                        <a:rPr kumimoji="1" lang="en-US" altLang="ja-JP" sz="1400" dirty="0" smtClean="0">
                          <a:latin typeface="Calibri"/>
                          <a:cs typeface="Calibri"/>
                        </a:rPr>
                        <a:t>Memory</a:t>
                      </a:r>
                      <a:br>
                        <a:rPr kumimoji="1" lang="en-US" altLang="ja-JP" sz="1400" dirty="0" smtClean="0">
                          <a:latin typeface="Calibri"/>
                          <a:cs typeface="Calibri"/>
                        </a:rPr>
                      </a:br>
                      <a:r>
                        <a:rPr kumimoji="1" lang="en-US" altLang="ja-JP" sz="1400" dirty="0" smtClean="0">
                          <a:latin typeface="Calibri"/>
                          <a:cs typeface="Calibri"/>
                        </a:rPr>
                        <a:t>Mgmt.</a:t>
                      </a:r>
                      <a:endParaRPr kumimoji="1" lang="ja-JP" altLang="en-US" sz="1400" dirty="0">
                        <a:solidFill>
                          <a:srgbClr val="002060"/>
                        </a:solidFill>
                        <a:latin typeface="Calibri"/>
                        <a:ea typeface="メイリオ"/>
                        <a:cs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latin typeface="Consolas"/>
                          <a:cs typeface="Consolas"/>
                        </a:rPr>
                        <a:t>brk</a:t>
                      </a:r>
                      <a:r>
                        <a:rPr kumimoji="1" lang="en-US" altLang="ja-JP" sz="1200" dirty="0" smtClean="0">
                          <a:latin typeface="Consolas"/>
                          <a:cs typeface="Consolas"/>
                        </a:rPr>
                        <a:t>, </a:t>
                      </a:r>
                      <a:r>
                        <a:rPr kumimoji="1" lang="en-US" altLang="ja-JP" sz="1200" dirty="0" err="1" smtClean="0">
                          <a:latin typeface="Consolas"/>
                          <a:cs typeface="Consolas"/>
                        </a:rPr>
                        <a:t>madvise</a:t>
                      </a:r>
                      <a:r>
                        <a:rPr kumimoji="1" lang="en-US" altLang="ja-JP" sz="1200" dirty="0" smtClean="0">
                          <a:latin typeface="Consolas"/>
                          <a:cs typeface="Consolas"/>
                        </a:rPr>
                        <a:t>, </a:t>
                      </a:r>
                      <a:r>
                        <a:rPr kumimoji="1" lang="en-US" altLang="ja-JP" sz="1200" dirty="0" err="1" smtClean="0">
                          <a:latin typeface="Consolas"/>
                          <a:cs typeface="Consolas"/>
                        </a:rPr>
                        <a:t>mincore</a:t>
                      </a:r>
                      <a:r>
                        <a:rPr kumimoji="1" lang="en-US" altLang="ja-JP" sz="1200" dirty="0" smtClean="0">
                          <a:latin typeface="Consolas"/>
                          <a:cs typeface="Consolas"/>
                        </a:rPr>
                        <a:t>, </a:t>
                      </a:r>
                      <a:r>
                        <a:rPr kumimoji="1" lang="en-US" altLang="ja-JP" sz="1200" dirty="0" err="1" smtClean="0">
                          <a:latin typeface="Consolas"/>
                          <a:cs typeface="Consolas"/>
                        </a:rPr>
                        <a:t>mlock</a:t>
                      </a:r>
                      <a:r>
                        <a:rPr kumimoji="1" lang="en-US" altLang="ja-JP" sz="1200" dirty="0" smtClean="0">
                          <a:latin typeface="Consolas"/>
                          <a:cs typeface="Consolas"/>
                        </a:rPr>
                        <a:t>, </a:t>
                      </a:r>
                      <a:r>
                        <a:rPr kumimoji="1" lang="en-US" altLang="ja-JP" sz="1200" dirty="0" err="1" smtClean="0">
                          <a:latin typeface="Consolas"/>
                          <a:cs typeface="Consolas"/>
                        </a:rPr>
                        <a:t>mmap</a:t>
                      </a:r>
                      <a:r>
                        <a:rPr kumimoji="1" lang="en-US" altLang="ja-JP" sz="1200" dirty="0" smtClean="0">
                          <a:latin typeface="Consolas"/>
                          <a:cs typeface="Consolas"/>
                        </a:rPr>
                        <a:t>, </a:t>
                      </a:r>
                      <a:r>
                        <a:rPr kumimoji="1" lang="en-US" altLang="ja-JP" sz="1200" dirty="0" err="1" smtClean="0">
                          <a:latin typeface="Consolas"/>
                          <a:cs typeface="Consolas"/>
                        </a:rPr>
                        <a:t>mprotect</a:t>
                      </a:r>
                      <a:r>
                        <a:rPr kumimoji="1" lang="en-US" altLang="ja-JP" sz="1200" dirty="0" smtClean="0">
                          <a:latin typeface="Consolas"/>
                          <a:cs typeface="Consolas"/>
                        </a:rPr>
                        <a:t>, </a:t>
                      </a:r>
                      <a:r>
                        <a:rPr kumimoji="1" lang="en-US" altLang="ja-JP" sz="1200" dirty="0" err="1" smtClean="0">
                          <a:latin typeface="Consolas"/>
                          <a:cs typeface="Consolas"/>
                        </a:rPr>
                        <a:t>mremap</a:t>
                      </a:r>
                      <a:r>
                        <a:rPr kumimoji="1" lang="en-US" altLang="ja-JP" sz="1200" dirty="0" smtClean="0">
                          <a:latin typeface="Consolas"/>
                          <a:cs typeface="Consolas"/>
                        </a:rPr>
                        <a:t>, </a:t>
                      </a:r>
                      <a:r>
                        <a:rPr kumimoji="1" lang="en-US" altLang="ja-JP" sz="1200" dirty="0" err="1" smtClean="0">
                          <a:latin typeface="Consolas"/>
                          <a:cs typeface="Consolas"/>
                        </a:rPr>
                        <a:t>msync</a:t>
                      </a:r>
                      <a:r>
                        <a:rPr kumimoji="1" lang="en-US" altLang="ja-JP" sz="1200" dirty="0" smtClean="0">
                          <a:latin typeface="Consolas"/>
                          <a:cs typeface="Consolas"/>
                        </a:rPr>
                        <a:t>, </a:t>
                      </a:r>
                      <a:r>
                        <a:rPr kumimoji="1" lang="en-US" altLang="ja-JP" sz="1200" dirty="0" err="1" smtClean="0">
                          <a:latin typeface="Consolas"/>
                          <a:cs typeface="Consolas"/>
                        </a:rPr>
                        <a:t>munlock</a:t>
                      </a:r>
                      <a:r>
                        <a:rPr kumimoji="1" lang="en-US" altLang="ja-JP" sz="1200" dirty="0" smtClean="0">
                          <a:latin typeface="Consolas"/>
                          <a:cs typeface="Consolas"/>
                        </a:rPr>
                        <a:t>, </a:t>
                      </a:r>
                      <a:r>
                        <a:rPr kumimoji="1" lang="en-US" altLang="ja-JP" sz="1200" dirty="0" err="1" smtClean="0">
                          <a:latin typeface="Consolas"/>
                          <a:cs typeface="Consolas"/>
                        </a:rPr>
                        <a:t>munmap</a:t>
                      </a:r>
                      <a:r>
                        <a:rPr kumimoji="1" lang="en-US" altLang="ja-JP" sz="1200" dirty="0" smtClean="0">
                          <a:latin typeface="Consolas"/>
                          <a:cs typeface="Consolas"/>
                        </a:rPr>
                        <a:t>, </a:t>
                      </a:r>
                      <a:r>
                        <a:rPr kumimoji="1" lang="en-US" altLang="ja-JP" sz="1200" dirty="0" err="1" smtClean="0">
                          <a:latin typeface="Consolas"/>
                          <a:cs typeface="Consolas"/>
                        </a:rPr>
                        <a:t>process_vm</a:t>
                      </a:r>
                      <a:r>
                        <a:rPr kumimoji="1" lang="en-US" altLang="ja-JP" sz="1200" dirty="0" smtClean="0">
                          <a:latin typeface="Consolas"/>
                          <a:cs typeface="Consolas"/>
                        </a:rPr>
                        <a:t>_{</a:t>
                      </a:r>
                      <a:r>
                        <a:rPr kumimoji="1" lang="en-US" altLang="ja-JP" sz="1200" dirty="0" err="1" smtClean="0">
                          <a:latin typeface="Consolas"/>
                          <a:cs typeface="Consolas"/>
                        </a:rPr>
                        <a:t>readv,writev</a:t>
                      </a:r>
                      <a:r>
                        <a:rPr kumimoji="1" lang="en-US" altLang="ja-JP" sz="1200" dirty="0" smtClean="0">
                          <a:latin typeface="Consolas"/>
                          <a:cs typeface="Consolas"/>
                        </a:rPr>
                        <a:t>},</a:t>
                      </a:r>
                      <a:r>
                        <a:rPr kumimoji="1" lang="en-US" altLang="ja-JP" sz="1200" baseline="0" dirty="0" smtClean="0">
                          <a:latin typeface="Consolas"/>
                          <a:cs typeface="Consolas"/>
                        </a:rPr>
                        <a:t> </a:t>
                      </a:r>
                      <a:r>
                        <a:rPr kumimoji="1" lang="en-US" altLang="ja-JP" sz="1200" dirty="0" err="1" smtClean="0">
                          <a:latin typeface="Consolas"/>
                          <a:cs typeface="Consolas"/>
                        </a:rPr>
                        <a:t>remap_file_pages</a:t>
                      </a:r>
                      <a:r>
                        <a:rPr kumimoji="1" lang="en-US" altLang="ja-JP" sz="1200" dirty="0" smtClean="0">
                          <a:latin typeface="Consolas"/>
                          <a:cs typeface="Consolas"/>
                        </a:rPr>
                        <a:t>, </a:t>
                      </a:r>
                      <a:r>
                        <a:rPr kumimoji="1" lang="en-US" altLang="ja-JP" sz="1200" dirty="0" err="1" smtClean="0">
                          <a:latin typeface="Consolas"/>
                          <a:cs typeface="Consolas"/>
                        </a:rPr>
                        <a:t>set_robust_list</a:t>
                      </a:r>
                      <a:r>
                        <a:rPr kumimoji="1" lang="en-US" altLang="ja-JP" sz="1200" dirty="0" smtClean="0">
                          <a:latin typeface="Consolas"/>
                          <a:cs typeface="Consolas"/>
                        </a:rPr>
                        <a:t>, </a:t>
                      </a:r>
                      <a:r>
                        <a:rPr kumimoji="1" lang="en-US" altLang="ja-JP" sz="1200" dirty="0" err="1" smtClean="0">
                          <a:latin typeface="Consolas"/>
                          <a:cs typeface="Consolas"/>
                        </a:rPr>
                        <a:t>shmat</a:t>
                      </a:r>
                      <a:r>
                        <a:rPr kumimoji="1" lang="en-US" altLang="ja-JP" sz="1200" dirty="0" smtClean="0">
                          <a:latin typeface="Consolas"/>
                          <a:cs typeface="Consolas"/>
                        </a:rPr>
                        <a:t>, </a:t>
                      </a:r>
                      <a:r>
                        <a:rPr kumimoji="1" lang="en-US" altLang="ja-JP" sz="1200" dirty="0" err="1" smtClean="0">
                          <a:latin typeface="Consolas"/>
                          <a:cs typeface="Consolas"/>
                        </a:rPr>
                        <a:t>shmctl</a:t>
                      </a:r>
                      <a:r>
                        <a:rPr kumimoji="1" lang="en-US" altLang="ja-JP" sz="1200" dirty="0" smtClean="0">
                          <a:latin typeface="Consolas"/>
                          <a:cs typeface="Consolas"/>
                        </a:rPr>
                        <a:t>, </a:t>
                      </a:r>
                      <a:r>
                        <a:rPr kumimoji="1" lang="en-US" altLang="ja-JP" sz="1200" dirty="0" err="1" smtClean="0">
                          <a:latin typeface="Consolas"/>
                          <a:cs typeface="Consolas"/>
                        </a:rPr>
                        <a:t>shmdt</a:t>
                      </a:r>
                      <a:r>
                        <a:rPr kumimoji="1" lang="en-US" altLang="ja-JP" sz="1200" dirty="0" smtClean="0">
                          <a:latin typeface="Consolas"/>
                          <a:cs typeface="Consolas"/>
                        </a:rPr>
                        <a:t>, </a:t>
                      </a:r>
                      <a:r>
                        <a:rPr kumimoji="1" lang="en-US" altLang="ja-JP" sz="1200" dirty="0" err="1" smtClean="0">
                          <a:latin typeface="Consolas"/>
                          <a:cs typeface="Consolas"/>
                        </a:rPr>
                        <a:t>shmget</a:t>
                      </a:r>
                      <a:endParaRPr kumimoji="1" lang="ja-JP" altLang="en-US" sz="1200" dirty="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Consolas"/>
                          <a:cs typeface="Consolas"/>
                        </a:rPr>
                        <a:t>{</a:t>
                      </a:r>
                      <a:r>
                        <a:rPr kumimoji="1" lang="en-US" altLang="ja-JP" sz="1200" dirty="0" err="1" smtClean="0">
                          <a:latin typeface="Consolas"/>
                          <a:cs typeface="Consolas"/>
                        </a:rPr>
                        <a:t>get,set</a:t>
                      </a:r>
                      <a:r>
                        <a:rPr kumimoji="1" lang="en-US" altLang="ja-JP" sz="1200" dirty="0" smtClean="0">
                          <a:latin typeface="Consolas"/>
                          <a:cs typeface="Consolas"/>
                        </a:rPr>
                        <a:t>}_</a:t>
                      </a:r>
                      <a:r>
                        <a:rPr kumimoji="1" lang="en-US" altLang="ja-JP" sz="1200" dirty="0" err="1" smtClean="0">
                          <a:latin typeface="Consolas"/>
                          <a:cs typeface="Consolas"/>
                        </a:rPr>
                        <a:t>mempolicy</a:t>
                      </a:r>
                      <a:r>
                        <a:rPr kumimoji="1" lang="en-US" altLang="ja-JP" sz="1200" dirty="0" smtClean="0">
                          <a:latin typeface="Consolas"/>
                          <a:cs typeface="Consolas"/>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latin typeface="Consolas"/>
                          <a:cs typeface="Consolas"/>
                        </a:rPr>
                        <a:t>{</a:t>
                      </a:r>
                      <a:r>
                        <a:rPr kumimoji="1" lang="en-US" altLang="ja-JP" sz="1200" dirty="0" err="1" smtClean="0">
                          <a:latin typeface="Consolas"/>
                          <a:cs typeface="Consolas"/>
                        </a:rPr>
                        <a:t>get,set</a:t>
                      </a:r>
                      <a:r>
                        <a:rPr kumimoji="1" lang="en-US" altLang="ja-JP" sz="1200" dirty="0" smtClean="0">
                          <a:latin typeface="Consolas"/>
                          <a:cs typeface="Consolas"/>
                        </a:rPr>
                        <a:t>}_</a:t>
                      </a:r>
                      <a:r>
                        <a:rPr kumimoji="1" lang="en-US" altLang="ja-JP" sz="1200" dirty="0" err="1" smtClean="0">
                          <a:latin typeface="Consolas"/>
                          <a:cs typeface="Consolas"/>
                        </a:rPr>
                        <a:t>robust_list</a:t>
                      </a:r>
                      <a:r>
                        <a:rPr kumimoji="1" lang="en-US" altLang="ja-JP" sz="1200" dirty="0" smtClean="0">
                          <a:latin typeface="Consolas"/>
                          <a:cs typeface="Consolas"/>
                        </a:rPr>
                        <a:t>, </a:t>
                      </a:r>
                      <a:r>
                        <a:rPr kumimoji="1" lang="en-US" altLang="ja-JP" sz="1200" dirty="0" err="1" smtClean="0">
                          <a:latin typeface="Consolas"/>
                          <a:cs typeface="Consolas"/>
                        </a:rPr>
                        <a:t>mbind</a:t>
                      </a:r>
                      <a:r>
                        <a:rPr kumimoji="1" lang="en-US" altLang="ja-JP" sz="1200" dirty="0" smtClean="0">
                          <a:latin typeface="Consolas"/>
                          <a:cs typeface="Consolas"/>
                        </a:rPr>
                        <a:t>, </a:t>
                      </a:r>
                      <a:r>
                        <a:rPr kumimoji="1" lang="en-US" altLang="ja-JP" sz="1200" dirty="0" err="1" smtClean="0">
                          <a:latin typeface="Consolas"/>
                          <a:cs typeface="Consolas"/>
                        </a:rPr>
                        <a:t>migrate_pages</a:t>
                      </a:r>
                      <a:r>
                        <a:rPr kumimoji="1" lang="en-US" altLang="ja-JP" sz="1200" dirty="0" smtClean="0">
                          <a:latin typeface="Consolas"/>
                          <a:cs typeface="Consolas"/>
                        </a:rPr>
                        <a:t>, </a:t>
                      </a:r>
                      <a:r>
                        <a:rPr kumimoji="1" lang="en-US" altLang="ja-JP" sz="1200" dirty="0" err="1" smtClean="0">
                          <a:latin typeface="Consolas"/>
                          <a:cs typeface="Consolas"/>
                        </a:rPr>
                        <a:t>mlockall</a:t>
                      </a:r>
                      <a:r>
                        <a:rPr kumimoji="1" lang="en-US" altLang="ja-JP" sz="1200" dirty="0" smtClean="0">
                          <a:latin typeface="Consolas"/>
                          <a:cs typeface="Consolas"/>
                        </a:rPr>
                        <a:t>, </a:t>
                      </a:r>
                      <a:r>
                        <a:rPr kumimoji="1" lang="en-US" altLang="ja-JP" sz="1200" dirty="0" err="1" smtClean="0">
                          <a:latin typeface="Consolas"/>
                          <a:cs typeface="Consolas"/>
                        </a:rPr>
                        <a:t>modify_ldt</a:t>
                      </a:r>
                      <a:r>
                        <a:rPr kumimoji="1" lang="en-US" altLang="ja-JP" sz="1200" dirty="0" smtClean="0">
                          <a:latin typeface="Consolas"/>
                          <a:cs typeface="Consolas"/>
                        </a:rPr>
                        <a:t>, </a:t>
                      </a:r>
                      <a:r>
                        <a:rPr kumimoji="1" lang="en-US" altLang="ja-JP" sz="1200" dirty="0" err="1" smtClean="0">
                          <a:latin typeface="Consolas"/>
                          <a:cs typeface="Consolas"/>
                        </a:rPr>
                        <a:t>move_pages</a:t>
                      </a:r>
                      <a:r>
                        <a:rPr kumimoji="1" lang="en-US" altLang="ja-JP" sz="1200" dirty="0" smtClean="0">
                          <a:latin typeface="Consolas"/>
                          <a:cs typeface="Consolas"/>
                        </a:rPr>
                        <a:t>, </a:t>
                      </a:r>
                      <a:r>
                        <a:rPr kumimoji="1" lang="en-US" altLang="ja-JP" sz="1200" dirty="0" err="1" smtClean="0">
                          <a:latin typeface="Consolas"/>
                          <a:cs typeface="Consolas"/>
                        </a:rPr>
                        <a:t>munlockall</a:t>
                      </a:r>
                      <a:endParaRPr kumimoji="1" lang="ja-JP" altLang="en-US" sz="1200" dirty="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5620">
                <a:tc>
                  <a:txBody>
                    <a:bodyPr/>
                    <a:lstStyle/>
                    <a:p>
                      <a:r>
                        <a:rPr kumimoji="1" lang="en-US" altLang="ja-JP" sz="1400" dirty="0" smtClean="0">
                          <a:latin typeface="Calibri"/>
                          <a:cs typeface="Calibri"/>
                        </a:rPr>
                        <a:t>Scheduling</a:t>
                      </a:r>
                      <a:endParaRPr kumimoji="1" lang="ja-JP" altLang="en-US" sz="1400" dirty="0">
                        <a:solidFill>
                          <a:srgbClr val="002060"/>
                        </a:solidFill>
                        <a:latin typeface="Calibri"/>
                        <a:ea typeface="メイリオ"/>
                        <a:cs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1" lang="en-US" altLang="ja-JP" sz="1200" dirty="0" err="1" smtClean="0">
                          <a:latin typeface="Consolas"/>
                          <a:cs typeface="Consolas"/>
                        </a:rPr>
                        <a:t>getcpu</a:t>
                      </a:r>
                      <a:r>
                        <a:rPr kumimoji="1" lang="en-US" altLang="ja-JP" sz="1200" dirty="0" smtClean="0">
                          <a:latin typeface="Consolas"/>
                          <a:cs typeface="Consolas"/>
                        </a:rPr>
                        <a:t>, </a:t>
                      </a:r>
                      <a:r>
                        <a:rPr kumimoji="1" lang="en-US" altLang="ja-JP" sz="1200" dirty="0" err="1" smtClean="0">
                          <a:latin typeface="Consolas"/>
                          <a:cs typeface="Consolas"/>
                        </a:rPr>
                        <a:t>gettimeofday</a:t>
                      </a:r>
                      <a:r>
                        <a:rPr kumimoji="1" lang="en-US" altLang="ja-JP" sz="1200" dirty="0" smtClean="0">
                          <a:latin typeface="Consolas"/>
                          <a:cs typeface="Consolas"/>
                        </a:rPr>
                        <a:t>, </a:t>
                      </a:r>
                      <a:r>
                        <a:rPr kumimoji="1" lang="en-US" altLang="ja-JP" sz="1200" dirty="0" err="1" smtClean="0">
                          <a:latin typeface="Consolas"/>
                          <a:cs typeface="Consolas"/>
                        </a:rPr>
                        <a:t>nanosleep</a:t>
                      </a:r>
                      <a:r>
                        <a:rPr kumimoji="1" lang="en-US" altLang="ja-JP" sz="1200" dirty="0" smtClean="0">
                          <a:latin typeface="Consolas"/>
                          <a:cs typeface="Consolas"/>
                        </a:rPr>
                        <a:t>, </a:t>
                      </a:r>
                      <a:r>
                        <a:rPr kumimoji="1" lang="en-US" altLang="ja-JP" sz="1200" dirty="0" err="1" smtClean="0">
                          <a:latin typeface="Consolas"/>
                          <a:cs typeface="Consolas"/>
                        </a:rPr>
                        <a:t>sched_getaffinity</a:t>
                      </a:r>
                      <a:r>
                        <a:rPr kumimoji="1" lang="en-US" altLang="ja-JP" sz="1200" dirty="0" smtClean="0">
                          <a:latin typeface="Consolas"/>
                          <a:cs typeface="Consolas"/>
                        </a:rPr>
                        <a:t>,</a:t>
                      </a:r>
                      <a:r>
                        <a:rPr kumimoji="1" lang="en-US" altLang="ja-JP" sz="1200" baseline="0" dirty="0" smtClean="0">
                          <a:latin typeface="Consolas"/>
                          <a:cs typeface="Consolas"/>
                        </a:rPr>
                        <a:t> </a:t>
                      </a:r>
                      <a:r>
                        <a:rPr kumimoji="1" lang="en-US" altLang="ja-JP" sz="1200" dirty="0" err="1" smtClean="0">
                          <a:latin typeface="Consolas"/>
                          <a:cs typeface="Consolas"/>
                        </a:rPr>
                        <a:t>sched_setaffinity</a:t>
                      </a:r>
                      <a:r>
                        <a:rPr kumimoji="1" lang="en-US" altLang="ja-JP" sz="1200" dirty="0" smtClean="0">
                          <a:latin typeface="Consolas"/>
                          <a:cs typeface="Consolas"/>
                        </a:rPr>
                        <a:t>, </a:t>
                      </a:r>
                      <a:r>
                        <a:rPr kumimoji="1" lang="en-US" altLang="ja-JP" sz="1200" dirty="0" err="1" smtClean="0">
                          <a:latin typeface="Consolas"/>
                          <a:cs typeface="Consolas"/>
                        </a:rPr>
                        <a:t>sched_yield</a:t>
                      </a:r>
                      <a:endParaRPr kumimoji="1" lang="ja-JP" altLang="en-US" sz="1200" dirty="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1" lang="en-US" altLang="ja-JP" sz="1200" dirty="0" smtClean="0">
                          <a:latin typeface="Consolas"/>
                          <a:cs typeface="Consolas"/>
                        </a:rPr>
                        <a:t>alarm,</a:t>
                      </a:r>
                      <a:r>
                        <a:rPr kumimoji="1" lang="en-US" altLang="ja-JP" sz="1200" baseline="0" dirty="0" smtClean="0">
                          <a:latin typeface="Consolas"/>
                          <a:cs typeface="Consolas"/>
                        </a:rPr>
                        <a:t> {</a:t>
                      </a:r>
                      <a:r>
                        <a:rPr kumimoji="1" lang="en-US" altLang="ja-JP" sz="1200" dirty="0" err="1" smtClean="0">
                          <a:latin typeface="Consolas"/>
                          <a:cs typeface="Consolas"/>
                        </a:rPr>
                        <a:t>get,set</a:t>
                      </a:r>
                      <a:r>
                        <a:rPr kumimoji="1" lang="en-US" altLang="ja-JP" sz="1200" dirty="0" smtClean="0">
                          <a:latin typeface="Consolas"/>
                          <a:cs typeface="Consolas"/>
                        </a:rPr>
                        <a:t>}</a:t>
                      </a:r>
                      <a:r>
                        <a:rPr kumimoji="1" lang="en-US" altLang="ja-JP" sz="1200" dirty="0" err="1" smtClean="0">
                          <a:latin typeface="Consolas"/>
                          <a:cs typeface="Consolas"/>
                        </a:rPr>
                        <a:t>itimer</a:t>
                      </a:r>
                      <a:r>
                        <a:rPr kumimoji="1" lang="en-US" altLang="ja-JP" sz="1200" dirty="0" smtClean="0">
                          <a:latin typeface="Consolas"/>
                          <a:cs typeface="Consolas"/>
                        </a:rPr>
                        <a:t>, </a:t>
                      </a:r>
                      <a:r>
                        <a:rPr kumimoji="1" lang="en-US" altLang="ja-JP" sz="1200" dirty="0" err="1" smtClean="0">
                          <a:latin typeface="Consolas"/>
                          <a:cs typeface="Consolas"/>
                        </a:rPr>
                        <a:t>settimeofday</a:t>
                      </a:r>
                      <a:r>
                        <a:rPr kumimoji="1" lang="en-US" altLang="ja-JP" sz="1200" dirty="0" smtClean="0">
                          <a:latin typeface="Consolas"/>
                          <a:cs typeface="Consolas"/>
                        </a:rPr>
                        <a:t>, time, times</a:t>
                      </a:r>
                      <a:endParaRPr kumimoji="1" lang="en-US" altLang="ja-JP" sz="1200" baseline="0" dirty="0" smtClean="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850">
                <a:tc>
                  <a:txBody>
                    <a:bodyPr/>
                    <a:lstStyle/>
                    <a:p>
                      <a:r>
                        <a:rPr kumimoji="1" lang="en-US" altLang="ja-JP" sz="1400" dirty="0" err="1" smtClean="0">
                          <a:latin typeface="Calibri"/>
                          <a:cs typeface="Calibri"/>
                        </a:rPr>
                        <a:t>Perf</a:t>
                      </a:r>
                      <a:r>
                        <a:rPr kumimoji="1" lang="en-US" altLang="ja-JP" sz="1400" dirty="0" smtClean="0">
                          <a:latin typeface="Calibri"/>
                          <a:cs typeface="Calibri"/>
                        </a:rPr>
                        <a:t>.</a:t>
                      </a:r>
                    </a:p>
                    <a:p>
                      <a:r>
                        <a:rPr kumimoji="1" lang="en-US" altLang="ja-JP" sz="1400" dirty="0" smtClean="0">
                          <a:latin typeface="Calibri"/>
                          <a:cs typeface="Calibri"/>
                        </a:rPr>
                        <a:t>Counter</a:t>
                      </a:r>
                      <a:endParaRPr kumimoji="1" lang="ja-JP" altLang="en-US" sz="1400" dirty="0">
                        <a:solidFill>
                          <a:srgbClr val="002060"/>
                        </a:solidFill>
                        <a:latin typeface="Calibri"/>
                        <a:ea typeface="メイリオ"/>
                        <a:cs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1" lang="en-US" altLang="ja-JP" sz="1200" dirty="0" smtClean="0">
                          <a:latin typeface="Consolas"/>
                          <a:cs typeface="Consolas"/>
                        </a:rPr>
                        <a:t>Original</a:t>
                      </a:r>
                      <a:r>
                        <a:rPr kumimoji="1" lang="en-US" altLang="ja-JP" sz="1200" baseline="0" dirty="0" smtClean="0">
                          <a:latin typeface="Consolas"/>
                          <a:cs typeface="Consolas"/>
                        </a:rPr>
                        <a:t> functions:</a:t>
                      </a:r>
                      <a:br>
                        <a:rPr kumimoji="1" lang="en-US" altLang="ja-JP" sz="1200" baseline="0" dirty="0" smtClean="0">
                          <a:latin typeface="Consolas"/>
                          <a:cs typeface="Consolas"/>
                        </a:rPr>
                      </a:br>
                      <a:r>
                        <a:rPr kumimoji="1" lang="en-US" altLang="ja-JP" sz="1200" baseline="0" dirty="0" smtClean="0">
                          <a:latin typeface="Consolas"/>
                          <a:cs typeface="Consolas"/>
                        </a:rPr>
                        <a:t>   </a:t>
                      </a:r>
                      <a:r>
                        <a:rPr kumimoji="1" lang="en-US" altLang="ja-JP" sz="1200" dirty="0" err="1" smtClean="0">
                          <a:latin typeface="Consolas"/>
                          <a:cs typeface="Consolas"/>
                        </a:rPr>
                        <a:t>pmc_init</a:t>
                      </a:r>
                      <a:r>
                        <a:rPr kumimoji="1" lang="en-US" altLang="ja-JP" sz="1200" dirty="0" smtClean="0">
                          <a:latin typeface="Consolas"/>
                          <a:cs typeface="Consolas"/>
                        </a:rPr>
                        <a:t>, </a:t>
                      </a:r>
                      <a:r>
                        <a:rPr kumimoji="1" lang="en-US" altLang="ja-JP" sz="1200" dirty="0" err="1" smtClean="0">
                          <a:latin typeface="Consolas"/>
                          <a:cs typeface="Consolas"/>
                        </a:rPr>
                        <a:t>pmc_start</a:t>
                      </a:r>
                      <a:r>
                        <a:rPr kumimoji="1" lang="en-US" altLang="ja-JP" sz="1200" dirty="0" smtClean="0">
                          <a:latin typeface="Consolas"/>
                          <a:cs typeface="Consolas"/>
                        </a:rPr>
                        <a:t>, </a:t>
                      </a:r>
                    </a:p>
                    <a:p>
                      <a:r>
                        <a:rPr kumimoji="1" lang="en-US" altLang="ja-JP" sz="1200" baseline="0" dirty="0" smtClean="0">
                          <a:latin typeface="Consolas"/>
                          <a:cs typeface="Consolas"/>
                        </a:rPr>
                        <a:t>   </a:t>
                      </a:r>
                      <a:r>
                        <a:rPr kumimoji="1" lang="en-US" altLang="ja-JP" sz="1200" dirty="0" err="1" smtClean="0">
                          <a:latin typeface="Consolas"/>
                          <a:cs typeface="Consolas"/>
                        </a:rPr>
                        <a:t>pmc_stop</a:t>
                      </a:r>
                      <a:r>
                        <a:rPr kumimoji="1" lang="en-US" altLang="ja-JP" sz="1200" dirty="0" smtClean="0">
                          <a:latin typeface="Consolas"/>
                          <a:cs typeface="Consolas"/>
                        </a:rPr>
                        <a:t>, </a:t>
                      </a:r>
                      <a:r>
                        <a:rPr kumimoji="1" lang="en-US" altLang="ja-JP" sz="1200" dirty="0" err="1" smtClean="0">
                          <a:latin typeface="Consolas"/>
                          <a:cs typeface="Consolas"/>
                        </a:rPr>
                        <a:t>pmc_reset</a:t>
                      </a:r>
                      <a:endParaRPr kumimoji="1" lang="ja-JP" altLang="en-US" sz="1200" dirty="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1" lang="en-US" altLang="ja-JP" sz="1200" dirty="0" smtClean="0">
                          <a:latin typeface="Consolas"/>
                          <a:cs typeface="Consolas"/>
                        </a:rPr>
                        <a:t>PAPI functions</a:t>
                      </a:r>
                      <a:endParaRPr kumimoji="1" lang="ja-JP" altLang="en-US" sz="1200" dirty="0">
                        <a:solidFill>
                          <a:srgbClr val="002060"/>
                        </a:solidFill>
                        <a:latin typeface="Consolas"/>
                        <a:cs typeface="Consola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07314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正方形/長方形 206"/>
          <p:cNvSpPr/>
          <p:nvPr/>
        </p:nvSpPr>
        <p:spPr>
          <a:xfrm>
            <a:off x="1817034" y="798810"/>
            <a:ext cx="3321759" cy="363887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80" name="正方形/長方形 79"/>
          <p:cNvSpPr/>
          <p:nvPr/>
        </p:nvSpPr>
        <p:spPr>
          <a:xfrm>
            <a:off x="2749981" y="798810"/>
            <a:ext cx="2010168" cy="400110"/>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Linux</a:t>
            </a:r>
            <a:endParaRPr lang="ja-JP" altLang="en-US" sz="2000" dirty="0">
              <a:solidFill>
                <a:srgbClr val="000000"/>
              </a:solidFill>
              <a:latin typeface="Calibri"/>
              <a:ea typeface="ヒラギノ角ゴ ProN W3"/>
              <a:cs typeface="Calibri"/>
            </a:endParaRPr>
          </a:p>
        </p:txBody>
      </p:sp>
      <p:sp>
        <p:nvSpPr>
          <p:cNvPr id="83" name="正方形/長方形 82"/>
          <p:cNvSpPr/>
          <p:nvPr/>
        </p:nvSpPr>
        <p:spPr bwMode="auto">
          <a:xfrm>
            <a:off x="2555686" y="4662190"/>
            <a:ext cx="77672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r>
              <a:rPr lang="en-US" altLang="ja-JP" sz="2000" baseline="-25000" dirty="0">
                <a:solidFill>
                  <a:srgbClr val="000000"/>
                </a:solidFill>
                <a:latin typeface="Calibri"/>
                <a:ea typeface="ヒラギノ角ゴ ProN W3"/>
                <a:cs typeface="Calibri"/>
              </a:rPr>
              <a:t>s</a:t>
            </a:r>
            <a:r>
              <a:rPr lang="en-US" altLang="ja-JP" sz="2000" baseline="-50000" dirty="0">
                <a:solidFill>
                  <a:srgbClr val="000000"/>
                </a:solidFill>
                <a:latin typeface="Calibri"/>
                <a:ea typeface="ヒラギノ角ゴ ProN W3"/>
                <a:cs typeface="Calibri"/>
              </a:rPr>
              <a:t>1</a:t>
            </a:r>
          </a:p>
        </p:txBody>
      </p:sp>
      <p:sp>
        <p:nvSpPr>
          <p:cNvPr id="77" name="正方形/長方形 76"/>
          <p:cNvSpPr/>
          <p:nvPr/>
        </p:nvSpPr>
        <p:spPr bwMode="auto">
          <a:xfrm>
            <a:off x="3834735" y="4662190"/>
            <a:ext cx="804395"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r>
              <a:rPr lang="en-US" altLang="ja-JP" sz="2000" baseline="-25000" dirty="0">
                <a:solidFill>
                  <a:srgbClr val="000000"/>
                </a:solidFill>
                <a:latin typeface="Calibri"/>
                <a:ea typeface="ヒラギノ角ゴ ProN W3"/>
                <a:cs typeface="Calibri"/>
              </a:rPr>
              <a:t>e</a:t>
            </a:r>
            <a:r>
              <a:rPr lang="en-US" altLang="ja-JP" sz="2000" baseline="-50000" dirty="0">
                <a:solidFill>
                  <a:srgbClr val="000000"/>
                </a:solidFill>
                <a:latin typeface="Calibri"/>
                <a:ea typeface="ヒラギノ角ゴ ProN W3"/>
                <a:cs typeface="Calibri"/>
              </a:rPr>
              <a:t>1</a:t>
            </a:r>
            <a:endParaRPr lang="ja-JP" altLang="en-US" sz="2000" baseline="-50000" dirty="0">
              <a:solidFill>
                <a:srgbClr val="000000"/>
              </a:solidFill>
              <a:latin typeface="Calibri"/>
              <a:ea typeface="ヒラギノ角ゴ ProN W3"/>
              <a:cs typeface="Calibri"/>
            </a:endParaRPr>
          </a:p>
        </p:txBody>
      </p:sp>
      <p:sp>
        <p:nvSpPr>
          <p:cNvPr id="101" name="正方形/長方形 100"/>
          <p:cNvSpPr/>
          <p:nvPr/>
        </p:nvSpPr>
        <p:spPr bwMode="auto">
          <a:xfrm>
            <a:off x="2012430" y="1475699"/>
            <a:ext cx="2894328" cy="1301292"/>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endParaRPr lang="ja-JP" altLang="en-US" sz="2000" dirty="0">
              <a:solidFill>
                <a:srgbClr val="000000"/>
              </a:solidFill>
              <a:latin typeface="Calibri"/>
              <a:ea typeface="ヒラギノ角ゴ ProN W3"/>
              <a:cs typeface="Calibri"/>
            </a:endParaRPr>
          </a:p>
        </p:txBody>
      </p:sp>
      <p:sp>
        <p:nvSpPr>
          <p:cNvPr id="106" name="テキスト ボックス 105"/>
          <p:cNvSpPr txBox="1"/>
          <p:nvPr/>
        </p:nvSpPr>
        <p:spPr>
          <a:xfrm>
            <a:off x="2586064" y="3964051"/>
            <a:ext cx="184666" cy="307777"/>
          </a:xfrm>
          <a:prstGeom prst="rect">
            <a:avLst/>
          </a:prstGeom>
          <a:noFill/>
        </p:spPr>
        <p:txBody>
          <a:bodyPr wrap="none" rtlCol="0">
            <a:spAutoFit/>
          </a:bodyPr>
          <a:lstStyle/>
          <a:p>
            <a:pPr defTabSz="457200"/>
            <a:endParaRPr lang="ja-JP" altLang="en-US" sz="1400" dirty="0">
              <a:solidFill>
                <a:srgbClr val="000000"/>
              </a:solidFill>
              <a:latin typeface="Calibri"/>
              <a:ea typeface="ヒラギノ角ゴ ProN W3"/>
              <a:cs typeface="Calibri"/>
            </a:endParaRPr>
          </a:p>
        </p:txBody>
      </p:sp>
      <p:sp>
        <p:nvSpPr>
          <p:cNvPr id="111" name="テキスト ボックス 110"/>
          <p:cNvSpPr txBox="1"/>
          <p:nvPr/>
        </p:nvSpPr>
        <p:spPr>
          <a:xfrm>
            <a:off x="3356831" y="4795284"/>
            <a:ext cx="492443"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22" name="正方形/長方形 21"/>
          <p:cNvSpPr/>
          <p:nvPr/>
        </p:nvSpPr>
        <p:spPr>
          <a:xfrm>
            <a:off x="2448343" y="1482203"/>
            <a:ext cx="2010168" cy="400110"/>
          </a:xfrm>
          <a:prstGeom prst="rect">
            <a:avLst/>
          </a:prstGeom>
        </p:spPr>
        <p:txBody>
          <a:bodyPr wrap="square">
            <a:spAutoFit/>
          </a:bodyPr>
          <a:lstStyle/>
          <a:p>
            <a:pPr algn="ctr" defTabSz="457200"/>
            <a:r>
              <a:rPr lang="en-US" altLang="ja-JP" sz="2000" dirty="0">
                <a:solidFill>
                  <a:srgbClr val="000000"/>
                </a:solidFill>
                <a:latin typeface="Calibri"/>
                <a:ea typeface="ヒラギノ角ゴ ProN W3"/>
                <a:cs typeface="Calibri"/>
              </a:rPr>
              <a:t>IHK-master</a:t>
            </a:r>
            <a:endParaRPr lang="ja-JP" altLang="en-US" sz="2000" dirty="0">
              <a:solidFill>
                <a:srgbClr val="000000"/>
              </a:solidFill>
              <a:latin typeface="Calibri"/>
              <a:ea typeface="ヒラギノ角ゴ ProN W3"/>
              <a:cs typeface="Calibri"/>
            </a:endParaRPr>
          </a:p>
        </p:txBody>
      </p:sp>
      <p:sp>
        <p:nvSpPr>
          <p:cNvPr id="23" name="正方形/長方形 22"/>
          <p:cNvSpPr/>
          <p:nvPr/>
        </p:nvSpPr>
        <p:spPr bwMode="auto">
          <a:xfrm>
            <a:off x="2220009" y="2032121"/>
            <a:ext cx="2515685" cy="555998"/>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srgbClr val="000000"/>
                </a:solidFill>
                <a:latin typeface="Calibri"/>
                <a:ea typeface="ヒラギノ角ゴ ProN W3"/>
                <a:cs typeface="Calibri"/>
              </a:rPr>
              <a:t>IHK-kernel-module</a:t>
            </a:r>
            <a:endParaRPr lang="ja-JP" altLang="en-US" sz="2000" dirty="0">
              <a:solidFill>
                <a:srgbClr val="000000"/>
              </a:solidFill>
              <a:latin typeface="Calibri"/>
              <a:ea typeface="ヒラギノ角ゴ ProN W3"/>
              <a:cs typeface="Calibri"/>
            </a:endParaRPr>
          </a:p>
        </p:txBody>
      </p:sp>
      <p:sp>
        <p:nvSpPr>
          <p:cNvPr id="25" name="正方形/長方形 24"/>
          <p:cNvSpPr/>
          <p:nvPr/>
        </p:nvSpPr>
        <p:spPr bwMode="auto">
          <a:xfrm>
            <a:off x="2195585" y="3676433"/>
            <a:ext cx="2515685" cy="50011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err="1">
                <a:solidFill>
                  <a:srgbClr val="000000"/>
                </a:solidFill>
                <a:latin typeface="Calibri"/>
                <a:ea typeface="ヒラギノ角ゴ ProN W3"/>
                <a:cs typeface="Calibri"/>
              </a:rPr>
              <a:t>mcexec</a:t>
            </a:r>
            <a:endParaRPr lang="ja-JP" altLang="en-US" sz="2000" dirty="0">
              <a:solidFill>
                <a:srgbClr val="000000"/>
              </a:solidFill>
              <a:latin typeface="Calibri"/>
              <a:ea typeface="ヒラギノ角ゴ ProN W3"/>
              <a:cs typeface="Calibri"/>
            </a:endParaRPr>
          </a:p>
        </p:txBody>
      </p:sp>
      <p:sp>
        <p:nvSpPr>
          <p:cNvPr id="27" name="正方形/長方形 26"/>
          <p:cNvSpPr/>
          <p:nvPr/>
        </p:nvSpPr>
        <p:spPr bwMode="auto">
          <a:xfrm>
            <a:off x="2195585" y="2984791"/>
            <a:ext cx="2515685" cy="50011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err="1">
                <a:solidFill>
                  <a:srgbClr val="000000"/>
                </a:solidFill>
                <a:latin typeface="Calibri"/>
                <a:ea typeface="ヒラギノ角ゴ ProN W3"/>
                <a:cs typeface="Calibri"/>
              </a:rPr>
              <a:t>mcctl</a:t>
            </a:r>
            <a:endParaRPr lang="ja-JP" altLang="en-US" sz="2000" dirty="0">
              <a:solidFill>
                <a:srgbClr val="000000"/>
              </a:solidFill>
              <a:latin typeface="Calibri"/>
              <a:ea typeface="ヒラギノ角ゴ ProN W3"/>
              <a:cs typeface="Calibri"/>
            </a:endParaRPr>
          </a:p>
        </p:txBody>
      </p:sp>
      <p:sp>
        <p:nvSpPr>
          <p:cNvPr id="28" name="正方形/長方形 27"/>
          <p:cNvSpPr/>
          <p:nvPr/>
        </p:nvSpPr>
        <p:spPr>
          <a:xfrm>
            <a:off x="5849295" y="768681"/>
            <a:ext cx="3321759" cy="363887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29" name="正方形/長方形 28"/>
          <p:cNvSpPr/>
          <p:nvPr/>
        </p:nvSpPr>
        <p:spPr>
          <a:xfrm>
            <a:off x="6782242" y="768681"/>
            <a:ext cx="2010168" cy="400110"/>
          </a:xfrm>
          <a:prstGeom prst="rect">
            <a:avLst/>
          </a:prstGeom>
        </p:spPr>
        <p:txBody>
          <a:bodyPr wrap="square">
            <a:spAutoFit/>
          </a:bodyPr>
          <a:lstStyle/>
          <a:p>
            <a:pPr algn="ctr" defTabSz="800100" fontAlgn="base">
              <a:spcBef>
                <a:spcPct val="0"/>
              </a:spcBef>
              <a:spcAft>
                <a:spcPct val="0"/>
              </a:spcAft>
            </a:pPr>
            <a:r>
              <a:rPr lang="en-US" altLang="ja-JP" sz="2000" dirty="0" err="1">
                <a:solidFill>
                  <a:srgbClr val="000000"/>
                </a:solidFill>
                <a:latin typeface="Calibri"/>
                <a:ea typeface="ヒラギノ角ゴ ProN W3"/>
                <a:cs typeface="Calibri"/>
              </a:rPr>
              <a:t>McKernel</a:t>
            </a:r>
            <a:endParaRPr lang="ja-JP" altLang="en-US" sz="2000" dirty="0">
              <a:solidFill>
                <a:srgbClr val="000000"/>
              </a:solidFill>
              <a:latin typeface="Calibri"/>
              <a:ea typeface="ヒラギノ角ゴ ProN W3"/>
              <a:cs typeface="Calibri"/>
            </a:endParaRPr>
          </a:p>
        </p:txBody>
      </p:sp>
      <p:sp>
        <p:nvSpPr>
          <p:cNvPr id="30" name="正方形/長方形 29"/>
          <p:cNvSpPr/>
          <p:nvPr/>
        </p:nvSpPr>
        <p:spPr bwMode="auto">
          <a:xfrm>
            <a:off x="6587947" y="4632061"/>
            <a:ext cx="77672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r>
              <a:rPr lang="en-US" altLang="ja-JP" sz="2000" baseline="-25000" dirty="0">
                <a:solidFill>
                  <a:srgbClr val="000000"/>
                </a:solidFill>
                <a:latin typeface="Calibri"/>
                <a:ea typeface="ヒラギノ角ゴ ProN W3"/>
                <a:cs typeface="Calibri"/>
              </a:rPr>
              <a:t>s</a:t>
            </a:r>
            <a:r>
              <a:rPr lang="en-US" altLang="ja-JP" sz="2000" baseline="-50000" dirty="0">
                <a:solidFill>
                  <a:srgbClr val="000000"/>
                </a:solidFill>
                <a:latin typeface="Calibri"/>
                <a:ea typeface="ヒラギノ角ゴ ProN W3"/>
                <a:cs typeface="Calibri"/>
              </a:rPr>
              <a:t>1</a:t>
            </a:r>
          </a:p>
        </p:txBody>
      </p:sp>
      <p:sp>
        <p:nvSpPr>
          <p:cNvPr id="31" name="正方形/長方形 30"/>
          <p:cNvSpPr/>
          <p:nvPr/>
        </p:nvSpPr>
        <p:spPr bwMode="auto">
          <a:xfrm>
            <a:off x="7866996" y="4632061"/>
            <a:ext cx="804395"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r>
              <a:rPr lang="en-US" altLang="ja-JP" sz="2000" baseline="-25000" dirty="0">
                <a:solidFill>
                  <a:srgbClr val="000000"/>
                </a:solidFill>
                <a:latin typeface="Calibri"/>
                <a:ea typeface="ヒラギノ角ゴ ProN W3"/>
                <a:cs typeface="Calibri"/>
              </a:rPr>
              <a:t>e</a:t>
            </a:r>
            <a:r>
              <a:rPr lang="en-US" altLang="ja-JP" sz="2000" baseline="-50000" dirty="0">
                <a:solidFill>
                  <a:srgbClr val="000000"/>
                </a:solidFill>
                <a:latin typeface="Calibri"/>
                <a:ea typeface="ヒラギノ角ゴ ProN W3"/>
                <a:cs typeface="Calibri"/>
              </a:rPr>
              <a:t>1</a:t>
            </a:r>
            <a:endParaRPr lang="ja-JP" altLang="en-US" sz="2000" baseline="-50000" dirty="0">
              <a:solidFill>
                <a:srgbClr val="000000"/>
              </a:solidFill>
              <a:latin typeface="Calibri"/>
              <a:ea typeface="ヒラギノ角ゴ ProN W3"/>
              <a:cs typeface="Calibri"/>
            </a:endParaRPr>
          </a:p>
        </p:txBody>
      </p:sp>
      <p:sp>
        <p:nvSpPr>
          <p:cNvPr id="33" name="テキスト ボックス 32"/>
          <p:cNvSpPr txBox="1"/>
          <p:nvPr/>
        </p:nvSpPr>
        <p:spPr>
          <a:xfrm>
            <a:off x="7389092" y="4765155"/>
            <a:ext cx="492443"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34" name="正方形/長方形 33"/>
          <p:cNvSpPr/>
          <p:nvPr/>
        </p:nvSpPr>
        <p:spPr>
          <a:xfrm>
            <a:off x="6480604" y="1452074"/>
            <a:ext cx="2010168" cy="400110"/>
          </a:xfrm>
          <a:prstGeom prst="rect">
            <a:avLst/>
          </a:prstGeom>
        </p:spPr>
        <p:txBody>
          <a:bodyPr wrap="square">
            <a:spAutoFit/>
          </a:bodyPr>
          <a:lstStyle/>
          <a:p>
            <a:pPr algn="ctr" defTabSz="457200"/>
            <a:r>
              <a:rPr lang="en-US" altLang="ja-JP" sz="2000" dirty="0">
                <a:solidFill>
                  <a:srgbClr val="000000"/>
                </a:solidFill>
                <a:latin typeface="Calibri"/>
                <a:ea typeface="ヒラギノ角ゴ ProN W3"/>
                <a:cs typeface="Calibri"/>
              </a:rPr>
              <a:t>IHK-Slave</a:t>
            </a:r>
            <a:endParaRPr lang="ja-JP" altLang="en-US" sz="2000" dirty="0">
              <a:solidFill>
                <a:srgbClr val="000000"/>
              </a:solidFill>
              <a:latin typeface="Calibri"/>
              <a:ea typeface="ヒラギノ角ゴ ProN W3"/>
              <a:cs typeface="Calibri"/>
            </a:endParaRPr>
          </a:p>
        </p:txBody>
      </p:sp>
      <p:sp>
        <p:nvSpPr>
          <p:cNvPr id="35" name="正方形/長方形 34"/>
          <p:cNvSpPr/>
          <p:nvPr/>
        </p:nvSpPr>
        <p:spPr bwMode="auto">
          <a:xfrm>
            <a:off x="6561911" y="3145318"/>
            <a:ext cx="1757416" cy="6791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srgbClr val="000000"/>
                </a:solidFill>
                <a:latin typeface="Calibri"/>
                <a:ea typeface="ヒラギノ角ゴ ProN W3"/>
                <a:cs typeface="Calibri"/>
              </a:rPr>
              <a:t>IHK-Slave</a:t>
            </a:r>
            <a:r>
              <a:rPr lang="en-US" altLang="ja-JP" sz="2000" baseline="-25000" dirty="0">
                <a:solidFill>
                  <a:srgbClr val="000000"/>
                </a:solidFill>
                <a:latin typeface="Calibri"/>
                <a:ea typeface="ヒラギノ角ゴ ProN W3"/>
                <a:cs typeface="Calibri"/>
              </a:rPr>
              <a:t>1</a:t>
            </a:r>
            <a:endParaRPr lang="ja-JP" altLang="en-US" sz="2000" baseline="-25000" dirty="0">
              <a:solidFill>
                <a:srgbClr val="000000"/>
              </a:solidFill>
              <a:latin typeface="Calibri"/>
              <a:ea typeface="ヒラギノ角ゴ ProN W3"/>
              <a:cs typeface="Calibri"/>
            </a:endParaRPr>
          </a:p>
        </p:txBody>
      </p:sp>
    </p:spTree>
    <p:extLst>
      <p:ext uri="{BB962C8B-B14F-4D97-AF65-F5344CB8AC3E}">
        <p14:creationId xmlns:p14="http://schemas.microsoft.com/office/powerpoint/2010/main" val="1321682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524000" y="0"/>
            <a:ext cx="11828158" cy="951029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defTabSz="457200"/>
            <a:r>
              <a:rPr lang="en-US" altLang="ja-JP" dirty="0" err="1">
                <a:solidFill>
                  <a:srgbClr val="000000"/>
                </a:solidFill>
                <a:latin typeface="Consolas" pitchFamily="49" charset="0"/>
                <a:cs typeface="Consolas" pitchFamily="49" charset="0"/>
              </a:rPr>
              <a:t>ihk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cokernel</a:t>
            </a:r>
            <a:r>
              <a:rPr lang="en-US" altLang="ja-JP" dirty="0">
                <a:solidFill>
                  <a:srgbClr val="000000"/>
                </a:solidFill>
                <a:latin typeface="Consolas" pitchFamily="49" charset="0"/>
                <a:cs typeface="Consolas" pitchFamily="49" charset="0"/>
              </a:rPr>
              <a:t>              IHK-slave module</a:t>
            </a:r>
          </a:p>
          <a:p>
            <a:pPr defTabSz="457200"/>
            <a:r>
              <a:rPr lang="en-US" altLang="ja-JP" dirty="0">
                <a:solidFill>
                  <a:srgbClr val="000000"/>
                </a:solidFill>
                <a:latin typeface="Consolas" pitchFamily="49" charset="0"/>
                <a:cs typeface="Consolas" pitchFamily="49" charset="0"/>
              </a:rPr>
              <a:t>│   ├── attached          Files for Host processor plus PCI-Attached Co-processor</a:t>
            </a:r>
          </a:p>
          <a:p>
            <a:pPr defTabSz="457200"/>
            <a:r>
              <a:rPr lang="en-US" altLang="ja-JP" dirty="0">
                <a:solidFill>
                  <a:srgbClr val="000000"/>
                </a:solidFill>
                <a:latin typeface="Consolas" pitchFamily="49" charset="0"/>
                <a:cs typeface="Consolas" pitchFamily="49" charset="0"/>
              </a:rPr>
              <a:t>│   │   │                 configuration</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mic</a:t>
            </a:r>
            <a:r>
              <a:rPr lang="en-US" altLang="ja-JP" dirty="0">
                <a:solidFill>
                  <a:srgbClr val="000000"/>
                </a:solidFill>
                <a:latin typeface="Consolas" pitchFamily="49" charset="0"/>
                <a:cs typeface="Consolas" pitchFamily="49" charset="0"/>
              </a:rPr>
              <a:t>           Files for Intel Xeon Phi processor</a:t>
            </a:r>
          </a:p>
          <a:p>
            <a:pPr defTabSz="457200"/>
            <a:r>
              <a:rPr lang="en-US" altLang="ja-JP" dirty="0">
                <a:solidFill>
                  <a:srgbClr val="000000"/>
                </a:solidFill>
                <a:latin typeface="Consolas" pitchFamily="49" charset="0"/>
                <a:cs typeface="Consolas" pitchFamily="49" charset="0"/>
              </a:rPr>
              <a:t>│   │       └── include</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ihk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smp</a:t>
            </a:r>
            <a:r>
              <a:rPr lang="en-US" altLang="ja-JP" dirty="0">
                <a:solidFill>
                  <a:srgbClr val="000000"/>
                </a:solidFill>
                <a:latin typeface="Consolas" pitchFamily="49" charset="0"/>
                <a:cs typeface="Consolas" pitchFamily="49" charset="0"/>
              </a:rPr>
              <a:t>               Files for SMP processor only configuration</a:t>
            </a:r>
          </a:p>
          <a:p>
            <a:pPr defTabSz="457200"/>
            <a:r>
              <a:rPr lang="en-US" altLang="ja-JP" dirty="0">
                <a:solidFill>
                  <a:srgbClr val="000000"/>
                </a:solidFill>
                <a:latin typeface="Consolas" pitchFamily="49" charset="0"/>
                <a:cs typeface="Consolas" pitchFamily="49" charset="0"/>
              </a:rPr>
              <a:t>│       └── x86           Files for Intel Architecture processor</a:t>
            </a:r>
          </a:p>
          <a:p>
            <a:pPr defTabSz="457200"/>
            <a:r>
              <a:rPr lang="en-US" altLang="ja-JP" dirty="0">
                <a:solidFill>
                  <a:srgbClr val="000000"/>
                </a:solidFill>
                <a:latin typeface="Consolas" pitchFamily="49" charset="0"/>
                <a:cs typeface="Consolas" pitchFamily="49" charset="0"/>
              </a:rPr>
              <a:t>│           └── include</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ihk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doxygen</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ikc</a:t>
            </a:r>
            <a:r>
              <a:rPr lang="en-US" altLang="ja-JP" dirty="0">
                <a:solidFill>
                  <a:srgbClr val="000000"/>
                </a:solidFill>
                <a:latin typeface="Consolas" pitchFamily="49" charset="0"/>
                <a:cs typeface="Consolas" pitchFamily="49" charset="0"/>
              </a:rPr>
              <a:t>                   IKC functions to be included in IHK-master and IHK-slave</a:t>
            </a:r>
          </a:p>
          <a:p>
            <a:pPr defTabSz="457200"/>
            <a:r>
              <a:rPr lang="en-US" altLang="ja-JP" dirty="0">
                <a:solidFill>
                  <a:srgbClr val="000000"/>
                </a:solidFill>
                <a:latin typeface="Consolas" pitchFamily="49" charset="0"/>
                <a:cs typeface="Consolas" pitchFamily="49" charset="0"/>
              </a:rPr>
              <a:t>│   └── include</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ikc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include</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sysdeps</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mic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mic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linux</a:t>
            </a:r>
            <a:r>
              <a:rPr lang="en-US" altLang="ja-JP" dirty="0">
                <a:solidFill>
                  <a:srgbClr val="000000"/>
                </a:solidFill>
                <a:latin typeface="Consolas" pitchFamily="49" charset="0"/>
                <a:cs typeface="Consolas" pitchFamily="49" charset="0"/>
              </a:rPr>
              <a:t>                 IHK-master module</a:t>
            </a:r>
          </a:p>
          <a:p>
            <a:pPr defTabSz="457200"/>
            <a:r>
              <a:rPr lang="en-US" altLang="ja-JP" dirty="0">
                <a:solidFill>
                  <a:srgbClr val="000000"/>
                </a:solidFill>
                <a:latin typeface="Consolas" pitchFamily="49" charset="0"/>
                <a:cs typeface="Consolas" pitchFamily="49" charset="0"/>
              </a:rPr>
              <a:t>│   ├── core</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ikc</a:t>
            </a:r>
            <a:r>
              <a:rPr lang="en-US" altLang="ja-JP" dirty="0">
                <a:solidFill>
                  <a:srgbClr val="000000"/>
                </a:solidFill>
                <a:latin typeface="Consolas" pitchFamily="49" charset="0"/>
                <a:cs typeface="Consolas" pitchFamily="49" charset="0"/>
              </a:rPr>
              <a:t> -&gt; ../../</a:t>
            </a:r>
            <a:r>
              <a:rPr lang="en-US" altLang="ja-JP" dirty="0" err="1">
                <a:solidFill>
                  <a:srgbClr val="000000"/>
                </a:solidFill>
                <a:latin typeface="Consolas" pitchFamily="49" charset="0"/>
                <a:cs typeface="Consolas" pitchFamily="49" charset="0"/>
              </a:rPr>
              <a:t>ikc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driver            Linux kernel module part</a:t>
            </a:r>
          </a:p>
          <a:p>
            <a:pPr defTabSz="457200"/>
            <a:r>
              <a:rPr lang="en-US" altLang="ja-JP" dirty="0">
                <a:solidFill>
                  <a:srgbClr val="000000"/>
                </a:solidFill>
                <a:latin typeface="Consolas" pitchFamily="49" charset="0"/>
                <a:cs typeface="Consolas" pitchFamily="49" charset="0"/>
              </a:rPr>
              <a:t>│   │   ├── attached      Files for Host processor plus PCI-Attached Co-processor</a:t>
            </a:r>
          </a:p>
          <a:p>
            <a:pPr defTabSz="457200"/>
            <a:r>
              <a:rPr lang="en-US" altLang="ja-JP" dirty="0">
                <a:solidFill>
                  <a:srgbClr val="000000"/>
                </a:solidFill>
                <a:latin typeface="Consolas" pitchFamily="49" charset="0"/>
                <a:cs typeface="Consolas" pitchFamily="49" charset="0"/>
              </a:rPr>
              <a:t>│   │   │   │             configuration</a:t>
            </a:r>
          </a:p>
          <a:p>
            <a:pPr defTabSz="457200"/>
            <a:r>
              <a:rPr lang="en-US" altLang="ja-JP" dirty="0">
                <a:solidFill>
                  <a:srgbClr val="000000"/>
                </a:solidFill>
                <a:latin typeface="Consolas" pitchFamily="49" charset="0"/>
                <a:cs typeface="Consolas" pitchFamily="49" charset="0"/>
              </a:rPr>
              <a:t>│   │   │   └── </a:t>
            </a:r>
            <a:r>
              <a:rPr lang="en-US" altLang="ja-JP" dirty="0" err="1">
                <a:solidFill>
                  <a:srgbClr val="000000"/>
                </a:solidFill>
                <a:latin typeface="Consolas" pitchFamily="49" charset="0"/>
                <a:cs typeface="Consolas" pitchFamily="49" charset="0"/>
              </a:rPr>
              <a:t>mic</a:t>
            </a:r>
            <a:r>
              <a:rPr lang="en-US" altLang="ja-JP" dirty="0">
                <a:solidFill>
                  <a:srgbClr val="000000"/>
                </a:solidFill>
                <a:latin typeface="Consolas" pitchFamily="49" charset="0"/>
                <a:cs typeface="Consolas" pitchFamily="49" charset="0"/>
              </a:rPr>
              <a:t>       Files for Intel Xeon Phi processor</a:t>
            </a:r>
          </a:p>
          <a:p>
            <a:pPr defTabSz="457200"/>
            <a:r>
              <a:rPr lang="en-US" altLang="ja-JP" dirty="0">
                <a:solidFill>
                  <a:srgbClr val="000000"/>
                </a:solidFill>
                <a:latin typeface="Consolas" pitchFamily="49" charset="0"/>
                <a:cs typeface="Consolas" pitchFamily="49" charset="0"/>
              </a:rPr>
              <a:t>│   │   └── smp-x86       Files </a:t>
            </a:r>
            <a:r>
              <a:rPr lang="en-US" altLang="ja-JP">
                <a:solidFill>
                  <a:srgbClr val="000000"/>
                </a:solidFill>
                <a:latin typeface="Consolas" pitchFamily="49" charset="0"/>
                <a:cs typeface="Consolas" pitchFamily="49" charset="0"/>
              </a:rPr>
              <a:t>for SMP processor </a:t>
            </a:r>
            <a:r>
              <a:rPr lang="en-US" altLang="ja-JP" dirty="0">
                <a:solidFill>
                  <a:srgbClr val="000000"/>
                </a:solidFill>
                <a:latin typeface="Consolas" pitchFamily="49" charset="0"/>
                <a:cs typeface="Consolas" pitchFamily="49" charset="0"/>
              </a:rPr>
              <a:t>only configuration</a:t>
            </a:r>
          </a:p>
          <a:p>
            <a:pPr defTabSz="457200"/>
            <a:r>
              <a:rPr lang="en-US" altLang="ja-JP" dirty="0">
                <a:solidFill>
                  <a:srgbClr val="000000"/>
                </a:solidFill>
                <a:latin typeface="Consolas" pitchFamily="49" charset="0"/>
                <a:cs typeface="Consolas" pitchFamily="49" charset="0"/>
              </a:rPr>
              <a:t>│   │                     Files for Intel Architecture processor</a:t>
            </a:r>
          </a:p>
          <a:p>
            <a:pPr defTabSz="457200"/>
            <a:r>
              <a:rPr lang="en-US" altLang="ja-JP" dirty="0">
                <a:solidFill>
                  <a:srgbClr val="000000"/>
                </a:solidFill>
                <a:latin typeface="Consolas" pitchFamily="49" charset="0"/>
                <a:cs typeface="Consolas" pitchFamily="49" charset="0"/>
              </a:rPr>
              <a:t>│   │</a:t>
            </a:r>
          </a:p>
          <a:p>
            <a:pPr defTabSz="457200"/>
            <a:r>
              <a:rPr lang="en-US" altLang="ja-JP" dirty="0">
                <a:solidFill>
                  <a:srgbClr val="000000"/>
                </a:solidFill>
                <a:latin typeface="Consolas" pitchFamily="49" charset="0"/>
                <a:cs typeface="Consolas" pitchFamily="49" charset="0"/>
              </a:rPr>
              <a:t>│   ├── include</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ihk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misc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user              User interface for IHK-master</a:t>
            </a:r>
          </a:p>
          <a:p>
            <a:pPr defTabSz="457200"/>
            <a:r>
              <a:rPr lang="en-US" altLang="ja-JP" dirty="0">
                <a:solidFill>
                  <a:srgbClr val="000000"/>
                </a:solidFill>
                <a:latin typeface="Consolas" pitchFamily="49" charset="0"/>
                <a:cs typeface="Consolas" pitchFamily="49" charset="0"/>
              </a:rPr>
              <a:t>└── test</a:t>
            </a:r>
          </a:p>
        </p:txBody>
      </p:sp>
    </p:spTree>
    <p:extLst>
      <p:ext uri="{BB962C8B-B14F-4D97-AF65-F5344CB8AC3E}">
        <p14:creationId xmlns:p14="http://schemas.microsoft.com/office/powerpoint/2010/main" val="10333214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513322" y="0"/>
            <a:ext cx="11580840" cy="674030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defTabSz="457200"/>
            <a:r>
              <a:rPr lang="en-US" altLang="ja-JP" dirty="0" err="1">
                <a:solidFill>
                  <a:srgbClr val="000000"/>
                </a:solidFill>
                <a:latin typeface="Consolas" pitchFamily="49" charset="0"/>
                <a:cs typeface="Consolas" pitchFamily="49" charset="0"/>
              </a:rPr>
              <a:t>mckernel</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arch                  Processor architecture dependent part of kernel functions</a:t>
            </a:r>
          </a:p>
          <a:p>
            <a:pPr defTabSz="457200"/>
            <a:r>
              <a:rPr lang="en-US" altLang="ja-JP" dirty="0">
                <a:solidFill>
                  <a:srgbClr val="000000"/>
                </a:solidFill>
                <a:latin typeface="Consolas" pitchFamily="49" charset="0"/>
                <a:cs typeface="Consolas" pitchFamily="49" charset="0"/>
              </a:rPr>
              <a:t>│   └── x86               Files for Intel 64 architecture</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elfboot</a:t>
            </a:r>
            <a:r>
              <a:rPr lang="en-US" altLang="ja-JP" dirty="0">
                <a:solidFill>
                  <a:srgbClr val="000000"/>
                </a:solidFill>
                <a:latin typeface="Consolas" pitchFamily="49" charset="0"/>
                <a:cs typeface="Consolas" pitchFamily="49" charset="0"/>
              </a:rPr>
              <a:t>       ELF loader prepended to Kernel image for attached configuration</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kboot</a:t>
            </a:r>
            <a:r>
              <a:rPr lang="en-US" altLang="ja-JP" dirty="0">
                <a:solidFill>
                  <a:srgbClr val="000000"/>
                </a:solidFill>
                <a:latin typeface="Consolas" pitchFamily="49" charset="0"/>
                <a:cs typeface="Consolas" pitchFamily="49" charset="0"/>
              </a:rPr>
              <a:t>         Kernel page preparation and ELF loader code prepended to Kernel</a:t>
            </a:r>
          </a:p>
          <a:p>
            <a:pPr defTabSz="457200"/>
            <a:r>
              <a:rPr lang="en-US" altLang="ja-JP" dirty="0">
                <a:solidFill>
                  <a:srgbClr val="000000"/>
                </a:solidFill>
                <a:latin typeface="Consolas" pitchFamily="49" charset="0"/>
                <a:cs typeface="Consolas" pitchFamily="49" charset="0"/>
              </a:rPr>
              <a:t>│       │                 image for SMP processor only configuration</a:t>
            </a:r>
          </a:p>
          <a:p>
            <a:pPr defTabSz="457200"/>
            <a:r>
              <a:rPr lang="en-US" altLang="ja-JP" dirty="0">
                <a:solidFill>
                  <a:srgbClr val="000000"/>
                </a:solidFill>
                <a:latin typeface="Consolas" pitchFamily="49" charset="0"/>
                <a:cs typeface="Consolas" pitchFamily="49" charset="0"/>
              </a:rPr>
              <a:t>│       ├── kernel        Kernel functions</a:t>
            </a:r>
          </a:p>
          <a:p>
            <a:pPr defTabSz="457200"/>
            <a:r>
              <a:rPr lang="en-US" altLang="ja-JP" dirty="0">
                <a:solidFill>
                  <a:srgbClr val="000000"/>
                </a:solidFill>
                <a:latin typeface="Consolas" pitchFamily="49" charset="0"/>
                <a:cs typeface="Consolas" pitchFamily="49" charset="0"/>
              </a:rPr>
              <a:t>│       │   └── include</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ihk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tools         Scripts to boot/reboot/shutdown </a:t>
            </a:r>
            <a:r>
              <a:rPr lang="en-US" altLang="ja-JP" dirty="0" err="1">
                <a:solidFill>
                  <a:srgbClr val="000000"/>
                </a:solidFill>
                <a:latin typeface="Consolas" pitchFamily="49" charset="0"/>
                <a:cs typeface="Consolas" pitchFamily="49" charset="0"/>
              </a:rPr>
              <a:t>McKernel</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doxygen</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executer               </a:t>
            </a:r>
          </a:p>
          <a:p>
            <a:pPr defTabSz="457200"/>
            <a:r>
              <a:rPr lang="en-US" altLang="ja-JP" dirty="0">
                <a:solidFill>
                  <a:srgbClr val="000000"/>
                </a:solidFill>
                <a:latin typeface="Consolas" pitchFamily="49" charset="0"/>
                <a:cs typeface="Consolas" pitchFamily="49" charset="0"/>
              </a:rPr>
              <a:t>│   ├── include</a:t>
            </a:r>
          </a:p>
          <a:p>
            <a:pPr defTabSz="457200"/>
            <a:r>
              <a:rPr lang="en-US" altLang="ja-JP" dirty="0">
                <a:solidFill>
                  <a:srgbClr val="000000"/>
                </a:solidFill>
                <a:latin typeface="Consolas" pitchFamily="49" charset="0"/>
                <a:cs typeface="Consolas" pitchFamily="49" charset="0"/>
              </a:rPr>
              <a:t>│   ├── kernel            Delegator module (</a:t>
            </a:r>
            <a:r>
              <a:rPr lang="en-US" altLang="ja-JP" dirty="0" err="1">
                <a:solidFill>
                  <a:srgbClr val="000000"/>
                </a:solidFill>
                <a:latin typeface="Consolas" pitchFamily="49" charset="0"/>
                <a:cs typeface="Consolas" pitchFamily="49" charset="0"/>
              </a:rPr>
              <a:t>mcctrl</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 user              Proxy process (</a:t>
            </a:r>
            <a:r>
              <a:rPr lang="en-US" altLang="ja-JP" dirty="0" err="1">
                <a:solidFill>
                  <a:srgbClr val="000000"/>
                </a:solidFill>
                <a:latin typeface="Consolas" pitchFamily="49" charset="0"/>
                <a:cs typeface="Consolas" pitchFamily="49" charset="0"/>
              </a:rPr>
              <a:t>mcexec</a:t>
            </a:r>
            <a:r>
              <a:rPr lang="en-US" altLang="ja-JP" dirty="0">
                <a:solidFill>
                  <a:srgbClr val="000000"/>
                </a:solidFill>
                <a:latin typeface="Consolas" pitchFamily="49" charset="0"/>
                <a:cs typeface="Consolas" pitchFamily="49" charset="0"/>
              </a:rPr>
              <a:t>) </a:t>
            </a:r>
          </a:p>
          <a:p>
            <a:pPr defTabSz="457200"/>
            <a:r>
              <a:rPr lang="en-US" altLang="ja-JP" dirty="0">
                <a:solidFill>
                  <a:srgbClr val="000000"/>
                </a:solidFill>
                <a:latin typeface="Consolas" pitchFamily="49" charset="0"/>
                <a:cs typeface="Consolas" pitchFamily="49" charset="0"/>
              </a:rPr>
              <a:t>├── kernel                Processor architecture independent functions</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config</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include</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lwk</a:t>
            </a:r>
            <a:r>
              <a:rPr lang="en-US" altLang="ja-JP" dirty="0">
                <a:solidFill>
                  <a:srgbClr val="000000"/>
                </a:solidFill>
                <a:latin typeface="Consolas" pitchFamily="49" charset="0"/>
                <a:cs typeface="Consolas" pitchFamily="49" charset="0"/>
              </a:rPr>
              <a:t>           </a:t>
            </a:r>
          </a:p>
          <a:p>
            <a:pPr defTabSz="457200"/>
            <a:r>
              <a:rPr lang="en-US" altLang="ja-JP" dirty="0">
                <a:solidFill>
                  <a:srgbClr val="000000"/>
                </a:solidFill>
                <a:latin typeface="Consolas" pitchFamily="49" charset="0"/>
                <a:cs typeface="Consolas" pitchFamily="49" charset="0"/>
              </a:rPr>
              <a:t>│   └── script            Scripts for creating a kernel image</a:t>
            </a:r>
          </a:p>
          <a:p>
            <a:pPr defTabSz="457200"/>
            <a:r>
              <a:rPr lang="en-US" altLang="ja-JP" dirty="0">
                <a:solidFill>
                  <a:srgbClr val="000000"/>
                </a:solidFill>
                <a:latin typeface="Consolas" pitchFamily="49" charset="0"/>
                <a:cs typeface="Consolas" pitchFamily="49" charset="0"/>
              </a:rPr>
              <a:t>├── lib                   Utility functions for kernel</a:t>
            </a:r>
          </a:p>
          <a:p>
            <a:pPr defTabSz="457200"/>
            <a:r>
              <a:rPr lang="en-US" altLang="ja-JP" dirty="0">
                <a:solidFill>
                  <a:srgbClr val="000000"/>
                </a:solidFill>
                <a:latin typeface="Consolas" pitchFamily="49" charset="0"/>
                <a:cs typeface="Consolas" pitchFamily="49" charset="0"/>
              </a:rPr>
              <a:t>│   └── include</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ihk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test</a:t>
            </a:r>
          </a:p>
        </p:txBody>
      </p:sp>
    </p:spTree>
    <p:extLst>
      <p:ext uri="{BB962C8B-B14F-4D97-AF65-F5344CB8AC3E}">
        <p14:creationId xmlns:p14="http://schemas.microsoft.com/office/powerpoint/2010/main" val="617837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524000" y="2"/>
            <a:ext cx="9144000" cy="1726625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defTabSz="457200"/>
            <a:r>
              <a:rPr lang="en-US" altLang="ja-JP" dirty="0">
                <a:solidFill>
                  <a:srgbClr val="000000"/>
                </a:solidFill>
                <a:latin typeface="Consolas" pitchFamily="49" charset="0"/>
                <a:cs typeface="Consolas" pitchFamily="49" charset="0"/>
              </a:rPr>
              <a:t>Category	Implemented(*1)		Planned</a:t>
            </a: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Process		</a:t>
            </a:r>
            <a:r>
              <a:rPr lang="en-US" altLang="ja-JP" dirty="0" err="1">
                <a:solidFill>
                  <a:srgbClr val="000000"/>
                </a:solidFill>
                <a:latin typeface="Consolas" pitchFamily="49" charset="0"/>
                <a:cs typeface="Consolas" pitchFamily="49" charset="0"/>
              </a:rPr>
              <a:t>arch_prctl</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get_thread_area</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Thread		clone			</a:t>
            </a:r>
            <a:r>
              <a:rPr lang="en-US" altLang="ja-JP" dirty="0" err="1">
                <a:solidFill>
                  <a:srgbClr val="000000"/>
                </a:solidFill>
                <a:latin typeface="Consolas" pitchFamily="49" charset="0"/>
                <a:cs typeface="Consolas" pitchFamily="49" charset="0"/>
              </a:rPr>
              <a:t>getrlimit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execve</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ptrace</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exit			</a:t>
            </a:r>
            <a:r>
              <a:rPr lang="en-US" altLang="ja-JP" dirty="0" err="1">
                <a:solidFill>
                  <a:srgbClr val="000000"/>
                </a:solidFill>
                <a:latin typeface="Consolas" pitchFamily="49" charset="0"/>
                <a:cs typeface="Consolas" pitchFamily="49" charset="0"/>
              </a:rPr>
              <a:t>rt_sigtimedwait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exit_group</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set_thread_area</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futex</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setrlimit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getpid</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signalfd</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getrlimit</a:t>
            </a:r>
            <a:r>
              <a:rPr lang="en-US" altLang="ja-JP" dirty="0">
                <a:solidFill>
                  <a:srgbClr val="000000"/>
                </a:solidFill>
                <a:latin typeface="Consolas" pitchFamily="49" charset="0"/>
                <a:cs typeface="Consolas" pitchFamily="49" charset="0"/>
              </a:rPr>
              <a:t>(*2)		signalfd4</a:t>
            </a:r>
          </a:p>
          <a:p>
            <a:pPr defTabSz="457200"/>
            <a:r>
              <a:rPr lang="en-US" altLang="ja-JP" dirty="0">
                <a:solidFill>
                  <a:srgbClr val="000000"/>
                </a:solidFill>
                <a:latin typeface="Consolas" pitchFamily="49" charset="0"/>
                <a:cs typeface="Consolas" pitchFamily="49" charset="0"/>
              </a:rPr>
              <a:t>		kill</a:t>
            </a:r>
          </a:p>
          <a:p>
            <a:pPr defTabSz="457200"/>
            <a:r>
              <a:rPr lang="en-US" altLang="ja-JP" dirty="0">
                <a:solidFill>
                  <a:srgbClr val="000000"/>
                </a:solidFill>
                <a:latin typeface="Consolas" pitchFamily="49" charset="0"/>
                <a:cs typeface="Consolas" pitchFamily="49" charset="0"/>
              </a:rPr>
              <a:t>		pause</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ptrace</a:t>
            </a:r>
            <a:r>
              <a:rPr lang="en-US" altLang="ja-JP" dirty="0">
                <a:solidFill>
                  <a:srgbClr val="000000"/>
                </a:solidFill>
                <a:latin typeface="Consolas" pitchFamily="49" charset="0"/>
                <a:cs typeface="Consolas" pitchFamily="49" charset="0"/>
              </a:rPr>
              <a:t>(*2)</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rt_sigaction</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rt_sigpending</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rt_sigprocmask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rt_sigqueueinfo</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rt_sigreturn</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rt_sigsuspend</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set_tid_address</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setpgid</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sigaltstack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tgkill</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vfork</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wait4</a:t>
            </a: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Memory		</a:t>
            </a:r>
            <a:r>
              <a:rPr lang="en-US" altLang="ja-JP" dirty="0" err="1">
                <a:solidFill>
                  <a:srgbClr val="000000"/>
                </a:solidFill>
                <a:latin typeface="Consolas" pitchFamily="49" charset="0"/>
                <a:cs typeface="Consolas" pitchFamily="49" charset="0"/>
              </a:rPr>
              <a:t>brk</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get_robust_list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Management	</a:t>
            </a:r>
            <a:r>
              <a:rPr lang="en-US" altLang="ja-JP" dirty="0" err="1">
                <a:solidFill>
                  <a:srgbClr val="000000"/>
                </a:solidFill>
                <a:latin typeface="Consolas" pitchFamily="49" charset="0"/>
                <a:cs typeface="Consolas" pitchFamily="49" charset="0"/>
              </a:rPr>
              <a:t>gettid</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mincore</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madvise</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mlockall</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mlock</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modify_ldt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mmap</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munlockall</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mprotect</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set_robust_list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mremap</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shmat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munlock</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shmctl</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munmap</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shmdt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remap_file_pages</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shmget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process_vm_readv</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process_vm_writev</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Scheduling	</a:t>
            </a:r>
            <a:r>
              <a:rPr lang="en-US" altLang="ja-JP" dirty="0" err="1">
                <a:solidFill>
                  <a:srgbClr val="000000"/>
                </a:solidFill>
                <a:latin typeface="Consolas" pitchFamily="49" charset="0"/>
                <a:cs typeface="Consolas" pitchFamily="49" charset="0"/>
              </a:rPr>
              <a:t>sched_getaffinity</a:t>
            </a:r>
            <a:r>
              <a:rPr lang="en-US" altLang="ja-JP" dirty="0">
                <a:solidFill>
                  <a:srgbClr val="000000"/>
                </a:solidFill>
                <a:latin typeface="Consolas" pitchFamily="49" charset="0"/>
                <a:cs typeface="Consolas" pitchFamily="49" charset="0"/>
              </a:rPr>
              <a:t>	alarm(*3)</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sched_setaffinity</a:t>
            </a:r>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getitimer</a:t>
            </a:r>
            <a:r>
              <a:rPr lang="en-US" altLang="ja-JP" dirty="0">
                <a:solidFill>
                  <a:srgbClr val="000000"/>
                </a:solidFill>
                <a:latin typeface="Consolas" pitchFamily="49" charset="0"/>
                <a:cs typeface="Consolas" pitchFamily="49" charset="0"/>
              </a:rPr>
              <a:t>(*3)</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gettimeofday</a:t>
            </a:r>
            <a:r>
              <a:rPr lang="en-US" altLang="ja-JP" dirty="0">
                <a:solidFill>
                  <a:srgbClr val="000000"/>
                </a:solidFill>
                <a:latin typeface="Consolas" pitchFamily="49" charset="0"/>
                <a:cs typeface="Consolas" pitchFamily="49" charset="0"/>
              </a:rPr>
              <a:t>(*3)</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nanosleep</a:t>
            </a:r>
            <a:r>
              <a:rPr lang="en-US" altLang="ja-JP" dirty="0">
                <a:solidFill>
                  <a:srgbClr val="000000"/>
                </a:solidFill>
                <a:latin typeface="Consolas" pitchFamily="49" charset="0"/>
                <a:cs typeface="Consolas" pitchFamily="49" charset="0"/>
              </a:rPr>
              <a:t>(*3)</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sched_yield</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setitimer</a:t>
            </a:r>
            <a:r>
              <a:rPr lang="en-US" altLang="ja-JP" dirty="0">
                <a:solidFill>
                  <a:srgbClr val="000000"/>
                </a:solidFill>
                <a:latin typeface="Consolas" pitchFamily="49" charset="0"/>
                <a:cs typeface="Consolas" pitchFamily="49" charset="0"/>
              </a:rPr>
              <a:t>(*3)</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settimeofday</a:t>
            </a:r>
            <a:r>
              <a:rPr lang="en-US" altLang="ja-JP" dirty="0">
                <a:solidFill>
                  <a:srgbClr val="000000"/>
                </a:solidFill>
                <a:latin typeface="Consolas" pitchFamily="49" charset="0"/>
                <a:cs typeface="Consolas" pitchFamily="49" charset="0"/>
              </a:rPr>
              <a:t>(*3)</a:t>
            </a:r>
          </a:p>
          <a:p>
            <a:pPr defTabSz="457200"/>
            <a:r>
              <a:rPr lang="en-US" altLang="ja-JP" dirty="0">
                <a:solidFill>
                  <a:srgbClr val="000000"/>
                </a:solidFill>
                <a:latin typeface="Consolas" pitchFamily="49" charset="0"/>
                <a:cs typeface="Consolas" pitchFamily="49" charset="0"/>
              </a:rPr>
              <a:t>					time(*3)</a:t>
            </a:r>
          </a:p>
          <a:p>
            <a:pPr defTabSz="457200"/>
            <a:r>
              <a:rPr lang="en-US" altLang="ja-JP" dirty="0">
                <a:solidFill>
                  <a:srgbClr val="000000"/>
                </a:solidFill>
                <a:latin typeface="Consolas" pitchFamily="49" charset="0"/>
                <a:cs typeface="Consolas" pitchFamily="49" charset="0"/>
              </a:rPr>
              <a:t>					times(*3)</a:t>
            </a: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Performance	Original Interface:	PAPI Interface</a:t>
            </a:r>
          </a:p>
          <a:p>
            <a:pPr defTabSz="457200"/>
            <a:r>
              <a:rPr lang="en-US" altLang="ja-JP" dirty="0">
                <a:solidFill>
                  <a:srgbClr val="000000"/>
                </a:solidFill>
                <a:latin typeface="Consolas" pitchFamily="49" charset="0"/>
                <a:cs typeface="Consolas" pitchFamily="49" charset="0"/>
              </a:rPr>
              <a:t>Counter		</a:t>
            </a:r>
            <a:r>
              <a:rPr lang="en-US" altLang="ja-JP" dirty="0" err="1">
                <a:solidFill>
                  <a:srgbClr val="000000"/>
                </a:solidFill>
                <a:latin typeface="Consolas" pitchFamily="49" charset="0"/>
                <a:cs typeface="Consolas" pitchFamily="49" charset="0"/>
              </a:rPr>
              <a:t>pmc_init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pmc_reset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pmc_start</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pmc_stop</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Other Kernel				/</a:t>
            </a:r>
            <a:r>
              <a:rPr lang="en-US" altLang="ja-JP" dirty="0" err="1">
                <a:solidFill>
                  <a:srgbClr val="000000"/>
                </a:solidFill>
                <a:latin typeface="Consolas" pitchFamily="49" charset="0"/>
                <a:cs typeface="Consolas" pitchFamily="49" charset="0"/>
              </a:rPr>
              <a:t>proc</a:t>
            </a:r>
            <a:r>
              <a:rPr lang="en-US" altLang="ja-JP" dirty="0">
                <a:solidFill>
                  <a:srgbClr val="000000"/>
                </a:solidFill>
                <a:latin typeface="Consolas" pitchFamily="49" charset="0"/>
                <a:cs typeface="Consolas" pitchFamily="49" charset="0"/>
              </a:rPr>
              <a:t> and /sys </a:t>
            </a:r>
            <a:r>
              <a:rPr lang="en-US" altLang="ja-JP" dirty="0" err="1">
                <a:solidFill>
                  <a:srgbClr val="000000"/>
                </a:solidFill>
                <a:latin typeface="Consolas" pitchFamily="49" charset="0"/>
                <a:cs typeface="Consolas" pitchFamily="49" charset="0"/>
              </a:rPr>
              <a:t>Filesystem</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Functions				Large Page Interface</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cgroups</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*1: System calls not listed below are delegated to Linux.</a:t>
            </a:r>
          </a:p>
          <a:p>
            <a:pPr defTabSz="457200"/>
            <a:r>
              <a:rPr lang="en-US" altLang="ja-JP" dirty="0">
                <a:solidFill>
                  <a:srgbClr val="000000"/>
                </a:solidFill>
                <a:latin typeface="Consolas" pitchFamily="49" charset="0"/>
                <a:cs typeface="Consolas" pitchFamily="49" charset="0"/>
              </a:rPr>
              <a:t>*2: Some functions have not been implemented.</a:t>
            </a:r>
          </a:p>
          <a:p>
            <a:pPr defTabSz="457200"/>
            <a:r>
              <a:rPr lang="en-US" altLang="ja-JP" dirty="0">
                <a:solidFill>
                  <a:srgbClr val="000000"/>
                </a:solidFill>
                <a:latin typeface="Consolas" pitchFamily="49" charset="0"/>
                <a:cs typeface="Consolas" pitchFamily="49" charset="0"/>
              </a:rPr>
              <a:t>*3: These system calls are delegated to Linux for the moment.</a:t>
            </a:r>
          </a:p>
        </p:txBody>
      </p:sp>
    </p:spTree>
    <p:extLst>
      <p:ext uri="{BB962C8B-B14F-4D97-AF65-F5344CB8AC3E}">
        <p14:creationId xmlns:p14="http://schemas.microsoft.com/office/powerpoint/2010/main" val="8096791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273990" y="715159"/>
            <a:ext cx="7736904" cy="535531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defTabSz="457200"/>
            <a:r>
              <a:rPr lang="en-US" altLang="ja-JP" dirty="0" err="1">
                <a:solidFill>
                  <a:srgbClr val="000000"/>
                </a:solidFill>
                <a:latin typeface="Consolas" pitchFamily="49" charset="0"/>
                <a:cs typeface="Consolas" pitchFamily="49" charset="0"/>
              </a:rPr>
              <a:t>linux</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|--- 3.0/</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 =&gt; symbolic link to ../../</a:t>
            </a:r>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/host/</a:t>
            </a:r>
            <a:r>
              <a:rPr lang="en-US" altLang="ja-JP" dirty="0" err="1">
                <a:solidFill>
                  <a:srgbClr val="000000"/>
                </a:solidFill>
                <a:latin typeface="Consolas" pitchFamily="49" charset="0"/>
                <a:cs typeface="Consolas" pitchFamily="49" charset="0"/>
              </a:rPr>
              <a:t>linux</a:t>
            </a:r>
            <a:endParaRPr lang="en-US" altLang="ja-JP" dirty="0">
              <a:solidFill>
                <a:srgbClr val="000000"/>
              </a:solidFill>
              <a:latin typeface="Consolas" pitchFamily="49" charset="0"/>
              <a:cs typeface="Consolas" pitchFamily="49" charset="0"/>
            </a:endParaRPr>
          </a:p>
          <a:p>
            <a:pPr defTabSz="457200"/>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host/</a:t>
            </a:r>
          </a:p>
          <a:p>
            <a:pPr defTabSz="457200"/>
            <a:r>
              <a:rPr lang="en-US" altLang="ja-JP" dirty="0">
                <a:solidFill>
                  <a:srgbClr val="000000"/>
                </a:solidFill>
                <a:latin typeface="Consolas" pitchFamily="49" charset="0"/>
                <a:cs typeface="Consolas" pitchFamily="49" charset="0"/>
              </a:rPr>
              <a:t>|    |--- driver/</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knf</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    |--- </a:t>
            </a:r>
            <a:r>
              <a:rPr lang="en-US" altLang="ja-JP" dirty="0" err="1">
                <a:solidFill>
                  <a:srgbClr val="000000"/>
                </a:solidFill>
                <a:latin typeface="Consolas" pitchFamily="49" charset="0"/>
                <a:cs typeface="Consolas" pitchFamily="49" charset="0"/>
              </a:rPr>
              <a:t>mee</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linux</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ikc</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include/</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sysdeps</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knf</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manycore</a:t>
            </a:r>
            <a:r>
              <a:rPr lang="en-US" altLang="ja-JP" dirty="0">
                <a:solidFill>
                  <a:srgbClr val="000000"/>
                </a:solidFill>
                <a:latin typeface="Consolas" pitchFamily="49" charset="0"/>
                <a:cs typeface="Consolas" pitchFamily="49" charset="0"/>
              </a:rPr>
              <a:t>/</a:t>
            </a:r>
            <a:endParaRPr lang="en-US" altLang="ja-JP" i="1"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generic/</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knf</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mee</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 x86_common</a:t>
            </a:r>
          </a:p>
        </p:txBody>
      </p:sp>
    </p:spTree>
    <p:extLst>
      <p:ext uri="{BB962C8B-B14F-4D97-AF65-F5344CB8AC3E}">
        <p14:creationId xmlns:p14="http://schemas.microsoft.com/office/powerpoint/2010/main" val="8963670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テキスト ボックス 3"/>
          <p:cNvSpPr txBox="1"/>
          <p:nvPr/>
        </p:nvSpPr>
        <p:spPr>
          <a:xfrm>
            <a:off x="1919536" y="1124745"/>
            <a:ext cx="8208912" cy="424731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defTabSz="457200"/>
            <a:r>
              <a:rPr lang="en-US" altLang="ja-JP" dirty="0">
                <a:solidFill>
                  <a:srgbClr val="000000"/>
                </a:solidFill>
                <a:latin typeface="Consolas" pitchFamily="49" charset="0"/>
                <a:cs typeface="Consolas" pitchFamily="49" charset="0"/>
              </a:rPr>
              <a:t>|--- include/</a:t>
            </a:r>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			</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aal_host_driver.h</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Definitions for AAL-Host I/F</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aal_host_misc.h</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Page allocator, etc.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aal_host_user.h</a:t>
            </a:r>
            <a:r>
              <a:rPr lang="en-US" altLang="ja-JP" dirty="0">
                <a:solidFill>
                  <a:srgbClr val="000000"/>
                </a:solidFill>
                <a:latin typeface="Consolas" pitchFamily="49" charset="0"/>
                <a:cs typeface="Consolas" pitchFamily="49" charset="0"/>
              </a:rPr>
              <a:t>		</a:t>
            </a:r>
            <a:r>
              <a:rPr lang="en-US" altLang="ja-JP" dirty="0" err="1">
                <a:solidFill>
                  <a:srgbClr val="000000"/>
                </a:solidFill>
                <a:cs typeface="Consolas" pitchFamily="49" charset="0"/>
              </a:rPr>
              <a:t>ioctl</a:t>
            </a:r>
            <a:r>
              <a:rPr lang="en-US" altLang="ja-JP" dirty="0">
                <a:solidFill>
                  <a:srgbClr val="000000"/>
                </a:solidFill>
                <a:cs typeface="Consolas" pitchFamily="49" charset="0"/>
              </a:rPr>
              <a:t> requests definition</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ikc.h</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includes IKC headers</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misc</a:t>
            </a:r>
            <a:r>
              <a:rPr lang="en-US" altLang="ja-JP" dirty="0">
                <a:solidFill>
                  <a:srgbClr val="000000"/>
                </a:solidFill>
                <a:latin typeface="Consolas" pitchFamily="49" charset="0"/>
                <a:cs typeface="Consolas" pitchFamily="49" charset="0"/>
              </a:rPr>
              <a:t>/</a:t>
            </a:r>
            <a:r>
              <a:rPr lang="en-US" altLang="ja-JP" dirty="0" err="1">
                <a:solidFill>
                  <a:srgbClr val="000000"/>
                </a:solidFill>
                <a:latin typeface="Consolas" pitchFamily="49" charset="0"/>
                <a:cs typeface="Consolas" pitchFamily="49" charset="0"/>
              </a:rPr>
              <a:t>debug.h</a:t>
            </a:r>
            <a:r>
              <a:rPr lang="en-US" altLang="ja-JP" dirty="0">
                <a:solidFill>
                  <a:srgbClr val="000000"/>
                </a:solidFill>
                <a:latin typeface="Consolas" pitchFamily="49" charset="0"/>
                <a:cs typeface="Consolas" pitchFamily="49" charset="0"/>
              </a:rPr>
              <a:t>		</a:t>
            </a:r>
            <a:r>
              <a:rPr lang="en-US" altLang="ja-JP" dirty="0" err="1">
                <a:solidFill>
                  <a:srgbClr val="000000"/>
                </a:solidFill>
                <a:cs typeface="Consolas" pitchFamily="49" charset="0"/>
              </a:rPr>
              <a:t>dprintf</a:t>
            </a:r>
            <a:r>
              <a:rPr lang="en-US" altLang="ja-JP" dirty="0">
                <a:solidFill>
                  <a:srgbClr val="000000"/>
                </a:solidFill>
                <a:cs typeface="Consolas" pitchFamily="49" charset="0"/>
              </a:rPr>
              <a:t> -&gt; </a:t>
            </a:r>
            <a:r>
              <a:rPr lang="en-US" altLang="ja-JP" dirty="0" err="1">
                <a:solidFill>
                  <a:srgbClr val="000000"/>
                </a:solidFill>
                <a:cs typeface="Consolas" pitchFamily="49" charset="0"/>
              </a:rPr>
              <a:t>printk</a:t>
            </a:r>
            <a:r>
              <a:rPr lang="en-US" altLang="ja-JP" dirty="0">
                <a:solidFill>
                  <a:srgbClr val="000000"/>
                </a:solidFill>
                <a:cs typeface="Consolas" pitchFamily="49" charset="0"/>
              </a:rPr>
              <a:t>, etc.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linux</a:t>
            </a:r>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host_driver.c</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Character devices for Linux</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host_linux.h</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Definition in Linux</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mem_alloc.c</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Allocator</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mikc.c</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IKC master channel creator</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mm.c</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Under construction</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ops_wrappers.h</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ops wrapper functions </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(cont.)</a:t>
            </a:r>
          </a:p>
        </p:txBody>
      </p:sp>
    </p:spTree>
    <p:extLst>
      <p:ext uri="{BB962C8B-B14F-4D97-AF65-F5344CB8AC3E}">
        <p14:creationId xmlns:p14="http://schemas.microsoft.com/office/powerpoint/2010/main" val="373054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5" name="テキスト ボックス 4"/>
          <p:cNvSpPr txBox="1"/>
          <p:nvPr/>
        </p:nvSpPr>
        <p:spPr>
          <a:xfrm>
            <a:off x="1919536" y="1124745"/>
            <a:ext cx="8208912" cy="452431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defTabSz="457200"/>
            <a:r>
              <a:rPr lang="en-US" altLang="ja-JP" dirty="0">
                <a:solidFill>
                  <a:srgbClr val="000000"/>
                </a:solidFill>
                <a:latin typeface="Consolas" pitchFamily="49" charset="0"/>
                <a:cs typeface="Consolas" pitchFamily="49" charset="0"/>
              </a:rPr>
              <a:t>|--- generic/				</a:t>
            </a:r>
            <a:r>
              <a:rPr lang="en-US" altLang="ja-JP" dirty="0">
                <a:solidFill>
                  <a:srgbClr val="000000"/>
                </a:solidFill>
                <a:cs typeface="Consolas" pitchFamily="49" charset="0"/>
              </a:rPr>
              <a:t>Generic (Architecture-independent)</a:t>
            </a:r>
          </a:p>
          <a:p>
            <a:pPr defTabSz="457200"/>
            <a:r>
              <a:rPr lang="en-US" altLang="ja-JP" dirty="0">
                <a:solidFill>
                  <a:srgbClr val="000000"/>
                </a:solidFill>
                <a:latin typeface="Consolas" pitchFamily="49" charset="0"/>
                <a:cs typeface="Consolas" pitchFamily="49" charset="0"/>
              </a:rPr>
              <a:t>|    |--- include/			</a:t>
            </a:r>
            <a:r>
              <a:rPr lang="en-US" altLang="ja-JP" dirty="0">
                <a:solidFill>
                  <a:srgbClr val="000000"/>
                </a:solidFill>
                <a:cs typeface="Consolas" pitchFamily="49" charset="0"/>
              </a:rPr>
              <a:t>Header files (generic)</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AAL Stuffs</a:t>
            </a:r>
            <a:endParaRPr lang="en-US" altLang="ja-JP" dirty="0">
              <a:solidFill>
                <a:srgbClr val="000000"/>
              </a:solidFill>
              <a:latin typeface="Consolas" pitchFamily="49" charset="0"/>
              <a:cs typeface="Consolas" pitchFamily="49" charset="0"/>
            </a:endParaRP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x86_common/			</a:t>
            </a:r>
            <a:r>
              <a:rPr lang="en-US" altLang="ja-JP" dirty="0">
                <a:solidFill>
                  <a:srgbClr val="000000"/>
                </a:solidFill>
                <a:cs typeface="Consolas" pitchFamily="49" charset="0"/>
              </a:rPr>
              <a:t>Common files in the x86 architecture</a:t>
            </a:r>
          </a:p>
          <a:p>
            <a:pPr defTabSz="457200"/>
            <a:r>
              <a:rPr lang="en-US" altLang="ja-JP" dirty="0">
                <a:solidFill>
                  <a:srgbClr val="000000"/>
                </a:solidFill>
                <a:latin typeface="Consolas" pitchFamily="49" charset="0"/>
                <a:cs typeface="Consolas" pitchFamily="49" charset="0"/>
              </a:rPr>
              <a:t>|    |--- include/			</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			</a:t>
            </a: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knf</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Knights Ferry files</a:t>
            </a:r>
          </a:p>
          <a:p>
            <a:pPr defTabSz="457200"/>
            <a:r>
              <a:rPr lang="en-US" altLang="ja-JP" dirty="0">
                <a:solidFill>
                  <a:srgbClr val="000000"/>
                </a:solidFill>
                <a:latin typeface="Consolas" pitchFamily="49" charset="0"/>
                <a:cs typeface="Consolas" pitchFamily="49" charset="0"/>
              </a:rPr>
              <a:t>|    |--- include/			</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			</a:t>
            </a:r>
          </a:p>
          <a:p>
            <a:pPr defTabSz="457200"/>
            <a:r>
              <a:rPr lang="en-US" altLang="ja-JP" dirty="0">
                <a:solidFill>
                  <a:srgbClr val="000000"/>
                </a:solidFill>
                <a:latin typeface="Consolas" pitchFamily="49" charset="0"/>
                <a:cs typeface="Consolas" pitchFamily="49" charset="0"/>
              </a:rPr>
              <a:t>|</a:t>
            </a:r>
          </a:p>
          <a:p>
            <a:pPr defTabSz="457200"/>
            <a:r>
              <a:rPr lang="en-US" altLang="ja-JP" dirty="0">
                <a:solidFill>
                  <a:srgbClr val="000000"/>
                </a:solidFill>
                <a:latin typeface="Consolas" pitchFamily="49" charset="0"/>
                <a:cs typeface="Consolas" pitchFamily="49" charset="0"/>
              </a:rPr>
              <a:t>|--- </a:t>
            </a:r>
            <a:r>
              <a:rPr lang="en-US" altLang="ja-JP" dirty="0" err="1">
                <a:solidFill>
                  <a:srgbClr val="000000"/>
                </a:solidFill>
                <a:latin typeface="Consolas" pitchFamily="49" charset="0"/>
                <a:cs typeface="Consolas" pitchFamily="49" charset="0"/>
              </a:rPr>
              <a:t>mee</a:t>
            </a:r>
            <a:r>
              <a:rPr lang="en-US" altLang="ja-JP" dirty="0">
                <a:solidFill>
                  <a:srgbClr val="000000"/>
                </a:solidFill>
                <a:latin typeface="Consolas" pitchFamily="49" charset="0"/>
                <a:cs typeface="Consolas" pitchFamily="49" charset="0"/>
              </a:rPr>
              <a:t>/				</a:t>
            </a:r>
            <a:r>
              <a:rPr lang="en-US" altLang="ja-JP" dirty="0">
                <a:solidFill>
                  <a:srgbClr val="000000"/>
                </a:solidFill>
                <a:cs typeface="Consolas" pitchFamily="49" charset="0"/>
              </a:rPr>
              <a:t>MEE files</a:t>
            </a:r>
          </a:p>
          <a:p>
            <a:pPr defTabSz="457200"/>
            <a:r>
              <a:rPr lang="en-US" altLang="ja-JP" dirty="0">
                <a:solidFill>
                  <a:srgbClr val="000000"/>
                </a:solidFill>
                <a:latin typeface="Consolas" pitchFamily="49" charset="0"/>
                <a:cs typeface="Consolas" pitchFamily="49" charset="0"/>
              </a:rPr>
              <a:t>|    |--- include/			</a:t>
            </a:r>
          </a:p>
          <a:p>
            <a:pPr defTabSz="457200"/>
            <a:r>
              <a:rPr lang="en-US" altLang="ja-JP" dirty="0">
                <a:solidFill>
                  <a:srgbClr val="000000"/>
                </a:solidFill>
                <a:latin typeface="Consolas" pitchFamily="49" charset="0"/>
                <a:cs typeface="Consolas" pitchFamily="49" charset="0"/>
              </a:rPr>
              <a:t>|         |--- </a:t>
            </a:r>
            <a:r>
              <a:rPr lang="en-US" altLang="ja-JP" dirty="0" err="1">
                <a:solidFill>
                  <a:srgbClr val="000000"/>
                </a:solidFill>
                <a:latin typeface="Consolas" pitchFamily="49" charset="0"/>
                <a:cs typeface="Consolas" pitchFamily="49" charset="0"/>
              </a:rPr>
              <a:t>aal</a:t>
            </a:r>
            <a:r>
              <a:rPr lang="en-US" altLang="ja-JP" dirty="0">
                <a:solidFill>
                  <a:srgbClr val="000000"/>
                </a:solidFill>
                <a:latin typeface="Consolas" pitchFamily="49" charset="0"/>
                <a:cs typeface="Consolas" pitchFamily="49" charset="0"/>
              </a:rPr>
              <a:t>/			</a:t>
            </a:r>
          </a:p>
          <a:p>
            <a:pPr defTabSz="457200"/>
            <a:r>
              <a:rPr lang="en-US" altLang="ja-JP" dirty="0">
                <a:solidFill>
                  <a:srgbClr val="000000"/>
                </a:solidFill>
                <a:latin typeface="Consolas" pitchFamily="49" charset="0"/>
                <a:cs typeface="Consolas" pitchFamily="49" charset="0"/>
              </a:rPr>
              <a:t>|</a:t>
            </a:r>
          </a:p>
        </p:txBody>
      </p:sp>
    </p:spTree>
    <p:extLst>
      <p:ext uri="{BB962C8B-B14F-4D97-AF65-F5344CB8AC3E}">
        <p14:creationId xmlns:p14="http://schemas.microsoft.com/office/powerpoint/2010/main" val="1428300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グループ化 177"/>
          <p:cNvGrpSpPr/>
          <p:nvPr/>
        </p:nvGrpSpPr>
        <p:grpSpPr>
          <a:xfrm>
            <a:off x="1900049" y="604882"/>
            <a:ext cx="6504788" cy="5384826"/>
            <a:chOff x="407386" y="604882"/>
            <a:chExt cx="7046854" cy="5384826"/>
          </a:xfrm>
        </p:grpSpPr>
        <p:grpSp>
          <p:nvGrpSpPr>
            <p:cNvPr id="89" name="グループ化 88"/>
            <p:cNvGrpSpPr/>
            <p:nvPr/>
          </p:nvGrpSpPr>
          <p:grpSpPr>
            <a:xfrm>
              <a:off x="407386" y="970451"/>
              <a:ext cx="2879124" cy="1407073"/>
              <a:chOff x="856219" y="2407846"/>
              <a:chExt cx="2879124" cy="1407073"/>
            </a:xfrm>
          </p:grpSpPr>
          <p:sp>
            <p:nvSpPr>
              <p:cNvPr id="90" name="角丸四角形 89"/>
              <p:cNvSpPr/>
              <p:nvPr/>
            </p:nvSpPr>
            <p:spPr>
              <a:xfrm>
                <a:off x="856219" y="2407846"/>
                <a:ext cx="2879124" cy="14070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rgbClr val="002060"/>
                  </a:solidFill>
                </a:endParaRPr>
              </a:p>
            </p:txBody>
          </p:sp>
          <p:grpSp>
            <p:nvGrpSpPr>
              <p:cNvPr id="91" name="グループ化 90"/>
              <p:cNvGrpSpPr/>
              <p:nvPr/>
            </p:nvGrpSpPr>
            <p:grpSpPr>
              <a:xfrm>
                <a:off x="999931" y="2538320"/>
                <a:ext cx="1210962" cy="1124464"/>
                <a:chOff x="5943600" y="1136822"/>
                <a:chExt cx="1210962" cy="1124464"/>
              </a:xfrm>
            </p:grpSpPr>
            <p:sp>
              <p:nvSpPr>
                <p:cNvPr id="103" name="角丸四角形 102"/>
                <p:cNvSpPr/>
                <p:nvPr/>
              </p:nvSpPr>
              <p:spPr>
                <a:xfrm>
                  <a:off x="5943600" y="1136822"/>
                  <a:ext cx="1210962" cy="11244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rgbClr val="002060"/>
                    </a:solidFill>
                  </a:endParaRPr>
                </a:p>
              </p:txBody>
            </p:sp>
            <p:grpSp>
              <p:nvGrpSpPr>
                <p:cNvPr id="104" name="グループ化 103"/>
                <p:cNvGrpSpPr/>
                <p:nvPr/>
              </p:nvGrpSpPr>
              <p:grpSpPr>
                <a:xfrm>
                  <a:off x="6091881" y="1149179"/>
                  <a:ext cx="999361" cy="996779"/>
                  <a:chOff x="6091881" y="1149179"/>
                  <a:chExt cx="999361" cy="996779"/>
                </a:xfrm>
              </p:grpSpPr>
              <p:sp>
                <p:nvSpPr>
                  <p:cNvPr id="105" name="円/楕円 104"/>
                  <p:cNvSpPr/>
                  <p:nvPr/>
                </p:nvSpPr>
                <p:spPr>
                  <a:xfrm>
                    <a:off x="6091881"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06" name="円/楕円 105"/>
                  <p:cNvSpPr/>
                  <p:nvPr/>
                </p:nvSpPr>
                <p:spPr>
                  <a:xfrm>
                    <a:off x="6734433"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07" name="円/楕円 106"/>
                  <p:cNvSpPr/>
                  <p:nvPr/>
                </p:nvSpPr>
                <p:spPr>
                  <a:xfrm>
                    <a:off x="6091881"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08" name="円/楕円 107"/>
                  <p:cNvSpPr/>
                  <p:nvPr/>
                </p:nvSpPr>
                <p:spPr>
                  <a:xfrm>
                    <a:off x="6734433"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09" name="テキスト ボックス 108"/>
                  <p:cNvSpPr txBox="1"/>
                  <p:nvPr/>
                </p:nvSpPr>
                <p:spPr>
                  <a:xfrm>
                    <a:off x="6413156" y="114917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10" name="円/楕円 109"/>
                  <p:cNvSpPr/>
                  <p:nvPr/>
                </p:nvSpPr>
                <p:spPr>
                  <a:xfrm>
                    <a:off x="6726195"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11" name="テキスト ボックス 110"/>
                  <p:cNvSpPr txBox="1"/>
                  <p:nvPr/>
                </p:nvSpPr>
                <p:spPr>
                  <a:xfrm>
                    <a:off x="6392561" y="1734065"/>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12" name="テキスト ボックス 111"/>
                  <p:cNvSpPr txBox="1"/>
                  <p:nvPr/>
                </p:nvSpPr>
                <p:spPr>
                  <a:xfrm>
                    <a:off x="6120712" y="1449860"/>
                    <a:ext cx="970530"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grpSp>
          <p:grpSp>
            <p:nvGrpSpPr>
              <p:cNvPr id="92" name="グループ化 91"/>
              <p:cNvGrpSpPr/>
              <p:nvPr/>
            </p:nvGrpSpPr>
            <p:grpSpPr>
              <a:xfrm>
                <a:off x="2389910" y="2538320"/>
                <a:ext cx="1210962" cy="1124464"/>
                <a:chOff x="5943600" y="1136822"/>
                <a:chExt cx="1210962" cy="1124464"/>
              </a:xfrm>
            </p:grpSpPr>
            <p:sp>
              <p:nvSpPr>
                <p:cNvPr id="93" name="角丸四角形 92"/>
                <p:cNvSpPr/>
                <p:nvPr/>
              </p:nvSpPr>
              <p:spPr>
                <a:xfrm>
                  <a:off x="5943600" y="1136822"/>
                  <a:ext cx="1210962" cy="11244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rgbClr val="002060"/>
                    </a:solidFill>
                  </a:endParaRPr>
                </a:p>
              </p:txBody>
            </p:sp>
            <p:grpSp>
              <p:nvGrpSpPr>
                <p:cNvPr id="94" name="グループ化 93"/>
                <p:cNvGrpSpPr/>
                <p:nvPr/>
              </p:nvGrpSpPr>
              <p:grpSpPr>
                <a:xfrm>
                  <a:off x="6091881" y="1149179"/>
                  <a:ext cx="999361" cy="996779"/>
                  <a:chOff x="6091881" y="1149179"/>
                  <a:chExt cx="999361" cy="996779"/>
                </a:xfrm>
              </p:grpSpPr>
              <p:sp>
                <p:nvSpPr>
                  <p:cNvPr id="95" name="円/楕円 94"/>
                  <p:cNvSpPr/>
                  <p:nvPr/>
                </p:nvSpPr>
                <p:spPr>
                  <a:xfrm>
                    <a:off x="6091881"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96" name="円/楕円 95"/>
                  <p:cNvSpPr/>
                  <p:nvPr/>
                </p:nvSpPr>
                <p:spPr>
                  <a:xfrm>
                    <a:off x="6734433"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97" name="円/楕円 96"/>
                  <p:cNvSpPr/>
                  <p:nvPr/>
                </p:nvSpPr>
                <p:spPr>
                  <a:xfrm>
                    <a:off x="6091881"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98" name="円/楕円 97"/>
                  <p:cNvSpPr/>
                  <p:nvPr/>
                </p:nvSpPr>
                <p:spPr>
                  <a:xfrm>
                    <a:off x="6734433"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99" name="テキスト ボックス 98"/>
                  <p:cNvSpPr txBox="1"/>
                  <p:nvPr/>
                </p:nvSpPr>
                <p:spPr>
                  <a:xfrm>
                    <a:off x="6413156" y="114917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00" name="円/楕円 99"/>
                  <p:cNvSpPr/>
                  <p:nvPr/>
                </p:nvSpPr>
                <p:spPr>
                  <a:xfrm>
                    <a:off x="6726195"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01" name="テキスト ボックス 100"/>
                  <p:cNvSpPr txBox="1"/>
                  <p:nvPr/>
                </p:nvSpPr>
                <p:spPr>
                  <a:xfrm>
                    <a:off x="6392561" y="1734065"/>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02" name="テキスト ボックス 101"/>
                  <p:cNvSpPr txBox="1"/>
                  <p:nvPr/>
                </p:nvSpPr>
                <p:spPr>
                  <a:xfrm>
                    <a:off x="6120712" y="1449860"/>
                    <a:ext cx="970530"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grpSp>
        </p:grpSp>
        <p:grpSp>
          <p:nvGrpSpPr>
            <p:cNvPr id="113" name="グループ化 112"/>
            <p:cNvGrpSpPr/>
            <p:nvPr/>
          </p:nvGrpSpPr>
          <p:grpSpPr>
            <a:xfrm>
              <a:off x="498832" y="3485300"/>
              <a:ext cx="2652429" cy="2504408"/>
              <a:chOff x="4943359" y="2234477"/>
              <a:chExt cx="2879124" cy="2644346"/>
            </a:xfrm>
          </p:grpSpPr>
          <p:sp>
            <p:nvSpPr>
              <p:cNvPr id="114" name="角丸四角形 113"/>
              <p:cNvSpPr/>
              <p:nvPr/>
            </p:nvSpPr>
            <p:spPr>
              <a:xfrm>
                <a:off x="4943359" y="2234477"/>
                <a:ext cx="2879124" cy="26443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rgbClr val="002060"/>
                  </a:solidFill>
                </a:endParaRPr>
              </a:p>
            </p:txBody>
          </p:sp>
          <p:grpSp>
            <p:nvGrpSpPr>
              <p:cNvPr id="115" name="グループ化 114"/>
              <p:cNvGrpSpPr/>
              <p:nvPr/>
            </p:nvGrpSpPr>
            <p:grpSpPr>
              <a:xfrm>
                <a:off x="5064236" y="2405281"/>
                <a:ext cx="1230589" cy="1124464"/>
                <a:chOff x="5943600" y="1136822"/>
                <a:chExt cx="1230589" cy="1124464"/>
              </a:xfrm>
            </p:grpSpPr>
            <p:sp>
              <p:nvSpPr>
                <p:cNvPr id="149" name="角丸四角形 148"/>
                <p:cNvSpPr/>
                <p:nvPr/>
              </p:nvSpPr>
              <p:spPr>
                <a:xfrm>
                  <a:off x="5943600" y="1136822"/>
                  <a:ext cx="1210962" cy="11244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dirty="0">
                    <a:solidFill>
                      <a:srgbClr val="002060"/>
                    </a:solidFill>
                  </a:endParaRPr>
                </a:p>
              </p:txBody>
            </p:sp>
            <p:grpSp>
              <p:nvGrpSpPr>
                <p:cNvPr id="150" name="グループ化 149"/>
                <p:cNvGrpSpPr/>
                <p:nvPr/>
              </p:nvGrpSpPr>
              <p:grpSpPr>
                <a:xfrm>
                  <a:off x="6091881" y="1149179"/>
                  <a:ext cx="1082308" cy="996779"/>
                  <a:chOff x="6091881" y="1149179"/>
                  <a:chExt cx="1082308" cy="996779"/>
                </a:xfrm>
              </p:grpSpPr>
              <p:sp>
                <p:nvSpPr>
                  <p:cNvPr id="151" name="円/楕円 150"/>
                  <p:cNvSpPr/>
                  <p:nvPr/>
                </p:nvSpPr>
                <p:spPr>
                  <a:xfrm>
                    <a:off x="6091881"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52" name="円/楕円 151"/>
                  <p:cNvSpPr/>
                  <p:nvPr/>
                </p:nvSpPr>
                <p:spPr>
                  <a:xfrm>
                    <a:off x="6734433"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53" name="円/楕円 152"/>
                  <p:cNvSpPr/>
                  <p:nvPr/>
                </p:nvSpPr>
                <p:spPr>
                  <a:xfrm>
                    <a:off x="6091881"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54" name="円/楕円 153"/>
                  <p:cNvSpPr/>
                  <p:nvPr/>
                </p:nvSpPr>
                <p:spPr>
                  <a:xfrm>
                    <a:off x="6734433"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55" name="テキスト ボックス 154"/>
                  <p:cNvSpPr txBox="1"/>
                  <p:nvPr/>
                </p:nvSpPr>
                <p:spPr>
                  <a:xfrm>
                    <a:off x="6413156" y="1149179"/>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56" name="円/楕円 155"/>
                  <p:cNvSpPr/>
                  <p:nvPr/>
                </p:nvSpPr>
                <p:spPr>
                  <a:xfrm>
                    <a:off x="6726195"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57" name="テキスト ボックス 156"/>
                  <p:cNvSpPr txBox="1"/>
                  <p:nvPr/>
                </p:nvSpPr>
                <p:spPr>
                  <a:xfrm>
                    <a:off x="6392561" y="1734065"/>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58" name="テキスト ボックス 157"/>
                  <p:cNvSpPr txBox="1"/>
                  <p:nvPr/>
                </p:nvSpPr>
                <p:spPr>
                  <a:xfrm>
                    <a:off x="6120712" y="1449860"/>
                    <a:ext cx="1053477"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grpSp>
          <p:grpSp>
            <p:nvGrpSpPr>
              <p:cNvPr id="116" name="グループ化 115"/>
              <p:cNvGrpSpPr/>
              <p:nvPr/>
            </p:nvGrpSpPr>
            <p:grpSpPr>
              <a:xfrm>
                <a:off x="6454215" y="2405281"/>
                <a:ext cx="1230589" cy="1124464"/>
                <a:chOff x="5943600" y="1136822"/>
                <a:chExt cx="1230589" cy="1124464"/>
              </a:xfrm>
            </p:grpSpPr>
            <p:sp>
              <p:nvSpPr>
                <p:cNvPr id="139" name="角丸四角形 138"/>
                <p:cNvSpPr/>
                <p:nvPr/>
              </p:nvSpPr>
              <p:spPr>
                <a:xfrm>
                  <a:off x="5943600" y="1136822"/>
                  <a:ext cx="1210962" cy="11244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dirty="0">
                    <a:solidFill>
                      <a:srgbClr val="002060"/>
                    </a:solidFill>
                  </a:endParaRPr>
                </a:p>
              </p:txBody>
            </p:sp>
            <p:grpSp>
              <p:nvGrpSpPr>
                <p:cNvPr id="140" name="グループ化 139"/>
                <p:cNvGrpSpPr/>
                <p:nvPr/>
              </p:nvGrpSpPr>
              <p:grpSpPr>
                <a:xfrm>
                  <a:off x="6091881" y="1149179"/>
                  <a:ext cx="1082308" cy="996779"/>
                  <a:chOff x="6091881" y="1149179"/>
                  <a:chExt cx="1082308" cy="996779"/>
                </a:xfrm>
              </p:grpSpPr>
              <p:sp>
                <p:nvSpPr>
                  <p:cNvPr id="141" name="円/楕円 140"/>
                  <p:cNvSpPr/>
                  <p:nvPr/>
                </p:nvSpPr>
                <p:spPr>
                  <a:xfrm>
                    <a:off x="6091881"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42" name="円/楕円 141"/>
                  <p:cNvSpPr/>
                  <p:nvPr/>
                </p:nvSpPr>
                <p:spPr>
                  <a:xfrm>
                    <a:off x="6734433"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43" name="円/楕円 142"/>
                  <p:cNvSpPr/>
                  <p:nvPr/>
                </p:nvSpPr>
                <p:spPr>
                  <a:xfrm>
                    <a:off x="6091881"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44" name="円/楕円 143"/>
                  <p:cNvSpPr/>
                  <p:nvPr/>
                </p:nvSpPr>
                <p:spPr>
                  <a:xfrm>
                    <a:off x="6734433"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45" name="テキスト ボックス 144"/>
                  <p:cNvSpPr txBox="1"/>
                  <p:nvPr/>
                </p:nvSpPr>
                <p:spPr>
                  <a:xfrm>
                    <a:off x="6413156" y="1149179"/>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46" name="円/楕円 145"/>
                  <p:cNvSpPr/>
                  <p:nvPr/>
                </p:nvSpPr>
                <p:spPr>
                  <a:xfrm>
                    <a:off x="6726195"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47" name="テキスト ボックス 146"/>
                  <p:cNvSpPr txBox="1"/>
                  <p:nvPr/>
                </p:nvSpPr>
                <p:spPr>
                  <a:xfrm>
                    <a:off x="6392561" y="1734065"/>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48" name="テキスト ボックス 147"/>
                  <p:cNvSpPr txBox="1"/>
                  <p:nvPr/>
                </p:nvSpPr>
                <p:spPr>
                  <a:xfrm>
                    <a:off x="6120712" y="1449860"/>
                    <a:ext cx="1053477"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grpSp>
          <p:grpSp>
            <p:nvGrpSpPr>
              <p:cNvPr id="117" name="グループ化 116"/>
              <p:cNvGrpSpPr/>
              <p:nvPr/>
            </p:nvGrpSpPr>
            <p:grpSpPr>
              <a:xfrm>
                <a:off x="5091445" y="3617817"/>
                <a:ext cx="1230589" cy="1124464"/>
                <a:chOff x="5943600" y="1136822"/>
                <a:chExt cx="1230589" cy="1124464"/>
              </a:xfrm>
            </p:grpSpPr>
            <p:sp>
              <p:nvSpPr>
                <p:cNvPr id="129" name="角丸四角形 128"/>
                <p:cNvSpPr/>
                <p:nvPr/>
              </p:nvSpPr>
              <p:spPr>
                <a:xfrm>
                  <a:off x="5943600" y="1136822"/>
                  <a:ext cx="1210962" cy="11244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dirty="0">
                    <a:solidFill>
                      <a:srgbClr val="002060"/>
                    </a:solidFill>
                  </a:endParaRPr>
                </a:p>
              </p:txBody>
            </p:sp>
            <p:grpSp>
              <p:nvGrpSpPr>
                <p:cNvPr id="130" name="グループ化 129"/>
                <p:cNvGrpSpPr/>
                <p:nvPr/>
              </p:nvGrpSpPr>
              <p:grpSpPr>
                <a:xfrm>
                  <a:off x="6091881" y="1149179"/>
                  <a:ext cx="1082308" cy="996779"/>
                  <a:chOff x="6091881" y="1149179"/>
                  <a:chExt cx="1082308" cy="996779"/>
                </a:xfrm>
              </p:grpSpPr>
              <p:sp>
                <p:nvSpPr>
                  <p:cNvPr id="131" name="円/楕円 130"/>
                  <p:cNvSpPr/>
                  <p:nvPr/>
                </p:nvSpPr>
                <p:spPr>
                  <a:xfrm>
                    <a:off x="6091881"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32" name="円/楕円 131"/>
                  <p:cNvSpPr/>
                  <p:nvPr/>
                </p:nvSpPr>
                <p:spPr>
                  <a:xfrm>
                    <a:off x="6734433"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33" name="円/楕円 132"/>
                  <p:cNvSpPr/>
                  <p:nvPr/>
                </p:nvSpPr>
                <p:spPr>
                  <a:xfrm>
                    <a:off x="6091881"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34" name="円/楕円 133"/>
                  <p:cNvSpPr/>
                  <p:nvPr/>
                </p:nvSpPr>
                <p:spPr>
                  <a:xfrm>
                    <a:off x="6734433"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35" name="テキスト ボックス 134"/>
                  <p:cNvSpPr txBox="1"/>
                  <p:nvPr/>
                </p:nvSpPr>
                <p:spPr>
                  <a:xfrm>
                    <a:off x="6413156" y="1149179"/>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36" name="円/楕円 135"/>
                  <p:cNvSpPr/>
                  <p:nvPr/>
                </p:nvSpPr>
                <p:spPr>
                  <a:xfrm>
                    <a:off x="6726195"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37" name="テキスト ボックス 136"/>
                  <p:cNvSpPr txBox="1"/>
                  <p:nvPr/>
                </p:nvSpPr>
                <p:spPr>
                  <a:xfrm>
                    <a:off x="6392561" y="1734065"/>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38" name="テキスト ボックス 137"/>
                  <p:cNvSpPr txBox="1"/>
                  <p:nvPr/>
                </p:nvSpPr>
                <p:spPr>
                  <a:xfrm>
                    <a:off x="6120712" y="1449860"/>
                    <a:ext cx="1053477"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grpSp>
          <p:grpSp>
            <p:nvGrpSpPr>
              <p:cNvPr id="118" name="グループ化 117"/>
              <p:cNvGrpSpPr/>
              <p:nvPr/>
            </p:nvGrpSpPr>
            <p:grpSpPr>
              <a:xfrm>
                <a:off x="6481424" y="3617817"/>
                <a:ext cx="1230589" cy="1124464"/>
                <a:chOff x="5943600" y="1136822"/>
                <a:chExt cx="1230589" cy="1124464"/>
              </a:xfrm>
            </p:grpSpPr>
            <p:sp>
              <p:nvSpPr>
                <p:cNvPr id="119" name="角丸四角形 118"/>
                <p:cNvSpPr/>
                <p:nvPr/>
              </p:nvSpPr>
              <p:spPr>
                <a:xfrm>
                  <a:off x="5943600" y="1136822"/>
                  <a:ext cx="1210962" cy="11244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dirty="0">
                    <a:solidFill>
                      <a:srgbClr val="002060"/>
                    </a:solidFill>
                  </a:endParaRPr>
                </a:p>
              </p:txBody>
            </p:sp>
            <p:grpSp>
              <p:nvGrpSpPr>
                <p:cNvPr id="120" name="グループ化 119"/>
                <p:cNvGrpSpPr/>
                <p:nvPr/>
              </p:nvGrpSpPr>
              <p:grpSpPr>
                <a:xfrm>
                  <a:off x="6091881" y="1149179"/>
                  <a:ext cx="1082308" cy="996779"/>
                  <a:chOff x="6091881" y="1149179"/>
                  <a:chExt cx="1082308" cy="996779"/>
                </a:xfrm>
              </p:grpSpPr>
              <p:sp>
                <p:nvSpPr>
                  <p:cNvPr id="121" name="円/楕円 120"/>
                  <p:cNvSpPr/>
                  <p:nvPr/>
                </p:nvSpPr>
                <p:spPr>
                  <a:xfrm>
                    <a:off x="6091881"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22" name="円/楕円 121"/>
                  <p:cNvSpPr/>
                  <p:nvPr/>
                </p:nvSpPr>
                <p:spPr>
                  <a:xfrm>
                    <a:off x="6734433"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23" name="円/楕円 122"/>
                  <p:cNvSpPr/>
                  <p:nvPr/>
                </p:nvSpPr>
                <p:spPr>
                  <a:xfrm>
                    <a:off x="6091881"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24" name="円/楕円 123"/>
                  <p:cNvSpPr/>
                  <p:nvPr/>
                </p:nvSpPr>
                <p:spPr>
                  <a:xfrm>
                    <a:off x="6734433" y="181232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25" name="テキスト ボックス 124"/>
                  <p:cNvSpPr txBox="1"/>
                  <p:nvPr/>
                </p:nvSpPr>
                <p:spPr>
                  <a:xfrm>
                    <a:off x="6413156" y="1149179"/>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26" name="円/楕円 125"/>
                  <p:cNvSpPr/>
                  <p:nvPr/>
                </p:nvSpPr>
                <p:spPr>
                  <a:xfrm>
                    <a:off x="6726195" y="1239795"/>
                    <a:ext cx="321276" cy="3336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27" name="テキスト ボックス 126"/>
                  <p:cNvSpPr txBox="1"/>
                  <p:nvPr/>
                </p:nvSpPr>
                <p:spPr>
                  <a:xfrm>
                    <a:off x="6392561" y="1734065"/>
                    <a:ext cx="404563"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28" name="テキスト ボックス 127"/>
                  <p:cNvSpPr txBox="1"/>
                  <p:nvPr/>
                </p:nvSpPr>
                <p:spPr>
                  <a:xfrm>
                    <a:off x="6120712" y="1449860"/>
                    <a:ext cx="1053477" cy="389969"/>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grpSp>
        </p:grpSp>
        <p:grpSp>
          <p:nvGrpSpPr>
            <p:cNvPr id="159" name="グループ化 158"/>
            <p:cNvGrpSpPr/>
            <p:nvPr/>
          </p:nvGrpSpPr>
          <p:grpSpPr>
            <a:xfrm>
              <a:off x="3756066" y="970451"/>
              <a:ext cx="3698174" cy="1909910"/>
              <a:chOff x="6759191" y="1421578"/>
              <a:chExt cx="3698174" cy="1909910"/>
            </a:xfrm>
          </p:grpSpPr>
          <p:sp>
            <p:nvSpPr>
              <p:cNvPr id="160" name="角丸四角形 159"/>
              <p:cNvSpPr/>
              <p:nvPr/>
            </p:nvSpPr>
            <p:spPr>
              <a:xfrm>
                <a:off x="6759191" y="1421578"/>
                <a:ext cx="3698174" cy="19099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rgbClr val="002060"/>
                  </a:solidFill>
                </a:endParaRPr>
              </a:p>
            </p:txBody>
          </p:sp>
          <p:pic>
            <p:nvPicPr>
              <p:cNvPr id="161" name="図 160"/>
              <p:cNvPicPr>
                <a:picLocks noChangeAspect="1"/>
              </p:cNvPicPr>
              <p:nvPr/>
            </p:nvPicPr>
            <p:blipFill>
              <a:blip r:embed="rId2"/>
              <a:stretch>
                <a:fillRect/>
              </a:stretch>
            </p:blipFill>
            <p:spPr>
              <a:xfrm>
                <a:off x="6911788" y="1610841"/>
                <a:ext cx="815712" cy="685776"/>
              </a:xfrm>
              <a:prstGeom prst="rect">
                <a:avLst/>
              </a:prstGeom>
            </p:spPr>
          </p:pic>
          <p:pic>
            <p:nvPicPr>
              <p:cNvPr id="162" name="図 161"/>
              <p:cNvPicPr>
                <a:picLocks noChangeAspect="1"/>
              </p:cNvPicPr>
              <p:nvPr/>
            </p:nvPicPr>
            <p:blipFill>
              <a:blip r:embed="rId2"/>
              <a:stretch>
                <a:fillRect/>
              </a:stretch>
            </p:blipFill>
            <p:spPr>
              <a:xfrm>
                <a:off x="7792566" y="1610841"/>
                <a:ext cx="815712" cy="685776"/>
              </a:xfrm>
              <a:prstGeom prst="rect">
                <a:avLst/>
              </a:prstGeom>
            </p:spPr>
          </p:pic>
          <p:pic>
            <p:nvPicPr>
              <p:cNvPr id="163" name="図 162"/>
              <p:cNvPicPr>
                <a:picLocks noChangeAspect="1"/>
              </p:cNvPicPr>
              <p:nvPr/>
            </p:nvPicPr>
            <p:blipFill>
              <a:blip r:embed="rId2"/>
              <a:stretch>
                <a:fillRect/>
              </a:stretch>
            </p:blipFill>
            <p:spPr>
              <a:xfrm>
                <a:off x="8658951" y="1624221"/>
                <a:ext cx="815712" cy="685776"/>
              </a:xfrm>
              <a:prstGeom prst="rect">
                <a:avLst/>
              </a:prstGeom>
            </p:spPr>
          </p:pic>
          <p:pic>
            <p:nvPicPr>
              <p:cNvPr id="164" name="図 163"/>
              <p:cNvPicPr>
                <a:picLocks noChangeAspect="1"/>
              </p:cNvPicPr>
              <p:nvPr/>
            </p:nvPicPr>
            <p:blipFill>
              <a:blip r:embed="rId2"/>
              <a:stretch>
                <a:fillRect/>
              </a:stretch>
            </p:blipFill>
            <p:spPr>
              <a:xfrm>
                <a:off x="9538782" y="1624221"/>
                <a:ext cx="815712" cy="685776"/>
              </a:xfrm>
              <a:prstGeom prst="rect">
                <a:avLst/>
              </a:prstGeom>
            </p:spPr>
          </p:pic>
          <p:pic>
            <p:nvPicPr>
              <p:cNvPr id="165" name="図 164"/>
              <p:cNvPicPr>
                <a:picLocks noChangeAspect="1"/>
              </p:cNvPicPr>
              <p:nvPr/>
            </p:nvPicPr>
            <p:blipFill>
              <a:blip r:embed="rId2"/>
              <a:stretch>
                <a:fillRect/>
              </a:stretch>
            </p:blipFill>
            <p:spPr>
              <a:xfrm>
                <a:off x="6919722" y="2425871"/>
                <a:ext cx="815712" cy="685776"/>
              </a:xfrm>
              <a:prstGeom prst="rect">
                <a:avLst/>
              </a:prstGeom>
            </p:spPr>
          </p:pic>
          <p:pic>
            <p:nvPicPr>
              <p:cNvPr id="166" name="図 165"/>
              <p:cNvPicPr>
                <a:picLocks noChangeAspect="1"/>
              </p:cNvPicPr>
              <p:nvPr/>
            </p:nvPicPr>
            <p:blipFill>
              <a:blip r:embed="rId2"/>
              <a:stretch>
                <a:fillRect/>
              </a:stretch>
            </p:blipFill>
            <p:spPr>
              <a:xfrm>
                <a:off x="7800500" y="2425871"/>
                <a:ext cx="815712" cy="685776"/>
              </a:xfrm>
              <a:prstGeom prst="rect">
                <a:avLst/>
              </a:prstGeom>
            </p:spPr>
          </p:pic>
          <p:pic>
            <p:nvPicPr>
              <p:cNvPr id="167" name="図 166"/>
              <p:cNvPicPr>
                <a:picLocks noChangeAspect="1"/>
              </p:cNvPicPr>
              <p:nvPr/>
            </p:nvPicPr>
            <p:blipFill>
              <a:blip r:embed="rId2"/>
              <a:stretch>
                <a:fillRect/>
              </a:stretch>
            </p:blipFill>
            <p:spPr>
              <a:xfrm>
                <a:off x="8666885" y="2439251"/>
                <a:ext cx="815712" cy="685776"/>
              </a:xfrm>
              <a:prstGeom prst="rect">
                <a:avLst/>
              </a:prstGeom>
            </p:spPr>
          </p:pic>
          <p:pic>
            <p:nvPicPr>
              <p:cNvPr id="168" name="図 167"/>
              <p:cNvPicPr>
                <a:picLocks noChangeAspect="1"/>
              </p:cNvPicPr>
              <p:nvPr/>
            </p:nvPicPr>
            <p:blipFill>
              <a:blip r:embed="rId2"/>
              <a:stretch>
                <a:fillRect/>
              </a:stretch>
            </p:blipFill>
            <p:spPr>
              <a:xfrm>
                <a:off x="9546716" y="2439251"/>
                <a:ext cx="815712" cy="685776"/>
              </a:xfrm>
              <a:prstGeom prst="rect">
                <a:avLst/>
              </a:prstGeom>
            </p:spPr>
          </p:pic>
        </p:grpSp>
        <p:grpSp>
          <p:nvGrpSpPr>
            <p:cNvPr id="169" name="グループ化 168"/>
            <p:cNvGrpSpPr/>
            <p:nvPr/>
          </p:nvGrpSpPr>
          <p:grpSpPr>
            <a:xfrm>
              <a:off x="4223470" y="3743645"/>
              <a:ext cx="2763367" cy="2021165"/>
              <a:chOff x="6508159" y="3939698"/>
              <a:chExt cx="2763367" cy="2021165"/>
            </a:xfrm>
          </p:grpSpPr>
          <p:pic>
            <p:nvPicPr>
              <p:cNvPr id="170" name="図 169"/>
              <p:cNvPicPr>
                <a:picLocks noChangeAspect="1"/>
              </p:cNvPicPr>
              <p:nvPr/>
            </p:nvPicPr>
            <p:blipFill>
              <a:blip r:embed="rId3"/>
              <a:stretch>
                <a:fillRect/>
              </a:stretch>
            </p:blipFill>
            <p:spPr>
              <a:xfrm>
                <a:off x="6508159" y="4475899"/>
                <a:ext cx="1617187" cy="1484964"/>
              </a:xfrm>
              <a:prstGeom prst="rect">
                <a:avLst/>
              </a:prstGeom>
            </p:spPr>
          </p:pic>
          <p:pic>
            <p:nvPicPr>
              <p:cNvPr id="171" name="図 170"/>
              <p:cNvPicPr>
                <a:picLocks noChangeAspect="1"/>
              </p:cNvPicPr>
              <p:nvPr/>
            </p:nvPicPr>
            <p:blipFill>
              <a:blip r:embed="rId3"/>
              <a:stretch>
                <a:fillRect/>
              </a:stretch>
            </p:blipFill>
            <p:spPr>
              <a:xfrm>
                <a:off x="6902606" y="4291604"/>
                <a:ext cx="1617187" cy="1484964"/>
              </a:xfrm>
              <a:prstGeom prst="rect">
                <a:avLst/>
              </a:prstGeom>
            </p:spPr>
          </p:pic>
          <p:pic>
            <p:nvPicPr>
              <p:cNvPr id="172" name="図 171"/>
              <p:cNvPicPr>
                <a:picLocks noChangeAspect="1"/>
              </p:cNvPicPr>
              <p:nvPr/>
            </p:nvPicPr>
            <p:blipFill>
              <a:blip r:embed="rId3"/>
              <a:stretch>
                <a:fillRect/>
              </a:stretch>
            </p:blipFill>
            <p:spPr>
              <a:xfrm>
                <a:off x="7265208" y="4115651"/>
                <a:ext cx="1617187" cy="1484964"/>
              </a:xfrm>
              <a:prstGeom prst="rect">
                <a:avLst/>
              </a:prstGeom>
            </p:spPr>
          </p:pic>
          <p:pic>
            <p:nvPicPr>
              <p:cNvPr id="173" name="図 172"/>
              <p:cNvPicPr>
                <a:picLocks noChangeAspect="1"/>
              </p:cNvPicPr>
              <p:nvPr/>
            </p:nvPicPr>
            <p:blipFill>
              <a:blip r:embed="rId3"/>
              <a:stretch>
                <a:fillRect/>
              </a:stretch>
            </p:blipFill>
            <p:spPr>
              <a:xfrm>
                <a:off x="7654339" y="3939698"/>
                <a:ext cx="1617187" cy="1484964"/>
              </a:xfrm>
              <a:prstGeom prst="rect">
                <a:avLst/>
              </a:prstGeom>
            </p:spPr>
          </p:pic>
        </p:grpSp>
        <p:sp>
          <p:nvSpPr>
            <p:cNvPr id="174" name="テキスト ボックス 173"/>
            <p:cNvSpPr txBox="1"/>
            <p:nvPr/>
          </p:nvSpPr>
          <p:spPr>
            <a:xfrm>
              <a:off x="1065388" y="604882"/>
              <a:ext cx="1695039" cy="338554"/>
            </a:xfrm>
            <a:prstGeom prst="rect">
              <a:avLst/>
            </a:prstGeom>
            <a:noFill/>
          </p:spPr>
          <p:txBody>
            <a:bodyPr wrap="none" rtlCol="0">
              <a:spAutoFit/>
            </a:bodyPr>
            <a:lstStyle/>
            <a:p>
              <a:r>
                <a:rPr lang="en-US" altLang="ja-JP" sz="1600" dirty="0">
                  <a:solidFill>
                    <a:prstClr val="black"/>
                  </a:solidFill>
                  <a:latin typeface="Arial" panose="020B0604020202020204" pitchFamily="34" charset="0"/>
                  <a:cs typeface="Arial" panose="020B0604020202020204" pitchFamily="34" charset="0"/>
                </a:rPr>
                <a:t>2 NUMA nodes</a:t>
              </a:r>
              <a:endParaRPr lang="ja-JP" altLang="en-US" sz="1600" dirty="0">
                <a:solidFill>
                  <a:prstClr val="black"/>
                </a:solidFill>
                <a:latin typeface="Arial" panose="020B0604020202020204" pitchFamily="34" charset="0"/>
                <a:cs typeface="Arial" panose="020B0604020202020204" pitchFamily="34" charset="0"/>
              </a:endParaRPr>
            </a:p>
          </p:txBody>
        </p:sp>
        <p:sp>
          <p:nvSpPr>
            <p:cNvPr id="175" name="テキスト ボックス 174"/>
            <p:cNvSpPr txBox="1"/>
            <p:nvPr/>
          </p:nvSpPr>
          <p:spPr>
            <a:xfrm>
              <a:off x="1065388" y="3146746"/>
              <a:ext cx="1695039" cy="338554"/>
            </a:xfrm>
            <a:prstGeom prst="rect">
              <a:avLst/>
            </a:prstGeom>
            <a:noFill/>
          </p:spPr>
          <p:txBody>
            <a:bodyPr wrap="none" rtlCol="0">
              <a:spAutoFit/>
            </a:bodyPr>
            <a:lstStyle/>
            <a:p>
              <a:r>
                <a:rPr lang="en-US" altLang="ja-JP" sz="1600" dirty="0">
                  <a:solidFill>
                    <a:prstClr val="black"/>
                  </a:solidFill>
                  <a:latin typeface="Arial" panose="020B0604020202020204" pitchFamily="34" charset="0"/>
                  <a:cs typeface="Arial" panose="020B0604020202020204" pitchFamily="34" charset="0"/>
                </a:rPr>
                <a:t>4 NUMA nodes</a:t>
              </a:r>
              <a:endParaRPr lang="ja-JP" altLang="en-US" sz="1600" dirty="0">
                <a:solidFill>
                  <a:prstClr val="black"/>
                </a:solidFill>
                <a:latin typeface="Arial" panose="020B0604020202020204" pitchFamily="34" charset="0"/>
                <a:cs typeface="Arial" panose="020B0604020202020204" pitchFamily="34" charset="0"/>
              </a:endParaRPr>
            </a:p>
          </p:txBody>
        </p:sp>
        <p:sp>
          <p:nvSpPr>
            <p:cNvPr id="176" name="テキスト ボックス 175"/>
            <p:cNvSpPr txBox="1"/>
            <p:nvPr/>
          </p:nvSpPr>
          <p:spPr>
            <a:xfrm>
              <a:off x="4823593" y="604882"/>
              <a:ext cx="1695039" cy="338554"/>
            </a:xfrm>
            <a:prstGeom prst="rect">
              <a:avLst/>
            </a:prstGeom>
            <a:noFill/>
          </p:spPr>
          <p:txBody>
            <a:bodyPr wrap="none" rtlCol="0">
              <a:spAutoFit/>
            </a:bodyPr>
            <a:lstStyle/>
            <a:p>
              <a:r>
                <a:rPr lang="en-US" altLang="ja-JP" sz="1600" dirty="0">
                  <a:solidFill>
                    <a:prstClr val="black"/>
                  </a:solidFill>
                  <a:latin typeface="Arial" panose="020B0604020202020204" pitchFamily="34" charset="0"/>
                  <a:cs typeface="Arial" panose="020B0604020202020204" pitchFamily="34" charset="0"/>
                </a:rPr>
                <a:t>8 NUMA nodes</a:t>
              </a:r>
              <a:endParaRPr lang="ja-JP" altLang="en-US" sz="1600" dirty="0">
                <a:solidFill>
                  <a:prstClr val="black"/>
                </a:solidFill>
                <a:latin typeface="Arial" panose="020B0604020202020204" pitchFamily="34" charset="0"/>
                <a:cs typeface="Arial" panose="020B0604020202020204" pitchFamily="34" charset="0"/>
              </a:endParaRPr>
            </a:p>
          </p:txBody>
        </p:sp>
        <p:sp>
          <p:nvSpPr>
            <p:cNvPr id="177" name="テキスト ボックス 176"/>
            <p:cNvSpPr txBox="1"/>
            <p:nvPr/>
          </p:nvSpPr>
          <p:spPr>
            <a:xfrm>
              <a:off x="4629630" y="3146746"/>
              <a:ext cx="2114967" cy="338554"/>
            </a:xfrm>
            <a:prstGeom prst="rect">
              <a:avLst/>
            </a:prstGeom>
            <a:noFill/>
          </p:spPr>
          <p:txBody>
            <a:bodyPr wrap="none" rtlCol="0">
              <a:spAutoFit/>
            </a:bodyPr>
            <a:lstStyle/>
            <a:p>
              <a:r>
                <a:rPr lang="en-US" altLang="ja-JP" sz="1600" dirty="0">
                  <a:solidFill>
                    <a:prstClr val="black"/>
                  </a:solidFill>
                  <a:latin typeface="Arial" panose="020B0604020202020204" pitchFamily="34" charset="0"/>
                  <a:cs typeface="Arial" panose="020B0604020202020204" pitchFamily="34" charset="0"/>
                </a:rPr>
                <a:t>Many NUMA nodes</a:t>
              </a:r>
              <a:endParaRPr lang="ja-JP" altLang="en-US" sz="1600" dirty="0">
                <a:solidFill>
                  <a:prstClr val="black"/>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25059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p:cNvSpPr/>
          <p:nvPr/>
        </p:nvSpPr>
        <p:spPr>
          <a:xfrm>
            <a:off x="6179558" y="2256814"/>
            <a:ext cx="1534323" cy="342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93" name="Rectangle 92"/>
          <p:cNvSpPr/>
          <p:nvPr/>
        </p:nvSpPr>
        <p:spPr>
          <a:xfrm>
            <a:off x="3400703" y="2256814"/>
            <a:ext cx="2760870" cy="342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9" name="Rectangle 38"/>
          <p:cNvSpPr/>
          <p:nvPr/>
        </p:nvSpPr>
        <p:spPr>
          <a:xfrm>
            <a:off x="2479780" y="2256814"/>
            <a:ext cx="662907" cy="342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40" name="Rectangle 39"/>
          <p:cNvSpPr/>
          <p:nvPr/>
        </p:nvSpPr>
        <p:spPr>
          <a:xfrm>
            <a:off x="51875" y="2256814"/>
            <a:ext cx="2427632" cy="342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5" name="Rectangle 34"/>
          <p:cNvSpPr/>
          <p:nvPr/>
        </p:nvSpPr>
        <p:spPr>
          <a:xfrm>
            <a:off x="10740337" y="2256814"/>
            <a:ext cx="1424332" cy="3420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29" name="Rectangle 28"/>
          <p:cNvSpPr/>
          <p:nvPr/>
        </p:nvSpPr>
        <p:spPr>
          <a:xfrm>
            <a:off x="8166470" y="2256814"/>
            <a:ext cx="2542239" cy="342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1" name="角丸四角形 17"/>
          <p:cNvSpPr/>
          <p:nvPr/>
        </p:nvSpPr>
        <p:spPr bwMode="auto">
          <a:xfrm>
            <a:off x="143641" y="2432970"/>
            <a:ext cx="1944000" cy="397721"/>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mpiexec</a:t>
            </a:r>
            <a:r>
              <a:rPr kumimoji="0" lang="en-US" altLang="ja-JP" sz="1400" kern="0" dirty="0" smtClean="0">
                <a:solidFill>
                  <a:sysClr val="windowText" lastClr="000000"/>
                </a:solidFill>
                <a:latin typeface="Yu Gothic" charset="-128"/>
                <a:ea typeface="Yu Gothic" charset="-128"/>
                <a:cs typeface="Yu Gothic" charset="-128"/>
                <a:sym typeface="Helvetica Neue"/>
              </a:rPr>
              <a:t> / PMI root</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3" name="角丸四角形 17"/>
          <p:cNvSpPr/>
          <p:nvPr/>
        </p:nvSpPr>
        <p:spPr bwMode="auto">
          <a:xfrm>
            <a:off x="3627030" y="2432970"/>
            <a:ext cx="1188000" cy="330477"/>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PMI leaf</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4" name="角丸四角形 17"/>
          <p:cNvSpPr/>
          <p:nvPr/>
        </p:nvSpPr>
        <p:spPr bwMode="auto">
          <a:xfrm>
            <a:off x="3610004" y="2878022"/>
            <a:ext cx="1188000" cy="72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6" name="角丸四角形 17"/>
          <p:cNvSpPr/>
          <p:nvPr/>
        </p:nvSpPr>
        <p:spPr bwMode="auto">
          <a:xfrm>
            <a:off x="6554837" y="2834038"/>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Rank#0</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7" name="角丸四角形 17"/>
          <p:cNvSpPr/>
          <p:nvPr/>
        </p:nvSpPr>
        <p:spPr bwMode="auto">
          <a:xfrm>
            <a:off x="3610004" y="4729044"/>
            <a:ext cx="2060489" cy="495959"/>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ql_server</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8" name="角丸四角形 17"/>
          <p:cNvSpPr/>
          <p:nvPr/>
        </p:nvSpPr>
        <p:spPr bwMode="auto">
          <a:xfrm>
            <a:off x="143641" y="4729044"/>
            <a:ext cx="1944000" cy="537946"/>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ql_mpiexec_start</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4" name="角丸四角形 17"/>
          <p:cNvSpPr/>
          <p:nvPr/>
        </p:nvSpPr>
        <p:spPr bwMode="auto">
          <a:xfrm>
            <a:off x="8384970" y="2349372"/>
            <a:ext cx="1188000" cy="36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PMI leaf</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5" name="角丸四角形 17"/>
          <p:cNvSpPr/>
          <p:nvPr/>
        </p:nvSpPr>
        <p:spPr bwMode="auto">
          <a:xfrm>
            <a:off x="8375284" y="2834038"/>
            <a:ext cx="1188000" cy="72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6" name="角丸四角形 17"/>
          <p:cNvSpPr/>
          <p:nvPr/>
        </p:nvSpPr>
        <p:spPr bwMode="auto">
          <a:xfrm>
            <a:off x="10932229" y="2792804"/>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Rank#N-1</a:t>
            </a:r>
            <a:endParaRPr kumimoji="0" lang="en-US" altLang="ja-JP" sz="1400" kern="0" dirty="0">
              <a:solidFill>
                <a:srgbClr val="000000"/>
              </a:solidFill>
              <a:latin typeface="Yu Gothic" charset="-128"/>
              <a:ea typeface="Yu Gothic" charset="-128"/>
              <a:cs typeface="Yu Gothic" charset="-128"/>
              <a:sym typeface="Helvetica Neue"/>
            </a:endParaRPr>
          </a:p>
        </p:txBody>
      </p:sp>
      <p:cxnSp>
        <p:nvCxnSpPr>
          <p:cNvPr id="105" name="直線矢印コネクタ 34"/>
          <p:cNvCxnSpPr/>
          <p:nvPr/>
        </p:nvCxnSpPr>
        <p:spPr bwMode="auto">
          <a:xfrm>
            <a:off x="9290463" y="1501363"/>
            <a:ext cx="0" cy="1329328"/>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159" name="直線矢印コネクタ 34"/>
          <p:cNvCxnSpPr/>
          <p:nvPr/>
        </p:nvCxnSpPr>
        <p:spPr bwMode="auto">
          <a:xfrm>
            <a:off x="1048913" y="1501363"/>
            <a:ext cx="8241550"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166" name="直線矢印コネクタ 34"/>
          <p:cNvCxnSpPr/>
          <p:nvPr/>
        </p:nvCxnSpPr>
        <p:spPr bwMode="auto">
          <a:xfrm flipV="1">
            <a:off x="1048913" y="1496910"/>
            <a:ext cx="0" cy="936061"/>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169" name="Rectangle 168"/>
          <p:cNvSpPr/>
          <p:nvPr/>
        </p:nvSpPr>
        <p:spPr>
          <a:xfrm>
            <a:off x="6569684" y="5256430"/>
            <a:ext cx="984565" cy="307777"/>
          </a:xfrm>
          <a:prstGeom prst="rect">
            <a:avLst/>
          </a:prstGeom>
        </p:spPr>
        <p:txBody>
          <a:bodyPr wrap="none">
            <a:spAutoFit/>
          </a:bodyPr>
          <a:lstStyle/>
          <a:p>
            <a:pPr algn="ctr" fontAlgn="ctr">
              <a:spcBef>
                <a:spcPct val="0"/>
              </a:spcBef>
              <a:spcAft>
                <a:spcPct val="0"/>
              </a:spcAft>
            </a:pPr>
            <a:r>
              <a:rPr kumimoji="0" lang="en-US" altLang="ja-JP" sz="1400" kern="0" dirty="0" err="1" smtClean="0">
                <a:solidFill>
                  <a:srgbClr val="000000"/>
                </a:solidFill>
                <a:latin typeface="Yu Gothic" charset="-128"/>
                <a:ea typeface="Yu Gothic" charset="-128"/>
                <a:cs typeface="Yu Gothic" charset="-128"/>
                <a:sym typeface="Helvetica Neue"/>
              </a:rPr>
              <a:t>McKernel</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172" name="Rectangle 171"/>
          <p:cNvSpPr/>
          <p:nvPr/>
        </p:nvSpPr>
        <p:spPr>
          <a:xfrm>
            <a:off x="4566044" y="5274961"/>
            <a:ext cx="1173719" cy="307777"/>
          </a:xfrm>
          <a:prstGeom prst="rect">
            <a:avLst/>
          </a:prstGeom>
        </p:spPr>
        <p:txBody>
          <a:bodyPr wrap="none">
            <a:spAutoFit/>
          </a:bodyPr>
          <a:lstStyle/>
          <a:p>
            <a:pPr algn="ctr" fontAlgn="ctr">
              <a:spcBef>
                <a:spcPct val="0"/>
              </a:spcBef>
              <a:spcAft>
                <a:spcPct val="0"/>
              </a:spcAft>
            </a:pPr>
            <a:r>
              <a:rPr kumimoji="0" lang="ja-JP" altLang="en-US" sz="1400" kern="0" dirty="0">
                <a:solidFill>
                  <a:srgbClr val="000000"/>
                </a:solidFill>
                <a:latin typeface="Yu Gothic" charset="-128"/>
                <a:ea typeface="Yu Gothic" charset="-128"/>
                <a:cs typeface="Yu Gothic" charset="-128"/>
                <a:sym typeface="Helvetica Neue"/>
              </a:rPr>
              <a:t>ホスト</a:t>
            </a:r>
            <a:r>
              <a:rPr kumimoji="0" lang="en-US" altLang="ja-JP" sz="1400" kern="0" dirty="0">
                <a:solidFill>
                  <a:srgbClr val="000000"/>
                </a:solidFill>
                <a:latin typeface="Yu Gothic" charset="-128"/>
                <a:ea typeface="Yu Gothic" charset="-128"/>
                <a:cs typeface="Yu Gothic" charset="-128"/>
                <a:sym typeface="Helvetica Neue"/>
              </a:rPr>
              <a:t>Linux</a:t>
            </a:r>
          </a:p>
        </p:txBody>
      </p:sp>
      <p:sp>
        <p:nvSpPr>
          <p:cNvPr id="218" name="TextBox 217"/>
          <p:cNvSpPr txBox="1"/>
          <p:nvPr/>
        </p:nvSpPr>
        <p:spPr>
          <a:xfrm>
            <a:off x="2041092" y="5153648"/>
            <a:ext cx="1561206" cy="307777"/>
          </a:xfrm>
          <a:prstGeom prst="rect">
            <a:avLst/>
          </a:prstGeom>
          <a:noFill/>
        </p:spPr>
        <p:txBody>
          <a:bodyPr vert="horz" wrap="square" rtlCol="0">
            <a:spAutoFit/>
          </a:bodyPr>
          <a:lstStyle/>
          <a:p>
            <a:pPr algn="ctr"/>
            <a:endParaRPr kumimoji="1" lang="ja-JP" altLang="en-US" sz="1400" dirty="0">
              <a:latin typeface="Yu Gothic" charset="-128"/>
              <a:ea typeface="Yu Gothic" charset="-128"/>
              <a:cs typeface="Yu Gothic" charset="-128"/>
            </a:endParaRPr>
          </a:p>
        </p:txBody>
      </p:sp>
      <p:sp>
        <p:nvSpPr>
          <p:cNvPr id="238" name="Rectangle 237"/>
          <p:cNvSpPr/>
          <p:nvPr/>
        </p:nvSpPr>
        <p:spPr>
          <a:xfrm>
            <a:off x="7749259" y="3590038"/>
            <a:ext cx="381836" cy="400110"/>
          </a:xfrm>
          <a:prstGeom prst="rect">
            <a:avLst/>
          </a:prstGeom>
        </p:spPr>
        <p:txBody>
          <a:bodyPr wrap="none">
            <a:spAutoFit/>
          </a:bodyPr>
          <a:lstStyle/>
          <a:p>
            <a:pPr algn="ctr" fontAlgn="ctr">
              <a:spcBef>
                <a:spcPct val="0"/>
              </a:spcBef>
              <a:spcAft>
                <a:spcPct val="0"/>
              </a:spcAft>
            </a:pPr>
            <a:r>
              <a:rPr kumimoji="0" lang="en-US" altLang="ja-JP" sz="2000" kern="0" dirty="0" smtClean="0">
                <a:solidFill>
                  <a:srgbClr val="000000"/>
                </a:solidFill>
                <a:latin typeface="Yu Gothic" charset="-128"/>
                <a:ea typeface="Yu Gothic" charset="-128"/>
                <a:cs typeface="Yu Gothic" charset="-128"/>
                <a:sym typeface="Helvetica Neue"/>
              </a:rPr>
              <a:t>...</a:t>
            </a:r>
            <a:endParaRPr kumimoji="0" lang="en-US" altLang="ja-JP" sz="2000" kern="0" dirty="0">
              <a:solidFill>
                <a:srgbClr val="000000"/>
              </a:solidFill>
              <a:latin typeface="Yu Gothic" charset="-128"/>
              <a:ea typeface="Yu Gothic" charset="-128"/>
              <a:cs typeface="Yu Gothic" charset="-128"/>
              <a:sym typeface="Helvetica Neue"/>
            </a:endParaRPr>
          </a:p>
        </p:txBody>
      </p:sp>
      <p:sp>
        <p:nvSpPr>
          <p:cNvPr id="55" name="TextBox 54"/>
          <p:cNvSpPr txBox="1"/>
          <p:nvPr/>
        </p:nvSpPr>
        <p:spPr>
          <a:xfrm>
            <a:off x="4928462" y="1155735"/>
            <a:ext cx="2890244" cy="307777"/>
          </a:xfrm>
          <a:prstGeom prst="rect">
            <a:avLst/>
          </a:prstGeom>
          <a:noFill/>
        </p:spPr>
        <p:txBody>
          <a:bodyPr vert="horz" wrap="square" rtlCol="0">
            <a:spAutoFit/>
          </a:bodyPr>
          <a:lstStyle/>
          <a:p>
            <a:pPr algn="ctr"/>
            <a:r>
              <a:rPr kumimoji="1" lang="en-US" altLang="ja-JP" sz="1400" dirty="0" smtClean="0">
                <a:latin typeface="Yu Gothic" charset="-128"/>
                <a:ea typeface="Yu Gothic" charset="-128"/>
                <a:cs typeface="Yu Gothic" charset="-128"/>
              </a:rPr>
              <a:t>(8)</a:t>
            </a:r>
            <a:r>
              <a:rPr kumimoji="1" lang="ja-JP" altLang="en-US" sz="1400" dirty="0" smtClean="0">
                <a:latin typeface="Yu Gothic" charset="-128"/>
                <a:ea typeface="Yu Gothic" charset="-128"/>
                <a:cs typeface="Yu Gothic" charset="-128"/>
              </a:rPr>
              <a:t> 再開指示待ち</a:t>
            </a:r>
            <a:r>
              <a:rPr kumimoji="1" lang="en-US" altLang="ja-JP" sz="1400" dirty="0" smtClean="0">
                <a:latin typeface="Yu Gothic" charset="-128"/>
                <a:ea typeface="Yu Gothic" charset="-128"/>
                <a:cs typeface="Yu Gothic" charset="-128"/>
              </a:rPr>
              <a:t>barrier-enter</a:t>
            </a:r>
            <a:endParaRPr kumimoji="1" lang="ja-JP" altLang="en-US" sz="1400" dirty="0">
              <a:latin typeface="Yu Gothic" charset="-128"/>
              <a:ea typeface="Yu Gothic" charset="-128"/>
              <a:cs typeface="Yu Gothic" charset="-128"/>
            </a:endParaRPr>
          </a:p>
        </p:txBody>
      </p:sp>
    </p:spTree>
    <p:extLst>
      <p:ext uri="{BB962C8B-B14F-4D97-AF65-F5344CB8AC3E}">
        <p14:creationId xmlns:p14="http://schemas.microsoft.com/office/powerpoint/2010/main" val="6129588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 name="グループ化 141"/>
          <p:cNvGrpSpPr/>
          <p:nvPr/>
        </p:nvGrpSpPr>
        <p:grpSpPr>
          <a:xfrm>
            <a:off x="1893750" y="1827341"/>
            <a:ext cx="2574385" cy="1946506"/>
            <a:chOff x="1230527" y="762470"/>
            <a:chExt cx="2788917" cy="1946506"/>
          </a:xfrm>
        </p:grpSpPr>
        <p:grpSp>
          <p:nvGrpSpPr>
            <p:cNvPr id="98" name="グループ化 97"/>
            <p:cNvGrpSpPr/>
            <p:nvPr/>
          </p:nvGrpSpPr>
          <p:grpSpPr>
            <a:xfrm>
              <a:off x="1230527" y="1086828"/>
              <a:ext cx="2788917" cy="1622148"/>
              <a:chOff x="1598988" y="552463"/>
              <a:chExt cx="2788917" cy="1622148"/>
            </a:xfrm>
          </p:grpSpPr>
          <p:grpSp>
            <p:nvGrpSpPr>
              <p:cNvPr id="99" name="グループ化 98"/>
              <p:cNvGrpSpPr/>
              <p:nvPr/>
            </p:nvGrpSpPr>
            <p:grpSpPr>
              <a:xfrm>
                <a:off x="1629282" y="1795429"/>
                <a:ext cx="2716738" cy="379182"/>
                <a:chOff x="1606132" y="1795429"/>
                <a:chExt cx="2716738" cy="379182"/>
              </a:xfrm>
            </p:grpSpPr>
            <p:sp>
              <p:nvSpPr>
                <p:cNvPr id="103" name="円/楕円 102"/>
                <p:cNvSpPr/>
                <p:nvPr/>
              </p:nvSpPr>
              <p:spPr>
                <a:xfrm>
                  <a:off x="1606132"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04" name="円/楕円 103"/>
                <p:cNvSpPr/>
                <p:nvPr/>
              </p:nvSpPr>
              <p:spPr>
                <a:xfrm>
                  <a:off x="2198091"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05" name="円/楕円 104"/>
                <p:cNvSpPr/>
                <p:nvPr/>
              </p:nvSpPr>
              <p:spPr>
                <a:xfrm>
                  <a:off x="3434931"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06" name="円/楕円 105"/>
                <p:cNvSpPr/>
                <p:nvPr/>
              </p:nvSpPr>
              <p:spPr>
                <a:xfrm>
                  <a:off x="4026890"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07" name="テキスト ボックス 106"/>
                <p:cNvSpPr txBox="1"/>
                <p:nvPr/>
              </p:nvSpPr>
              <p:spPr>
                <a:xfrm>
                  <a:off x="1867387" y="179542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08" name="円/楕円 107"/>
                <p:cNvSpPr/>
                <p:nvPr/>
              </p:nvSpPr>
              <p:spPr>
                <a:xfrm>
                  <a:off x="2190502"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09" name="テキスト ボックス 108"/>
                <p:cNvSpPr txBox="1"/>
                <p:nvPr/>
              </p:nvSpPr>
              <p:spPr>
                <a:xfrm>
                  <a:off x="3711936" y="179542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10" name="テキスト ボックス 109"/>
                <p:cNvSpPr txBox="1"/>
                <p:nvPr/>
              </p:nvSpPr>
              <p:spPr>
                <a:xfrm>
                  <a:off x="2524381" y="1795429"/>
                  <a:ext cx="97052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sp>
            <p:nvSpPr>
              <p:cNvPr id="100" name="角丸四角形 99"/>
              <p:cNvSpPr/>
              <p:nvPr/>
            </p:nvSpPr>
            <p:spPr>
              <a:xfrm>
                <a:off x="1606131" y="1458410"/>
                <a:ext cx="2781773" cy="3370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prstClr val="black"/>
                    </a:solidFill>
                    <a:latin typeface="Arial Narrow" panose="020B0606020202030204" pitchFamily="34" charset="0"/>
                  </a:rPr>
                  <a:t>Micro Kernel</a:t>
                </a:r>
                <a:endParaRPr lang="ja-JP" altLang="en-US" dirty="0">
                  <a:solidFill>
                    <a:prstClr val="black"/>
                  </a:solidFill>
                  <a:latin typeface="Arial Narrow" panose="020B0606020202030204" pitchFamily="34" charset="0"/>
                </a:endParaRPr>
              </a:p>
            </p:txBody>
          </p:sp>
          <p:sp>
            <p:nvSpPr>
              <p:cNvPr id="101" name="角丸四角形 100"/>
              <p:cNvSpPr/>
              <p:nvPr/>
            </p:nvSpPr>
            <p:spPr>
              <a:xfrm>
                <a:off x="1598988" y="552463"/>
                <a:ext cx="887494" cy="8427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prstClr val="black"/>
                    </a:solidFill>
                    <a:latin typeface="Arial Narrow" panose="020B0606020202030204" pitchFamily="34" charset="0"/>
                  </a:rPr>
                  <a:t>Linux Kernel</a:t>
                </a:r>
                <a:endParaRPr lang="ja-JP" altLang="en-US" dirty="0">
                  <a:solidFill>
                    <a:prstClr val="black"/>
                  </a:solidFill>
                  <a:latin typeface="Arial Narrow" panose="020B0606020202030204" pitchFamily="34" charset="0"/>
                </a:endParaRPr>
              </a:p>
            </p:txBody>
          </p:sp>
          <p:sp>
            <p:nvSpPr>
              <p:cNvPr id="102" name="角丸四角形 101"/>
              <p:cNvSpPr/>
              <p:nvPr/>
            </p:nvSpPr>
            <p:spPr>
              <a:xfrm>
                <a:off x="2524381" y="1108623"/>
                <a:ext cx="1863524" cy="2865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prstClr val="black"/>
                    </a:solidFill>
                    <a:latin typeface="Arial Narrow" panose="020B0606020202030204" pitchFamily="34" charset="0"/>
                  </a:rPr>
                  <a:t>Linux Adaptation Layer</a:t>
                </a:r>
                <a:endParaRPr lang="ja-JP" altLang="en-US" sz="1400" dirty="0">
                  <a:solidFill>
                    <a:prstClr val="black"/>
                  </a:solidFill>
                  <a:latin typeface="Arial Narrow" panose="020B0606020202030204" pitchFamily="34" charset="0"/>
                </a:endParaRPr>
              </a:p>
            </p:txBody>
          </p:sp>
        </p:grpSp>
        <p:sp>
          <p:nvSpPr>
            <p:cNvPr id="138" name="角丸四角形 137"/>
            <p:cNvSpPr/>
            <p:nvPr/>
          </p:nvSpPr>
          <p:spPr>
            <a:xfrm>
              <a:off x="2179070" y="762470"/>
              <a:ext cx="707456" cy="8327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200" dirty="0">
                  <a:solidFill>
                    <a:prstClr val="black"/>
                  </a:solidFill>
                  <a:latin typeface="Arial Narrow" panose="020B0606020202030204" pitchFamily="34" charset="0"/>
                </a:rPr>
                <a:t>User</a:t>
              </a:r>
            </a:p>
            <a:p>
              <a:pPr algn="ctr"/>
              <a:r>
                <a:rPr lang="en-US" altLang="ja-JP" sz="1200" dirty="0">
                  <a:solidFill>
                    <a:prstClr val="black"/>
                  </a:solidFill>
                  <a:latin typeface="Arial Narrow" panose="020B0606020202030204" pitchFamily="34" charset="0"/>
                </a:rPr>
                <a:t>Process</a:t>
              </a:r>
              <a:endParaRPr lang="ja-JP" altLang="en-US" sz="1200" dirty="0">
                <a:solidFill>
                  <a:prstClr val="black"/>
                </a:solidFill>
                <a:latin typeface="Arial Narrow" panose="020B0606020202030204" pitchFamily="34" charset="0"/>
              </a:endParaRPr>
            </a:p>
          </p:txBody>
        </p:sp>
      </p:grpSp>
      <p:grpSp>
        <p:nvGrpSpPr>
          <p:cNvPr id="143" name="グループ化 142"/>
          <p:cNvGrpSpPr/>
          <p:nvPr/>
        </p:nvGrpSpPr>
        <p:grpSpPr>
          <a:xfrm>
            <a:off x="4993275" y="2151699"/>
            <a:ext cx="2595754" cy="1622148"/>
            <a:chOff x="4608405" y="1057433"/>
            <a:chExt cx="2812067" cy="1622148"/>
          </a:xfrm>
        </p:grpSpPr>
        <p:grpSp>
          <p:nvGrpSpPr>
            <p:cNvPr id="97" name="グループ化 96"/>
            <p:cNvGrpSpPr/>
            <p:nvPr/>
          </p:nvGrpSpPr>
          <p:grpSpPr>
            <a:xfrm>
              <a:off x="4608405" y="1057433"/>
              <a:ext cx="2812067" cy="1622148"/>
              <a:chOff x="1598988" y="552463"/>
              <a:chExt cx="2812067" cy="1622148"/>
            </a:xfrm>
          </p:grpSpPr>
          <p:grpSp>
            <p:nvGrpSpPr>
              <p:cNvPr id="93" name="グループ化 92"/>
              <p:cNvGrpSpPr/>
              <p:nvPr/>
            </p:nvGrpSpPr>
            <p:grpSpPr>
              <a:xfrm>
                <a:off x="1629282" y="1795429"/>
                <a:ext cx="2716738" cy="379182"/>
                <a:chOff x="1606132" y="1795429"/>
                <a:chExt cx="2716738" cy="379182"/>
              </a:xfrm>
            </p:grpSpPr>
            <p:sp>
              <p:nvSpPr>
                <p:cNvPr id="62" name="円/楕円 61"/>
                <p:cNvSpPr/>
                <p:nvPr/>
              </p:nvSpPr>
              <p:spPr>
                <a:xfrm>
                  <a:off x="1606132"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63" name="円/楕円 62"/>
                <p:cNvSpPr/>
                <p:nvPr/>
              </p:nvSpPr>
              <p:spPr>
                <a:xfrm>
                  <a:off x="2198091"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64" name="円/楕円 63"/>
                <p:cNvSpPr/>
                <p:nvPr/>
              </p:nvSpPr>
              <p:spPr>
                <a:xfrm>
                  <a:off x="3434931"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65" name="円/楕円 64"/>
                <p:cNvSpPr/>
                <p:nvPr/>
              </p:nvSpPr>
              <p:spPr>
                <a:xfrm>
                  <a:off x="4026890"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66" name="テキスト ボックス 65"/>
                <p:cNvSpPr txBox="1"/>
                <p:nvPr/>
              </p:nvSpPr>
              <p:spPr>
                <a:xfrm>
                  <a:off x="1867387" y="179542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67" name="円/楕円 66"/>
                <p:cNvSpPr/>
                <p:nvPr/>
              </p:nvSpPr>
              <p:spPr>
                <a:xfrm>
                  <a:off x="2190502"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68" name="テキスト ボックス 67"/>
                <p:cNvSpPr txBox="1"/>
                <p:nvPr/>
              </p:nvSpPr>
              <p:spPr>
                <a:xfrm>
                  <a:off x="3711936" y="179542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69" name="テキスト ボックス 68"/>
                <p:cNvSpPr txBox="1"/>
                <p:nvPr/>
              </p:nvSpPr>
              <p:spPr>
                <a:xfrm>
                  <a:off x="2524381" y="1795429"/>
                  <a:ext cx="97052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sp>
            <p:nvSpPr>
              <p:cNvPr id="95" name="角丸四角形 94"/>
              <p:cNvSpPr/>
              <p:nvPr/>
            </p:nvSpPr>
            <p:spPr>
              <a:xfrm>
                <a:off x="1598988" y="552463"/>
                <a:ext cx="887494" cy="12429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prstClr val="black"/>
                    </a:solidFill>
                    <a:latin typeface="Arial Narrow" panose="020B0606020202030204" pitchFamily="34" charset="0"/>
                  </a:rPr>
                  <a:t>Linux Kernel</a:t>
                </a:r>
                <a:endParaRPr lang="ja-JP" altLang="en-US" dirty="0">
                  <a:solidFill>
                    <a:prstClr val="black"/>
                  </a:solidFill>
                  <a:latin typeface="Arial Narrow" panose="020B0606020202030204" pitchFamily="34" charset="0"/>
                </a:endParaRPr>
              </a:p>
            </p:txBody>
          </p:sp>
          <p:sp>
            <p:nvSpPr>
              <p:cNvPr id="96" name="角丸四角形 95"/>
              <p:cNvSpPr/>
              <p:nvPr/>
            </p:nvSpPr>
            <p:spPr>
              <a:xfrm>
                <a:off x="2547531" y="1371768"/>
                <a:ext cx="1863524" cy="39205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prstClr val="black"/>
                    </a:solidFill>
                    <a:latin typeface="Arial Narrow" panose="020B0606020202030204" pitchFamily="34" charset="0"/>
                  </a:rPr>
                  <a:t>Light-Weight</a:t>
                </a:r>
              </a:p>
              <a:p>
                <a:pPr algn="ctr"/>
                <a:r>
                  <a:rPr lang="en-US" altLang="ja-JP" sz="1400" dirty="0">
                    <a:solidFill>
                      <a:prstClr val="black"/>
                    </a:solidFill>
                    <a:latin typeface="Arial Narrow" panose="020B0606020202030204" pitchFamily="34" charset="0"/>
                  </a:rPr>
                  <a:t>Kernel</a:t>
                </a:r>
                <a:endParaRPr lang="ja-JP" altLang="en-US" sz="1400" dirty="0">
                  <a:solidFill>
                    <a:prstClr val="black"/>
                  </a:solidFill>
                  <a:latin typeface="Arial Narrow" panose="020B0606020202030204" pitchFamily="34" charset="0"/>
                </a:endParaRPr>
              </a:p>
            </p:txBody>
          </p:sp>
        </p:grpSp>
        <p:sp>
          <p:nvSpPr>
            <p:cNvPr id="139" name="角丸四角形 138"/>
            <p:cNvSpPr/>
            <p:nvPr/>
          </p:nvSpPr>
          <p:spPr>
            <a:xfrm>
              <a:off x="5613915" y="1114810"/>
              <a:ext cx="707456" cy="7279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200" dirty="0">
                  <a:solidFill>
                    <a:prstClr val="black"/>
                  </a:solidFill>
                  <a:latin typeface="Arial Narrow" panose="020B0606020202030204" pitchFamily="34" charset="0"/>
                </a:rPr>
                <a:t>User</a:t>
              </a:r>
            </a:p>
            <a:p>
              <a:pPr algn="ctr"/>
              <a:r>
                <a:rPr lang="en-US" altLang="ja-JP" sz="1200" dirty="0">
                  <a:solidFill>
                    <a:prstClr val="black"/>
                  </a:solidFill>
                  <a:latin typeface="Arial Narrow" panose="020B0606020202030204" pitchFamily="34" charset="0"/>
                </a:rPr>
                <a:t>Process</a:t>
              </a:r>
              <a:endParaRPr lang="ja-JP" altLang="en-US" sz="1200" dirty="0">
                <a:solidFill>
                  <a:prstClr val="black"/>
                </a:solidFill>
                <a:latin typeface="Arial Narrow" panose="020B0606020202030204" pitchFamily="34" charset="0"/>
              </a:endParaRPr>
            </a:p>
          </p:txBody>
        </p:sp>
      </p:grpSp>
      <p:grpSp>
        <p:nvGrpSpPr>
          <p:cNvPr id="141" name="グループ化 140"/>
          <p:cNvGrpSpPr/>
          <p:nvPr/>
        </p:nvGrpSpPr>
        <p:grpSpPr>
          <a:xfrm>
            <a:off x="7931711" y="2243721"/>
            <a:ext cx="2595754" cy="1530126"/>
            <a:chOff x="7786637" y="1057433"/>
            <a:chExt cx="2812067" cy="1530126"/>
          </a:xfrm>
        </p:grpSpPr>
        <p:grpSp>
          <p:nvGrpSpPr>
            <p:cNvPr id="124" name="グループ化 123"/>
            <p:cNvGrpSpPr/>
            <p:nvPr/>
          </p:nvGrpSpPr>
          <p:grpSpPr>
            <a:xfrm>
              <a:off x="7786637" y="1329735"/>
              <a:ext cx="2812067" cy="1257824"/>
              <a:chOff x="1598988" y="916787"/>
              <a:chExt cx="2812067" cy="1257824"/>
            </a:xfrm>
          </p:grpSpPr>
          <p:grpSp>
            <p:nvGrpSpPr>
              <p:cNvPr id="125" name="グループ化 124"/>
              <p:cNvGrpSpPr/>
              <p:nvPr/>
            </p:nvGrpSpPr>
            <p:grpSpPr>
              <a:xfrm>
                <a:off x="1629282" y="1795429"/>
                <a:ext cx="2716738" cy="379182"/>
                <a:chOff x="1606132" y="1795429"/>
                <a:chExt cx="2716738" cy="379182"/>
              </a:xfrm>
            </p:grpSpPr>
            <p:sp>
              <p:nvSpPr>
                <p:cNvPr id="128" name="円/楕円 127"/>
                <p:cNvSpPr/>
                <p:nvPr/>
              </p:nvSpPr>
              <p:spPr>
                <a:xfrm>
                  <a:off x="1606132"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29" name="円/楕円 128"/>
                <p:cNvSpPr/>
                <p:nvPr/>
              </p:nvSpPr>
              <p:spPr>
                <a:xfrm>
                  <a:off x="2198091"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50" dirty="0">
                      <a:solidFill>
                        <a:srgbClr val="002060"/>
                      </a:solidFill>
                      <a:latin typeface="Arial Narrow" panose="020B0606020202030204" pitchFamily="34" charset="0"/>
                    </a:rPr>
                    <a:t>core</a:t>
                  </a:r>
                  <a:endParaRPr lang="ja-JP" altLang="en-US" sz="1050" dirty="0">
                    <a:solidFill>
                      <a:srgbClr val="002060"/>
                    </a:solidFill>
                    <a:latin typeface="Arial Narrow" panose="020B0606020202030204" pitchFamily="34" charset="0"/>
                  </a:endParaRPr>
                </a:p>
              </p:txBody>
            </p:sp>
            <p:sp>
              <p:nvSpPr>
                <p:cNvPr id="130" name="円/楕円 129"/>
                <p:cNvSpPr/>
                <p:nvPr/>
              </p:nvSpPr>
              <p:spPr>
                <a:xfrm>
                  <a:off x="3434931"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31" name="円/楕円 130"/>
                <p:cNvSpPr/>
                <p:nvPr/>
              </p:nvSpPr>
              <p:spPr>
                <a:xfrm>
                  <a:off x="4026890"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32" name="テキスト ボックス 131"/>
                <p:cNvSpPr txBox="1"/>
                <p:nvPr/>
              </p:nvSpPr>
              <p:spPr>
                <a:xfrm>
                  <a:off x="1867387" y="179542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33" name="円/楕円 132"/>
                <p:cNvSpPr/>
                <p:nvPr/>
              </p:nvSpPr>
              <p:spPr>
                <a:xfrm>
                  <a:off x="2190502" y="1858634"/>
                  <a:ext cx="295980" cy="3159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000" dirty="0">
                      <a:solidFill>
                        <a:srgbClr val="002060"/>
                      </a:solidFill>
                      <a:latin typeface="Arial Narrow" panose="020B0606020202030204" pitchFamily="34" charset="0"/>
                    </a:rPr>
                    <a:t>core</a:t>
                  </a:r>
                  <a:endParaRPr lang="ja-JP" altLang="en-US" sz="1000" dirty="0">
                    <a:solidFill>
                      <a:srgbClr val="002060"/>
                    </a:solidFill>
                    <a:latin typeface="Arial Narrow" panose="020B0606020202030204" pitchFamily="34" charset="0"/>
                  </a:endParaRPr>
                </a:p>
              </p:txBody>
            </p:sp>
            <p:sp>
              <p:nvSpPr>
                <p:cNvPr id="134" name="テキスト ボックス 133"/>
                <p:cNvSpPr txBox="1"/>
                <p:nvPr/>
              </p:nvSpPr>
              <p:spPr>
                <a:xfrm>
                  <a:off x="3711936" y="1795429"/>
                  <a:ext cx="37270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sp>
              <p:nvSpPr>
                <p:cNvPr id="135" name="テキスト ボックス 134"/>
                <p:cNvSpPr txBox="1"/>
                <p:nvPr/>
              </p:nvSpPr>
              <p:spPr>
                <a:xfrm>
                  <a:off x="2524381" y="1795429"/>
                  <a:ext cx="970529" cy="369332"/>
                </a:xfrm>
                <a:prstGeom prst="rect">
                  <a:avLst/>
                </a:prstGeom>
                <a:noFill/>
              </p:spPr>
              <p:txBody>
                <a:bodyPr wrap="none" rtlCol="0">
                  <a:spAutoFit/>
                </a:bodyPr>
                <a:lstStyle/>
                <a:p>
                  <a:r>
                    <a:rPr lang="en-US" altLang="ja-JP" dirty="0">
                      <a:solidFill>
                        <a:prstClr val="black"/>
                      </a:solidFill>
                    </a:rPr>
                    <a:t>………....</a:t>
                  </a:r>
                  <a:endParaRPr lang="ja-JP" altLang="en-US" dirty="0">
                    <a:solidFill>
                      <a:prstClr val="black"/>
                    </a:solidFill>
                  </a:endParaRPr>
                </a:p>
              </p:txBody>
            </p:sp>
          </p:grpSp>
          <p:sp>
            <p:nvSpPr>
              <p:cNvPr id="126" name="角丸四角形 125"/>
              <p:cNvSpPr/>
              <p:nvPr/>
            </p:nvSpPr>
            <p:spPr>
              <a:xfrm>
                <a:off x="1598988" y="916787"/>
                <a:ext cx="887494" cy="8786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prstClr val="black"/>
                    </a:solidFill>
                    <a:latin typeface="Arial Narrow" panose="020B0606020202030204" pitchFamily="34" charset="0"/>
                  </a:rPr>
                  <a:t>Linux Kernel</a:t>
                </a:r>
                <a:endParaRPr lang="ja-JP" altLang="en-US" dirty="0">
                  <a:solidFill>
                    <a:prstClr val="black"/>
                  </a:solidFill>
                  <a:latin typeface="Arial Narrow" panose="020B0606020202030204" pitchFamily="34" charset="0"/>
                </a:endParaRPr>
              </a:p>
            </p:txBody>
          </p:sp>
          <p:sp>
            <p:nvSpPr>
              <p:cNvPr id="127" name="角丸四角形 126"/>
              <p:cNvSpPr/>
              <p:nvPr/>
            </p:nvSpPr>
            <p:spPr>
              <a:xfrm>
                <a:off x="2547531" y="1508847"/>
                <a:ext cx="1863524" cy="254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prstClr val="black"/>
                    </a:solidFill>
                    <a:latin typeface="Arial Narrow" panose="020B0606020202030204" pitchFamily="34" charset="0"/>
                  </a:rPr>
                  <a:t>Interrupt forwarder</a:t>
                </a:r>
                <a:endParaRPr lang="ja-JP" altLang="en-US" sz="1400" dirty="0">
                  <a:solidFill>
                    <a:prstClr val="black"/>
                  </a:solidFill>
                  <a:latin typeface="Arial Narrow" panose="020B0606020202030204" pitchFamily="34" charset="0"/>
                </a:endParaRPr>
              </a:p>
            </p:txBody>
          </p:sp>
        </p:grpSp>
        <p:sp>
          <p:nvSpPr>
            <p:cNvPr id="140" name="角丸四角形 139"/>
            <p:cNvSpPr/>
            <p:nvPr/>
          </p:nvSpPr>
          <p:spPr>
            <a:xfrm>
              <a:off x="8792147" y="1057433"/>
              <a:ext cx="707456" cy="8327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200" dirty="0">
                  <a:solidFill>
                    <a:prstClr val="black"/>
                  </a:solidFill>
                  <a:latin typeface="Arial Narrow" panose="020B0606020202030204" pitchFamily="34" charset="0"/>
                </a:rPr>
                <a:t>User</a:t>
              </a:r>
            </a:p>
            <a:p>
              <a:pPr algn="ctr"/>
              <a:r>
                <a:rPr lang="en-US" altLang="ja-JP" sz="1200" dirty="0">
                  <a:solidFill>
                    <a:prstClr val="black"/>
                  </a:solidFill>
                  <a:latin typeface="Arial Narrow" panose="020B0606020202030204" pitchFamily="34" charset="0"/>
                </a:rPr>
                <a:t>Process</a:t>
              </a:r>
              <a:endParaRPr lang="ja-JP" altLang="en-US" sz="1200" dirty="0">
                <a:solidFill>
                  <a:prstClr val="black"/>
                </a:solidFill>
                <a:latin typeface="Arial Narrow" panose="020B0606020202030204" pitchFamily="34" charset="0"/>
              </a:endParaRPr>
            </a:p>
          </p:txBody>
        </p:sp>
      </p:grpSp>
      <p:sp>
        <p:nvSpPr>
          <p:cNvPr id="144" name="テキスト ボックス 143"/>
          <p:cNvSpPr txBox="1"/>
          <p:nvPr/>
        </p:nvSpPr>
        <p:spPr>
          <a:xfrm>
            <a:off x="2001984" y="4081475"/>
            <a:ext cx="2321310" cy="584775"/>
          </a:xfrm>
          <a:prstGeom prst="rect">
            <a:avLst/>
          </a:prstGeom>
          <a:noFill/>
        </p:spPr>
        <p:txBody>
          <a:bodyPr wrap="square" rtlCol="0">
            <a:spAutoFit/>
          </a:bodyPr>
          <a:lstStyle/>
          <a:p>
            <a:pPr marL="173038" indent="-173038"/>
            <a:r>
              <a:rPr lang="en-US" altLang="ja-JP" sz="1600" dirty="0">
                <a:solidFill>
                  <a:prstClr val="black"/>
                </a:solidFill>
              </a:rPr>
              <a:t>a) Traditional Micro Kernel Approach</a:t>
            </a:r>
            <a:endParaRPr lang="ja-JP" altLang="en-US" sz="1600" dirty="0">
              <a:solidFill>
                <a:prstClr val="black"/>
              </a:solidFill>
            </a:endParaRPr>
          </a:p>
        </p:txBody>
      </p:sp>
      <p:sp>
        <p:nvSpPr>
          <p:cNvPr id="145" name="テキスト ボックス 144"/>
          <p:cNvSpPr txBox="1"/>
          <p:nvPr/>
        </p:nvSpPr>
        <p:spPr>
          <a:xfrm>
            <a:off x="4934475" y="4081475"/>
            <a:ext cx="2321310" cy="584775"/>
          </a:xfrm>
          <a:prstGeom prst="rect">
            <a:avLst/>
          </a:prstGeom>
          <a:noFill/>
        </p:spPr>
        <p:txBody>
          <a:bodyPr wrap="square" rtlCol="0">
            <a:spAutoFit/>
          </a:bodyPr>
          <a:lstStyle/>
          <a:p>
            <a:pPr marL="173038" indent="-173038"/>
            <a:r>
              <a:rPr lang="en-US" altLang="ja-JP" sz="1600" dirty="0">
                <a:solidFill>
                  <a:prstClr val="black"/>
                </a:solidFill>
              </a:rPr>
              <a:t>b) Linux + User Process on Light-Weight Kernel</a:t>
            </a:r>
            <a:endParaRPr lang="ja-JP" altLang="en-US" sz="1600" dirty="0">
              <a:solidFill>
                <a:prstClr val="black"/>
              </a:solidFill>
            </a:endParaRPr>
          </a:p>
        </p:txBody>
      </p:sp>
      <p:sp>
        <p:nvSpPr>
          <p:cNvPr id="146" name="テキスト ボックス 145"/>
          <p:cNvSpPr txBox="1"/>
          <p:nvPr/>
        </p:nvSpPr>
        <p:spPr>
          <a:xfrm>
            <a:off x="8025735" y="4081474"/>
            <a:ext cx="2321310" cy="584775"/>
          </a:xfrm>
          <a:prstGeom prst="rect">
            <a:avLst/>
          </a:prstGeom>
          <a:noFill/>
        </p:spPr>
        <p:txBody>
          <a:bodyPr wrap="square" rtlCol="0">
            <a:spAutoFit/>
          </a:bodyPr>
          <a:lstStyle/>
          <a:p>
            <a:pPr marL="173038" indent="-173038"/>
            <a:r>
              <a:rPr lang="en-US" altLang="ja-JP" sz="1600" dirty="0">
                <a:solidFill>
                  <a:prstClr val="black"/>
                </a:solidFill>
              </a:rPr>
              <a:t>c) Linux + User Process on interrupt forwarder</a:t>
            </a:r>
            <a:endParaRPr lang="ja-JP" altLang="en-US" sz="1600" dirty="0">
              <a:solidFill>
                <a:prstClr val="black"/>
              </a:solidFill>
            </a:endParaRPr>
          </a:p>
        </p:txBody>
      </p:sp>
    </p:spTree>
    <p:extLst>
      <p:ext uri="{BB962C8B-B14F-4D97-AF65-F5344CB8AC3E}">
        <p14:creationId xmlns:p14="http://schemas.microsoft.com/office/powerpoint/2010/main" val="1440927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3075693" y="1733692"/>
            <a:ext cx="5594340" cy="2347350"/>
            <a:chOff x="2115725" y="4152800"/>
            <a:chExt cx="6060535" cy="2347350"/>
          </a:xfrm>
        </p:grpSpPr>
        <p:sp>
          <p:nvSpPr>
            <p:cNvPr id="3" name="正方形/長方形 2"/>
            <p:cNvSpPr/>
            <p:nvPr/>
          </p:nvSpPr>
          <p:spPr bwMode="auto">
            <a:xfrm>
              <a:off x="2129164" y="5601544"/>
              <a:ext cx="6047096" cy="326816"/>
            </a:xfrm>
            <a:prstGeom prst="rect">
              <a:avLst/>
            </a:prstGeom>
            <a:solidFill>
              <a:srgbClr val="FF99FF"/>
            </a:solidFill>
            <a:ln>
              <a:noFill/>
            </a:ln>
            <a:effectLst>
              <a:outerShdw blurRad="50800" dist="38100" dir="2700000" algn="tl" rotWithShape="0">
                <a:prstClr val="black">
                  <a:alpha val="40000"/>
                </a:prstClr>
              </a:outerShdw>
            </a:effectLst>
          </p:spPr>
          <p:txBody>
            <a:bodyPr anchor="b"/>
            <a:lstStyle/>
            <a:p>
              <a:pPr algn="ctr">
                <a:defRPr/>
              </a:pPr>
              <a:endParaRPr kumimoji="0" lang="en-US" altLang="ja-JP" sz="1200" kern="0" dirty="0">
                <a:solidFill>
                  <a:prstClr val="black"/>
                </a:solidFill>
              </a:endParaRPr>
            </a:p>
            <a:p>
              <a:pPr algn="ctr">
                <a:defRPr/>
              </a:pPr>
              <a:endParaRPr kumimoji="0" lang="en-US" altLang="ja-JP" sz="1200" kern="0" dirty="0">
                <a:solidFill>
                  <a:prstClr val="black"/>
                </a:solidFill>
              </a:endParaRPr>
            </a:p>
            <a:p>
              <a:pPr algn="ctr">
                <a:lnSpc>
                  <a:spcPts val="3200"/>
                </a:lnSpc>
                <a:defRPr/>
              </a:pPr>
              <a:r>
                <a:rPr kumimoji="0" lang="en-US" altLang="ja-JP" sz="1200" kern="0" dirty="0">
                  <a:solidFill>
                    <a:prstClr val="black"/>
                  </a:solidFill>
                </a:rPr>
                <a:t>Many Core</a:t>
              </a:r>
              <a:endParaRPr lang="ja-JP" altLang="en-US" sz="1200" kern="0" dirty="0">
                <a:solidFill>
                  <a:prstClr val="black"/>
                </a:solidFill>
              </a:endParaRPr>
            </a:p>
          </p:txBody>
        </p:sp>
        <p:cxnSp>
          <p:nvCxnSpPr>
            <p:cNvPr id="4" name="カギ線コネクタ 115"/>
            <p:cNvCxnSpPr>
              <a:stCxn id="3" idx="2"/>
              <a:endCxn id="11" idx="0"/>
            </p:cNvCxnSpPr>
            <p:nvPr/>
          </p:nvCxnSpPr>
          <p:spPr bwMode="auto">
            <a:xfrm>
              <a:off x="5152712" y="5928360"/>
              <a:ext cx="479" cy="217796"/>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円/楕円 4"/>
            <p:cNvSpPr/>
            <p:nvPr/>
          </p:nvSpPr>
          <p:spPr>
            <a:xfrm>
              <a:off x="5916287" y="5104111"/>
              <a:ext cx="123059" cy="389513"/>
            </a:xfrm>
            <a:prstGeom prst="ellipse">
              <a:avLst/>
            </a:prstGeom>
            <a:solidFill>
              <a:srgbClr val="7030A0"/>
            </a:solidFill>
          </p:spPr>
          <p:txBody>
            <a:bodyPr wrap="square" rtlCol="0" anchor="ctr">
              <a:spAutoFit/>
            </a:bodyPr>
            <a:lstStyle/>
            <a:p>
              <a:pPr marL="342900" indent="-342900" algn="ctr">
                <a:buFont typeface="Arial" pitchFamily="34" charset="0"/>
                <a:buChar char="•"/>
              </a:pPr>
              <a:endParaRPr lang="ja-JP" altLang="en-US" sz="1200" dirty="0">
                <a:solidFill>
                  <a:prstClr val="black"/>
                </a:solidFill>
                <a:latin typeface="Arial Narrow" panose="020B0606020202030204" pitchFamily="34" charset="0"/>
              </a:endParaRPr>
            </a:p>
          </p:txBody>
        </p:sp>
        <p:sp>
          <p:nvSpPr>
            <p:cNvPr id="6" name="円/楕円 5"/>
            <p:cNvSpPr/>
            <p:nvPr/>
          </p:nvSpPr>
          <p:spPr>
            <a:xfrm>
              <a:off x="6075095" y="5104111"/>
              <a:ext cx="123059" cy="389513"/>
            </a:xfrm>
            <a:prstGeom prst="ellipse">
              <a:avLst/>
            </a:prstGeom>
            <a:solidFill>
              <a:srgbClr val="7030A0"/>
            </a:solidFill>
          </p:spPr>
          <p:txBody>
            <a:bodyPr wrap="square" rtlCol="0" anchor="ctr">
              <a:spAutoFit/>
            </a:bodyPr>
            <a:lstStyle/>
            <a:p>
              <a:pPr marL="342900" indent="-342900" algn="ctr">
                <a:buFont typeface="Arial" pitchFamily="34" charset="0"/>
                <a:buChar char="•"/>
              </a:pPr>
              <a:endParaRPr lang="ja-JP" altLang="en-US" sz="1200" dirty="0">
                <a:solidFill>
                  <a:prstClr val="black"/>
                </a:solidFill>
                <a:latin typeface="Arial Narrow" panose="020B0606020202030204" pitchFamily="34" charset="0"/>
              </a:endParaRPr>
            </a:p>
          </p:txBody>
        </p:sp>
        <p:sp>
          <p:nvSpPr>
            <p:cNvPr id="7" name="円/楕円 6"/>
            <p:cNvSpPr/>
            <p:nvPr/>
          </p:nvSpPr>
          <p:spPr>
            <a:xfrm>
              <a:off x="6233904" y="5104111"/>
              <a:ext cx="123059" cy="389513"/>
            </a:xfrm>
            <a:prstGeom prst="ellipse">
              <a:avLst/>
            </a:prstGeom>
            <a:solidFill>
              <a:srgbClr val="7030A0"/>
            </a:solidFill>
          </p:spPr>
          <p:txBody>
            <a:bodyPr wrap="square" rtlCol="0" anchor="ctr">
              <a:spAutoFit/>
            </a:bodyPr>
            <a:lstStyle/>
            <a:p>
              <a:pPr marL="342900" indent="-342900" algn="ctr">
                <a:buFont typeface="Arial" pitchFamily="34" charset="0"/>
                <a:buChar char="•"/>
              </a:pPr>
              <a:endParaRPr lang="ja-JP" altLang="en-US" sz="1200" dirty="0">
                <a:solidFill>
                  <a:prstClr val="black"/>
                </a:solidFill>
                <a:latin typeface="Arial Narrow" panose="020B0606020202030204" pitchFamily="34" charset="0"/>
              </a:endParaRPr>
            </a:p>
          </p:txBody>
        </p:sp>
        <p:sp>
          <p:nvSpPr>
            <p:cNvPr id="8" name="テキスト ボックス 7"/>
            <p:cNvSpPr txBox="1"/>
            <p:nvPr/>
          </p:nvSpPr>
          <p:spPr>
            <a:xfrm>
              <a:off x="2121544" y="5601631"/>
              <a:ext cx="2016000" cy="276999"/>
            </a:xfrm>
            <a:prstGeom prst="rect">
              <a:avLst/>
            </a:prstGeom>
            <a:solidFill>
              <a:srgbClr val="FFFFFF">
                <a:alpha val="30196"/>
              </a:srgbClr>
            </a:solidFill>
            <a:ln>
              <a:solidFill>
                <a:srgbClr val="FF0000"/>
              </a:solidFill>
            </a:ln>
          </p:spPr>
          <p:txBody>
            <a:bodyPr wrap="square" rtlCol="0" anchor="ctr">
              <a:spAutoFit/>
            </a:bodyPr>
            <a:lstStyle/>
            <a:p>
              <a:r>
                <a:rPr lang="en-US" altLang="ja-JP" sz="1200" dirty="0">
                  <a:solidFill>
                    <a:prstClr val="black"/>
                  </a:solidFill>
                  <a:latin typeface="Arial Narrow" panose="020B0606020202030204" pitchFamily="34" charset="0"/>
                </a:rPr>
                <a:t>Cores for Linux</a:t>
              </a:r>
            </a:p>
          </p:txBody>
        </p:sp>
        <p:sp>
          <p:nvSpPr>
            <p:cNvPr id="9" name="テキスト ボックス 8"/>
            <p:cNvSpPr txBox="1"/>
            <p:nvPr/>
          </p:nvSpPr>
          <p:spPr>
            <a:xfrm>
              <a:off x="4122420" y="5601631"/>
              <a:ext cx="1692000" cy="276999"/>
            </a:xfrm>
            <a:prstGeom prst="rect">
              <a:avLst/>
            </a:prstGeom>
            <a:solidFill>
              <a:srgbClr val="FFB8FF"/>
            </a:solidFill>
            <a:ln>
              <a:solidFill>
                <a:srgbClr val="FF0000"/>
              </a:solidFill>
            </a:ln>
          </p:spPr>
          <p:txBody>
            <a:bodyPr wrap="square" rtlCol="0">
              <a:spAutoFit/>
            </a:bodyPr>
            <a:lstStyle/>
            <a:p>
              <a:r>
                <a:rPr lang="en-US" altLang="ja-JP" sz="1200" dirty="0">
                  <a:solidFill>
                    <a:prstClr val="black"/>
                  </a:solidFill>
                  <a:latin typeface="Arial Narrow" panose="020B0606020202030204" pitchFamily="34" charset="0"/>
                </a:rPr>
                <a:t>Application Cores</a:t>
              </a:r>
              <a:endParaRPr lang="ja-JP" altLang="en-US" sz="1200" dirty="0">
                <a:solidFill>
                  <a:prstClr val="black"/>
                </a:solidFill>
                <a:latin typeface="Arial Narrow" panose="020B0606020202030204" pitchFamily="34" charset="0"/>
              </a:endParaRPr>
            </a:p>
          </p:txBody>
        </p:sp>
        <p:sp>
          <p:nvSpPr>
            <p:cNvPr id="10" name="テキスト ボックス 9"/>
            <p:cNvSpPr txBox="1"/>
            <p:nvPr/>
          </p:nvSpPr>
          <p:spPr>
            <a:xfrm>
              <a:off x="5798820" y="5601631"/>
              <a:ext cx="2362200" cy="276999"/>
            </a:xfrm>
            <a:prstGeom prst="rect">
              <a:avLst/>
            </a:prstGeom>
            <a:solidFill>
              <a:srgbClr val="FFB8FF"/>
            </a:solidFill>
            <a:ln>
              <a:solidFill>
                <a:srgbClr val="FF0000"/>
              </a:solidFill>
            </a:ln>
          </p:spPr>
          <p:txBody>
            <a:bodyPr wrap="square" rtlCol="0">
              <a:spAutoFit/>
            </a:bodyPr>
            <a:lstStyle/>
            <a:p>
              <a:r>
                <a:rPr lang="en-US" altLang="ja-JP" sz="1200" dirty="0">
                  <a:solidFill>
                    <a:prstClr val="black"/>
                  </a:solidFill>
                  <a:latin typeface="Arial Narrow" panose="020B0606020202030204" pitchFamily="34" charset="0"/>
                </a:rPr>
                <a:t>Dedicated OS service Cores</a:t>
              </a:r>
              <a:endParaRPr lang="ja-JP" altLang="en-US" sz="1200" dirty="0">
                <a:solidFill>
                  <a:prstClr val="black"/>
                </a:solidFill>
                <a:latin typeface="Arial Narrow" panose="020B0606020202030204" pitchFamily="34" charset="0"/>
              </a:endParaRPr>
            </a:p>
          </p:txBody>
        </p:sp>
        <p:sp>
          <p:nvSpPr>
            <p:cNvPr id="11" name="正方形/長方形 10"/>
            <p:cNvSpPr/>
            <p:nvPr/>
          </p:nvSpPr>
          <p:spPr bwMode="auto">
            <a:xfrm>
              <a:off x="4366718" y="6146156"/>
              <a:ext cx="1572945" cy="353994"/>
            </a:xfrm>
            <a:prstGeom prst="rect">
              <a:avLst/>
            </a:prstGeom>
            <a:solidFill>
              <a:srgbClr val="99FF66"/>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lnSpc>
                  <a:spcPts val="1200"/>
                </a:lnSpc>
                <a:defRPr/>
              </a:pPr>
              <a:r>
                <a:rPr kumimoji="0" lang="en-US" altLang="ja-JP" sz="1200" kern="0" dirty="0">
                  <a:solidFill>
                    <a:prstClr val="black"/>
                  </a:solidFill>
                </a:rPr>
                <a:t>Interconnect</a:t>
              </a:r>
              <a:endParaRPr lang="ja-JP" altLang="en-US" sz="1200" kern="0" dirty="0">
                <a:solidFill>
                  <a:prstClr val="black"/>
                </a:solidFill>
              </a:endParaRPr>
            </a:p>
          </p:txBody>
        </p:sp>
        <p:sp>
          <p:nvSpPr>
            <p:cNvPr id="12" name="正方形/長方形 11"/>
            <p:cNvSpPr/>
            <p:nvPr/>
          </p:nvSpPr>
          <p:spPr bwMode="auto">
            <a:xfrm>
              <a:off x="4132220" y="4976233"/>
              <a:ext cx="1692000" cy="611622"/>
            </a:xfrm>
            <a:prstGeom prst="rect">
              <a:avLst/>
            </a:prstGeom>
            <a:solidFill>
              <a:srgbClr val="FFFFCC"/>
            </a:solidFill>
            <a:ln w="25400" cap="flat" cmpd="sng" algn="ctr">
              <a:solidFill>
                <a:schemeClr val="tx1"/>
              </a:solidFill>
              <a:prstDash val="solid"/>
            </a:ln>
            <a:effectLst/>
          </p:spPr>
          <p:txBody>
            <a:bodyPr lIns="36000" rIns="0" anchorCtr="1"/>
            <a:lstStyle/>
            <a:p>
              <a:pPr algn="r">
                <a:defRPr/>
              </a:pPr>
              <a:r>
                <a:rPr lang="en-US" altLang="ja-JP" sz="1200" kern="0" dirty="0">
                  <a:solidFill>
                    <a:prstClr val="black"/>
                  </a:solidFill>
                </a:rPr>
                <a:t> </a:t>
              </a:r>
              <a:endParaRPr lang="ja-JP" altLang="en-US" sz="1200" kern="0" dirty="0">
                <a:solidFill>
                  <a:prstClr val="black"/>
                </a:solidFill>
              </a:endParaRPr>
            </a:p>
          </p:txBody>
        </p:sp>
        <p:sp>
          <p:nvSpPr>
            <p:cNvPr id="13" name="正方形/長方形 12"/>
            <p:cNvSpPr/>
            <p:nvPr/>
          </p:nvSpPr>
          <p:spPr>
            <a:xfrm>
              <a:off x="4675867" y="4976233"/>
              <a:ext cx="950713" cy="267167"/>
            </a:xfrm>
            <a:prstGeom prst="rect">
              <a:avLst/>
            </a:prstGeom>
          </p:spPr>
          <p:txBody>
            <a:bodyPr wrap="square">
              <a:spAutoFit/>
            </a:bodyPr>
            <a:lstStyle/>
            <a:p>
              <a:pPr algn="r">
                <a:lnSpc>
                  <a:spcPts val="1300"/>
                </a:lnSpc>
                <a:defRPr/>
              </a:pPr>
              <a:r>
                <a:rPr lang="en-US" altLang="ja-JP" sz="1400" kern="0" dirty="0" err="1">
                  <a:solidFill>
                    <a:prstClr val="black"/>
                  </a:solidFill>
                </a:rPr>
                <a:t>McKernel</a:t>
              </a:r>
              <a:r>
                <a:rPr lang="en-US" altLang="ja-JP" sz="1400" kern="0" dirty="0">
                  <a:solidFill>
                    <a:prstClr val="black"/>
                  </a:solidFill>
                </a:rPr>
                <a:t> </a:t>
              </a:r>
              <a:endParaRPr lang="en-US" altLang="ja-JP" sz="1200" kern="0" dirty="0">
                <a:solidFill>
                  <a:prstClr val="black"/>
                </a:solidFill>
                <a:latin typeface="Arial Narrow" pitchFamily="34" charset="0"/>
              </a:endParaRPr>
            </a:p>
          </p:txBody>
        </p:sp>
        <p:sp>
          <p:nvSpPr>
            <p:cNvPr id="14" name="正方形/長方形 13"/>
            <p:cNvSpPr/>
            <p:nvPr/>
          </p:nvSpPr>
          <p:spPr bwMode="auto">
            <a:xfrm>
              <a:off x="4143224" y="5391110"/>
              <a:ext cx="1368000" cy="180000"/>
            </a:xfrm>
            <a:prstGeom prst="rect">
              <a:avLst/>
            </a:prstGeom>
            <a:solidFill>
              <a:srgbClr val="AD0101"/>
            </a:solidFill>
            <a:ln w="25400" cap="flat" cmpd="sng" algn="ctr">
              <a:solidFill>
                <a:srgbClr val="AD0101">
                  <a:shade val="50000"/>
                </a:srgbClr>
              </a:solidFill>
              <a:prstDash val="solid"/>
            </a:ln>
            <a:effectLst/>
          </p:spPr>
          <p:txBody>
            <a:bodyPr anchor="ctr"/>
            <a:lstStyle/>
            <a:p>
              <a:pPr algn="ctr">
                <a:defRPr/>
              </a:pPr>
              <a:r>
                <a:rPr lang="en-US" altLang="ja-JP" sz="1200" kern="0" dirty="0">
                  <a:solidFill>
                    <a:prstClr val="white"/>
                  </a:solidFill>
                </a:rPr>
                <a:t>IHK-</a:t>
              </a:r>
              <a:r>
                <a:rPr lang="en-US" altLang="ja-JP" sz="1200" kern="0" dirty="0" err="1">
                  <a:solidFill>
                    <a:prstClr val="white"/>
                  </a:solidFill>
                </a:rPr>
                <a:t>cokernel</a:t>
              </a:r>
              <a:endParaRPr lang="ja-JP" altLang="en-US" sz="1200" kern="0" dirty="0">
                <a:solidFill>
                  <a:prstClr val="white"/>
                </a:solidFill>
              </a:endParaRPr>
            </a:p>
          </p:txBody>
        </p:sp>
        <p:sp>
          <p:nvSpPr>
            <p:cNvPr id="15" name="正方形/長方形 14"/>
            <p:cNvSpPr/>
            <p:nvPr/>
          </p:nvSpPr>
          <p:spPr bwMode="auto">
            <a:xfrm>
              <a:off x="4143224" y="5209614"/>
              <a:ext cx="1008000" cy="180000"/>
            </a:xfrm>
            <a:prstGeom prst="rect">
              <a:avLst/>
            </a:prstGeom>
            <a:solidFill>
              <a:srgbClr val="AD0101"/>
            </a:solidFill>
            <a:ln w="25400" cap="flat" cmpd="sng" algn="ctr">
              <a:solidFill>
                <a:srgbClr val="AD0101">
                  <a:shade val="50000"/>
                </a:srgbClr>
              </a:solidFill>
              <a:prstDash val="solid"/>
            </a:ln>
            <a:effectLst/>
          </p:spPr>
          <p:txBody>
            <a:bodyPr lIns="36000" rIns="36000" anchor="ctr"/>
            <a:lstStyle/>
            <a:p>
              <a:pPr algn="ctr">
                <a:defRPr/>
              </a:pPr>
              <a:r>
                <a:rPr lang="en-US" altLang="ja-JP" sz="1200" kern="0" dirty="0">
                  <a:solidFill>
                    <a:prstClr val="white"/>
                  </a:solidFill>
                  <a:latin typeface="Arial Narrow" pitchFamily="34" charset="0"/>
                </a:rPr>
                <a:t>IHK-IKC</a:t>
              </a:r>
              <a:endParaRPr lang="ja-JP" altLang="en-US" sz="1200" kern="0" dirty="0">
                <a:solidFill>
                  <a:prstClr val="white"/>
                </a:solidFill>
                <a:latin typeface="Arial Narrow" pitchFamily="34" charset="0"/>
              </a:endParaRPr>
            </a:p>
          </p:txBody>
        </p:sp>
        <p:sp>
          <p:nvSpPr>
            <p:cNvPr id="16" name="正方形/長方形 15"/>
            <p:cNvSpPr/>
            <p:nvPr/>
          </p:nvSpPr>
          <p:spPr bwMode="auto">
            <a:xfrm>
              <a:off x="4132220" y="4784489"/>
              <a:ext cx="1692000" cy="191744"/>
            </a:xfrm>
            <a:prstGeom prst="rect">
              <a:avLst/>
            </a:prstGeom>
            <a:solidFill>
              <a:srgbClr val="FFFF99"/>
            </a:solidFill>
            <a:ln w="25400" cap="flat" cmpd="sng" algn="ctr">
              <a:solidFill>
                <a:srgbClr val="000000"/>
              </a:solidFill>
              <a:prstDash val="solid"/>
            </a:ln>
            <a:effectLst/>
          </p:spPr>
          <p:txBody>
            <a:bodyPr anchor="ctr" anchorCtr="1"/>
            <a:lstStyle/>
            <a:p>
              <a:pPr algn="ctr">
                <a:defRPr/>
              </a:pPr>
              <a:r>
                <a:rPr lang="en-US" altLang="ja-JP" sz="1200" kern="0" dirty="0">
                  <a:solidFill>
                    <a:prstClr val="black"/>
                  </a:solidFill>
                  <a:latin typeface="Arial Narrow" pitchFamily="34" charset="0"/>
                </a:rPr>
                <a:t>Linux API (</a:t>
              </a:r>
              <a:r>
                <a:rPr lang="en-US" altLang="ja-JP" sz="1200" kern="0" dirty="0" err="1">
                  <a:solidFill>
                    <a:prstClr val="black"/>
                  </a:solidFill>
                  <a:latin typeface="Arial Narrow" pitchFamily="34" charset="0"/>
                </a:rPr>
                <a:t>glibc</a:t>
              </a:r>
              <a:r>
                <a:rPr lang="en-US" altLang="ja-JP" sz="1200" kern="0" dirty="0">
                  <a:solidFill>
                    <a:prstClr val="black"/>
                  </a:solidFill>
                  <a:latin typeface="Arial Narrow" pitchFamily="34" charset="0"/>
                </a:rPr>
                <a:t>)</a:t>
              </a:r>
              <a:endParaRPr lang="ja-JP" altLang="en-US" sz="1050" kern="0" dirty="0">
                <a:solidFill>
                  <a:prstClr val="black"/>
                </a:solidFill>
                <a:latin typeface="Arial Narrow" pitchFamily="34" charset="0"/>
              </a:endParaRPr>
            </a:p>
          </p:txBody>
        </p:sp>
        <p:sp>
          <p:nvSpPr>
            <p:cNvPr id="17" name="正方形/長方形 16"/>
            <p:cNvSpPr/>
            <p:nvPr/>
          </p:nvSpPr>
          <p:spPr bwMode="auto">
            <a:xfrm>
              <a:off x="4132222" y="4404874"/>
              <a:ext cx="468000" cy="384194"/>
            </a:xfrm>
            <a:prstGeom prst="rect">
              <a:avLst/>
            </a:prstGeom>
            <a:solidFill>
              <a:srgbClr val="FFFF99"/>
            </a:solidFill>
            <a:ln w="25400" cap="flat" cmpd="sng" algn="ctr">
              <a:solidFill>
                <a:srgbClr val="000000"/>
              </a:solidFill>
              <a:prstDash val="solid"/>
            </a:ln>
            <a:effectLst/>
          </p:spPr>
          <p:txBody>
            <a:bodyPr anchor="ctr" anchorCtr="1"/>
            <a:lstStyle/>
            <a:p>
              <a:pPr algn="ctr">
                <a:defRPr/>
              </a:pPr>
              <a:r>
                <a:rPr lang="en-US" altLang="ja-JP" sz="1200" kern="0" dirty="0">
                  <a:solidFill>
                    <a:prstClr val="black"/>
                  </a:solidFill>
                  <a:latin typeface="Arial Narrow" pitchFamily="34" charset="0"/>
                </a:rPr>
                <a:t>MPI</a:t>
              </a:r>
              <a:endParaRPr lang="ja-JP" altLang="en-US" sz="1050" kern="0" dirty="0">
                <a:solidFill>
                  <a:prstClr val="black"/>
                </a:solidFill>
                <a:latin typeface="Arial Narrow" pitchFamily="34" charset="0"/>
              </a:endParaRPr>
            </a:p>
          </p:txBody>
        </p:sp>
        <p:sp>
          <p:nvSpPr>
            <p:cNvPr id="18" name="正方形/長方形 17"/>
            <p:cNvSpPr/>
            <p:nvPr/>
          </p:nvSpPr>
          <p:spPr bwMode="auto">
            <a:xfrm>
              <a:off x="5283541" y="4404874"/>
              <a:ext cx="540000" cy="384194"/>
            </a:xfrm>
            <a:prstGeom prst="rect">
              <a:avLst/>
            </a:prstGeom>
            <a:solidFill>
              <a:srgbClr val="CCECFF"/>
            </a:solidFill>
            <a:ln w="25400" cap="flat" cmpd="sng" algn="ctr">
              <a:solidFill>
                <a:srgbClr val="000000"/>
              </a:solidFill>
              <a:prstDash val="solid"/>
            </a:ln>
            <a:effectLst/>
          </p:spPr>
          <p:txBody>
            <a:bodyPr anchor="ctr" anchorCtr="1"/>
            <a:lstStyle/>
            <a:p>
              <a:pPr algn="ctr">
                <a:defRPr/>
              </a:pPr>
              <a:r>
                <a:rPr lang="en-US" altLang="ja-JP" sz="1200" kern="0" dirty="0">
                  <a:solidFill>
                    <a:prstClr val="black"/>
                  </a:solidFill>
                  <a:latin typeface="Arial Narrow" pitchFamily="34" charset="0"/>
                </a:rPr>
                <a:t>PGAS</a:t>
              </a:r>
              <a:endParaRPr lang="ja-JP" altLang="en-US" sz="1050" kern="0" dirty="0">
                <a:solidFill>
                  <a:prstClr val="black"/>
                </a:solidFill>
                <a:latin typeface="Arial Narrow" pitchFamily="34" charset="0"/>
              </a:endParaRPr>
            </a:p>
          </p:txBody>
        </p:sp>
        <p:sp>
          <p:nvSpPr>
            <p:cNvPr id="19" name="正方形/長方形 18"/>
            <p:cNvSpPr/>
            <p:nvPr/>
          </p:nvSpPr>
          <p:spPr bwMode="auto">
            <a:xfrm>
              <a:off x="4596494" y="4404874"/>
              <a:ext cx="684000" cy="384194"/>
            </a:xfrm>
            <a:prstGeom prst="rect">
              <a:avLst/>
            </a:prstGeom>
            <a:solidFill>
              <a:srgbClr val="FFFF99"/>
            </a:solidFill>
            <a:ln w="25400" cap="flat" cmpd="sng" algn="ctr">
              <a:solidFill>
                <a:srgbClr val="000000"/>
              </a:solidFill>
              <a:prstDash val="solid"/>
            </a:ln>
            <a:effectLst/>
          </p:spPr>
          <p:txBody>
            <a:bodyPr anchor="ctr" anchorCtr="1"/>
            <a:lstStyle/>
            <a:p>
              <a:pPr algn="ctr">
                <a:defRPr/>
              </a:pPr>
              <a:r>
                <a:rPr lang="en-US" altLang="ja-JP" sz="1200" kern="0" dirty="0" err="1">
                  <a:solidFill>
                    <a:prstClr val="black"/>
                  </a:solidFill>
                  <a:latin typeface="Arial Narrow" pitchFamily="34" charset="0"/>
                </a:rPr>
                <a:t>OpenMP</a:t>
              </a:r>
              <a:endParaRPr lang="ja-JP" altLang="en-US" sz="1050" kern="0" dirty="0">
                <a:solidFill>
                  <a:prstClr val="black"/>
                </a:solidFill>
                <a:latin typeface="Arial Narrow" pitchFamily="34" charset="0"/>
              </a:endParaRPr>
            </a:p>
          </p:txBody>
        </p:sp>
        <p:sp>
          <p:nvSpPr>
            <p:cNvPr id="20" name="正方形/長方形 19"/>
            <p:cNvSpPr/>
            <p:nvPr/>
          </p:nvSpPr>
          <p:spPr bwMode="auto">
            <a:xfrm>
              <a:off x="2115725" y="4404874"/>
              <a:ext cx="2016000" cy="1188000"/>
            </a:xfrm>
            <a:prstGeom prst="rect">
              <a:avLst/>
            </a:prstGeom>
            <a:solidFill>
              <a:srgbClr val="FFFFCC"/>
            </a:solidFill>
            <a:ln w="25400" cap="flat" cmpd="sng" algn="ctr">
              <a:solidFill>
                <a:srgbClr val="000000"/>
              </a:solidFill>
              <a:prstDash val="solid"/>
            </a:ln>
            <a:effectLst/>
          </p:spPr>
          <p:txBody>
            <a:bodyPr anchorCtr="1"/>
            <a:lstStyle/>
            <a:p>
              <a:pPr>
                <a:defRPr/>
              </a:pPr>
              <a:r>
                <a:rPr lang="en-US" altLang="ja-JP" sz="1400" kern="0" dirty="0">
                  <a:solidFill>
                    <a:prstClr val="black"/>
                  </a:solidFill>
                  <a:latin typeface="Arial Narrow" pitchFamily="34" charset="0"/>
                </a:rPr>
                <a:t>Linux Kernel</a:t>
              </a:r>
              <a:endParaRPr lang="ja-JP" altLang="en-US" sz="1400" kern="0" dirty="0">
                <a:solidFill>
                  <a:prstClr val="black"/>
                </a:solidFill>
                <a:latin typeface="Arial Narrow" pitchFamily="34" charset="0"/>
              </a:endParaRPr>
            </a:p>
          </p:txBody>
        </p:sp>
        <p:sp>
          <p:nvSpPr>
            <p:cNvPr id="21" name="正方形/長方形 20"/>
            <p:cNvSpPr/>
            <p:nvPr/>
          </p:nvSpPr>
          <p:spPr bwMode="auto">
            <a:xfrm>
              <a:off x="2976011" y="5394151"/>
              <a:ext cx="1152000" cy="180000"/>
            </a:xfrm>
            <a:prstGeom prst="rect">
              <a:avLst/>
            </a:prstGeom>
            <a:solidFill>
              <a:srgbClr val="AD0101"/>
            </a:solidFill>
            <a:ln w="25400" cap="flat" cmpd="sng" algn="ctr">
              <a:solidFill>
                <a:srgbClr val="AC956E">
                  <a:shade val="50000"/>
                </a:srgbClr>
              </a:solidFill>
              <a:prstDash val="solid"/>
            </a:ln>
            <a:effectLst/>
          </p:spPr>
          <p:txBody>
            <a:bodyPr anchor="ctr"/>
            <a:lstStyle/>
            <a:p>
              <a:pPr algn="ctr">
                <a:defRPr/>
              </a:pPr>
              <a:r>
                <a:rPr lang="en-US" altLang="ja-JP" sz="1200" kern="0" dirty="0">
                  <a:solidFill>
                    <a:prstClr val="white"/>
                  </a:solidFill>
                  <a:latin typeface="Arial Narrow" pitchFamily="34" charset="0"/>
                </a:rPr>
                <a:t>IHK-Linux driver</a:t>
              </a:r>
              <a:endParaRPr lang="ja-JP" altLang="en-US" sz="1200" kern="0" dirty="0">
                <a:solidFill>
                  <a:prstClr val="white"/>
                </a:solidFill>
                <a:latin typeface="Arial Narrow" pitchFamily="34" charset="0"/>
              </a:endParaRPr>
            </a:p>
          </p:txBody>
        </p:sp>
        <p:sp>
          <p:nvSpPr>
            <p:cNvPr id="22" name="正方形/長方形 21"/>
            <p:cNvSpPr/>
            <p:nvPr/>
          </p:nvSpPr>
          <p:spPr bwMode="auto">
            <a:xfrm>
              <a:off x="2978079" y="5207275"/>
              <a:ext cx="1152000" cy="180000"/>
            </a:xfrm>
            <a:prstGeom prst="rect">
              <a:avLst/>
            </a:prstGeom>
            <a:solidFill>
              <a:srgbClr val="AD0101"/>
            </a:solidFill>
            <a:ln w="25400" cap="flat" cmpd="sng" algn="ctr">
              <a:solidFill>
                <a:srgbClr val="AD0101">
                  <a:shade val="50000"/>
                </a:srgbClr>
              </a:solidFill>
              <a:prstDash val="solid"/>
            </a:ln>
            <a:effectLst/>
          </p:spPr>
          <p:txBody>
            <a:bodyPr anchor="ctr"/>
            <a:lstStyle/>
            <a:p>
              <a:pPr algn="ctr">
                <a:defRPr/>
              </a:pPr>
              <a:r>
                <a:rPr lang="en-US" altLang="ja-JP" sz="1200" kern="0" dirty="0">
                  <a:solidFill>
                    <a:prstClr val="white"/>
                  </a:solidFill>
                  <a:latin typeface="Arial Narrow" pitchFamily="34" charset="0"/>
                </a:rPr>
                <a:t>IHK-IKC</a:t>
              </a:r>
              <a:endParaRPr lang="ja-JP" altLang="en-US" sz="1200" kern="0" dirty="0">
                <a:solidFill>
                  <a:prstClr val="white"/>
                </a:solidFill>
                <a:latin typeface="Arial Narrow" pitchFamily="34" charset="0"/>
              </a:endParaRPr>
            </a:p>
          </p:txBody>
        </p:sp>
        <p:sp>
          <p:nvSpPr>
            <p:cNvPr id="23" name="正方形/長方形 22"/>
            <p:cNvSpPr/>
            <p:nvPr/>
          </p:nvSpPr>
          <p:spPr bwMode="auto">
            <a:xfrm>
              <a:off x="3477564" y="4835887"/>
              <a:ext cx="648000" cy="360000"/>
            </a:xfrm>
            <a:prstGeom prst="rect">
              <a:avLst/>
            </a:prstGeom>
            <a:solidFill>
              <a:srgbClr val="AD0101"/>
            </a:solidFill>
            <a:ln w="25400" cap="flat" cmpd="sng" algn="ctr">
              <a:solidFill>
                <a:srgbClr val="AD0101">
                  <a:shade val="50000"/>
                </a:srgbClr>
              </a:solidFill>
              <a:prstDash val="solid"/>
            </a:ln>
            <a:effectLst/>
          </p:spPr>
          <p:txBody>
            <a:bodyPr lIns="36000" rIns="36000" anchor="ctr"/>
            <a:lstStyle/>
            <a:p>
              <a:pPr algn="ctr">
                <a:defRPr/>
              </a:pPr>
              <a:r>
                <a:rPr lang="en-US" altLang="ja-JP" sz="1200" kern="0" dirty="0" err="1">
                  <a:solidFill>
                    <a:prstClr val="white"/>
                  </a:solidFill>
                  <a:latin typeface="Arial Narrow" pitchFamily="34" charset="0"/>
                </a:rPr>
                <a:t>mcctrl</a:t>
              </a:r>
              <a:endParaRPr lang="ja-JP" altLang="en-US" sz="1200" kern="0" dirty="0">
                <a:solidFill>
                  <a:prstClr val="white"/>
                </a:solidFill>
                <a:latin typeface="Arial Narrow" pitchFamily="34" charset="0"/>
              </a:endParaRPr>
            </a:p>
          </p:txBody>
        </p:sp>
        <p:sp>
          <p:nvSpPr>
            <p:cNvPr id="24" name="正方形/長方形 23"/>
            <p:cNvSpPr/>
            <p:nvPr/>
          </p:nvSpPr>
          <p:spPr bwMode="auto">
            <a:xfrm>
              <a:off x="3477564" y="4152800"/>
              <a:ext cx="648000" cy="252000"/>
            </a:xfrm>
            <a:prstGeom prst="rect">
              <a:avLst/>
            </a:prstGeom>
            <a:noFill/>
            <a:ln w="25400" cap="flat" cmpd="sng" algn="ctr">
              <a:solidFill>
                <a:srgbClr val="AD0101">
                  <a:shade val="50000"/>
                </a:srgbClr>
              </a:solidFill>
              <a:prstDash val="solid"/>
            </a:ln>
            <a:effectLst/>
          </p:spPr>
          <p:txBody>
            <a:bodyPr lIns="36000" rIns="36000" anchor="ctr"/>
            <a:lstStyle/>
            <a:p>
              <a:pPr algn="ctr">
                <a:defRPr/>
              </a:pPr>
              <a:r>
                <a:rPr lang="en-US" altLang="ja-JP" sz="1200" kern="0" dirty="0" err="1">
                  <a:solidFill>
                    <a:prstClr val="black"/>
                  </a:solidFill>
                  <a:latin typeface="Arial Narrow" pitchFamily="34" charset="0"/>
                </a:rPr>
                <a:t>mcexec</a:t>
              </a:r>
              <a:endParaRPr lang="ja-JP" altLang="en-US" sz="1200" kern="0" dirty="0">
                <a:solidFill>
                  <a:prstClr val="black"/>
                </a:solidFill>
                <a:latin typeface="Arial Narrow" pitchFamily="34" charset="0"/>
              </a:endParaRPr>
            </a:p>
          </p:txBody>
        </p:sp>
        <p:sp>
          <p:nvSpPr>
            <p:cNvPr id="25" name="正方形/長方形 24"/>
            <p:cNvSpPr/>
            <p:nvPr/>
          </p:nvSpPr>
          <p:spPr bwMode="auto">
            <a:xfrm>
              <a:off x="2974595" y="4835887"/>
              <a:ext cx="504000" cy="360000"/>
            </a:xfrm>
            <a:prstGeom prst="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0" anchor="ctr"/>
            <a:lstStyle/>
            <a:p>
              <a:pPr>
                <a:defRPr/>
              </a:pPr>
              <a:r>
                <a:rPr lang="en-US" altLang="ja-JP" sz="1100" dirty="0">
                  <a:solidFill>
                    <a:prstClr val="black"/>
                  </a:solidFill>
                  <a:latin typeface="Arial Narrow" pitchFamily="34" charset="0"/>
                  <a:cs typeface="Arial" pitchFamily="34" charset="0"/>
                </a:rPr>
                <a:t>Helper Threads</a:t>
              </a:r>
              <a:endParaRPr lang="ja-JP" altLang="en-US" sz="1100" dirty="0">
                <a:solidFill>
                  <a:prstClr val="black"/>
                </a:solidFill>
                <a:latin typeface="Arial Narrow" pitchFamily="34" charset="0"/>
                <a:cs typeface="Arial" pitchFamily="34" charset="0"/>
              </a:endParaRPr>
            </a:p>
          </p:txBody>
        </p:sp>
        <p:sp>
          <p:nvSpPr>
            <p:cNvPr id="26" name="正方形/長方形 25"/>
            <p:cNvSpPr/>
            <p:nvPr/>
          </p:nvSpPr>
          <p:spPr bwMode="auto">
            <a:xfrm>
              <a:off x="6456320" y="4976233"/>
              <a:ext cx="1692000" cy="611622"/>
            </a:xfrm>
            <a:prstGeom prst="rect">
              <a:avLst/>
            </a:prstGeom>
            <a:solidFill>
              <a:srgbClr val="FFFFCC"/>
            </a:solidFill>
            <a:ln w="25400" cap="flat" cmpd="sng" algn="ctr">
              <a:solidFill>
                <a:schemeClr val="tx1"/>
              </a:solidFill>
              <a:prstDash val="solid"/>
            </a:ln>
            <a:effectLst/>
          </p:spPr>
          <p:txBody>
            <a:bodyPr lIns="36000" rIns="0" anchorCtr="1"/>
            <a:lstStyle/>
            <a:p>
              <a:pPr algn="r">
                <a:defRPr/>
              </a:pPr>
              <a:r>
                <a:rPr lang="en-US" altLang="ja-JP" sz="1200" kern="0" dirty="0">
                  <a:solidFill>
                    <a:prstClr val="black"/>
                  </a:solidFill>
                </a:rPr>
                <a:t> </a:t>
              </a:r>
              <a:endParaRPr lang="ja-JP" altLang="en-US" sz="1200" kern="0" dirty="0">
                <a:solidFill>
                  <a:prstClr val="black"/>
                </a:solidFill>
              </a:endParaRPr>
            </a:p>
          </p:txBody>
        </p:sp>
        <p:sp>
          <p:nvSpPr>
            <p:cNvPr id="27" name="正方形/長方形 26"/>
            <p:cNvSpPr/>
            <p:nvPr/>
          </p:nvSpPr>
          <p:spPr>
            <a:xfrm>
              <a:off x="6999967" y="4976233"/>
              <a:ext cx="950713" cy="267167"/>
            </a:xfrm>
            <a:prstGeom prst="rect">
              <a:avLst/>
            </a:prstGeom>
          </p:spPr>
          <p:txBody>
            <a:bodyPr wrap="square">
              <a:spAutoFit/>
            </a:bodyPr>
            <a:lstStyle/>
            <a:p>
              <a:pPr algn="r">
                <a:lnSpc>
                  <a:spcPts val="1300"/>
                </a:lnSpc>
                <a:defRPr/>
              </a:pPr>
              <a:r>
                <a:rPr lang="en-US" altLang="ja-JP" sz="1400" kern="0" dirty="0" err="1">
                  <a:solidFill>
                    <a:prstClr val="black"/>
                  </a:solidFill>
                </a:rPr>
                <a:t>McKernel</a:t>
              </a:r>
              <a:r>
                <a:rPr lang="en-US" altLang="ja-JP" sz="1400" kern="0" dirty="0">
                  <a:solidFill>
                    <a:prstClr val="black"/>
                  </a:solidFill>
                </a:rPr>
                <a:t> </a:t>
              </a:r>
              <a:endParaRPr lang="en-US" altLang="ja-JP" sz="1200" kern="0" dirty="0">
                <a:solidFill>
                  <a:prstClr val="black"/>
                </a:solidFill>
                <a:latin typeface="Arial Narrow" pitchFamily="34" charset="0"/>
              </a:endParaRPr>
            </a:p>
          </p:txBody>
        </p:sp>
        <p:sp>
          <p:nvSpPr>
            <p:cNvPr id="28" name="正方形/長方形 27"/>
            <p:cNvSpPr/>
            <p:nvPr/>
          </p:nvSpPr>
          <p:spPr bwMode="auto">
            <a:xfrm>
              <a:off x="6467324" y="5391110"/>
              <a:ext cx="1368000" cy="180000"/>
            </a:xfrm>
            <a:prstGeom prst="rect">
              <a:avLst/>
            </a:prstGeom>
            <a:solidFill>
              <a:srgbClr val="AD0101"/>
            </a:solidFill>
            <a:ln w="25400" cap="flat" cmpd="sng" algn="ctr">
              <a:solidFill>
                <a:srgbClr val="AD0101">
                  <a:shade val="50000"/>
                </a:srgbClr>
              </a:solidFill>
              <a:prstDash val="solid"/>
            </a:ln>
            <a:effectLst/>
          </p:spPr>
          <p:txBody>
            <a:bodyPr anchor="ctr"/>
            <a:lstStyle/>
            <a:p>
              <a:pPr algn="ctr">
                <a:defRPr/>
              </a:pPr>
              <a:r>
                <a:rPr lang="en-US" altLang="ja-JP" sz="1200" kern="0" dirty="0">
                  <a:solidFill>
                    <a:prstClr val="white"/>
                  </a:solidFill>
                </a:rPr>
                <a:t>IHK-</a:t>
              </a:r>
              <a:r>
                <a:rPr lang="en-US" altLang="ja-JP" sz="1200" kern="0" dirty="0" err="1">
                  <a:solidFill>
                    <a:prstClr val="white"/>
                  </a:solidFill>
                </a:rPr>
                <a:t>cokernel</a:t>
              </a:r>
              <a:endParaRPr lang="ja-JP" altLang="en-US" sz="1200" kern="0" dirty="0">
                <a:solidFill>
                  <a:prstClr val="white"/>
                </a:solidFill>
              </a:endParaRPr>
            </a:p>
          </p:txBody>
        </p:sp>
        <p:sp>
          <p:nvSpPr>
            <p:cNvPr id="29" name="正方形/長方形 28"/>
            <p:cNvSpPr/>
            <p:nvPr/>
          </p:nvSpPr>
          <p:spPr bwMode="auto">
            <a:xfrm>
              <a:off x="6467324" y="5209614"/>
              <a:ext cx="1008000" cy="180000"/>
            </a:xfrm>
            <a:prstGeom prst="rect">
              <a:avLst/>
            </a:prstGeom>
            <a:solidFill>
              <a:srgbClr val="AD0101"/>
            </a:solidFill>
            <a:ln w="25400" cap="flat" cmpd="sng" algn="ctr">
              <a:solidFill>
                <a:srgbClr val="AD0101">
                  <a:shade val="50000"/>
                </a:srgbClr>
              </a:solidFill>
              <a:prstDash val="solid"/>
            </a:ln>
            <a:effectLst/>
          </p:spPr>
          <p:txBody>
            <a:bodyPr lIns="36000" rIns="36000" anchor="ctr"/>
            <a:lstStyle/>
            <a:p>
              <a:pPr algn="ctr">
                <a:defRPr/>
              </a:pPr>
              <a:r>
                <a:rPr lang="en-US" altLang="ja-JP" sz="1200" kern="0" dirty="0">
                  <a:solidFill>
                    <a:prstClr val="white"/>
                  </a:solidFill>
                  <a:latin typeface="Arial Narrow" pitchFamily="34" charset="0"/>
                </a:rPr>
                <a:t>IHK-IKC</a:t>
              </a:r>
              <a:endParaRPr lang="ja-JP" altLang="en-US" sz="1200" kern="0" dirty="0">
                <a:solidFill>
                  <a:prstClr val="white"/>
                </a:solidFill>
                <a:latin typeface="Arial Narrow" pitchFamily="34" charset="0"/>
              </a:endParaRPr>
            </a:p>
          </p:txBody>
        </p:sp>
      </p:grpSp>
    </p:spTree>
    <p:extLst>
      <p:ext uri="{BB962C8B-B14F-4D97-AF65-F5344CB8AC3E}">
        <p14:creationId xmlns:p14="http://schemas.microsoft.com/office/powerpoint/2010/main" val="495892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テキスト ボックス 86"/>
          <p:cNvSpPr txBox="1"/>
          <p:nvPr/>
        </p:nvSpPr>
        <p:spPr>
          <a:xfrm>
            <a:off x="-2108581" y="1526557"/>
            <a:ext cx="1751914" cy="369332"/>
          </a:xfrm>
          <a:prstGeom prst="rect">
            <a:avLst/>
          </a:prstGeom>
          <a:noFill/>
        </p:spPr>
        <p:txBody>
          <a:bodyPr wrap="none" rtlCol="0">
            <a:spAutoFit/>
          </a:bodyPr>
          <a:lstStyle/>
          <a:p>
            <a:r>
              <a:rPr lang="en-US" altLang="ja-JP" dirty="0">
                <a:solidFill>
                  <a:prstClr val="black"/>
                </a:solidFill>
              </a:rPr>
              <a:t>$ </a:t>
            </a:r>
            <a:r>
              <a:rPr lang="en-US" altLang="ja-JP" dirty="0" err="1">
                <a:solidFill>
                  <a:prstClr val="black"/>
                </a:solidFill>
              </a:rPr>
              <a:t>mcexec</a:t>
            </a:r>
            <a:r>
              <a:rPr lang="en-US" altLang="ja-JP" dirty="0">
                <a:solidFill>
                  <a:prstClr val="black"/>
                </a:solidFill>
              </a:rPr>
              <a:t> ./</a:t>
            </a:r>
            <a:r>
              <a:rPr lang="en-US" altLang="ja-JP" dirty="0" err="1">
                <a:solidFill>
                  <a:prstClr val="black"/>
                </a:solidFill>
              </a:rPr>
              <a:t>a.out</a:t>
            </a:r>
            <a:endParaRPr lang="ja-JP" altLang="en-US" dirty="0">
              <a:solidFill>
                <a:prstClr val="black"/>
              </a:solidFill>
            </a:endParaRPr>
          </a:p>
        </p:txBody>
      </p:sp>
      <p:grpSp>
        <p:nvGrpSpPr>
          <p:cNvPr id="7" name="グループ化 6"/>
          <p:cNvGrpSpPr/>
          <p:nvPr/>
        </p:nvGrpSpPr>
        <p:grpSpPr>
          <a:xfrm>
            <a:off x="1664533" y="84748"/>
            <a:ext cx="8636115" cy="6624914"/>
            <a:chOff x="152241" y="84748"/>
            <a:chExt cx="9355791" cy="6624914"/>
          </a:xfrm>
        </p:grpSpPr>
        <p:sp>
          <p:nvSpPr>
            <p:cNvPr id="3" name="テキスト ボックス 2"/>
            <p:cNvSpPr txBox="1"/>
            <p:nvPr/>
          </p:nvSpPr>
          <p:spPr>
            <a:xfrm>
              <a:off x="174534" y="84748"/>
              <a:ext cx="2463859" cy="461665"/>
            </a:xfrm>
            <a:prstGeom prst="rect">
              <a:avLst/>
            </a:prstGeom>
            <a:noFill/>
          </p:spPr>
          <p:txBody>
            <a:bodyPr wrap="none" rtlCol="0">
              <a:spAutoFit/>
            </a:bodyPr>
            <a:lstStyle/>
            <a:p>
              <a:r>
                <a:rPr lang="en-US" altLang="ja-JP" sz="2400" dirty="0">
                  <a:solidFill>
                    <a:prstClr val="black"/>
                  </a:solidFill>
                </a:rPr>
                <a:t>$ </a:t>
              </a:r>
              <a:r>
                <a:rPr lang="en-US" altLang="ja-JP" sz="2400" dirty="0" err="1">
                  <a:solidFill>
                    <a:prstClr val="black"/>
                  </a:solidFill>
                </a:rPr>
                <a:t>mcexec</a:t>
              </a:r>
              <a:r>
                <a:rPr lang="en-US" altLang="ja-JP" sz="2400" dirty="0">
                  <a:solidFill>
                    <a:prstClr val="black"/>
                  </a:solidFill>
                </a:rPr>
                <a:t> ./</a:t>
              </a:r>
              <a:r>
                <a:rPr lang="en-US" altLang="ja-JP" sz="2400" dirty="0" err="1">
                  <a:solidFill>
                    <a:prstClr val="black"/>
                  </a:solidFill>
                </a:rPr>
                <a:t>a.out</a:t>
              </a:r>
              <a:endParaRPr lang="ja-JP" altLang="en-US" sz="2400" dirty="0">
                <a:solidFill>
                  <a:prstClr val="black"/>
                </a:solidFill>
              </a:endParaRPr>
            </a:p>
          </p:txBody>
        </p:sp>
        <p:grpSp>
          <p:nvGrpSpPr>
            <p:cNvPr id="85" name="グループ化 84"/>
            <p:cNvGrpSpPr/>
            <p:nvPr/>
          </p:nvGrpSpPr>
          <p:grpSpPr>
            <a:xfrm>
              <a:off x="152241" y="2600649"/>
              <a:ext cx="2464551" cy="4109013"/>
              <a:chOff x="128179" y="1782501"/>
              <a:chExt cx="2464551" cy="4109013"/>
            </a:xfrm>
          </p:grpSpPr>
          <p:sp>
            <p:nvSpPr>
              <p:cNvPr id="84" name="角丸四角形 83"/>
              <p:cNvSpPr/>
              <p:nvPr/>
            </p:nvSpPr>
            <p:spPr>
              <a:xfrm>
                <a:off x="150472" y="1782501"/>
                <a:ext cx="2442258" cy="4109013"/>
              </a:xfrm>
              <a:prstGeom prst="roundRect">
                <a:avLst>
                  <a:gd name="adj" fmla="val 579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grpSp>
            <p:nvGrpSpPr>
              <p:cNvPr id="83" name="グループ化 82"/>
              <p:cNvGrpSpPr/>
              <p:nvPr/>
            </p:nvGrpSpPr>
            <p:grpSpPr>
              <a:xfrm>
                <a:off x="128179" y="1794075"/>
                <a:ext cx="2364066" cy="4044776"/>
                <a:chOff x="128179" y="1794075"/>
                <a:chExt cx="2364066" cy="4044776"/>
              </a:xfrm>
            </p:grpSpPr>
            <p:sp>
              <p:nvSpPr>
                <p:cNvPr id="27" name="テキスト ボックス 26"/>
                <p:cNvSpPr txBox="1"/>
                <p:nvPr/>
              </p:nvSpPr>
              <p:spPr>
                <a:xfrm>
                  <a:off x="342980" y="1794075"/>
                  <a:ext cx="2149265" cy="584776"/>
                </a:xfrm>
                <a:prstGeom prst="rect">
                  <a:avLst/>
                </a:prstGeom>
                <a:noFill/>
              </p:spPr>
              <p:txBody>
                <a:bodyPr wrap="none" rtlCol="0">
                  <a:spAutoFit/>
                </a:bodyPr>
                <a:lstStyle/>
                <a:p>
                  <a:pPr algn="ctr"/>
                  <a:r>
                    <a:rPr lang="en-US" altLang="ja-JP" sz="1600" dirty="0">
                      <a:solidFill>
                        <a:prstClr val="black"/>
                      </a:solidFill>
                    </a:rPr>
                    <a:t>Regular </a:t>
                  </a:r>
                  <a:r>
                    <a:rPr lang="en-US" altLang="ja-JP" sz="1600" dirty="0" err="1">
                      <a:solidFill>
                        <a:prstClr val="black"/>
                      </a:solidFill>
                    </a:rPr>
                    <a:t>a.out</a:t>
                  </a:r>
                  <a:r>
                    <a:rPr lang="en-US" altLang="ja-JP" sz="1600" dirty="0">
                      <a:solidFill>
                        <a:prstClr val="black"/>
                      </a:solidFill>
                    </a:rPr>
                    <a:t> process</a:t>
                  </a:r>
                </a:p>
                <a:p>
                  <a:pPr algn="ctr"/>
                  <a:r>
                    <a:rPr lang="en-US" altLang="ja-JP" sz="1600" dirty="0">
                      <a:solidFill>
                        <a:prstClr val="black"/>
                      </a:solidFill>
                    </a:rPr>
                    <a:t>in Linux</a:t>
                  </a:r>
                  <a:endParaRPr lang="ja-JP" altLang="en-US" sz="1600" dirty="0">
                    <a:solidFill>
                      <a:prstClr val="black"/>
                    </a:solidFill>
                  </a:endParaRPr>
                </a:p>
              </p:txBody>
            </p:sp>
            <p:sp>
              <p:nvSpPr>
                <p:cNvPr id="30" name="正方形/長方形 29"/>
                <p:cNvSpPr/>
                <p:nvPr/>
              </p:nvSpPr>
              <p:spPr>
                <a:xfrm>
                  <a:off x="1180605" y="2476982"/>
                  <a:ext cx="1296000" cy="32640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358775" indent="-266700"/>
                  <a:r>
                    <a:rPr lang="en-US" altLang="ja-JP" sz="1400" dirty="0">
                      <a:solidFill>
                        <a:prstClr val="black"/>
                      </a:solidFill>
                      <a:cs typeface="Arial" pitchFamily="34" charset="0"/>
                    </a:rPr>
                    <a:t>text, data, </a:t>
                  </a:r>
                  <a:r>
                    <a:rPr lang="en-US" altLang="ja-JP" sz="1400" dirty="0" err="1">
                      <a:solidFill>
                        <a:prstClr val="black"/>
                      </a:solidFill>
                      <a:cs typeface="Arial" pitchFamily="34" charset="0"/>
                    </a:rPr>
                    <a:t>bss</a:t>
                  </a:r>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a:p>
                  <a:pPr marL="358775"/>
                  <a:r>
                    <a:rPr lang="en-US" altLang="ja-JP" sz="1400" dirty="0" err="1">
                      <a:solidFill>
                        <a:prstClr val="black"/>
                      </a:solidFill>
                      <a:cs typeface="Arial" pitchFamily="34" charset="0"/>
                    </a:rPr>
                    <a:t>mmap</a:t>
                  </a:r>
                  <a:r>
                    <a:rPr lang="en-US" altLang="ja-JP" sz="1400" dirty="0">
                      <a:solidFill>
                        <a:prstClr val="black"/>
                      </a:solidFill>
                      <a:cs typeface="Arial" pitchFamily="34" charset="0"/>
                    </a:rPr>
                    <a:t> area</a:t>
                  </a:r>
                </a:p>
                <a:p>
                  <a:pPr marL="358775"/>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a:p>
                  <a:pPr marL="358775"/>
                  <a:r>
                    <a:rPr lang="en-US" altLang="ja-JP" sz="1400" dirty="0">
                      <a:solidFill>
                        <a:prstClr val="black"/>
                      </a:solidFill>
                      <a:cs typeface="Arial" pitchFamily="34" charset="0"/>
                    </a:rPr>
                    <a:t>stack</a:t>
                  </a:r>
                  <a:endParaRPr lang="ja-JP" altLang="en-US" sz="1400" dirty="0">
                    <a:solidFill>
                      <a:prstClr val="black"/>
                    </a:solidFill>
                    <a:cs typeface="Arial" pitchFamily="34" charset="0"/>
                  </a:endParaRPr>
                </a:p>
              </p:txBody>
            </p:sp>
            <p:sp>
              <p:nvSpPr>
                <p:cNvPr id="57" name="正方形/長方形 56"/>
                <p:cNvSpPr/>
                <p:nvPr/>
              </p:nvSpPr>
              <p:spPr>
                <a:xfrm>
                  <a:off x="128179" y="2422532"/>
                  <a:ext cx="1158651" cy="3416319"/>
                </a:xfrm>
                <a:prstGeom prst="rect">
                  <a:avLst/>
                </a:prstGeom>
              </p:spPr>
              <p:txBody>
                <a:bodyPr wrap="none">
                  <a:spAutoFit/>
                </a:bodyPr>
                <a:lstStyle/>
                <a:p>
                  <a:r>
                    <a:rPr lang="ja-JP" altLang="en-US" sz="1200" spc="-300" dirty="0">
                      <a:solidFill>
                        <a:prstClr val="black"/>
                      </a:solidFill>
                      <a:latin typeface="Lucida Console" panose="020B0609040504020204" pitchFamily="49" charset="0"/>
                    </a:rPr>
                    <a:t>0000000000000000</a:t>
                  </a:r>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ja-JP" altLang="en-US" sz="1200" spc="-300" dirty="0">
                      <a:solidFill>
                        <a:prstClr val="black"/>
                      </a:solidFill>
                      <a:latin typeface="Lucida Console" panose="020B0609040504020204" pitchFamily="49" charset="0"/>
                    </a:rPr>
                    <a:t> </a:t>
                  </a:r>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ja-JP" altLang="en-US" sz="1200" spc="-300" dirty="0">
                      <a:solidFill>
                        <a:prstClr val="black"/>
                      </a:solidFill>
                      <a:latin typeface="Lucida Console" panose="020B0609040504020204" pitchFamily="49" charset="0"/>
                    </a:rPr>
                    <a:t>00007fffffffffff</a:t>
                  </a:r>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en-US" altLang="ja-JP" sz="1200" spc="-300" dirty="0">
                      <a:solidFill>
                        <a:prstClr val="black"/>
                      </a:solidFill>
                      <a:latin typeface="Lucida Console" panose="020B0609040504020204" pitchFamily="49" charset="0"/>
                    </a:rPr>
                    <a:t>Ffff800000000000</a:t>
                  </a: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en-US" altLang="ja-JP" sz="1200" spc="-300" dirty="0">
                      <a:solidFill>
                        <a:prstClr val="black"/>
                      </a:solidFill>
                      <a:latin typeface="Lucida Console" panose="020B0609040504020204" pitchFamily="49" charset="0"/>
                    </a:rPr>
                    <a:t>fffffffffff00000</a:t>
                  </a:r>
                  <a:endParaRPr lang="ja-JP" altLang="en-US" sz="1200" spc="-300" dirty="0">
                    <a:solidFill>
                      <a:prstClr val="black"/>
                    </a:solidFill>
                    <a:latin typeface="Lucida Console" panose="020B0609040504020204" pitchFamily="49" charset="0"/>
                  </a:endParaRPr>
                </a:p>
              </p:txBody>
            </p:sp>
            <p:cxnSp>
              <p:nvCxnSpPr>
                <p:cNvPr id="59" name="直線コネクタ 58"/>
                <p:cNvCxnSpPr/>
                <p:nvPr/>
              </p:nvCxnSpPr>
              <p:spPr>
                <a:xfrm flipV="1">
                  <a:off x="1192179" y="2812649"/>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flipV="1">
                  <a:off x="1170959" y="4411891"/>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V="1">
                  <a:off x="1205683" y="3069224"/>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V="1">
                  <a:off x="1184463" y="4193901"/>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9" name="グループ化 18"/>
            <p:cNvGrpSpPr/>
            <p:nvPr/>
          </p:nvGrpSpPr>
          <p:grpSpPr>
            <a:xfrm>
              <a:off x="3058976" y="2230522"/>
              <a:ext cx="6449056" cy="4388220"/>
              <a:chOff x="3058976" y="2230522"/>
              <a:chExt cx="6449056" cy="4388220"/>
            </a:xfrm>
          </p:grpSpPr>
          <p:sp>
            <p:nvSpPr>
              <p:cNvPr id="100" name="正方形/長方形 99"/>
              <p:cNvSpPr/>
              <p:nvPr/>
            </p:nvSpPr>
            <p:spPr>
              <a:xfrm>
                <a:off x="4127712" y="4532768"/>
                <a:ext cx="1296000" cy="1840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88" name="正方形/長方形 87"/>
              <p:cNvSpPr/>
              <p:nvPr/>
            </p:nvSpPr>
            <p:spPr>
              <a:xfrm>
                <a:off x="8212032" y="4548008"/>
                <a:ext cx="1296000" cy="1840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86" name="正方形/長方形 85"/>
              <p:cNvSpPr/>
              <p:nvPr/>
            </p:nvSpPr>
            <p:spPr>
              <a:xfrm>
                <a:off x="4120092" y="4342268"/>
                <a:ext cx="1296000" cy="1840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78" name="正方形/長方形 77"/>
              <p:cNvSpPr/>
              <p:nvPr/>
            </p:nvSpPr>
            <p:spPr>
              <a:xfrm>
                <a:off x="4112472" y="4113668"/>
                <a:ext cx="1301537" cy="229732"/>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62" name="正方形/長方形 61"/>
              <p:cNvSpPr/>
              <p:nvPr/>
            </p:nvSpPr>
            <p:spPr>
              <a:xfrm>
                <a:off x="8210695" y="3404042"/>
                <a:ext cx="1287779" cy="72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147" name="正方形/長方形 146"/>
              <p:cNvSpPr/>
              <p:nvPr/>
            </p:nvSpPr>
            <p:spPr>
              <a:xfrm>
                <a:off x="4118755" y="3388802"/>
                <a:ext cx="1287779" cy="72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141" name="正方形/長方形 140"/>
              <p:cNvSpPr/>
              <p:nvPr/>
            </p:nvSpPr>
            <p:spPr>
              <a:xfrm>
                <a:off x="8196792" y="2780168"/>
                <a:ext cx="1301537" cy="347240"/>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29" name="テキスト ボックス 28"/>
              <p:cNvSpPr txBox="1"/>
              <p:nvPr/>
            </p:nvSpPr>
            <p:spPr>
              <a:xfrm>
                <a:off x="8243106" y="2230522"/>
                <a:ext cx="1259916" cy="523220"/>
              </a:xfrm>
              <a:prstGeom prst="rect">
                <a:avLst/>
              </a:prstGeom>
              <a:noFill/>
            </p:spPr>
            <p:txBody>
              <a:bodyPr wrap="none" rtlCol="0">
                <a:spAutoFit/>
              </a:bodyPr>
              <a:lstStyle/>
              <a:p>
                <a:r>
                  <a:rPr lang="en-US" altLang="ja-JP" sz="1400" dirty="0" err="1">
                    <a:solidFill>
                      <a:prstClr val="black"/>
                    </a:solidFill>
                  </a:rPr>
                  <a:t>a.out</a:t>
                </a:r>
                <a:r>
                  <a:rPr lang="en-US" altLang="ja-JP" sz="1400" dirty="0">
                    <a:solidFill>
                      <a:prstClr val="black"/>
                    </a:solidFill>
                  </a:rPr>
                  <a:t> process</a:t>
                </a:r>
              </a:p>
              <a:p>
                <a:r>
                  <a:rPr lang="en-US" altLang="ja-JP" sz="1400" dirty="0">
                    <a:solidFill>
                      <a:prstClr val="black"/>
                    </a:solidFill>
                  </a:rPr>
                  <a:t>in </a:t>
                </a:r>
                <a:r>
                  <a:rPr lang="en-US" altLang="ja-JP" sz="1400" dirty="0" err="1">
                    <a:solidFill>
                      <a:prstClr val="black"/>
                    </a:solidFill>
                  </a:rPr>
                  <a:t>McKernel</a:t>
                </a:r>
                <a:endParaRPr lang="en-US" altLang="ja-JP" sz="1400" dirty="0">
                  <a:solidFill>
                    <a:prstClr val="black"/>
                  </a:solidFill>
                </a:endParaRPr>
              </a:p>
            </p:txBody>
          </p:sp>
          <p:sp>
            <p:nvSpPr>
              <p:cNvPr id="63" name="テキスト ボックス 62"/>
              <p:cNvSpPr txBox="1"/>
              <p:nvPr/>
            </p:nvSpPr>
            <p:spPr>
              <a:xfrm>
                <a:off x="4087184" y="2230522"/>
                <a:ext cx="1443681" cy="523220"/>
              </a:xfrm>
              <a:prstGeom prst="rect">
                <a:avLst/>
              </a:prstGeom>
              <a:noFill/>
            </p:spPr>
            <p:txBody>
              <a:bodyPr wrap="none" rtlCol="0">
                <a:spAutoFit/>
              </a:bodyPr>
              <a:lstStyle/>
              <a:p>
                <a:r>
                  <a:rPr lang="en-US" altLang="ja-JP" sz="1400" dirty="0" err="1">
                    <a:solidFill>
                      <a:prstClr val="black"/>
                    </a:solidFill>
                  </a:rPr>
                  <a:t>mcexec</a:t>
                </a:r>
                <a:r>
                  <a:rPr lang="en-US" altLang="ja-JP" sz="1400" dirty="0">
                    <a:solidFill>
                      <a:prstClr val="black"/>
                    </a:solidFill>
                  </a:rPr>
                  <a:t> Process</a:t>
                </a:r>
              </a:p>
              <a:p>
                <a:r>
                  <a:rPr lang="en-US" altLang="ja-JP" sz="1400" dirty="0">
                    <a:solidFill>
                      <a:prstClr val="black"/>
                    </a:solidFill>
                  </a:rPr>
                  <a:t>in Linux</a:t>
                </a:r>
                <a:endParaRPr lang="ja-JP" altLang="en-US" sz="1400" dirty="0">
                  <a:solidFill>
                    <a:prstClr val="black"/>
                  </a:solidFill>
                </a:endParaRPr>
              </a:p>
            </p:txBody>
          </p:sp>
          <p:grpSp>
            <p:nvGrpSpPr>
              <p:cNvPr id="91" name="グループ化 90"/>
              <p:cNvGrpSpPr/>
              <p:nvPr/>
            </p:nvGrpSpPr>
            <p:grpSpPr>
              <a:xfrm>
                <a:off x="8204265" y="2788236"/>
                <a:ext cx="1296365" cy="3264061"/>
                <a:chOff x="8451453" y="2895604"/>
                <a:chExt cx="1296365" cy="3264061"/>
              </a:xfrm>
            </p:grpSpPr>
            <p:sp>
              <p:nvSpPr>
                <p:cNvPr id="67" name="正方形/長方形 66"/>
                <p:cNvSpPr/>
                <p:nvPr/>
              </p:nvSpPr>
              <p:spPr>
                <a:xfrm>
                  <a:off x="8451453" y="2895604"/>
                  <a:ext cx="1296365" cy="32640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358775" indent="-266700"/>
                  <a:r>
                    <a:rPr lang="en-US" altLang="ja-JP" sz="1400" dirty="0">
                      <a:solidFill>
                        <a:prstClr val="black"/>
                      </a:solidFill>
                      <a:cs typeface="Arial" pitchFamily="34" charset="0"/>
                    </a:rPr>
                    <a:t>text, data, </a:t>
                  </a:r>
                  <a:r>
                    <a:rPr lang="en-US" altLang="ja-JP" sz="1400" dirty="0" err="1">
                      <a:solidFill>
                        <a:prstClr val="black"/>
                      </a:solidFill>
                      <a:cs typeface="Arial" pitchFamily="34" charset="0"/>
                    </a:rPr>
                    <a:t>bss</a:t>
                  </a:r>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a:p>
                  <a:pPr marL="358775"/>
                  <a:r>
                    <a:rPr lang="en-US" altLang="ja-JP" sz="1400" dirty="0" err="1">
                      <a:solidFill>
                        <a:prstClr val="black"/>
                      </a:solidFill>
                      <a:cs typeface="Arial" pitchFamily="34" charset="0"/>
                    </a:rPr>
                    <a:t>mmap</a:t>
                  </a:r>
                  <a:r>
                    <a:rPr lang="en-US" altLang="ja-JP" sz="1400" dirty="0">
                      <a:solidFill>
                        <a:prstClr val="black"/>
                      </a:solidFill>
                      <a:cs typeface="Arial" pitchFamily="34" charset="0"/>
                    </a:rPr>
                    <a:t> area</a:t>
                  </a:r>
                </a:p>
                <a:p>
                  <a:pPr marL="358775"/>
                  <a:endParaRPr lang="en-US" altLang="ja-JP" sz="1400" dirty="0">
                    <a:solidFill>
                      <a:prstClr val="black"/>
                    </a:solidFill>
                    <a:cs typeface="Arial" pitchFamily="34" charset="0"/>
                  </a:endParaRPr>
                </a:p>
                <a:p>
                  <a:pPr marL="358775"/>
                  <a:r>
                    <a:rPr lang="en-US" altLang="ja-JP" sz="1400" dirty="0">
                      <a:solidFill>
                        <a:prstClr val="black"/>
                      </a:solidFill>
                      <a:cs typeface="Arial" pitchFamily="34" charset="0"/>
                    </a:rPr>
                    <a:t>Hole</a:t>
                  </a:r>
                </a:p>
                <a:p>
                  <a:pPr marL="358775"/>
                  <a:r>
                    <a:rPr lang="en-US" altLang="ja-JP" sz="1400" dirty="0">
                      <a:solidFill>
                        <a:prstClr val="black"/>
                      </a:solidFill>
                      <a:cs typeface="Arial" pitchFamily="34" charset="0"/>
                    </a:rPr>
                    <a:t>Hole</a:t>
                  </a:r>
                </a:p>
                <a:p>
                  <a:pPr marL="358775"/>
                  <a:r>
                    <a:rPr lang="en-US" altLang="ja-JP" sz="1400" dirty="0">
                      <a:solidFill>
                        <a:prstClr val="black"/>
                      </a:solidFill>
                      <a:cs typeface="Arial" pitchFamily="34" charset="0"/>
                    </a:rPr>
                    <a:t>Stack</a:t>
                  </a:r>
                </a:p>
                <a:p>
                  <a:pPr marL="358775"/>
                  <a:endParaRPr lang="en-US" altLang="ja-JP" sz="1400" dirty="0">
                    <a:solidFill>
                      <a:prstClr val="black"/>
                    </a:solidFill>
                    <a:cs typeface="Arial" pitchFamily="34" charset="0"/>
                  </a:endParaRPr>
                </a:p>
                <a:p>
                  <a:pPr marL="182563"/>
                  <a:r>
                    <a:rPr lang="en-US" altLang="ja-JP" sz="1400" dirty="0" err="1">
                      <a:solidFill>
                        <a:prstClr val="black"/>
                      </a:solidFill>
                      <a:cs typeface="Arial" pitchFamily="34" charset="0"/>
                    </a:rPr>
                    <a:t>McKernel</a:t>
                  </a:r>
                  <a:r>
                    <a:rPr lang="en-US" altLang="ja-JP" sz="1400" dirty="0">
                      <a:solidFill>
                        <a:prstClr val="black"/>
                      </a:solidFill>
                      <a:cs typeface="Arial" pitchFamily="34" charset="0"/>
                    </a:rPr>
                    <a:t> Space</a:t>
                  </a:r>
                  <a:endParaRPr lang="ja-JP" altLang="en-US" sz="1400" dirty="0">
                    <a:solidFill>
                      <a:prstClr val="black"/>
                    </a:solidFill>
                    <a:cs typeface="Arial" pitchFamily="34" charset="0"/>
                  </a:endParaRPr>
                </a:p>
              </p:txBody>
            </p:sp>
            <p:cxnSp>
              <p:nvCxnSpPr>
                <p:cNvPr id="69" name="直線コネクタ 68"/>
                <p:cNvCxnSpPr/>
                <p:nvPr/>
              </p:nvCxnSpPr>
              <p:spPr>
                <a:xfrm flipV="1">
                  <a:off x="8463027" y="3235081"/>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V="1">
                  <a:off x="8472287" y="4845753"/>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flipV="1">
                  <a:off x="8464957" y="4425110"/>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V="1">
                  <a:off x="8478171" y="4650623"/>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91"/>
              <p:cNvGrpSpPr/>
              <p:nvPr/>
            </p:nvGrpSpPr>
            <p:grpSpPr>
              <a:xfrm>
                <a:off x="3058976" y="2737739"/>
                <a:ext cx="2348795" cy="3416319"/>
                <a:chOff x="2954344" y="2852727"/>
                <a:chExt cx="2348795" cy="3416319"/>
              </a:xfrm>
            </p:grpSpPr>
            <p:sp>
              <p:nvSpPr>
                <p:cNvPr id="73" name="正方形/長方形 72"/>
                <p:cNvSpPr/>
                <p:nvPr/>
              </p:nvSpPr>
              <p:spPr>
                <a:xfrm>
                  <a:off x="4006774" y="2907176"/>
                  <a:ext cx="1296365" cy="32640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358775" indent="-266700"/>
                  <a:endParaRPr lang="en-US" altLang="ja-JP" sz="1400" dirty="0">
                    <a:solidFill>
                      <a:prstClr val="black"/>
                    </a:solidFill>
                    <a:cs typeface="Arial" pitchFamily="34" charset="0"/>
                  </a:endParaRPr>
                </a:p>
                <a:p>
                  <a:pPr marL="358775" indent="-266700"/>
                  <a:endParaRPr lang="en-US" altLang="ja-JP" sz="1400" dirty="0">
                    <a:solidFill>
                      <a:prstClr val="black"/>
                    </a:solidFill>
                    <a:cs typeface="Arial" pitchFamily="34" charset="0"/>
                  </a:endParaRPr>
                </a:p>
                <a:p>
                  <a:pPr marL="358775" indent="-266700"/>
                  <a:endParaRPr lang="ja-JP" altLang="en-US" sz="1400" dirty="0">
                    <a:solidFill>
                      <a:prstClr val="black"/>
                    </a:solidFill>
                    <a:cs typeface="Arial" pitchFamily="34" charset="0"/>
                  </a:endParaRPr>
                </a:p>
                <a:p>
                  <a:pPr marL="358775"/>
                  <a:r>
                    <a:rPr lang="en-US" altLang="ja-JP" sz="1400" dirty="0" err="1">
                      <a:solidFill>
                        <a:prstClr val="black"/>
                      </a:solidFill>
                      <a:cs typeface="Arial" pitchFamily="34" charset="0"/>
                    </a:rPr>
                    <a:t>mmap</a:t>
                  </a:r>
                  <a:r>
                    <a:rPr lang="en-US" altLang="ja-JP" sz="1400" dirty="0">
                      <a:solidFill>
                        <a:prstClr val="black"/>
                      </a:solidFill>
                      <a:cs typeface="Arial" pitchFamily="34" charset="0"/>
                    </a:rPr>
                    <a:t> area</a:t>
                  </a:r>
                </a:p>
                <a:p>
                  <a:pPr marL="358775"/>
                  <a:endParaRPr lang="en-US" altLang="ja-JP" sz="1400" dirty="0">
                    <a:solidFill>
                      <a:prstClr val="black"/>
                    </a:solidFill>
                    <a:cs typeface="Arial" pitchFamily="34" charset="0"/>
                  </a:endParaRPr>
                </a:p>
                <a:p>
                  <a:r>
                    <a:rPr lang="en-US" altLang="ja-JP" sz="1400" dirty="0">
                      <a:solidFill>
                        <a:prstClr val="black"/>
                      </a:solidFill>
                      <a:cs typeface="Arial" pitchFamily="34" charset="0"/>
                    </a:rPr>
                    <a:t>t</a:t>
                  </a:r>
                  <a:r>
                    <a:rPr lang="ja-JP" altLang="en-US" sz="1400" dirty="0">
                      <a:solidFill>
                        <a:prstClr val="black"/>
                      </a:solidFill>
                      <a:cs typeface="Arial" pitchFamily="34" charset="0"/>
                    </a:rPr>
                    <a:t>ｅｘ</a:t>
                  </a:r>
                  <a:r>
                    <a:rPr lang="en-US" altLang="ja-JP" sz="1400" dirty="0">
                      <a:solidFill>
                        <a:prstClr val="black"/>
                      </a:solidFill>
                      <a:cs typeface="Arial" pitchFamily="34" charset="0"/>
                    </a:rPr>
                    <a:t>t, data, </a:t>
                  </a:r>
                  <a:r>
                    <a:rPr lang="en-US" altLang="ja-JP" sz="1400" dirty="0" err="1">
                      <a:solidFill>
                        <a:prstClr val="black"/>
                      </a:solidFill>
                      <a:cs typeface="Arial" pitchFamily="34" charset="0"/>
                    </a:rPr>
                    <a:t>bss</a:t>
                  </a:r>
                  <a:endParaRPr lang="en-US" altLang="ja-JP" sz="1400" dirty="0">
                    <a:solidFill>
                      <a:prstClr val="black"/>
                    </a:solidFill>
                    <a:cs typeface="Arial" pitchFamily="34" charset="0"/>
                  </a:endParaRPr>
                </a:p>
                <a:p>
                  <a:pPr indent="358775"/>
                  <a:r>
                    <a:rPr lang="en-US" altLang="ja-JP" sz="1400" dirty="0">
                      <a:solidFill>
                        <a:prstClr val="black"/>
                      </a:solidFill>
                      <a:cs typeface="Arial" pitchFamily="34" charset="0"/>
                    </a:rPr>
                    <a:t>stack</a:t>
                  </a:r>
                </a:p>
                <a:p>
                  <a:pPr indent="358775"/>
                  <a:endParaRPr lang="en-US" altLang="ja-JP" sz="1400" dirty="0">
                    <a:solidFill>
                      <a:prstClr val="black"/>
                    </a:solidFill>
                    <a:cs typeface="Arial" pitchFamily="34" charset="0"/>
                  </a:endParaRPr>
                </a:p>
                <a:p>
                  <a:pPr indent="358775"/>
                  <a:endParaRPr lang="en-US" altLang="ja-JP" sz="1400" dirty="0">
                    <a:solidFill>
                      <a:prstClr val="black"/>
                    </a:solidFill>
                    <a:cs typeface="Arial" pitchFamily="34" charset="0"/>
                  </a:endParaRPr>
                </a:p>
                <a:p>
                  <a:pPr marL="182563"/>
                  <a:r>
                    <a:rPr lang="en-US" altLang="ja-JP" sz="1400" dirty="0">
                      <a:solidFill>
                        <a:prstClr val="black"/>
                      </a:solidFill>
                      <a:cs typeface="Arial" pitchFamily="34" charset="0"/>
                    </a:rPr>
                    <a:t>Linux Kernel Space</a:t>
                  </a:r>
                </a:p>
                <a:p>
                  <a:pPr marL="358775"/>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p:txBody>
            </p:sp>
            <p:sp>
              <p:nvSpPr>
                <p:cNvPr id="74" name="正方形/長方形 73"/>
                <p:cNvSpPr/>
                <p:nvPr/>
              </p:nvSpPr>
              <p:spPr>
                <a:xfrm>
                  <a:off x="2954344" y="2852727"/>
                  <a:ext cx="1158651" cy="3416319"/>
                </a:xfrm>
                <a:prstGeom prst="rect">
                  <a:avLst/>
                </a:prstGeom>
              </p:spPr>
              <p:txBody>
                <a:bodyPr wrap="none">
                  <a:spAutoFit/>
                </a:bodyPr>
                <a:lstStyle/>
                <a:p>
                  <a:r>
                    <a:rPr lang="ja-JP" altLang="en-US" sz="1200" spc="-300" dirty="0">
                      <a:solidFill>
                        <a:prstClr val="black"/>
                      </a:solidFill>
                      <a:latin typeface="Lucida Console" panose="020B0609040504020204" pitchFamily="49" charset="0"/>
                    </a:rPr>
                    <a:t>0000000000000000</a:t>
                  </a:r>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ja-JP" altLang="en-US" sz="1200" spc="-300" dirty="0">
                      <a:solidFill>
                        <a:prstClr val="black"/>
                      </a:solidFill>
                      <a:latin typeface="Lucida Console" panose="020B0609040504020204" pitchFamily="49" charset="0"/>
                    </a:rPr>
                    <a:t> </a:t>
                  </a:r>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ja-JP" altLang="en-US" sz="1200" spc="-300" dirty="0">
                      <a:solidFill>
                        <a:prstClr val="black"/>
                      </a:solidFill>
                      <a:latin typeface="Lucida Console" panose="020B0609040504020204" pitchFamily="49" charset="0"/>
                    </a:rPr>
                    <a:t>00007fffffffffff</a:t>
                  </a:r>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en-US" altLang="ja-JP" sz="1200" spc="-300" dirty="0">
                      <a:solidFill>
                        <a:prstClr val="black"/>
                      </a:solidFill>
                      <a:latin typeface="Lucida Console" panose="020B0609040504020204" pitchFamily="49" charset="0"/>
                    </a:rPr>
                    <a:t>Ffff800000000000</a:t>
                  </a: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endParaRPr lang="en-US" altLang="ja-JP" sz="1200" spc="-300" dirty="0">
                    <a:solidFill>
                      <a:prstClr val="black"/>
                    </a:solidFill>
                    <a:latin typeface="Lucida Console" panose="020B0609040504020204" pitchFamily="49" charset="0"/>
                  </a:endParaRPr>
                </a:p>
                <a:p>
                  <a:r>
                    <a:rPr lang="en-US" altLang="ja-JP" sz="1200" spc="-300" dirty="0">
                      <a:solidFill>
                        <a:prstClr val="black"/>
                      </a:solidFill>
                      <a:latin typeface="Lucida Console" panose="020B0609040504020204" pitchFamily="49" charset="0"/>
                    </a:rPr>
                    <a:t>fffffffffff00000</a:t>
                  </a:r>
                  <a:endParaRPr lang="ja-JP" altLang="en-US" sz="1200" spc="-300" dirty="0">
                    <a:solidFill>
                      <a:prstClr val="black"/>
                    </a:solidFill>
                    <a:latin typeface="Lucida Console" panose="020B0609040504020204" pitchFamily="49" charset="0"/>
                  </a:endParaRPr>
                </a:p>
              </p:txBody>
            </p:sp>
            <p:cxnSp>
              <p:nvCxnSpPr>
                <p:cNvPr id="75" name="直線コネクタ 74"/>
                <p:cNvCxnSpPr/>
                <p:nvPr/>
              </p:nvCxnSpPr>
              <p:spPr>
                <a:xfrm flipV="1">
                  <a:off x="4018348" y="3502021"/>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V="1">
                  <a:off x="4027608" y="4842085"/>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flipV="1">
                  <a:off x="4023942" y="4645604"/>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V="1">
                  <a:off x="4022207" y="4457518"/>
                  <a:ext cx="126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 name="正方形/長方形 80"/>
              <p:cNvSpPr/>
              <p:nvPr/>
            </p:nvSpPr>
            <p:spPr>
              <a:xfrm>
                <a:off x="6353539" y="5201655"/>
                <a:ext cx="900000" cy="14170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358775"/>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p:txBody>
          </p:sp>
          <p:sp>
            <p:nvSpPr>
              <p:cNvPr id="82" name="正方形/長方形 81"/>
              <p:cNvSpPr/>
              <p:nvPr/>
            </p:nvSpPr>
            <p:spPr>
              <a:xfrm>
                <a:off x="6353539" y="2819197"/>
                <a:ext cx="900000" cy="1800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358775"/>
                <a:endParaRPr lang="en-US" altLang="ja-JP" sz="1400" dirty="0">
                  <a:solidFill>
                    <a:prstClr val="black"/>
                  </a:solidFill>
                  <a:cs typeface="Arial" pitchFamily="34" charset="0"/>
                </a:endParaRPr>
              </a:p>
              <a:p>
                <a:pPr marL="358775"/>
                <a:endParaRPr lang="en-US" altLang="ja-JP" sz="1400" dirty="0">
                  <a:solidFill>
                    <a:prstClr val="black"/>
                  </a:solidFill>
                  <a:cs typeface="Arial" pitchFamily="34" charset="0"/>
                </a:endParaRPr>
              </a:p>
            </p:txBody>
          </p:sp>
          <p:sp>
            <p:nvSpPr>
              <p:cNvPr id="89" name="テキスト ボックス 88"/>
              <p:cNvSpPr txBox="1"/>
              <p:nvPr/>
            </p:nvSpPr>
            <p:spPr>
              <a:xfrm>
                <a:off x="6268654" y="2280975"/>
                <a:ext cx="1220165" cy="830997"/>
              </a:xfrm>
              <a:prstGeom prst="rect">
                <a:avLst/>
              </a:prstGeom>
              <a:noFill/>
            </p:spPr>
            <p:txBody>
              <a:bodyPr wrap="square" rtlCol="0">
                <a:spAutoFit/>
              </a:bodyPr>
              <a:lstStyle/>
              <a:p>
                <a:r>
                  <a:rPr lang="en-US" altLang="ja-JP" sz="1600" dirty="0" err="1">
                    <a:solidFill>
                      <a:prstClr val="black"/>
                    </a:solidFill>
                    <a:latin typeface="Arial Narrow" panose="020B0606020202030204" pitchFamily="34" charset="0"/>
                  </a:rPr>
                  <a:t>phys</a:t>
                </a:r>
                <a:r>
                  <a:rPr lang="en-US" altLang="ja-JP" sz="1600" dirty="0">
                    <a:solidFill>
                      <a:prstClr val="black"/>
                    </a:solidFill>
                    <a:latin typeface="Arial Narrow" panose="020B0606020202030204" pitchFamily="34" charset="0"/>
                  </a:rPr>
                  <a:t> </a:t>
                </a:r>
                <a:r>
                  <a:rPr lang="en-US" altLang="ja-JP" sz="1600" dirty="0" err="1">
                    <a:solidFill>
                      <a:prstClr val="black"/>
                    </a:solidFill>
                    <a:latin typeface="Arial Narrow" panose="020B0606020202030204" pitchFamily="34" charset="0"/>
                  </a:rPr>
                  <a:t>mem</a:t>
                </a:r>
                <a:r>
                  <a:rPr lang="en-US" altLang="ja-JP" sz="1600" dirty="0">
                    <a:solidFill>
                      <a:prstClr val="black"/>
                    </a:solidFill>
                    <a:latin typeface="Arial Narrow" panose="020B0606020202030204" pitchFamily="34" charset="0"/>
                  </a:rPr>
                  <a:t>. on app. cores</a:t>
                </a:r>
              </a:p>
            </p:txBody>
          </p:sp>
          <p:sp>
            <p:nvSpPr>
              <p:cNvPr id="90" name="テキスト ボックス 89"/>
              <p:cNvSpPr txBox="1"/>
              <p:nvPr/>
            </p:nvSpPr>
            <p:spPr>
              <a:xfrm>
                <a:off x="6240681" y="4644142"/>
                <a:ext cx="1248138" cy="830997"/>
              </a:xfrm>
              <a:prstGeom prst="rect">
                <a:avLst/>
              </a:prstGeom>
              <a:noFill/>
            </p:spPr>
            <p:txBody>
              <a:bodyPr wrap="square" rtlCol="0">
                <a:spAutoFit/>
              </a:bodyPr>
              <a:lstStyle/>
              <a:p>
                <a:r>
                  <a:rPr lang="en-US" altLang="ja-JP" sz="1600" dirty="0" err="1">
                    <a:solidFill>
                      <a:prstClr val="black"/>
                    </a:solidFill>
                    <a:latin typeface="Arial Narrow" panose="020B0606020202030204" pitchFamily="34" charset="0"/>
                  </a:rPr>
                  <a:t>phys</a:t>
                </a:r>
                <a:r>
                  <a:rPr lang="en-US" altLang="ja-JP" sz="1600" dirty="0">
                    <a:solidFill>
                      <a:prstClr val="black"/>
                    </a:solidFill>
                    <a:latin typeface="Arial Narrow" panose="020B0606020202030204" pitchFamily="34" charset="0"/>
                  </a:rPr>
                  <a:t> </a:t>
                </a:r>
                <a:r>
                  <a:rPr lang="en-US" altLang="ja-JP" sz="1600" dirty="0" err="1">
                    <a:solidFill>
                      <a:prstClr val="black"/>
                    </a:solidFill>
                    <a:latin typeface="Arial Narrow" panose="020B0606020202030204" pitchFamily="34" charset="0"/>
                  </a:rPr>
                  <a:t>mem</a:t>
                </a:r>
                <a:r>
                  <a:rPr lang="en-US" altLang="ja-JP" sz="1600" dirty="0">
                    <a:solidFill>
                      <a:prstClr val="black"/>
                    </a:solidFill>
                    <a:latin typeface="Arial Narrow" panose="020B0606020202030204" pitchFamily="34" charset="0"/>
                  </a:rPr>
                  <a:t>. on Linux cores</a:t>
                </a:r>
              </a:p>
            </p:txBody>
          </p:sp>
          <p:cxnSp>
            <p:nvCxnSpPr>
              <p:cNvPr id="102" name="直線コネクタ 101"/>
              <p:cNvCxnSpPr/>
              <p:nvPr/>
            </p:nvCxnSpPr>
            <p:spPr>
              <a:xfrm>
                <a:off x="5401423" y="4536215"/>
                <a:ext cx="946037" cy="14912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V="1">
                <a:off x="7277100" y="2781872"/>
                <a:ext cx="929640" cy="1061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7277100" y="3985260"/>
                <a:ext cx="914400" cy="549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flipV="1">
                <a:off x="7277100" y="3107892"/>
                <a:ext cx="943144" cy="107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7261860" y="4122420"/>
                <a:ext cx="943144" cy="587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5407306" y="2792193"/>
                <a:ext cx="963014" cy="88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正方形/長方形 139"/>
              <p:cNvSpPr/>
              <p:nvPr/>
            </p:nvSpPr>
            <p:spPr>
              <a:xfrm>
                <a:off x="6354357" y="2868199"/>
                <a:ext cx="900000" cy="347240"/>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cxnSp>
            <p:nvCxnSpPr>
              <p:cNvPr id="64" name="直線コネクタ 63"/>
              <p:cNvCxnSpPr/>
              <p:nvPr/>
            </p:nvCxnSpPr>
            <p:spPr>
              <a:xfrm>
                <a:off x="5393803" y="4353335"/>
                <a:ext cx="972273" cy="1493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5409043" y="4124735"/>
                <a:ext cx="972273" cy="1493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正方形/長方形 79"/>
              <p:cNvSpPr/>
              <p:nvPr/>
            </p:nvSpPr>
            <p:spPr>
              <a:xfrm>
                <a:off x="6360372" y="5591948"/>
                <a:ext cx="900000" cy="229732"/>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93" name="正方形/長方形 92"/>
              <p:cNvSpPr/>
              <p:nvPr/>
            </p:nvSpPr>
            <p:spPr>
              <a:xfrm>
                <a:off x="6360372" y="5828168"/>
                <a:ext cx="900000" cy="180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94" name="正方形/長方形 93"/>
              <p:cNvSpPr/>
              <p:nvPr/>
            </p:nvSpPr>
            <p:spPr>
              <a:xfrm>
                <a:off x="6345132" y="3953648"/>
                <a:ext cx="900000" cy="180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11" name="左矢印 10"/>
              <p:cNvSpPr/>
              <p:nvPr/>
            </p:nvSpPr>
            <p:spPr>
              <a:xfrm>
                <a:off x="7353300" y="3665220"/>
                <a:ext cx="769620" cy="205740"/>
              </a:xfrm>
              <a:prstGeom prst="leftArrow">
                <a:avLst/>
              </a:prstGeom>
              <a:solidFill>
                <a:srgbClr val="FF66CC"/>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95" name="左矢印 94"/>
              <p:cNvSpPr/>
              <p:nvPr/>
            </p:nvSpPr>
            <p:spPr>
              <a:xfrm>
                <a:off x="5501640" y="3657600"/>
                <a:ext cx="769620" cy="205740"/>
              </a:xfrm>
              <a:prstGeom prst="leftArrow">
                <a:avLst/>
              </a:prstGeom>
              <a:solidFill>
                <a:srgbClr val="FF66CC"/>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sp>
            <p:nvSpPr>
              <p:cNvPr id="12" name="テキスト ボックス 11"/>
              <p:cNvSpPr txBox="1"/>
              <p:nvPr/>
            </p:nvSpPr>
            <p:spPr>
              <a:xfrm>
                <a:off x="5570219" y="3223260"/>
                <a:ext cx="2621280" cy="600164"/>
              </a:xfrm>
              <a:prstGeom prst="rect">
                <a:avLst/>
              </a:prstGeom>
              <a:solidFill>
                <a:srgbClr val="FFFFFF">
                  <a:alpha val="74902"/>
                </a:srgbClr>
              </a:solidFill>
            </p:spPr>
            <p:txBody>
              <a:bodyPr wrap="square" rtlCol="0">
                <a:spAutoFit/>
              </a:bodyPr>
              <a:lstStyle/>
              <a:p>
                <a:r>
                  <a:rPr lang="en-US" altLang="ja-JP" sz="1100" dirty="0">
                    <a:solidFill>
                      <a:prstClr val="black"/>
                    </a:solidFill>
                    <a:latin typeface="Arial Narrow" panose="020B0606020202030204" pitchFamily="34" charset="0"/>
                  </a:rPr>
                  <a:t>Memory mapped area is allocated in Xeon Phi physical memory and shared by both processes</a:t>
                </a:r>
                <a:endParaRPr lang="ja-JP" altLang="en-US" sz="1100" dirty="0">
                  <a:solidFill>
                    <a:prstClr val="black"/>
                  </a:solidFill>
                  <a:latin typeface="Arial Narrow" panose="020B0606020202030204" pitchFamily="34" charset="0"/>
                </a:endParaRPr>
              </a:p>
            </p:txBody>
          </p:sp>
          <p:cxnSp>
            <p:nvCxnSpPr>
              <p:cNvPr id="96" name="直線コネクタ 95"/>
              <p:cNvCxnSpPr/>
              <p:nvPr/>
            </p:nvCxnSpPr>
            <p:spPr>
              <a:xfrm>
                <a:off x="5392066" y="3127473"/>
                <a:ext cx="963014" cy="88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正方形/長方形 96"/>
              <p:cNvSpPr/>
              <p:nvPr/>
            </p:nvSpPr>
            <p:spPr>
              <a:xfrm>
                <a:off x="4112472" y="2787788"/>
                <a:ext cx="1301537" cy="347240"/>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sz="1600" dirty="0">
                  <a:solidFill>
                    <a:prstClr val="black"/>
                  </a:solidFill>
                  <a:cs typeface="Arial" pitchFamily="34" charset="0"/>
                </a:endParaRPr>
              </a:p>
            </p:txBody>
          </p:sp>
          <p:cxnSp>
            <p:nvCxnSpPr>
              <p:cNvPr id="99" name="直線コネクタ 98"/>
              <p:cNvCxnSpPr/>
              <p:nvPr/>
            </p:nvCxnSpPr>
            <p:spPr>
              <a:xfrm flipV="1">
                <a:off x="5402580" y="3947160"/>
                <a:ext cx="929640" cy="586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flipV="1">
                <a:off x="5410200" y="4137660"/>
                <a:ext cx="929640" cy="586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テキスト ボックス 97"/>
            <p:cNvSpPr txBox="1"/>
            <p:nvPr/>
          </p:nvSpPr>
          <p:spPr>
            <a:xfrm>
              <a:off x="2455021" y="212468"/>
              <a:ext cx="6780836" cy="2246769"/>
            </a:xfrm>
            <a:prstGeom prst="rect">
              <a:avLst/>
            </a:prstGeom>
            <a:noFill/>
          </p:spPr>
          <p:txBody>
            <a:bodyPr wrap="square" rtlCol="0">
              <a:spAutoFit/>
            </a:bodyPr>
            <a:lstStyle/>
            <a:p>
              <a:pPr marL="285750" indent="-285750">
                <a:buFont typeface="Arial" panose="020B0604020202020204" pitchFamily="34" charset="0"/>
                <a:buChar char="•"/>
              </a:pPr>
              <a:r>
                <a:rPr lang="en-US" altLang="ja-JP" sz="2000" dirty="0">
                  <a:solidFill>
                    <a:prstClr val="black"/>
                  </a:solidFill>
                </a:rPr>
                <a:t>The </a:t>
              </a:r>
              <a:r>
                <a:rPr lang="en-US" altLang="ja-JP" sz="2000" dirty="0" err="1">
                  <a:solidFill>
                    <a:prstClr val="black"/>
                  </a:solidFill>
                </a:rPr>
                <a:t>mcexec</a:t>
              </a:r>
              <a:r>
                <a:rPr lang="en-US" altLang="ja-JP" sz="2000" dirty="0">
                  <a:solidFill>
                    <a:prstClr val="black"/>
                  </a:solidFill>
                </a:rPr>
                <a:t> program is compiled with options -</a:t>
              </a:r>
              <a:r>
                <a:rPr lang="en-US" altLang="ja-JP" sz="2000" dirty="0" err="1">
                  <a:solidFill>
                    <a:prstClr val="black"/>
                  </a:solidFill>
                </a:rPr>
                <a:t>fPIE</a:t>
              </a:r>
              <a:r>
                <a:rPr lang="en-US" altLang="ja-JP" sz="2000" dirty="0">
                  <a:solidFill>
                    <a:prstClr val="black"/>
                  </a:solidFill>
                </a:rPr>
                <a:t> -pie</a:t>
              </a:r>
            </a:p>
            <a:p>
              <a:pPr marL="285750" indent="-285750">
                <a:buFont typeface="Arial" panose="020B0604020202020204" pitchFamily="34" charset="0"/>
                <a:buChar char="•"/>
              </a:pPr>
              <a:r>
                <a:rPr lang="en-US" altLang="ja-JP" sz="2000" dirty="0">
                  <a:solidFill>
                    <a:prstClr val="black"/>
                  </a:solidFill>
                </a:rPr>
                <a:t>The </a:t>
              </a:r>
              <a:r>
                <a:rPr lang="en-US" altLang="ja-JP" sz="2000" dirty="0" err="1">
                  <a:solidFill>
                    <a:prstClr val="black"/>
                  </a:solidFill>
                </a:rPr>
                <a:t>mcexec</a:t>
              </a:r>
              <a:r>
                <a:rPr lang="en-US" altLang="ja-JP" sz="2000" dirty="0">
                  <a:solidFill>
                    <a:prstClr val="black"/>
                  </a:solidFill>
                </a:rPr>
                <a:t> binary is loaded in the different address than the regular </a:t>
              </a:r>
              <a:r>
                <a:rPr lang="en-US" altLang="ja-JP" sz="2000" dirty="0" err="1">
                  <a:solidFill>
                    <a:prstClr val="black"/>
                  </a:solidFill>
                </a:rPr>
                <a:t>a.out</a:t>
              </a:r>
              <a:r>
                <a:rPr lang="en-US" altLang="ja-JP" sz="2000" dirty="0">
                  <a:solidFill>
                    <a:prstClr val="black"/>
                  </a:solidFill>
                </a:rPr>
                <a:t> binary</a:t>
              </a:r>
            </a:p>
            <a:p>
              <a:pPr marL="285750" indent="-285750">
                <a:buFont typeface="Arial" panose="020B0604020202020204" pitchFamily="34" charset="0"/>
                <a:buChar char="•"/>
              </a:pPr>
              <a:r>
                <a:rPr lang="en-US" altLang="ja-JP" sz="2000" dirty="0">
                  <a:solidFill>
                    <a:prstClr val="black"/>
                  </a:solidFill>
                </a:rPr>
                <a:t>It creates an </a:t>
              </a:r>
              <a:r>
                <a:rPr lang="en-US" altLang="ja-JP" sz="2000" dirty="0" err="1">
                  <a:solidFill>
                    <a:prstClr val="black"/>
                  </a:solidFill>
                </a:rPr>
                <a:t>a.out</a:t>
              </a:r>
              <a:r>
                <a:rPr lang="en-US" altLang="ja-JP" sz="2000" dirty="0">
                  <a:solidFill>
                    <a:prstClr val="black"/>
                  </a:solidFill>
                </a:rPr>
                <a:t> process in </a:t>
              </a:r>
              <a:r>
                <a:rPr lang="en-US" altLang="ja-JP" sz="2000" dirty="0" err="1">
                  <a:solidFill>
                    <a:prstClr val="black"/>
                  </a:solidFill>
                </a:rPr>
                <a:t>McKernel</a:t>
              </a:r>
              <a:endParaRPr lang="en-US" altLang="ja-JP" sz="2000" dirty="0">
                <a:solidFill>
                  <a:prstClr val="black"/>
                </a:solidFill>
              </a:endParaRPr>
            </a:p>
            <a:p>
              <a:pPr marL="285750" indent="-285750">
                <a:buFont typeface="Arial" panose="020B0604020202020204" pitchFamily="34" charset="0"/>
                <a:buChar char="•"/>
              </a:pPr>
              <a:r>
                <a:rPr lang="en-US" altLang="ja-JP" sz="2000" dirty="0">
                  <a:solidFill>
                    <a:prstClr val="black"/>
                  </a:solidFill>
                </a:rPr>
                <a:t>The </a:t>
              </a:r>
              <a:r>
                <a:rPr lang="en-US" altLang="ja-JP" sz="2000" dirty="0" err="1">
                  <a:solidFill>
                    <a:prstClr val="black"/>
                  </a:solidFill>
                </a:rPr>
                <a:t>a.out</a:t>
              </a:r>
              <a:r>
                <a:rPr lang="en-US" altLang="ja-JP" sz="2000" dirty="0">
                  <a:solidFill>
                    <a:prstClr val="black"/>
                  </a:solidFill>
                </a:rPr>
                <a:t> user virtual memory space in </a:t>
              </a:r>
              <a:r>
                <a:rPr lang="en-US" altLang="ja-JP" sz="2000" dirty="0" err="1">
                  <a:solidFill>
                    <a:prstClr val="black"/>
                  </a:solidFill>
                </a:rPr>
                <a:t>McKernel</a:t>
              </a:r>
              <a:r>
                <a:rPr lang="en-US" altLang="ja-JP" sz="2000" dirty="0">
                  <a:solidFill>
                    <a:prstClr val="black"/>
                  </a:solidFill>
                </a:rPr>
                <a:t> is shared by the same address space in the </a:t>
              </a:r>
              <a:r>
                <a:rPr lang="en-US" altLang="ja-JP" sz="2000" dirty="0" err="1">
                  <a:solidFill>
                    <a:prstClr val="black"/>
                  </a:solidFill>
                </a:rPr>
                <a:t>mcexec</a:t>
              </a:r>
              <a:r>
                <a:rPr lang="en-US" altLang="ja-JP" sz="2000" dirty="0">
                  <a:solidFill>
                    <a:prstClr val="black"/>
                  </a:solidFill>
                </a:rPr>
                <a:t> process.</a:t>
              </a:r>
              <a:endParaRPr lang="ja-JP" altLang="en-US" sz="2000" dirty="0">
                <a:solidFill>
                  <a:prstClr val="black"/>
                </a:solidFill>
              </a:endParaRPr>
            </a:p>
          </p:txBody>
        </p:sp>
      </p:grpSp>
    </p:spTree>
    <p:extLst>
      <p:ext uri="{BB962C8B-B14F-4D97-AF65-F5344CB8AC3E}">
        <p14:creationId xmlns:p14="http://schemas.microsoft.com/office/powerpoint/2010/main" val="843059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24"/>
          <p:cNvSpPr txBox="1">
            <a:spLocks noChangeArrowheads="1"/>
          </p:cNvSpPr>
          <p:nvPr/>
        </p:nvSpPr>
        <p:spPr bwMode="auto">
          <a:xfrm>
            <a:off x="5048350" y="-47224"/>
            <a:ext cx="231666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spcBef>
                <a:spcPct val="0"/>
              </a:spcBef>
              <a:buFontTx/>
              <a:buNone/>
            </a:pPr>
            <a:r>
              <a:rPr lang="en-US" altLang="ja-JP" sz="1800" dirty="0" smtClean="0">
                <a:solidFill>
                  <a:prstClr val="black"/>
                </a:solidFill>
                <a:latin typeface="Calibri Light" charset="0"/>
                <a:ea typeface="Calibri Light" charset="0"/>
                <a:cs typeface="Calibri Light" charset="0"/>
              </a:rPr>
              <a:t>Job submission queues</a:t>
            </a:r>
            <a:endParaRPr lang="ja-JP" altLang="en-US" sz="1800" dirty="0">
              <a:solidFill>
                <a:prstClr val="black"/>
              </a:solidFill>
              <a:latin typeface="Calibri Light" charset="0"/>
              <a:ea typeface="Calibri Light" charset="0"/>
              <a:cs typeface="Calibri Light" charset="0"/>
            </a:endParaRPr>
          </a:p>
        </p:txBody>
      </p:sp>
      <p:sp>
        <p:nvSpPr>
          <p:cNvPr id="22" name="テキスト ボックス 21"/>
          <p:cNvSpPr txBox="1"/>
          <p:nvPr/>
        </p:nvSpPr>
        <p:spPr>
          <a:xfrm>
            <a:off x="5109062" y="4963997"/>
            <a:ext cx="2447481" cy="1200329"/>
          </a:xfrm>
          <a:prstGeom prst="rect">
            <a:avLst/>
          </a:prstGeom>
          <a:noFill/>
        </p:spPr>
        <p:txBody>
          <a:bodyPr wrap="square" lIns="0" rIns="0" rtlCol="0">
            <a:spAutoFit/>
          </a:bodyPr>
          <a:lstStyle>
            <a:defPPr>
              <a:defRPr lang="ja-JP"/>
            </a:defPPr>
            <a:lvl1pPr>
              <a:defRPr>
                <a:latin typeface="Calibri Light" charset="0"/>
                <a:ea typeface="Calibri Light" charset="0"/>
                <a:cs typeface="Calibri Light" charset="0"/>
              </a:defRPr>
            </a:lvl1pPr>
          </a:lstStyle>
          <a:p>
            <a:pPr marL="322263" indent="-322263"/>
            <a:r>
              <a:rPr lang="en-US" altLang="ja-JP" dirty="0" smtClean="0"/>
              <a:t>(1) Boot </a:t>
            </a:r>
            <a:r>
              <a:rPr lang="en-US" altLang="ja-JP" dirty="0"/>
              <a:t>with </a:t>
            </a:r>
            <a:r>
              <a:rPr lang="en-US" altLang="ja-JP" dirty="0" smtClean="0"/>
              <a:t>Linux and wait </a:t>
            </a:r>
            <a:r>
              <a:rPr lang="en-US" altLang="ja-JP" dirty="0"/>
              <a:t>for a </a:t>
            </a:r>
            <a:r>
              <a:rPr lang="en-US" altLang="ja-JP" dirty="0" smtClean="0"/>
              <a:t>job</a:t>
            </a:r>
          </a:p>
          <a:p>
            <a:pPr marL="279400" indent="-279400"/>
            <a:r>
              <a:rPr lang="en-US" altLang="ja-JP" dirty="0" smtClean="0"/>
              <a:t>(3) Remove </a:t>
            </a:r>
            <a:r>
              <a:rPr lang="en-US" altLang="ja-JP" dirty="0" err="1" smtClean="0"/>
              <a:t>McKernel</a:t>
            </a:r>
            <a:r>
              <a:rPr lang="en-US" altLang="ja-JP" dirty="0" smtClean="0"/>
              <a:t> and wait for a job</a:t>
            </a:r>
            <a:endParaRPr lang="ja-JP" altLang="en-US" dirty="0"/>
          </a:p>
        </p:txBody>
      </p:sp>
      <p:cxnSp>
        <p:nvCxnSpPr>
          <p:cNvPr id="23" name="直線矢印コネクタ 22"/>
          <p:cNvCxnSpPr/>
          <p:nvPr/>
        </p:nvCxnSpPr>
        <p:spPr>
          <a:xfrm flipH="1" flipV="1">
            <a:off x="3351069" y="3424499"/>
            <a:ext cx="1188000" cy="504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21768" y="1771938"/>
            <a:ext cx="2677906" cy="646331"/>
          </a:xfrm>
          <a:prstGeom prst="rect">
            <a:avLst/>
          </a:prstGeom>
          <a:noFill/>
        </p:spPr>
        <p:txBody>
          <a:bodyPr wrap="square" rtlCol="0">
            <a:spAutoFit/>
          </a:bodyPr>
          <a:lstStyle/>
          <a:p>
            <a:r>
              <a:rPr lang="en-US" altLang="ja-JP" dirty="0" smtClean="0">
                <a:latin typeface="Calibri Light" charset="0"/>
                <a:ea typeface="Calibri Light" charset="0"/>
                <a:cs typeface="Calibri Light" charset="0"/>
              </a:rPr>
              <a:t>Launch </a:t>
            </a:r>
            <a:r>
              <a:rPr lang="en-US" altLang="ja-JP" dirty="0" err="1" smtClean="0">
                <a:latin typeface="Calibri Light" charset="0"/>
                <a:ea typeface="Calibri Light" charset="0"/>
                <a:cs typeface="Calibri Light" charset="0"/>
              </a:rPr>
              <a:t>McKernel</a:t>
            </a:r>
            <a:r>
              <a:rPr lang="en-US" altLang="ja-JP" dirty="0" smtClean="0">
                <a:latin typeface="Calibri Light" charset="0"/>
                <a:ea typeface="Calibri Light" charset="0"/>
                <a:cs typeface="Calibri Light" charset="0"/>
              </a:rPr>
              <a:t> and</a:t>
            </a:r>
            <a:br>
              <a:rPr lang="en-US" altLang="ja-JP" dirty="0" smtClean="0">
                <a:latin typeface="Calibri Light" charset="0"/>
                <a:ea typeface="Calibri Light" charset="0"/>
                <a:cs typeface="Calibri Light" charset="0"/>
              </a:rPr>
            </a:br>
            <a:r>
              <a:rPr lang="en-US" altLang="ja-JP" dirty="0" smtClean="0">
                <a:latin typeface="Calibri Light" charset="0"/>
                <a:ea typeface="Calibri Light" charset="0"/>
                <a:cs typeface="Calibri Light" charset="0"/>
              </a:rPr>
              <a:t>run app A on it</a:t>
            </a:r>
            <a:endParaRPr lang="ja-JP" altLang="en-US" dirty="0">
              <a:latin typeface="Calibri Light" charset="0"/>
              <a:ea typeface="Calibri Light" charset="0"/>
              <a:cs typeface="Calibri Light" charset="0"/>
            </a:endParaRPr>
          </a:p>
        </p:txBody>
      </p:sp>
      <p:cxnSp>
        <p:nvCxnSpPr>
          <p:cNvPr id="25" name="直線矢印コネクタ 24"/>
          <p:cNvCxnSpPr/>
          <p:nvPr/>
        </p:nvCxnSpPr>
        <p:spPr>
          <a:xfrm flipH="1" flipV="1">
            <a:off x="3351069" y="3616647"/>
            <a:ext cx="1188000" cy="50400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3317227" y="3842072"/>
            <a:ext cx="630301" cy="338554"/>
          </a:xfrm>
          <a:prstGeom prst="rect">
            <a:avLst/>
          </a:prstGeom>
          <a:noFill/>
        </p:spPr>
        <p:txBody>
          <a:bodyPr wrap="none" rtlCol="0">
            <a:spAutoFit/>
          </a:bodyPr>
          <a:lstStyle/>
          <a:p>
            <a:r>
              <a:rPr lang="en-US" altLang="ja-JP" sz="1600" dirty="0" smtClean="0"/>
              <a:t>Done</a:t>
            </a:r>
            <a:endParaRPr lang="ja-JP" altLang="en-US" sz="1600" dirty="0"/>
          </a:p>
        </p:txBody>
      </p:sp>
      <p:cxnSp>
        <p:nvCxnSpPr>
          <p:cNvPr id="27" name="直線矢印コネクタ 26"/>
          <p:cNvCxnSpPr/>
          <p:nvPr/>
        </p:nvCxnSpPr>
        <p:spPr>
          <a:xfrm flipH="1">
            <a:off x="7831550" y="3320727"/>
            <a:ext cx="1190749" cy="50400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221768" y="5838803"/>
            <a:ext cx="2924289" cy="646331"/>
          </a:xfrm>
          <a:prstGeom prst="rect">
            <a:avLst/>
          </a:prstGeom>
          <a:noFill/>
        </p:spPr>
        <p:txBody>
          <a:bodyPr wrap="square" rtlCol="0">
            <a:spAutoFit/>
          </a:bodyPr>
          <a:lstStyle>
            <a:defPPr>
              <a:defRPr lang="ja-JP"/>
            </a:defPPr>
            <a:lvl1pPr>
              <a:defRPr>
                <a:latin typeface="Calibri Light" charset="0"/>
                <a:ea typeface="Calibri Light" charset="0"/>
                <a:cs typeface="Calibri Light" charset="0"/>
              </a:defRPr>
            </a:lvl1pPr>
          </a:lstStyle>
          <a:p>
            <a:r>
              <a:rPr lang="en-US" altLang="ja-JP" dirty="0"/>
              <a:t>Launch </a:t>
            </a:r>
            <a:r>
              <a:rPr lang="en-US" altLang="ja-JP" dirty="0" err="1"/>
              <a:t>McKernel</a:t>
            </a:r>
            <a:r>
              <a:rPr lang="en-US" altLang="ja-JP" dirty="0"/>
              <a:t> with local data store and run app </a:t>
            </a:r>
            <a:r>
              <a:rPr lang="en-US" altLang="ja-JP" dirty="0" smtClean="0"/>
              <a:t>C </a:t>
            </a:r>
            <a:r>
              <a:rPr lang="en-US" altLang="ja-JP" dirty="0"/>
              <a:t>on it</a:t>
            </a:r>
            <a:endParaRPr lang="ja-JP" altLang="en-US" dirty="0"/>
          </a:p>
        </p:txBody>
      </p:sp>
      <p:cxnSp>
        <p:nvCxnSpPr>
          <p:cNvPr id="29" name="直線矢印コネクタ 28"/>
          <p:cNvCxnSpPr/>
          <p:nvPr/>
        </p:nvCxnSpPr>
        <p:spPr>
          <a:xfrm flipH="1">
            <a:off x="7887834" y="3543971"/>
            <a:ext cx="1134465" cy="47433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flipV="1">
            <a:off x="7834299" y="4904237"/>
            <a:ext cx="1188000" cy="504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9131099" y="1685113"/>
            <a:ext cx="3060901" cy="923330"/>
          </a:xfrm>
          <a:prstGeom prst="rect">
            <a:avLst/>
          </a:prstGeom>
          <a:noFill/>
        </p:spPr>
        <p:txBody>
          <a:bodyPr wrap="square" rtlCol="0">
            <a:spAutoFit/>
          </a:bodyPr>
          <a:lstStyle>
            <a:defPPr>
              <a:defRPr lang="ja-JP"/>
            </a:defPPr>
            <a:lvl1pPr>
              <a:defRPr>
                <a:latin typeface="Calibri Light" charset="0"/>
                <a:ea typeface="Calibri Light" charset="0"/>
                <a:cs typeface="Calibri Light" charset="0"/>
              </a:defRPr>
            </a:lvl1pPr>
          </a:lstStyle>
          <a:p>
            <a:pPr marL="242888" indent="-242888"/>
            <a:r>
              <a:rPr lang="en-US" altLang="ja-JP" dirty="0" smtClean="0"/>
              <a:t>(2) Launch </a:t>
            </a:r>
            <a:r>
              <a:rPr lang="en-US" altLang="ja-JP" dirty="0" err="1" smtClean="0"/>
              <a:t>McKernel</a:t>
            </a:r>
            <a:r>
              <a:rPr lang="en-US" altLang="ja-JP" dirty="0" smtClean="0"/>
              <a:t> with large page optimization and run app B on it</a:t>
            </a:r>
            <a:endParaRPr lang="ja-JP" altLang="en-US" dirty="0"/>
          </a:p>
        </p:txBody>
      </p:sp>
      <p:cxnSp>
        <p:nvCxnSpPr>
          <p:cNvPr id="33" name="直線矢印コネクタ 32"/>
          <p:cNvCxnSpPr/>
          <p:nvPr/>
        </p:nvCxnSpPr>
        <p:spPr>
          <a:xfrm flipH="1" flipV="1">
            <a:off x="7834299" y="4702406"/>
            <a:ext cx="1188000" cy="50400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H="1">
            <a:off x="3351069" y="4622160"/>
            <a:ext cx="1188000" cy="504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9499649" y="5879721"/>
            <a:ext cx="2190908" cy="369332"/>
          </a:xfrm>
          <a:prstGeom prst="rect">
            <a:avLst/>
          </a:prstGeom>
          <a:noFill/>
        </p:spPr>
        <p:txBody>
          <a:bodyPr wrap="square" rtlCol="0">
            <a:spAutoFit/>
          </a:bodyPr>
          <a:lstStyle>
            <a:defPPr>
              <a:defRPr lang="ja-JP"/>
            </a:defPPr>
            <a:lvl1pPr>
              <a:defRPr>
                <a:latin typeface="Calibri Light" charset="0"/>
                <a:ea typeface="Calibri Light" charset="0"/>
                <a:cs typeface="Calibri Light" charset="0"/>
              </a:defRPr>
            </a:lvl1pPr>
          </a:lstStyle>
          <a:p>
            <a:r>
              <a:rPr lang="en-US" altLang="ja-JP" dirty="0"/>
              <a:t>Run </a:t>
            </a:r>
            <a:r>
              <a:rPr lang="en-US" altLang="ja-JP" dirty="0" smtClean="0"/>
              <a:t>app </a:t>
            </a:r>
            <a:r>
              <a:rPr lang="en-US" altLang="ja-JP" dirty="0"/>
              <a:t>D on Linux</a:t>
            </a:r>
            <a:endParaRPr lang="ja-JP" altLang="en-US" dirty="0"/>
          </a:p>
        </p:txBody>
      </p:sp>
      <p:cxnSp>
        <p:nvCxnSpPr>
          <p:cNvPr id="42" name="直線矢印コネクタ 41"/>
          <p:cNvCxnSpPr/>
          <p:nvPr/>
        </p:nvCxnSpPr>
        <p:spPr>
          <a:xfrm flipH="1">
            <a:off x="3351069" y="4810726"/>
            <a:ext cx="1188000" cy="50400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731034" y="5139812"/>
            <a:ext cx="630301" cy="338554"/>
          </a:xfrm>
          <a:prstGeom prst="rect">
            <a:avLst/>
          </a:prstGeom>
          <a:noFill/>
        </p:spPr>
        <p:txBody>
          <a:bodyPr wrap="none" rtlCol="0">
            <a:spAutoFit/>
          </a:bodyPr>
          <a:lstStyle/>
          <a:p>
            <a:r>
              <a:rPr lang="en-US" altLang="ja-JP" sz="1600" dirty="0" smtClean="0"/>
              <a:t>Done</a:t>
            </a:r>
            <a:endParaRPr lang="ja-JP" altLang="en-US" sz="1600" dirty="0"/>
          </a:p>
        </p:txBody>
      </p:sp>
      <p:sp>
        <p:nvSpPr>
          <p:cNvPr id="63" name="テキスト ボックス 24"/>
          <p:cNvSpPr txBox="1">
            <a:spLocks noChangeArrowheads="1"/>
          </p:cNvSpPr>
          <p:nvPr/>
        </p:nvSpPr>
        <p:spPr bwMode="auto">
          <a:xfrm rot="10800000">
            <a:off x="3750047" y="918708"/>
            <a:ext cx="276999" cy="1702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square" lIns="0" tIns="0" rIns="0" bIns="0">
            <a:spAutoFit/>
          </a:bodyPr>
          <a:lstStyle>
            <a:defPPr>
              <a:defRPr lang="ja-JP"/>
            </a:defPPr>
            <a:lvl1pPr algn="ctr">
              <a:spcBef>
                <a:spcPct val="0"/>
              </a:spcBef>
              <a:buNone/>
              <a:defRPr sz="1400">
                <a:latin typeface="Yu Gothic" charset="-128"/>
                <a:ea typeface="Yu Gothic" charset="-128"/>
                <a:cs typeface="Yu Gothic" charset="-128"/>
              </a:defRPr>
            </a:lvl1pPr>
            <a:lvl2pPr marL="742950" indent="-285750">
              <a:spcBef>
                <a:spcPct val="20000"/>
              </a:spcBef>
              <a:buChar char="–"/>
              <a:defRPr sz="2800">
                <a:latin typeface="Times New Roman" panose="02020603050405020304" pitchFamily="18" charset="0"/>
                <a:ea typeface="ＭＳ Ｐゴシック" panose="020B0600070205080204" pitchFamily="50" charset="-128"/>
              </a:defRPr>
            </a:lvl2pPr>
            <a:lvl3pPr marL="1143000" indent="-228600">
              <a:spcBef>
                <a:spcPct val="20000"/>
              </a:spcBef>
              <a:buChar char="•"/>
              <a:defRPr sz="2400">
                <a:latin typeface="Times New Roman" panose="02020603050405020304" pitchFamily="18" charset="0"/>
                <a:ea typeface="ＭＳ Ｐゴシック" panose="020B0600070205080204" pitchFamily="50" charset="-128"/>
              </a:defRPr>
            </a:lvl3pPr>
            <a:lvl4pPr marL="1600200" indent="-228600">
              <a:spcBef>
                <a:spcPct val="20000"/>
              </a:spcBef>
              <a:buChar char="–"/>
              <a:defRPr sz="2000">
                <a:latin typeface="Times New Roman" panose="02020603050405020304" pitchFamily="18" charset="0"/>
                <a:ea typeface="ＭＳ Ｐゴシック" panose="020B0600070205080204" pitchFamily="50" charset="-128"/>
              </a:defRPr>
            </a:lvl4pPr>
            <a:lvl5pPr marL="2057400" indent="-228600">
              <a:spcBef>
                <a:spcPct val="20000"/>
              </a:spcBef>
              <a:buChar char="»"/>
              <a:defRPr sz="2000">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9pPr>
          </a:lstStyle>
          <a:p>
            <a:r>
              <a:rPr lang="en-US" altLang="ja-JP" sz="1800" dirty="0" err="1">
                <a:latin typeface="Calibri Light" charset="0"/>
                <a:ea typeface="Calibri Light" charset="0"/>
                <a:cs typeface="Calibri Light" charset="0"/>
              </a:rPr>
              <a:t>McKernel</a:t>
            </a:r>
            <a:r>
              <a:rPr lang="en-US" altLang="ja-JP" sz="1800" dirty="0">
                <a:latin typeface="Calibri Light" charset="0"/>
                <a:ea typeface="Calibri Light" charset="0"/>
                <a:cs typeface="Calibri Light" charset="0"/>
              </a:rPr>
              <a:t>-default</a:t>
            </a:r>
          </a:p>
        </p:txBody>
      </p:sp>
      <p:graphicFrame>
        <p:nvGraphicFramePr>
          <p:cNvPr id="65" name="Table 64"/>
          <p:cNvGraphicFramePr>
            <a:graphicFrameLocks noGrp="1"/>
          </p:cNvGraphicFramePr>
          <p:nvPr>
            <p:extLst>
              <p:ext uri="{D42A27DB-BD31-4B8C-83A1-F6EECF244321}">
                <p14:modId xmlns:p14="http://schemas.microsoft.com/office/powerpoint/2010/main" val="1327923361"/>
              </p:ext>
            </p:extLst>
          </p:nvPr>
        </p:nvGraphicFramePr>
        <p:xfrm>
          <a:off x="4098858" y="1217167"/>
          <a:ext cx="288000" cy="864000"/>
        </p:xfrm>
        <a:graphic>
          <a:graphicData uri="http://schemas.openxmlformats.org/drawingml/2006/table">
            <a:tbl>
              <a:tblPr firstRow="1" bandRow="1">
                <a:tableStyleId>{5940675A-B579-460E-94D1-54222C63F5DA}</a:tableStyleId>
              </a:tblPr>
              <a:tblGrid>
                <a:gridCol w="288000"/>
              </a:tblGrid>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66" name="テキスト ボックス 24"/>
          <p:cNvSpPr txBox="1">
            <a:spLocks noChangeArrowheads="1"/>
          </p:cNvSpPr>
          <p:nvPr/>
        </p:nvSpPr>
        <p:spPr bwMode="auto">
          <a:xfrm rot="10800000">
            <a:off x="4996581" y="573908"/>
            <a:ext cx="276999" cy="2514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square" lIns="0" tIns="0" rIns="0" bIns="0">
            <a:spAutoFit/>
          </a:bodyPr>
          <a:lstStyle>
            <a:defPPr>
              <a:defRPr lang="ja-JP"/>
            </a:defPPr>
            <a:lvl1pPr algn="ctr">
              <a:spcBef>
                <a:spcPct val="0"/>
              </a:spcBef>
              <a:buNone/>
              <a:defRPr sz="1400">
                <a:latin typeface="Yu Gothic" charset="-128"/>
                <a:ea typeface="Yu Gothic" charset="-128"/>
                <a:cs typeface="Yu Gothic" charset="-128"/>
              </a:defRPr>
            </a:lvl1pPr>
            <a:lvl2pPr marL="742950" indent="-285750">
              <a:spcBef>
                <a:spcPct val="20000"/>
              </a:spcBef>
              <a:buChar char="–"/>
              <a:defRPr sz="2800">
                <a:latin typeface="Times New Roman" panose="02020603050405020304" pitchFamily="18" charset="0"/>
                <a:ea typeface="ＭＳ Ｐゴシック" panose="020B0600070205080204" pitchFamily="50" charset="-128"/>
              </a:defRPr>
            </a:lvl2pPr>
            <a:lvl3pPr marL="1143000" indent="-228600">
              <a:spcBef>
                <a:spcPct val="20000"/>
              </a:spcBef>
              <a:buChar char="•"/>
              <a:defRPr sz="2400">
                <a:latin typeface="Times New Roman" panose="02020603050405020304" pitchFamily="18" charset="0"/>
                <a:ea typeface="ＭＳ Ｐゴシック" panose="020B0600070205080204" pitchFamily="50" charset="-128"/>
              </a:defRPr>
            </a:lvl3pPr>
            <a:lvl4pPr marL="1600200" indent="-228600">
              <a:spcBef>
                <a:spcPct val="20000"/>
              </a:spcBef>
              <a:buChar char="–"/>
              <a:defRPr sz="2000">
                <a:latin typeface="Times New Roman" panose="02020603050405020304" pitchFamily="18" charset="0"/>
                <a:ea typeface="ＭＳ Ｐゴシック" panose="020B0600070205080204" pitchFamily="50" charset="-128"/>
              </a:defRPr>
            </a:lvl4pPr>
            <a:lvl5pPr marL="2057400" indent="-228600">
              <a:spcBef>
                <a:spcPct val="20000"/>
              </a:spcBef>
              <a:buChar char="»"/>
              <a:defRPr sz="2000">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9pPr>
          </a:lstStyle>
          <a:p>
            <a:r>
              <a:rPr lang="en-US" altLang="ja-JP" sz="1800" dirty="0" err="1" smtClean="0">
                <a:latin typeface="Calibri Light" charset="0"/>
                <a:ea typeface="Calibri Light" charset="0"/>
                <a:cs typeface="Calibri Light" charset="0"/>
              </a:rPr>
              <a:t>McKernel</a:t>
            </a:r>
            <a:r>
              <a:rPr lang="en-US" altLang="ja-JP" sz="1800" dirty="0" smtClean="0">
                <a:latin typeface="Calibri Light" charset="0"/>
                <a:ea typeface="Calibri Light" charset="0"/>
                <a:cs typeface="Calibri Light" charset="0"/>
              </a:rPr>
              <a:t>-large-page</a:t>
            </a:r>
            <a:endParaRPr lang="ja-JP" altLang="en-US" sz="1800" dirty="0">
              <a:latin typeface="Calibri Light" charset="0"/>
              <a:ea typeface="Calibri Light" charset="0"/>
              <a:cs typeface="Calibri Light" charset="0"/>
            </a:endParaRPr>
          </a:p>
        </p:txBody>
      </p:sp>
      <p:sp>
        <p:nvSpPr>
          <p:cNvPr id="68" name="テキスト ボックス 119"/>
          <p:cNvSpPr txBox="1"/>
          <p:nvPr/>
        </p:nvSpPr>
        <p:spPr>
          <a:xfrm>
            <a:off x="8108910" y="1449115"/>
            <a:ext cx="686706" cy="40010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179388" marR="0" indent="-179388" algn="l" defTabSz="914400" rtl="0" fontAlgn="auto" latinLnBrk="1" hangingPunct="0">
              <a:lnSpc>
                <a:spcPct val="100000"/>
              </a:lnSpc>
              <a:spcBef>
                <a:spcPts val="0"/>
              </a:spcBef>
              <a:spcAft>
                <a:spcPts val="0"/>
              </a:spcAft>
              <a:buClrTx/>
              <a:buSzTx/>
              <a:buFontTx/>
              <a:buNone/>
              <a:tabLst/>
            </a:pPr>
            <a:r>
              <a:rPr lang="en-US" altLang="ja-JP" sz="2000" smtClean="0">
                <a:solidFill>
                  <a:srgbClr val="000000"/>
                </a:solidFill>
                <a:latin typeface="Yu Gothic" charset="-128"/>
                <a:ea typeface="Yu Gothic" charset="-128"/>
                <a:cs typeface="Yu Gothic" charset="-128"/>
              </a:rPr>
              <a:t>…</a:t>
            </a:r>
            <a:endParaRPr kumimoji="0" lang="ja-JP" altLang="en-US" sz="2000" u="none" strike="noStrike" cap="none" spc="0" normalizeH="0" baseline="0" dirty="0">
              <a:ln>
                <a:noFill/>
              </a:ln>
              <a:solidFill>
                <a:srgbClr val="000000"/>
              </a:solidFill>
              <a:effectLst/>
              <a:uFillTx/>
              <a:latin typeface="Yu Gothic" charset="-128"/>
              <a:ea typeface="Yu Gothic" charset="-128"/>
              <a:cs typeface="Yu Gothic" charset="-128"/>
              <a:sym typeface="Helvetica Neue"/>
            </a:endParaRPr>
          </a:p>
        </p:txBody>
      </p:sp>
      <p:graphicFrame>
        <p:nvGraphicFramePr>
          <p:cNvPr id="69" name="Table 68"/>
          <p:cNvGraphicFramePr>
            <a:graphicFrameLocks noGrp="1"/>
          </p:cNvGraphicFramePr>
          <p:nvPr>
            <p:extLst>
              <p:ext uri="{D42A27DB-BD31-4B8C-83A1-F6EECF244321}">
                <p14:modId xmlns:p14="http://schemas.microsoft.com/office/powerpoint/2010/main" val="1757868703"/>
              </p:ext>
            </p:extLst>
          </p:nvPr>
        </p:nvGraphicFramePr>
        <p:xfrm>
          <a:off x="6488188" y="1217167"/>
          <a:ext cx="288000" cy="864000"/>
        </p:xfrm>
        <a:graphic>
          <a:graphicData uri="http://schemas.openxmlformats.org/drawingml/2006/table">
            <a:tbl>
              <a:tblPr firstRow="1" bandRow="1">
                <a:tableStyleId>{5940675A-B579-460E-94D1-54222C63F5DA}</a:tableStyleId>
              </a:tblPr>
              <a:tblGrid>
                <a:gridCol w="288000"/>
              </a:tblGrid>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70" name="テキスト ボックス 24"/>
          <p:cNvSpPr txBox="1">
            <a:spLocks noChangeArrowheads="1"/>
          </p:cNvSpPr>
          <p:nvPr/>
        </p:nvSpPr>
        <p:spPr bwMode="auto">
          <a:xfrm rot="10800000">
            <a:off x="6133483" y="577092"/>
            <a:ext cx="276999" cy="2668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square" lIns="0" tIns="0" rIns="0" bIns="0">
            <a:spAutoFit/>
          </a:bodyPr>
          <a:lstStyle>
            <a:defPPr>
              <a:defRPr lang="ja-JP"/>
            </a:defPPr>
            <a:lvl1pPr algn="ctr">
              <a:spcBef>
                <a:spcPct val="0"/>
              </a:spcBef>
              <a:buNone/>
              <a:defRPr sz="1400">
                <a:latin typeface="Yu Gothic" charset="-128"/>
                <a:ea typeface="Yu Gothic" charset="-128"/>
                <a:cs typeface="Yu Gothic" charset="-128"/>
              </a:defRPr>
            </a:lvl1pPr>
            <a:lvl2pPr marL="742950" indent="-285750">
              <a:spcBef>
                <a:spcPct val="20000"/>
              </a:spcBef>
              <a:buChar char="–"/>
              <a:defRPr sz="2800">
                <a:latin typeface="Times New Roman" panose="02020603050405020304" pitchFamily="18" charset="0"/>
                <a:ea typeface="ＭＳ Ｐゴシック" panose="020B0600070205080204" pitchFamily="50" charset="-128"/>
              </a:defRPr>
            </a:lvl2pPr>
            <a:lvl3pPr marL="1143000" indent="-228600">
              <a:spcBef>
                <a:spcPct val="20000"/>
              </a:spcBef>
              <a:buChar char="•"/>
              <a:defRPr sz="2400">
                <a:latin typeface="Times New Roman" panose="02020603050405020304" pitchFamily="18" charset="0"/>
                <a:ea typeface="ＭＳ Ｐゴシック" panose="020B0600070205080204" pitchFamily="50" charset="-128"/>
              </a:defRPr>
            </a:lvl3pPr>
            <a:lvl4pPr marL="1600200" indent="-228600">
              <a:spcBef>
                <a:spcPct val="20000"/>
              </a:spcBef>
              <a:buChar char="–"/>
              <a:defRPr sz="2000">
                <a:latin typeface="Times New Roman" panose="02020603050405020304" pitchFamily="18" charset="0"/>
                <a:ea typeface="ＭＳ Ｐゴシック" panose="020B0600070205080204" pitchFamily="50" charset="-128"/>
              </a:defRPr>
            </a:lvl4pPr>
            <a:lvl5pPr marL="2057400" indent="-228600">
              <a:spcBef>
                <a:spcPct val="20000"/>
              </a:spcBef>
              <a:buChar char="»"/>
              <a:defRPr sz="2000">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sz="2000">
                <a:latin typeface="Times New Roman" panose="02020603050405020304" pitchFamily="18" charset="0"/>
                <a:ea typeface="ＭＳ Ｐゴシック" panose="020B0600070205080204" pitchFamily="50" charset="-128"/>
              </a:defRPr>
            </a:lvl9pPr>
          </a:lstStyle>
          <a:p>
            <a:r>
              <a:rPr lang="en-US" altLang="ja-JP" sz="1800" dirty="0" err="1">
                <a:latin typeface="Calibri Light" charset="0"/>
                <a:ea typeface="Calibri Light" charset="0"/>
                <a:cs typeface="Calibri Light" charset="0"/>
              </a:rPr>
              <a:t>McKernel</a:t>
            </a:r>
            <a:r>
              <a:rPr lang="en-US" altLang="ja-JP" sz="1800" dirty="0">
                <a:latin typeface="Calibri Light" charset="0"/>
                <a:ea typeface="Calibri Light" charset="0"/>
                <a:cs typeface="Calibri Light" charset="0"/>
              </a:rPr>
              <a:t>-local-data-store</a:t>
            </a:r>
            <a:endParaRPr lang="ja-JP" altLang="en-US" sz="1800" dirty="0">
              <a:latin typeface="Calibri Light" charset="0"/>
              <a:ea typeface="Calibri Light" charset="0"/>
              <a:cs typeface="Calibri Light" charset="0"/>
            </a:endParaRPr>
          </a:p>
        </p:txBody>
      </p:sp>
      <p:graphicFrame>
        <p:nvGraphicFramePr>
          <p:cNvPr id="71" name="Table 70"/>
          <p:cNvGraphicFramePr>
            <a:graphicFrameLocks noGrp="1"/>
          </p:cNvGraphicFramePr>
          <p:nvPr>
            <p:extLst>
              <p:ext uri="{D42A27DB-BD31-4B8C-83A1-F6EECF244321}">
                <p14:modId xmlns:p14="http://schemas.microsoft.com/office/powerpoint/2010/main" val="1566759542"/>
              </p:ext>
            </p:extLst>
          </p:nvPr>
        </p:nvGraphicFramePr>
        <p:xfrm>
          <a:off x="7437248" y="1217167"/>
          <a:ext cx="288000" cy="864000"/>
        </p:xfrm>
        <a:graphic>
          <a:graphicData uri="http://schemas.openxmlformats.org/drawingml/2006/table">
            <a:tbl>
              <a:tblPr firstRow="1" bandRow="1">
                <a:tableStyleId>{5940675A-B579-460E-94D1-54222C63F5DA}</a:tableStyleId>
              </a:tblPr>
              <a:tblGrid>
                <a:gridCol w="288000"/>
              </a:tblGrid>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72" name="テキスト ボックス 24"/>
          <p:cNvSpPr txBox="1">
            <a:spLocks noChangeArrowheads="1"/>
          </p:cNvSpPr>
          <p:nvPr/>
        </p:nvSpPr>
        <p:spPr bwMode="auto">
          <a:xfrm rot="10800000">
            <a:off x="7151147" y="577092"/>
            <a:ext cx="276999" cy="2376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square" lIns="0" tIns="0" rIns="0" bIns="0">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lgn="ctr">
              <a:spcBef>
                <a:spcPct val="0"/>
              </a:spcBef>
              <a:buNone/>
            </a:pPr>
            <a:r>
              <a:rPr lang="en-US" altLang="ja-JP" sz="1800" dirty="0" smtClean="0">
                <a:latin typeface="Calibri Light" charset="0"/>
                <a:ea typeface="Calibri Light" charset="0"/>
                <a:cs typeface="Calibri Light" charset="0"/>
              </a:rPr>
              <a:t>Linux</a:t>
            </a:r>
            <a:endParaRPr lang="ja-JP" altLang="en-US" sz="1800" dirty="0">
              <a:latin typeface="Calibri Light" charset="0"/>
              <a:ea typeface="Calibri Light" charset="0"/>
              <a:cs typeface="Calibri Light" charset="0"/>
            </a:endParaRPr>
          </a:p>
        </p:txBody>
      </p:sp>
      <p:graphicFrame>
        <p:nvGraphicFramePr>
          <p:cNvPr id="73" name="Table 72"/>
          <p:cNvGraphicFramePr>
            <a:graphicFrameLocks noGrp="1"/>
          </p:cNvGraphicFramePr>
          <p:nvPr>
            <p:extLst>
              <p:ext uri="{D42A27DB-BD31-4B8C-83A1-F6EECF244321}">
                <p14:modId xmlns:p14="http://schemas.microsoft.com/office/powerpoint/2010/main" val="83142880"/>
              </p:ext>
            </p:extLst>
          </p:nvPr>
        </p:nvGraphicFramePr>
        <p:xfrm>
          <a:off x="5330446" y="1217167"/>
          <a:ext cx="288000" cy="864000"/>
        </p:xfrm>
        <a:graphic>
          <a:graphicData uri="http://schemas.openxmlformats.org/drawingml/2006/table">
            <a:tbl>
              <a:tblPr firstRow="1" bandRow="1">
                <a:tableStyleId>{5940675A-B579-460E-94D1-54222C63F5DA}</a:tableStyleId>
              </a:tblPr>
              <a:tblGrid>
                <a:gridCol w="288000"/>
              </a:tblGrid>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endParaRPr kumimoji="1" lang="ja-JP" alt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74" name="Right Brace 73"/>
          <p:cNvSpPr/>
          <p:nvPr/>
        </p:nvSpPr>
        <p:spPr>
          <a:xfrm rot="16200000">
            <a:off x="6008655" y="-2137347"/>
            <a:ext cx="310509" cy="511200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26" name="Group 125"/>
          <p:cNvGrpSpPr>
            <a:grpSpLocks noChangeAspect="1"/>
          </p:cNvGrpSpPr>
          <p:nvPr/>
        </p:nvGrpSpPr>
        <p:grpSpPr>
          <a:xfrm>
            <a:off x="265585" y="2595763"/>
            <a:ext cx="2640660" cy="1440000"/>
            <a:chOff x="2091250" y="7375827"/>
            <a:chExt cx="5545564" cy="3024090"/>
          </a:xfrm>
        </p:grpSpPr>
        <p:sp>
          <p:nvSpPr>
            <p:cNvPr id="127" name="正方形/長方形 203"/>
            <p:cNvSpPr/>
            <p:nvPr/>
          </p:nvSpPr>
          <p:spPr>
            <a:xfrm>
              <a:off x="5208431" y="9284815"/>
              <a:ext cx="2414582" cy="1080000"/>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28" name="正方形/長方形 204"/>
            <p:cNvSpPr/>
            <p:nvPr/>
          </p:nvSpPr>
          <p:spPr>
            <a:xfrm>
              <a:off x="2091250" y="9284815"/>
              <a:ext cx="2860112" cy="1080000"/>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29" name="TextBox 470"/>
            <p:cNvSpPr txBox="1"/>
            <p:nvPr/>
          </p:nvSpPr>
          <p:spPr>
            <a:xfrm>
              <a:off x="2174029" y="9695899"/>
              <a:ext cx="5292000" cy="314586"/>
            </a:xfrm>
            <a:prstGeom prst="rect">
              <a:avLst/>
            </a:prstGeom>
            <a:solidFill>
              <a:srgbClr val="000000">
                <a:lumMod val="65000"/>
                <a:lumOff val="35000"/>
              </a:srgbClr>
            </a:solidFill>
            <a:ln w="19050" cap="flat" cmpd="sng">
              <a:noFill/>
              <a:bevel/>
            </a:ln>
          </p:spPr>
          <p:txBody>
            <a:bodyPr wrap="squar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FFFFFF"/>
                  </a:solidFill>
                  <a:effectLst/>
                  <a:uLnTx/>
                  <a:uFillTx/>
                  <a:latin typeface="Calibri"/>
                  <a:ea typeface="メイリオ"/>
                  <a:cs typeface="Calibri"/>
                  <a:sym typeface="Helvetica Neue"/>
                </a:rPr>
                <a:t>Memory</a:t>
              </a:r>
              <a:endPar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30" name="TextBox 473"/>
            <p:cNvSpPr txBox="1"/>
            <p:nvPr/>
          </p:nvSpPr>
          <p:spPr>
            <a:xfrm>
              <a:off x="5215298" y="8208519"/>
              <a:ext cx="2421516" cy="997698"/>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31" name="TextBox 84"/>
            <p:cNvSpPr txBox="1"/>
            <p:nvPr/>
          </p:nvSpPr>
          <p:spPr>
            <a:xfrm>
              <a:off x="5310850" y="8580631"/>
              <a:ext cx="1197432"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IHK-Slave</a:t>
              </a:r>
              <a:endParaRPr kumimoji="0" lang="en-US" altLang="ja-JP" sz="10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32" name="TextBox 470"/>
            <p:cNvSpPr txBox="1"/>
            <p:nvPr/>
          </p:nvSpPr>
          <p:spPr>
            <a:xfrm>
              <a:off x="2091250" y="7899818"/>
              <a:ext cx="2852051" cy="1306811"/>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33" name="TextBox 84"/>
            <p:cNvSpPr txBox="1"/>
            <p:nvPr/>
          </p:nvSpPr>
          <p:spPr>
            <a:xfrm>
              <a:off x="3633354" y="8580631"/>
              <a:ext cx="1203720"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IHK-Master</a:t>
              </a: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34" name="TextBox 471"/>
            <p:cNvSpPr txBox="1"/>
            <p:nvPr/>
          </p:nvSpPr>
          <p:spPr>
            <a:xfrm>
              <a:off x="3633354" y="8063678"/>
              <a:ext cx="1203673" cy="521809"/>
            </a:xfrm>
            <a:prstGeom prst="rect">
              <a:avLst/>
            </a:prstGeom>
            <a:solidFill>
              <a:srgbClr val="008080"/>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Delegator</a:t>
              </a:r>
              <a:b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b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 </a:t>
              </a:r>
              <a:r>
                <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rPr>
                <a:t>module</a:t>
              </a:r>
            </a:p>
          </p:txBody>
        </p:sp>
        <p:sp>
          <p:nvSpPr>
            <p:cNvPr id="135" name="TextBox 472"/>
            <p:cNvSpPr txBox="1"/>
            <p:nvPr/>
          </p:nvSpPr>
          <p:spPr>
            <a:xfrm>
              <a:off x="3344625" y="7375827"/>
              <a:ext cx="1471607" cy="396000"/>
            </a:xfrm>
            <a:prstGeom prst="rect">
              <a:avLst/>
            </a:prstGeom>
            <a:solidFill>
              <a:srgbClr val="5B9BD5">
                <a:lumMod val="75000"/>
              </a:srgbClr>
            </a:solidFill>
            <a:ln w="19050" cap="flat" cmpd="sng">
              <a:solidFill>
                <a:srgbClr val="5B9BD5">
                  <a:lumMod val="75000"/>
                </a:srgbClr>
              </a:solidFill>
              <a:beve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Calibri"/>
                  <a:ea typeface="+mj-ea"/>
                  <a:cs typeface="Calibri"/>
                  <a:sym typeface="Helvetica Neue"/>
                </a:rPr>
                <a:t>Proxy</a:t>
              </a:r>
              <a:r>
                <a:rPr kumimoji="0" lang="en-US" sz="900" b="0" i="0" u="none" strike="noStrike" kern="0" cap="none" spc="0" normalizeH="0" noProof="0" dirty="0" smtClean="0">
                  <a:ln>
                    <a:noFill/>
                  </a:ln>
                  <a:solidFill>
                    <a:srgbClr val="FFFFFF"/>
                  </a:solidFill>
                  <a:effectLst/>
                  <a:uLnTx/>
                  <a:uFillTx/>
                  <a:latin typeface="Calibri"/>
                  <a:ea typeface="+mj-ea"/>
                  <a:cs typeface="Calibri"/>
                  <a:sym typeface="Helvetica Neue"/>
                </a:rPr>
                <a:t> process</a:t>
              </a:r>
              <a:endParaRPr kumimoji="0" lang="en-US" sz="9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36" name="Rectangle 509"/>
            <p:cNvSpPr/>
            <p:nvPr/>
          </p:nvSpPr>
          <p:spPr>
            <a:xfrm>
              <a:off x="2188765" y="9332155"/>
              <a:ext cx="696721"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37" name="Rectangle 135"/>
            <p:cNvSpPr/>
            <p:nvPr/>
          </p:nvSpPr>
          <p:spPr>
            <a:xfrm>
              <a:off x="5343782" y="9320791"/>
              <a:ext cx="624834"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38" name="Rectangle 62"/>
            <p:cNvSpPr/>
            <p:nvPr/>
          </p:nvSpPr>
          <p:spPr>
            <a:xfrm>
              <a:off x="4055698" y="9337464"/>
              <a:ext cx="738060" cy="273139"/>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wrap="non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39" name="Rectangle 73"/>
            <p:cNvSpPr/>
            <p:nvPr/>
          </p:nvSpPr>
          <p:spPr>
            <a:xfrm>
              <a:off x="6839376" y="9331734"/>
              <a:ext cx="618782"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40" name="TextBox 1"/>
            <p:cNvSpPr txBox="1"/>
            <p:nvPr/>
          </p:nvSpPr>
          <p:spPr>
            <a:xfrm>
              <a:off x="3252930" y="898365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141" name="TextBox 86"/>
            <p:cNvSpPr txBox="1"/>
            <p:nvPr/>
          </p:nvSpPr>
          <p:spPr>
            <a:xfrm>
              <a:off x="6147346" y="895526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142" name="正方形/長方形 218"/>
            <p:cNvSpPr/>
            <p:nvPr/>
          </p:nvSpPr>
          <p:spPr>
            <a:xfrm>
              <a:off x="5248931" y="8199716"/>
              <a:ext cx="1171604" cy="430446"/>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err="1" smtClean="0">
                  <a:ln>
                    <a:noFill/>
                  </a:ln>
                  <a:solidFill>
                    <a:srgbClr val="376092"/>
                  </a:solidFill>
                  <a:effectLst/>
                  <a:uLnTx/>
                  <a:uFillTx/>
                  <a:latin typeface="Calibri"/>
                  <a:ea typeface="メイリオ"/>
                  <a:cs typeface="Calibri"/>
                  <a:sym typeface="Helvetica Neue"/>
                </a:rPr>
                <a:t>McKernel</a:t>
              </a:r>
              <a:endParaRPr kumimoji="0" lang="en-US" altLang="ja-JP" sz="900" b="0" i="0" u="none" strike="noStrike" kern="0" cap="none" spc="0" normalizeH="0" baseline="0" noProof="0" dirty="0">
                <a:ln>
                  <a:noFill/>
                </a:ln>
                <a:solidFill>
                  <a:srgbClr val="376092"/>
                </a:solidFill>
                <a:effectLst/>
                <a:uLnTx/>
                <a:uFillTx/>
                <a:latin typeface="Calibri"/>
                <a:ea typeface="メイリオ"/>
                <a:cs typeface="Calibri"/>
                <a:sym typeface="Helvetica Neue"/>
              </a:endParaRPr>
            </a:p>
          </p:txBody>
        </p:sp>
        <p:sp>
          <p:nvSpPr>
            <p:cNvPr id="143" name="正方形/長方形 219"/>
            <p:cNvSpPr/>
            <p:nvPr/>
          </p:nvSpPr>
          <p:spPr>
            <a:xfrm>
              <a:off x="2147466" y="7935127"/>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srgbClr val="376092"/>
                  </a:solidFill>
                  <a:effectLst/>
                  <a:uLnTx/>
                  <a:uFillTx/>
                  <a:latin typeface="Calibri"/>
                  <a:ea typeface="メイリオ"/>
                  <a:cs typeface="Calibri"/>
                  <a:sym typeface="Helvetica Neue"/>
                </a:rPr>
                <a:t>Linux</a:t>
              </a:r>
            </a:p>
          </p:txBody>
        </p:sp>
        <p:sp>
          <p:nvSpPr>
            <p:cNvPr id="144" name="TextBox 474"/>
            <p:cNvSpPr txBox="1"/>
            <p:nvPr/>
          </p:nvSpPr>
          <p:spPr>
            <a:xfrm>
              <a:off x="6443608" y="7706452"/>
              <a:ext cx="1140347" cy="396000"/>
            </a:xfrm>
            <a:prstGeom prst="rect">
              <a:avLst/>
            </a:prstGeom>
            <a:solidFill>
              <a:srgbClr val="5B9BD5">
                <a:lumMod val="75000"/>
              </a:srgbClr>
            </a:solidFill>
            <a:ln w="19050" cap="flat" cmpd="sng">
              <a:solidFill>
                <a:srgbClr val="5B9BD5">
                  <a:lumMod val="75000"/>
                </a:srgbClr>
              </a:solidFill>
              <a:beve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Calibri"/>
                  <a:ea typeface="+mj-ea"/>
                  <a:cs typeface="Calibri"/>
                  <a:sym typeface="Helvetica Neue"/>
                </a:rPr>
                <a:t>Application</a:t>
              </a:r>
            </a:p>
          </p:txBody>
        </p:sp>
        <p:sp>
          <p:nvSpPr>
            <p:cNvPr id="145" name="正方形/長方形 224"/>
            <p:cNvSpPr/>
            <p:nvPr/>
          </p:nvSpPr>
          <p:spPr>
            <a:xfrm>
              <a:off x="5375335" y="8650649"/>
              <a:ext cx="387948" cy="290857"/>
            </a:xfrm>
            <a:prstGeom prst="rect">
              <a:avLst/>
            </a:prstGeom>
          </p:spPr>
          <p:txBody>
            <a:bodyPr wrap="none" t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46" name="正方形/長方形 225"/>
            <p:cNvSpPr/>
            <p:nvPr/>
          </p:nvSpPr>
          <p:spPr>
            <a:xfrm>
              <a:off x="4136243" y="8692024"/>
              <a:ext cx="387948" cy="290857"/>
            </a:xfrm>
            <a:prstGeom prst="rect">
              <a:avLst/>
            </a:prstGeom>
          </p:spPr>
          <p:txBody>
            <a:bodyPr wrap="none" t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47" name="正方形/長方形 226"/>
            <p:cNvSpPr/>
            <p:nvPr/>
          </p:nvSpPr>
          <p:spPr>
            <a:xfrm>
              <a:off x="6714109" y="7484182"/>
              <a:ext cx="387948" cy="290857"/>
            </a:xfrm>
            <a:prstGeom prst="rect">
              <a:avLst/>
            </a:prstGeom>
          </p:spPr>
          <p:txBody>
            <a:bodyPr wrap="none" t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48" name="正方形/長方形 232"/>
            <p:cNvSpPr/>
            <p:nvPr/>
          </p:nvSpPr>
          <p:spPr>
            <a:xfrm>
              <a:off x="3121990" y="992439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149" name="正方形/長方形 233"/>
            <p:cNvSpPr/>
            <p:nvPr/>
          </p:nvSpPr>
          <p:spPr>
            <a:xfrm>
              <a:off x="6016406" y="992414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150" name="TextBox 84"/>
            <p:cNvSpPr txBox="1"/>
            <p:nvPr/>
          </p:nvSpPr>
          <p:spPr>
            <a:xfrm>
              <a:off x="2091251" y="7384051"/>
              <a:ext cx="1005173" cy="396000"/>
            </a:xfrm>
            <a:prstGeom prst="rect">
              <a:avLst/>
            </a:prstGeom>
            <a:solidFill>
              <a:srgbClr val="CC66FF"/>
            </a:solidFill>
            <a:ln w="19050" cap="flat" cmpd="sng">
              <a:noFill/>
              <a:bevel/>
            </a:ln>
          </p:spPr>
          <p:txBody>
            <a:bodyPr wrap="square" lIns="0" tIns="0" rIns="0" bIns="0"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ヒラギノ角ゴ ProN W3"/>
                  <a:cs typeface="Calibri"/>
                  <a:sym typeface="Helvetica Neue"/>
                </a:rPr>
                <a:t>Daemon</a:t>
              </a:r>
              <a:endParaRPr kumimoji="0" lang="en-US" altLang="ja-JP" sz="9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endParaRPr>
            </a:p>
          </p:txBody>
        </p:sp>
      </p:grpSp>
      <p:grpSp>
        <p:nvGrpSpPr>
          <p:cNvPr id="151" name="Group 150"/>
          <p:cNvGrpSpPr>
            <a:grpSpLocks noChangeAspect="1"/>
          </p:cNvGrpSpPr>
          <p:nvPr/>
        </p:nvGrpSpPr>
        <p:grpSpPr>
          <a:xfrm>
            <a:off x="9267711" y="2595763"/>
            <a:ext cx="2640660" cy="1440000"/>
            <a:chOff x="2091250" y="7375827"/>
            <a:chExt cx="5545564" cy="3024090"/>
          </a:xfrm>
        </p:grpSpPr>
        <p:sp>
          <p:nvSpPr>
            <p:cNvPr id="152" name="正方形/長方形 203"/>
            <p:cNvSpPr/>
            <p:nvPr/>
          </p:nvSpPr>
          <p:spPr>
            <a:xfrm>
              <a:off x="5208431" y="9284815"/>
              <a:ext cx="2414582" cy="1080000"/>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53" name="正方形/長方形 204"/>
            <p:cNvSpPr/>
            <p:nvPr/>
          </p:nvSpPr>
          <p:spPr>
            <a:xfrm>
              <a:off x="2091250" y="9284815"/>
              <a:ext cx="2860112" cy="1080000"/>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54" name="TextBox 470"/>
            <p:cNvSpPr txBox="1"/>
            <p:nvPr/>
          </p:nvSpPr>
          <p:spPr>
            <a:xfrm>
              <a:off x="2174029" y="9695899"/>
              <a:ext cx="5292000" cy="314586"/>
            </a:xfrm>
            <a:prstGeom prst="rect">
              <a:avLst/>
            </a:prstGeom>
            <a:solidFill>
              <a:srgbClr val="000000">
                <a:lumMod val="65000"/>
                <a:lumOff val="35000"/>
              </a:srgbClr>
            </a:solidFill>
            <a:ln w="19050" cap="flat" cmpd="sng">
              <a:noFill/>
              <a:bevel/>
            </a:ln>
          </p:spPr>
          <p:txBody>
            <a:bodyPr wrap="squar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FFFFFF"/>
                  </a:solidFill>
                  <a:effectLst/>
                  <a:uLnTx/>
                  <a:uFillTx/>
                  <a:latin typeface="Calibri"/>
                  <a:ea typeface="メイリオ"/>
                  <a:cs typeface="Calibri"/>
                  <a:sym typeface="Helvetica Neue"/>
                </a:rPr>
                <a:t>Memory</a:t>
              </a:r>
              <a:endPar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55" name="TextBox 473"/>
            <p:cNvSpPr txBox="1"/>
            <p:nvPr/>
          </p:nvSpPr>
          <p:spPr>
            <a:xfrm>
              <a:off x="5215298" y="8208519"/>
              <a:ext cx="2421516" cy="997698"/>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56" name="TextBox 84"/>
            <p:cNvSpPr txBox="1"/>
            <p:nvPr/>
          </p:nvSpPr>
          <p:spPr>
            <a:xfrm>
              <a:off x="5310850" y="8580631"/>
              <a:ext cx="1197432"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IHK-Slave</a:t>
              </a:r>
              <a:endParaRPr kumimoji="0" lang="en-US" altLang="ja-JP" sz="10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57" name="TextBox 470"/>
            <p:cNvSpPr txBox="1"/>
            <p:nvPr/>
          </p:nvSpPr>
          <p:spPr>
            <a:xfrm>
              <a:off x="2091250" y="7899818"/>
              <a:ext cx="2852051" cy="1306811"/>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58" name="TextBox 84"/>
            <p:cNvSpPr txBox="1"/>
            <p:nvPr/>
          </p:nvSpPr>
          <p:spPr>
            <a:xfrm>
              <a:off x="3633354" y="8580631"/>
              <a:ext cx="1203720"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IHK-Master</a:t>
              </a: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59" name="TextBox 471"/>
            <p:cNvSpPr txBox="1"/>
            <p:nvPr/>
          </p:nvSpPr>
          <p:spPr>
            <a:xfrm>
              <a:off x="3633354" y="8063678"/>
              <a:ext cx="1203673" cy="521809"/>
            </a:xfrm>
            <a:prstGeom prst="rect">
              <a:avLst/>
            </a:prstGeom>
            <a:solidFill>
              <a:srgbClr val="008080"/>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Delegator</a:t>
              </a:r>
              <a:b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b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 </a:t>
              </a:r>
              <a:r>
                <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rPr>
                <a:t>module</a:t>
              </a:r>
            </a:p>
          </p:txBody>
        </p:sp>
        <p:sp>
          <p:nvSpPr>
            <p:cNvPr id="160" name="TextBox 472"/>
            <p:cNvSpPr txBox="1"/>
            <p:nvPr/>
          </p:nvSpPr>
          <p:spPr>
            <a:xfrm>
              <a:off x="3344625" y="7375827"/>
              <a:ext cx="1471607" cy="396000"/>
            </a:xfrm>
            <a:prstGeom prst="rect">
              <a:avLst/>
            </a:prstGeom>
            <a:solidFill>
              <a:srgbClr val="5B9BD5">
                <a:lumMod val="75000"/>
              </a:srgbClr>
            </a:solidFill>
            <a:ln w="19050" cap="flat" cmpd="sng">
              <a:solidFill>
                <a:srgbClr val="5B9BD5">
                  <a:lumMod val="75000"/>
                </a:srgbClr>
              </a:solidFill>
              <a:beve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Calibri"/>
                  <a:ea typeface="+mj-ea"/>
                  <a:cs typeface="Calibri"/>
                  <a:sym typeface="Helvetica Neue"/>
                </a:rPr>
                <a:t>Proxy</a:t>
              </a:r>
              <a:r>
                <a:rPr kumimoji="0" lang="en-US" sz="900" b="0" i="0" u="none" strike="noStrike" kern="0" cap="none" spc="0" normalizeH="0" noProof="0" dirty="0" smtClean="0">
                  <a:ln>
                    <a:noFill/>
                  </a:ln>
                  <a:solidFill>
                    <a:srgbClr val="FFFFFF"/>
                  </a:solidFill>
                  <a:effectLst/>
                  <a:uLnTx/>
                  <a:uFillTx/>
                  <a:latin typeface="Calibri"/>
                  <a:ea typeface="+mj-ea"/>
                  <a:cs typeface="Calibri"/>
                  <a:sym typeface="Helvetica Neue"/>
                </a:rPr>
                <a:t> process</a:t>
              </a:r>
              <a:endParaRPr kumimoji="0" lang="en-US" sz="9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61" name="Rectangle 509"/>
            <p:cNvSpPr/>
            <p:nvPr/>
          </p:nvSpPr>
          <p:spPr>
            <a:xfrm>
              <a:off x="2188765" y="9332155"/>
              <a:ext cx="696721"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62" name="Rectangle 135"/>
            <p:cNvSpPr/>
            <p:nvPr/>
          </p:nvSpPr>
          <p:spPr>
            <a:xfrm>
              <a:off x="5343782" y="9320791"/>
              <a:ext cx="624834"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63" name="Rectangle 62"/>
            <p:cNvSpPr/>
            <p:nvPr/>
          </p:nvSpPr>
          <p:spPr>
            <a:xfrm>
              <a:off x="4055698" y="9337464"/>
              <a:ext cx="738060" cy="273139"/>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wrap="non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64" name="Rectangle 73"/>
            <p:cNvSpPr/>
            <p:nvPr/>
          </p:nvSpPr>
          <p:spPr>
            <a:xfrm>
              <a:off x="6839376" y="9331734"/>
              <a:ext cx="618782"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65" name="TextBox 1"/>
            <p:cNvSpPr txBox="1"/>
            <p:nvPr/>
          </p:nvSpPr>
          <p:spPr>
            <a:xfrm>
              <a:off x="3252930" y="898365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166" name="TextBox 86"/>
            <p:cNvSpPr txBox="1"/>
            <p:nvPr/>
          </p:nvSpPr>
          <p:spPr>
            <a:xfrm>
              <a:off x="6147346" y="895526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167" name="正方形/長方形 218"/>
            <p:cNvSpPr/>
            <p:nvPr/>
          </p:nvSpPr>
          <p:spPr>
            <a:xfrm>
              <a:off x="5248931" y="8199716"/>
              <a:ext cx="1171604" cy="430446"/>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err="1" smtClean="0">
                  <a:ln>
                    <a:noFill/>
                  </a:ln>
                  <a:solidFill>
                    <a:srgbClr val="376092"/>
                  </a:solidFill>
                  <a:effectLst/>
                  <a:uLnTx/>
                  <a:uFillTx/>
                  <a:latin typeface="Calibri"/>
                  <a:ea typeface="メイリオ"/>
                  <a:cs typeface="Calibri"/>
                  <a:sym typeface="Helvetica Neue"/>
                </a:rPr>
                <a:t>McKernel</a:t>
              </a:r>
              <a:endParaRPr kumimoji="0" lang="en-US" altLang="ja-JP" sz="900" b="0" i="0" u="none" strike="noStrike" kern="0" cap="none" spc="0" normalizeH="0" baseline="0" noProof="0" dirty="0">
                <a:ln>
                  <a:noFill/>
                </a:ln>
                <a:solidFill>
                  <a:srgbClr val="376092"/>
                </a:solidFill>
                <a:effectLst/>
                <a:uLnTx/>
                <a:uFillTx/>
                <a:latin typeface="Calibri"/>
                <a:ea typeface="メイリオ"/>
                <a:cs typeface="Calibri"/>
                <a:sym typeface="Helvetica Neue"/>
              </a:endParaRPr>
            </a:p>
          </p:txBody>
        </p:sp>
        <p:sp>
          <p:nvSpPr>
            <p:cNvPr id="168" name="正方形/長方形 219"/>
            <p:cNvSpPr/>
            <p:nvPr/>
          </p:nvSpPr>
          <p:spPr>
            <a:xfrm>
              <a:off x="2147466" y="7935127"/>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srgbClr val="376092"/>
                  </a:solidFill>
                  <a:effectLst/>
                  <a:uLnTx/>
                  <a:uFillTx/>
                  <a:latin typeface="Calibri"/>
                  <a:ea typeface="メイリオ"/>
                  <a:cs typeface="Calibri"/>
                  <a:sym typeface="Helvetica Neue"/>
                </a:rPr>
                <a:t>Linux</a:t>
              </a:r>
            </a:p>
          </p:txBody>
        </p:sp>
        <p:sp>
          <p:nvSpPr>
            <p:cNvPr id="169" name="TextBox 474"/>
            <p:cNvSpPr txBox="1"/>
            <p:nvPr/>
          </p:nvSpPr>
          <p:spPr>
            <a:xfrm>
              <a:off x="6443608" y="7706452"/>
              <a:ext cx="1140347" cy="396000"/>
            </a:xfrm>
            <a:prstGeom prst="rect">
              <a:avLst/>
            </a:prstGeom>
            <a:solidFill>
              <a:srgbClr val="5B9BD5">
                <a:lumMod val="75000"/>
              </a:srgbClr>
            </a:solidFill>
            <a:ln w="19050" cap="flat" cmpd="sng">
              <a:solidFill>
                <a:srgbClr val="5B9BD5">
                  <a:lumMod val="75000"/>
                </a:srgbClr>
              </a:solidFill>
              <a:beve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Calibri"/>
                  <a:ea typeface="+mj-ea"/>
                  <a:cs typeface="Calibri"/>
                  <a:sym typeface="Helvetica Neue"/>
                </a:rPr>
                <a:t>Application</a:t>
              </a:r>
            </a:p>
          </p:txBody>
        </p:sp>
        <p:sp>
          <p:nvSpPr>
            <p:cNvPr id="170" name="正方形/長方形 224"/>
            <p:cNvSpPr/>
            <p:nvPr/>
          </p:nvSpPr>
          <p:spPr>
            <a:xfrm>
              <a:off x="5375335" y="8650649"/>
              <a:ext cx="387948" cy="290857"/>
            </a:xfrm>
            <a:prstGeom prst="rect">
              <a:avLst/>
            </a:prstGeom>
          </p:spPr>
          <p:txBody>
            <a:bodyPr wrap="none" t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71" name="正方形/長方形 225"/>
            <p:cNvSpPr/>
            <p:nvPr/>
          </p:nvSpPr>
          <p:spPr>
            <a:xfrm>
              <a:off x="4136243" y="8692024"/>
              <a:ext cx="387948" cy="290857"/>
            </a:xfrm>
            <a:prstGeom prst="rect">
              <a:avLst/>
            </a:prstGeom>
          </p:spPr>
          <p:txBody>
            <a:bodyPr wrap="none" t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72" name="正方形/長方形 226"/>
            <p:cNvSpPr/>
            <p:nvPr/>
          </p:nvSpPr>
          <p:spPr>
            <a:xfrm>
              <a:off x="6714109" y="7484182"/>
              <a:ext cx="387948" cy="290857"/>
            </a:xfrm>
            <a:prstGeom prst="rect">
              <a:avLst/>
            </a:prstGeom>
          </p:spPr>
          <p:txBody>
            <a:bodyPr wrap="none" t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73" name="正方形/長方形 232"/>
            <p:cNvSpPr/>
            <p:nvPr/>
          </p:nvSpPr>
          <p:spPr>
            <a:xfrm>
              <a:off x="3121990" y="992439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174" name="正方形/長方形 233"/>
            <p:cNvSpPr/>
            <p:nvPr/>
          </p:nvSpPr>
          <p:spPr>
            <a:xfrm>
              <a:off x="6016406" y="992414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175" name="TextBox 84"/>
            <p:cNvSpPr txBox="1"/>
            <p:nvPr/>
          </p:nvSpPr>
          <p:spPr>
            <a:xfrm>
              <a:off x="2091251" y="7384051"/>
              <a:ext cx="1005173" cy="396000"/>
            </a:xfrm>
            <a:prstGeom prst="rect">
              <a:avLst/>
            </a:prstGeom>
            <a:solidFill>
              <a:srgbClr val="CC66FF"/>
            </a:solidFill>
            <a:ln w="19050" cap="flat" cmpd="sng">
              <a:noFill/>
              <a:bevel/>
            </a:ln>
          </p:spPr>
          <p:txBody>
            <a:bodyPr wrap="square" lIns="0" tIns="0" rIns="0" bIns="0"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ヒラギノ角ゴ ProN W3"/>
                  <a:cs typeface="Calibri"/>
                  <a:sym typeface="Helvetica Neue"/>
                </a:rPr>
                <a:t>Daemon</a:t>
              </a:r>
              <a:endParaRPr kumimoji="0" lang="en-US" altLang="ja-JP" sz="9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endParaRPr>
            </a:p>
          </p:txBody>
        </p:sp>
      </p:grpSp>
      <p:grpSp>
        <p:nvGrpSpPr>
          <p:cNvPr id="176" name="Group 175"/>
          <p:cNvGrpSpPr>
            <a:grpSpLocks noChangeAspect="1"/>
          </p:cNvGrpSpPr>
          <p:nvPr/>
        </p:nvGrpSpPr>
        <p:grpSpPr>
          <a:xfrm>
            <a:off x="265585" y="4340440"/>
            <a:ext cx="2640660" cy="1440000"/>
            <a:chOff x="2091250" y="7375827"/>
            <a:chExt cx="5545564" cy="3024090"/>
          </a:xfrm>
        </p:grpSpPr>
        <p:sp>
          <p:nvSpPr>
            <p:cNvPr id="177" name="正方形/長方形 203"/>
            <p:cNvSpPr/>
            <p:nvPr/>
          </p:nvSpPr>
          <p:spPr>
            <a:xfrm>
              <a:off x="5208431" y="9284815"/>
              <a:ext cx="2414582" cy="1080000"/>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78" name="正方形/長方形 204"/>
            <p:cNvSpPr/>
            <p:nvPr/>
          </p:nvSpPr>
          <p:spPr>
            <a:xfrm>
              <a:off x="2091250" y="9284815"/>
              <a:ext cx="2860112" cy="1080000"/>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79" name="TextBox 470"/>
            <p:cNvSpPr txBox="1"/>
            <p:nvPr/>
          </p:nvSpPr>
          <p:spPr>
            <a:xfrm>
              <a:off x="2174029" y="9695899"/>
              <a:ext cx="5292000" cy="314586"/>
            </a:xfrm>
            <a:prstGeom prst="rect">
              <a:avLst/>
            </a:prstGeom>
            <a:solidFill>
              <a:srgbClr val="000000">
                <a:lumMod val="65000"/>
                <a:lumOff val="35000"/>
              </a:srgbClr>
            </a:solidFill>
            <a:ln w="19050" cap="flat" cmpd="sng">
              <a:noFill/>
              <a:bevel/>
            </a:ln>
          </p:spPr>
          <p:txBody>
            <a:bodyPr wrap="squar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FFFFFF"/>
                  </a:solidFill>
                  <a:effectLst/>
                  <a:uLnTx/>
                  <a:uFillTx/>
                  <a:latin typeface="Calibri"/>
                  <a:ea typeface="メイリオ"/>
                  <a:cs typeface="Calibri"/>
                  <a:sym typeface="Helvetica Neue"/>
                </a:rPr>
                <a:t>Memory</a:t>
              </a:r>
              <a:endPar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80" name="TextBox 473"/>
            <p:cNvSpPr txBox="1"/>
            <p:nvPr/>
          </p:nvSpPr>
          <p:spPr>
            <a:xfrm>
              <a:off x="5215298" y="8208519"/>
              <a:ext cx="2421516" cy="997698"/>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81" name="TextBox 84"/>
            <p:cNvSpPr txBox="1"/>
            <p:nvPr/>
          </p:nvSpPr>
          <p:spPr>
            <a:xfrm>
              <a:off x="5310850" y="8580631"/>
              <a:ext cx="1197432"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IHK-Slave</a:t>
              </a:r>
              <a:endParaRPr kumimoji="0" lang="en-US" altLang="ja-JP" sz="10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82" name="TextBox 470"/>
            <p:cNvSpPr txBox="1"/>
            <p:nvPr/>
          </p:nvSpPr>
          <p:spPr>
            <a:xfrm>
              <a:off x="2091250" y="7899818"/>
              <a:ext cx="2852051" cy="1306810"/>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83" name="TextBox 84"/>
            <p:cNvSpPr txBox="1"/>
            <p:nvPr/>
          </p:nvSpPr>
          <p:spPr>
            <a:xfrm>
              <a:off x="3633354" y="8580631"/>
              <a:ext cx="1203720"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IHK-Master</a:t>
              </a: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84" name="TextBox 471"/>
            <p:cNvSpPr txBox="1"/>
            <p:nvPr/>
          </p:nvSpPr>
          <p:spPr>
            <a:xfrm>
              <a:off x="3633354" y="8063678"/>
              <a:ext cx="1203673" cy="521809"/>
            </a:xfrm>
            <a:prstGeom prst="rect">
              <a:avLst/>
            </a:prstGeom>
            <a:solidFill>
              <a:srgbClr val="008080"/>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Delegator</a:t>
              </a:r>
              <a:b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b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 </a:t>
              </a:r>
              <a:r>
                <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rPr>
                <a:t>module</a:t>
              </a:r>
            </a:p>
          </p:txBody>
        </p:sp>
        <p:sp>
          <p:nvSpPr>
            <p:cNvPr id="185" name="TextBox 472"/>
            <p:cNvSpPr txBox="1"/>
            <p:nvPr/>
          </p:nvSpPr>
          <p:spPr>
            <a:xfrm>
              <a:off x="3344625" y="7375827"/>
              <a:ext cx="1471607" cy="396000"/>
            </a:xfrm>
            <a:prstGeom prst="rect">
              <a:avLst/>
            </a:prstGeom>
            <a:solidFill>
              <a:srgbClr val="5B9BD5">
                <a:lumMod val="75000"/>
              </a:srgbClr>
            </a:solidFill>
            <a:ln w="19050" cap="flat" cmpd="sng">
              <a:solidFill>
                <a:srgbClr val="5B9BD5">
                  <a:lumMod val="75000"/>
                </a:srgbClr>
              </a:solidFill>
              <a:beve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Calibri"/>
                  <a:ea typeface="+mj-ea"/>
                  <a:cs typeface="Calibri"/>
                  <a:sym typeface="Helvetica Neue"/>
                </a:rPr>
                <a:t>Proxy</a:t>
              </a:r>
              <a:r>
                <a:rPr kumimoji="0" lang="en-US" sz="900" b="0" i="0" u="none" strike="noStrike" kern="0" cap="none" spc="0" normalizeH="0" noProof="0" dirty="0" smtClean="0">
                  <a:ln>
                    <a:noFill/>
                  </a:ln>
                  <a:solidFill>
                    <a:srgbClr val="FFFFFF"/>
                  </a:solidFill>
                  <a:effectLst/>
                  <a:uLnTx/>
                  <a:uFillTx/>
                  <a:latin typeface="Calibri"/>
                  <a:ea typeface="+mj-ea"/>
                  <a:cs typeface="Calibri"/>
                  <a:sym typeface="Helvetica Neue"/>
                </a:rPr>
                <a:t> process</a:t>
              </a:r>
              <a:endParaRPr kumimoji="0" lang="en-US" sz="9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86" name="Rectangle 509"/>
            <p:cNvSpPr/>
            <p:nvPr/>
          </p:nvSpPr>
          <p:spPr>
            <a:xfrm>
              <a:off x="2188765" y="9332155"/>
              <a:ext cx="696721"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87" name="Rectangle 135"/>
            <p:cNvSpPr/>
            <p:nvPr/>
          </p:nvSpPr>
          <p:spPr>
            <a:xfrm>
              <a:off x="5343782" y="9320791"/>
              <a:ext cx="624834"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88" name="Rectangle 62"/>
            <p:cNvSpPr/>
            <p:nvPr/>
          </p:nvSpPr>
          <p:spPr>
            <a:xfrm>
              <a:off x="4055698" y="9337464"/>
              <a:ext cx="738060" cy="273139"/>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wrap="non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89" name="Rectangle 73"/>
            <p:cNvSpPr/>
            <p:nvPr/>
          </p:nvSpPr>
          <p:spPr>
            <a:xfrm>
              <a:off x="6839376" y="9331734"/>
              <a:ext cx="618782"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90" name="TextBox 1"/>
            <p:cNvSpPr txBox="1"/>
            <p:nvPr/>
          </p:nvSpPr>
          <p:spPr>
            <a:xfrm>
              <a:off x="3252930" y="898365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191" name="TextBox 86"/>
            <p:cNvSpPr txBox="1"/>
            <p:nvPr/>
          </p:nvSpPr>
          <p:spPr>
            <a:xfrm>
              <a:off x="6147346" y="895526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192" name="正方形/長方形 218"/>
            <p:cNvSpPr/>
            <p:nvPr/>
          </p:nvSpPr>
          <p:spPr>
            <a:xfrm>
              <a:off x="5248931" y="8199716"/>
              <a:ext cx="1171604" cy="430446"/>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err="1" smtClean="0">
                  <a:ln>
                    <a:noFill/>
                  </a:ln>
                  <a:solidFill>
                    <a:srgbClr val="376092"/>
                  </a:solidFill>
                  <a:effectLst/>
                  <a:uLnTx/>
                  <a:uFillTx/>
                  <a:latin typeface="Calibri"/>
                  <a:ea typeface="メイリオ"/>
                  <a:cs typeface="Calibri"/>
                  <a:sym typeface="Helvetica Neue"/>
                </a:rPr>
                <a:t>McKernel</a:t>
              </a:r>
              <a:endParaRPr kumimoji="0" lang="en-US" altLang="ja-JP" sz="900" b="0" i="0" u="none" strike="noStrike" kern="0" cap="none" spc="0" normalizeH="0" baseline="0" noProof="0" dirty="0">
                <a:ln>
                  <a:noFill/>
                </a:ln>
                <a:solidFill>
                  <a:srgbClr val="376092"/>
                </a:solidFill>
                <a:effectLst/>
                <a:uLnTx/>
                <a:uFillTx/>
                <a:latin typeface="Calibri"/>
                <a:ea typeface="メイリオ"/>
                <a:cs typeface="Calibri"/>
                <a:sym typeface="Helvetica Neue"/>
              </a:endParaRPr>
            </a:p>
          </p:txBody>
        </p:sp>
        <p:sp>
          <p:nvSpPr>
            <p:cNvPr id="193" name="正方形/長方形 219"/>
            <p:cNvSpPr/>
            <p:nvPr/>
          </p:nvSpPr>
          <p:spPr>
            <a:xfrm>
              <a:off x="2147466" y="7935127"/>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srgbClr val="376092"/>
                  </a:solidFill>
                  <a:effectLst/>
                  <a:uLnTx/>
                  <a:uFillTx/>
                  <a:latin typeface="Calibri"/>
                  <a:ea typeface="メイリオ"/>
                  <a:cs typeface="Calibri"/>
                  <a:sym typeface="Helvetica Neue"/>
                </a:rPr>
                <a:t>Linux</a:t>
              </a:r>
            </a:p>
          </p:txBody>
        </p:sp>
        <p:sp>
          <p:nvSpPr>
            <p:cNvPr id="194" name="TextBox 474"/>
            <p:cNvSpPr txBox="1"/>
            <p:nvPr/>
          </p:nvSpPr>
          <p:spPr>
            <a:xfrm>
              <a:off x="6443608" y="7706452"/>
              <a:ext cx="1140347" cy="396000"/>
            </a:xfrm>
            <a:prstGeom prst="rect">
              <a:avLst/>
            </a:prstGeom>
            <a:solidFill>
              <a:srgbClr val="5B9BD5">
                <a:lumMod val="75000"/>
              </a:srgbClr>
            </a:solidFill>
            <a:ln w="19050" cap="flat" cmpd="sng">
              <a:solidFill>
                <a:srgbClr val="5B9BD5">
                  <a:lumMod val="75000"/>
                </a:srgbClr>
              </a:solidFill>
              <a:beve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Calibri"/>
                  <a:ea typeface="+mj-ea"/>
                  <a:cs typeface="Calibri"/>
                  <a:sym typeface="Helvetica Neue"/>
                </a:rPr>
                <a:t>Application</a:t>
              </a:r>
            </a:p>
          </p:txBody>
        </p:sp>
        <p:sp>
          <p:nvSpPr>
            <p:cNvPr id="195" name="正方形/長方形 224"/>
            <p:cNvSpPr/>
            <p:nvPr/>
          </p:nvSpPr>
          <p:spPr>
            <a:xfrm>
              <a:off x="5375335" y="8650649"/>
              <a:ext cx="387948" cy="290857"/>
            </a:xfrm>
            <a:prstGeom prst="rect">
              <a:avLst/>
            </a:prstGeom>
          </p:spPr>
          <p:txBody>
            <a:bodyPr wrap="none" t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96" name="正方形/長方形 225"/>
            <p:cNvSpPr/>
            <p:nvPr/>
          </p:nvSpPr>
          <p:spPr>
            <a:xfrm>
              <a:off x="4136243" y="8692024"/>
              <a:ext cx="387948" cy="290857"/>
            </a:xfrm>
            <a:prstGeom prst="rect">
              <a:avLst/>
            </a:prstGeom>
          </p:spPr>
          <p:txBody>
            <a:bodyPr wrap="none" t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97" name="正方形/長方形 226"/>
            <p:cNvSpPr/>
            <p:nvPr/>
          </p:nvSpPr>
          <p:spPr>
            <a:xfrm>
              <a:off x="6714109" y="7484182"/>
              <a:ext cx="387948" cy="290857"/>
            </a:xfrm>
            <a:prstGeom prst="rect">
              <a:avLst/>
            </a:prstGeom>
          </p:spPr>
          <p:txBody>
            <a:bodyPr wrap="none" t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98" name="正方形/長方形 232"/>
            <p:cNvSpPr/>
            <p:nvPr/>
          </p:nvSpPr>
          <p:spPr>
            <a:xfrm>
              <a:off x="3121990" y="992439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199" name="正方形/長方形 233"/>
            <p:cNvSpPr/>
            <p:nvPr/>
          </p:nvSpPr>
          <p:spPr>
            <a:xfrm>
              <a:off x="6016406" y="992414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200" name="TextBox 84"/>
            <p:cNvSpPr txBox="1"/>
            <p:nvPr/>
          </p:nvSpPr>
          <p:spPr>
            <a:xfrm>
              <a:off x="2091251" y="7384051"/>
              <a:ext cx="1005173" cy="396000"/>
            </a:xfrm>
            <a:prstGeom prst="rect">
              <a:avLst/>
            </a:prstGeom>
            <a:solidFill>
              <a:srgbClr val="CC66FF"/>
            </a:solidFill>
            <a:ln w="19050" cap="flat" cmpd="sng">
              <a:noFill/>
              <a:bevel/>
            </a:ln>
          </p:spPr>
          <p:txBody>
            <a:bodyPr wrap="square" lIns="0" tIns="0" rIns="0" bIns="0"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ヒラギノ角ゴ ProN W3"/>
                  <a:cs typeface="Calibri"/>
                  <a:sym typeface="Helvetica Neue"/>
                </a:rPr>
                <a:t>Daemon</a:t>
              </a:r>
              <a:endParaRPr kumimoji="0" lang="en-US" altLang="ja-JP" sz="9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endParaRPr>
            </a:p>
          </p:txBody>
        </p:sp>
      </p:grpSp>
      <p:grpSp>
        <p:nvGrpSpPr>
          <p:cNvPr id="201" name="Group 200"/>
          <p:cNvGrpSpPr>
            <a:grpSpLocks noChangeAspect="1"/>
          </p:cNvGrpSpPr>
          <p:nvPr/>
        </p:nvGrpSpPr>
        <p:grpSpPr>
          <a:xfrm>
            <a:off x="9267711" y="4344356"/>
            <a:ext cx="2615490" cy="1436084"/>
            <a:chOff x="2091250" y="7384051"/>
            <a:chExt cx="5492706" cy="3015866"/>
          </a:xfrm>
        </p:grpSpPr>
        <p:sp>
          <p:nvSpPr>
            <p:cNvPr id="203" name="正方形/長方形 204"/>
            <p:cNvSpPr/>
            <p:nvPr/>
          </p:nvSpPr>
          <p:spPr>
            <a:xfrm>
              <a:off x="2091250" y="9284815"/>
              <a:ext cx="5454607" cy="1079999"/>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204" name="TextBox 470"/>
            <p:cNvSpPr txBox="1"/>
            <p:nvPr/>
          </p:nvSpPr>
          <p:spPr>
            <a:xfrm>
              <a:off x="2174029" y="9695899"/>
              <a:ext cx="5292000" cy="314586"/>
            </a:xfrm>
            <a:prstGeom prst="rect">
              <a:avLst/>
            </a:prstGeom>
            <a:solidFill>
              <a:srgbClr val="000000">
                <a:lumMod val="65000"/>
                <a:lumOff val="35000"/>
              </a:srgbClr>
            </a:solidFill>
            <a:ln w="19050" cap="flat" cmpd="sng">
              <a:noFill/>
              <a:bevel/>
            </a:ln>
          </p:spPr>
          <p:txBody>
            <a:bodyPr wrap="squar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FFFFFF"/>
                  </a:solidFill>
                  <a:effectLst/>
                  <a:uLnTx/>
                  <a:uFillTx/>
                  <a:latin typeface="Calibri"/>
                  <a:ea typeface="メイリオ"/>
                  <a:cs typeface="Calibri"/>
                  <a:sym typeface="Helvetica Neue"/>
                </a:rPr>
                <a:t>Memory</a:t>
              </a:r>
              <a:endPar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207" name="TextBox 470"/>
            <p:cNvSpPr txBox="1"/>
            <p:nvPr/>
          </p:nvSpPr>
          <p:spPr>
            <a:xfrm>
              <a:off x="2091250" y="7899818"/>
              <a:ext cx="5492706" cy="1306810"/>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208" name="TextBox 84"/>
            <p:cNvSpPr txBox="1"/>
            <p:nvPr/>
          </p:nvSpPr>
          <p:spPr>
            <a:xfrm>
              <a:off x="3633354" y="8580631"/>
              <a:ext cx="1203720"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IHK-Master</a:t>
              </a: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09" name="TextBox 471"/>
            <p:cNvSpPr txBox="1"/>
            <p:nvPr/>
          </p:nvSpPr>
          <p:spPr>
            <a:xfrm>
              <a:off x="3633354" y="8063678"/>
              <a:ext cx="1203673" cy="521809"/>
            </a:xfrm>
            <a:prstGeom prst="rect">
              <a:avLst/>
            </a:prstGeom>
            <a:solidFill>
              <a:srgbClr val="008080"/>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Delegator</a:t>
              </a:r>
              <a:b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b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 </a:t>
              </a:r>
              <a:r>
                <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rPr>
                <a:t>module</a:t>
              </a:r>
            </a:p>
          </p:txBody>
        </p:sp>
        <p:sp>
          <p:nvSpPr>
            <p:cNvPr id="211" name="Rectangle 509"/>
            <p:cNvSpPr/>
            <p:nvPr/>
          </p:nvSpPr>
          <p:spPr>
            <a:xfrm>
              <a:off x="2188765" y="9332155"/>
              <a:ext cx="696721"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12" name="Rectangle 135"/>
            <p:cNvSpPr/>
            <p:nvPr/>
          </p:nvSpPr>
          <p:spPr>
            <a:xfrm>
              <a:off x="5343782" y="9320791"/>
              <a:ext cx="624834"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13" name="Rectangle 62"/>
            <p:cNvSpPr/>
            <p:nvPr/>
          </p:nvSpPr>
          <p:spPr>
            <a:xfrm>
              <a:off x="4055698" y="9337464"/>
              <a:ext cx="738060" cy="273139"/>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wrap="non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14" name="Rectangle 73"/>
            <p:cNvSpPr/>
            <p:nvPr/>
          </p:nvSpPr>
          <p:spPr>
            <a:xfrm>
              <a:off x="6839376" y="9331734"/>
              <a:ext cx="618782"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15" name="TextBox 1"/>
            <p:cNvSpPr txBox="1"/>
            <p:nvPr/>
          </p:nvSpPr>
          <p:spPr>
            <a:xfrm>
              <a:off x="3252930" y="898365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216" name="TextBox 86"/>
            <p:cNvSpPr txBox="1"/>
            <p:nvPr/>
          </p:nvSpPr>
          <p:spPr>
            <a:xfrm>
              <a:off x="6147346" y="895526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218" name="正方形/長方形 219"/>
            <p:cNvSpPr/>
            <p:nvPr/>
          </p:nvSpPr>
          <p:spPr>
            <a:xfrm>
              <a:off x="2147466" y="7935127"/>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srgbClr val="376092"/>
                  </a:solidFill>
                  <a:effectLst/>
                  <a:uLnTx/>
                  <a:uFillTx/>
                  <a:latin typeface="Calibri"/>
                  <a:ea typeface="メイリオ"/>
                  <a:cs typeface="Calibri"/>
                  <a:sym typeface="Helvetica Neue"/>
                </a:rPr>
                <a:t>Linux</a:t>
              </a:r>
            </a:p>
          </p:txBody>
        </p:sp>
        <p:sp>
          <p:nvSpPr>
            <p:cNvPr id="219" name="TextBox 474"/>
            <p:cNvSpPr txBox="1"/>
            <p:nvPr/>
          </p:nvSpPr>
          <p:spPr>
            <a:xfrm>
              <a:off x="6443609" y="7427701"/>
              <a:ext cx="1140347" cy="396000"/>
            </a:xfrm>
            <a:prstGeom prst="rect">
              <a:avLst/>
            </a:prstGeom>
            <a:solidFill>
              <a:srgbClr val="5B9BD5">
                <a:lumMod val="75000"/>
              </a:srgbClr>
            </a:solidFill>
            <a:ln w="19050" cap="flat" cmpd="sng">
              <a:solidFill>
                <a:srgbClr val="5B9BD5">
                  <a:lumMod val="75000"/>
                </a:srgbClr>
              </a:solidFill>
              <a:bevel/>
            </a:ln>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Calibri"/>
                  <a:ea typeface="+mj-ea"/>
                  <a:cs typeface="Calibri"/>
                  <a:sym typeface="Helvetica Neue"/>
                </a:rPr>
                <a:t>Application</a:t>
              </a:r>
            </a:p>
          </p:txBody>
        </p:sp>
        <p:sp>
          <p:nvSpPr>
            <p:cNvPr id="220" name="正方形/長方形 224"/>
            <p:cNvSpPr/>
            <p:nvPr/>
          </p:nvSpPr>
          <p:spPr>
            <a:xfrm>
              <a:off x="5375335" y="8650649"/>
              <a:ext cx="387948" cy="290857"/>
            </a:xfrm>
            <a:prstGeom prst="rect">
              <a:avLst/>
            </a:prstGeom>
          </p:spPr>
          <p:txBody>
            <a:bodyPr wrap="none" t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21" name="正方形/長方形 225"/>
            <p:cNvSpPr/>
            <p:nvPr/>
          </p:nvSpPr>
          <p:spPr>
            <a:xfrm>
              <a:off x="4136243" y="8692024"/>
              <a:ext cx="387948" cy="290857"/>
            </a:xfrm>
            <a:prstGeom prst="rect">
              <a:avLst/>
            </a:prstGeom>
          </p:spPr>
          <p:txBody>
            <a:bodyPr wrap="none" t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22" name="正方形/長方形 226"/>
            <p:cNvSpPr/>
            <p:nvPr/>
          </p:nvSpPr>
          <p:spPr>
            <a:xfrm>
              <a:off x="6714109" y="7484182"/>
              <a:ext cx="387948" cy="290857"/>
            </a:xfrm>
            <a:prstGeom prst="rect">
              <a:avLst/>
            </a:prstGeom>
          </p:spPr>
          <p:txBody>
            <a:bodyPr wrap="none" t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23" name="正方形/長方形 232"/>
            <p:cNvSpPr/>
            <p:nvPr/>
          </p:nvSpPr>
          <p:spPr>
            <a:xfrm>
              <a:off x="4419238" y="992439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225" name="TextBox 84"/>
            <p:cNvSpPr txBox="1"/>
            <p:nvPr/>
          </p:nvSpPr>
          <p:spPr>
            <a:xfrm>
              <a:off x="2091251" y="7384051"/>
              <a:ext cx="1005173" cy="396000"/>
            </a:xfrm>
            <a:prstGeom prst="rect">
              <a:avLst/>
            </a:prstGeom>
            <a:solidFill>
              <a:srgbClr val="CC66FF"/>
            </a:solidFill>
            <a:ln w="19050" cap="flat" cmpd="sng">
              <a:noFill/>
              <a:bevel/>
            </a:ln>
          </p:spPr>
          <p:txBody>
            <a:bodyPr wrap="square" lIns="0" tIns="0" rIns="0" bIns="0"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ヒラギノ角ゴ ProN W3"/>
                  <a:cs typeface="Calibri"/>
                  <a:sym typeface="Helvetica Neue"/>
                </a:rPr>
                <a:t>Daemon</a:t>
              </a:r>
              <a:endParaRPr kumimoji="0" lang="en-US" altLang="ja-JP" sz="9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endParaRPr>
            </a:p>
          </p:txBody>
        </p:sp>
      </p:grpSp>
      <p:grpSp>
        <p:nvGrpSpPr>
          <p:cNvPr id="226" name="Group 225"/>
          <p:cNvGrpSpPr>
            <a:grpSpLocks noChangeAspect="1"/>
          </p:cNvGrpSpPr>
          <p:nvPr/>
        </p:nvGrpSpPr>
        <p:grpSpPr>
          <a:xfrm>
            <a:off x="4976597" y="3415370"/>
            <a:ext cx="2615490" cy="1436084"/>
            <a:chOff x="2091250" y="7384051"/>
            <a:chExt cx="5492706" cy="3015866"/>
          </a:xfrm>
        </p:grpSpPr>
        <p:sp>
          <p:nvSpPr>
            <p:cNvPr id="227" name="正方形/長方形 204"/>
            <p:cNvSpPr/>
            <p:nvPr/>
          </p:nvSpPr>
          <p:spPr>
            <a:xfrm>
              <a:off x="2091250" y="9284815"/>
              <a:ext cx="5454607" cy="1079999"/>
            </a:xfrm>
            <a:prstGeom prst="rect">
              <a:avLst/>
            </a:prstGeom>
            <a:solidFill>
              <a:srgbClr val="FFFFFF">
                <a:lumMod val="65000"/>
              </a:srgbClr>
            </a:solidFill>
            <a:ln w="9525" cap="flat" cmpd="sng" algn="ctr">
              <a:no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4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228" name="TextBox 470"/>
            <p:cNvSpPr txBox="1"/>
            <p:nvPr/>
          </p:nvSpPr>
          <p:spPr>
            <a:xfrm>
              <a:off x="2174029" y="9695899"/>
              <a:ext cx="5292000" cy="314586"/>
            </a:xfrm>
            <a:prstGeom prst="rect">
              <a:avLst/>
            </a:prstGeom>
            <a:solidFill>
              <a:srgbClr val="000000">
                <a:lumMod val="65000"/>
                <a:lumOff val="35000"/>
              </a:srgbClr>
            </a:solidFill>
            <a:ln w="19050" cap="flat" cmpd="sng">
              <a:noFill/>
              <a:bevel/>
            </a:ln>
          </p:spPr>
          <p:txBody>
            <a:bodyPr wrap="squar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dirty="0">
                  <a:ln>
                    <a:noFill/>
                  </a:ln>
                  <a:solidFill>
                    <a:srgbClr val="FFFFFF"/>
                  </a:solidFill>
                  <a:effectLst/>
                  <a:uLnTx/>
                  <a:uFillTx/>
                  <a:latin typeface="Calibri"/>
                  <a:ea typeface="メイリオ"/>
                  <a:cs typeface="Calibri"/>
                  <a:sym typeface="Helvetica Neue"/>
                </a:rPr>
                <a:t>Memory</a:t>
              </a:r>
              <a:endPar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229" name="TextBox 470"/>
            <p:cNvSpPr txBox="1"/>
            <p:nvPr/>
          </p:nvSpPr>
          <p:spPr>
            <a:xfrm>
              <a:off x="2091250" y="7899818"/>
              <a:ext cx="5492706" cy="1306810"/>
            </a:xfrm>
            <a:prstGeom prst="rect">
              <a:avLst/>
            </a:prstGeom>
            <a:solidFill>
              <a:srgbClr val="CBFDBD"/>
            </a:solidFill>
            <a:ln w="19050" cap="flat" cmpd="sng">
              <a:noFill/>
              <a:bevel/>
            </a:ln>
          </p:spPr>
          <p:txBody>
            <a:bodyPr wrap="square" tIns="0" bIns="0"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230" name="TextBox 84"/>
            <p:cNvSpPr txBox="1"/>
            <p:nvPr/>
          </p:nvSpPr>
          <p:spPr>
            <a:xfrm>
              <a:off x="3633354" y="8580631"/>
              <a:ext cx="1203720" cy="504000"/>
            </a:xfrm>
            <a:prstGeom prst="rect">
              <a:avLst/>
            </a:prstGeom>
            <a:solidFill>
              <a:srgbClr val="61A358"/>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IHK-Master</a:t>
              </a: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31" name="TextBox 471"/>
            <p:cNvSpPr txBox="1"/>
            <p:nvPr/>
          </p:nvSpPr>
          <p:spPr>
            <a:xfrm>
              <a:off x="3633354" y="8063678"/>
              <a:ext cx="1203673" cy="521809"/>
            </a:xfrm>
            <a:prstGeom prst="rect">
              <a:avLst/>
            </a:prstGeom>
            <a:solidFill>
              <a:srgbClr val="008080"/>
            </a:solidFill>
            <a:ln w="19050" cap="flat" cmpd="sng">
              <a:noFill/>
              <a:bevel/>
            </a:ln>
          </p:spPr>
          <p:txBody>
            <a:bodyPr wrap="square" lIns="0" tIns="0" rIns="0" bIns="0"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Delegator</a:t>
              </a:r>
              <a:b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br>
              <a:r>
                <a:rPr kumimoji="0" lang="en-US" sz="800" b="0" i="0" u="none" strike="noStrike" kern="0" cap="none" spc="0" normalizeH="0" baseline="0" noProof="0" dirty="0" smtClean="0">
                  <a:ln>
                    <a:noFill/>
                  </a:ln>
                  <a:solidFill>
                    <a:srgbClr val="FFFFFF"/>
                  </a:solidFill>
                  <a:effectLst/>
                  <a:uLnTx/>
                  <a:uFillTx/>
                  <a:latin typeface="Calibri"/>
                  <a:ea typeface="+mj-ea"/>
                  <a:cs typeface="Calibri"/>
                  <a:sym typeface="Helvetica Neue"/>
                </a:rPr>
                <a:t> </a:t>
              </a:r>
              <a:r>
                <a:rPr kumimoji="0" lang="en-US" sz="800" b="0" i="0" u="none" strike="noStrike" kern="0" cap="none" spc="0" normalizeH="0" baseline="0" noProof="0" dirty="0">
                  <a:ln>
                    <a:noFill/>
                  </a:ln>
                  <a:solidFill>
                    <a:srgbClr val="FFFFFF"/>
                  </a:solidFill>
                  <a:effectLst/>
                  <a:uLnTx/>
                  <a:uFillTx/>
                  <a:latin typeface="Calibri"/>
                  <a:ea typeface="+mj-ea"/>
                  <a:cs typeface="Calibri"/>
                  <a:sym typeface="Helvetica Neue"/>
                </a:rPr>
                <a:t>module</a:t>
              </a:r>
            </a:p>
          </p:txBody>
        </p:sp>
        <p:sp>
          <p:nvSpPr>
            <p:cNvPr id="232" name="Rectangle 509"/>
            <p:cNvSpPr/>
            <p:nvPr/>
          </p:nvSpPr>
          <p:spPr>
            <a:xfrm>
              <a:off x="2188765" y="9332155"/>
              <a:ext cx="696721"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33" name="Rectangle 135"/>
            <p:cNvSpPr/>
            <p:nvPr/>
          </p:nvSpPr>
          <p:spPr>
            <a:xfrm>
              <a:off x="5343782" y="9320791"/>
              <a:ext cx="624834"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34" name="Rectangle 62"/>
            <p:cNvSpPr/>
            <p:nvPr/>
          </p:nvSpPr>
          <p:spPr>
            <a:xfrm>
              <a:off x="4055698" y="9337464"/>
              <a:ext cx="738060" cy="273139"/>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wrap="none" t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35" name="Rectangle 73"/>
            <p:cNvSpPr/>
            <p:nvPr/>
          </p:nvSpPr>
          <p:spPr>
            <a:xfrm>
              <a:off x="6839376" y="9331734"/>
              <a:ext cx="618782" cy="28870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9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36" name="TextBox 1"/>
            <p:cNvSpPr txBox="1"/>
            <p:nvPr/>
          </p:nvSpPr>
          <p:spPr>
            <a:xfrm>
              <a:off x="3252930" y="898365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237" name="TextBox 86"/>
            <p:cNvSpPr txBox="1"/>
            <p:nvPr/>
          </p:nvSpPr>
          <p:spPr>
            <a:xfrm>
              <a:off x="6147346" y="8955262"/>
              <a:ext cx="536753" cy="769531"/>
            </a:xfrm>
            <a:prstGeom prst="rect">
              <a:avLst/>
            </a:prstGeom>
            <a:noFill/>
          </p:spPr>
          <p:txBody>
            <a:bodyPr wrap="none" t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238" name="正方形/長方形 219"/>
            <p:cNvSpPr/>
            <p:nvPr/>
          </p:nvSpPr>
          <p:spPr>
            <a:xfrm>
              <a:off x="2147466" y="7935127"/>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0" i="0" u="none" strike="noStrike" kern="0" cap="none" spc="0" normalizeH="0" baseline="0" noProof="0" dirty="0">
                  <a:ln>
                    <a:noFill/>
                  </a:ln>
                  <a:solidFill>
                    <a:srgbClr val="376092"/>
                  </a:solidFill>
                  <a:effectLst/>
                  <a:uLnTx/>
                  <a:uFillTx/>
                  <a:latin typeface="Calibri"/>
                  <a:ea typeface="メイリオ"/>
                  <a:cs typeface="Calibri"/>
                  <a:sym typeface="Helvetica Neue"/>
                </a:rPr>
                <a:t>Linux</a:t>
              </a:r>
            </a:p>
          </p:txBody>
        </p:sp>
        <p:sp>
          <p:nvSpPr>
            <p:cNvPr id="240" name="正方形/長方形 224"/>
            <p:cNvSpPr/>
            <p:nvPr/>
          </p:nvSpPr>
          <p:spPr>
            <a:xfrm>
              <a:off x="5375335" y="8650649"/>
              <a:ext cx="387948" cy="290857"/>
            </a:xfrm>
            <a:prstGeom prst="rect">
              <a:avLst/>
            </a:prstGeom>
          </p:spPr>
          <p:txBody>
            <a:bodyPr wrap="none" t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41" name="正方形/長方形 225"/>
            <p:cNvSpPr/>
            <p:nvPr/>
          </p:nvSpPr>
          <p:spPr>
            <a:xfrm>
              <a:off x="4136243" y="8692024"/>
              <a:ext cx="387948" cy="290857"/>
            </a:xfrm>
            <a:prstGeom prst="rect">
              <a:avLst/>
            </a:prstGeom>
          </p:spPr>
          <p:txBody>
            <a:bodyPr wrap="none" t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42" name="正方形/長方形 226"/>
            <p:cNvSpPr/>
            <p:nvPr/>
          </p:nvSpPr>
          <p:spPr>
            <a:xfrm>
              <a:off x="6714109" y="7484182"/>
              <a:ext cx="387948" cy="290857"/>
            </a:xfrm>
            <a:prstGeom prst="rect">
              <a:avLst/>
            </a:prstGeom>
          </p:spPr>
          <p:txBody>
            <a:bodyPr wrap="none" t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243" name="正方形/長方形 232"/>
            <p:cNvSpPr/>
            <p:nvPr/>
          </p:nvSpPr>
          <p:spPr>
            <a:xfrm>
              <a:off x="4419238" y="9924394"/>
              <a:ext cx="798633" cy="475523"/>
            </a:xfrm>
            <a:prstGeom prst="rect">
              <a:avLst/>
            </a:prstGeom>
          </p:spPr>
          <p:txBody>
            <a:bodyPr wrap="none" t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244" name="TextBox 84"/>
            <p:cNvSpPr txBox="1"/>
            <p:nvPr/>
          </p:nvSpPr>
          <p:spPr>
            <a:xfrm>
              <a:off x="2091251" y="7384051"/>
              <a:ext cx="1005173" cy="396000"/>
            </a:xfrm>
            <a:prstGeom prst="rect">
              <a:avLst/>
            </a:prstGeom>
            <a:solidFill>
              <a:srgbClr val="CC66FF"/>
            </a:solidFill>
            <a:ln w="19050" cap="flat" cmpd="sng">
              <a:noFill/>
              <a:bevel/>
            </a:ln>
          </p:spPr>
          <p:txBody>
            <a:bodyPr wrap="square" lIns="0" tIns="0" rIns="0" bIns="0"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FFFFFF"/>
                  </a:solidFill>
                  <a:effectLst/>
                  <a:uLnTx/>
                  <a:uFillTx/>
                  <a:latin typeface="Calibri"/>
                  <a:ea typeface="ヒラギノ角ゴ ProN W3"/>
                  <a:cs typeface="Calibri"/>
                  <a:sym typeface="Helvetica Neue"/>
                </a:rPr>
                <a:t>Daemon</a:t>
              </a:r>
              <a:endParaRPr kumimoji="0" lang="en-US" altLang="ja-JP" sz="9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endParaRPr>
            </a:p>
          </p:txBody>
        </p:sp>
      </p:grpSp>
      <p:sp>
        <p:nvSpPr>
          <p:cNvPr id="258" name="テキスト ボックス 25"/>
          <p:cNvSpPr txBox="1"/>
          <p:nvPr/>
        </p:nvSpPr>
        <p:spPr>
          <a:xfrm>
            <a:off x="3708534" y="3252092"/>
            <a:ext cx="777777" cy="338554"/>
          </a:xfrm>
          <a:prstGeom prst="rect">
            <a:avLst/>
          </a:prstGeom>
          <a:noFill/>
        </p:spPr>
        <p:txBody>
          <a:bodyPr wrap="none" rtlCol="0">
            <a:spAutoFit/>
          </a:bodyPr>
          <a:lstStyle/>
          <a:p>
            <a:r>
              <a:rPr lang="en-US" altLang="ja-JP" sz="1600" dirty="0" smtClean="0"/>
              <a:t>Launch</a:t>
            </a:r>
            <a:endParaRPr lang="ja-JP" altLang="en-US" sz="1600" dirty="0"/>
          </a:p>
        </p:txBody>
      </p:sp>
      <p:sp>
        <p:nvSpPr>
          <p:cNvPr id="259" name="テキスト ボックス 25"/>
          <p:cNvSpPr txBox="1"/>
          <p:nvPr/>
        </p:nvSpPr>
        <p:spPr>
          <a:xfrm>
            <a:off x="3270816" y="4523592"/>
            <a:ext cx="777777" cy="338554"/>
          </a:xfrm>
          <a:prstGeom prst="rect">
            <a:avLst/>
          </a:prstGeom>
          <a:noFill/>
        </p:spPr>
        <p:txBody>
          <a:bodyPr wrap="none" rtlCol="0">
            <a:spAutoFit/>
          </a:bodyPr>
          <a:lstStyle/>
          <a:p>
            <a:r>
              <a:rPr lang="en-US" altLang="ja-JP" sz="1600" dirty="0" smtClean="0"/>
              <a:t>Launch</a:t>
            </a:r>
            <a:endParaRPr lang="ja-JP" altLang="en-US" sz="1600" dirty="0"/>
          </a:p>
        </p:txBody>
      </p:sp>
      <p:sp>
        <p:nvSpPr>
          <p:cNvPr id="260" name="テキスト ボックス 25"/>
          <p:cNvSpPr txBox="1"/>
          <p:nvPr/>
        </p:nvSpPr>
        <p:spPr>
          <a:xfrm>
            <a:off x="7705103" y="3197015"/>
            <a:ext cx="777777" cy="338554"/>
          </a:xfrm>
          <a:prstGeom prst="rect">
            <a:avLst/>
          </a:prstGeom>
          <a:noFill/>
        </p:spPr>
        <p:txBody>
          <a:bodyPr wrap="none" rtlCol="0">
            <a:spAutoFit/>
          </a:bodyPr>
          <a:lstStyle/>
          <a:p>
            <a:pPr algn="ctr"/>
            <a:r>
              <a:rPr lang="en-US" altLang="ja-JP" sz="1600" smtClean="0"/>
              <a:t>Launch</a:t>
            </a:r>
            <a:endParaRPr lang="ja-JP" altLang="en-US" sz="1600" dirty="0"/>
          </a:p>
        </p:txBody>
      </p:sp>
      <p:sp>
        <p:nvSpPr>
          <p:cNvPr id="261" name="テキスト ボックス 25"/>
          <p:cNvSpPr txBox="1"/>
          <p:nvPr/>
        </p:nvSpPr>
        <p:spPr>
          <a:xfrm>
            <a:off x="8259067" y="3931606"/>
            <a:ext cx="630301" cy="338554"/>
          </a:xfrm>
          <a:prstGeom prst="rect">
            <a:avLst/>
          </a:prstGeom>
          <a:noFill/>
        </p:spPr>
        <p:txBody>
          <a:bodyPr wrap="none" rtlCol="0">
            <a:spAutoFit/>
          </a:bodyPr>
          <a:lstStyle/>
          <a:p>
            <a:r>
              <a:rPr lang="en-US" altLang="ja-JP" sz="1600" smtClean="0"/>
              <a:t>Done</a:t>
            </a:r>
            <a:endParaRPr lang="ja-JP" altLang="en-US" sz="1600" dirty="0"/>
          </a:p>
        </p:txBody>
      </p:sp>
      <p:sp>
        <p:nvSpPr>
          <p:cNvPr id="262" name="テキスト ボックス 25"/>
          <p:cNvSpPr txBox="1"/>
          <p:nvPr/>
        </p:nvSpPr>
        <p:spPr>
          <a:xfrm>
            <a:off x="8229442" y="4583405"/>
            <a:ext cx="777777" cy="338554"/>
          </a:xfrm>
          <a:prstGeom prst="rect">
            <a:avLst/>
          </a:prstGeom>
          <a:noFill/>
        </p:spPr>
        <p:txBody>
          <a:bodyPr wrap="none" rtlCol="0">
            <a:spAutoFit/>
          </a:bodyPr>
          <a:lstStyle/>
          <a:p>
            <a:r>
              <a:rPr lang="en-US" altLang="ja-JP" sz="1600" dirty="0" smtClean="0"/>
              <a:t>Launch</a:t>
            </a:r>
            <a:endParaRPr lang="ja-JP" altLang="en-US" sz="1600" dirty="0"/>
          </a:p>
        </p:txBody>
      </p:sp>
      <p:sp>
        <p:nvSpPr>
          <p:cNvPr id="263" name="テキスト ボックス 42"/>
          <p:cNvSpPr txBox="1"/>
          <p:nvPr/>
        </p:nvSpPr>
        <p:spPr>
          <a:xfrm>
            <a:off x="7840486" y="5184892"/>
            <a:ext cx="630301" cy="338554"/>
          </a:xfrm>
          <a:prstGeom prst="rect">
            <a:avLst/>
          </a:prstGeom>
          <a:noFill/>
        </p:spPr>
        <p:txBody>
          <a:bodyPr wrap="none" rtlCol="0">
            <a:spAutoFit/>
          </a:bodyPr>
          <a:lstStyle/>
          <a:p>
            <a:r>
              <a:rPr lang="en-US" altLang="ja-JP" sz="1600" dirty="0" smtClean="0"/>
              <a:t>Done</a:t>
            </a:r>
            <a:endParaRPr lang="ja-JP" altLang="en-US" sz="1600" dirty="0"/>
          </a:p>
        </p:txBody>
      </p:sp>
    </p:spTree>
    <p:extLst>
      <p:ext uri="{BB962C8B-B14F-4D97-AF65-F5344CB8AC3E}">
        <p14:creationId xmlns:p14="http://schemas.microsoft.com/office/powerpoint/2010/main" val="5754822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p:cNvSpPr txBox="1">
            <a:spLocks/>
          </p:cNvSpPr>
          <p:nvPr/>
        </p:nvSpPr>
        <p:spPr>
          <a:xfrm>
            <a:off x="1645932" y="569806"/>
            <a:ext cx="5120017" cy="41968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solidFill>
                  <a:prstClr val="black"/>
                </a:solidFill>
              </a:rPr>
              <a:t>実行カーネルの指定とジョブの優先順位および計算ノードは連動しない</a:t>
            </a:r>
            <a:endParaRPr lang="en-US" altLang="ja-JP" sz="2400" dirty="0">
              <a:solidFill>
                <a:prstClr val="black"/>
              </a:solidFill>
            </a:endParaRPr>
          </a:p>
          <a:p>
            <a:r>
              <a:rPr lang="ja-JP" altLang="en-US" sz="2400" dirty="0">
                <a:solidFill>
                  <a:prstClr val="black"/>
                </a:solidFill>
              </a:rPr>
              <a:t>ジョブキューによる指定</a:t>
            </a:r>
            <a:endParaRPr lang="en-US" altLang="ja-JP" sz="2400" dirty="0">
              <a:solidFill>
                <a:prstClr val="black"/>
              </a:solidFill>
            </a:endParaRPr>
          </a:p>
          <a:p>
            <a:pPr lvl="1"/>
            <a:r>
              <a:rPr lang="ja-JP" altLang="en-US" sz="2000" dirty="0">
                <a:solidFill>
                  <a:prstClr val="black"/>
                </a:solidFill>
              </a:rPr>
              <a:t>ジョブキュー毎に実行するカーネルを紐づける</a:t>
            </a:r>
            <a:endParaRPr lang="en-US" altLang="ja-JP" sz="2000" dirty="0">
              <a:solidFill>
                <a:prstClr val="black"/>
              </a:solidFill>
            </a:endParaRPr>
          </a:p>
          <a:p>
            <a:pPr lvl="1"/>
            <a:r>
              <a:rPr lang="ja-JP" altLang="en-US" sz="2000" dirty="0">
                <a:solidFill>
                  <a:prstClr val="black"/>
                </a:solidFill>
              </a:rPr>
              <a:t>ジョブキューが指定できるが実際には、キュー自体は仮想的なものでジョブに属性を付けるだけという実装もありだろう</a:t>
            </a:r>
            <a:endParaRPr lang="en-US" altLang="ja-JP" sz="2000" dirty="0">
              <a:solidFill>
                <a:prstClr val="black"/>
              </a:solidFill>
            </a:endParaRPr>
          </a:p>
          <a:p>
            <a:r>
              <a:rPr lang="ja-JP" altLang="en-US" sz="2400" dirty="0">
                <a:solidFill>
                  <a:prstClr val="black"/>
                </a:solidFill>
              </a:rPr>
              <a:t>ジョブスクリプトによる指定</a:t>
            </a:r>
            <a:endParaRPr lang="en-US" altLang="ja-JP" sz="2400" dirty="0">
              <a:solidFill>
                <a:prstClr val="black"/>
              </a:solidFill>
            </a:endParaRPr>
          </a:p>
          <a:p>
            <a:pPr lvl="1"/>
            <a:r>
              <a:rPr lang="ja-JP" altLang="en-US" sz="2000" dirty="0">
                <a:solidFill>
                  <a:prstClr val="black"/>
                </a:solidFill>
              </a:rPr>
              <a:t>新たにスクリプトコマンドおよびコマンドオプション</a:t>
            </a:r>
            <a:endParaRPr lang="en-US" altLang="ja-JP" sz="2000" dirty="0">
              <a:solidFill>
                <a:prstClr val="black"/>
              </a:solidFill>
            </a:endParaRPr>
          </a:p>
        </p:txBody>
      </p:sp>
      <p:grpSp>
        <p:nvGrpSpPr>
          <p:cNvPr id="3" name="グループ化 48"/>
          <p:cNvGrpSpPr>
            <a:grpSpLocks/>
          </p:cNvGrpSpPr>
          <p:nvPr/>
        </p:nvGrpSpPr>
        <p:grpSpPr bwMode="auto">
          <a:xfrm>
            <a:off x="7507553" y="635324"/>
            <a:ext cx="2309572" cy="707298"/>
            <a:chOff x="5573497" y="1426353"/>
            <a:chExt cx="2502526" cy="707245"/>
          </a:xfrm>
        </p:grpSpPr>
        <p:grpSp>
          <p:nvGrpSpPr>
            <p:cNvPr id="4" name="グループ化 17"/>
            <p:cNvGrpSpPr>
              <a:grpSpLocks/>
            </p:cNvGrpSpPr>
            <p:nvPr/>
          </p:nvGrpSpPr>
          <p:grpSpPr bwMode="auto">
            <a:xfrm>
              <a:off x="5573498" y="1701990"/>
              <a:ext cx="2084060" cy="431608"/>
              <a:chOff x="6197600" y="1701990"/>
              <a:chExt cx="2084060" cy="431608"/>
            </a:xfrm>
          </p:grpSpPr>
          <p:cxnSp>
            <p:nvCxnSpPr>
              <p:cNvPr id="6" name="直線コネクタ 5"/>
              <p:cNvCxnSpPr/>
              <p:nvPr/>
            </p:nvCxnSpPr>
            <p:spPr>
              <a:xfrm>
                <a:off x="6197654" y="1701940"/>
                <a:ext cx="2076857"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7756884" y="1701940"/>
                <a:ext cx="503337" cy="431768"/>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ja-JP" altLang="en-US" sz="1200" dirty="0">
                  <a:solidFill>
                    <a:prstClr val="black"/>
                  </a:solidFill>
                </a:endParaRPr>
              </a:p>
            </p:txBody>
          </p:sp>
          <p:sp>
            <p:nvSpPr>
              <p:cNvPr id="8" name="正方形/長方形 7"/>
              <p:cNvSpPr/>
              <p:nvPr/>
            </p:nvSpPr>
            <p:spPr>
              <a:xfrm>
                <a:off x="7251960" y="1701940"/>
                <a:ext cx="504924" cy="431768"/>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altLang="ja-JP" sz="1200" dirty="0">
                    <a:solidFill>
                      <a:prstClr val="black"/>
                    </a:solidFill>
                  </a:rPr>
                  <a:t> </a:t>
                </a:r>
              </a:p>
            </p:txBody>
          </p:sp>
          <p:sp>
            <p:nvSpPr>
              <p:cNvPr id="9" name="正方形/長方形 8"/>
              <p:cNvSpPr/>
              <p:nvPr/>
            </p:nvSpPr>
            <p:spPr>
              <a:xfrm>
                <a:off x="6748625" y="1701940"/>
                <a:ext cx="503336" cy="431768"/>
              </a:xfrm>
              <a:prstGeom prst="rect">
                <a:avLst/>
              </a:prstGeom>
              <a:solidFill>
                <a:srgbClr val="00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ja-JP" altLang="en-US" sz="1200" dirty="0">
                  <a:solidFill>
                    <a:prstClr val="black"/>
                  </a:solidFill>
                </a:endParaRPr>
              </a:p>
            </p:txBody>
          </p:sp>
          <p:cxnSp>
            <p:nvCxnSpPr>
              <p:cNvPr id="10" name="直線コネクタ 9"/>
              <p:cNvCxnSpPr/>
              <p:nvPr/>
            </p:nvCxnSpPr>
            <p:spPr>
              <a:xfrm>
                <a:off x="6207181" y="2130533"/>
                <a:ext cx="2075269"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テキスト ボックス 24"/>
            <p:cNvSpPr txBox="1">
              <a:spLocks noChangeArrowheads="1"/>
            </p:cNvSpPr>
            <p:nvPr/>
          </p:nvSpPr>
          <p:spPr bwMode="auto">
            <a:xfrm>
              <a:off x="5573497" y="1426353"/>
              <a:ext cx="2502526" cy="276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spcBef>
                  <a:spcPct val="0"/>
                </a:spcBef>
                <a:buFontTx/>
                <a:buNone/>
              </a:pPr>
              <a:r>
                <a:rPr lang="en-US" altLang="ja-JP" sz="1200" dirty="0" err="1">
                  <a:solidFill>
                    <a:prstClr val="black"/>
                  </a:solidFill>
                </a:rPr>
                <a:t>McKernel-nosched</a:t>
              </a:r>
              <a:r>
                <a:rPr lang="ja-JP" altLang="en-US" sz="1200" dirty="0">
                  <a:solidFill>
                    <a:prstClr val="black"/>
                  </a:solidFill>
                </a:rPr>
                <a:t>用ジョブキュー</a:t>
              </a:r>
            </a:p>
          </p:txBody>
        </p:sp>
      </p:grpSp>
      <p:grpSp>
        <p:nvGrpSpPr>
          <p:cNvPr id="11" name="グループ化 50"/>
          <p:cNvGrpSpPr>
            <a:grpSpLocks/>
          </p:cNvGrpSpPr>
          <p:nvPr/>
        </p:nvGrpSpPr>
        <p:grpSpPr bwMode="auto">
          <a:xfrm>
            <a:off x="7507554" y="1476487"/>
            <a:ext cx="2169463" cy="707297"/>
            <a:chOff x="5595272" y="2333481"/>
            <a:chExt cx="2350712" cy="707245"/>
          </a:xfrm>
        </p:grpSpPr>
        <p:grpSp>
          <p:nvGrpSpPr>
            <p:cNvPr id="12" name="グループ化 18"/>
            <p:cNvGrpSpPr>
              <a:grpSpLocks/>
            </p:cNvGrpSpPr>
            <p:nvPr/>
          </p:nvGrpSpPr>
          <p:grpSpPr bwMode="auto">
            <a:xfrm>
              <a:off x="5595272" y="2609117"/>
              <a:ext cx="2084060" cy="431609"/>
              <a:chOff x="6197600" y="1701989"/>
              <a:chExt cx="2084060" cy="431609"/>
            </a:xfrm>
          </p:grpSpPr>
          <p:cxnSp>
            <p:nvCxnSpPr>
              <p:cNvPr id="14" name="直線コネクタ 13"/>
              <p:cNvCxnSpPr/>
              <p:nvPr/>
            </p:nvCxnSpPr>
            <p:spPr>
              <a:xfrm>
                <a:off x="6197654" y="1702157"/>
                <a:ext cx="2072095"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7755298" y="1702157"/>
                <a:ext cx="501748" cy="431768"/>
              </a:xfrm>
              <a:prstGeom prst="rect">
                <a:avLst/>
              </a:prstGeom>
              <a:solidFill>
                <a:srgbClr val="FF66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en-US" altLang="ja-JP" sz="1200" dirty="0">
                  <a:solidFill>
                    <a:prstClr val="black"/>
                  </a:solidFill>
                </a:endParaRPr>
              </a:p>
            </p:txBody>
          </p:sp>
          <p:cxnSp>
            <p:nvCxnSpPr>
              <p:cNvPr id="16" name="直線コネクタ 15"/>
              <p:cNvCxnSpPr/>
              <p:nvPr/>
            </p:nvCxnSpPr>
            <p:spPr>
              <a:xfrm>
                <a:off x="6207181" y="2130750"/>
                <a:ext cx="2067331"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テキスト ボックス 25"/>
            <p:cNvSpPr txBox="1">
              <a:spLocks noChangeArrowheads="1"/>
            </p:cNvSpPr>
            <p:nvPr/>
          </p:nvSpPr>
          <p:spPr bwMode="auto">
            <a:xfrm>
              <a:off x="5610204" y="2333481"/>
              <a:ext cx="2335780" cy="276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spcBef>
                  <a:spcPct val="0"/>
                </a:spcBef>
                <a:buFontTx/>
                <a:buNone/>
              </a:pPr>
              <a:r>
                <a:rPr lang="en-US" altLang="ja-JP" sz="1200" dirty="0" err="1">
                  <a:solidFill>
                    <a:prstClr val="black"/>
                  </a:solidFill>
                </a:rPr>
                <a:t>McKernel-sched</a:t>
              </a:r>
              <a:r>
                <a:rPr lang="ja-JP" altLang="en-US" sz="1200" dirty="0">
                  <a:solidFill>
                    <a:prstClr val="black"/>
                  </a:solidFill>
                </a:rPr>
                <a:t>用ジョブキュー</a:t>
              </a:r>
            </a:p>
          </p:txBody>
        </p:sp>
      </p:grpSp>
      <p:grpSp>
        <p:nvGrpSpPr>
          <p:cNvPr id="17" name="グループ化 49"/>
          <p:cNvGrpSpPr>
            <a:grpSpLocks/>
          </p:cNvGrpSpPr>
          <p:nvPr/>
        </p:nvGrpSpPr>
        <p:grpSpPr bwMode="auto">
          <a:xfrm>
            <a:off x="7507549" y="2496925"/>
            <a:ext cx="2201323" cy="707298"/>
            <a:chOff x="5580758" y="3423977"/>
            <a:chExt cx="2385236" cy="707245"/>
          </a:xfrm>
        </p:grpSpPr>
        <p:grpSp>
          <p:nvGrpSpPr>
            <p:cNvPr id="18" name="グループ化 43"/>
            <p:cNvGrpSpPr>
              <a:grpSpLocks/>
            </p:cNvGrpSpPr>
            <p:nvPr/>
          </p:nvGrpSpPr>
          <p:grpSpPr bwMode="auto">
            <a:xfrm>
              <a:off x="5580758" y="3699614"/>
              <a:ext cx="2084060" cy="431608"/>
              <a:chOff x="6197600" y="1701990"/>
              <a:chExt cx="2084060" cy="431608"/>
            </a:xfrm>
          </p:grpSpPr>
          <p:cxnSp>
            <p:nvCxnSpPr>
              <p:cNvPr id="20" name="直線コネクタ 19"/>
              <p:cNvCxnSpPr/>
              <p:nvPr/>
            </p:nvCxnSpPr>
            <p:spPr>
              <a:xfrm>
                <a:off x="6197656" y="1702477"/>
                <a:ext cx="207368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7755300" y="1702477"/>
                <a:ext cx="501749" cy="43176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ja-JP" altLang="en-US" sz="1200" dirty="0">
                  <a:solidFill>
                    <a:prstClr val="black"/>
                  </a:solidFill>
                </a:endParaRPr>
              </a:p>
            </p:txBody>
          </p:sp>
          <p:cxnSp>
            <p:nvCxnSpPr>
              <p:cNvPr id="22" name="直線コネクタ 21"/>
              <p:cNvCxnSpPr/>
              <p:nvPr/>
            </p:nvCxnSpPr>
            <p:spPr>
              <a:xfrm>
                <a:off x="6207183" y="2131070"/>
                <a:ext cx="2072096"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テキスト ボックス 47"/>
            <p:cNvSpPr txBox="1">
              <a:spLocks noChangeArrowheads="1"/>
            </p:cNvSpPr>
            <p:nvPr/>
          </p:nvSpPr>
          <p:spPr bwMode="auto">
            <a:xfrm>
              <a:off x="5595690" y="3423977"/>
              <a:ext cx="2370304" cy="276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spcBef>
                  <a:spcPct val="0"/>
                </a:spcBef>
                <a:buFontTx/>
                <a:buNone/>
              </a:pPr>
              <a:r>
                <a:rPr lang="en-US" altLang="ja-JP" sz="1200" dirty="0" err="1">
                  <a:solidFill>
                    <a:prstClr val="black"/>
                  </a:solidFill>
                </a:rPr>
                <a:t>MvKernel</a:t>
              </a:r>
              <a:r>
                <a:rPr lang="en-US" altLang="ja-JP" sz="1200" dirty="0">
                  <a:solidFill>
                    <a:prstClr val="black"/>
                  </a:solidFill>
                </a:rPr>
                <a:t>-PVAS</a:t>
              </a:r>
              <a:r>
                <a:rPr lang="ja-JP" altLang="en-US" sz="1200" dirty="0">
                  <a:solidFill>
                    <a:prstClr val="black"/>
                  </a:solidFill>
                </a:rPr>
                <a:t>用ジョブキュー</a:t>
              </a:r>
            </a:p>
          </p:txBody>
        </p:sp>
      </p:grpSp>
      <p:grpSp>
        <p:nvGrpSpPr>
          <p:cNvPr id="23" name="グループ化 49"/>
          <p:cNvGrpSpPr>
            <a:grpSpLocks/>
          </p:cNvGrpSpPr>
          <p:nvPr/>
        </p:nvGrpSpPr>
        <p:grpSpPr bwMode="auto">
          <a:xfrm>
            <a:off x="7518933" y="3499728"/>
            <a:ext cx="1923369" cy="707298"/>
            <a:chOff x="5580758" y="3423977"/>
            <a:chExt cx="2084060" cy="707245"/>
          </a:xfrm>
        </p:grpSpPr>
        <p:grpSp>
          <p:nvGrpSpPr>
            <p:cNvPr id="24" name="グループ化 43"/>
            <p:cNvGrpSpPr>
              <a:grpSpLocks/>
            </p:cNvGrpSpPr>
            <p:nvPr/>
          </p:nvGrpSpPr>
          <p:grpSpPr bwMode="auto">
            <a:xfrm>
              <a:off x="5580758" y="3699614"/>
              <a:ext cx="2084060" cy="431608"/>
              <a:chOff x="6197600" y="1701990"/>
              <a:chExt cx="2084060" cy="431608"/>
            </a:xfrm>
          </p:grpSpPr>
          <p:cxnSp>
            <p:nvCxnSpPr>
              <p:cNvPr id="26" name="直線コネクタ 25"/>
              <p:cNvCxnSpPr/>
              <p:nvPr/>
            </p:nvCxnSpPr>
            <p:spPr>
              <a:xfrm>
                <a:off x="6197656" y="1702477"/>
                <a:ext cx="207368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7755300" y="1702477"/>
                <a:ext cx="501749" cy="43176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ja-JP" altLang="en-US" sz="1200" dirty="0">
                  <a:solidFill>
                    <a:prstClr val="black"/>
                  </a:solidFill>
                </a:endParaRPr>
              </a:p>
            </p:txBody>
          </p:sp>
          <p:cxnSp>
            <p:nvCxnSpPr>
              <p:cNvPr id="28" name="直線コネクタ 27"/>
              <p:cNvCxnSpPr/>
              <p:nvPr/>
            </p:nvCxnSpPr>
            <p:spPr>
              <a:xfrm>
                <a:off x="6207183" y="2131070"/>
                <a:ext cx="2072096"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テキスト ボックス 47"/>
            <p:cNvSpPr txBox="1">
              <a:spLocks noChangeArrowheads="1"/>
            </p:cNvSpPr>
            <p:nvPr/>
          </p:nvSpPr>
          <p:spPr bwMode="auto">
            <a:xfrm>
              <a:off x="5595690" y="3423977"/>
              <a:ext cx="1974936" cy="276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spcBef>
                  <a:spcPct val="0"/>
                </a:spcBef>
                <a:buFontTx/>
                <a:buNone/>
              </a:pPr>
              <a:r>
                <a:rPr lang="en-US" altLang="ja-JP" sz="1200" dirty="0">
                  <a:solidFill>
                    <a:prstClr val="black"/>
                  </a:solidFill>
                </a:rPr>
                <a:t>Linux-only</a:t>
              </a:r>
              <a:r>
                <a:rPr lang="ja-JP" altLang="en-US" sz="1200" dirty="0">
                  <a:solidFill>
                    <a:prstClr val="black"/>
                  </a:solidFill>
                </a:rPr>
                <a:t>用ジョブキュー</a:t>
              </a:r>
            </a:p>
          </p:txBody>
        </p:sp>
      </p:grpSp>
      <p:grpSp>
        <p:nvGrpSpPr>
          <p:cNvPr id="29" name="グループ化 49"/>
          <p:cNvGrpSpPr>
            <a:grpSpLocks/>
          </p:cNvGrpSpPr>
          <p:nvPr/>
        </p:nvGrpSpPr>
        <p:grpSpPr bwMode="auto">
          <a:xfrm>
            <a:off x="6002022" y="5223078"/>
            <a:ext cx="1923369" cy="707298"/>
            <a:chOff x="5580758" y="3423977"/>
            <a:chExt cx="2084060" cy="707245"/>
          </a:xfrm>
        </p:grpSpPr>
        <p:grpSp>
          <p:nvGrpSpPr>
            <p:cNvPr id="30" name="グループ化 43"/>
            <p:cNvGrpSpPr>
              <a:grpSpLocks/>
            </p:cNvGrpSpPr>
            <p:nvPr/>
          </p:nvGrpSpPr>
          <p:grpSpPr bwMode="auto">
            <a:xfrm>
              <a:off x="5580758" y="3699614"/>
              <a:ext cx="2084060" cy="431608"/>
              <a:chOff x="6197600" y="1701990"/>
              <a:chExt cx="2084060" cy="431608"/>
            </a:xfrm>
          </p:grpSpPr>
          <p:cxnSp>
            <p:nvCxnSpPr>
              <p:cNvPr id="32" name="直線コネクタ 31"/>
              <p:cNvCxnSpPr/>
              <p:nvPr/>
            </p:nvCxnSpPr>
            <p:spPr>
              <a:xfrm>
                <a:off x="6197656" y="1702477"/>
                <a:ext cx="207368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7755300" y="1702477"/>
                <a:ext cx="501749" cy="43176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ja-JP" altLang="en-US" sz="1200" dirty="0">
                  <a:solidFill>
                    <a:prstClr val="black"/>
                  </a:solidFill>
                </a:endParaRPr>
              </a:p>
            </p:txBody>
          </p:sp>
          <p:cxnSp>
            <p:nvCxnSpPr>
              <p:cNvPr id="34" name="直線コネクタ 33"/>
              <p:cNvCxnSpPr/>
              <p:nvPr/>
            </p:nvCxnSpPr>
            <p:spPr>
              <a:xfrm>
                <a:off x="6207183" y="2131070"/>
                <a:ext cx="2072096"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テキスト ボックス 47"/>
            <p:cNvSpPr txBox="1">
              <a:spLocks noChangeArrowheads="1"/>
            </p:cNvSpPr>
            <p:nvPr/>
          </p:nvSpPr>
          <p:spPr bwMode="auto">
            <a:xfrm>
              <a:off x="5595690" y="3423977"/>
              <a:ext cx="1520865" cy="2769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spcBef>
                  <a:spcPct val="0"/>
                </a:spcBef>
                <a:buFontTx/>
                <a:buNone/>
              </a:pPr>
              <a:r>
                <a:rPr lang="en-US" altLang="ja-JP" sz="1200" dirty="0">
                  <a:solidFill>
                    <a:prstClr val="black"/>
                  </a:solidFill>
                </a:rPr>
                <a:t>default</a:t>
              </a:r>
              <a:r>
                <a:rPr lang="ja-JP" altLang="en-US" sz="1200" dirty="0">
                  <a:solidFill>
                    <a:prstClr val="black"/>
                  </a:solidFill>
                </a:rPr>
                <a:t>ジョブキュー</a:t>
              </a:r>
            </a:p>
          </p:txBody>
        </p:sp>
      </p:grpSp>
      <p:sp>
        <p:nvSpPr>
          <p:cNvPr id="35" name="テキスト ボックス 34"/>
          <p:cNvSpPr txBox="1"/>
          <p:nvPr/>
        </p:nvSpPr>
        <p:spPr>
          <a:xfrm>
            <a:off x="5334573" y="6001308"/>
            <a:ext cx="4224233" cy="461665"/>
          </a:xfrm>
          <a:prstGeom prst="rect">
            <a:avLst/>
          </a:prstGeom>
          <a:noFill/>
        </p:spPr>
        <p:txBody>
          <a:bodyPr wrap="none" rtlCol="0">
            <a:spAutoFit/>
          </a:bodyPr>
          <a:lstStyle/>
          <a:p>
            <a:r>
              <a:rPr lang="ja-JP" altLang="en-US" sz="1200" dirty="0">
                <a:solidFill>
                  <a:prstClr val="black"/>
                </a:solidFill>
              </a:rPr>
              <a:t>ジョブスクリプトで指定されていなければ、</a:t>
            </a:r>
            <a:r>
              <a:rPr lang="en-US" altLang="ja-JP" sz="1200" dirty="0">
                <a:solidFill>
                  <a:prstClr val="black"/>
                </a:solidFill>
              </a:rPr>
              <a:t>default configuration.</a:t>
            </a:r>
          </a:p>
          <a:p>
            <a:r>
              <a:rPr lang="ja-JP" altLang="en-US" sz="1200" dirty="0">
                <a:solidFill>
                  <a:prstClr val="black"/>
                </a:solidFill>
              </a:rPr>
              <a:t>ジョブスクリプトで指定されていれば、指定</a:t>
            </a:r>
            <a:r>
              <a:rPr lang="en-US" altLang="ja-JP" sz="1200" dirty="0">
                <a:solidFill>
                  <a:prstClr val="black"/>
                </a:solidFill>
              </a:rPr>
              <a:t>configuration.</a:t>
            </a:r>
            <a:endParaRPr lang="ja-JP" altLang="en-US" sz="1200" dirty="0">
              <a:solidFill>
                <a:prstClr val="black"/>
              </a:solidFill>
            </a:endParaRPr>
          </a:p>
        </p:txBody>
      </p:sp>
      <p:sp>
        <p:nvSpPr>
          <p:cNvPr id="36" name="テキスト ボックス 35"/>
          <p:cNvSpPr txBox="1"/>
          <p:nvPr/>
        </p:nvSpPr>
        <p:spPr>
          <a:xfrm>
            <a:off x="7507552" y="4626749"/>
            <a:ext cx="2915973" cy="646331"/>
          </a:xfrm>
          <a:prstGeom prst="rect">
            <a:avLst/>
          </a:prstGeom>
          <a:noFill/>
        </p:spPr>
        <p:txBody>
          <a:bodyPr wrap="square" rtlCol="0">
            <a:spAutoFit/>
          </a:bodyPr>
          <a:lstStyle/>
          <a:p>
            <a:r>
              <a:rPr lang="ja-JP" altLang="en-US" sz="1200" dirty="0">
                <a:solidFill>
                  <a:prstClr val="black"/>
                </a:solidFill>
              </a:rPr>
              <a:t>ジョブスクリプトで指定されている</a:t>
            </a:r>
            <a:r>
              <a:rPr lang="en-US" altLang="ja-JP" sz="1200" dirty="0">
                <a:solidFill>
                  <a:prstClr val="black"/>
                </a:solidFill>
              </a:rPr>
              <a:t>configuration</a:t>
            </a:r>
            <a:r>
              <a:rPr lang="ja-JP" altLang="en-US" sz="1200" dirty="0">
                <a:solidFill>
                  <a:prstClr val="black"/>
                </a:solidFill>
              </a:rPr>
              <a:t>でないジョブキューに投入したらエラー</a:t>
            </a:r>
          </a:p>
        </p:txBody>
      </p:sp>
    </p:spTree>
    <p:extLst>
      <p:ext uri="{BB962C8B-B14F-4D97-AF65-F5344CB8AC3E}">
        <p14:creationId xmlns:p14="http://schemas.microsoft.com/office/powerpoint/2010/main" val="2011061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平行四辺形 58"/>
          <p:cNvSpPr/>
          <p:nvPr/>
        </p:nvSpPr>
        <p:spPr>
          <a:xfrm rot="5400000" flipH="1">
            <a:off x="7445581" y="1812786"/>
            <a:ext cx="1116683" cy="801378"/>
          </a:xfrm>
          <a:prstGeom prst="parallelogram">
            <a:avLst>
              <a:gd name="adj" fmla="val 103888"/>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56" name="平行四辺形 55"/>
          <p:cNvSpPr/>
          <p:nvPr/>
        </p:nvSpPr>
        <p:spPr>
          <a:xfrm rot="5400000">
            <a:off x="6061802" y="2279452"/>
            <a:ext cx="1108895" cy="736258"/>
          </a:xfrm>
          <a:prstGeom prst="parallelogram">
            <a:avLst>
              <a:gd name="adj" fmla="val 107460"/>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61" name="平行四辺形 60"/>
          <p:cNvSpPr/>
          <p:nvPr/>
        </p:nvSpPr>
        <p:spPr>
          <a:xfrm rot="5400000" flipH="1">
            <a:off x="7476975" y="2643357"/>
            <a:ext cx="1057778" cy="801378"/>
          </a:xfrm>
          <a:prstGeom prst="parallelogram">
            <a:avLst>
              <a:gd name="adj" fmla="val 94045"/>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0" name="平行四辺形 19"/>
          <p:cNvSpPr/>
          <p:nvPr/>
        </p:nvSpPr>
        <p:spPr>
          <a:xfrm rot="5400000">
            <a:off x="6026120" y="1431965"/>
            <a:ext cx="1169212" cy="758943"/>
          </a:xfrm>
          <a:prstGeom prst="parallelogram">
            <a:avLst>
              <a:gd name="adj" fmla="val 113429"/>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53" name="平行四辺形 52"/>
          <p:cNvSpPr/>
          <p:nvPr/>
        </p:nvSpPr>
        <p:spPr>
          <a:xfrm rot="5400000">
            <a:off x="6264592" y="4924280"/>
            <a:ext cx="701131" cy="738442"/>
          </a:xfrm>
          <a:prstGeom prst="parallelogram">
            <a:avLst>
              <a:gd name="adj" fmla="val 58291"/>
            </a:avLst>
          </a:prstGeom>
          <a:solidFill>
            <a:srgbClr val="FFC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52" name="平行四辺形 51"/>
          <p:cNvSpPr/>
          <p:nvPr/>
        </p:nvSpPr>
        <p:spPr>
          <a:xfrm rot="5400000">
            <a:off x="6270413" y="5177133"/>
            <a:ext cx="701131" cy="738442"/>
          </a:xfrm>
          <a:prstGeom prst="parallelogram">
            <a:avLst>
              <a:gd name="adj" fmla="val 58291"/>
            </a:avLst>
          </a:prstGeom>
          <a:solidFill>
            <a:srgbClr val="FFC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3" name="平行四辺形 22"/>
          <p:cNvSpPr/>
          <p:nvPr/>
        </p:nvSpPr>
        <p:spPr>
          <a:xfrm rot="5400000" flipH="1">
            <a:off x="7512700" y="2939827"/>
            <a:ext cx="997387" cy="804681"/>
          </a:xfrm>
          <a:prstGeom prst="parallelogram">
            <a:avLst>
              <a:gd name="adj" fmla="val 132401"/>
            </a:avLst>
          </a:prstGeom>
          <a:solidFill>
            <a:srgbClr val="DBEEF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5" name="平行四辺形 24"/>
          <p:cNvSpPr/>
          <p:nvPr/>
        </p:nvSpPr>
        <p:spPr>
          <a:xfrm rot="5400000" flipH="1">
            <a:off x="7425136" y="1410745"/>
            <a:ext cx="1169211" cy="801378"/>
          </a:xfrm>
          <a:prstGeom prst="parallelogram">
            <a:avLst>
              <a:gd name="adj" fmla="val 108810"/>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60" name="平行四辺形 59"/>
          <p:cNvSpPr/>
          <p:nvPr/>
        </p:nvSpPr>
        <p:spPr>
          <a:xfrm rot="5400000" flipH="1">
            <a:off x="7457536" y="2214961"/>
            <a:ext cx="1104409" cy="801378"/>
          </a:xfrm>
          <a:prstGeom prst="parallelogram">
            <a:avLst>
              <a:gd name="adj" fmla="val 98951"/>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62" name="平行四辺形 61"/>
          <p:cNvSpPr/>
          <p:nvPr/>
        </p:nvSpPr>
        <p:spPr>
          <a:xfrm rot="5400000" flipH="1">
            <a:off x="7467147" y="3047212"/>
            <a:ext cx="1087395" cy="801378"/>
          </a:xfrm>
          <a:prstGeom prst="parallelogram">
            <a:avLst>
              <a:gd name="adj" fmla="val 98927"/>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1" name="平行四辺形 20"/>
          <p:cNvSpPr/>
          <p:nvPr/>
        </p:nvSpPr>
        <p:spPr>
          <a:xfrm rot="5400000">
            <a:off x="6059309" y="1839952"/>
            <a:ext cx="1104796" cy="758937"/>
          </a:xfrm>
          <a:prstGeom prst="parallelogram">
            <a:avLst>
              <a:gd name="adj" fmla="val 107460"/>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57" name="平行四辺形 56"/>
          <p:cNvSpPr/>
          <p:nvPr/>
        </p:nvSpPr>
        <p:spPr>
          <a:xfrm rot="5400000">
            <a:off x="6063505" y="2647166"/>
            <a:ext cx="1092605" cy="758937"/>
          </a:xfrm>
          <a:prstGeom prst="parallelogram">
            <a:avLst>
              <a:gd name="adj" fmla="val 107460"/>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58" name="平行四辺形 57"/>
          <p:cNvSpPr/>
          <p:nvPr/>
        </p:nvSpPr>
        <p:spPr>
          <a:xfrm rot="5400000">
            <a:off x="6077378" y="3084600"/>
            <a:ext cx="1085521" cy="728477"/>
          </a:xfrm>
          <a:prstGeom prst="parallelogram">
            <a:avLst>
              <a:gd name="adj" fmla="val 106672"/>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4" name="TextBox 6"/>
          <p:cNvSpPr txBox="1"/>
          <p:nvPr/>
        </p:nvSpPr>
        <p:spPr>
          <a:xfrm>
            <a:off x="4089446" y="186639"/>
            <a:ext cx="2141811" cy="899300"/>
          </a:xfrm>
          <a:prstGeom prst="rect">
            <a:avLst/>
          </a:prstGeom>
          <a:noFill/>
        </p:spPr>
        <p:txBody>
          <a:bodyPr wrap="none" rtlCol="0">
            <a:noAutofit/>
          </a:bodyPr>
          <a:lstStyle/>
          <a:p>
            <a:pPr algn="ctr" defTabSz="457200"/>
            <a:r>
              <a:rPr lang="en-US" sz="1600" dirty="0">
                <a:solidFill>
                  <a:prstClr val="black"/>
                </a:solidFill>
                <a:latin typeface="ヒラギノ角ゴ ProN W3"/>
                <a:ea typeface="ヒラギノ角ゴ ProN W3"/>
                <a:cs typeface="ヒラギノ角ゴ ProN W3"/>
              </a:rPr>
              <a:t>Virtual address</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space of </a:t>
            </a:r>
            <a:br>
              <a:rPr lang="en-US" sz="1600" dirty="0">
                <a:solidFill>
                  <a:prstClr val="black"/>
                </a:solidFill>
                <a:latin typeface="ヒラギノ角ゴ ProN W3"/>
                <a:ea typeface="ヒラギノ角ゴ ProN W3"/>
                <a:cs typeface="ヒラギノ角ゴ ProN W3"/>
              </a:rPr>
            </a:br>
            <a:r>
              <a:rPr lang="en-US" sz="1600" dirty="0" err="1">
                <a:solidFill>
                  <a:prstClr val="black"/>
                </a:solidFill>
                <a:latin typeface="ヒラギノ角ゴ ProN W3"/>
                <a:ea typeface="ヒラギノ角ゴ ProN W3"/>
                <a:cs typeface="ヒラギノ角ゴ ProN W3"/>
              </a:rPr>
              <a:t>mcexec</a:t>
            </a:r>
            <a:endParaRPr lang="en-US" sz="1600" dirty="0">
              <a:solidFill>
                <a:prstClr val="black"/>
              </a:solidFill>
              <a:latin typeface="ヒラギノ角ゴ ProN W3"/>
              <a:ea typeface="ヒラギノ角ゴ ProN W3"/>
              <a:cs typeface="ヒラギノ角ゴ ProN W3"/>
            </a:endParaRPr>
          </a:p>
        </p:txBody>
      </p:sp>
      <p:sp>
        <p:nvSpPr>
          <p:cNvPr id="6" name="TextBox 9"/>
          <p:cNvSpPr txBox="1"/>
          <p:nvPr/>
        </p:nvSpPr>
        <p:spPr>
          <a:xfrm>
            <a:off x="7944177" y="186640"/>
            <a:ext cx="2383948" cy="899300"/>
          </a:xfrm>
          <a:prstGeom prst="rect">
            <a:avLst/>
          </a:prstGeom>
          <a:noFill/>
        </p:spPr>
        <p:txBody>
          <a:bodyPr wrap="none" rtlCol="0">
            <a:noAutofit/>
          </a:bodyPr>
          <a:lstStyle/>
          <a:p>
            <a:pPr algn="ctr" defTabSz="457200"/>
            <a:r>
              <a:rPr lang="en-US" sz="1600" dirty="0">
                <a:solidFill>
                  <a:prstClr val="black"/>
                </a:solidFill>
                <a:latin typeface="ヒラギノ角ゴ ProN W3"/>
                <a:ea typeface="ヒラギノ角ゴ ProN W3"/>
                <a:cs typeface="ヒラギノ角ゴ ProN W3"/>
              </a:rPr>
              <a:t>Virtual address</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 space of</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 </a:t>
            </a:r>
            <a:r>
              <a:rPr lang="en-US" sz="1600" dirty="0" err="1">
                <a:solidFill>
                  <a:prstClr val="black"/>
                </a:solidFill>
                <a:latin typeface="ヒラギノ角ゴ ProN W3"/>
                <a:ea typeface="ヒラギノ角ゴ ProN W3"/>
                <a:cs typeface="ヒラギノ角ゴ ProN W3"/>
              </a:rPr>
              <a:t>McKernel</a:t>
            </a:r>
            <a:r>
              <a:rPr lang="en-US" sz="1600" dirty="0">
                <a:solidFill>
                  <a:prstClr val="black"/>
                </a:solidFill>
                <a:latin typeface="ヒラギノ角ゴ ProN W3"/>
                <a:ea typeface="ヒラギノ角ゴ ProN W3"/>
                <a:cs typeface="ヒラギノ角ゴ ProN W3"/>
              </a:rPr>
              <a:t> process</a:t>
            </a:r>
          </a:p>
        </p:txBody>
      </p:sp>
      <p:sp>
        <p:nvSpPr>
          <p:cNvPr id="7" name="TextBox 11"/>
          <p:cNvSpPr txBox="1"/>
          <p:nvPr/>
        </p:nvSpPr>
        <p:spPr>
          <a:xfrm>
            <a:off x="6818694" y="334841"/>
            <a:ext cx="1012087" cy="616959"/>
          </a:xfrm>
          <a:prstGeom prst="rect">
            <a:avLst/>
          </a:prstGeom>
          <a:noFill/>
        </p:spPr>
        <p:txBody>
          <a:bodyPr wrap="none" rtlCol="0">
            <a:noAutofit/>
          </a:bodyPr>
          <a:lstStyle/>
          <a:p>
            <a:pPr defTabSz="457200"/>
            <a:r>
              <a:rPr lang="en-US" sz="1600" dirty="0">
                <a:solidFill>
                  <a:prstClr val="black"/>
                </a:solidFill>
                <a:latin typeface="ヒラギノ角ゴ ProN W3"/>
                <a:ea typeface="ヒラギノ角ゴ ProN W3"/>
                <a:cs typeface="ヒラギノ角ゴ ProN W3"/>
              </a:rPr>
              <a:t>Physical </a:t>
            </a:r>
          </a:p>
          <a:p>
            <a:pPr defTabSz="457200"/>
            <a:r>
              <a:rPr lang="en-US" sz="1600" dirty="0">
                <a:solidFill>
                  <a:prstClr val="black"/>
                </a:solidFill>
                <a:latin typeface="ヒラギノ角ゴ ProN W3"/>
                <a:ea typeface="ヒラギノ角ゴ ProN W3"/>
                <a:cs typeface="ヒラギノ角ゴ ProN W3"/>
              </a:rPr>
              <a:t>memory</a:t>
            </a:r>
          </a:p>
        </p:txBody>
      </p:sp>
      <p:sp>
        <p:nvSpPr>
          <p:cNvPr id="8" name="TextBox 15"/>
          <p:cNvSpPr txBox="1"/>
          <p:nvPr/>
        </p:nvSpPr>
        <p:spPr>
          <a:xfrm>
            <a:off x="4089445" y="3681930"/>
            <a:ext cx="2166457" cy="309668"/>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defPPr>
              <a:defRPr lang="ja-JP"/>
            </a:defPPr>
            <a:lvl1pPr algn="ctr">
              <a:defRPr sz="1600">
                <a:solidFill>
                  <a:srgbClr val="000000"/>
                </a:solidFill>
                <a:latin typeface="ヒラギノ角ゴ ProN W3"/>
                <a:ea typeface="ヒラギノ角ゴ ProN W3"/>
                <a:cs typeface="ヒラギノ角ゴ ProN W3"/>
              </a:defRPr>
            </a:lvl1pPr>
          </a:lstStyle>
          <a:p>
            <a:pPr defTabSz="457200"/>
            <a:r>
              <a:rPr lang="en-US" dirty="0" err="1"/>
              <a:t>mcexec</a:t>
            </a:r>
            <a:r>
              <a:rPr lang="en-US" dirty="0"/>
              <a:t> </a:t>
            </a:r>
            <a:r>
              <a:rPr lang="en-US" dirty="0" err="1"/>
              <a:t>mmap</a:t>
            </a:r>
            <a:endParaRPr lang="en-US" dirty="0"/>
          </a:p>
        </p:txBody>
      </p:sp>
      <p:sp>
        <p:nvSpPr>
          <p:cNvPr id="10" name="TextBox 17"/>
          <p:cNvSpPr txBox="1"/>
          <p:nvPr/>
        </p:nvSpPr>
        <p:spPr>
          <a:xfrm>
            <a:off x="8413733" y="3681930"/>
            <a:ext cx="1468972" cy="1793012"/>
          </a:xfrm>
          <a:prstGeom prst="rect">
            <a:avLst/>
          </a:prstGeom>
          <a:solidFill>
            <a:schemeClr val="accent2">
              <a:lumMod val="20000"/>
              <a:lumOff val="80000"/>
            </a:schemeClr>
          </a:solidFill>
          <a:ln w="19050" cap="flat" cmpd="sng">
            <a:solidFill>
              <a:schemeClr val="tx2">
                <a:lumMod val="60000"/>
                <a:lumOff val="40000"/>
              </a:schemeClr>
            </a:solidFill>
            <a:bevel/>
          </a:ln>
        </p:spPr>
        <p:txBody>
          <a:bodyPr wrap="square" rtlCol="0" anchor="ctr">
            <a:noAutofit/>
          </a:bodyPr>
          <a:lstStyle/>
          <a:p>
            <a:pPr algn="ctr" defTabSz="457200"/>
            <a:r>
              <a:rPr lang="en-US" sz="1600" dirty="0">
                <a:solidFill>
                  <a:srgbClr val="000000"/>
                </a:solidFill>
                <a:latin typeface="ヒラギノ角ゴ ProN W3"/>
                <a:ea typeface="ヒラギノ角ゴ ProN W3"/>
                <a:cs typeface="ヒラギノ角ゴ ProN W3"/>
              </a:rPr>
              <a:t>Not used</a:t>
            </a:r>
          </a:p>
        </p:txBody>
      </p:sp>
      <p:sp>
        <p:nvSpPr>
          <p:cNvPr id="11" name="TextBox 18"/>
          <p:cNvSpPr txBox="1"/>
          <p:nvPr/>
        </p:nvSpPr>
        <p:spPr>
          <a:xfrm>
            <a:off x="8413733" y="2063446"/>
            <a:ext cx="1468972" cy="289208"/>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r>
              <a:rPr lang="en-US" dirty="0"/>
              <a:t>App heap</a:t>
            </a:r>
          </a:p>
        </p:txBody>
      </p:sp>
      <p:sp>
        <p:nvSpPr>
          <p:cNvPr id="13" name="TextBox 20"/>
          <p:cNvSpPr txBox="1"/>
          <p:nvPr/>
        </p:nvSpPr>
        <p:spPr>
          <a:xfrm>
            <a:off x="8413733" y="2515158"/>
            <a:ext cx="1468972" cy="287999"/>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r>
              <a:rPr lang="en-US" dirty="0"/>
              <a:t>App </a:t>
            </a:r>
            <a:r>
              <a:rPr lang="en-US" dirty="0" err="1"/>
              <a:t>mmap</a:t>
            </a:r>
            <a:endParaRPr lang="en-US" dirty="0"/>
          </a:p>
        </p:txBody>
      </p:sp>
      <p:sp>
        <p:nvSpPr>
          <p:cNvPr id="16" name="TextBox 24"/>
          <p:cNvSpPr txBox="1"/>
          <p:nvPr/>
        </p:nvSpPr>
        <p:spPr>
          <a:xfrm>
            <a:off x="8413733" y="1226829"/>
            <a:ext cx="1468972" cy="290790"/>
          </a:xfrm>
          <a:prstGeom prst="rect">
            <a:avLst/>
          </a:prstGeom>
          <a:solidFill>
            <a:srgbClr val="C6D9F1"/>
          </a:solidFill>
          <a:ln w="19050" cap="flat" cmpd="sng">
            <a:solidFill>
              <a:schemeClr val="tx2">
                <a:lumMod val="60000"/>
                <a:lumOff val="40000"/>
              </a:schemeClr>
            </a:solidFill>
            <a:bevel/>
          </a:ln>
        </p:spPr>
        <p:txBody>
          <a:bodyPr wrap="square" rtlCol="0">
            <a:noAutofit/>
          </a:bodyPr>
          <a:lstStyle/>
          <a:p>
            <a:pPr algn="ctr" defTabSz="457200"/>
            <a:r>
              <a:rPr lang="en-US" sz="1400" dirty="0">
                <a:solidFill>
                  <a:srgbClr val="000000"/>
                </a:solidFill>
                <a:latin typeface="ヒラギノ角ゴ ProN W3"/>
                <a:ea typeface="ヒラギノ角ゴ ProN W3"/>
                <a:cs typeface="ヒラギノ角ゴ ProN W3"/>
              </a:rPr>
              <a:t>App</a:t>
            </a:r>
            <a:r>
              <a:rPr lang="ja-JP" altLang="en-US" sz="1400" dirty="0">
                <a:solidFill>
                  <a:srgbClr val="000000"/>
                </a:solidFill>
                <a:latin typeface="ヒラギノ角ゴ ProN W3"/>
                <a:ea typeface="ヒラギノ角ゴ ProN W3"/>
                <a:cs typeface="ヒラギノ角ゴ ProN W3"/>
              </a:rPr>
              <a:t> </a:t>
            </a:r>
            <a:r>
              <a:rPr lang="en-US" sz="1400" dirty="0">
                <a:solidFill>
                  <a:srgbClr val="000000"/>
                </a:solidFill>
                <a:latin typeface="ヒラギノ角ゴ ProN W3"/>
                <a:ea typeface="ヒラギノ角ゴ ProN W3"/>
                <a:cs typeface="ヒラギノ角ゴ ProN W3"/>
              </a:rPr>
              <a:t>text</a:t>
            </a:r>
          </a:p>
        </p:txBody>
      </p:sp>
      <p:sp>
        <p:nvSpPr>
          <p:cNvPr id="2" name="平行四辺形 1"/>
          <p:cNvSpPr/>
          <p:nvPr/>
        </p:nvSpPr>
        <p:spPr>
          <a:xfrm rot="5400000">
            <a:off x="5513483" y="4420204"/>
            <a:ext cx="2214990" cy="738442"/>
          </a:xfrm>
          <a:prstGeom prst="parallelogram">
            <a:avLst>
              <a:gd name="adj" fmla="val 108086"/>
            </a:avLst>
          </a:prstGeom>
          <a:solidFill>
            <a:srgbClr val="FFC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15" name="TextBox 23"/>
          <p:cNvSpPr txBox="1"/>
          <p:nvPr/>
        </p:nvSpPr>
        <p:spPr>
          <a:xfrm>
            <a:off x="6990200" y="4458225"/>
            <a:ext cx="618853" cy="1438691"/>
          </a:xfrm>
          <a:prstGeom prst="rect">
            <a:avLst/>
          </a:prstGeom>
          <a:solidFill>
            <a:srgbClr val="FFCFFC"/>
          </a:solidFill>
          <a:ln w="19050" cap="flat" cmpd="sng">
            <a:solidFill>
              <a:srgbClr val="000000"/>
            </a:solidFill>
            <a:bevel/>
          </a:ln>
        </p:spPr>
        <p:txBody>
          <a:bodyPr wrap="square" rtlCol="0">
            <a:noAutofit/>
          </a:bodyPr>
          <a:lstStyle/>
          <a:p>
            <a:pPr algn="ctr" defTabSz="457200"/>
            <a:endParaRPr lang="en-US" sz="1600" dirty="0">
              <a:solidFill>
                <a:srgbClr val="FFFFFF"/>
              </a:solidFill>
              <a:latin typeface="ヒラギノ角ゴ ProN W3"/>
              <a:ea typeface="ヒラギノ角ゴ ProN W3"/>
              <a:cs typeface="ヒラギノ角ゴ ProN W3"/>
            </a:endParaRPr>
          </a:p>
          <a:p>
            <a:pPr algn="ctr" defTabSz="457200"/>
            <a:endParaRPr lang="en-US" sz="1600" dirty="0">
              <a:solidFill>
                <a:srgbClr val="FFFFFF"/>
              </a:solidFill>
              <a:latin typeface="ヒラギノ角ゴ ProN W3"/>
              <a:ea typeface="ヒラギノ角ゴ ProN W3"/>
              <a:cs typeface="ヒラギノ角ゴ ProN W3"/>
            </a:endParaRPr>
          </a:p>
        </p:txBody>
      </p:sp>
      <p:sp>
        <p:nvSpPr>
          <p:cNvPr id="17" name="TextBox 25"/>
          <p:cNvSpPr txBox="1"/>
          <p:nvPr/>
        </p:nvSpPr>
        <p:spPr>
          <a:xfrm>
            <a:off x="6990200" y="2108042"/>
            <a:ext cx="618855" cy="287999"/>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endParaRPr lang="en-US" dirty="0"/>
          </a:p>
          <a:p>
            <a:pPr defTabSz="457200"/>
            <a:endParaRPr lang="en-US" dirty="0"/>
          </a:p>
        </p:txBody>
      </p:sp>
      <p:sp>
        <p:nvSpPr>
          <p:cNvPr id="29" name="TextBox 17"/>
          <p:cNvSpPr txBox="1"/>
          <p:nvPr/>
        </p:nvSpPr>
        <p:spPr>
          <a:xfrm>
            <a:off x="4089447" y="1093433"/>
            <a:ext cx="2141811" cy="2171182"/>
          </a:xfrm>
          <a:prstGeom prst="rect">
            <a:avLst/>
          </a:prstGeom>
          <a:solidFill>
            <a:srgbClr val="FFCC66"/>
          </a:solidFill>
          <a:ln w="19050" cap="flat" cmpd="sng">
            <a:noFill/>
            <a:bevel/>
          </a:ln>
        </p:spPr>
        <p:txBody>
          <a:bodyPr wrap="square" rtlCol="0" anchor="ctr">
            <a:noAutofit/>
          </a:bodyPr>
          <a:lstStyle/>
          <a:p>
            <a:pPr algn="ctr" defTabSz="457200"/>
            <a:r>
              <a:rPr lang="en-US" sz="1600" dirty="0">
                <a:solidFill>
                  <a:srgbClr val="000000"/>
                </a:solidFill>
                <a:latin typeface="ヒラギノ角ゴ ProN W3"/>
                <a:ea typeface="ヒラギノ角ゴ ProN W3"/>
                <a:cs typeface="ヒラギノ角ゴ ProN W3"/>
              </a:rPr>
              <a:t>[</a:t>
            </a:r>
            <a:r>
              <a:rPr lang="en-US" sz="1600" dirty="0" err="1">
                <a:solidFill>
                  <a:srgbClr val="000000"/>
                </a:solidFill>
                <a:latin typeface="ヒラギノ角ゴ ProN W3"/>
                <a:ea typeface="ヒラギノ角ゴ ProN W3"/>
                <a:cs typeface="ヒラギノ角ゴ ProN W3"/>
              </a:rPr>
              <a:t>mckernel</a:t>
            </a:r>
            <a:r>
              <a:rPr lang="en-US" sz="1600" dirty="0">
                <a:solidFill>
                  <a:srgbClr val="000000"/>
                </a:solidFill>
                <a:latin typeface="ヒラギノ角ゴ ProN W3"/>
                <a:ea typeface="ヒラギノ角ゴ ProN W3"/>
                <a:cs typeface="ヒラギノ角ゴ ProN W3"/>
              </a:rPr>
              <a:t>]</a:t>
            </a:r>
          </a:p>
        </p:txBody>
      </p:sp>
      <p:sp>
        <p:nvSpPr>
          <p:cNvPr id="31" name="平行四辺形 30"/>
          <p:cNvSpPr/>
          <p:nvPr/>
        </p:nvSpPr>
        <p:spPr>
          <a:xfrm rot="5400000" flipH="1">
            <a:off x="2167731" y="2157304"/>
            <a:ext cx="2985585" cy="857844"/>
          </a:xfrm>
          <a:prstGeom prst="parallelogram">
            <a:avLst>
              <a:gd name="adj" fmla="val 97786"/>
            </a:avLst>
          </a:prstGeom>
          <a:solidFill>
            <a:srgbClr val="FFCC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32" name="Rectangle 3"/>
          <p:cNvSpPr/>
          <p:nvPr/>
        </p:nvSpPr>
        <p:spPr>
          <a:xfrm>
            <a:off x="1841521" y="1936067"/>
            <a:ext cx="1390080" cy="2142952"/>
          </a:xfrm>
          <a:prstGeom prst="rect">
            <a:avLst/>
          </a:prstGeom>
          <a:solidFill>
            <a:srgbClr val="FFCC66"/>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r>
              <a:rPr lang="en-US" altLang="ja-JP" sz="1600" dirty="0">
                <a:solidFill>
                  <a:srgbClr val="000000"/>
                </a:solidFill>
                <a:latin typeface="ヒラギノ角ゴ ProN W3"/>
                <a:ea typeface="ヒラギノ角ゴ ProN W3"/>
                <a:cs typeface="ヒラギノ角ゴ ProN W3"/>
              </a:rPr>
              <a:t>[</a:t>
            </a:r>
            <a:r>
              <a:rPr lang="en-US" altLang="ja-JP" sz="1600" dirty="0" err="1">
                <a:solidFill>
                  <a:srgbClr val="000000"/>
                </a:solidFill>
                <a:latin typeface="ヒラギノ角ゴ ProN W3"/>
                <a:ea typeface="ヒラギノ角ゴ ProN W3"/>
                <a:cs typeface="ヒラギノ角ゴ ProN W3"/>
              </a:rPr>
              <a:t>mckernel</a:t>
            </a:r>
            <a:r>
              <a:rPr lang="en-US" altLang="ja-JP" sz="1600" dirty="0">
                <a:solidFill>
                  <a:srgbClr val="000000"/>
                </a:solidFill>
                <a:latin typeface="ヒラギノ角ゴ ProN W3"/>
                <a:ea typeface="ヒラギノ角ゴ ProN W3"/>
                <a:cs typeface="ヒラギノ角ゴ ProN W3"/>
              </a:rPr>
              <a:t>]</a:t>
            </a:r>
          </a:p>
        </p:txBody>
      </p:sp>
      <p:sp>
        <p:nvSpPr>
          <p:cNvPr id="34" name="TextBox 6"/>
          <p:cNvSpPr txBox="1"/>
          <p:nvPr/>
        </p:nvSpPr>
        <p:spPr>
          <a:xfrm>
            <a:off x="1841521" y="334840"/>
            <a:ext cx="1443556" cy="545890"/>
          </a:xfrm>
          <a:prstGeom prst="rect">
            <a:avLst/>
          </a:prstGeom>
          <a:noFill/>
        </p:spPr>
        <p:txBody>
          <a:bodyPr wrap="none" rtlCol="0" anchor="ctr">
            <a:noAutofit/>
          </a:bodyPr>
          <a:lstStyle/>
          <a:p>
            <a:pPr algn="ctr" defTabSz="457200"/>
            <a:r>
              <a:rPr lang="en-US" sz="1600" dirty="0">
                <a:solidFill>
                  <a:prstClr val="black"/>
                </a:solidFill>
                <a:latin typeface="ヒラギノ角ゴ ProN W3"/>
                <a:ea typeface="ヒラギノ角ゴ ProN W3"/>
                <a:cs typeface="ヒラギノ角ゴ ProN W3"/>
              </a:rPr>
              <a:t>File in Linux</a:t>
            </a:r>
          </a:p>
        </p:txBody>
      </p:sp>
      <p:sp>
        <p:nvSpPr>
          <p:cNvPr id="35" name="Rectangle 3"/>
          <p:cNvSpPr/>
          <p:nvPr/>
        </p:nvSpPr>
        <p:spPr>
          <a:xfrm>
            <a:off x="4089446" y="1093435"/>
            <a:ext cx="2156491" cy="2171181"/>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37" name="TextBox 6"/>
          <p:cNvSpPr txBox="1"/>
          <p:nvPr/>
        </p:nvSpPr>
        <p:spPr>
          <a:xfrm>
            <a:off x="987178" y="4622195"/>
            <a:ext cx="3102272" cy="1505814"/>
          </a:xfrm>
          <a:prstGeom prst="rect">
            <a:avLst/>
          </a:prstGeom>
          <a:noFill/>
        </p:spPr>
        <p:txBody>
          <a:bodyPr wrap="square" rtlCol="0" anchor="ctr">
            <a:noAutofit/>
          </a:bodyPr>
          <a:lstStyle>
            <a:defPPr>
              <a:defRPr lang="ja-JP"/>
            </a:defPPr>
            <a:lvl1pPr>
              <a:defRPr sz="1600">
                <a:latin typeface="ヒラギノ角ゴ ProN W3"/>
                <a:ea typeface="ヒラギノ角ゴ ProN W3"/>
                <a:cs typeface="ヒラギノ角ゴ ProN W3"/>
              </a:defRPr>
            </a:lvl1pPr>
          </a:lstStyle>
          <a:p>
            <a:pPr defTabSz="457200"/>
            <a:r>
              <a:rPr lang="en-US" dirty="0">
                <a:solidFill>
                  <a:prstClr val="black"/>
                </a:solidFill>
              </a:rPr>
              <a:t>(1) </a:t>
            </a:r>
            <a:r>
              <a:rPr lang="en-US" dirty="0" err="1">
                <a:solidFill>
                  <a:prstClr val="black"/>
                </a:solidFill>
              </a:rPr>
              <a:t>mcctrl</a:t>
            </a:r>
            <a:r>
              <a:rPr lang="en-US" dirty="0">
                <a:solidFill>
                  <a:prstClr val="black"/>
                </a:solidFill>
              </a:rPr>
              <a:t> creates a file and </a:t>
            </a:r>
            <a:r>
              <a:rPr lang="en-US" dirty="0" err="1">
                <a:solidFill>
                  <a:prstClr val="black"/>
                </a:solidFill>
              </a:rPr>
              <a:t>mmap</a:t>
            </a:r>
            <a:r>
              <a:rPr lang="en-US" dirty="0">
                <a:solidFill>
                  <a:prstClr val="black"/>
                </a:solidFill>
              </a:rPr>
              <a:t> it in a way that </a:t>
            </a:r>
            <a:r>
              <a:rPr lang="en-US" altLang="ja-JP" dirty="0" err="1">
                <a:solidFill>
                  <a:prstClr val="black"/>
                </a:solidFill>
              </a:rPr>
              <a:t>mcctrl</a:t>
            </a:r>
            <a:r>
              <a:rPr lang="en-US" altLang="ja-JP" dirty="0">
                <a:solidFill>
                  <a:prstClr val="black"/>
                </a:solidFill>
              </a:rPr>
              <a:t> </a:t>
            </a:r>
            <a:r>
              <a:rPr lang="en-US" dirty="0">
                <a:solidFill>
                  <a:prstClr val="black"/>
                </a:solidFill>
              </a:rPr>
              <a:t>can capture page faults occurring on the VM areas of </a:t>
            </a:r>
            <a:r>
              <a:rPr lang="en-US" dirty="0" err="1">
                <a:solidFill>
                  <a:prstClr val="black"/>
                </a:solidFill>
              </a:rPr>
              <a:t>McKernel</a:t>
            </a:r>
            <a:r>
              <a:rPr lang="en-US" dirty="0">
                <a:solidFill>
                  <a:prstClr val="black"/>
                </a:solidFill>
              </a:rPr>
              <a:t> process</a:t>
            </a:r>
          </a:p>
        </p:txBody>
      </p:sp>
      <p:sp>
        <p:nvSpPr>
          <p:cNvPr id="41" name="フリーフォーム 40"/>
          <p:cNvSpPr/>
          <p:nvPr/>
        </p:nvSpPr>
        <p:spPr>
          <a:xfrm>
            <a:off x="3350612" y="3670279"/>
            <a:ext cx="167295" cy="1044000"/>
          </a:xfrm>
          <a:custGeom>
            <a:avLst/>
            <a:gdLst>
              <a:gd name="connsiteX0" fmla="*/ 106327 w 167295"/>
              <a:gd name="connsiteY0" fmla="*/ 0 h 1065981"/>
              <a:gd name="connsiteX1" fmla="*/ 163025 w 167295"/>
              <a:gd name="connsiteY1" fmla="*/ 601032 h 1065981"/>
              <a:gd name="connsiteX2" fmla="*/ 4270 w 167295"/>
              <a:gd name="connsiteY2" fmla="*/ 498970 h 1065981"/>
              <a:gd name="connsiteX3" fmla="*/ 60968 w 167295"/>
              <a:gd name="connsiteY3" fmla="*/ 1065981 h 1065981"/>
            </a:gdLst>
            <a:ahLst/>
            <a:cxnLst>
              <a:cxn ang="0">
                <a:pos x="connsiteX0" y="connsiteY0"/>
              </a:cxn>
              <a:cxn ang="0">
                <a:pos x="connsiteX1" y="connsiteY1"/>
              </a:cxn>
              <a:cxn ang="0">
                <a:pos x="connsiteX2" y="connsiteY2"/>
              </a:cxn>
              <a:cxn ang="0">
                <a:pos x="connsiteX3" y="connsiteY3"/>
              </a:cxn>
            </a:cxnLst>
            <a:rect l="l" t="t" r="r" b="b"/>
            <a:pathLst>
              <a:path w="167295" h="1065981">
                <a:moveTo>
                  <a:pt x="106327" y="0"/>
                </a:moveTo>
                <a:cubicBezTo>
                  <a:pt x="143180" y="258935"/>
                  <a:pt x="180034" y="517870"/>
                  <a:pt x="163025" y="601032"/>
                </a:cubicBezTo>
                <a:cubicBezTo>
                  <a:pt x="146016" y="684194"/>
                  <a:pt x="21279" y="421479"/>
                  <a:pt x="4270" y="498970"/>
                </a:cubicBezTo>
                <a:cubicBezTo>
                  <a:pt x="-12739" y="576461"/>
                  <a:pt x="24114" y="821221"/>
                  <a:pt x="60968" y="1065981"/>
                </a:cubicBezTo>
              </a:path>
            </a:pathLst>
          </a:custGeom>
          <a:noFill/>
          <a:ln w="19050" cmpd="sng">
            <a:solidFill>
              <a:schemeClr val="tx1"/>
            </a:solidFill>
            <a:round/>
            <a:headEnd/>
            <a:tailEnd type="none" w="med" len="med"/>
          </a:ln>
          <a:effectLst/>
        </p:spPr>
        <p:txBody>
          <a:bodyPr/>
          <a:lstStyle/>
          <a:p>
            <a:pPr fontAlgn="base">
              <a:spcBef>
                <a:spcPct val="0"/>
              </a:spcBef>
              <a:spcAft>
                <a:spcPct val="0"/>
              </a:spcAft>
            </a:pPr>
            <a:endParaRPr lang="ja-JP" altLang="en-US" sz="1600">
              <a:solidFill>
                <a:srgbClr val="000000"/>
              </a:solidFill>
              <a:latin typeface="HGPｺﾞｼｯｸM" pitchFamily="50" charset="-128"/>
              <a:ea typeface="HGPｺﾞｼｯｸM" pitchFamily="50" charset="-128"/>
            </a:endParaRPr>
          </a:p>
        </p:txBody>
      </p:sp>
      <p:sp>
        <p:nvSpPr>
          <p:cNvPr id="42" name="TextBox 6"/>
          <p:cNvSpPr txBox="1"/>
          <p:nvPr/>
        </p:nvSpPr>
        <p:spPr>
          <a:xfrm>
            <a:off x="3517907" y="6262623"/>
            <a:ext cx="7295549" cy="627774"/>
          </a:xfrm>
          <a:prstGeom prst="rect">
            <a:avLst/>
          </a:prstGeom>
          <a:noFill/>
        </p:spPr>
        <p:txBody>
          <a:bodyPr wrap="square" rtlCol="0" anchor="t">
            <a:noAutofit/>
          </a:bodyPr>
          <a:lstStyle/>
          <a:p>
            <a:pPr defTabSz="457200"/>
            <a:r>
              <a:rPr lang="en-US" sz="1600" dirty="0">
                <a:solidFill>
                  <a:prstClr val="black"/>
                </a:solidFill>
                <a:latin typeface="ヒラギノ角ゴ ProN W3"/>
                <a:ea typeface="ヒラギノ角ゴ ProN W3"/>
                <a:cs typeface="ヒラギノ角ゴ ProN W3"/>
              </a:rPr>
              <a:t>(2) </a:t>
            </a:r>
            <a:r>
              <a:rPr lang="en-US" sz="1600" dirty="0" err="1">
                <a:solidFill>
                  <a:prstClr val="black"/>
                </a:solidFill>
                <a:latin typeface="ヒラギノ角ゴ ProN W3"/>
                <a:ea typeface="ヒラギノ角ゴ ProN W3"/>
                <a:cs typeface="ヒラギノ角ゴ ProN W3"/>
              </a:rPr>
              <a:t>mcctrl</a:t>
            </a:r>
            <a:r>
              <a:rPr lang="en-US" sz="1600" dirty="0">
                <a:solidFill>
                  <a:prstClr val="black"/>
                </a:solidFill>
                <a:latin typeface="ヒラギノ角ゴ ProN W3"/>
                <a:ea typeface="ヒラギノ角ゴ ProN W3"/>
                <a:cs typeface="ヒラギノ角ゴ ProN W3"/>
              </a:rPr>
              <a:t> asks </a:t>
            </a:r>
            <a:r>
              <a:rPr lang="en-US" sz="1600" dirty="0" err="1">
                <a:solidFill>
                  <a:prstClr val="black"/>
                </a:solidFill>
                <a:latin typeface="ヒラギノ角ゴ ProN W3"/>
                <a:ea typeface="ヒラギノ角ゴ ProN W3"/>
                <a:cs typeface="ヒラギノ角ゴ ProN W3"/>
              </a:rPr>
              <a:t>McKernel</a:t>
            </a:r>
            <a:r>
              <a:rPr lang="en-US" sz="1600" dirty="0">
                <a:solidFill>
                  <a:prstClr val="black"/>
                </a:solidFill>
                <a:latin typeface="ヒラギノ角ゴ ProN W3"/>
                <a:ea typeface="ヒラギノ角ゴ ProN W3"/>
                <a:cs typeface="ヒラギノ角ゴ ProN W3"/>
              </a:rPr>
              <a:t> to obtain physical page if needed and then copy page table entry of </a:t>
            </a:r>
            <a:r>
              <a:rPr lang="en-US" sz="1600" dirty="0" err="1">
                <a:solidFill>
                  <a:prstClr val="black"/>
                </a:solidFill>
                <a:latin typeface="ヒラギノ角ゴ ProN W3"/>
                <a:ea typeface="ヒラギノ角ゴ ProN W3"/>
                <a:cs typeface="ヒラギノ角ゴ ProN W3"/>
              </a:rPr>
              <a:t>McKernel</a:t>
            </a:r>
            <a:r>
              <a:rPr lang="en-US" sz="1600" dirty="0">
                <a:solidFill>
                  <a:prstClr val="black"/>
                </a:solidFill>
                <a:latin typeface="ヒラギノ角ゴ ProN W3"/>
                <a:ea typeface="ヒラギノ角ゴ ProN W3"/>
                <a:cs typeface="ヒラギノ角ゴ ProN W3"/>
              </a:rPr>
              <a:t> process to page table of </a:t>
            </a:r>
            <a:r>
              <a:rPr lang="en-US" sz="1600" dirty="0" err="1">
                <a:solidFill>
                  <a:prstClr val="black"/>
                </a:solidFill>
                <a:latin typeface="ヒラギノ角ゴ ProN W3"/>
                <a:ea typeface="ヒラギノ角ゴ ProN W3"/>
                <a:cs typeface="ヒラギノ角ゴ ProN W3"/>
              </a:rPr>
              <a:t>mcexec</a:t>
            </a:r>
            <a:endParaRPr lang="en-US" sz="1600" dirty="0">
              <a:solidFill>
                <a:prstClr val="black"/>
              </a:solidFill>
              <a:latin typeface="ヒラギノ角ゴ ProN W3"/>
              <a:ea typeface="ヒラギノ角ゴ ProN W3"/>
              <a:cs typeface="ヒラギノ角ゴ ProN W3"/>
            </a:endParaRPr>
          </a:p>
        </p:txBody>
      </p:sp>
      <p:sp>
        <p:nvSpPr>
          <p:cNvPr id="43" name="フリーフォーム 42"/>
          <p:cNvSpPr/>
          <p:nvPr/>
        </p:nvSpPr>
        <p:spPr>
          <a:xfrm>
            <a:off x="6573922" y="3496576"/>
            <a:ext cx="167295" cy="2729206"/>
          </a:xfrm>
          <a:custGeom>
            <a:avLst/>
            <a:gdLst>
              <a:gd name="connsiteX0" fmla="*/ 106327 w 167295"/>
              <a:gd name="connsiteY0" fmla="*/ 0 h 1065981"/>
              <a:gd name="connsiteX1" fmla="*/ 163025 w 167295"/>
              <a:gd name="connsiteY1" fmla="*/ 601032 h 1065981"/>
              <a:gd name="connsiteX2" fmla="*/ 4270 w 167295"/>
              <a:gd name="connsiteY2" fmla="*/ 498970 h 1065981"/>
              <a:gd name="connsiteX3" fmla="*/ 60968 w 167295"/>
              <a:gd name="connsiteY3" fmla="*/ 1065981 h 1065981"/>
            </a:gdLst>
            <a:ahLst/>
            <a:cxnLst>
              <a:cxn ang="0">
                <a:pos x="connsiteX0" y="connsiteY0"/>
              </a:cxn>
              <a:cxn ang="0">
                <a:pos x="connsiteX1" y="connsiteY1"/>
              </a:cxn>
              <a:cxn ang="0">
                <a:pos x="connsiteX2" y="connsiteY2"/>
              </a:cxn>
              <a:cxn ang="0">
                <a:pos x="connsiteX3" y="connsiteY3"/>
              </a:cxn>
            </a:cxnLst>
            <a:rect l="l" t="t" r="r" b="b"/>
            <a:pathLst>
              <a:path w="167295" h="1065981">
                <a:moveTo>
                  <a:pt x="106327" y="0"/>
                </a:moveTo>
                <a:cubicBezTo>
                  <a:pt x="143180" y="258935"/>
                  <a:pt x="180034" y="517870"/>
                  <a:pt x="163025" y="601032"/>
                </a:cubicBezTo>
                <a:cubicBezTo>
                  <a:pt x="146016" y="684194"/>
                  <a:pt x="21279" y="421479"/>
                  <a:pt x="4270" y="498970"/>
                </a:cubicBezTo>
                <a:cubicBezTo>
                  <a:pt x="-12739" y="576461"/>
                  <a:pt x="24114" y="821221"/>
                  <a:pt x="60968" y="1065981"/>
                </a:cubicBezTo>
              </a:path>
            </a:pathLst>
          </a:custGeom>
          <a:noFill/>
          <a:ln w="19050" cmpd="sng">
            <a:solidFill>
              <a:schemeClr val="tx1"/>
            </a:solidFill>
            <a:round/>
            <a:headEnd/>
            <a:tailEnd type="none" w="med" len="med"/>
          </a:ln>
          <a:effectLst/>
        </p:spPr>
        <p:txBody>
          <a:bodyPr/>
          <a:lstStyle/>
          <a:p>
            <a:pPr fontAlgn="base">
              <a:spcBef>
                <a:spcPct val="0"/>
              </a:spcBef>
              <a:spcAft>
                <a:spcPct val="0"/>
              </a:spcAft>
            </a:pPr>
            <a:endParaRPr lang="ja-JP" altLang="en-US" sz="1600">
              <a:solidFill>
                <a:srgbClr val="000000"/>
              </a:solidFill>
              <a:latin typeface="HGPｺﾞｼｯｸM" pitchFamily="50" charset="-128"/>
              <a:ea typeface="HGPｺﾞｼｯｸM" pitchFamily="50" charset="-128"/>
            </a:endParaRPr>
          </a:p>
        </p:txBody>
      </p:sp>
      <p:sp>
        <p:nvSpPr>
          <p:cNvPr id="44" name="TextBox 15"/>
          <p:cNvSpPr txBox="1"/>
          <p:nvPr/>
        </p:nvSpPr>
        <p:spPr>
          <a:xfrm>
            <a:off x="4089447" y="4086935"/>
            <a:ext cx="2162310" cy="279156"/>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defPPr>
              <a:defRPr lang="ja-JP"/>
            </a:defPPr>
            <a:lvl1pPr algn="ctr">
              <a:defRPr sz="1600">
                <a:solidFill>
                  <a:srgbClr val="000000"/>
                </a:solidFill>
                <a:latin typeface="ヒラギノ角ゴ ProN W3"/>
                <a:ea typeface="ヒラギノ角ゴ ProN W3"/>
                <a:cs typeface="ヒラギノ角ゴ ProN W3"/>
              </a:defRPr>
            </a:lvl1pPr>
          </a:lstStyle>
          <a:p>
            <a:pPr defTabSz="457200"/>
            <a:r>
              <a:rPr lang="en-US" dirty="0" err="1"/>
              <a:t>mcexec</a:t>
            </a:r>
            <a:r>
              <a:rPr lang="en-US" dirty="0"/>
              <a:t> text</a:t>
            </a:r>
          </a:p>
        </p:txBody>
      </p:sp>
      <p:sp>
        <p:nvSpPr>
          <p:cNvPr id="45" name="TextBox 15"/>
          <p:cNvSpPr txBox="1"/>
          <p:nvPr/>
        </p:nvSpPr>
        <p:spPr>
          <a:xfrm>
            <a:off x="4080285" y="4817683"/>
            <a:ext cx="2171473" cy="279156"/>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defPPr>
              <a:defRPr lang="ja-JP"/>
            </a:defPPr>
            <a:lvl1pPr algn="ctr">
              <a:defRPr sz="1600">
                <a:solidFill>
                  <a:srgbClr val="000000"/>
                </a:solidFill>
                <a:latin typeface="ヒラギノ角ゴ ProN W3"/>
                <a:ea typeface="ヒラギノ角ゴ ProN W3"/>
                <a:cs typeface="ヒラギノ角ゴ ProN W3"/>
              </a:defRPr>
            </a:lvl1pPr>
          </a:lstStyle>
          <a:p>
            <a:pPr defTabSz="457200"/>
            <a:r>
              <a:rPr lang="en-US" dirty="0" err="1"/>
              <a:t>mcexec</a:t>
            </a:r>
            <a:r>
              <a:rPr lang="en-US" dirty="0"/>
              <a:t> heap</a:t>
            </a:r>
          </a:p>
        </p:txBody>
      </p:sp>
      <p:sp>
        <p:nvSpPr>
          <p:cNvPr id="46" name="TextBox 15"/>
          <p:cNvSpPr txBox="1"/>
          <p:nvPr/>
        </p:nvSpPr>
        <p:spPr>
          <a:xfrm>
            <a:off x="4080286" y="5195786"/>
            <a:ext cx="2162310" cy="279156"/>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defPPr>
              <a:defRPr lang="ja-JP"/>
            </a:defPPr>
            <a:lvl1pPr algn="ctr">
              <a:defRPr sz="1600">
                <a:solidFill>
                  <a:srgbClr val="000000"/>
                </a:solidFill>
                <a:latin typeface="ヒラギノ角ゴ ProN W3"/>
                <a:ea typeface="ヒラギノ角ゴ ProN W3"/>
                <a:cs typeface="ヒラギノ角ゴ ProN W3"/>
              </a:defRPr>
            </a:lvl1pPr>
          </a:lstStyle>
          <a:p>
            <a:pPr defTabSz="457200"/>
            <a:r>
              <a:rPr lang="en-US" dirty="0" err="1"/>
              <a:t>mcexec</a:t>
            </a:r>
            <a:r>
              <a:rPr lang="en-US" dirty="0"/>
              <a:t> stack</a:t>
            </a:r>
          </a:p>
        </p:txBody>
      </p:sp>
      <p:sp>
        <p:nvSpPr>
          <p:cNvPr id="47" name="TextBox 20"/>
          <p:cNvSpPr txBox="1"/>
          <p:nvPr/>
        </p:nvSpPr>
        <p:spPr>
          <a:xfrm>
            <a:off x="8413733" y="2914030"/>
            <a:ext cx="1468972" cy="287999"/>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r>
              <a:rPr lang="en-US" dirty="0"/>
              <a:t>App stack</a:t>
            </a:r>
          </a:p>
        </p:txBody>
      </p:sp>
      <p:sp>
        <p:nvSpPr>
          <p:cNvPr id="48" name="TextBox 24"/>
          <p:cNvSpPr txBox="1"/>
          <p:nvPr/>
        </p:nvSpPr>
        <p:spPr>
          <a:xfrm>
            <a:off x="8413733" y="1647246"/>
            <a:ext cx="1468972" cy="290790"/>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r>
              <a:rPr lang="en-US" dirty="0"/>
              <a:t>App data/</a:t>
            </a:r>
            <a:r>
              <a:rPr lang="en-US" dirty="0" err="1"/>
              <a:t>bss</a:t>
            </a:r>
            <a:endParaRPr lang="en-US" dirty="0"/>
          </a:p>
        </p:txBody>
      </p:sp>
      <p:sp>
        <p:nvSpPr>
          <p:cNvPr id="50" name="TextBox 15"/>
          <p:cNvSpPr txBox="1"/>
          <p:nvPr/>
        </p:nvSpPr>
        <p:spPr>
          <a:xfrm>
            <a:off x="4080285" y="4466067"/>
            <a:ext cx="2171472" cy="279156"/>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defPPr>
              <a:defRPr lang="ja-JP"/>
            </a:defPPr>
            <a:lvl1pPr algn="ctr">
              <a:defRPr sz="1600">
                <a:solidFill>
                  <a:srgbClr val="000000"/>
                </a:solidFill>
                <a:latin typeface="ヒラギノ角ゴ ProN W3"/>
                <a:ea typeface="ヒラギノ角ゴ ProN W3"/>
                <a:cs typeface="ヒラギノ角ゴ ProN W3"/>
              </a:defRPr>
            </a:lvl1pPr>
          </a:lstStyle>
          <a:p>
            <a:pPr defTabSz="457200"/>
            <a:r>
              <a:rPr lang="en-US" dirty="0" err="1"/>
              <a:t>mcexec</a:t>
            </a:r>
            <a:r>
              <a:rPr lang="en-US" dirty="0"/>
              <a:t> data/</a:t>
            </a:r>
            <a:r>
              <a:rPr lang="en-US" dirty="0" err="1"/>
              <a:t>bss</a:t>
            </a:r>
            <a:endParaRPr lang="en-US" dirty="0"/>
          </a:p>
        </p:txBody>
      </p:sp>
      <p:sp>
        <p:nvSpPr>
          <p:cNvPr id="54" name="TextBox 25"/>
          <p:cNvSpPr txBox="1"/>
          <p:nvPr/>
        </p:nvSpPr>
        <p:spPr>
          <a:xfrm>
            <a:off x="6990200" y="2483819"/>
            <a:ext cx="618855" cy="287999"/>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endParaRPr lang="en-US" dirty="0"/>
          </a:p>
          <a:p>
            <a:pPr defTabSz="457200"/>
            <a:endParaRPr lang="en-US" dirty="0"/>
          </a:p>
        </p:txBody>
      </p:sp>
      <p:sp>
        <p:nvSpPr>
          <p:cNvPr id="18" name="TextBox 26"/>
          <p:cNvSpPr txBox="1"/>
          <p:nvPr/>
        </p:nvSpPr>
        <p:spPr>
          <a:xfrm>
            <a:off x="6990200" y="2879857"/>
            <a:ext cx="618855" cy="287999"/>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endParaRPr lang="en-US" dirty="0"/>
          </a:p>
          <a:p>
            <a:pPr defTabSz="457200"/>
            <a:endParaRPr lang="en-US" dirty="0"/>
          </a:p>
          <a:p>
            <a:pPr defTabSz="457200"/>
            <a:endParaRPr lang="en-US" dirty="0"/>
          </a:p>
          <a:p>
            <a:pPr defTabSz="457200"/>
            <a:endParaRPr lang="en-US" dirty="0"/>
          </a:p>
          <a:p>
            <a:pPr defTabSz="457200"/>
            <a:endParaRPr lang="en-US" dirty="0"/>
          </a:p>
        </p:txBody>
      </p:sp>
      <p:sp>
        <p:nvSpPr>
          <p:cNvPr id="19" name="TextBox 27"/>
          <p:cNvSpPr txBox="1"/>
          <p:nvPr/>
        </p:nvSpPr>
        <p:spPr>
          <a:xfrm>
            <a:off x="6984379" y="3674193"/>
            <a:ext cx="625777" cy="323997"/>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endParaRPr lang="en-US" dirty="0"/>
          </a:p>
          <a:p>
            <a:pPr defTabSz="457200"/>
            <a:endParaRPr lang="en-US" dirty="0"/>
          </a:p>
        </p:txBody>
      </p:sp>
      <p:sp>
        <p:nvSpPr>
          <p:cNvPr id="55" name="TextBox 26"/>
          <p:cNvSpPr txBox="1"/>
          <p:nvPr/>
        </p:nvSpPr>
        <p:spPr>
          <a:xfrm>
            <a:off x="6990200" y="3264615"/>
            <a:ext cx="618855" cy="288000"/>
          </a:xfrm>
          <a:prstGeom prst="rect">
            <a:avLst/>
          </a:prstGeom>
          <a:solidFill>
            <a:srgbClr val="C6D9F1"/>
          </a:solidFill>
          <a:ln w="19050" cap="flat" cmpd="sng">
            <a:solidFill>
              <a:schemeClr val="tx2">
                <a:lumMod val="60000"/>
                <a:lumOff val="40000"/>
              </a:schemeClr>
            </a:solidFill>
            <a:bevel/>
          </a:ln>
        </p:spPr>
        <p:txBody>
          <a:bodyPr wrap="square" rtlCol="0">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defTabSz="457200"/>
            <a:endParaRPr lang="en-US" dirty="0"/>
          </a:p>
          <a:p>
            <a:pPr defTabSz="457200"/>
            <a:endParaRPr lang="en-US" dirty="0"/>
          </a:p>
          <a:p>
            <a:pPr defTabSz="457200"/>
            <a:endParaRPr lang="en-US" dirty="0"/>
          </a:p>
          <a:p>
            <a:pPr defTabSz="457200"/>
            <a:endParaRPr lang="en-US" dirty="0"/>
          </a:p>
          <a:p>
            <a:pPr defTabSz="457200"/>
            <a:endParaRPr lang="en-US" dirty="0"/>
          </a:p>
        </p:txBody>
      </p:sp>
      <p:sp>
        <p:nvSpPr>
          <p:cNvPr id="27" name="Rectangle 3"/>
          <p:cNvSpPr/>
          <p:nvPr/>
        </p:nvSpPr>
        <p:spPr>
          <a:xfrm>
            <a:off x="4089446" y="1093432"/>
            <a:ext cx="2156490" cy="4593280"/>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28" name="Rectangle 7"/>
          <p:cNvSpPr/>
          <p:nvPr/>
        </p:nvSpPr>
        <p:spPr>
          <a:xfrm>
            <a:off x="8410432" y="1077752"/>
            <a:ext cx="1472273" cy="4608961"/>
          </a:xfrm>
          <a:prstGeom prst="rect">
            <a:avLst/>
          </a:prstGeom>
          <a:no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26" name="Rectangle 10"/>
          <p:cNvSpPr/>
          <p:nvPr/>
        </p:nvSpPr>
        <p:spPr>
          <a:xfrm>
            <a:off x="6990200" y="1936068"/>
            <a:ext cx="618855" cy="4289715"/>
          </a:xfrm>
          <a:prstGeom prst="rect">
            <a:avLst/>
          </a:prstGeom>
          <a:no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Tree>
    <p:extLst>
      <p:ext uri="{BB962C8B-B14F-4D97-AF65-F5344CB8AC3E}">
        <p14:creationId xmlns:p14="http://schemas.microsoft.com/office/powerpoint/2010/main" val="660535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4089446" y="186639"/>
            <a:ext cx="2141811" cy="899300"/>
          </a:xfrm>
          <a:prstGeom prst="rect">
            <a:avLst/>
          </a:prstGeom>
          <a:noFill/>
        </p:spPr>
        <p:txBody>
          <a:bodyPr wrap="none" rtlCol="0">
            <a:noAutofit/>
          </a:bodyPr>
          <a:lstStyle/>
          <a:p>
            <a:pPr algn="ctr" defTabSz="457200"/>
            <a:r>
              <a:rPr lang="en-US" sz="1600" dirty="0">
                <a:solidFill>
                  <a:prstClr val="black"/>
                </a:solidFill>
                <a:latin typeface="ヒラギノ角ゴ ProN W3"/>
                <a:ea typeface="ヒラギノ角ゴ ProN W3"/>
                <a:cs typeface="ヒラギノ角ゴ ProN W3"/>
              </a:rPr>
              <a:t>View of </a:t>
            </a:r>
            <a:r>
              <a:rPr lang="en-US" sz="1600" dirty="0" err="1">
                <a:solidFill>
                  <a:prstClr val="black"/>
                </a:solidFill>
                <a:latin typeface="ヒラギノ角ゴ ProN W3"/>
                <a:ea typeface="ヒラギノ角ゴ ProN W3"/>
                <a:cs typeface="ヒラギノ角ゴ ProN W3"/>
              </a:rPr>
              <a:t>struct</a:t>
            </a:r>
            <a:r>
              <a:rPr lang="en-US" sz="1600" dirty="0">
                <a:solidFill>
                  <a:prstClr val="black"/>
                </a:solidFill>
                <a:latin typeface="ヒラギノ角ゴ ProN W3"/>
                <a:ea typeface="ヒラギノ角ゴ ProN W3"/>
                <a:cs typeface="ヒラギノ角ゴ ProN W3"/>
              </a:rPr>
              <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 representing</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 VM area of </a:t>
            </a:r>
            <a:br>
              <a:rPr lang="en-US" sz="1600" dirty="0">
                <a:solidFill>
                  <a:prstClr val="black"/>
                </a:solidFill>
                <a:latin typeface="ヒラギノ角ゴ ProN W3"/>
                <a:ea typeface="ヒラギノ角ゴ ProN W3"/>
                <a:cs typeface="ヒラギノ角ゴ ProN W3"/>
              </a:rPr>
            </a:br>
            <a:r>
              <a:rPr lang="en-US" sz="1600" dirty="0" err="1">
                <a:solidFill>
                  <a:prstClr val="black"/>
                </a:solidFill>
                <a:latin typeface="ヒラギノ角ゴ ProN W3"/>
                <a:ea typeface="ヒラギノ角ゴ ProN W3"/>
                <a:cs typeface="ヒラギノ角ゴ ProN W3"/>
              </a:rPr>
              <a:t>mcexec</a:t>
            </a:r>
            <a:r>
              <a:rPr lang="en-US" sz="1600" dirty="0">
                <a:solidFill>
                  <a:prstClr val="black"/>
                </a:solidFill>
                <a:latin typeface="ヒラギノ角ゴ ProN W3"/>
                <a:ea typeface="ヒラギノ角ゴ ProN W3"/>
                <a:cs typeface="ヒラギノ角ゴ ProN W3"/>
              </a:rPr>
              <a:t> in Linux</a:t>
            </a:r>
          </a:p>
        </p:txBody>
      </p:sp>
      <p:sp>
        <p:nvSpPr>
          <p:cNvPr id="6" name="TextBox 9"/>
          <p:cNvSpPr txBox="1"/>
          <p:nvPr/>
        </p:nvSpPr>
        <p:spPr>
          <a:xfrm>
            <a:off x="7944177" y="186640"/>
            <a:ext cx="2383948" cy="1178955"/>
          </a:xfrm>
          <a:prstGeom prst="rect">
            <a:avLst/>
          </a:prstGeom>
          <a:noFill/>
        </p:spPr>
        <p:txBody>
          <a:bodyPr wrap="none" rtlCol="0">
            <a:noAutofit/>
          </a:bodyPr>
          <a:lstStyle/>
          <a:p>
            <a:pPr algn="ctr" defTabSz="457200"/>
            <a:r>
              <a:rPr lang="en-US" sz="1600" dirty="0">
                <a:solidFill>
                  <a:prstClr val="black"/>
                </a:solidFill>
                <a:latin typeface="ヒラギノ角ゴ ProN W3"/>
                <a:ea typeface="ヒラギノ角ゴ ProN W3"/>
                <a:cs typeface="ヒラギノ角ゴ ProN W3"/>
              </a:rPr>
              <a:t>View of </a:t>
            </a:r>
            <a:r>
              <a:rPr lang="en-US" sz="1600" dirty="0" err="1">
                <a:solidFill>
                  <a:prstClr val="black"/>
                </a:solidFill>
                <a:latin typeface="ヒラギノ角ゴ ProN W3"/>
                <a:ea typeface="ヒラギノ角ゴ ProN W3"/>
                <a:cs typeface="ヒラギノ角ゴ ProN W3"/>
              </a:rPr>
              <a:t>struct</a:t>
            </a:r>
            <a:r>
              <a:rPr lang="en-US" sz="1600" dirty="0">
                <a:solidFill>
                  <a:prstClr val="black"/>
                </a:solidFill>
                <a:latin typeface="ヒラギノ角ゴ ProN W3"/>
                <a:ea typeface="ヒラギノ角ゴ ProN W3"/>
                <a:cs typeface="ヒラギノ角ゴ ProN W3"/>
              </a:rPr>
              <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representing </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VM area of</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 </a:t>
            </a:r>
            <a:r>
              <a:rPr lang="en-US" sz="1600" dirty="0" err="1">
                <a:solidFill>
                  <a:prstClr val="black"/>
                </a:solidFill>
                <a:latin typeface="ヒラギノ角ゴ ProN W3"/>
                <a:ea typeface="ヒラギノ角ゴ ProN W3"/>
                <a:cs typeface="ヒラギノ角ゴ ProN W3"/>
              </a:rPr>
              <a:t>McKernel</a:t>
            </a:r>
            <a:r>
              <a:rPr lang="en-US" sz="1600" dirty="0">
                <a:solidFill>
                  <a:prstClr val="black"/>
                </a:solidFill>
                <a:latin typeface="ヒラギノ角ゴ ProN W3"/>
                <a:ea typeface="ヒラギノ角ゴ ProN W3"/>
                <a:cs typeface="ヒラギノ角ゴ ProN W3"/>
              </a:rPr>
              <a:t> process</a:t>
            </a:r>
          </a:p>
        </p:txBody>
      </p:sp>
      <p:sp>
        <p:nvSpPr>
          <p:cNvPr id="8" name="TextBox 15"/>
          <p:cNvSpPr txBox="1"/>
          <p:nvPr/>
        </p:nvSpPr>
        <p:spPr>
          <a:xfrm>
            <a:off x="4089446" y="4113016"/>
            <a:ext cx="2162310" cy="468535"/>
          </a:xfrm>
          <a:prstGeom prst="rect">
            <a:avLst/>
          </a:prstGeom>
          <a:solidFill>
            <a:srgbClr val="FFCFFC"/>
          </a:solidFill>
          <a:ln w="19050" cap="flat" cmpd="sng">
            <a:solidFill>
              <a:schemeClr val="tx2">
                <a:lumMod val="60000"/>
                <a:lumOff val="40000"/>
              </a:schemeClr>
            </a:solidFill>
            <a:bevel/>
          </a:ln>
        </p:spPr>
        <p:txBody>
          <a:bodyPr wrap="square" rtlCol="0" anchor="ctr">
            <a:noAutofit/>
          </a:bodyPr>
          <a:lstStyle/>
          <a:p>
            <a:pPr algn="ctr" defTabSz="457200"/>
            <a:r>
              <a:rPr lang="en-US" sz="1400" dirty="0">
                <a:solidFill>
                  <a:srgbClr val="000000"/>
                </a:solidFill>
                <a:latin typeface="ヒラギノ角ゴ ProN W3"/>
                <a:ea typeface="ヒラギノ角ゴ ProN W3"/>
                <a:cs typeface="ヒラギノ角ゴ ProN W3"/>
              </a:rPr>
              <a:t>Proxy process </a:t>
            </a:r>
          </a:p>
          <a:p>
            <a:pPr algn="ctr" defTabSz="457200"/>
            <a:r>
              <a:rPr lang="en-US" sz="1400" dirty="0">
                <a:solidFill>
                  <a:srgbClr val="000000"/>
                </a:solidFill>
                <a:latin typeface="ヒラギノ角ゴ ProN W3"/>
                <a:ea typeface="ヒラギノ角ゴ ProN W3"/>
                <a:cs typeface="ヒラギノ角ゴ ProN W3"/>
              </a:rPr>
              <a:t>text, data etc.</a:t>
            </a:r>
          </a:p>
        </p:txBody>
      </p:sp>
      <p:sp>
        <p:nvSpPr>
          <p:cNvPr id="10" name="TextBox 17"/>
          <p:cNvSpPr txBox="1"/>
          <p:nvPr/>
        </p:nvSpPr>
        <p:spPr>
          <a:xfrm>
            <a:off x="8413733" y="4113017"/>
            <a:ext cx="1468972" cy="422608"/>
          </a:xfrm>
          <a:prstGeom prst="rect">
            <a:avLst/>
          </a:prstGeom>
          <a:solidFill>
            <a:schemeClr val="accent2">
              <a:lumMod val="20000"/>
              <a:lumOff val="80000"/>
            </a:schemeClr>
          </a:solidFill>
          <a:ln w="19050" cap="flat" cmpd="sng">
            <a:solidFill>
              <a:schemeClr val="tx2">
                <a:lumMod val="60000"/>
                <a:lumOff val="40000"/>
              </a:schemeClr>
            </a:solidFill>
            <a:bevel/>
          </a:ln>
        </p:spPr>
        <p:txBody>
          <a:bodyPr wrap="square" rtlCol="0" anchor="ctr">
            <a:noAutofit/>
          </a:bodyPr>
          <a:lstStyle/>
          <a:p>
            <a:pPr algn="ctr" defTabSz="457200"/>
            <a:r>
              <a:rPr lang="en-US" sz="1600" dirty="0">
                <a:solidFill>
                  <a:srgbClr val="000000"/>
                </a:solidFill>
                <a:latin typeface="ヒラギノ角ゴ ProN W3"/>
                <a:ea typeface="ヒラギノ角ゴ ProN W3"/>
                <a:cs typeface="ヒラギノ角ゴ ProN W3"/>
              </a:rPr>
              <a:t>Not used</a:t>
            </a:r>
          </a:p>
        </p:txBody>
      </p:sp>
      <p:sp>
        <p:nvSpPr>
          <p:cNvPr id="11" name="TextBox 18"/>
          <p:cNvSpPr txBox="1"/>
          <p:nvPr/>
        </p:nvSpPr>
        <p:spPr>
          <a:xfrm>
            <a:off x="8413733" y="2424015"/>
            <a:ext cx="1468972" cy="420820"/>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r>
              <a:rPr lang="en-US" sz="1600" dirty="0">
                <a:solidFill>
                  <a:srgbClr val="000000"/>
                </a:solidFill>
                <a:latin typeface="ヒラギノ角ゴ ProN W3"/>
                <a:ea typeface="ヒラギノ角ゴ ProN W3"/>
                <a:cs typeface="ヒラギノ角ゴ ProN W3"/>
              </a:rPr>
              <a:t>Heap</a:t>
            </a: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p:txBody>
      </p:sp>
      <p:sp>
        <p:nvSpPr>
          <p:cNvPr id="13" name="TextBox 20"/>
          <p:cNvSpPr txBox="1"/>
          <p:nvPr/>
        </p:nvSpPr>
        <p:spPr>
          <a:xfrm>
            <a:off x="8413733" y="3115636"/>
            <a:ext cx="1468972" cy="810228"/>
          </a:xfrm>
          <a:prstGeom prst="rect">
            <a:avLst/>
          </a:prstGeom>
          <a:solidFill>
            <a:srgbClr val="DBEEF4"/>
          </a:solidFill>
          <a:ln w="19050" cap="flat" cmpd="sng">
            <a:solidFill>
              <a:schemeClr val="bg1">
                <a:lumMod val="75000"/>
              </a:schemeClr>
            </a:solidFill>
            <a:bevel/>
          </a:ln>
        </p:spPr>
        <p:txBody>
          <a:bodyPr wrap="square" rtlCol="0">
            <a:noAutofit/>
          </a:bodyPr>
          <a:lstStyle/>
          <a:p>
            <a:pPr algn="ctr" defTabSz="457200"/>
            <a:r>
              <a:rPr lang="en-US" sz="1600" dirty="0">
                <a:solidFill>
                  <a:srgbClr val="000000"/>
                </a:solidFill>
                <a:latin typeface="ヒラギノ角ゴ ProN W3"/>
                <a:ea typeface="ヒラギノ角ゴ ProN W3"/>
                <a:cs typeface="ヒラギノ角ゴ ProN W3"/>
              </a:rPr>
              <a:t>Anonymous mapping etc.</a:t>
            </a:r>
          </a:p>
        </p:txBody>
      </p:sp>
      <p:sp>
        <p:nvSpPr>
          <p:cNvPr id="16" name="TextBox 24"/>
          <p:cNvSpPr txBox="1"/>
          <p:nvPr/>
        </p:nvSpPr>
        <p:spPr>
          <a:xfrm>
            <a:off x="8413733" y="1612388"/>
            <a:ext cx="1468972" cy="519760"/>
          </a:xfrm>
          <a:prstGeom prst="rect">
            <a:avLst/>
          </a:prstGeom>
          <a:solidFill>
            <a:srgbClr val="C6D9F1"/>
          </a:solidFill>
          <a:ln w="19050" cap="flat" cmpd="sng">
            <a:solidFill>
              <a:schemeClr val="tx2">
                <a:lumMod val="60000"/>
                <a:lumOff val="40000"/>
              </a:schemeClr>
            </a:solidFill>
            <a:bevel/>
          </a:ln>
        </p:spPr>
        <p:txBody>
          <a:bodyPr wrap="square" rtlCol="0">
            <a:noAutofit/>
          </a:bodyPr>
          <a:lstStyle/>
          <a:p>
            <a:pPr algn="ctr" defTabSz="457200"/>
            <a:r>
              <a:rPr lang="en-US" sz="1600" dirty="0">
                <a:solidFill>
                  <a:srgbClr val="000000"/>
                </a:solidFill>
                <a:latin typeface="ヒラギノ角ゴ ProN W3"/>
                <a:ea typeface="ヒラギノ角ゴ ProN W3"/>
                <a:cs typeface="ヒラギノ角ゴ ProN W3"/>
              </a:rPr>
              <a:t>App</a:t>
            </a:r>
            <a:r>
              <a:rPr lang="ja-JP" altLang="en-US" sz="1600" dirty="0">
                <a:solidFill>
                  <a:srgbClr val="000000"/>
                </a:solidFill>
                <a:latin typeface="ヒラギノ角ゴ ProN W3"/>
                <a:ea typeface="ヒラギノ角ゴ ProN W3"/>
                <a:cs typeface="ヒラギノ角ゴ ProN W3"/>
              </a:rPr>
              <a:t> </a:t>
            </a:r>
            <a:r>
              <a:rPr lang="en-US" sz="1600" dirty="0">
                <a:solidFill>
                  <a:srgbClr val="000000"/>
                </a:solidFill>
                <a:latin typeface="ヒラギノ角ゴ ProN W3"/>
                <a:ea typeface="ヒラギノ角ゴ ProN W3"/>
                <a:cs typeface="ヒラギノ角ゴ ProN W3"/>
              </a:rPr>
              <a:t>text, data etc.</a:t>
            </a:r>
          </a:p>
        </p:txBody>
      </p:sp>
      <p:sp>
        <p:nvSpPr>
          <p:cNvPr id="28" name="Rectangle 7"/>
          <p:cNvSpPr/>
          <p:nvPr/>
        </p:nvSpPr>
        <p:spPr>
          <a:xfrm>
            <a:off x="8410432" y="1349912"/>
            <a:ext cx="1472273" cy="3510795"/>
          </a:xfrm>
          <a:prstGeom prst="rect">
            <a:avLst/>
          </a:prstGeom>
          <a:no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29" name="TextBox 17"/>
          <p:cNvSpPr txBox="1"/>
          <p:nvPr/>
        </p:nvSpPr>
        <p:spPr>
          <a:xfrm>
            <a:off x="4089447" y="1365593"/>
            <a:ext cx="2141811" cy="2588492"/>
          </a:xfrm>
          <a:prstGeom prst="rect">
            <a:avLst/>
          </a:prstGeom>
          <a:solidFill>
            <a:srgbClr val="FFCC66"/>
          </a:solidFill>
          <a:ln w="19050" cap="flat" cmpd="sng">
            <a:noFill/>
            <a:bevel/>
          </a:ln>
        </p:spPr>
        <p:txBody>
          <a:bodyPr wrap="square" rtlCol="0" anchor="ctr">
            <a:noAutofit/>
          </a:bodyPr>
          <a:lstStyle/>
          <a:p>
            <a:pPr algn="ctr" defTabSz="457200"/>
            <a:endParaRPr lang="en-US" sz="1600" dirty="0">
              <a:solidFill>
                <a:srgbClr val="000000"/>
              </a:solidFill>
              <a:latin typeface="ヒラギノ角ゴ ProN W3"/>
              <a:ea typeface="ヒラギノ角ゴ ProN W3"/>
              <a:cs typeface="ヒラギノ角ゴ ProN W3"/>
            </a:endParaRPr>
          </a:p>
        </p:txBody>
      </p:sp>
      <p:sp>
        <p:nvSpPr>
          <p:cNvPr id="31" name="平行四辺形 30"/>
          <p:cNvSpPr/>
          <p:nvPr/>
        </p:nvSpPr>
        <p:spPr>
          <a:xfrm rot="5400000" flipH="1">
            <a:off x="2286626" y="2732805"/>
            <a:ext cx="3201395" cy="404245"/>
          </a:xfrm>
          <a:prstGeom prst="parallelogram">
            <a:avLst>
              <a:gd name="adj" fmla="val 150000"/>
            </a:avLst>
          </a:prstGeom>
          <a:solidFill>
            <a:srgbClr val="FFCC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32" name="Rectangle 3"/>
          <p:cNvSpPr/>
          <p:nvPr/>
        </p:nvSpPr>
        <p:spPr>
          <a:xfrm>
            <a:off x="2295121" y="1939179"/>
            <a:ext cx="1390080" cy="2642372"/>
          </a:xfrm>
          <a:prstGeom prst="rect">
            <a:avLst/>
          </a:prstGeom>
          <a:solidFill>
            <a:srgbClr val="FFCC66"/>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r>
              <a:rPr lang="en-US" altLang="ja-JP" sz="1600" dirty="0">
                <a:solidFill>
                  <a:srgbClr val="000000"/>
                </a:solidFill>
                <a:latin typeface="ヒラギノ角ゴ ProN W3"/>
                <a:ea typeface="ヒラギノ角ゴ ProN W3"/>
                <a:cs typeface="ヒラギノ角ゴ ProN W3"/>
              </a:rPr>
              <a:t>[</a:t>
            </a:r>
            <a:r>
              <a:rPr lang="en-US" altLang="ja-JP" sz="1600" dirty="0" err="1">
                <a:solidFill>
                  <a:srgbClr val="000000"/>
                </a:solidFill>
                <a:latin typeface="ヒラギノ角ゴ ProN W3"/>
                <a:ea typeface="ヒラギノ角ゴ ProN W3"/>
                <a:cs typeface="ヒラギノ角ゴ ProN W3"/>
              </a:rPr>
              <a:t>mckernel</a:t>
            </a:r>
            <a:r>
              <a:rPr lang="en-US" altLang="ja-JP" sz="1600" dirty="0">
                <a:solidFill>
                  <a:srgbClr val="000000"/>
                </a:solidFill>
                <a:latin typeface="ヒラギノ角ゴ ProN W3"/>
                <a:ea typeface="ヒラギノ角ゴ ProN W3"/>
                <a:cs typeface="ヒラギノ角ゴ ProN W3"/>
              </a:rPr>
              <a:t>]</a:t>
            </a:r>
          </a:p>
        </p:txBody>
      </p:sp>
      <p:sp>
        <p:nvSpPr>
          <p:cNvPr id="27" name="Rectangle 3"/>
          <p:cNvSpPr/>
          <p:nvPr/>
        </p:nvSpPr>
        <p:spPr>
          <a:xfrm>
            <a:off x="4089446" y="1365592"/>
            <a:ext cx="2156490" cy="3510794"/>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9" name="TextBox 16"/>
          <p:cNvSpPr txBox="1"/>
          <p:nvPr/>
        </p:nvSpPr>
        <p:spPr>
          <a:xfrm>
            <a:off x="6231257" y="2424015"/>
            <a:ext cx="2179175" cy="420821"/>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p:txBody>
      </p:sp>
      <p:sp>
        <p:nvSpPr>
          <p:cNvPr id="12" name="TextBox 19"/>
          <p:cNvSpPr txBox="1"/>
          <p:nvPr/>
        </p:nvSpPr>
        <p:spPr>
          <a:xfrm>
            <a:off x="6251757" y="3115638"/>
            <a:ext cx="2161977" cy="810227"/>
          </a:xfrm>
          <a:prstGeom prst="rect">
            <a:avLst/>
          </a:prstGeom>
          <a:solidFill>
            <a:srgbClr val="DBEEF4"/>
          </a:solidFill>
          <a:ln w="19050" cap="flat" cmpd="sng">
            <a:solidFill>
              <a:srgbClr val="BFBFBF"/>
            </a:solidFill>
            <a:bevel/>
          </a:ln>
        </p:spPr>
        <p:txBody>
          <a:bodyPr wrap="square" rtlCol="0">
            <a:noAutofit/>
          </a:bodyPr>
          <a:lstStyle>
            <a:defPPr>
              <a:defRPr lang="ja-JP"/>
            </a:defPPr>
            <a:lvl1pPr algn="ctr">
              <a:defRPr sz="1600">
                <a:solidFill>
                  <a:srgbClr val="000000"/>
                </a:solidFill>
              </a:defRPr>
            </a:lvl1pPr>
          </a:lstStyle>
          <a:p>
            <a:pPr defTabSz="457200"/>
            <a:endParaRPr lang="en-US" dirty="0">
              <a:latin typeface="ヒラギノ角ゴ ProN W3"/>
              <a:ea typeface="ヒラギノ角ゴ ProN W3"/>
              <a:cs typeface="ヒラギノ角ゴ ProN W3"/>
            </a:endParaRPr>
          </a:p>
        </p:txBody>
      </p:sp>
      <p:sp>
        <p:nvSpPr>
          <p:cNvPr id="14" name="TextBox 21"/>
          <p:cNvSpPr txBox="1"/>
          <p:nvPr/>
        </p:nvSpPr>
        <p:spPr>
          <a:xfrm>
            <a:off x="6231257" y="1612388"/>
            <a:ext cx="2179175" cy="519761"/>
          </a:xfrm>
          <a:prstGeom prst="rect">
            <a:avLst/>
          </a:prstGeom>
          <a:solidFill>
            <a:srgbClr val="C6D9F1"/>
          </a:solidFill>
          <a:ln w="19050" cap="flat" cmpd="sng">
            <a:solidFill>
              <a:schemeClr val="tx2">
                <a:lumMod val="60000"/>
                <a:lumOff val="40000"/>
              </a:schemeClr>
            </a:solidFill>
            <a:bevel/>
          </a:ln>
        </p:spPr>
        <p:txBody>
          <a:bodyPr wrap="square" rtlCol="0">
            <a:noAutofit/>
          </a:bodyPr>
          <a:lstStyle/>
          <a:p>
            <a:pPr algn="ctr" defTabSz="457200"/>
            <a:endParaRPr lang="en-US" sz="1600" dirty="0">
              <a:solidFill>
                <a:srgbClr val="000000"/>
              </a:solidFill>
              <a:latin typeface="ヒラギノ角ゴ ProN W3"/>
              <a:ea typeface="ヒラギノ角ゴ ProN W3"/>
              <a:cs typeface="ヒラギノ角ゴ ProN W3"/>
            </a:endParaRPr>
          </a:p>
        </p:txBody>
      </p:sp>
      <p:sp>
        <p:nvSpPr>
          <p:cNvPr id="33" name="正方形/長方形 32"/>
          <p:cNvSpPr/>
          <p:nvPr/>
        </p:nvSpPr>
        <p:spPr>
          <a:xfrm>
            <a:off x="4645088" y="2424014"/>
            <a:ext cx="1392380" cy="369332"/>
          </a:xfrm>
          <a:prstGeom prst="rect">
            <a:avLst/>
          </a:prstGeom>
        </p:spPr>
        <p:txBody>
          <a:bodyPr wrap="none">
            <a:spAutoFit/>
          </a:bodyPr>
          <a:lstStyle/>
          <a:p>
            <a:pPr algn="ctr" defTabSz="457200"/>
            <a:r>
              <a:rPr lang="en-US" altLang="ja-JP" dirty="0">
                <a:solidFill>
                  <a:srgbClr val="000000"/>
                </a:solidFill>
                <a:latin typeface="ヒラギノ角ゴ ProN W3"/>
                <a:ea typeface="ヒラギノ角ゴ ProN W3"/>
                <a:cs typeface="ヒラギノ角ゴ ProN W3"/>
              </a:rPr>
              <a:t>[</a:t>
            </a:r>
            <a:r>
              <a:rPr lang="en-US" altLang="ja-JP" dirty="0" err="1">
                <a:solidFill>
                  <a:srgbClr val="000000"/>
                </a:solidFill>
                <a:latin typeface="ヒラギノ角ゴ ProN W3"/>
                <a:ea typeface="ヒラギノ角ゴ ProN W3"/>
                <a:cs typeface="ヒラギノ角ゴ ProN W3"/>
              </a:rPr>
              <a:t>mckernel</a:t>
            </a:r>
            <a:r>
              <a:rPr lang="en-US" altLang="ja-JP" dirty="0">
                <a:solidFill>
                  <a:srgbClr val="000000"/>
                </a:solidFill>
                <a:latin typeface="ヒラギノ角ゴ ProN W3"/>
                <a:ea typeface="ヒラギノ角ゴ ProN W3"/>
                <a:cs typeface="ヒラギノ角ゴ ProN W3"/>
              </a:rPr>
              <a:t>]</a:t>
            </a:r>
          </a:p>
        </p:txBody>
      </p:sp>
      <p:sp>
        <p:nvSpPr>
          <p:cNvPr id="34" name="TextBox 6"/>
          <p:cNvSpPr txBox="1"/>
          <p:nvPr/>
        </p:nvSpPr>
        <p:spPr>
          <a:xfrm>
            <a:off x="2241645" y="281946"/>
            <a:ext cx="1443556" cy="545890"/>
          </a:xfrm>
          <a:prstGeom prst="rect">
            <a:avLst/>
          </a:prstGeom>
          <a:noFill/>
        </p:spPr>
        <p:txBody>
          <a:bodyPr wrap="none" rtlCol="0" anchor="ctr">
            <a:noAutofit/>
          </a:bodyPr>
          <a:lstStyle/>
          <a:p>
            <a:pPr algn="ctr" defTabSz="457200"/>
            <a:r>
              <a:rPr lang="en-US" sz="1600" dirty="0">
                <a:solidFill>
                  <a:prstClr val="black"/>
                </a:solidFill>
                <a:latin typeface="ヒラギノ角ゴ ProN W3"/>
                <a:ea typeface="ヒラギノ角ゴ ProN W3"/>
                <a:cs typeface="ヒラギノ角ゴ ProN W3"/>
              </a:rPr>
              <a:t>File in Linux</a:t>
            </a:r>
          </a:p>
        </p:txBody>
      </p:sp>
      <p:sp>
        <p:nvSpPr>
          <p:cNvPr id="35" name="Rectangle 3"/>
          <p:cNvSpPr/>
          <p:nvPr/>
        </p:nvSpPr>
        <p:spPr>
          <a:xfrm>
            <a:off x="4089446" y="1365594"/>
            <a:ext cx="2156491" cy="2588492"/>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Tree>
    <p:extLst>
      <p:ext uri="{BB962C8B-B14F-4D97-AF65-F5344CB8AC3E}">
        <p14:creationId xmlns:p14="http://schemas.microsoft.com/office/powerpoint/2010/main" val="1277093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平行四辺形 30"/>
          <p:cNvSpPr/>
          <p:nvPr/>
        </p:nvSpPr>
        <p:spPr>
          <a:xfrm rot="5400000" flipH="1">
            <a:off x="2286626" y="2732805"/>
            <a:ext cx="3201395" cy="404245"/>
          </a:xfrm>
          <a:prstGeom prst="parallelogram">
            <a:avLst>
              <a:gd name="adj" fmla="val 150000"/>
            </a:avLst>
          </a:prstGeom>
          <a:solidFill>
            <a:srgbClr val="FFCC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 name="平行四辺形 1"/>
          <p:cNvSpPr/>
          <p:nvPr/>
        </p:nvSpPr>
        <p:spPr>
          <a:xfrm rot="5400000">
            <a:off x="5853720" y="4505236"/>
            <a:ext cx="1127025" cy="342589"/>
          </a:xfrm>
          <a:prstGeom prst="parallelogram">
            <a:avLst>
              <a:gd name="adj" fmla="val 185811"/>
            </a:avLst>
          </a:prstGeom>
          <a:solidFill>
            <a:srgbClr val="FFC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4" name="TextBox 6"/>
          <p:cNvSpPr txBox="1"/>
          <p:nvPr/>
        </p:nvSpPr>
        <p:spPr>
          <a:xfrm>
            <a:off x="3727117" y="420087"/>
            <a:ext cx="2504140" cy="899300"/>
          </a:xfrm>
          <a:prstGeom prst="rect">
            <a:avLst/>
          </a:prstGeom>
          <a:noFill/>
        </p:spPr>
        <p:txBody>
          <a:bodyPr wrap="none" rtlCol="0">
            <a:noAutofit/>
          </a:bodyPr>
          <a:lstStyle/>
          <a:p>
            <a:pPr algn="ctr" defTabSz="457200"/>
            <a:r>
              <a:rPr lang="en-US" sz="1600" dirty="0">
                <a:solidFill>
                  <a:prstClr val="black"/>
                </a:solidFill>
                <a:latin typeface="ヒラギノ角ゴ ProN W3"/>
                <a:ea typeface="ヒラギノ角ゴ ProN W3"/>
                <a:cs typeface="ヒラギノ角ゴ ProN W3"/>
              </a:rPr>
              <a:t>Virtual address</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 space of </a:t>
            </a:r>
            <a:r>
              <a:rPr lang="en-US" sz="1600" dirty="0" err="1">
                <a:solidFill>
                  <a:prstClr val="black"/>
                </a:solidFill>
                <a:latin typeface="ヒラギノ角ゴ ProN W3"/>
                <a:ea typeface="ヒラギノ角ゴ ProN W3"/>
                <a:cs typeface="ヒラギノ角ゴ ProN W3"/>
              </a:rPr>
              <a:t>mcexec</a:t>
            </a:r>
            <a:r>
              <a:rPr lang="en-US" sz="1600" dirty="0">
                <a:solidFill>
                  <a:prstClr val="black"/>
                </a:solidFill>
                <a:latin typeface="ヒラギノ角ゴ ProN W3"/>
                <a:ea typeface="ヒラギノ角ゴ ProN W3"/>
                <a:cs typeface="ヒラギノ角ゴ ProN W3"/>
              </a:rPr>
              <a:t> in</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Linux</a:t>
            </a:r>
          </a:p>
        </p:txBody>
      </p:sp>
      <p:sp>
        <p:nvSpPr>
          <p:cNvPr id="6" name="TextBox 9"/>
          <p:cNvSpPr txBox="1"/>
          <p:nvPr/>
        </p:nvSpPr>
        <p:spPr>
          <a:xfrm>
            <a:off x="7053624" y="370726"/>
            <a:ext cx="2253919" cy="899300"/>
          </a:xfrm>
          <a:prstGeom prst="rect">
            <a:avLst/>
          </a:prstGeom>
          <a:noFill/>
        </p:spPr>
        <p:txBody>
          <a:bodyPr wrap="none" rtlCol="0">
            <a:noAutofit/>
          </a:bodyPr>
          <a:lstStyle/>
          <a:p>
            <a:pPr algn="ctr" defTabSz="457200"/>
            <a:r>
              <a:rPr lang="en-US" sz="1600" dirty="0">
                <a:solidFill>
                  <a:prstClr val="black"/>
                </a:solidFill>
                <a:latin typeface="ヒラギノ角ゴ ProN W3"/>
                <a:ea typeface="ヒラギノ角ゴ ProN W3"/>
                <a:cs typeface="ヒラギノ角ゴ ProN W3"/>
              </a:rPr>
              <a:t>Virtual address</a:t>
            </a:r>
            <a:br>
              <a:rPr lang="en-US" sz="1600" dirty="0">
                <a:solidFill>
                  <a:prstClr val="black"/>
                </a:solidFill>
                <a:latin typeface="ヒラギノ角ゴ ProN W3"/>
                <a:ea typeface="ヒラギノ角ゴ ProN W3"/>
                <a:cs typeface="ヒラギノ角ゴ ProN W3"/>
              </a:rPr>
            </a:br>
            <a:r>
              <a:rPr lang="en-US" sz="1600" dirty="0">
                <a:solidFill>
                  <a:prstClr val="black"/>
                </a:solidFill>
                <a:latin typeface="ヒラギノ角ゴ ProN W3"/>
                <a:ea typeface="ヒラギノ角ゴ ProN W3"/>
                <a:cs typeface="ヒラギノ角ゴ ProN W3"/>
              </a:rPr>
              <a:t>space of app in</a:t>
            </a:r>
            <a:br>
              <a:rPr lang="en-US" sz="1600" dirty="0">
                <a:solidFill>
                  <a:prstClr val="black"/>
                </a:solidFill>
                <a:latin typeface="ヒラギノ角ゴ ProN W3"/>
                <a:ea typeface="ヒラギノ角ゴ ProN W3"/>
                <a:cs typeface="ヒラギノ角ゴ ProN W3"/>
              </a:rPr>
            </a:br>
            <a:r>
              <a:rPr lang="en-US" sz="1600" dirty="0" err="1">
                <a:solidFill>
                  <a:prstClr val="black"/>
                </a:solidFill>
                <a:latin typeface="ヒラギノ角ゴ ProN W3"/>
                <a:ea typeface="ヒラギノ角ゴ ProN W3"/>
                <a:cs typeface="ヒラギノ角ゴ ProN W3"/>
              </a:rPr>
              <a:t>McKernel</a:t>
            </a:r>
            <a:endParaRPr lang="en-US" sz="1600" dirty="0">
              <a:solidFill>
                <a:prstClr val="black"/>
              </a:solidFill>
              <a:latin typeface="ヒラギノ角ゴ ProN W3"/>
              <a:ea typeface="ヒラギノ角ゴ ProN W3"/>
              <a:cs typeface="ヒラギノ角ゴ ProN W3"/>
            </a:endParaRPr>
          </a:p>
        </p:txBody>
      </p:sp>
      <p:sp>
        <p:nvSpPr>
          <p:cNvPr id="7" name="TextBox 11"/>
          <p:cNvSpPr txBox="1"/>
          <p:nvPr/>
        </p:nvSpPr>
        <p:spPr>
          <a:xfrm>
            <a:off x="6315365" y="5319251"/>
            <a:ext cx="1012087" cy="616959"/>
          </a:xfrm>
          <a:prstGeom prst="rect">
            <a:avLst/>
          </a:prstGeom>
          <a:noFill/>
        </p:spPr>
        <p:txBody>
          <a:bodyPr wrap="none" rtlCol="0">
            <a:noAutofit/>
          </a:bodyPr>
          <a:lstStyle/>
          <a:p>
            <a:pPr defTabSz="457200"/>
            <a:r>
              <a:rPr lang="en-US" sz="1600" dirty="0">
                <a:solidFill>
                  <a:prstClr val="black"/>
                </a:solidFill>
                <a:latin typeface="ヒラギノ角ゴ ProN W3"/>
                <a:ea typeface="ヒラギノ角ゴ ProN W3"/>
                <a:cs typeface="ヒラギノ角ゴ ProN W3"/>
              </a:rPr>
              <a:t>Physical </a:t>
            </a:r>
          </a:p>
          <a:p>
            <a:pPr defTabSz="457200"/>
            <a:r>
              <a:rPr lang="en-US" sz="1600" dirty="0">
                <a:solidFill>
                  <a:prstClr val="black"/>
                </a:solidFill>
                <a:latin typeface="ヒラギノ角ゴ ProN W3"/>
                <a:ea typeface="ヒラギノ角ゴ ProN W3"/>
                <a:cs typeface="ヒラギノ角ゴ ProN W3"/>
              </a:rPr>
              <a:t>memory</a:t>
            </a:r>
          </a:p>
        </p:txBody>
      </p:sp>
      <p:sp>
        <p:nvSpPr>
          <p:cNvPr id="8" name="TextBox 15"/>
          <p:cNvSpPr txBox="1"/>
          <p:nvPr/>
        </p:nvSpPr>
        <p:spPr>
          <a:xfrm>
            <a:off x="4089447" y="4113016"/>
            <a:ext cx="2141811" cy="422608"/>
          </a:xfrm>
          <a:prstGeom prst="rect">
            <a:avLst/>
          </a:prstGeom>
          <a:solidFill>
            <a:srgbClr val="FFCFFC"/>
          </a:solidFill>
          <a:ln w="19050" cap="flat" cmpd="sng">
            <a:solidFill>
              <a:schemeClr val="tx2">
                <a:lumMod val="60000"/>
                <a:lumOff val="40000"/>
              </a:schemeClr>
            </a:solidFill>
            <a:bevel/>
          </a:ln>
        </p:spPr>
        <p:txBody>
          <a:bodyPr wrap="square" rtlCol="0" anchor="ctr">
            <a:noAutofit/>
          </a:bodyPr>
          <a:lstStyle/>
          <a:p>
            <a:pPr algn="ctr" defTabSz="457200"/>
            <a:r>
              <a:rPr lang="en-US" sz="1400" dirty="0">
                <a:solidFill>
                  <a:srgbClr val="000000"/>
                </a:solidFill>
                <a:latin typeface="ヒラギノ角ゴ ProN W3"/>
                <a:ea typeface="ヒラギノ角ゴ ProN W3"/>
                <a:cs typeface="ヒラギノ角ゴ ProN W3"/>
              </a:rPr>
              <a:t>Proxy process </a:t>
            </a:r>
          </a:p>
          <a:p>
            <a:pPr algn="ctr" defTabSz="457200"/>
            <a:r>
              <a:rPr lang="en-US" sz="1400" dirty="0">
                <a:solidFill>
                  <a:srgbClr val="000000"/>
                </a:solidFill>
                <a:latin typeface="ヒラギノ角ゴ ProN W3"/>
                <a:ea typeface="ヒラギノ角ゴ ProN W3"/>
                <a:cs typeface="ヒラギノ角ゴ ProN W3"/>
              </a:rPr>
              <a:t>text, data etc.</a:t>
            </a:r>
          </a:p>
        </p:txBody>
      </p:sp>
      <p:sp>
        <p:nvSpPr>
          <p:cNvPr id="10" name="TextBox 17"/>
          <p:cNvSpPr txBox="1"/>
          <p:nvPr/>
        </p:nvSpPr>
        <p:spPr>
          <a:xfrm>
            <a:off x="7461173" y="4113017"/>
            <a:ext cx="1468972" cy="422608"/>
          </a:xfrm>
          <a:prstGeom prst="rect">
            <a:avLst/>
          </a:prstGeom>
          <a:solidFill>
            <a:schemeClr val="accent2">
              <a:lumMod val="20000"/>
              <a:lumOff val="80000"/>
            </a:schemeClr>
          </a:solidFill>
          <a:ln w="19050" cap="flat" cmpd="sng">
            <a:solidFill>
              <a:schemeClr val="tx2">
                <a:lumMod val="60000"/>
                <a:lumOff val="40000"/>
              </a:schemeClr>
            </a:solidFill>
            <a:bevel/>
          </a:ln>
        </p:spPr>
        <p:txBody>
          <a:bodyPr wrap="square" rtlCol="0" anchor="ctr">
            <a:noAutofit/>
          </a:bodyPr>
          <a:lstStyle/>
          <a:p>
            <a:pPr algn="ctr" defTabSz="457200"/>
            <a:r>
              <a:rPr lang="en-US" sz="1600" dirty="0">
                <a:solidFill>
                  <a:srgbClr val="000000"/>
                </a:solidFill>
                <a:latin typeface="ヒラギノ角ゴ ProN W3"/>
                <a:ea typeface="ヒラギノ角ゴ ProN W3"/>
                <a:cs typeface="ヒラギノ角ゴ ProN W3"/>
              </a:rPr>
              <a:t>Not used</a:t>
            </a:r>
          </a:p>
        </p:txBody>
      </p:sp>
      <p:sp>
        <p:nvSpPr>
          <p:cNvPr id="11" name="TextBox 18"/>
          <p:cNvSpPr txBox="1"/>
          <p:nvPr/>
        </p:nvSpPr>
        <p:spPr>
          <a:xfrm>
            <a:off x="7461173" y="2424015"/>
            <a:ext cx="1468972" cy="420820"/>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r>
              <a:rPr lang="en-US" sz="1600" dirty="0">
                <a:solidFill>
                  <a:srgbClr val="000000"/>
                </a:solidFill>
                <a:latin typeface="ヒラギノ角ゴ ProN W3"/>
                <a:ea typeface="ヒラギノ角ゴ ProN W3"/>
                <a:cs typeface="ヒラギノ角ゴ ProN W3"/>
              </a:rPr>
              <a:t>Heap</a:t>
            </a: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p:txBody>
      </p:sp>
      <p:sp>
        <p:nvSpPr>
          <p:cNvPr id="13" name="TextBox 20"/>
          <p:cNvSpPr txBox="1"/>
          <p:nvPr/>
        </p:nvSpPr>
        <p:spPr>
          <a:xfrm>
            <a:off x="7461173" y="3115636"/>
            <a:ext cx="1468972" cy="810228"/>
          </a:xfrm>
          <a:prstGeom prst="rect">
            <a:avLst/>
          </a:prstGeom>
          <a:solidFill>
            <a:srgbClr val="DBEEF4"/>
          </a:solidFill>
          <a:ln w="19050" cap="flat" cmpd="sng">
            <a:solidFill>
              <a:srgbClr val="BFBFBF"/>
            </a:solidFill>
            <a:bevel/>
          </a:ln>
        </p:spPr>
        <p:txBody>
          <a:bodyPr wrap="square" rtlCol="0">
            <a:noAutofit/>
          </a:bodyPr>
          <a:lstStyle/>
          <a:p>
            <a:pPr algn="ctr" defTabSz="457200"/>
            <a:r>
              <a:rPr lang="en-US" sz="1600" dirty="0">
                <a:solidFill>
                  <a:srgbClr val="000000"/>
                </a:solidFill>
                <a:latin typeface="ヒラギノ角ゴ ProN W3"/>
                <a:ea typeface="ヒラギノ角ゴ ProN W3"/>
                <a:cs typeface="ヒラギノ角ゴ ProN W3"/>
              </a:rPr>
              <a:t>Anonymous mapping etc.</a:t>
            </a:r>
          </a:p>
        </p:txBody>
      </p:sp>
      <p:sp>
        <p:nvSpPr>
          <p:cNvPr id="15" name="TextBox 23"/>
          <p:cNvSpPr txBox="1"/>
          <p:nvPr/>
        </p:nvSpPr>
        <p:spPr>
          <a:xfrm>
            <a:off x="6587960" y="4730386"/>
            <a:ext cx="443157" cy="479851"/>
          </a:xfrm>
          <a:prstGeom prst="rect">
            <a:avLst/>
          </a:prstGeom>
          <a:solidFill>
            <a:srgbClr val="FFCFFC"/>
          </a:solidFill>
          <a:ln w="19050" cap="flat" cmpd="sng">
            <a:solidFill>
              <a:srgbClr val="000000"/>
            </a:solidFill>
            <a:bevel/>
          </a:ln>
        </p:spPr>
        <p:txBody>
          <a:bodyPr wrap="square" rtlCol="0">
            <a:noAutofit/>
          </a:bodyPr>
          <a:lstStyle/>
          <a:p>
            <a:pPr algn="ctr" defTabSz="457200"/>
            <a:endParaRPr lang="en-US" sz="1600" dirty="0">
              <a:solidFill>
                <a:srgbClr val="FFFFFF"/>
              </a:solidFill>
              <a:latin typeface="ヒラギノ角ゴ ProN W3"/>
              <a:ea typeface="ヒラギノ角ゴ ProN W3"/>
              <a:cs typeface="ヒラギノ角ゴ ProN W3"/>
            </a:endParaRPr>
          </a:p>
          <a:p>
            <a:pPr algn="ctr" defTabSz="457200"/>
            <a:endParaRPr lang="en-US" sz="1600" dirty="0">
              <a:solidFill>
                <a:srgbClr val="FFFFFF"/>
              </a:solidFill>
              <a:latin typeface="ヒラギノ角ゴ ProN W3"/>
              <a:ea typeface="ヒラギノ角ゴ ProN W3"/>
              <a:cs typeface="ヒラギノ角ゴ ProN W3"/>
            </a:endParaRPr>
          </a:p>
        </p:txBody>
      </p:sp>
      <p:sp>
        <p:nvSpPr>
          <p:cNvPr id="16" name="TextBox 24"/>
          <p:cNvSpPr txBox="1"/>
          <p:nvPr/>
        </p:nvSpPr>
        <p:spPr>
          <a:xfrm>
            <a:off x="7461173" y="1612388"/>
            <a:ext cx="1468972" cy="519760"/>
          </a:xfrm>
          <a:prstGeom prst="rect">
            <a:avLst/>
          </a:prstGeom>
          <a:solidFill>
            <a:srgbClr val="C6D9F1"/>
          </a:solidFill>
          <a:ln w="19050" cap="flat" cmpd="sng">
            <a:solidFill>
              <a:schemeClr val="tx2">
                <a:lumMod val="60000"/>
                <a:lumOff val="40000"/>
              </a:schemeClr>
            </a:solidFill>
            <a:bevel/>
          </a:ln>
        </p:spPr>
        <p:txBody>
          <a:bodyPr wrap="square" rtlCol="0">
            <a:noAutofit/>
          </a:bodyPr>
          <a:lstStyle/>
          <a:p>
            <a:pPr algn="ctr" defTabSz="457200"/>
            <a:r>
              <a:rPr lang="en-US" sz="1600" dirty="0">
                <a:solidFill>
                  <a:srgbClr val="000000"/>
                </a:solidFill>
                <a:latin typeface="ヒラギノ角ゴ ProN W3"/>
                <a:ea typeface="ヒラギノ角ゴ ProN W3"/>
                <a:cs typeface="ヒラギノ角ゴ ProN W3"/>
              </a:rPr>
              <a:t>App</a:t>
            </a:r>
            <a:r>
              <a:rPr lang="ja-JP" altLang="en-US" sz="1600" dirty="0">
                <a:solidFill>
                  <a:srgbClr val="000000"/>
                </a:solidFill>
                <a:latin typeface="ヒラギノ角ゴ ProN W3"/>
                <a:ea typeface="ヒラギノ角ゴ ProN W3"/>
                <a:cs typeface="ヒラギノ角ゴ ProN W3"/>
              </a:rPr>
              <a:t> </a:t>
            </a:r>
            <a:r>
              <a:rPr lang="en-US" sz="1600" dirty="0">
                <a:solidFill>
                  <a:srgbClr val="000000"/>
                </a:solidFill>
                <a:latin typeface="ヒラギノ角ゴ ProN W3"/>
                <a:ea typeface="ヒラギノ角ゴ ProN W3"/>
                <a:cs typeface="ヒラギノ角ゴ ProN W3"/>
              </a:rPr>
              <a:t>text, data etc.</a:t>
            </a:r>
          </a:p>
        </p:txBody>
      </p:sp>
      <p:sp>
        <p:nvSpPr>
          <p:cNvPr id="17" name="TextBox 25"/>
          <p:cNvSpPr txBox="1"/>
          <p:nvPr/>
        </p:nvSpPr>
        <p:spPr>
          <a:xfrm>
            <a:off x="6587959" y="2380201"/>
            <a:ext cx="443158" cy="537776"/>
          </a:xfrm>
          <a:prstGeom prst="rect">
            <a:avLst/>
          </a:prstGeom>
          <a:solidFill>
            <a:srgbClr val="C1D3E9"/>
          </a:solidFill>
          <a:ln w="19050" cap="flat" cmpd="sng">
            <a:solidFill>
              <a:srgbClr val="000000"/>
            </a:solidFill>
            <a:bevel/>
          </a:ln>
        </p:spPr>
        <p:txBody>
          <a:bodyPr wrap="square" rtlCol="0">
            <a:noAutofit/>
          </a:bodyPr>
          <a:lstStyle/>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p:txBody>
      </p:sp>
      <p:sp>
        <p:nvSpPr>
          <p:cNvPr id="18" name="TextBox 26"/>
          <p:cNvSpPr txBox="1"/>
          <p:nvPr/>
        </p:nvSpPr>
        <p:spPr>
          <a:xfrm>
            <a:off x="6587959" y="3115637"/>
            <a:ext cx="443158" cy="373425"/>
          </a:xfrm>
          <a:prstGeom prst="rect">
            <a:avLst/>
          </a:prstGeom>
          <a:solidFill>
            <a:srgbClr val="B2E9C0"/>
          </a:solidFill>
          <a:ln w="19050" cap="flat" cmpd="sng">
            <a:solidFill>
              <a:srgbClr val="000000"/>
            </a:solidFill>
            <a:bevel/>
          </a:ln>
        </p:spPr>
        <p:txBody>
          <a:bodyPr wrap="square" rtlCol="0">
            <a:noAutofit/>
          </a:bodyPr>
          <a:lstStyle/>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p:txBody>
      </p:sp>
      <p:sp>
        <p:nvSpPr>
          <p:cNvPr id="19" name="TextBox 27"/>
          <p:cNvSpPr txBox="1"/>
          <p:nvPr/>
        </p:nvSpPr>
        <p:spPr>
          <a:xfrm>
            <a:off x="6587959" y="3773856"/>
            <a:ext cx="443158" cy="761767"/>
          </a:xfrm>
          <a:prstGeom prst="rect">
            <a:avLst/>
          </a:prstGeom>
          <a:solidFill>
            <a:srgbClr val="DBEEF4"/>
          </a:solidFill>
          <a:ln w="19050" cap="flat" cmpd="sng">
            <a:solidFill>
              <a:srgbClr val="000000"/>
            </a:solidFill>
            <a:bevel/>
          </a:ln>
        </p:spPr>
        <p:txBody>
          <a:bodyPr wrap="square" rtlCol="0">
            <a:noAutofit/>
          </a:bodyPr>
          <a:lstStyle/>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p:txBody>
      </p:sp>
      <p:sp>
        <p:nvSpPr>
          <p:cNvPr id="20" name="平行四辺形 19"/>
          <p:cNvSpPr/>
          <p:nvPr/>
        </p:nvSpPr>
        <p:spPr>
          <a:xfrm rot="5400000">
            <a:off x="5756814" y="2086833"/>
            <a:ext cx="1305588" cy="356700"/>
          </a:xfrm>
          <a:prstGeom prst="parallelogram">
            <a:avLst>
              <a:gd name="adj" fmla="val 226021"/>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1" name="平行四辺形 20"/>
          <p:cNvSpPr/>
          <p:nvPr/>
        </p:nvSpPr>
        <p:spPr>
          <a:xfrm rot="5400000">
            <a:off x="5870030" y="2785248"/>
            <a:ext cx="1065046" cy="342585"/>
          </a:xfrm>
          <a:prstGeom prst="parallelogram">
            <a:avLst>
              <a:gd name="adj" fmla="val 185435"/>
            </a:avLst>
          </a:prstGeom>
          <a:solidFill>
            <a:srgbClr val="B2E9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2" name="平行四辺形 21"/>
          <p:cNvSpPr/>
          <p:nvPr/>
        </p:nvSpPr>
        <p:spPr>
          <a:xfrm rot="5400000">
            <a:off x="5727834" y="3689612"/>
            <a:ext cx="1349436" cy="342589"/>
          </a:xfrm>
          <a:prstGeom prst="parallelogram">
            <a:avLst>
              <a:gd name="adj" fmla="val 161108"/>
            </a:avLst>
          </a:prstGeom>
          <a:solidFill>
            <a:srgbClr val="DBEEF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3" name="平行四辺形 22"/>
          <p:cNvSpPr/>
          <p:nvPr/>
        </p:nvSpPr>
        <p:spPr>
          <a:xfrm rot="5400000" flipH="1">
            <a:off x="6545753" y="3623505"/>
            <a:ext cx="1419987" cy="404245"/>
          </a:xfrm>
          <a:prstGeom prst="parallelogram">
            <a:avLst>
              <a:gd name="adj" fmla="val 150000"/>
            </a:avLst>
          </a:prstGeom>
          <a:solidFill>
            <a:srgbClr val="DBEEF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4" name="平行四辺形 23"/>
          <p:cNvSpPr/>
          <p:nvPr/>
        </p:nvSpPr>
        <p:spPr>
          <a:xfrm rot="5400000" flipH="1">
            <a:off x="6713622" y="2741508"/>
            <a:ext cx="1065045" cy="430055"/>
          </a:xfrm>
          <a:prstGeom prst="parallelogram">
            <a:avLst>
              <a:gd name="adj" fmla="val 147335"/>
            </a:avLst>
          </a:prstGeom>
          <a:solidFill>
            <a:srgbClr val="B2E9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5" name="平行四辺形 24"/>
          <p:cNvSpPr/>
          <p:nvPr/>
        </p:nvSpPr>
        <p:spPr>
          <a:xfrm rot="5400000" flipH="1">
            <a:off x="6602678" y="2040825"/>
            <a:ext cx="1286934" cy="430058"/>
          </a:xfrm>
          <a:prstGeom prst="parallelogram">
            <a:avLst>
              <a:gd name="adj" fmla="val 178700"/>
            </a:avLst>
          </a:prstGeom>
          <a:solidFill>
            <a:srgbClr val="C1D3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white"/>
              </a:solidFill>
              <a:latin typeface="ヒラギノ角ゴ ProN W3"/>
              <a:ea typeface="ヒラギノ角ゴ ProN W3"/>
              <a:cs typeface="ヒラギノ角ゴ ProN W3"/>
            </a:endParaRPr>
          </a:p>
        </p:txBody>
      </p:sp>
      <p:sp>
        <p:nvSpPr>
          <p:cNvPr id="26" name="Rectangle 10"/>
          <p:cNvSpPr/>
          <p:nvPr/>
        </p:nvSpPr>
        <p:spPr>
          <a:xfrm>
            <a:off x="6587959" y="2208228"/>
            <a:ext cx="443158" cy="3115076"/>
          </a:xfrm>
          <a:prstGeom prst="rect">
            <a:avLst/>
          </a:prstGeom>
          <a:no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28" name="Rectangle 7"/>
          <p:cNvSpPr/>
          <p:nvPr/>
        </p:nvSpPr>
        <p:spPr>
          <a:xfrm>
            <a:off x="7457872" y="1349912"/>
            <a:ext cx="1472273" cy="3510795"/>
          </a:xfrm>
          <a:prstGeom prst="rect">
            <a:avLst/>
          </a:prstGeom>
          <a:noFill/>
          <a:ln w="1905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29" name="TextBox 17"/>
          <p:cNvSpPr txBox="1"/>
          <p:nvPr/>
        </p:nvSpPr>
        <p:spPr>
          <a:xfrm>
            <a:off x="4089446" y="1365593"/>
            <a:ext cx="2143791" cy="2588492"/>
          </a:xfrm>
          <a:prstGeom prst="rect">
            <a:avLst/>
          </a:prstGeom>
          <a:solidFill>
            <a:srgbClr val="FFCC66"/>
          </a:solidFill>
          <a:ln w="19050" cap="flat" cmpd="sng">
            <a:solidFill>
              <a:schemeClr val="tx1"/>
            </a:solidFill>
            <a:bevel/>
          </a:ln>
        </p:spPr>
        <p:txBody>
          <a:bodyPr wrap="square" rtlCol="0" anchor="ctr">
            <a:noAutofit/>
          </a:bodyPr>
          <a:lstStyle/>
          <a:p>
            <a:pPr algn="ctr" defTabSz="457200"/>
            <a:endParaRPr lang="en-US" sz="1600" dirty="0">
              <a:solidFill>
                <a:srgbClr val="000000"/>
              </a:solidFill>
              <a:latin typeface="ヒラギノ角ゴ ProN W3"/>
              <a:ea typeface="ヒラギノ角ゴ ProN W3"/>
              <a:cs typeface="ヒラギノ角ゴ ProN W3"/>
            </a:endParaRPr>
          </a:p>
        </p:txBody>
      </p:sp>
      <p:sp>
        <p:nvSpPr>
          <p:cNvPr id="32" name="Rectangle 3"/>
          <p:cNvSpPr/>
          <p:nvPr/>
        </p:nvSpPr>
        <p:spPr>
          <a:xfrm>
            <a:off x="2295121" y="1939179"/>
            <a:ext cx="1390080" cy="2642372"/>
          </a:xfrm>
          <a:prstGeom prst="rect">
            <a:avLst/>
          </a:prstGeom>
          <a:solidFill>
            <a:srgbClr val="FFCC66"/>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r>
              <a:rPr lang="en-US" altLang="ja-JP" sz="1600" dirty="0">
                <a:solidFill>
                  <a:srgbClr val="000000"/>
                </a:solidFill>
                <a:latin typeface="ヒラギノ角ゴ ProN W3"/>
                <a:ea typeface="ヒラギノ角ゴ ProN W3"/>
                <a:cs typeface="ヒラギノ角ゴ ProN W3"/>
              </a:rPr>
              <a:t>[</a:t>
            </a:r>
            <a:r>
              <a:rPr lang="en-US" altLang="ja-JP" sz="1600" dirty="0" err="1">
                <a:solidFill>
                  <a:srgbClr val="000000"/>
                </a:solidFill>
                <a:latin typeface="ヒラギノ角ゴ ProN W3"/>
                <a:ea typeface="ヒラギノ角ゴ ProN W3"/>
                <a:cs typeface="ヒラギノ角ゴ ProN W3"/>
              </a:rPr>
              <a:t>mckernel</a:t>
            </a:r>
            <a:r>
              <a:rPr lang="en-US" altLang="ja-JP" sz="1600" dirty="0">
                <a:solidFill>
                  <a:srgbClr val="000000"/>
                </a:solidFill>
                <a:latin typeface="ヒラギノ角ゴ ProN W3"/>
                <a:ea typeface="ヒラギノ角ゴ ProN W3"/>
                <a:cs typeface="ヒラギノ角ゴ ProN W3"/>
              </a:rPr>
              <a:t>]</a:t>
            </a:r>
          </a:p>
        </p:txBody>
      </p:sp>
      <p:sp>
        <p:nvSpPr>
          <p:cNvPr id="9" name="TextBox 16"/>
          <p:cNvSpPr txBox="1"/>
          <p:nvPr/>
        </p:nvSpPr>
        <p:spPr>
          <a:xfrm>
            <a:off x="4745785" y="2424015"/>
            <a:ext cx="1485473" cy="420821"/>
          </a:xfrm>
          <a:prstGeom prst="rect">
            <a:avLst/>
          </a:prstGeom>
          <a:solidFill>
            <a:srgbClr val="B2E9C0"/>
          </a:solidFill>
          <a:ln w="19050" cap="flat" cmpd="sng">
            <a:solidFill>
              <a:schemeClr val="tx2">
                <a:lumMod val="60000"/>
                <a:lumOff val="40000"/>
              </a:schemeClr>
            </a:solidFill>
            <a:bevel/>
          </a:ln>
        </p:spPr>
        <p:txBody>
          <a:bodyPr wrap="square" rtlCol="0" anchor="ctr">
            <a:noAutofit/>
          </a:bodyPr>
          <a:lstStyle/>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a:p>
            <a:pPr algn="ctr" defTabSz="457200"/>
            <a:endParaRPr lang="en-US" sz="1600" dirty="0">
              <a:solidFill>
                <a:srgbClr val="000000"/>
              </a:solidFill>
              <a:latin typeface="ヒラギノ角ゴ ProN W3"/>
              <a:ea typeface="ヒラギノ角ゴ ProN W3"/>
              <a:cs typeface="ヒラギノ角ゴ ProN W3"/>
            </a:endParaRPr>
          </a:p>
        </p:txBody>
      </p:sp>
      <p:sp>
        <p:nvSpPr>
          <p:cNvPr id="12" name="TextBox 19"/>
          <p:cNvSpPr txBox="1"/>
          <p:nvPr/>
        </p:nvSpPr>
        <p:spPr>
          <a:xfrm>
            <a:off x="4745785" y="3186187"/>
            <a:ext cx="1485473" cy="767899"/>
          </a:xfrm>
          <a:prstGeom prst="rect">
            <a:avLst/>
          </a:prstGeom>
          <a:solidFill>
            <a:srgbClr val="DBEEF4"/>
          </a:solidFill>
          <a:ln w="19050" cap="flat" cmpd="sng">
            <a:solidFill>
              <a:srgbClr val="BFBFBF"/>
            </a:solidFill>
            <a:bevel/>
          </a:ln>
        </p:spPr>
        <p:txBody>
          <a:bodyPr wrap="square" rtlCol="0">
            <a:noAutofit/>
          </a:bodyPr>
          <a:lstStyle>
            <a:defPPr>
              <a:defRPr lang="ja-JP"/>
            </a:defPPr>
            <a:lvl1pPr algn="ctr">
              <a:defRPr sz="1600">
                <a:solidFill>
                  <a:srgbClr val="000000"/>
                </a:solidFill>
              </a:defRPr>
            </a:lvl1pPr>
          </a:lstStyle>
          <a:p>
            <a:pPr defTabSz="457200"/>
            <a:endParaRPr lang="en-US" dirty="0">
              <a:latin typeface="ヒラギノ角ゴ ProN W3"/>
              <a:ea typeface="ヒラギノ角ゴ ProN W3"/>
              <a:cs typeface="ヒラギノ角ゴ ProN W3"/>
            </a:endParaRPr>
          </a:p>
        </p:txBody>
      </p:sp>
      <p:sp>
        <p:nvSpPr>
          <p:cNvPr id="14" name="TextBox 21"/>
          <p:cNvSpPr txBox="1"/>
          <p:nvPr/>
        </p:nvSpPr>
        <p:spPr>
          <a:xfrm>
            <a:off x="4745784" y="1612388"/>
            <a:ext cx="1485474" cy="519761"/>
          </a:xfrm>
          <a:prstGeom prst="rect">
            <a:avLst/>
          </a:prstGeom>
          <a:solidFill>
            <a:srgbClr val="C6D9F1"/>
          </a:solidFill>
          <a:ln w="19050" cap="flat" cmpd="sng">
            <a:solidFill>
              <a:schemeClr val="tx2">
                <a:lumMod val="60000"/>
                <a:lumOff val="40000"/>
              </a:schemeClr>
            </a:solidFill>
            <a:bevel/>
          </a:ln>
        </p:spPr>
        <p:txBody>
          <a:bodyPr wrap="square" rtlCol="0">
            <a:noAutofit/>
          </a:bodyPr>
          <a:lstStyle/>
          <a:p>
            <a:pPr algn="ctr" defTabSz="457200"/>
            <a:endParaRPr lang="en-US" sz="1600" dirty="0">
              <a:solidFill>
                <a:srgbClr val="000000"/>
              </a:solidFill>
              <a:latin typeface="ヒラギノ角ゴ ProN W3"/>
              <a:ea typeface="ヒラギノ角ゴ ProN W3"/>
              <a:cs typeface="ヒラギノ角ゴ ProN W3"/>
            </a:endParaRPr>
          </a:p>
        </p:txBody>
      </p:sp>
      <p:sp>
        <p:nvSpPr>
          <p:cNvPr id="33" name="正方形/長方形 32"/>
          <p:cNvSpPr/>
          <p:nvPr/>
        </p:nvSpPr>
        <p:spPr>
          <a:xfrm rot="16200000">
            <a:off x="3725579" y="2548644"/>
            <a:ext cx="1392380" cy="369332"/>
          </a:xfrm>
          <a:prstGeom prst="rect">
            <a:avLst/>
          </a:prstGeom>
        </p:spPr>
        <p:txBody>
          <a:bodyPr wrap="none">
            <a:spAutoFit/>
          </a:bodyPr>
          <a:lstStyle/>
          <a:p>
            <a:pPr algn="ctr" defTabSz="457200"/>
            <a:r>
              <a:rPr lang="en-US" altLang="ja-JP" dirty="0">
                <a:solidFill>
                  <a:srgbClr val="000000"/>
                </a:solidFill>
                <a:latin typeface="ヒラギノ角ゴ ProN W3"/>
                <a:ea typeface="ヒラギノ角ゴ ProN W3"/>
                <a:cs typeface="ヒラギノ角ゴ ProN W3"/>
              </a:rPr>
              <a:t>[</a:t>
            </a:r>
            <a:r>
              <a:rPr lang="en-US" altLang="ja-JP" dirty="0" err="1">
                <a:solidFill>
                  <a:srgbClr val="000000"/>
                </a:solidFill>
                <a:latin typeface="ヒラギノ角ゴ ProN W3"/>
                <a:ea typeface="ヒラギノ角ゴ ProN W3"/>
                <a:cs typeface="ヒラギノ角ゴ ProN W3"/>
              </a:rPr>
              <a:t>mckernel</a:t>
            </a:r>
            <a:r>
              <a:rPr lang="en-US" altLang="ja-JP" dirty="0">
                <a:solidFill>
                  <a:srgbClr val="000000"/>
                </a:solidFill>
                <a:latin typeface="ヒラギノ角ゴ ProN W3"/>
                <a:ea typeface="ヒラギノ角ゴ ProN W3"/>
                <a:cs typeface="ヒラギノ角ゴ ProN W3"/>
              </a:rPr>
              <a:t>]</a:t>
            </a:r>
          </a:p>
        </p:txBody>
      </p:sp>
      <p:sp>
        <p:nvSpPr>
          <p:cNvPr id="34" name="TextBox 6"/>
          <p:cNvSpPr txBox="1"/>
          <p:nvPr/>
        </p:nvSpPr>
        <p:spPr>
          <a:xfrm>
            <a:off x="2241644" y="554891"/>
            <a:ext cx="1443556" cy="545890"/>
          </a:xfrm>
          <a:prstGeom prst="rect">
            <a:avLst/>
          </a:prstGeom>
          <a:noFill/>
        </p:spPr>
        <p:txBody>
          <a:bodyPr wrap="none" rtlCol="0" anchor="ctr">
            <a:noAutofit/>
          </a:bodyPr>
          <a:lstStyle/>
          <a:p>
            <a:pPr algn="ctr" defTabSz="457200"/>
            <a:r>
              <a:rPr lang="en-US" sz="1600" dirty="0">
                <a:solidFill>
                  <a:prstClr val="black"/>
                </a:solidFill>
                <a:latin typeface="ヒラギノ角ゴ ProN W3"/>
                <a:ea typeface="ヒラギノ角ゴ ProN W3"/>
                <a:cs typeface="ヒラギノ角ゴ ProN W3"/>
              </a:rPr>
              <a:t>File in Linux</a:t>
            </a:r>
          </a:p>
        </p:txBody>
      </p:sp>
      <p:sp>
        <p:nvSpPr>
          <p:cNvPr id="27" name="Rectangle 3"/>
          <p:cNvSpPr/>
          <p:nvPr/>
        </p:nvSpPr>
        <p:spPr>
          <a:xfrm>
            <a:off x="4089446" y="3954085"/>
            <a:ext cx="2143791" cy="922301"/>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
        <p:nvSpPr>
          <p:cNvPr id="35" name="Rectangle 3"/>
          <p:cNvSpPr/>
          <p:nvPr/>
        </p:nvSpPr>
        <p:spPr>
          <a:xfrm>
            <a:off x="4089446" y="1365595"/>
            <a:ext cx="2141812" cy="2588491"/>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defTabSz="457200"/>
            <a:endParaRPr lang="en-US" dirty="0">
              <a:solidFill>
                <a:prstClr val="white"/>
              </a:solidFill>
              <a:latin typeface="ヒラギノ角ゴ ProN W3"/>
              <a:ea typeface="ヒラギノ角ゴ ProN W3"/>
              <a:cs typeface="ヒラギノ角ゴ ProN W3"/>
            </a:endParaRPr>
          </a:p>
        </p:txBody>
      </p:sp>
    </p:spTree>
    <p:extLst>
      <p:ext uri="{BB962C8B-B14F-4D97-AF65-F5344CB8AC3E}">
        <p14:creationId xmlns:p14="http://schemas.microsoft.com/office/powerpoint/2010/main" val="5049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正方形/長方形 102"/>
          <p:cNvSpPr/>
          <p:nvPr/>
        </p:nvSpPr>
        <p:spPr bwMode="auto">
          <a:xfrm>
            <a:off x="7674581" y="6087685"/>
            <a:ext cx="2522958" cy="395998"/>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prstClr val="black"/>
                </a:solidFill>
                <a:ea typeface="ヒラギノ角ゴ ProN W3"/>
                <a:cs typeface="Calibri"/>
              </a:rPr>
              <a:t>IHK-Slave</a:t>
            </a:r>
            <a:endParaRPr lang="ja-JP" altLang="en-US" sz="2000" baseline="-25000" dirty="0">
              <a:solidFill>
                <a:prstClr val="black"/>
              </a:solidFill>
              <a:ea typeface="ヒラギノ角ゴ ProN W3"/>
              <a:cs typeface="Calibri"/>
            </a:endParaRPr>
          </a:p>
        </p:txBody>
      </p:sp>
      <p:sp>
        <p:nvSpPr>
          <p:cNvPr id="123" name="正方形/長方形 122"/>
          <p:cNvSpPr/>
          <p:nvPr/>
        </p:nvSpPr>
        <p:spPr>
          <a:xfrm>
            <a:off x="1994129" y="2190750"/>
            <a:ext cx="4935345" cy="459369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prstClr val="white"/>
              </a:solidFill>
              <a:ea typeface="ヒラギノ角ゴ ProN W3"/>
              <a:cs typeface="Calibri"/>
            </a:endParaRPr>
          </a:p>
        </p:txBody>
      </p:sp>
      <p:sp>
        <p:nvSpPr>
          <p:cNvPr id="124" name="正方形/長方形 123"/>
          <p:cNvSpPr/>
          <p:nvPr/>
        </p:nvSpPr>
        <p:spPr>
          <a:xfrm>
            <a:off x="5794395" y="2190750"/>
            <a:ext cx="1135079" cy="400110"/>
          </a:xfrm>
          <a:prstGeom prst="rect">
            <a:avLst/>
          </a:prstGeom>
        </p:spPr>
        <p:txBody>
          <a:bodyPr wrap="square">
            <a:spAutoFit/>
          </a:bodyPr>
          <a:lstStyle/>
          <a:p>
            <a:pPr algn="ctr" defTabSz="800100" fontAlgn="base">
              <a:spcBef>
                <a:spcPct val="0"/>
              </a:spcBef>
              <a:spcAft>
                <a:spcPct val="0"/>
              </a:spcAft>
            </a:pPr>
            <a:r>
              <a:rPr lang="en-US" altLang="ja-JP" sz="2000" dirty="0">
                <a:solidFill>
                  <a:prstClr val="black"/>
                </a:solidFill>
                <a:ea typeface="ヒラギノ角ゴ ProN W3"/>
                <a:cs typeface="Calibri"/>
              </a:rPr>
              <a:t>Linux</a:t>
            </a:r>
            <a:endParaRPr lang="ja-JP" altLang="en-US" sz="2000" dirty="0">
              <a:solidFill>
                <a:prstClr val="black"/>
              </a:solidFill>
              <a:ea typeface="ヒラギノ角ゴ ProN W3"/>
              <a:cs typeface="Calibri"/>
            </a:endParaRPr>
          </a:p>
        </p:txBody>
      </p:sp>
      <p:sp>
        <p:nvSpPr>
          <p:cNvPr id="134" name="正方形/長方形 133"/>
          <p:cNvSpPr/>
          <p:nvPr/>
        </p:nvSpPr>
        <p:spPr bwMode="auto">
          <a:xfrm>
            <a:off x="2163650" y="6088686"/>
            <a:ext cx="4548475" cy="431999"/>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prstClr val="black"/>
                </a:solidFill>
                <a:ea typeface="ヒラギノ角ゴ ProN W3"/>
                <a:cs typeface="Calibri"/>
              </a:rPr>
              <a:t>IHK-Master</a:t>
            </a:r>
            <a:endParaRPr lang="ja-JP" altLang="en-US" sz="2000" dirty="0">
              <a:solidFill>
                <a:prstClr val="black"/>
              </a:solidFill>
              <a:ea typeface="ヒラギノ角ゴ ProN W3"/>
              <a:cs typeface="Calibri"/>
            </a:endParaRPr>
          </a:p>
        </p:txBody>
      </p:sp>
      <p:sp>
        <p:nvSpPr>
          <p:cNvPr id="41" name="正方形/長方形 40"/>
          <p:cNvSpPr/>
          <p:nvPr/>
        </p:nvSpPr>
        <p:spPr bwMode="auto">
          <a:xfrm>
            <a:off x="2163649" y="2317660"/>
            <a:ext cx="1038520" cy="881716"/>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prstClr val="black"/>
                </a:solidFill>
                <a:ea typeface="ヒラギノ角ゴ ProN W3"/>
                <a:cs typeface="Calibri"/>
              </a:rPr>
              <a:t>Node</a:t>
            </a:r>
            <a:br>
              <a:rPr lang="en-US" altLang="ja-JP" sz="2000" dirty="0">
                <a:solidFill>
                  <a:prstClr val="black"/>
                </a:solidFill>
                <a:ea typeface="ヒラギノ角ゴ ProN W3"/>
                <a:cs typeface="Calibri"/>
              </a:rPr>
            </a:br>
            <a:r>
              <a:rPr lang="en-US" altLang="ja-JP" sz="2000" dirty="0">
                <a:solidFill>
                  <a:prstClr val="black"/>
                </a:solidFill>
                <a:ea typeface="ヒラギノ角ゴ ProN W3"/>
                <a:cs typeface="Calibri"/>
              </a:rPr>
              <a:t>Monitor</a:t>
            </a:r>
            <a:br>
              <a:rPr lang="en-US" altLang="ja-JP" sz="2000" dirty="0">
                <a:solidFill>
                  <a:prstClr val="black"/>
                </a:solidFill>
                <a:ea typeface="ヒラギノ角ゴ ProN W3"/>
                <a:cs typeface="Calibri"/>
              </a:rPr>
            </a:br>
            <a:r>
              <a:rPr lang="en-US" altLang="ja-JP" sz="2000" dirty="0">
                <a:solidFill>
                  <a:prstClr val="black"/>
                </a:solidFill>
                <a:ea typeface="ヒラギノ角ゴ ProN W3"/>
                <a:cs typeface="Calibri"/>
              </a:rPr>
              <a:t>Daemon</a:t>
            </a:r>
            <a:endParaRPr lang="ja-JP" altLang="en-US" sz="2000" baseline="-25000" dirty="0">
              <a:solidFill>
                <a:prstClr val="black"/>
              </a:solidFill>
              <a:ea typeface="ヒラギノ角ゴ ProN W3"/>
              <a:cs typeface="Calibri"/>
            </a:endParaRPr>
          </a:p>
        </p:txBody>
      </p:sp>
      <p:cxnSp>
        <p:nvCxnSpPr>
          <p:cNvPr id="94" name="直線コネクタ 93"/>
          <p:cNvCxnSpPr/>
          <p:nvPr/>
        </p:nvCxnSpPr>
        <p:spPr bwMode="auto">
          <a:xfrm>
            <a:off x="3202169" y="2980146"/>
            <a:ext cx="2824298" cy="0"/>
          </a:xfrm>
          <a:prstGeom prst="line">
            <a:avLst/>
          </a:prstGeom>
          <a:noFill/>
          <a:ln w="12700" cap="flat" cmpd="sng" algn="ctr">
            <a:solidFill>
              <a:schemeClr val="tx1"/>
            </a:solidFill>
            <a:prstDash val="solid"/>
            <a:round/>
            <a:headEnd type="triangle" w="lg" len="lg"/>
            <a:tailEnd type="none" w="lg" len="lg"/>
          </a:ln>
          <a:effectLst/>
        </p:spPr>
      </p:cxnSp>
      <p:sp>
        <p:nvSpPr>
          <p:cNvPr id="128" name="正方形/長方形 127"/>
          <p:cNvSpPr/>
          <p:nvPr/>
        </p:nvSpPr>
        <p:spPr>
          <a:xfrm>
            <a:off x="3559979" y="3079463"/>
            <a:ext cx="2466488" cy="369332"/>
          </a:xfrm>
          <a:prstGeom prst="rect">
            <a:avLst/>
          </a:prstGeom>
          <a:solidFill>
            <a:schemeClr val="bg1">
              <a:alpha val="70000"/>
            </a:schemeClr>
          </a:solidFill>
        </p:spPr>
        <p:txBody>
          <a:bodyPr wrap="square">
            <a:spAutoFit/>
          </a:bodyPr>
          <a:lstStyle/>
          <a:p>
            <a:pPr algn="ctr" defTabSz="800100" fontAlgn="base">
              <a:spcBef>
                <a:spcPct val="0"/>
              </a:spcBef>
              <a:spcAft>
                <a:spcPct val="0"/>
              </a:spcAft>
            </a:pPr>
            <a:r>
              <a:rPr lang="en-US" altLang="ja-JP" dirty="0">
                <a:solidFill>
                  <a:prstClr val="black"/>
                </a:solidFill>
                <a:ea typeface="ヒラギノ角ゴ ProN W3"/>
                <a:cs typeface="Calibri"/>
              </a:rPr>
              <a:t> Report</a:t>
            </a:r>
            <a:r>
              <a:rPr lang="ja-JP" altLang="en-US" dirty="0">
                <a:solidFill>
                  <a:prstClr val="black"/>
                </a:solidFill>
                <a:ea typeface="ヒラギノ角ゴ ProN W3"/>
                <a:cs typeface="Calibri"/>
              </a:rPr>
              <a:t> </a:t>
            </a:r>
            <a:r>
              <a:rPr lang="en-US" altLang="ja-JP" dirty="0">
                <a:solidFill>
                  <a:prstClr val="black"/>
                </a:solidFill>
                <a:ea typeface="ヒラギノ角ゴ ProN W3"/>
                <a:cs typeface="Calibri"/>
              </a:rPr>
              <a:t>resource full </a:t>
            </a:r>
            <a:endParaRPr lang="ja-JP" altLang="en-US" dirty="0">
              <a:solidFill>
                <a:prstClr val="black"/>
              </a:solidFill>
              <a:ea typeface="ヒラギノ角ゴ ProN W3"/>
              <a:cs typeface="Calibri"/>
            </a:endParaRPr>
          </a:p>
        </p:txBody>
      </p:sp>
      <p:sp>
        <p:nvSpPr>
          <p:cNvPr id="30" name="タイトル 1"/>
          <p:cNvSpPr>
            <a:spLocks noGrp="1"/>
          </p:cNvSpPr>
          <p:nvPr>
            <p:ph type="title"/>
          </p:nvPr>
        </p:nvSpPr>
        <p:spPr>
          <a:xfrm>
            <a:off x="1573326" y="6765"/>
            <a:ext cx="9094675" cy="543205"/>
          </a:xfrm>
        </p:spPr>
        <p:txBody>
          <a:bodyPr/>
          <a:lstStyle/>
          <a:p>
            <a:r>
              <a:rPr lang="en-US" altLang="ja-JP" sz="2800" dirty="0" err="1">
                <a:latin typeface="+mn-lt"/>
                <a:ea typeface="ヒラギノ角ゴ ProN W3"/>
                <a:cs typeface="ヒラギノ角ゴ ProN W3"/>
              </a:rPr>
              <a:t>anon_inode_getfile</a:t>
            </a:r>
            <a:endParaRPr lang="ja-JP" altLang="en-US" sz="2800" dirty="0">
              <a:latin typeface="+mn-lt"/>
              <a:ea typeface="ヒラギノ角ゴ ProN W3"/>
              <a:cs typeface="ヒラギノ角ゴ ProN W3"/>
            </a:endParaRPr>
          </a:p>
        </p:txBody>
      </p:sp>
      <p:sp>
        <p:nvSpPr>
          <p:cNvPr id="63" name="正方形/長方形 62"/>
          <p:cNvSpPr/>
          <p:nvPr/>
        </p:nvSpPr>
        <p:spPr>
          <a:xfrm rot="16200000">
            <a:off x="1025441" y="3996278"/>
            <a:ext cx="1495076" cy="400110"/>
          </a:xfrm>
          <a:prstGeom prst="rect">
            <a:avLst/>
          </a:prstGeom>
        </p:spPr>
        <p:txBody>
          <a:bodyPr wrap="square">
            <a:spAutoFit/>
          </a:bodyPr>
          <a:lstStyle/>
          <a:p>
            <a:pPr algn="ctr" defTabSz="800100" fontAlgn="base">
              <a:spcBef>
                <a:spcPct val="0"/>
              </a:spcBef>
              <a:spcAft>
                <a:spcPct val="0"/>
              </a:spcAft>
            </a:pPr>
            <a:r>
              <a:rPr lang="en-US" altLang="ja-JP" sz="2000" dirty="0">
                <a:solidFill>
                  <a:prstClr val="black"/>
                </a:solidFill>
                <a:ea typeface="ヒラギノ角ゴ ProN W3"/>
                <a:cs typeface="Calibri"/>
              </a:rPr>
              <a:t>User space</a:t>
            </a:r>
            <a:endParaRPr lang="ja-JP" altLang="en-US" sz="2000" dirty="0">
              <a:solidFill>
                <a:prstClr val="black"/>
              </a:solidFill>
              <a:ea typeface="ヒラギノ角ゴ ProN W3"/>
              <a:cs typeface="Calibri"/>
            </a:endParaRPr>
          </a:p>
        </p:txBody>
      </p:sp>
      <p:sp>
        <p:nvSpPr>
          <p:cNvPr id="64" name="正方形/長方形 63"/>
          <p:cNvSpPr/>
          <p:nvPr/>
        </p:nvSpPr>
        <p:spPr>
          <a:xfrm rot="16200000">
            <a:off x="980646" y="5888629"/>
            <a:ext cx="1537040" cy="400110"/>
          </a:xfrm>
          <a:prstGeom prst="rect">
            <a:avLst/>
          </a:prstGeom>
        </p:spPr>
        <p:txBody>
          <a:bodyPr wrap="square">
            <a:spAutoFit/>
          </a:bodyPr>
          <a:lstStyle/>
          <a:p>
            <a:pPr algn="ctr" defTabSz="800100" fontAlgn="base">
              <a:spcBef>
                <a:spcPct val="0"/>
              </a:spcBef>
              <a:spcAft>
                <a:spcPct val="0"/>
              </a:spcAft>
            </a:pPr>
            <a:r>
              <a:rPr lang="en-US" altLang="ja-JP" sz="2000" dirty="0">
                <a:solidFill>
                  <a:prstClr val="black"/>
                </a:solidFill>
                <a:ea typeface="ヒラギノ角ゴ ProN W3"/>
                <a:cs typeface="Calibri"/>
              </a:rPr>
              <a:t>Kernel space</a:t>
            </a:r>
            <a:endParaRPr lang="ja-JP" altLang="en-US" sz="2000" dirty="0">
              <a:solidFill>
                <a:prstClr val="black"/>
              </a:solidFill>
              <a:ea typeface="ヒラギノ角ゴ ProN W3"/>
              <a:cs typeface="Calibri"/>
            </a:endParaRPr>
          </a:p>
        </p:txBody>
      </p:sp>
      <p:sp>
        <p:nvSpPr>
          <p:cNvPr id="32" name="正方形/長方形 31"/>
          <p:cNvSpPr/>
          <p:nvPr/>
        </p:nvSpPr>
        <p:spPr bwMode="auto">
          <a:xfrm>
            <a:off x="8965503" y="4519001"/>
            <a:ext cx="1320726" cy="395998"/>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prstClr val="black"/>
                </a:solidFill>
                <a:ea typeface="ヒラギノ角ゴ ProN W3"/>
                <a:cs typeface="Calibri"/>
              </a:rPr>
              <a:t>Process</a:t>
            </a:r>
            <a:endParaRPr lang="ja-JP" altLang="en-US" sz="2000" baseline="-25000" dirty="0">
              <a:solidFill>
                <a:prstClr val="black"/>
              </a:solidFill>
              <a:ea typeface="ヒラギノ角ゴ ProN W3"/>
              <a:cs typeface="Calibri"/>
            </a:endParaRPr>
          </a:p>
        </p:txBody>
      </p:sp>
      <p:sp>
        <p:nvSpPr>
          <p:cNvPr id="33" name="正方形/長方形 32"/>
          <p:cNvSpPr/>
          <p:nvPr/>
        </p:nvSpPr>
        <p:spPr bwMode="auto">
          <a:xfrm>
            <a:off x="5391097" y="5501343"/>
            <a:ext cx="1149590" cy="372408"/>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err="1">
                <a:solidFill>
                  <a:prstClr val="black"/>
                </a:solidFill>
                <a:ea typeface="ヒラギノ角ゴ ProN W3"/>
                <a:cs typeface="Calibri"/>
              </a:rPr>
              <a:t>mcctrl</a:t>
            </a:r>
            <a:endParaRPr lang="ja-JP" altLang="en-US" sz="2000" dirty="0">
              <a:solidFill>
                <a:prstClr val="black"/>
              </a:solidFill>
              <a:ea typeface="ヒラギノ角ゴ ProN W3"/>
              <a:cs typeface="Calibri"/>
            </a:endParaRPr>
          </a:p>
        </p:txBody>
      </p:sp>
      <p:cxnSp>
        <p:nvCxnSpPr>
          <p:cNvPr id="26" name="直線コネクタ 25"/>
          <p:cNvCxnSpPr/>
          <p:nvPr/>
        </p:nvCxnSpPr>
        <p:spPr bwMode="auto">
          <a:xfrm flipV="1">
            <a:off x="9883042" y="4943871"/>
            <a:ext cx="0" cy="1226188"/>
          </a:xfrm>
          <a:prstGeom prst="line">
            <a:avLst/>
          </a:prstGeom>
          <a:noFill/>
          <a:ln w="12700" cap="flat" cmpd="sng" algn="ctr">
            <a:solidFill>
              <a:schemeClr val="tx1"/>
            </a:solidFill>
            <a:prstDash val="solid"/>
            <a:round/>
            <a:headEnd type="none" w="lg" len="lg"/>
            <a:tailEnd type="none" w="lg" len="lg"/>
          </a:ln>
          <a:effectLst/>
        </p:spPr>
      </p:cxnSp>
      <p:cxnSp>
        <p:nvCxnSpPr>
          <p:cNvPr id="27" name="直線コネクタ 26"/>
          <p:cNvCxnSpPr/>
          <p:nvPr/>
        </p:nvCxnSpPr>
        <p:spPr bwMode="auto">
          <a:xfrm>
            <a:off x="6026468" y="6170058"/>
            <a:ext cx="3856575" cy="0"/>
          </a:xfrm>
          <a:prstGeom prst="line">
            <a:avLst/>
          </a:prstGeom>
          <a:noFill/>
          <a:ln w="12700" cap="flat" cmpd="sng" algn="ctr">
            <a:solidFill>
              <a:schemeClr val="tx1"/>
            </a:solidFill>
            <a:prstDash val="solid"/>
            <a:round/>
            <a:headEnd type="none" w="med" len="med"/>
            <a:tailEnd type="none" w="lg" len="lg"/>
          </a:ln>
          <a:effectLst/>
        </p:spPr>
      </p:cxnSp>
      <p:cxnSp>
        <p:nvCxnSpPr>
          <p:cNvPr id="35" name="直線コネクタ 34"/>
          <p:cNvCxnSpPr/>
          <p:nvPr/>
        </p:nvCxnSpPr>
        <p:spPr bwMode="auto">
          <a:xfrm flipV="1">
            <a:off x="6026467" y="2980146"/>
            <a:ext cx="0" cy="3189912"/>
          </a:xfrm>
          <a:prstGeom prst="line">
            <a:avLst/>
          </a:prstGeom>
          <a:noFill/>
          <a:ln w="12700" cap="flat" cmpd="sng" algn="ctr">
            <a:solidFill>
              <a:schemeClr val="tx1"/>
            </a:solidFill>
            <a:prstDash val="solid"/>
            <a:round/>
            <a:headEnd type="none" w="med" len="med"/>
            <a:tailEnd type="none" w="lg" len="lg"/>
          </a:ln>
          <a:effectLst/>
        </p:spPr>
      </p:cxnSp>
      <p:sp>
        <p:nvSpPr>
          <p:cNvPr id="20" name="正方形/長方形 19"/>
          <p:cNvSpPr/>
          <p:nvPr/>
        </p:nvSpPr>
        <p:spPr>
          <a:xfrm>
            <a:off x="7874198" y="1635634"/>
            <a:ext cx="2498190" cy="4182000"/>
          </a:xfrm>
          <a:prstGeom prst="rect">
            <a:avLst/>
          </a:prstGeom>
          <a:solidFill>
            <a:srgbClr val="CCFF66"/>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black"/>
              </a:solidFill>
              <a:ea typeface="ヒラギノ角ゴ ProN W3"/>
              <a:cs typeface="ヒラギノ角ゴ ProN W3"/>
            </a:endParaRPr>
          </a:p>
        </p:txBody>
      </p:sp>
      <p:sp>
        <p:nvSpPr>
          <p:cNvPr id="21" name="正方形/長方形 20"/>
          <p:cNvSpPr/>
          <p:nvPr/>
        </p:nvSpPr>
        <p:spPr>
          <a:xfrm>
            <a:off x="7874197" y="1397990"/>
            <a:ext cx="2498190" cy="4419644"/>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prstClr val="black"/>
              </a:solidFill>
              <a:ea typeface="ヒラギノ角ゴ ProN W3"/>
              <a:cs typeface="ヒラギノ角ゴ ProN W3"/>
            </a:endParaRPr>
          </a:p>
        </p:txBody>
      </p:sp>
      <p:sp>
        <p:nvSpPr>
          <p:cNvPr id="34" name="テキスト ボックス 33"/>
          <p:cNvSpPr txBox="1"/>
          <p:nvPr/>
        </p:nvSpPr>
        <p:spPr>
          <a:xfrm>
            <a:off x="8075143" y="1635634"/>
            <a:ext cx="2122396" cy="369332"/>
          </a:xfrm>
          <a:prstGeom prst="rect">
            <a:avLst/>
          </a:prstGeom>
          <a:noFill/>
        </p:spPr>
        <p:txBody>
          <a:bodyPr wrap="none" rtlCol="0">
            <a:spAutoFit/>
          </a:bodyPr>
          <a:lstStyle/>
          <a:p>
            <a:pPr defTabSz="457200"/>
            <a:r>
              <a:rPr lang="en-US" altLang="ja-JP" dirty="0">
                <a:solidFill>
                  <a:prstClr val="black"/>
                </a:solidFill>
                <a:ea typeface="ヒラギノ角ゴ ProN W3"/>
                <a:cs typeface="ヒラギノ角ゴ ProN W3"/>
              </a:rPr>
              <a:t>Virtual memory area</a:t>
            </a:r>
            <a:endParaRPr lang="ja-JP" altLang="en-US" dirty="0">
              <a:solidFill>
                <a:prstClr val="black"/>
              </a:solidFill>
              <a:ea typeface="ヒラギノ角ゴ ProN W3"/>
              <a:cs typeface="ヒラギノ角ゴ ProN W3"/>
            </a:endParaRPr>
          </a:p>
        </p:txBody>
      </p:sp>
      <p:sp>
        <p:nvSpPr>
          <p:cNvPr id="38" name="テキスト ボックス 37"/>
          <p:cNvSpPr txBox="1"/>
          <p:nvPr/>
        </p:nvSpPr>
        <p:spPr>
          <a:xfrm>
            <a:off x="7904305" y="710712"/>
            <a:ext cx="2179202" cy="369332"/>
          </a:xfrm>
          <a:prstGeom prst="rect">
            <a:avLst/>
          </a:prstGeom>
          <a:noFill/>
        </p:spPr>
        <p:txBody>
          <a:bodyPr wrap="none" rtlCol="0">
            <a:spAutoFit/>
          </a:bodyPr>
          <a:lstStyle/>
          <a:p>
            <a:pPr defTabSz="457200"/>
            <a:r>
              <a:rPr lang="en-US" altLang="ja-JP" dirty="0">
                <a:solidFill>
                  <a:prstClr val="black"/>
                </a:solidFill>
                <a:ea typeface="ヒラギノ角ゴ ProN W3"/>
                <a:cs typeface="ヒラギノ角ゴ ProN W3"/>
              </a:rPr>
              <a:t>Virtual address space</a:t>
            </a:r>
            <a:endParaRPr lang="ja-JP" altLang="en-US" dirty="0">
              <a:solidFill>
                <a:prstClr val="black"/>
              </a:solidFill>
              <a:ea typeface="ヒラギノ角ゴ ProN W3"/>
              <a:cs typeface="ヒラギノ角ゴ ProN W3"/>
            </a:endParaRPr>
          </a:p>
        </p:txBody>
      </p:sp>
    </p:spTree>
    <p:extLst>
      <p:ext uri="{BB962C8B-B14F-4D97-AF65-F5344CB8AC3E}">
        <p14:creationId xmlns:p14="http://schemas.microsoft.com/office/powerpoint/2010/main" val="19797026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bwMode="auto">
          <a:xfrm>
            <a:off x="6448425" y="1581151"/>
            <a:ext cx="127635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address</a:t>
            </a:r>
          </a:p>
          <a:p>
            <a:pPr algn="ctr" defTabSz="457200"/>
            <a:r>
              <a:rPr lang="en-US" altLang="ja-JP" dirty="0">
                <a:solidFill>
                  <a:prstClr val="black"/>
                </a:solidFill>
              </a:rPr>
              <a:t>space</a:t>
            </a:r>
            <a:endParaRPr lang="ja-JP" altLang="en-US" dirty="0">
              <a:solidFill>
                <a:prstClr val="black"/>
              </a:solidFill>
            </a:endParaRPr>
          </a:p>
        </p:txBody>
      </p:sp>
      <p:sp>
        <p:nvSpPr>
          <p:cNvPr id="32" name="正方形/長方形 31"/>
          <p:cNvSpPr/>
          <p:nvPr/>
        </p:nvSpPr>
        <p:spPr bwMode="auto">
          <a:xfrm>
            <a:off x="5048250" y="2676526"/>
            <a:ext cx="102870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process</a:t>
            </a:r>
            <a:endParaRPr lang="ja-JP" altLang="en-US" dirty="0">
              <a:solidFill>
                <a:prstClr val="black"/>
              </a:solidFill>
            </a:endParaRPr>
          </a:p>
        </p:txBody>
      </p:sp>
      <p:cxnSp>
        <p:nvCxnSpPr>
          <p:cNvPr id="34" name="直線矢印コネクタ 33"/>
          <p:cNvCxnSpPr>
            <a:stCxn id="28" idx="2"/>
          </p:cNvCxnSpPr>
          <p:nvPr/>
        </p:nvCxnSpPr>
        <p:spPr bwMode="auto">
          <a:xfrm>
            <a:off x="7086600" y="2295525"/>
            <a:ext cx="0" cy="381000"/>
          </a:xfrm>
          <a:prstGeom prst="straightConnector1">
            <a:avLst/>
          </a:prstGeom>
          <a:noFill/>
          <a:ln w="9525" cap="flat" cmpd="sng" algn="ctr">
            <a:solidFill>
              <a:schemeClr val="tx1"/>
            </a:solidFill>
            <a:prstDash val="solid"/>
            <a:round/>
            <a:headEnd type="arrow" w="med" len="med"/>
            <a:tailEnd type="arrow"/>
          </a:ln>
          <a:effectLst/>
        </p:spPr>
      </p:cxnSp>
      <p:sp>
        <p:nvSpPr>
          <p:cNvPr id="35" name="テキスト ボックス 34"/>
          <p:cNvSpPr txBox="1"/>
          <p:nvPr/>
        </p:nvSpPr>
        <p:spPr>
          <a:xfrm rot="2489606">
            <a:off x="6057900" y="5010150"/>
            <a:ext cx="1172116" cy="307777"/>
          </a:xfrm>
          <a:prstGeom prst="rect">
            <a:avLst/>
          </a:prstGeom>
          <a:noFill/>
        </p:spPr>
        <p:txBody>
          <a:bodyPr wrap="none" rtlCol="0">
            <a:spAutoFit/>
          </a:bodyPr>
          <a:lstStyle/>
          <a:p>
            <a:pPr defTabSz="457200"/>
            <a:r>
              <a:rPr lang="en-US" altLang="ja-JP" sz="1400" dirty="0" err="1">
                <a:solidFill>
                  <a:prstClr val="black"/>
                </a:solidFill>
              </a:rPr>
              <a:t>runq</a:t>
            </a:r>
            <a:r>
              <a:rPr lang="en-US" altLang="ja-JP" sz="1400" dirty="0">
                <a:solidFill>
                  <a:prstClr val="black"/>
                </a:solidFill>
              </a:rPr>
              <a:t>, current</a:t>
            </a:r>
            <a:endParaRPr lang="ja-JP" altLang="en-US" sz="1400" dirty="0">
              <a:solidFill>
                <a:prstClr val="black"/>
              </a:solidFill>
            </a:endParaRPr>
          </a:p>
        </p:txBody>
      </p:sp>
      <p:sp>
        <p:nvSpPr>
          <p:cNvPr id="36" name="正方形/長方形 35"/>
          <p:cNvSpPr/>
          <p:nvPr/>
        </p:nvSpPr>
        <p:spPr bwMode="auto">
          <a:xfrm>
            <a:off x="5048250" y="3838576"/>
            <a:ext cx="102870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thread</a:t>
            </a:r>
            <a:endParaRPr lang="ja-JP" altLang="en-US" dirty="0">
              <a:solidFill>
                <a:prstClr val="black"/>
              </a:solidFill>
            </a:endParaRPr>
          </a:p>
        </p:txBody>
      </p:sp>
      <p:cxnSp>
        <p:nvCxnSpPr>
          <p:cNvPr id="41" name="直線矢印コネクタ 40"/>
          <p:cNvCxnSpPr>
            <a:stCxn id="32" idx="2"/>
            <a:endCxn id="36" idx="0"/>
          </p:cNvCxnSpPr>
          <p:nvPr/>
        </p:nvCxnSpPr>
        <p:spPr bwMode="auto">
          <a:xfrm>
            <a:off x="5562600" y="3390901"/>
            <a:ext cx="0" cy="447675"/>
          </a:xfrm>
          <a:prstGeom prst="straightConnector1">
            <a:avLst/>
          </a:prstGeom>
          <a:noFill/>
          <a:ln w="9525" cap="flat" cmpd="sng" algn="ctr">
            <a:solidFill>
              <a:schemeClr val="tx1"/>
            </a:solidFill>
            <a:prstDash val="solid"/>
            <a:round/>
            <a:headEnd type="arrow" w="med" len="med"/>
            <a:tailEnd type="arrow"/>
          </a:ln>
          <a:effectLst/>
        </p:spPr>
      </p:cxnSp>
      <p:sp>
        <p:nvSpPr>
          <p:cNvPr id="54" name="正方形/長方形 53"/>
          <p:cNvSpPr/>
          <p:nvPr/>
        </p:nvSpPr>
        <p:spPr bwMode="auto">
          <a:xfrm>
            <a:off x="6429376" y="5581650"/>
            <a:ext cx="1038225" cy="457200"/>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CLV</a:t>
            </a:r>
            <a:endParaRPr lang="ja-JP" altLang="en-US" dirty="0">
              <a:solidFill>
                <a:prstClr val="black"/>
              </a:solidFill>
            </a:endParaRPr>
          </a:p>
        </p:txBody>
      </p:sp>
      <p:cxnSp>
        <p:nvCxnSpPr>
          <p:cNvPr id="55" name="直線矢印コネクタ 54"/>
          <p:cNvCxnSpPr>
            <a:stCxn id="54" idx="0"/>
          </p:cNvCxnSpPr>
          <p:nvPr/>
        </p:nvCxnSpPr>
        <p:spPr bwMode="auto">
          <a:xfrm flipH="1" flipV="1">
            <a:off x="6000750" y="4743450"/>
            <a:ext cx="947738" cy="838200"/>
          </a:xfrm>
          <a:prstGeom prst="straightConnector1">
            <a:avLst/>
          </a:prstGeom>
          <a:noFill/>
          <a:ln w="9525" cap="flat" cmpd="sng" algn="ctr">
            <a:solidFill>
              <a:schemeClr val="tx1"/>
            </a:solidFill>
            <a:prstDash val="solid"/>
            <a:round/>
            <a:headEnd type="none" w="med" len="med"/>
            <a:tailEnd type="arrow"/>
          </a:ln>
          <a:effectLst/>
        </p:spPr>
      </p:cxnSp>
      <p:sp>
        <p:nvSpPr>
          <p:cNvPr id="57" name="正方形/長方形 56"/>
          <p:cNvSpPr/>
          <p:nvPr/>
        </p:nvSpPr>
        <p:spPr bwMode="auto">
          <a:xfrm>
            <a:off x="6496050" y="2676526"/>
            <a:ext cx="120015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process_vm</a:t>
            </a:r>
            <a:endParaRPr lang="ja-JP" altLang="en-US" dirty="0">
              <a:solidFill>
                <a:prstClr val="black"/>
              </a:solidFill>
            </a:endParaRPr>
          </a:p>
        </p:txBody>
      </p:sp>
      <p:cxnSp>
        <p:nvCxnSpPr>
          <p:cNvPr id="59" name="直線矢印コネクタ 58"/>
          <p:cNvCxnSpPr>
            <a:stCxn id="32" idx="3"/>
            <a:endCxn id="57" idx="1"/>
          </p:cNvCxnSpPr>
          <p:nvPr/>
        </p:nvCxnSpPr>
        <p:spPr bwMode="auto">
          <a:xfrm>
            <a:off x="6076950" y="3033713"/>
            <a:ext cx="419100" cy="0"/>
          </a:xfrm>
          <a:prstGeom prst="straightConnector1">
            <a:avLst/>
          </a:prstGeom>
          <a:noFill/>
          <a:ln w="9525" cap="flat" cmpd="sng" algn="ctr">
            <a:solidFill>
              <a:schemeClr val="tx1"/>
            </a:solidFill>
            <a:prstDash val="solid"/>
            <a:round/>
            <a:headEnd type="arrow" w="med" len="med"/>
            <a:tailEnd type="arrow"/>
          </a:ln>
          <a:effectLst/>
        </p:spPr>
      </p:cxnSp>
      <p:sp>
        <p:nvSpPr>
          <p:cNvPr id="62" name="正方形/長方形 61"/>
          <p:cNvSpPr/>
          <p:nvPr/>
        </p:nvSpPr>
        <p:spPr bwMode="auto">
          <a:xfrm>
            <a:off x="8029575" y="1581151"/>
            <a:ext cx="120015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page_table</a:t>
            </a:r>
            <a:endParaRPr lang="ja-JP" altLang="en-US" dirty="0">
              <a:solidFill>
                <a:prstClr val="black"/>
              </a:solidFill>
            </a:endParaRPr>
          </a:p>
        </p:txBody>
      </p:sp>
      <p:sp>
        <p:nvSpPr>
          <p:cNvPr id="63" name="正方形/長方形 62"/>
          <p:cNvSpPr/>
          <p:nvPr/>
        </p:nvSpPr>
        <p:spPr bwMode="auto">
          <a:xfrm>
            <a:off x="8210550" y="2438401"/>
            <a:ext cx="120015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vm_regions</a:t>
            </a:r>
            <a:endParaRPr lang="ja-JP" altLang="en-US" dirty="0">
              <a:solidFill>
                <a:prstClr val="black"/>
              </a:solidFill>
            </a:endParaRPr>
          </a:p>
        </p:txBody>
      </p:sp>
      <p:sp>
        <p:nvSpPr>
          <p:cNvPr id="64" name="正方形/長方形 63"/>
          <p:cNvSpPr/>
          <p:nvPr/>
        </p:nvSpPr>
        <p:spPr bwMode="auto">
          <a:xfrm>
            <a:off x="8229600" y="3267076"/>
            <a:ext cx="120015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vm_ranges</a:t>
            </a:r>
            <a:endParaRPr lang="ja-JP" altLang="en-US" dirty="0">
              <a:solidFill>
                <a:prstClr val="black"/>
              </a:solidFill>
            </a:endParaRPr>
          </a:p>
        </p:txBody>
      </p:sp>
      <p:sp>
        <p:nvSpPr>
          <p:cNvPr id="65" name="正方形/長方形 64"/>
          <p:cNvSpPr/>
          <p:nvPr/>
        </p:nvSpPr>
        <p:spPr bwMode="auto">
          <a:xfrm>
            <a:off x="8286750" y="3343276"/>
            <a:ext cx="120015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vm_ranges</a:t>
            </a:r>
            <a:endParaRPr lang="ja-JP" altLang="en-US" dirty="0">
              <a:solidFill>
                <a:prstClr val="black"/>
              </a:solidFill>
            </a:endParaRPr>
          </a:p>
        </p:txBody>
      </p:sp>
      <p:sp>
        <p:nvSpPr>
          <p:cNvPr id="66" name="正方形/長方形 65"/>
          <p:cNvSpPr/>
          <p:nvPr/>
        </p:nvSpPr>
        <p:spPr bwMode="auto">
          <a:xfrm>
            <a:off x="8343900" y="3419476"/>
            <a:ext cx="120015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vm_ranges</a:t>
            </a:r>
            <a:endParaRPr lang="ja-JP" altLang="en-US" dirty="0">
              <a:solidFill>
                <a:prstClr val="black"/>
              </a:solidFill>
            </a:endParaRPr>
          </a:p>
        </p:txBody>
      </p:sp>
      <p:cxnSp>
        <p:nvCxnSpPr>
          <p:cNvPr id="70" name="直線矢印コネクタ 69"/>
          <p:cNvCxnSpPr>
            <a:stCxn id="28" idx="3"/>
            <a:endCxn id="62" idx="1"/>
          </p:cNvCxnSpPr>
          <p:nvPr/>
        </p:nvCxnSpPr>
        <p:spPr bwMode="auto">
          <a:xfrm>
            <a:off x="7724775" y="1938338"/>
            <a:ext cx="304800" cy="0"/>
          </a:xfrm>
          <a:prstGeom prst="straightConnector1">
            <a:avLst/>
          </a:prstGeom>
          <a:noFill/>
          <a:ln w="9525" cap="flat" cmpd="sng" algn="ctr">
            <a:solidFill>
              <a:schemeClr val="tx1"/>
            </a:solidFill>
            <a:prstDash val="solid"/>
            <a:round/>
            <a:headEnd type="none" w="med" len="med"/>
            <a:tailEnd type="arrow"/>
          </a:ln>
          <a:effectLst/>
        </p:spPr>
      </p:cxnSp>
      <p:cxnSp>
        <p:nvCxnSpPr>
          <p:cNvPr id="72" name="直線矢印コネクタ 71"/>
          <p:cNvCxnSpPr>
            <a:stCxn id="57" idx="3"/>
            <a:endCxn id="63" idx="1"/>
          </p:cNvCxnSpPr>
          <p:nvPr/>
        </p:nvCxnSpPr>
        <p:spPr bwMode="auto">
          <a:xfrm flipV="1">
            <a:off x="7696200" y="2795589"/>
            <a:ext cx="514350" cy="238125"/>
          </a:xfrm>
          <a:prstGeom prst="straightConnector1">
            <a:avLst/>
          </a:prstGeom>
          <a:noFill/>
          <a:ln w="9525" cap="flat" cmpd="sng" algn="ctr">
            <a:solidFill>
              <a:schemeClr val="tx1"/>
            </a:solidFill>
            <a:prstDash val="solid"/>
            <a:round/>
            <a:headEnd type="none" w="med" len="med"/>
            <a:tailEnd type="arrow"/>
          </a:ln>
          <a:effectLst/>
        </p:spPr>
      </p:cxnSp>
      <p:cxnSp>
        <p:nvCxnSpPr>
          <p:cNvPr id="74" name="直線矢印コネクタ 73"/>
          <p:cNvCxnSpPr>
            <a:stCxn id="57" idx="3"/>
            <a:endCxn id="64" idx="1"/>
          </p:cNvCxnSpPr>
          <p:nvPr/>
        </p:nvCxnSpPr>
        <p:spPr bwMode="auto">
          <a:xfrm>
            <a:off x="7696200" y="3033713"/>
            <a:ext cx="533400" cy="590550"/>
          </a:xfrm>
          <a:prstGeom prst="straightConnector1">
            <a:avLst/>
          </a:prstGeom>
          <a:noFill/>
          <a:ln w="9525" cap="flat" cmpd="sng" algn="ctr">
            <a:solidFill>
              <a:schemeClr val="tx1"/>
            </a:solidFill>
            <a:prstDash val="solid"/>
            <a:round/>
            <a:headEnd type="none" w="med" len="med"/>
            <a:tailEnd type="arrow"/>
          </a:ln>
          <a:effectLst/>
        </p:spPr>
      </p:cxnSp>
      <p:sp>
        <p:nvSpPr>
          <p:cNvPr id="71" name="正方形/長方形 70"/>
          <p:cNvSpPr/>
          <p:nvPr/>
        </p:nvSpPr>
        <p:spPr bwMode="auto">
          <a:xfrm>
            <a:off x="5114925" y="3914776"/>
            <a:ext cx="102870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thread</a:t>
            </a:r>
            <a:endParaRPr lang="ja-JP" altLang="en-US" dirty="0">
              <a:solidFill>
                <a:prstClr val="black"/>
              </a:solidFill>
            </a:endParaRPr>
          </a:p>
        </p:txBody>
      </p:sp>
      <p:sp>
        <p:nvSpPr>
          <p:cNvPr id="73" name="正方形/長方形 72"/>
          <p:cNvSpPr/>
          <p:nvPr/>
        </p:nvSpPr>
        <p:spPr bwMode="auto">
          <a:xfrm>
            <a:off x="5181600" y="3990976"/>
            <a:ext cx="102870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thread</a:t>
            </a:r>
            <a:endParaRPr lang="ja-JP" altLang="en-US" dirty="0">
              <a:solidFill>
                <a:prstClr val="black"/>
              </a:solidFill>
            </a:endParaRPr>
          </a:p>
        </p:txBody>
      </p:sp>
      <p:sp>
        <p:nvSpPr>
          <p:cNvPr id="87" name="正方形/長方形 86"/>
          <p:cNvSpPr/>
          <p:nvPr/>
        </p:nvSpPr>
        <p:spPr bwMode="auto">
          <a:xfrm>
            <a:off x="6496051" y="5638800"/>
            <a:ext cx="1038225" cy="457200"/>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CLV</a:t>
            </a:r>
            <a:endParaRPr lang="ja-JP" altLang="en-US" dirty="0">
              <a:solidFill>
                <a:prstClr val="black"/>
              </a:solidFill>
            </a:endParaRPr>
          </a:p>
        </p:txBody>
      </p:sp>
      <p:sp>
        <p:nvSpPr>
          <p:cNvPr id="88" name="正方形/長方形 87"/>
          <p:cNvSpPr/>
          <p:nvPr/>
        </p:nvSpPr>
        <p:spPr bwMode="auto">
          <a:xfrm>
            <a:off x="6562726" y="5695950"/>
            <a:ext cx="1038225" cy="457200"/>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err="1">
                <a:solidFill>
                  <a:prstClr val="black"/>
                </a:solidFill>
              </a:rPr>
              <a:t>CLV</a:t>
            </a:r>
            <a:endParaRPr lang="ja-JP" altLang="en-US" dirty="0">
              <a:solidFill>
                <a:prstClr val="black"/>
              </a:solidFill>
            </a:endParaRPr>
          </a:p>
        </p:txBody>
      </p:sp>
      <p:sp>
        <p:nvSpPr>
          <p:cNvPr id="94" name="正方形/長方形 93"/>
          <p:cNvSpPr/>
          <p:nvPr/>
        </p:nvSpPr>
        <p:spPr bwMode="auto">
          <a:xfrm>
            <a:off x="3162300" y="3838576"/>
            <a:ext cx="102870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thread</a:t>
            </a:r>
          </a:p>
          <a:p>
            <a:pPr algn="ctr" defTabSz="457200"/>
            <a:r>
              <a:rPr lang="en-US" altLang="ja-JP" dirty="0">
                <a:solidFill>
                  <a:prstClr val="black"/>
                </a:solidFill>
              </a:rPr>
              <a:t>hash</a:t>
            </a:r>
            <a:endParaRPr lang="ja-JP" altLang="en-US" dirty="0">
              <a:solidFill>
                <a:prstClr val="black"/>
              </a:solidFill>
            </a:endParaRPr>
          </a:p>
        </p:txBody>
      </p:sp>
      <p:sp>
        <p:nvSpPr>
          <p:cNvPr id="95" name="正方形/長方形 94"/>
          <p:cNvSpPr/>
          <p:nvPr/>
        </p:nvSpPr>
        <p:spPr bwMode="auto">
          <a:xfrm>
            <a:off x="3181350" y="2676526"/>
            <a:ext cx="102870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process</a:t>
            </a:r>
          </a:p>
          <a:p>
            <a:pPr algn="ctr" defTabSz="457200"/>
            <a:r>
              <a:rPr lang="en-US" altLang="ja-JP" dirty="0">
                <a:solidFill>
                  <a:prstClr val="black"/>
                </a:solidFill>
              </a:rPr>
              <a:t>hash</a:t>
            </a:r>
            <a:endParaRPr lang="ja-JP" altLang="en-US" dirty="0">
              <a:solidFill>
                <a:prstClr val="black"/>
              </a:solidFill>
            </a:endParaRPr>
          </a:p>
        </p:txBody>
      </p:sp>
      <p:cxnSp>
        <p:nvCxnSpPr>
          <p:cNvPr id="97" name="直線矢印コネクタ 96"/>
          <p:cNvCxnSpPr/>
          <p:nvPr/>
        </p:nvCxnSpPr>
        <p:spPr bwMode="auto">
          <a:xfrm>
            <a:off x="4210050" y="3071813"/>
            <a:ext cx="838200" cy="0"/>
          </a:xfrm>
          <a:prstGeom prst="straightConnector1">
            <a:avLst/>
          </a:prstGeom>
          <a:noFill/>
          <a:ln w="9525" cap="flat" cmpd="sng" algn="ctr">
            <a:solidFill>
              <a:schemeClr val="tx1"/>
            </a:solidFill>
            <a:prstDash val="solid"/>
            <a:round/>
            <a:headEnd type="none" w="med" len="med"/>
            <a:tailEnd type="arrow"/>
          </a:ln>
          <a:effectLst/>
        </p:spPr>
      </p:cxnSp>
      <p:cxnSp>
        <p:nvCxnSpPr>
          <p:cNvPr id="100" name="直線矢印コネクタ 99"/>
          <p:cNvCxnSpPr>
            <a:stCxn id="94" idx="3"/>
            <a:endCxn id="36" idx="1"/>
          </p:cNvCxnSpPr>
          <p:nvPr/>
        </p:nvCxnSpPr>
        <p:spPr bwMode="auto">
          <a:xfrm>
            <a:off x="4191000" y="4195763"/>
            <a:ext cx="857250" cy="0"/>
          </a:xfrm>
          <a:prstGeom prst="straightConnector1">
            <a:avLst/>
          </a:prstGeom>
          <a:noFill/>
          <a:ln w="9525" cap="flat" cmpd="sng" algn="ctr">
            <a:solidFill>
              <a:schemeClr val="tx1"/>
            </a:solidFill>
            <a:prstDash val="solid"/>
            <a:round/>
            <a:headEnd type="none" w="med" len="med"/>
            <a:tailEnd type="arrow"/>
          </a:ln>
          <a:effectLst/>
        </p:spPr>
      </p:cxnSp>
      <p:sp>
        <p:nvSpPr>
          <p:cNvPr id="101" name="正方形/長方形 100"/>
          <p:cNvSpPr/>
          <p:nvPr/>
        </p:nvSpPr>
        <p:spPr bwMode="auto">
          <a:xfrm>
            <a:off x="7191375" y="4191001"/>
            <a:ext cx="102870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process</a:t>
            </a:r>
            <a:endParaRPr lang="ja-JP" altLang="en-US" dirty="0">
              <a:solidFill>
                <a:prstClr val="black"/>
              </a:solidFill>
            </a:endParaRPr>
          </a:p>
        </p:txBody>
      </p:sp>
      <p:sp>
        <p:nvSpPr>
          <p:cNvPr id="102" name="正方形/長方形 101"/>
          <p:cNvSpPr/>
          <p:nvPr/>
        </p:nvSpPr>
        <p:spPr bwMode="auto">
          <a:xfrm>
            <a:off x="7258050" y="4257676"/>
            <a:ext cx="102870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process</a:t>
            </a:r>
            <a:endParaRPr lang="ja-JP" altLang="en-US" dirty="0">
              <a:solidFill>
                <a:prstClr val="black"/>
              </a:solidFill>
            </a:endParaRPr>
          </a:p>
        </p:txBody>
      </p:sp>
      <p:sp>
        <p:nvSpPr>
          <p:cNvPr id="103" name="正方形/長方形 102"/>
          <p:cNvSpPr/>
          <p:nvPr/>
        </p:nvSpPr>
        <p:spPr bwMode="auto">
          <a:xfrm>
            <a:off x="7324725" y="4324351"/>
            <a:ext cx="1028700" cy="714375"/>
          </a:xfrm>
          <a:prstGeom prst="rect">
            <a:avLst/>
          </a:prstGeom>
          <a:solidFill>
            <a:schemeClr val="bg1"/>
          </a:solid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process</a:t>
            </a:r>
            <a:endParaRPr lang="ja-JP" altLang="en-US" dirty="0">
              <a:solidFill>
                <a:prstClr val="black"/>
              </a:solidFill>
            </a:endParaRPr>
          </a:p>
        </p:txBody>
      </p:sp>
      <p:cxnSp>
        <p:nvCxnSpPr>
          <p:cNvPr id="105" name="直線矢印コネクタ 104"/>
          <p:cNvCxnSpPr/>
          <p:nvPr/>
        </p:nvCxnSpPr>
        <p:spPr bwMode="auto">
          <a:xfrm>
            <a:off x="6115050" y="3333751"/>
            <a:ext cx="1066800" cy="904875"/>
          </a:xfrm>
          <a:prstGeom prst="straightConnector1">
            <a:avLst/>
          </a:prstGeom>
          <a:noFill/>
          <a:ln w="9525" cap="flat" cmpd="sng" algn="ctr">
            <a:solidFill>
              <a:schemeClr val="tx1"/>
            </a:solidFill>
            <a:prstDash val="solid"/>
            <a:round/>
            <a:headEnd type="none" w="med" len="med"/>
            <a:tailEnd type="arrow"/>
          </a:ln>
          <a:effectLst/>
        </p:spPr>
      </p:cxnSp>
      <p:cxnSp>
        <p:nvCxnSpPr>
          <p:cNvPr id="107" name="直線矢印コネクタ 106"/>
          <p:cNvCxnSpPr/>
          <p:nvPr/>
        </p:nvCxnSpPr>
        <p:spPr bwMode="auto">
          <a:xfrm flipH="1" flipV="1">
            <a:off x="6048376" y="3438526"/>
            <a:ext cx="1133475" cy="962024"/>
          </a:xfrm>
          <a:prstGeom prst="straightConnector1">
            <a:avLst/>
          </a:prstGeom>
          <a:noFill/>
          <a:ln w="9525" cap="flat" cmpd="sng" algn="ctr">
            <a:solidFill>
              <a:schemeClr val="tx1"/>
            </a:solidFill>
            <a:prstDash val="solid"/>
            <a:round/>
            <a:headEnd type="none" w="med" len="med"/>
            <a:tailEnd type="arrow"/>
          </a:ln>
          <a:effectLst/>
        </p:spPr>
      </p:cxnSp>
      <p:sp>
        <p:nvSpPr>
          <p:cNvPr id="108" name="テキスト ボックス 107"/>
          <p:cNvSpPr txBox="1"/>
          <p:nvPr/>
        </p:nvSpPr>
        <p:spPr>
          <a:xfrm rot="2499283">
            <a:off x="6629401" y="3762375"/>
            <a:ext cx="772969" cy="307777"/>
          </a:xfrm>
          <a:prstGeom prst="rect">
            <a:avLst/>
          </a:prstGeom>
          <a:noFill/>
          <a:ln>
            <a:noFill/>
          </a:ln>
        </p:spPr>
        <p:txBody>
          <a:bodyPr wrap="none" rtlCol="0">
            <a:spAutoFit/>
          </a:bodyPr>
          <a:lstStyle/>
          <a:p>
            <a:pPr defTabSz="457200"/>
            <a:r>
              <a:rPr lang="en-US" altLang="ja-JP" sz="1400" dirty="0">
                <a:solidFill>
                  <a:prstClr val="black"/>
                </a:solidFill>
              </a:rPr>
              <a:t>children</a:t>
            </a:r>
            <a:endParaRPr lang="ja-JP" altLang="en-US" sz="1400" dirty="0">
              <a:solidFill>
                <a:prstClr val="black"/>
              </a:solidFill>
            </a:endParaRPr>
          </a:p>
        </p:txBody>
      </p:sp>
      <p:sp>
        <p:nvSpPr>
          <p:cNvPr id="109" name="テキスト ボックス 108"/>
          <p:cNvSpPr txBox="1"/>
          <p:nvPr/>
        </p:nvSpPr>
        <p:spPr>
          <a:xfrm rot="2712211">
            <a:off x="6429375" y="3990976"/>
            <a:ext cx="673582" cy="307777"/>
          </a:xfrm>
          <a:prstGeom prst="rect">
            <a:avLst/>
          </a:prstGeom>
          <a:noFill/>
          <a:ln>
            <a:noFill/>
          </a:ln>
        </p:spPr>
        <p:txBody>
          <a:bodyPr wrap="none" rtlCol="0">
            <a:spAutoFit/>
          </a:bodyPr>
          <a:lstStyle/>
          <a:p>
            <a:pPr defTabSz="457200"/>
            <a:r>
              <a:rPr lang="en-US" altLang="ja-JP" sz="1400" dirty="0">
                <a:solidFill>
                  <a:prstClr val="black"/>
                </a:solidFill>
              </a:rPr>
              <a:t>parent</a:t>
            </a:r>
            <a:endParaRPr lang="ja-JP" altLang="en-US" sz="1400" dirty="0">
              <a:solidFill>
                <a:prstClr val="black"/>
              </a:solidFill>
            </a:endParaRPr>
          </a:p>
        </p:txBody>
      </p:sp>
      <p:cxnSp>
        <p:nvCxnSpPr>
          <p:cNvPr id="40" name="直線矢印コネクタ 39"/>
          <p:cNvCxnSpPr/>
          <p:nvPr/>
        </p:nvCxnSpPr>
        <p:spPr bwMode="auto">
          <a:xfrm>
            <a:off x="8181975" y="5076825"/>
            <a:ext cx="361950" cy="323850"/>
          </a:xfrm>
          <a:prstGeom prst="straightConnector1">
            <a:avLst/>
          </a:prstGeom>
          <a:noFill/>
          <a:ln w="9525" cap="flat" cmpd="sng" algn="ctr">
            <a:solidFill>
              <a:schemeClr val="tx1"/>
            </a:solidFill>
            <a:prstDash val="lgDash"/>
            <a:round/>
            <a:headEnd type="none" w="med" len="med"/>
            <a:tailEnd type="arrow"/>
          </a:ln>
          <a:effectLst/>
        </p:spPr>
      </p:cxnSp>
      <p:sp>
        <p:nvSpPr>
          <p:cNvPr id="42" name="正方形/長方形 41"/>
          <p:cNvSpPr/>
          <p:nvPr/>
        </p:nvSpPr>
        <p:spPr bwMode="auto">
          <a:xfrm>
            <a:off x="8420100" y="5410201"/>
            <a:ext cx="1028700" cy="714375"/>
          </a:xfrm>
          <a:prstGeom prst="rect">
            <a:avLst/>
          </a:prstGeom>
          <a:solidFill>
            <a:schemeClr val="bg1"/>
          </a:solidFill>
          <a:ln w="9525">
            <a:solidFill>
              <a:schemeClr val="tx1"/>
            </a:solidFill>
            <a:prstDash val="lgDash"/>
            <a:miter lim="800000"/>
            <a:headEnd/>
            <a:tailEnd/>
          </a:ln>
          <a:effectLst/>
        </p:spPr>
        <p:txBody>
          <a:bodyPr wrap="none" rtlCol="0" anchor="ctr" anchorCtr="0">
            <a:noAutofit/>
          </a:bodyPr>
          <a:lstStyle/>
          <a:p>
            <a:pPr algn="ctr" defTabSz="457200"/>
            <a:r>
              <a:rPr lang="en-US" altLang="ja-JP" dirty="0">
                <a:solidFill>
                  <a:prstClr val="black"/>
                </a:solidFill>
              </a:rPr>
              <a:t>thread</a:t>
            </a:r>
            <a:endParaRPr lang="ja-JP" altLang="en-US" dirty="0">
              <a:solidFill>
                <a:prstClr val="black"/>
              </a:solidFill>
            </a:endParaRPr>
          </a:p>
        </p:txBody>
      </p:sp>
      <p:sp>
        <p:nvSpPr>
          <p:cNvPr id="43" name="正方形/長方形 42"/>
          <p:cNvSpPr/>
          <p:nvPr/>
        </p:nvSpPr>
        <p:spPr bwMode="auto">
          <a:xfrm>
            <a:off x="8486775" y="5486401"/>
            <a:ext cx="1028700" cy="714375"/>
          </a:xfrm>
          <a:prstGeom prst="rect">
            <a:avLst/>
          </a:prstGeom>
          <a:solidFill>
            <a:schemeClr val="bg1"/>
          </a:solidFill>
          <a:ln w="9525">
            <a:solidFill>
              <a:schemeClr val="tx1"/>
            </a:solidFill>
            <a:prstDash val="lgDash"/>
            <a:miter lim="800000"/>
            <a:headEnd/>
            <a:tailEnd/>
          </a:ln>
          <a:effectLst/>
        </p:spPr>
        <p:txBody>
          <a:bodyPr wrap="none" rtlCol="0" anchor="ctr" anchorCtr="0">
            <a:noAutofit/>
          </a:bodyPr>
          <a:lstStyle/>
          <a:p>
            <a:pPr algn="ctr" defTabSz="457200"/>
            <a:r>
              <a:rPr lang="en-US" altLang="ja-JP" dirty="0">
                <a:solidFill>
                  <a:prstClr val="black"/>
                </a:solidFill>
              </a:rPr>
              <a:t>thread</a:t>
            </a:r>
            <a:endParaRPr lang="ja-JP" altLang="en-US" dirty="0">
              <a:solidFill>
                <a:prstClr val="black"/>
              </a:solidFill>
            </a:endParaRPr>
          </a:p>
        </p:txBody>
      </p:sp>
      <p:sp>
        <p:nvSpPr>
          <p:cNvPr id="44" name="正方形/長方形 43"/>
          <p:cNvSpPr/>
          <p:nvPr/>
        </p:nvSpPr>
        <p:spPr bwMode="auto">
          <a:xfrm>
            <a:off x="8553450" y="5562601"/>
            <a:ext cx="1028700" cy="714375"/>
          </a:xfrm>
          <a:prstGeom prst="rect">
            <a:avLst/>
          </a:prstGeom>
          <a:solidFill>
            <a:schemeClr val="bg1"/>
          </a:solidFill>
          <a:ln w="9525">
            <a:solidFill>
              <a:schemeClr val="tx1"/>
            </a:solidFill>
            <a:prstDash val="lgDash"/>
            <a:miter lim="800000"/>
            <a:headEnd/>
            <a:tailEnd/>
          </a:ln>
          <a:effectLst/>
        </p:spPr>
        <p:txBody>
          <a:bodyPr wrap="none" rtlCol="0" anchor="ctr" anchorCtr="0">
            <a:noAutofit/>
          </a:bodyPr>
          <a:lstStyle/>
          <a:p>
            <a:pPr algn="ctr" defTabSz="457200"/>
            <a:r>
              <a:rPr lang="en-US" altLang="ja-JP" dirty="0">
                <a:solidFill>
                  <a:prstClr val="black"/>
                </a:solidFill>
              </a:rPr>
              <a:t>thread</a:t>
            </a:r>
            <a:endParaRPr lang="ja-JP" altLang="en-US" dirty="0">
              <a:solidFill>
                <a:prstClr val="black"/>
              </a:solidFill>
            </a:endParaRPr>
          </a:p>
        </p:txBody>
      </p:sp>
      <p:cxnSp>
        <p:nvCxnSpPr>
          <p:cNvPr id="45" name="直線矢印コネクタ 44"/>
          <p:cNvCxnSpPr/>
          <p:nvPr/>
        </p:nvCxnSpPr>
        <p:spPr bwMode="auto">
          <a:xfrm>
            <a:off x="8343900" y="4695826"/>
            <a:ext cx="342900" cy="142875"/>
          </a:xfrm>
          <a:prstGeom prst="straightConnector1">
            <a:avLst/>
          </a:prstGeom>
          <a:noFill/>
          <a:ln w="9525" cap="flat" cmpd="sng" algn="ctr">
            <a:solidFill>
              <a:schemeClr val="tx1"/>
            </a:solidFill>
            <a:prstDash val="lgDash"/>
            <a:round/>
            <a:headEnd type="none" w="med" len="med"/>
            <a:tailEnd type="arrow"/>
          </a:ln>
          <a:effectLst/>
        </p:spPr>
      </p:cxnSp>
      <p:sp>
        <p:nvSpPr>
          <p:cNvPr id="47" name="正方形/長方形 46"/>
          <p:cNvSpPr/>
          <p:nvPr/>
        </p:nvSpPr>
        <p:spPr bwMode="auto">
          <a:xfrm>
            <a:off x="8705850" y="4619626"/>
            <a:ext cx="1200150" cy="714375"/>
          </a:xfrm>
          <a:prstGeom prst="rect">
            <a:avLst/>
          </a:prstGeom>
          <a:noFill/>
          <a:ln w="9525">
            <a:solidFill>
              <a:schemeClr val="tx1"/>
            </a:solidFill>
            <a:prstDash val="lgDash"/>
            <a:miter lim="800000"/>
            <a:headEnd/>
            <a:tailEnd/>
          </a:ln>
          <a:effectLst/>
        </p:spPr>
        <p:txBody>
          <a:bodyPr wrap="none" rtlCol="0" anchor="ctr" anchorCtr="0">
            <a:noAutofit/>
          </a:bodyPr>
          <a:lstStyle/>
          <a:p>
            <a:pPr algn="ctr" defTabSz="457200"/>
            <a:r>
              <a:rPr lang="en-US" altLang="ja-JP" dirty="0" err="1">
                <a:solidFill>
                  <a:prstClr val="black"/>
                </a:solidFill>
              </a:rPr>
              <a:t>process_vm</a:t>
            </a:r>
            <a:endParaRPr lang="ja-JP" altLang="en-US" dirty="0">
              <a:solidFill>
                <a:prstClr val="black"/>
              </a:solidFill>
            </a:endParaRPr>
          </a:p>
        </p:txBody>
      </p:sp>
      <p:cxnSp>
        <p:nvCxnSpPr>
          <p:cNvPr id="48" name="直線矢印コネクタ 47"/>
          <p:cNvCxnSpPr/>
          <p:nvPr/>
        </p:nvCxnSpPr>
        <p:spPr bwMode="auto">
          <a:xfrm flipV="1">
            <a:off x="9972675" y="4981576"/>
            <a:ext cx="304800" cy="9525"/>
          </a:xfrm>
          <a:prstGeom prst="straightConnector1">
            <a:avLst/>
          </a:prstGeom>
          <a:noFill/>
          <a:ln w="9525" cap="flat" cmpd="sng" algn="ctr">
            <a:solidFill>
              <a:schemeClr val="tx1"/>
            </a:solidFill>
            <a:prstDash val="lgDash"/>
            <a:round/>
            <a:headEnd type="none" w="med" len="med"/>
            <a:tailEnd type="arrow"/>
          </a:ln>
          <a:effectLst/>
        </p:spPr>
      </p:cxnSp>
      <p:cxnSp>
        <p:nvCxnSpPr>
          <p:cNvPr id="60" name="直線矢印コネクタ 59"/>
          <p:cNvCxnSpPr/>
          <p:nvPr/>
        </p:nvCxnSpPr>
        <p:spPr bwMode="auto">
          <a:xfrm flipV="1">
            <a:off x="6191251" y="3419475"/>
            <a:ext cx="447675" cy="495300"/>
          </a:xfrm>
          <a:prstGeom prst="straightConnector1">
            <a:avLst/>
          </a:prstGeom>
          <a:noFill/>
          <a:ln w="9525" cap="flat" cmpd="sng" algn="ctr">
            <a:solidFill>
              <a:schemeClr val="tx1"/>
            </a:solidFill>
            <a:prstDash val="solid"/>
            <a:round/>
            <a:headEnd type="none" w="med" len="med"/>
            <a:tailEnd type="arrow"/>
          </a:ln>
          <a:effectLst/>
        </p:spPr>
      </p:cxnSp>
      <p:sp>
        <p:nvSpPr>
          <p:cNvPr id="79" name="正方形/長方形 78"/>
          <p:cNvSpPr/>
          <p:nvPr/>
        </p:nvSpPr>
        <p:spPr bwMode="auto">
          <a:xfrm>
            <a:off x="2400300" y="1428751"/>
            <a:ext cx="102870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resource</a:t>
            </a:r>
          </a:p>
          <a:p>
            <a:pPr algn="ctr" defTabSz="457200"/>
            <a:r>
              <a:rPr lang="en-US" altLang="ja-JP" dirty="0">
                <a:solidFill>
                  <a:prstClr val="black"/>
                </a:solidFill>
              </a:rPr>
              <a:t>set</a:t>
            </a:r>
            <a:endParaRPr lang="ja-JP" altLang="en-US" dirty="0">
              <a:solidFill>
                <a:prstClr val="black"/>
              </a:solidFill>
            </a:endParaRPr>
          </a:p>
        </p:txBody>
      </p:sp>
      <p:sp>
        <p:nvSpPr>
          <p:cNvPr id="80" name="正方形/長方形 79"/>
          <p:cNvSpPr/>
          <p:nvPr/>
        </p:nvSpPr>
        <p:spPr bwMode="auto">
          <a:xfrm>
            <a:off x="3676650" y="1933576"/>
            <a:ext cx="102870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CPU</a:t>
            </a:r>
          </a:p>
          <a:p>
            <a:pPr algn="ctr" defTabSz="457200"/>
            <a:r>
              <a:rPr lang="en-US" altLang="ja-JP" dirty="0">
                <a:solidFill>
                  <a:prstClr val="black"/>
                </a:solidFill>
              </a:rPr>
              <a:t>set</a:t>
            </a:r>
            <a:endParaRPr lang="ja-JP" altLang="en-US" dirty="0">
              <a:solidFill>
                <a:prstClr val="black"/>
              </a:solidFill>
            </a:endParaRPr>
          </a:p>
        </p:txBody>
      </p:sp>
      <p:cxnSp>
        <p:nvCxnSpPr>
          <p:cNvPr id="81" name="直線矢印コネクタ 80"/>
          <p:cNvCxnSpPr/>
          <p:nvPr/>
        </p:nvCxnSpPr>
        <p:spPr bwMode="auto">
          <a:xfrm>
            <a:off x="3429001" y="1666876"/>
            <a:ext cx="3000375" cy="9524"/>
          </a:xfrm>
          <a:prstGeom prst="straightConnector1">
            <a:avLst/>
          </a:prstGeom>
          <a:noFill/>
          <a:ln w="9525" cap="flat" cmpd="sng" algn="ctr">
            <a:solidFill>
              <a:schemeClr val="tx1"/>
            </a:solidFill>
            <a:prstDash val="solid"/>
            <a:round/>
            <a:headEnd type="none" w="med" len="med"/>
            <a:tailEnd type="arrow"/>
          </a:ln>
          <a:effectLst/>
        </p:spPr>
      </p:cxnSp>
      <p:cxnSp>
        <p:nvCxnSpPr>
          <p:cNvPr id="90" name="直線矢印コネクタ 89"/>
          <p:cNvCxnSpPr/>
          <p:nvPr/>
        </p:nvCxnSpPr>
        <p:spPr bwMode="auto">
          <a:xfrm>
            <a:off x="3438525" y="1914525"/>
            <a:ext cx="228600" cy="95250"/>
          </a:xfrm>
          <a:prstGeom prst="straightConnector1">
            <a:avLst/>
          </a:prstGeom>
          <a:noFill/>
          <a:ln w="9525" cap="flat" cmpd="sng" algn="ctr">
            <a:solidFill>
              <a:schemeClr val="tx1"/>
            </a:solidFill>
            <a:prstDash val="solid"/>
            <a:round/>
            <a:headEnd type="none" w="med" len="med"/>
            <a:tailEnd type="arrow"/>
          </a:ln>
          <a:effectLst/>
        </p:spPr>
      </p:cxnSp>
      <p:cxnSp>
        <p:nvCxnSpPr>
          <p:cNvPr id="93" name="直線矢印コネクタ 92"/>
          <p:cNvCxnSpPr>
            <a:stCxn id="79" idx="2"/>
          </p:cNvCxnSpPr>
          <p:nvPr/>
        </p:nvCxnSpPr>
        <p:spPr bwMode="auto">
          <a:xfrm>
            <a:off x="2914650" y="2143125"/>
            <a:ext cx="438150" cy="533400"/>
          </a:xfrm>
          <a:prstGeom prst="straightConnector1">
            <a:avLst/>
          </a:prstGeom>
          <a:noFill/>
          <a:ln w="9525" cap="flat" cmpd="sng" algn="ctr">
            <a:solidFill>
              <a:schemeClr val="tx1"/>
            </a:solidFill>
            <a:prstDash val="solid"/>
            <a:round/>
            <a:headEnd type="none" w="med" len="med"/>
            <a:tailEnd type="arrow"/>
          </a:ln>
          <a:effectLst/>
        </p:spPr>
      </p:cxnSp>
      <p:cxnSp>
        <p:nvCxnSpPr>
          <p:cNvPr id="99" name="直線矢印コネクタ 98"/>
          <p:cNvCxnSpPr/>
          <p:nvPr/>
        </p:nvCxnSpPr>
        <p:spPr bwMode="auto">
          <a:xfrm>
            <a:off x="2609851" y="2181226"/>
            <a:ext cx="542925" cy="1666875"/>
          </a:xfrm>
          <a:prstGeom prst="straightConnector1">
            <a:avLst/>
          </a:prstGeom>
          <a:noFill/>
          <a:ln w="9525" cap="flat" cmpd="sng" algn="ctr">
            <a:solidFill>
              <a:schemeClr val="tx1"/>
            </a:solidFill>
            <a:prstDash val="solid"/>
            <a:round/>
            <a:headEnd type="none" w="med" len="med"/>
            <a:tailEnd type="arrow"/>
          </a:ln>
          <a:effectLst/>
        </p:spPr>
      </p:cxnSp>
      <p:sp>
        <p:nvSpPr>
          <p:cNvPr id="112" name="正方形/長方形 111"/>
          <p:cNvSpPr/>
          <p:nvPr/>
        </p:nvSpPr>
        <p:spPr bwMode="auto">
          <a:xfrm>
            <a:off x="4838700" y="1838326"/>
            <a:ext cx="1028700" cy="714375"/>
          </a:xfrm>
          <a:prstGeom prst="rect">
            <a:avLst/>
          </a:prstGeom>
          <a:noFill/>
          <a:ln w="9525">
            <a:solidFill>
              <a:schemeClr val="tx1"/>
            </a:solidFill>
            <a:miter lim="800000"/>
            <a:headEnd/>
            <a:tailEnd/>
          </a:ln>
          <a:effectLst/>
        </p:spPr>
        <p:txBody>
          <a:bodyPr wrap="none" rtlCol="0" anchor="ctr" anchorCtr="0">
            <a:noAutofit/>
          </a:bodyPr>
          <a:lstStyle/>
          <a:p>
            <a:pPr algn="ctr" defTabSz="457200"/>
            <a:r>
              <a:rPr lang="en-US" altLang="ja-JP" dirty="0">
                <a:solidFill>
                  <a:prstClr val="black"/>
                </a:solidFill>
              </a:rPr>
              <a:t>phys </a:t>
            </a:r>
            <a:r>
              <a:rPr lang="en-US" altLang="ja-JP" dirty="0" err="1">
                <a:solidFill>
                  <a:prstClr val="black"/>
                </a:solidFill>
              </a:rPr>
              <a:t>mem</a:t>
            </a:r>
            <a:endParaRPr lang="en-US" altLang="ja-JP" dirty="0">
              <a:solidFill>
                <a:prstClr val="black"/>
              </a:solidFill>
            </a:endParaRPr>
          </a:p>
          <a:p>
            <a:pPr algn="ctr" defTabSz="457200"/>
            <a:r>
              <a:rPr lang="en-US" altLang="ja-JP" dirty="0">
                <a:solidFill>
                  <a:prstClr val="black"/>
                </a:solidFill>
              </a:rPr>
              <a:t>set</a:t>
            </a:r>
            <a:endParaRPr lang="ja-JP" altLang="en-US" dirty="0">
              <a:solidFill>
                <a:prstClr val="black"/>
              </a:solidFill>
            </a:endParaRPr>
          </a:p>
        </p:txBody>
      </p:sp>
      <p:cxnSp>
        <p:nvCxnSpPr>
          <p:cNvPr id="114" name="直線矢印コネクタ 113"/>
          <p:cNvCxnSpPr>
            <a:stCxn id="79" idx="3"/>
          </p:cNvCxnSpPr>
          <p:nvPr/>
        </p:nvCxnSpPr>
        <p:spPr bwMode="auto">
          <a:xfrm>
            <a:off x="3429001" y="1785939"/>
            <a:ext cx="1400175" cy="109537"/>
          </a:xfrm>
          <a:prstGeom prst="straightConnector1">
            <a:avLst/>
          </a:prstGeom>
          <a:no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129624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p:cNvSpPr/>
          <p:nvPr/>
        </p:nvSpPr>
        <p:spPr>
          <a:xfrm>
            <a:off x="6790657" y="2256814"/>
            <a:ext cx="1328790" cy="313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93" name="Rectangle 92"/>
          <p:cNvSpPr/>
          <p:nvPr/>
        </p:nvSpPr>
        <p:spPr>
          <a:xfrm>
            <a:off x="3781826" y="2256814"/>
            <a:ext cx="3008831" cy="313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9" name="Rectangle 38"/>
          <p:cNvSpPr/>
          <p:nvPr/>
        </p:nvSpPr>
        <p:spPr>
          <a:xfrm>
            <a:off x="2557270" y="2256814"/>
            <a:ext cx="662907" cy="313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40" name="Rectangle 39"/>
          <p:cNvSpPr/>
          <p:nvPr/>
        </p:nvSpPr>
        <p:spPr>
          <a:xfrm>
            <a:off x="129365" y="2256814"/>
            <a:ext cx="2427632" cy="313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5" name="Rectangle 34"/>
          <p:cNvSpPr/>
          <p:nvPr/>
        </p:nvSpPr>
        <p:spPr>
          <a:xfrm>
            <a:off x="10588827" y="2256814"/>
            <a:ext cx="1559052" cy="313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29" name="Rectangle 28"/>
          <p:cNvSpPr/>
          <p:nvPr/>
        </p:nvSpPr>
        <p:spPr>
          <a:xfrm>
            <a:off x="8521638" y="2256814"/>
            <a:ext cx="2091631" cy="313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1" name="角丸四角形 17"/>
          <p:cNvSpPr/>
          <p:nvPr/>
        </p:nvSpPr>
        <p:spPr bwMode="auto">
          <a:xfrm>
            <a:off x="292948" y="2432970"/>
            <a:ext cx="1944000" cy="397721"/>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err="1">
                <a:solidFill>
                  <a:sysClr val="windowText" lastClr="000000"/>
                </a:solidFill>
                <a:latin typeface="Yu Gothic" charset="-128"/>
                <a:cs typeface="Yu Gothic" charset="-128"/>
                <a:sym typeface="Helvetica Neue"/>
              </a:rPr>
              <a:t>mpiexec</a:t>
            </a:r>
            <a:r>
              <a:rPr kumimoji="0" lang="en-US" altLang="ja-JP" sz="1400" kern="0" dirty="0">
                <a:solidFill>
                  <a:sysClr val="windowText" lastClr="000000"/>
                </a:solidFill>
                <a:latin typeface="Yu Gothic" charset="-128"/>
                <a:cs typeface="Yu Gothic" charset="-128"/>
                <a:sym typeface="Helvetica Neue"/>
              </a:rPr>
              <a:t> / PMI root</a:t>
            </a:r>
            <a:endParaRPr kumimoji="0" lang="en-US" altLang="ja-JP" sz="1400" kern="0" dirty="0">
              <a:solidFill>
                <a:srgbClr val="000000"/>
              </a:solidFill>
              <a:latin typeface="Yu Gothic" charset="-128"/>
              <a:cs typeface="Yu Gothic" charset="-128"/>
              <a:sym typeface="Helvetica Neue"/>
            </a:endParaRPr>
          </a:p>
        </p:txBody>
      </p:sp>
      <p:sp>
        <p:nvSpPr>
          <p:cNvPr id="33" name="角丸四角形 17"/>
          <p:cNvSpPr/>
          <p:nvPr/>
        </p:nvSpPr>
        <p:spPr bwMode="auto">
          <a:xfrm>
            <a:off x="3862084" y="2432970"/>
            <a:ext cx="1692000" cy="330477"/>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PMI leaf</a:t>
            </a:r>
            <a:endParaRPr kumimoji="0" lang="en-US" altLang="ja-JP" sz="1400" kern="0" dirty="0">
              <a:solidFill>
                <a:srgbClr val="000000"/>
              </a:solidFill>
              <a:latin typeface="Yu Gothic" charset="-128"/>
              <a:cs typeface="Yu Gothic" charset="-128"/>
              <a:sym typeface="Helvetica Neue"/>
            </a:endParaRPr>
          </a:p>
        </p:txBody>
      </p:sp>
      <p:sp>
        <p:nvSpPr>
          <p:cNvPr id="34" name="角丸四角形 17"/>
          <p:cNvSpPr/>
          <p:nvPr/>
        </p:nvSpPr>
        <p:spPr bwMode="auto">
          <a:xfrm>
            <a:off x="3862084" y="2881696"/>
            <a:ext cx="1692000" cy="708342"/>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6" name="角丸四角形 17"/>
          <p:cNvSpPr/>
          <p:nvPr/>
        </p:nvSpPr>
        <p:spPr bwMode="auto">
          <a:xfrm>
            <a:off x="6926791" y="2834038"/>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Rank#0</a:t>
            </a:r>
            <a:endParaRPr kumimoji="0" lang="en-US" altLang="ja-JP" sz="1400" kern="0" dirty="0">
              <a:solidFill>
                <a:srgbClr val="000000"/>
              </a:solidFill>
              <a:latin typeface="Yu Gothic" charset="-128"/>
              <a:cs typeface="Yu Gothic" charset="-128"/>
              <a:sym typeface="Helvetica Neue"/>
            </a:endParaRPr>
          </a:p>
        </p:txBody>
      </p:sp>
      <p:sp>
        <p:nvSpPr>
          <p:cNvPr id="37" name="角丸四角形 17"/>
          <p:cNvSpPr/>
          <p:nvPr/>
        </p:nvSpPr>
        <p:spPr bwMode="auto">
          <a:xfrm>
            <a:off x="3981958" y="4390667"/>
            <a:ext cx="1583870" cy="54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ql_server</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8" name="角丸四角形 17"/>
          <p:cNvSpPr/>
          <p:nvPr/>
        </p:nvSpPr>
        <p:spPr bwMode="auto">
          <a:xfrm>
            <a:off x="221131" y="4390667"/>
            <a:ext cx="1944000" cy="54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ql_mpiexec_start</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42" name="TextBox 41"/>
          <p:cNvSpPr txBox="1"/>
          <p:nvPr/>
        </p:nvSpPr>
        <p:spPr>
          <a:xfrm>
            <a:off x="919001" y="5998789"/>
            <a:ext cx="3309097" cy="307777"/>
          </a:xfrm>
          <a:prstGeom prst="rect">
            <a:avLst/>
          </a:prstGeom>
          <a:noFill/>
        </p:spPr>
        <p:txBody>
          <a:bodyPr wrap="square" rtlCol="0">
            <a:spAutoFit/>
          </a:bodyPr>
          <a:lstStyle/>
          <a:p>
            <a:r>
              <a:rPr lang="en-US" altLang="ja-JP" sz="1400" dirty="0">
                <a:latin typeface="Yu Gothic" charset="-128"/>
                <a:cs typeface="Yu Gothic" charset="-128"/>
              </a:rPr>
              <a:t>(15) </a:t>
            </a:r>
            <a:r>
              <a:rPr lang="ja-JP" altLang="en-US" sz="1400" dirty="0" smtClean="0">
                <a:latin typeface="Yu Gothic" charset="-128"/>
                <a:cs typeface="Yu Gothic" charset="-128"/>
              </a:rPr>
              <a:t>再開指示、引数、環境</a:t>
            </a:r>
            <a:r>
              <a:rPr lang="ja-JP" altLang="en-US" sz="1400" dirty="0">
                <a:latin typeface="Yu Gothic" charset="-128"/>
                <a:cs typeface="Yu Gothic" charset="-128"/>
              </a:rPr>
              <a:t>変数</a:t>
            </a:r>
            <a:r>
              <a:rPr lang="ja-JP" altLang="en-US" sz="1400" dirty="0" smtClean="0">
                <a:latin typeface="Yu Gothic" charset="-128"/>
                <a:cs typeface="Yu Gothic" charset="-128"/>
              </a:rPr>
              <a:t>の記録</a:t>
            </a:r>
            <a:endParaRPr lang="ja-JP" altLang="en-US" sz="1400" dirty="0">
              <a:latin typeface="Yu Gothic" charset="-128"/>
              <a:cs typeface="Yu Gothic" charset="-128"/>
            </a:endParaRPr>
          </a:p>
        </p:txBody>
      </p:sp>
      <p:sp>
        <p:nvSpPr>
          <p:cNvPr id="84" name="角丸四角形 17"/>
          <p:cNvSpPr/>
          <p:nvPr/>
        </p:nvSpPr>
        <p:spPr bwMode="auto">
          <a:xfrm>
            <a:off x="8740136" y="2349372"/>
            <a:ext cx="1080000" cy="36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PMI leaf</a:t>
            </a:r>
            <a:endParaRPr kumimoji="0" lang="en-US" altLang="ja-JP" sz="1400" kern="0" dirty="0">
              <a:solidFill>
                <a:srgbClr val="000000"/>
              </a:solidFill>
              <a:latin typeface="Yu Gothic" charset="-128"/>
              <a:cs typeface="Yu Gothic" charset="-128"/>
              <a:sym typeface="Helvetica Neue"/>
            </a:endParaRPr>
          </a:p>
        </p:txBody>
      </p:sp>
      <p:sp>
        <p:nvSpPr>
          <p:cNvPr id="85" name="角丸四角形 17"/>
          <p:cNvSpPr/>
          <p:nvPr/>
        </p:nvSpPr>
        <p:spPr bwMode="auto">
          <a:xfrm>
            <a:off x="8730450" y="2834038"/>
            <a:ext cx="908767" cy="734239"/>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6" name="角丸四角形 17"/>
          <p:cNvSpPr/>
          <p:nvPr/>
        </p:nvSpPr>
        <p:spPr bwMode="auto">
          <a:xfrm>
            <a:off x="10915439" y="2792804"/>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Rank#N-1</a:t>
            </a:r>
            <a:endParaRPr kumimoji="0" lang="en-US" altLang="ja-JP" sz="1400" kern="0" dirty="0">
              <a:solidFill>
                <a:srgbClr val="000000"/>
              </a:solidFill>
              <a:latin typeface="Yu Gothic" charset="-128"/>
              <a:cs typeface="Yu Gothic" charset="-128"/>
              <a:sym typeface="Helvetica Neue"/>
            </a:endParaRPr>
          </a:p>
        </p:txBody>
      </p:sp>
      <p:cxnSp>
        <p:nvCxnSpPr>
          <p:cNvPr id="119" name="直線矢印コネクタ 12"/>
          <p:cNvCxnSpPr/>
          <p:nvPr/>
        </p:nvCxnSpPr>
        <p:spPr bwMode="auto">
          <a:xfrm flipV="1">
            <a:off x="2176114" y="4803590"/>
            <a:ext cx="3110127" cy="0"/>
          </a:xfrm>
          <a:prstGeom prst="straightConnector1">
            <a:avLst/>
          </a:prstGeom>
          <a:noFill/>
          <a:ln w="19050" cap="flat" cmpd="sng" algn="ctr">
            <a:solidFill>
              <a:schemeClr val="tx1"/>
            </a:solidFill>
            <a:prstDash val="solid"/>
            <a:miter lim="800000"/>
            <a:headEnd type="none" w="med" len="med"/>
            <a:tailEnd type="none"/>
          </a:ln>
          <a:effectLst/>
          <a:extLst/>
        </p:spPr>
      </p:cxnSp>
      <p:cxnSp>
        <p:nvCxnSpPr>
          <p:cNvPr id="130" name="直線矢印コネクタ 34"/>
          <p:cNvCxnSpPr/>
          <p:nvPr/>
        </p:nvCxnSpPr>
        <p:spPr bwMode="auto">
          <a:xfrm>
            <a:off x="868655" y="1165158"/>
            <a:ext cx="9391251"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135" name="直線矢印コネクタ 34"/>
          <p:cNvCxnSpPr/>
          <p:nvPr/>
        </p:nvCxnSpPr>
        <p:spPr bwMode="auto">
          <a:xfrm flipV="1">
            <a:off x="10259906" y="1148447"/>
            <a:ext cx="0" cy="1733249"/>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139" name="直線矢印コネクタ 34"/>
          <p:cNvCxnSpPr/>
          <p:nvPr/>
        </p:nvCxnSpPr>
        <p:spPr bwMode="auto">
          <a:xfrm flipH="1">
            <a:off x="9639217" y="3295561"/>
            <a:ext cx="1283623"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169" name="Rectangle 168"/>
          <p:cNvSpPr/>
          <p:nvPr/>
        </p:nvSpPr>
        <p:spPr>
          <a:xfrm>
            <a:off x="6962770" y="5020722"/>
            <a:ext cx="984565" cy="307777"/>
          </a:xfrm>
          <a:prstGeom prst="rect">
            <a:avLst/>
          </a:prstGeom>
        </p:spPr>
        <p:txBody>
          <a:bodyPr wrap="none">
            <a:spAutoFit/>
          </a:bodyPr>
          <a:lstStyle/>
          <a:p>
            <a:pPr algn="ctr" fontAlgn="ctr">
              <a:spcBef>
                <a:spcPct val="0"/>
              </a:spcBef>
              <a:spcAft>
                <a:spcPct val="0"/>
              </a:spcAft>
            </a:pPr>
            <a:r>
              <a:rPr kumimoji="0" lang="en-US" altLang="ja-JP" sz="1400" kern="0" dirty="0" err="1" smtClean="0">
                <a:solidFill>
                  <a:srgbClr val="000000"/>
                </a:solidFill>
                <a:latin typeface="Yu Gothic" charset="-128"/>
                <a:ea typeface="Yu Gothic" charset="-128"/>
                <a:cs typeface="Yu Gothic" charset="-128"/>
                <a:sym typeface="Helvetica Neue"/>
              </a:rPr>
              <a:t>McKernel</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172" name="Rectangle 171"/>
          <p:cNvSpPr/>
          <p:nvPr/>
        </p:nvSpPr>
        <p:spPr>
          <a:xfrm>
            <a:off x="4690212" y="5039253"/>
            <a:ext cx="1173719" cy="307777"/>
          </a:xfrm>
          <a:prstGeom prst="rect">
            <a:avLst/>
          </a:prstGeom>
        </p:spPr>
        <p:txBody>
          <a:bodyPr wrap="none">
            <a:spAutoFit/>
          </a:bodyPr>
          <a:lstStyle/>
          <a:p>
            <a:pPr algn="ctr" fontAlgn="ctr">
              <a:spcBef>
                <a:spcPct val="0"/>
              </a:spcBef>
              <a:spcAft>
                <a:spcPct val="0"/>
              </a:spcAft>
            </a:pPr>
            <a:r>
              <a:rPr kumimoji="0" lang="ja-JP" altLang="en-US" sz="1400" kern="0" dirty="0">
                <a:solidFill>
                  <a:srgbClr val="000000"/>
                </a:solidFill>
                <a:latin typeface="Yu Gothic" charset="-128"/>
                <a:ea typeface="Yu Gothic" charset="-128"/>
                <a:cs typeface="Yu Gothic" charset="-128"/>
                <a:sym typeface="Helvetica Neue"/>
              </a:rPr>
              <a:t>ホスト</a:t>
            </a:r>
            <a:r>
              <a:rPr kumimoji="0" lang="en-US" altLang="ja-JP" sz="1400" kern="0" dirty="0">
                <a:solidFill>
                  <a:srgbClr val="000000"/>
                </a:solidFill>
                <a:latin typeface="Yu Gothic" charset="-128"/>
                <a:ea typeface="Yu Gothic" charset="-128"/>
                <a:cs typeface="Yu Gothic" charset="-128"/>
                <a:sym typeface="Helvetica Neue"/>
              </a:rPr>
              <a:t>Linux</a:t>
            </a:r>
          </a:p>
        </p:txBody>
      </p:sp>
      <p:cxnSp>
        <p:nvCxnSpPr>
          <p:cNvPr id="199" name="直線矢印コネクタ 34"/>
          <p:cNvCxnSpPr/>
          <p:nvPr/>
        </p:nvCxnSpPr>
        <p:spPr bwMode="auto">
          <a:xfrm flipV="1">
            <a:off x="5280555" y="1495515"/>
            <a:ext cx="0" cy="1386181"/>
          </a:xfrm>
          <a:prstGeom prst="straightConnector1">
            <a:avLst/>
          </a:prstGeom>
          <a:noFill/>
          <a:ln w="19050" cap="flat" cmpd="sng" algn="ctr">
            <a:solidFill>
              <a:srgbClr val="000000"/>
            </a:solidFill>
            <a:prstDash val="solid"/>
            <a:miter lim="800000"/>
            <a:headEnd type="none" w="med" len="med"/>
            <a:tailEnd type="none"/>
          </a:ln>
          <a:effectLst/>
          <a:extLst/>
        </p:spPr>
      </p:cxnSp>
      <p:sp>
        <p:nvSpPr>
          <p:cNvPr id="129" name="TextBox 128"/>
          <p:cNvSpPr txBox="1"/>
          <p:nvPr/>
        </p:nvSpPr>
        <p:spPr>
          <a:xfrm>
            <a:off x="3880199" y="565550"/>
            <a:ext cx="3881130" cy="523220"/>
          </a:xfrm>
          <a:prstGeom prst="rect">
            <a:avLst/>
          </a:prstGeom>
          <a:noFill/>
        </p:spPr>
        <p:txBody>
          <a:bodyPr wrap="square" rtlCol="0">
            <a:spAutoFit/>
          </a:bodyPr>
          <a:lstStyle/>
          <a:p>
            <a:r>
              <a:rPr lang="en-US" altLang="ja-JP" sz="1400" dirty="0" smtClean="0">
                <a:latin typeface="Yu Gothic" charset="-128"/>
                <a:ea typeface="Yu Gothic" charset="-128"/>
                <a:cs typeface="Yu Gothic" charset="-128"/>
              </a:rPr>
              <a:t>(18)</a:t>
            </a:r>
            <a:r>
              <a:rPr lang="ja-JP" altLang="en-US" sz="1400" dirty="0" smtClean="0">
                <a:latin typeface="Yu Gothic" charset="-128"/>
                <a:ea typeface="Yu Gothic" charset="-128"/>
                <a:cs typeface="Yu Gothic" charset="-128"/>
              </a:rPr>
              <a:t> </a:t>
            </a:r>
            <a:r>
              <a:rPr lang="ja-JP" altLang="en-US" sz="1400" dirty="0" smtClean="0">
                <a:latin typeface="Yu Gothic" charset="-128"/>
                <a:ea typeface="Yu Gothic" charset="-128"/>
                <a:cs typeface="Yu Gothic" charset="-128"/>
              </a:rPr>
              <a:t>再開指示待ち</a:t>
            </a:r>
            <a:r>
              <a:rPr lang="en-US" altLang="ja-JP" sz="1400" dirty="0" smtClean="0">
                <a:latin typeface="Yu Gothic" charset="-128"/>
                <a:ea typeface="Yu Gothic" charset="-128"/>
                <a:cs typeface="Yu Gothic" charset="-128"/>
              </a:rPr>
              <a:t>barrier-exit</a:t>
            </a:r>
            <a:r>
              <a:rPr lang="en-US" altLang="ja-JP" sz="1400" dirty="0">
                <a:latin typeface="Yu Gothic" charset="-128"/>
                <a:ea typeface="Yu Gothic" charset="-128"/>
                <a:cs typeface="Yu Gothic" charset="-128"/>
              </a:rPr>
              <a:t/>
            </a:r>
            <a:br>
              <a:rPr lang="en-US" altLang="ja-JP" sz="1400" dirty="0">
                <a:latin typeface="Yu Gothic" charset="-128"/>
                <a:ea typeface="Yu Gothic" charset="-128"/>
                <a:cs typeface="Yu Gothic" charset="-128"/>
              </a:rPr>
            </a:br>
            <a:r>
              <a:rPr lang="en-US" altLang="ja-JP" sz="1400" dirty="0" smtClean="0">
                <a:latin typeface="Yu Gothic" charset="-128"/>
                <a:ea typeface="Yu Gothic" charset="-128"/>
                <a:cs typeface="Yu Gothic" charset="-128"/>
              </a:rPr>
              <a:t>(20) </a:t>
            </a:r>
            <a:r>
              <a:rPr lang="ja-JP" altLang="en-US" sz="1400" dirty="0" smtClean="0">
                <a:latin typeface="Yu Gothic" charset="-128"/>
                <a:ea typeface="Yu Gothic" charset="-128"/>
                <a:cs typeface="Yu Gothic" charset="-128"/>
              </a:rPr>
              <a:t>再開指示の確認、引数と環境変数取得</a:t>
            </a:r>
            <a:endParaRPr kumimoji="1" lang="ja-JP" altLang="en-US" sz="1400" dirty="0">
              <a:latin typeface="Yu Gothic" charset="-128"/>
              <a:ea typeface="Yu Gothic" charset="-128"/>
              <a:cs typeface="Yu Gothic" charset="-128"/>
            </a:endParaRPr>
          </a:p>
        </p:txBody>
      </p:sp>
      <p:sp>
        <p:nvSpPr>
          <p:cNvPr id="66" name="Rectangle 65"/>
          <p:cNvSpPr/>
          <p:nvPr/>
        </p:nvSpPr>
        <p:spPr>
          <a:xfrm>
            <a:off x="8121213" y="3992993"/>
            <a:ext cx="381836" cy="400110"/>
          </a:xfrm>
          <a:prstGeom prst="rect">
            <a:avLst/>
          </a:prstGeom>
        </p:spPr>
        <p:txBody>
          <a:bodyPr wrap="none">
            <a:spAutoFit/>
          </a:bodyPr>
          <a:lstStyle/>
          <a:p>
            <a:pPr algn="ctr" fontAlgn="ctr">
              <a:spcBef>
                <a:spcPct val="0"/>
              </a:spcBef>
              <a:spcAft>
                <a:spcPct val="0"/>
              </a:spcAft>
            </a:pPr>
            <a:r>
              <a:rPr kumimoji="0" lang="en-US" altLang="ja-JP" sz="2000" kern="0" dirty="0" smtClean="0">
                <a:solidFill>
                  <a:srgbClr val="000000"/>
                </a:solidFill>
                <a:latin typeface="Yu Gothic" charset="-128"/>
                <a:ea typeface="Yu Gothic" charset="-128"/>
                <a:cs typeface="Yu Gothic" charset="-128"/>
                <a:sym typeface="Helvetica Neue"/>
              </a:rPr>
              <a:t>...</a:t>
            </a:r>
            <a:endParaRPr kumimoji="0" lang="en-US" altLang="ja-JP" sz="2000" kern="0" dirty="0">
              <a:solidFill>
                <a:srgbClr val="000000"/>
              </a:solidFill>
              <a:latin typeface="Yu Gothic" charset="-128"/>
              <a:ea typeface="Yu Gothic" charset="-128"/>
              <a:cs typeface="Yu Gothic" charset="-128"/>
              <a:sym typeface="Helvetica Neue"/>
            </a:endParaRPr>
          </a:p>
        </p:txBody>
      </p:sp>
      <p:cxnSp>
        <p:nvCxnSpPr>
          <p:cNvPr id="73" name="直線矢印コネクタ 34"/>
          <p:cNvCxnSpPr/>
          <p:nvPr/>
        </p:nvCxnSpPr>
        <p:spPr bwMode="auto">
          <a:xfrm flipV="1">
            <a:off x="5277071" y="3574981"/>
            <a:ext cx="9170" cy="1228609"/>
          </a:xfrm>
          <a:prstGeom prst="straightConnector1">
            <a:avLst/>
          </a:prstGeom>
          <a:noFill/>
          <a:ln w="19050" cap="flat" cmpd="sng" algn="ctr">
            <a:solidFill>
              <a:srgbClr val="000000"/>
            </a:solidFill>
            <a:prstDash val="solid"/>
            <a:miter lim="800000"/>
            <a:headEnd type="none" w="med" len="med"/>
            <a:tailEnd type="arrow"/>
          </a:ln>
          <a:effectLst/>
          <a:extLst/>
        </p:spPr>
      </p:cxnSp>
      <p:cxnSp>
        <p:nvCxnSpPr>
          <p:cNvPr id="89" name="直線矢印コネクタ 34"/>
          <p:cNvCxnSpPr/>
          <p:nvPr/>
        </p:nvCxnSpPr>
        <p:spPr bwMode="auto">
          <a:xfrm flipH="1">
            <a:off x="2153920" y="4427053"/>
            <a:ext cx="1828038"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90" name="TextBox 89"/>
          <p:cNvSpPr txBox="1"/>
          <p:nvPr/>
        </p:nvSpPr>
        <p:spPr>
          <a:xfrm>
            <a:off x="2086598" y="4032653"/>
            <a:ext cx="2539856" cy="307777"/>
          </a:xfrm>
          <a:prstGeom prst="rect">
            <a:avLst/>
          </a:prstGeom>
          <a:noFill/>
        </p:spPr>
        <p:txBody>
          <a:bodyPr wrap="square" rtlCol="0">
            <a:spAutoFit/>
          </a:bodyPr>
          <a:lstStyle/>
          <a:p>
            <a:pPr marL="401638" indent="-401638"/>
            <a:r>
              <a:rPr lang="en-US" altLang="ja-JP" sz="1400" dirty="0" smtClean="0">
                <a:latin typeface="Yu Gothic" charset="-128"/>
                <a:ea typeface="Yu Gothic" charset="-128"/>
                <a:cs typeface="Yu Gothic" charset="-128"/>
              </a:rPr>
              <a:t>(</a:t>
            </a:r>
            <a:r>
              <a:rPr lang="en-US" altLang="ja-JP" sz="1400" dirty="0" smtClean="0">
                <a:latin typeface="Yu Gothic" charset="-128"/>
                <a:ea typeface="Yu Gothic" charset="-128"/>
                <a:cs typeface="Yu Gothic" charset="-128"/>
              </a:rPr>
              <a:t>13) </a:t>
            </a:r>
            <a:r>
              <a:rPr lang="ja-JP" altLang="en-US" sz="1400" dirty="0" smtClean="0">
                <a:latin typeface="Yu Gothic" charset="-128"/>
                <a:ea typeface="Yu Gothic" charset="-128"/>
                <a:cs typeface="Yu Gothic" charset="-128"/>
              </a:rPr>
              <a:t>接続・</a:t>
            </a:r>
            <a:r>
              <a:rPr lang="en-US" altLang="ja-JP" sz="1400" dirty="0" err="1" smtClean="0">
                <a:latin typeface="Yu Gothic" charset="-128"/>
                <a:ea typeface="Yu Gothic" charset="-128"/>
                <a:cs typeface="Yu Gothic" charset="-128"/>
              </a:rPr>
              <a:t>mpiexec</a:t>
            </a:r>
            <a:r>
              <a:rPr lang="ja-JP" altLang="en-US" sz="1400" dirty="0" smtClean="0">
                <a:latin typeface="Yu Gothic" charset="-128"/>
                <a:ea typeface="Yu Gothic" charset="-128"/>
                <a:cs typeface="Yu Gothic" charset="-128"/>
              </a:rPr>
              <a:t>情報取得</a:t>
            </a:r>
            <a:endParaRPr kumimoji="1" lang="ja-JP" altLang="en-US" sz="1400" dirty="0">
              <a:latin typeface="Yu Gothic" charset="-128"/>
              <a:ea typeface="Yu Gothic" charset="-128"/>
              <a:cs typeface="Yu Gothic" charset="-128"/>
            </a:endParaRPr>
          </a:p>
        </p:txBody>
      </p:sp>
      <p:cxnSp>
        <p:nvCxnSpPr>
          <p:cNvPr id="91" name="直線矢印コネクタ 34"/>
          <p:cNvCxnSpPr/>
          <p:nvPr/>
        </p:nvCxnSpPr>
        <p:spPr bwMode="auto">
          <a:xfrm>
            <a:off x="1110905" y="1495513"/>
            <a:ext cx="4175336"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94" name="直線矢印コネクタ 34"/>
          <p:cNvCxnSpPr/>
          <p:nvPr/>
        </p:nvCxnSpPr>
        <p:spPr bwMode="auto">
          <a:xfrm flipV="1">
            <a:off x="1126403" y="1496910"/>
            <a:ext cx="0" cy="936061"/>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96" name="直線矢印コネクタ 34"/>
          <p:cNvCxnSpPr/>
          <p:nvPr/>
        </p:nvCxnSpPr>
        <p:spPr bwMode="auto">
          <a:xfrm flipV="1">
            <a:off x="868655" y="1148446"/>
            <a:ext cx="0" cy="1284524"/>
          </a:xfrm>
          <a:prstGeom prst="straightConnector1">
            <a:avLst/>
          </a:prstGeom>
          <a:noFill/>
          <a:ln w="19050" cap="flat" cmpd="sng" algn="ctr">
            <a:solidFill>
              <a:srgbClr val="000000"/>
            </a:solidFill>
            <a:prstDash val="solid"/>
            <a:miter lim="800000"/>
            <a:headEnd type="none" w="med" len="med"/>
            <a:tailEnd type="none"/>
          </a:ln>
          <a:effectLst/>
          <a:extLst/>
        </p:spPr>
      </p:cxnSp>
      <p:sp>
        <p:nvSpPr>
          <p:cNvPr id="99" name="TextBox 98"/>
          <p:cNvSpPr txBox="1"/>
          <p:nvPr/>
        </p:nvSpPr>
        <p:spPr>
          <a:xfrm>
            <a:off x="1885526" y="1556426"/>
            <a:ext cx="3646100" cy="307777"/>
          </a:xfrm>
          <a:prstGeom prst="rect">
            <a:avLst/>
          </a:prstGeom>
          <a:noFill/>
        </p:spPr>
        <p:txBody>
          <a:bodyPr wrap="square" rtlCol="0">
            <a:spAutoFit/>
          </a:bodyPr>
          <a:lstStyle/>
          <a:p>
            <a:r>
              <a:rPr lang="en-US" altLang="ja-JP" sz="1400" dirty="0" smtClean="0">
                <a:latin typeface="Yu Gothic" charset="-128"/>
                <a:cs typeface="Yu Gothic" charset="-128"/>
              </a:rPr>
              <a:t>(17)</a:t>
            </a:r>
            <a:r>
              <a:rPr lang="ja-JP" altLang="en-US" sz="1400" dirty="0" smtClean="0">
                <a:latin typeface="Yu Gothic" charset="-128"/>
                <a:cs typeface="Yu Gothic" charset="-128"/>
              </a:rPr>
              <a:t> </a:t>
            </a:r>
            <a:r>
              <a:rPr lang="ja-JP" altLang="en-US" sz="1400" dirty="0" smtClean="0">
                <a:latin typeface="Yu Gothic" charset="-128"/>
                <a:cs typeface="Yu Gothic" charset="-128"/>
              </a:rPr>
              <a:t>再開指示</a:t>
            </a:r>
            <a:r>
              <a:rPr lang="ja-JP" altLang="en-US" sz="1400" dirty="0">
                <a:latin typeface="Yu Gothic" charset="-128"/>
                <a:cs typeface="Yu Gothic" charset="-128"/>
              </a:rPr>
              <a:t>待ち</a:t>
            </a:r>
            <a:r>
              <a:rPr lang="en-US" altLang="ja-JP" sz="1400" dirty="0" smtClean="0">
                <a:latin typeface="Yu Gothic" charset="-128"/>
                <a:cs typeface="Yu Gothic" charset="-128"/>
              </a:rPr>
              <a:t>barrier-enter</a:t>
            </a:r>
            <a:r>
              <a:rPr lang="ja-JP" altLang="en-US" sz="1400" dirty="0" smtClean="0">
                <a:latin typeface="Yu Gothic" charset="-128"/>
                <a:cs typeface="Yu Gothic" charset="-128"/>
              </a:rPr>
              <a:t>・</a:t>
            </a:r>
            <a:r>
              <a:rPr lang="en-US" altLang="ja-JP" sz="1400" dirty="0" smtClean="0">
                <a:latin typeface="Yu Gothic" charset="-128"/>
                <a:cs typeface="Yu Gothic" charset="-128"/>
              </a:rPr>
              <a:t>exit</a:t>
            </a:r>
          </a:p>
        </p:txBody>
      </p:sp>
      <p:sp>
        <p:nvSpPr>
          <p:cNvPr id="41" name="TextBox 40"/>
          <p:cNvSpPr txBox="1"/>
          <p:nvPr/>
        </p:nvSpPr>
        <p:spPr>
          <a:xfrm>
            <a:off x="10296630" y="4086460"/>
            <a:ext cx="1933373" cy="523220"/>
          </a:xfrm>
          <a:prstGeom prst="rect">
            <a:avLst/>
          </a:prstGeom>
          <a:noFill/>
        </p:spPr>
        <p:txBody>
          <a:bodyPr vert="horz" wrap="square" rtlCol="0">
            <a:spAutoFit/>
          </a:bodyPr>
          <a:lstStyle/>
          <a:p>
            <a:pPr marL="304800" indent="-304800"/>
            <a:r>
              <a:rPr kumimoji="1" lang="en-US" altLang="ja-JP" sz="1400" dirty="0" smtClean="0">
                <a:latin typeface="Yu Gothic" charset="-128"/>
                <a:ea typeface="Yu Gothic" charset="-128"/>
                <a:cs typeface="Yu Gothic" charset="-128"/>
              </a:rPr>
              <a:t>(</a:t>
            </a:r>
            <a:r>
              <a:rPr lang="en-US" altLang="ja-JP" sz="1400" dirty="0" smtClean="0">
                <a:latin typeface="Yu Gothic" charset="-128"/>
                <a:ea typeface="Yu Gothic" charset="-128"/>
                <a:cs typeface="Yu Gothic" charset="-128"/>
              </a:rPr>
              <a:t>20</a:t>
            </a:r>
            <a:r>
              <a:rPr kumimoji="1" lang="en-US" altLang="ja-JP" sz="1400" dirty="0" smtClean="0">
                <a:latin typeface="Yu Gothic" charset="-128"/>
                <a:ea typeface="Yu Gothic" charset="-128"/>
                <a:cs typeface="Yu Gothic" charset="-128"/>
              </a:rPr>
              <a:t>)</a:t>
            </a:r>
            <a:r>
              <a:rPr kumimoji="1" lang="ja-JP" altLang="en-US" sz="1400" dirty="0" smtClean="0">
                <a:latin typeface="Yu Gothic" charset="-128"/>
                <a:ea typeface="Yu Gothic" charset="-128"/>
                <a:cs typeface="Yu Gothic" charset="-128"/>
              </a:rPr>
              <a:t> </a:t>
            </a:r>
            <a:r>
              <a:rPr kumimoji="1" lang="ja-JP" altLang="en-US" sz="1400" dirty="0" smtClean="0">
                <a:latin typeface="Yu Gothic" charset="-128"/>
                <a:ea typeface="Yu Gothic" charset="-128"/>
                <a:cs typeface="Yu Gothic" charset="-128"/>
              </a:rPr>
              <a:t>データ</a:t>
            </a:r>
            <a:r>
              <a:rPr lang="ja-JP" altLang="en-US" sz="1400" dirty="0" smtClean="0">
                <a:latin typeface="Yu Gothic" charset="-128"/>
                <a:ea typeface="Yu Gothic" charset="-128"/>
                <a:cs typeface="Yu Gothic" charset="-128"/>
              </a:rPr>
              <a:t>再初期化</a:t>
            </a:r>
            <a:endParaRPr kumimoji="1" lang="en-US" altLang="ja-JP" sz="1400" dirty="0" smtClean="0">
              <a:latin typeface="Yu Gothic" charset="-128"/>
              <a:ea typeface="Yu Gothic" charset="-128"/>
              <a:cs typeface="Yu Gothic" charset="-128"/>
            </a:endParaRPr>
          </a:p>
          <a:p>
            <a:pPr marL="304800" indent="-304800"/>
            <a:r>
              <a:rPr lang="en-US" altLang="ja-JP" sz="1400" dirty="0" smtClean="0">
                <a:latin typeface="Yu Gothic" charset="-128"/>
                <a:ea typeface="Yu Gothic" charset="-128"/>
                <a:cs typeface="Yu Gothic" charset="-128"/>
              </a:rPr>
              <a:t>(</a:t>
            </a:r>
            <a:r>
              <a:rPr lang="en-US" altLang="ja-JP" sz="1400" dirty="0" smtClean="0">
                <a:latin typeface="Yu Gothic" charset="-128"/>
                <a:ea typeface="Yu Gothic" charset="-128"/>
                <a:cs typeface="Yu Gothic" charset="-128"/>
              </a:rPr>
              <a:t>21</a:t>
            </a:r>
            <a:r>
              <a:rPr lang="en-US" altLang="ja-JP" sz="1400" dirty="0" smtClean="0">
                <a:latin typeface="Yu Gothic" charset="-128"/>
                <a:ea typeface="Yu Gothic" charset="-128"/>
                <a:cs typeface="Yu Gothic" charset="-128"/>
              </a:rPr>
              <a:t>) </a:t>
            </a:r>
            <a:r>
              <a:rPr kumimoji="1" lang="ja-JP" altLang="en-US" sz="1400" dirty="0" smtClean="0">
                <a:latin typeface="Yu Gothic" charset="-128"/>
                <a:ea typeface="Yu Gothic" charset="-128"/>
                <a:cs typeface="Yu Gothic" charset="-128"/>
              </a:rPr>
              <a:t>計算</a:t>
            </a:r>
            <a:endParaRPr kumimoji="1" lang="ja-JP" altLang="en-US" sz="1400" dirty="0">
              <a:latin typeface="Yu Gothic" charset="-128"/>
              <a:ea typeface="Yu Gothic" charset="-128"/>
              <a:cs typeface="Yu Gothic" charset="-128"/>
            </a:endParaRPr>
          </a:p>
        </p:txBody>
      </p:sp>
      <p:cxnSp>
        <p:nvCxnSpPr>
          <p:cNvPr id="43" name="直線矢印コネクタ 34"/>
          <p:cNvCxnSpPr/>
          <p:nvPr/>
        </p:nvCxnSpPr>
        <p:spPr bwMode="auto">
          <a:xfrm>
            <a:off x="1937289" y="2830691"/>
            <a:ext cx="0" cy="1509739"/>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44" name="TextBox 43"/>
          <p:cNvSpPr txBox="1"/>
          <p:nvPr/>
        </p:nvSpPr>
        <p:spPr>
          <a:xfrm>
            <a:off x="127599" y="3037893"/>
            <a:ext cx="1864245" cy="523220"/>
          </a:xfrm>
          <a:prstGeom prst="rect">
            <a:avLst/>
          </a:prstGeom>
          <a:noFill/>
        </p:spPr>
        <p:txBody>
          <a:bodyPr wrap="square" rtlCol="0">
            <a:spAutoFit/>
          </a:bodyPr>
          <a:lstStyle/>
          <a:p>
            <a:pPr marL="355600" indent="-341313"/>
            <a:r>
              <a:rPr lang="en-US" altLang="ja-JP" sz="1400" dirty="0" smtClean="0">
                <a:latin typeface="Yu Gothic" charset="-128"/>
                <a:ea typeface="Yu Gothic" charset="-128"/>
                <a:cs typeface="Yu Gothic" charset="-128"/>
              </a:rPr>
              <a:t>(</a:t>
            </a:r>
            <a:r>
              <a:rPr lang="en-US" altLang="ja-JP" sz="1400" dirty="0" smtClean="0">
                <a:latin typeface="Yu Gothic" charset="-128"/>
                <a:ea typeface="Yu Gothic" charset="-128"/>
                <a:cs typeface="Yu Gothic" charset="-128"/>
              </a:rPr>
              <a:t>14) </a:t>
            </a:r>
            <a:r>
              <a:rPr lang="ja-JP" altLang="en-US" sz="1400" dirty="0" smtClean="0">
                <a:latin typeface="Yu Gothic" charset="-128"/>
                <a:ea typeface="Yu Gothic" charset="-128"/>
                <a:cs typeface="Yu Gothic" charset="-128"/>
              </a:rPr>
              <a:t>標準入出力</a:t>
            </a:r>
            <a:r>
              <a:rPr lang="en-US" altLang="ja-JP" sz="1400" dirty="0" smtClean="0">
                <a:latin typeface="Yu Gothic" charset="-128"/>
                <a:ea typeface="Yu Gothic" charset="-128"/>
                <a:cs typeface="Yu Gothic" charset="-128"/>
              </a:rPr>
              <a:t/>
            </a:r>
            <a:br>
              <a:rPr lang="en-US" altLang="ja-JP" sz="1400" dirty="0" smtClean="0">
                <a:latin typeface="Yu Gothic" charset="-128"/>
                <a:ea typeface="Yu Gothic" charset="-128"/>
                <a:cs typeface="Yu Gothic" charset="-128"/>
              </a:rPr>
            </a:br>
            <a:r>
              <a:rPr lang="ja-JP" altLang="en-US" sz="1400" dirty="0" smtClean="0">
                <a:latin typeface="Yu Gothic" charset="-128"/>
                <a:ea typeface="Yu Gothic" charset="-128"/>
                <a:cs typeface="Yu Gothic" charset="-128"/>
              </a:rPr>
              <a:t>再リダイレクト</a:t>
            </a:r>
            <a:endParaRPr kumimoji="1" lang="ja-JP" altLang="en-US" sz="1400" dirty="0">
              <a:latin typeface="Yu Gothic" charset="-128"/>
              <a:ea typeface="Yu Gothic" charset="-128"/>
              <a:cs typeface="Yu Gothic" charset="-128"/>
            </a:endParaRPr>
          </a:p>
        </p:txBody>
      </p:sp>
      <p:sp>
        <p:nvSpPr>
          <p:cNvPr id="45" name="TextBox 44"/>
          <p:cNvSpPr txBox="1"/>
          <p:nvPr/>
        </p:nvSpPr>
        <p:spPr>
          <a:xfrm>
            <a:off x="7303846" y="4192985"/>
            <a:ext cx="1933373" cy="523220"/>
          </a:xfrm>
          <a:prstGeom prst="rect">
            <a:avLst/>
          </a:prstGeom>
          <a:noFill/>
        </p:spPr>
        <p:txBody>
          <a:bodyPr vert="horz" wrap="square" rtlCol="0">
            <a:spAutoFit/>
          </a:bodyPr>
          <a:lstStyle/>
          <a:p>
            <a:pPr marL="304800" indent="-304800"/>
            <a:r>
              <a:rPr kumimoji="1" lang="en-US" altLang="ja-JP" sz="1400" dirty="0" smtClean="0">
                <a:latin typeface="Yu Gothic" charset="-128"/>
                <a:ea typeface="Yu Gothic" charset="-128"/>
                <a:cs typeface="Yu Gothic" charset="-128"/>
              </a:rPr>
              <a:t>(</a:t>
            </a:r>
            <a:r>
              <a:rPr lang="en-US" altLang="ja-JP" sz="1400" dirty="0" smtClean="0">
                <a:latin typeface="Yu Gothic" charset="-128"/>
                <a:ea typeface="Yu Gothic" charset="-128"/>
                <a:cs typeface="Yu Gothic" charset="-128"/>
              </a:rPr>
              <a:t>20</a:t>
            </a:r>
            <a:r>
              <a:rPr kumimoji="1" lang="en-US" altLang="ja-JP" sz="1400" dirty="0" smtClean="0">
                <a:latin typeface="Yu Gothic" charset="-128"/>
                <a:ea typeface="Yu Gothic" charset="-128"/>
                <a:cs typeface="Yu Gothic" charset="-128"/>
              </a:rPr>
              <a:t>)</a:t>
            </a:r>
            <a:r>
              <a:rPr kumimoji="1" lang="ja-JP" altLang="en-US" sz="1400" dirty="0" smtClean="0">
                <a:latin typeface="Yu Gothic" charset="-128"/>
                <a:ea typeface="Yu Gothic" charset="-128"/>
                <a:cs typeface="Yu Gothic" charset="-128"/>
              </a:rPr>
              <a:t> </a:t>
            </a:r>
            <a:r>
              <a:rPr kumimoji="1" lang="ja-JP" altLang="en-US" sz="1400" dirty="0" smtClean="0">
                <a:latin typeface="Yu Gothic" charset="-128"/>
                <a:ea typeface="Yu Gothic" charset="-128"/>
                <a:cs typeface="Yu Gothic" charset="-128"/>
              </a:rPr>
              <a:t>データ</a:t>
            </a:r>
            <a:r>
              <a:rPr lang="ja-JP" altLang="en-US" sz="1400" dirty="0" smtClean="0">
                <a:latin typeface="Yu Gothic" charset="-128"/>
                <a:ea typeface="Yu Gothic" charset="-128"/>
                <a:cs typeface="Yu Gothic" charset="-128"/>
              </a:rPr>
              <a:t>再初期化</a:t>
            </a:r>
            <a:endParaRPr kumimoji="1" lang="en-US" altLang="ja-JP" sz="1400" dirty="0" smtClean="0">
              <a:latin typeface="Yu Gothic" charset="-128"/>
              <a:ea typeface="Yu Gothic" charset="-128"/>
              <a:cs typeface="Yu Gothic" charset="-128"/>
            </a:endParaRPr>
          </a:p>
          <a:p>
            <a:pPr marL="304800" indent="-304800"/>
            <a:r>
              <a:rPr lang="en-US" altLang="ja-JP" sz="1400" dirty="0" smtClean="0">
                <a:latin typeface="Yu Gothic" charset="-128"/>
                <a:ea typeface="Yu Gothic" charset="-128"/>
                <a:cs typeface="Yu Gothic" charset="-128"/>
              </a:rPr>
              <a:t>(</a:t>
            </a:r>
            <a:r>
              <a:rPr lang="en-US" altLang="ja-JP" sz="1400" dirty="0" smtClean="0">
                <a:latin typeface="Yu Gothic" charset="-128"/>
                <a:ea typeface="Yu Gothic" charset="-128"/>
                <a:cs typeface="Yu Gothic" charset="-128"/>
              </a:rPr>
              <a:t>21</a:t>
            </a:r>
            <a:r>
              <a:rPr lang="en-US" altLang="ja-JP" sz="1400" dirty="0" smtClean="0">
                <a:latin typeface="Yu Gothic" charset="-128"/>
                <a:ea typeface="Yu Gothic" charset="-128"/>
                <a:cs typeface="Yu Gothic" charset="-128"/>
              </a:rPr>
              <a:t>) </a:t>
            </a:r>
            <a:r>
              <a:rPr kumimoji="1" lang="ja-JP" altLang="en-US" sz="1400" dirty="0" smtClean="0">
                <a:latin typeface="Yu Gothic" charset="-128"/>
                <a:ea typeface="Yu Gothic" charset="-128"/>
                <a:cs typeface="Yu Gothic" charset="-128"/>
              </a:rPr>
              <a:t>計算</a:t>
            </a:r>
            <a:endParaRPr kumimoji="1" lang="ja-JP" altLang="en-US" sz="1400" dirty="0">
              <a:latin typeface="Yu Gothic" charset="-128"/>
              <a:ea typeface="Yu Gothic" charset="-128"/>
              <a:cs typeface="Yu Gothic" charset="-128"/>
            </a:endParaRPr>
          </a:p>
        </p:txBody>
      </p:sp>
      <p:cxnSp>
        <p:nvCxnSpPr>
          <p:cNvPr id="46" name="直線矢印コネクタ 34"/>
          <p:cNvCxnSpPr/>
          <p:nvPr/>
        </p:nvCxnSpPr>
        <p:spPr bwMode="auto">
          <a:xfrm>
            <a:off x="7833933" y="3971232"/>
            <a:ext cx="7934" cy="1865365"/>
          </a:xfrm>
          <a:prstGeom prst="straightConnector1">
            <a:avLst/>
          </a:prstGeom>
          <a:noFill/>
          <a:ln w="19050" cap="flat" cmpd="sng" algn="ctr">
            <a:solidFill>
              <a:srgbClr val="000000"/>
            </a:solidFill>
            <a:prstDash val="solid"/>
            <a:miter lim="800000"/>
            <a:headEnd type="none" w="med" len="med"/>
            <a:tailEnd type="arrow"/>
          </a:ln>
          <a:effectLst/>
          <a:extLst/>
        </p:spPr>
      </p:cxnSp>
      <p:sp>
        <p:nvSpPr>
          <p:cNvPr id="4" name="Magnetic Disk 3"/>
          <p:cNvSpPr/>
          <p:nvPr/>
        </p:nvSpPr>
        <p:spPr>
          <a:xfrm>
            <a:off x="7587541" y="5911360"/>
            <a:ext cx="3832358" cy="805912"/>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TextBox 46"/>
          <p:cNvSpPr txBox="1"/>
          <p:nvPr/>
        </p:nvSpPr>
        <p:spPr>
          <a:xfrm>
            <a:off x="5941790" y="5420357"/>
            <a:ext cx="1970002" cy="523220"/>
          </a:xfrm>
          <a:prstGeom prst="rect">
            <a:avLst/>
          </a:prstGeom>
          <a:noFill/>
        </p:spPr>
        <p:txBody>
          <a:bodyPr vert="horz" wrap="square" rtlCol="0">
            <a:spAutoFit/>
          </a:bodyPr>
          <a:lstStyle/>
          <a:p>
            <a:pPr marL="304800" indent="-304800"/>
            <a:r>
              <a:rPr lang="en-US" altLang="ja-JP" sz="1400" dirty="0">
                <a:latin typeface="Yu Gothic" charset="-128"/>
                <a:cs typeface="Yu Gothic" charset="-128"/>
              </a:rPr>
              <a:t>(19) </a:t>
            </a:r>
            <a:r>
              <a:rPr lang="ja-JP" altLang="en-US" sz="1400" dirty="0">
                <a:latin typeface="Yu Gothic" charset="-128"/>
                <a:cs typeface="Yu Gothic" charset="-128"/>
              </a:rPr>
              <a:t>再開指示、引数、環境変数</a:t>
            </a:r>
            <a:r>
              <a:rPr lang="ja-JP" altLang="en-US" sz="1400" dirty="0" smtClean="0">
                <a:latin typeface="Yu Gothic" charset="-128"/>
                <a:cs typeface="Yu Gothic" charset="-128"/>
              </a:rPr>
              <a:t>取得</a:t>
            </a:r>
            <a:endParaRPr lang="en-US" altLang="ja-JP" sz="1400" dirty="0">
              <a:latin typeface="Yu Gothic" charset="-128"/>
              <a:cs typeface="Yu Gothic" charset="-128"/>
            </a:endParaRPr>
          </a:p>
        </p:txBody>
      </p:sp>
      <p:sp>
        <p:nvSpPr>
          <p:cNvPr id="48" name="TextBox 47"/>
          <p:cNvSpPr txBox="1"/>
          <p:nvPr/>
        </p:nvSpPr>
        <p:spPr>
          <a:xfrm>
            <a:off x="2447965" y="4803590"/>
            <a:ext cx="3309097" cy="307777"/>
          </a:xfrm>
          <a:prstGeom prst="rect">
            <a:avLst/>
          </a:prstGeom>
          <a:noFill/>
        </p:spPr>
        <p:txBody>
          <a:bodyPr wrap="square" rtlCol="0">
            <a:spAutoFit/>
          </a:bodyPr>
          <a:lstStyle/>
          <a:p>
            <a:r>
              <a:rPr lang="en-US" altLang="ja-JP" sz="1400" dirty="0" smtClean="0">
                <a:latin typeface="Yu Gothic" charset="-128"/>
                <a:ea typeface="Yu Gothic" charset="-128"/>
                <a:cs typeface="Yu Gothic" charset="-128"/>
              </a:rPr>
              <a:t>(16) </a:t>
            </a:r>
            <a:r>
              <a:rPr lang="ja-JP" altLang="en-US" sz="1400" dirty="0" smtClean="0">
                <a:latin typeface="Yu Gothic" charset="-128"/>
                <a:ea typeface="Yu Gothic" charset="-128"/>
                <a:cs typeface="Yu Gothic" charset="-128"/>
              </a:rPr>
              <a:t>再開</a:t>
            </a:r>
            <a:r>
              <a:rPr lang="ja-JP" altLang="en-US" sz="1400" dirty="0" smtClean="0">
                <a:latin typeface="Yu Gothic" charset="-128"/>
                <a:ea typeface="Yu Gothic" charset="-128"/>
                <a:cs typeface="Yu Gothic" charset="-128"/>
              </a:rPr>
              <a:t>指示</a:t>
            </a:r>
            <a:endParaRPr lang="en-US" altLang="ja-JP" sz="1400" dirty="0" smtClean="0">
              <a:latin typeface="Yu Gothic" charset="-128"/>
              <a:ea typeface="Yu Gothic" charset="-128"/>
              <a:cs typeface="Yu Gothic" charset="-128"/>
            </a:endParaRPr>
          </a:p>
        </p:txBody>
      </p:sp>
      <p:cxnSp>
        <p:nvCxnSpPr>
          <p:cNvPr id="49" name="直線矢印コネクタ 34"/>
          <p:cNvCxnSpPr/>
          <p:nvPr/>
        </p:nvCxnSpPr>
        <p:spPr bwMode="auto">
          <a:xfrm flipH="1" flipV="1">
            <a:off x="868655" y="6313150"/>
            <a:ext cx="6708726" cy="24118"/>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50" name="直線矢印コネクタ 34"/>
          <p:cNvCxnSpPr/>
          <p:nvPr/>
        </p:nvCxnSpPr>
        <p:spPr bwMode="auto">
          <a:xfrm flipV="1">
            <a:off x="868655" y="5020722"/>
            <a:ext cx="0" cy="1284524"/>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54" name="直線矢印コネクタ 34"/>
          <p:cNvCxnSpPr/>
          <p:nvPr/>
        </p:nvCxnSpPr>
        <p:spPr bwMode="auto">
          <a:xfrm flipH="1">
            <a:off x="5554084" y="3299503"/>
            <a:ext cx="1408686" cy="7453"/>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56" name="TextBox 55"/>
          <p:cNvSpPr txBox="1"/>
          <p:nvPr/>
        </p:nvSpPr>
        <p:spPr>
          <a:xfrm>
            <a:off x="5539318" y="2479737"/>
            <a:ext cx="1377322" cy="738664"/>
          </a:xfrm>
          <a:prstGeom prst="rect">
            <a:avLst/>
          </a:prstGeom>
          <a:noFill/>
        </p:spPr>
        <p:txBody>
          <a:bodyPr wrap="square" rtlCol="0">
            <a:spAutoFit/>
          </a:bodyPr>
          <a:lstStyle/>
          <a:p>
            <a:pPr marL="401638" indent="-401638"/>
            <a:r>
              <a:rPr lang="en-US" altLang="ja-JP" sz="1400" dirty="0" smtClean="0">
                <a:latin typeface="Yu Gothic" charset="-128"/>
                <a:ea typeface="Yu Gothic" charset="-128"/>
                <a:cs typeface="Yu Gothic" charset="-128"/>
              </a:rPr>
              <a:t>(</a:t>
            </a:r>
            <a:r>
              <a:rPr lang="en-US" altLang="ja-JP" sz="1400" dirty="0" smtClean="0">
                <a:latin typeface="Yu Gothic" charset="-128"/>
                <a:ea typeface="Yu Gothic" charset="-128"/>
                <a:cs typeface="Yu Gothic" charset="-128"/>
              </a:rPr>
              <a:t>19) </a:t>
            </a:r>
            <a:r>
              <a:rPr lang="ja-JP" altLang="en-US" sz="1400" dirty="0" smtClean="0">
                <a:latin typeface="Yu Gothic" charset="-128"/>
                <a:ea typeface="Yu Gothic" charset="-128"/>
                <a:cs typeface="Yu Gothic" charset="-128"/>
              </a:rPr>
              <a:t>システムコールからの復帰</a:t>
            </a:r>
            <a:endParaRPr kumimoji="1" lang="ja-JP" altLang="en-US" sz="1400" dirty="0">
              <a:latin typeface="Yu Gothic" charset="-128"/>
              <a:ea typeface="Yu Gothic" charset="-128"/>
              <a:cs typeface="Yu Gothic" charset="-128"/>
            </a:endParaRPr>
          </a:p>
        </p:txBody>
      </p:sp>
      <p:sp>
        <p:nvSpPr>
          <p:cNvPr id="58" name="TextBox 57"/>
          <p:cNvSpPr txBox="1"/>
          <p:nvPr/>
        </p:nvSpPr>
        <p:spPr>
          <a:xfrm>
            <a:off x="9613503" y="2403978"/>
            <a:ext cx="1377322" cy="738664"/>
          </a:xfrm>
          <a:prstGeom prst="rect">
            <a:avLst/>
          </a:prstGeom>
          <a:noFill/>
        </p:spPr>
        <p:txBody>
          <a:bodyPr wrap="square" rtlCol="0">
            <a:spAutoFit/>
          </a:bodyPr>
          <a:lstStyle/>
          <a:p>
            <a:pPr marL="401638" indent="-401638"/>
            <a:r>
              <a:rPr lang="en-US" altLang="ja-JP" sz="1400" dirty="0" smtClean="0">
                <a:latin typeface="Yu Gothic" charset="-128"/>
                <a:ea typeface="Yu Gothic" charset="-128"/>
                <a:cs typeface="Yu Gothic" charset="-128"/>
              </a:rPr>
              <a:t>(</a:t>
            </a:r>
            <a:r>
              <a:rPr lang="en-US" altLang="ja-JP" sz="1400" dirty="0" smtClean="0">
                <a:latin typeface="Yu Gothic" charset="-128"/>
                <a:ea typeface="Yu Gothic" charset="-128"/>
                <a:cs typeface="Yu Gothic" charset="-128"/>
              </a:rPr>
              <a:t>19) </a:t>
            </a:r>
            <a:r>
              <a:rPr lang="ja-JP" altLang="en-US" sz="1400" dirty="0" smtClean="0">
                <a:latin typeface="Yu Gothic" charset="-128"/>
                <a:ea typeface="Yu Gothic" charset="-128"/>
                <a:cs typeface="Yu Gothic" charset="-128"/>
              </a:rPr>
              <a:t>システムコールからの復帰</a:t>
            </a:r>
            <a:endParaRPr kumimoji="1" lang="ja-JP" altLang="en-US" sz="1400" dirty="0">
              <a:latin typeface="Yu Gothic" charset="-128"/>
              <a:ea typeface="Yu Gothic" charset="-128"/>
              <a:cs typeface="Yu Gothic" charset="-128"/>
            </a:endParaRPr>
          </a:p>
        </p:txBody>
      </p:sp>
    </p:spTree>
    <p:extLst>
      <p:ext uri="{BB962C8B-B14F-4D97-AF65-F5344CB8AC3E}">
        <p14:creationId xmlns:p14="http://schemas.microsoft.com/office/powerpoint/2010/main" val="5210095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1"/>
          <p:cNvSpPr>
            <a:spLocks noChangeArrowheads="1"/>
          </p:cNvSpPr>
          <p:nvPr/>
        </p:nvSpPr>
        <p:spPr bwMode="auto">
          <a:xfrm>
            <a:off x="7823809" y="1562891"/>
            <a:ext cx="1981241" cy="5088358"/>
          </a:xfrm>
          <a:prstGeom prst="rect">
            <a:avLst/>
          </a:prstGeom>
          <a:noFill/>
          <a:ln w="9525">
            <a:solidFill>
              <a:schemeClr val="tx1"/>
            </a:solidFill>
            <a:miter lim="800000"/>
            <a:headEnd/>
            <a:tailEnd/>
          </a:ln>
        </p:spPr>
        <p:txBody>
          <a:bodyPr rot="0" vert="horz" wrap="square" lIns="74295" tIns="8890" rIns="74295" bIns="8890" anchor="t" anchorCtr="0" upright="1">
            <a:noAutofit/>
          </a:bodyPr>
          <a:lstStyle/>
          <a:p>
            <a:pPr algn="just" defTabSz="457200"/>
            <a:endParaRPr lang="ja-JP" altLang="en-US" sz="1400" kern="100" dirty="0">
              <a:solidFill>
                <a:srgbClr val="000000"/>
              </a:solidFill>
              <a:latin typeface="Yu Gothic" charset="-128"/>
              <a:ea typeface="Yu Gothic" charset="-128"/>
              <a:cs typeface="Yu Gothic" charset="-128"/>
              <a:sym typeface="Helvetica Neue"/>
            </a:endParaRPr>
          </a:p>
        </p:txBody>
      </p:sp>
      <p:sp>
        <p:nvSpPr>
          <p:cNvPr id="11" name="Rectangle 14"/>
          <p:cNvSpPr>
            <a:spLocks noChangeArrowheads="1"/>
          </p:cNvSpPr>
          <p:nvPr/>
        </p:nvSpPr>
        <p:spPr bwMode="auto">
          <a:xfrm>
            <a:off x="3285595" y="2002456"/>
            <a:ext cx="2249830" cy="1538963"/>
          </a:xfrm>
          <a:prstGeom prst="rect">
            <a:avLst/>
          </a:prstGeom>
          <a:solidFill>
            <a:srgbClr val="FFFFFF"/>
          </a:solidFill>
          <a:ln w="9525">
            <a:solidFill>
              <a:srgbClr val="000000"/>
            </a:solidFill>
            <a:miter lim="800000"/>
            <a:headEnd/>
            <a:tailEnd/>
          </a:ln>
        </p:spPr>
        <p:txBody>
          <a:bodyPr rot="0" vert="horz" wrap="square" lIns="74295" tIns="8890" rIns="74295" bIns="8890" anchor="t" anchorCtr="0" upright="1">
            <a:noAutofit/>
          </a:bodyPr>
          <a:lstStyle/>
          <a:p>
            <a:pPr algn="just" defTabSz="457200"/>
            <a:endParaRPr lang="ja-JP" altLang="en-US" sz="1400" kern="100" dirty="0">
              <a:solidFill>
                <a:srgbClr val="000000"/>
              </a:solidFill>
              <a:latin typeface="Yu Gothic" charset="-128"/>
              <a:ea typeface="Yu Gothic" charset="-128"/>
              <a:cs typeface="Yu Gothic" charset="-128"/>
              <a:sym typeface="Helvetica Neue"/>
            </a:endParaRPr>
          </a:p>
        </p:txBody>
      </p:sp>
      <p:sp>
        <p:nvSpPr>
          <p:cNvPr id="12" name="Rectangle 13"/>
          <p:cNvSpPr>
            <a:spLocks noChangeArrowheads="1"/>
          </p:cNvSpPr>
          <p:nvPr/>
        </p:nvSpPr>
        <p:spPr bwMode="auto">
          <a:xfrm>
            <a:off x="1273737" y="1188450"/>
            <a:ext cx="5080238" cy="5462799"/>
          </a:xfrm>
          <a:prstGeom prst="rect">
            <a:avLst/>
          </a:prstGeom>
          <a:noFill/>
          <a:ln w="9525">
            <a:solidFill>
              <a:schemeClr val="tx1"/>
            </a:solidFill>
            <a:miter lim="800000"/>
            <a:headEnd/>
            <a:tailEnd/>
          </a:ln>
        </p:spPr>
        <p:txBody>
          <a:bodyPr rot="0" vert="horz" wrap="square" lIns="74295" tIns="8890" rIns="74295" bIns="8890" anchor="t" anchorCtr="0" upright="1">
            <a:noAutofit/>
          </a:bodyPr>
          <a:lstStyle/>
          <a:p>
            <a:pPr algn="just" defTabSz="457200"/>
            <a:endParaRPr lang="ja-JP" altLang="en-US" sz="1000" kern="100" dirty="0">
              <a:solidFill>
                <a:srgbClr val="000000"/>
              </a:solidFill>
              <a:latin typeface="Yu Gothic" charset="-128"/>
              <a:ea typeface="Yu Gothic" charset="-128"/>
              <a:cs typeface="Yu Gothic" charset="-128"/>
              <a:sym typeface="Helvetica Neue"/>
            </a:endParaRPr>
          </a:p>
        </p:txBody>
      </p:sp>
      <p:sp>
        <p:nvSpPr>
          <p:cNvPr id="13" name="Rectangle 4"/>
          <p:cNvSpPr>
            <a:spLocks noChangeArrowheads="1"/>
          </p:cNvSpPr>
          <p:nvPr/>
        </p:nvSpPr>
        <p:spPr bwMode="auto">
          <a:xfrm>
            <a:off x="1589182" y="5866144"/>
            <a:ext cx="2808000" cy="503999"/>
          </a:xfrm>
          <a:prstGeom prst="rect">
            <a:avLst/>
          </a:prstGeom>
          <a:solidFill>
            <a:srgbClr val="FFFFFF"/>
          </a:solidFill>
          <a:ln w="9525">
            <a:solidFill>
              <a:srgbClr val="000000"/>
            </a:solidFill>
            <a:miter lim="800000"/>
            <a:headEnd/>
            <a:tailEnd/>
          </a:ln>
        </p:spPr>
        <p:txBody>
          <a:bodyPr rot="0" vert="horz" wrap="square" lIns="74295" tIns="8890" rIns="74295" bIns="8890" anchor="ctr" anchorCtr="0" upright="1">
            <a:noAutofit/>
          </a:bodyPr>
          <a:lstStyle/>
          <a:p>
            <a:pPr algn="ctr" defTabSz="457200"/>
            <a:r>
              <a:rPr lang="en-US" altLang="ja-JP" sz="1400" kern="100" dirty="0">
                <a:solidFill>
                  <a:srgbClr val="000000"/>
                </a:solidFill>
                <a:latin typeface="Yu Gothic" charset="-128"/>
                <a:ea typeface="Yu Gothic" charset="-128"/>
                <a:cs typeface="Yu Gothic" charset="-128"/>
                <a:sym typeface="Helvetica Neue"/>
              </a:rPr>
              <a:t>Linux</a:t>
            </a:r>
            <a:r>
              <a:rPr lang="ja-JP" altLang="en-US" sz="1400" kern="100" dirty="0">
                <a:solidFill>
                  <a:srgbClr val="000000"/>
                </a:solidFill>
                <a:latin typeface="Yu Gothic" charset="-128"/>
                <a:ea typeface="Yu Gothic" charset="-128"/>
                <a:cs typeface="Yu Gothic" charset="-128"/>
                <a:sym typeface="Helvetica Neue"/>
              </a:rPr>
              <a:t>提供</a:t>
            </a:r>
            <a:r>
              <a:rPr lang="en-US" altLang="ja-JP" sz="1400" kern="100" dirty="0">
                <a:solidFill>
                  <a:srgbClr val="000000"/>
                </a:solidFill>
                <a:latin typeface="Yu Gothic" charset="-128"/>
                <a:ea typeface="Yu Gothic" charset="-128"/>
                <a:cs typeface="Yu Gothic" charset="-128"/>
                <a:sym typeface="Helvetica Neue"/>
              </a:rPr>
              <a:t/>
            </a:r>
            <a:br>
              <a:rPr lang="en-US" altLang="ja-JP" sz="1400" kern="100" dirty="0">
                <a:solidFill>
                  <a:srgbClr val="000000"/>
                </a:solidFill>
                <a:latin typeface="Yu Gothic" charset="-128"/>
                <a:ea typeface="Yu Gothic" charset="-128"/>
                <a:cs typeface="Yu Gothic" charset="-128"/>
                <a:sym typeface="Helvetica Neue"/>
              </a:rPr>
            </a:br>
            <a:r>
              <a:rPr lang="en-US" sz="1400" kern="100" dirty="0" err="1">
                <a:solidFill>
                  <a:srgbClr val="000000"/>
                </a:solidFill>
                <a:latin typeface="Yu Gothic" charset="-128"/>
                <a:ea typeface="Yu Gothic" charset="-128"/>
                <a:cs typeface="Yu Gothic" charset="-128"/>
                <a:sym typeface="Helvetica Neue"/>
              </a:rPr>
              <a:t>procfs</a:t>
            </a:r>
            <a:r>
              <a:rPr lang="en-US" sz="1400" kern="100" dirty="0">
                <a:solidFill>
                  <a:srgbClr val="000000"/>
                </a:solidFill>
                <a:latin typeface="Yu Gothic" charset="-128"/>
                <a:ea typeface="Yu Gothic" charset="-128"/>
                <a:cs typeface="Yu Gothic" charset="-128"/>
                <a:sym typeface="Helvetica Neue"/>
              </a:rPr>
              <a:t>/</a:t>
            </a:r>
            <a:r>
              <a:rPr lang="en-US" sz="1400" kern="100" dirty="0" err="1">
                <a:solidFill>
                  <a:srgbClr val="000000"/>
                </a:solidFill>
                <a:latin typeface="Yu Gothic" charset="-128"/>
                <a:ea typeface="Yu Gothic" charset="-128"/>
                <a:cs typeface="Yu Gothic" charset="-128"/>
                <a:sym typeface="Helvetica Neue"/>
              </a:rPr>
              <a:t>sysfs</a:t>
            </a:r>
            <a:endParaRPr lang="ja-JP" altLang="en-US" sz="1400" kern="100" dirty="0">
              <a:solidFill>
                <a:srgbClr val="000000"/>
              </a:solidFill>
              <a:latin typeface="Yu Gothic" charset="-128"/>
              <a:ea typeface="Yu Gothic" charset="-128"/>
              <a:cs typeface="Yu Gothic" charset="-128"/>
              <a:sym typeface="Helvetica Neue"/>
            </a:endParaRPr>
          </a:p>
        </p:txBody>
      </p:sp>
      <p:sp>
        <p:nvSpPr>
          <p:cNvPr id="15" name="Rectangle 6"/>
          <p:cNvSpPr>
            <a:spLocks noChangeArrowheads="1"/>
          </p:cNvSpPr>
          <p:nvPr/>
        </p:nvSpPr>
        <p:spPr bwMode="auto">
          <a:xfrm>
            <a:off x="3583313" y="2661421"/>
            <a:ext cx="1440000" cy="576000"/>
          </a:xfrm>
          <a:prstGeom prst="rect">
            <a:avLst/>
          </a:prstGeom>
          <a:solidFill>
            <a:srgbClr val="FFFFFF"/>
          </a:solidFill>
          <a:ln w="12700" cmpd="sng">
            <a:solidFill>
              <a:srgbClr val="000000"/>
            </a:solidFill>
            <a:miter lim="800000"/>
            <a:headEnd/>
            <a:tailEnd/>
          </a:ln>
        </p:spPr>
        <p:txBody>
          <a:bodyPr rot="0" vert="horz" wrap="square" lIns="74295" tIns="8890" rIns="74295" bIns="8890" anchor="ctr" anchorCtr="0" upright="1">
            <a:noAutofit/>
          </a:bodyPr>
          <a:lstStyle/>
          <a:p>
            <a:pPr algn="ctr" defTabSz="457200"/>
            <a:r>
              <a:rPr lang="en-US" sz="1400" kern="100" dirty="0" err="1">
                <a:solidFill>
                  <a:srgbClr val="000000"/>
                </a:solidFill>
                <a:latin typeface="Yu Gothic" charset="-128"/>
                <a:ea typeface="Yu Gothic" charset="-128"/>
                <a:cs typeface="Yu Gothic" charset="-128"/>
                <a:sym typeface="Helvetica Neue"/>
              </a:rPr>
              <a:t>procfs</a:t>
            </a:r>
            <a:r>
              <a:rPr lang="en-US" sz="1400" kern="100" dirty="0">
                <a:solidFill>
                  <a:srgbClr val="000000"/>
                </a:solidFill>
                <a:latin typeface="Yu Gothic" charset="-128"/>
                <a:ea typeface="Yu Gothic" charset="-128"/>
                <a:cs typeface="Yu Gothic" charset="-128"/>
                <a:sym typeface="Helvetica Neue"/>
              </a:rPr>
              <a:t>/</a:t>
            </a:r>
            <a:r>
              <a:rPr lang="en-US" sz="1400" kern="100" dirty="0" err="1">
                <a:solidFill>
                  <a:srgbClr val="000000"/>
                </a:solidFill>
                <a:latin typeface="Yu Gothic" charset="-128"/>
                <a:ea typeface="Yu Gothic" charset="-128"/>
                <a:cs typeface="Yu Gothic" charset="-128"/>
                <a:sym typeface="Helvetica Neue"/>
              </a:rPr>
              <a:t>sysfs</a:t>
            </a:r>
            <a:endParaRPr lang="ja-JP" altLang="en-US" sz="1400" kern="100" dirty="0">
              <a:solidFill>
                <a:srgbClr val="000000"/>
              </a:solidFill>
              <a:latin typeface="Yu Gothic" charset="-128"/>
              <a:ea typeface="Yu Gothic" charset="-128"/>
              <a:cs typeface="Yu Gothic" charset="-128"/>
              <a:sym typeface="Helvetica Neue"/>
            </a:endParaRPr>
          </a:p>
          <a:p>
            <a:pPr algn="ctr" defTabSz="457200"/>
            <a:r>
              <a:rPr lang="ja-JP" altLang="en-US" sz="1400" kern="100" dirty="0">
                <a:solidFill>
                  <a:srgbClr val="000000"/>
                </a:solidFill>
                <a:latin typeface="Yu Gothic" charset="-128"/>
                <a:ea typeface="Yu Gothic" charset="-128"/>
                <a:cs typeface="Yu Gothic" charset="-128"/>
                <a:sym typeface="Helvetica Neue"/>
              </a:rPr>
              <a:t>フレームワーク</a:t>
            </a:r>
          </a:p>
        </p:txBody>
      </p:sp>
      <p:sp>
        <p:nvSpPr>
          <p:cNvPr id="18" name="Rectangle 9"/>
          <p:cNvSpPr>
            <a:spLocks noChangeArrowheads="1"/>
          </p:cNvSpPr>
          <p:nvPr/>
        </p:nvSpPr>
        <p:spPr bwMode="auto">
          <a:xfrm>
            <a:off x="8041683" y="2631441"/>
            <a:ext cx="1440000" cy="576000"/>
          </a:xfrm>
          <a:prstGeom prst="rect">
            <a:avLst/>
          </a:prstGeom>
          <a:solidFill>
            <a:srgbClr val="FFFFFF"/>
          </a:solidFill>
          <a:ln w="12700" cmpd="sng">
            <a:solidFill>
              <a:srgbClr val="000000"/>
            </a:solidFill>
            <a:miter lim="800000"/>
            <a:headEnd/>
            <a:tailEnd/>
          </a:ln>
        </p:spPr>
        <p:txBody>
          <a:bodyPr rot="0" vert="horz" wrap="square" lIns="74295" tIns="8890" rIns="74295" bIns="8890" anchor="ctr" anchorCtr="0" upright="1">
            <a:noAutofit/>
          </a:bodyPr>
          <a:lstStyle/>
          <a:p>
            <a:pPr algn="ctr" defTabSz="457200"/>
            <a:r>
              <a:rPr lang="en-US" sz="1400" kern="100" dirty="0" err="1">
                <a:solidFill>
                  <a:srgbClr val="000000"/>
                </a:solidFill>
                <a:latin typeface="Yu Gothic" charset="-128"/>
                <a:ea typeface="Yu Gothic" charset="-128"/>
                <a:cs typeface="Yu Gothic" charset="-128"/>
                <a:sym typeface="Helvetica Neue"/>
              </a:rPr>
              <a:t>procfs</a:t>
            </a:r>
            <a:r>
              <a:rPr lang="en-US" sz="1400" kern="100" dirty="0">
                <a:solidFill>
                  <a:srgbClr val="000000"/>
                </a:solidFill>
                <a:latin typeface="Yu Gothic" charset="-128"/>
                <a:ea typeface="Yu Gothic" charset="-128"/>
                <a:cs typeface="Yu Gothic" charset="-128"/>
                <a:sym typeface="Helvetica Neue"/>
              </a:rPr>
              <a:t>/</a:t>
            </a:r>
            <a:r>
              <a:rPr lang="en-US" sz="1400" kern="100" dirty="0" err="1">
                <a:solidFill>
                  <a:srgbClr val="000000"/>
                </a:solidFill>
                <a:latin typeface="Yu Gothic" charset="-128"/>
                <a:ea typeface="Yu Gothic" charset="-128"/>
                <a:cs typeface="Yu Gothic" charset="-128"/>
                <a:sym typeface="Helvetica Neue"/>
              </a:rPr>
              <a:t>sysfs</a:t>
            </a:r>
            <a:endParaRPr lang="ja-JP" altLang="en-US" sz="1400" kern="100" dirty="0">
              <a:solidFill>
                <a:srgbClr val="000000"/>
              </a:solidFill>
              <a:latin typeface="Yu Gothic" charset="-128"/>
              <a:ea typeface="Yu Gothic" charset="-128"/>
              <a:cs typeface="Yu Gothic" charset="-128"/>
              <a:sym typeface="Helvetica Neue"/>
            </a:endParaRPr>
          </a:p>
          <a:p>
            <a:pPr algn="ctr" defTabSz="457200"/>
            <a:r>
              <a:rPr lang="ja-JP" altLang="en-US" sz="1400" kern="100" dirty="0">
                <a:solidFill>
                  <a:srgbClr val="000000"/>
                </a:solidFill>
                <a:latin typeface="Yu Gothic" charset="-128"/>
                <a:ea typeface="Yu Gothic" charset="-128"/>
                <a:cs typeface="Yu Gothic" charset="-128"/>
                <a:sym typeface="Helvetica Neue"/>
              </a:rPr>
              <a:t>フレームワーク</a:t>
            </a:r>
          </a:p>
        </p:txBody>
      </p:sp>
      <p:sp>
        <p:nvSpPr>
          <p:cNvPr id="19" name="Rectangle 10"/>
          <p:cNvSpPr>
            <a:spLocks noChangeArrowheads="1"/>
          </p:cNvSpPr>
          <p:nvPr/>
        </p:nvSpPr>
        <p:spPr bwMode="auto">
          <a:xfrm>
            <a:off x="8041683" y="665236"/>
            <a:ext cx="1636988" cy="683999"/>
          </a:xfrm>
          <a:prstGeom prst="rect">
            <a:avLst/>
          </a:prstGeom>
          <a:solidFill>
            <a:srgbClr val="FFFFFF"/>
          </a:solidFill>
          <a:ln w="9525">
            <a:solidFill>
              <a:srgbClr val="000000"/>
            </a:solidFill>
            <a:miter lim="800000"/>
            <a:headEnd/>
            <a:tailEnd/>
          </a:ln>
        </p:spPr>
        <p:txBody>
          <a:bodyPr rot="0" vert="horz" wrap="square" lIns="74295" tIns="8890" rIns="74295" bIns="8890" anchor="ctr" anchorCtr="0" upright="1">
            <a:noAutofit/>
          </a:bodyPr>
          <a:lstStyle/>
          <a:p>
            <a:pPr algn="ctr" defTabSz="457200">
              <a:defRPr/>
            </a:pPr>
            <a:r>
              <a:rPr lang="ja-JP" altLang="en-US" sz="1400" kern="100" dirty="0">
                <a:solidFill>
                  <a:srgbClr val="000000"/>
                </a:solidFill>
                <a:latin typeface="Yu Gothic" charset="-128"/>
                <a:ea typeface="Yu Gothic" charset="-128"/>
                <a:cs typeface="Yu Gothic" charset="-128"/>
                <a:sym typeface="Helvetica Neue"/>
              </a:rPr>
              <a:t>アプリケーション</a:t>
            </a:r>
          </a:p>
          <a:p>
            <a:pPr algn="ctr" defTabSz="457200">
              <a:defRPr/>
            </a:pPr>
            <a:r>
              <a:rPr lang="ja-JP" altLang="en-US" sz="1400" kern="100" dirty="0">
                <a:solidFill>
                  <a:srgbClr val="000000"/>
                </a:solidFill>
                <a:latin typeface="Yu Gothic" charset="-128"/>
                <a:ea typeface="Yu Gothic" charset="-128"/>
                <a:cs typeface="Yu Gothic" charset="-128"/>
                <a:sym typeface="Helvetica Neue"/>
              </a:rPr>
              <a:t>プログラム</a:t>
            </a:r>
          </a:p>
        </p:txBody>
      </p:sp>
      <p:sp>
        <p:nvSpPr>
          <p:cNvPr id="21" name="Rectangle 15"/>
          <p:cNvSpPr>
            <a:spLocks noChangeArrowheads="1"/>
          </p:cNvSpPr>
          <p:nvPr/>
        </p:nvSpPr>
        <p:spPr bwMode="auto">
          <a:xfrm>
            <a:off x="1441832" y="3802189"/>
            <a:ext cx="4146372" cy="2740140"/>
          </a:xfrm>
          <a:prstGeom prst="rect">
            <a:avLst/>
          </a:prstGeom>
          <a:noFill/>
          <a:ln w="12700" cmpd="sng">
            <a:solidFill>
              <a:srgbClr val="000000"/>
            </a:solidFill>
            <a:miter lim="800000"/>
            <a:headEnd/>
            <a:tailEnd/>
          </a:ln>
        </p:spPr>
        <p:txBody>
          <a:bodyPr rot="0" vert="horz" wrap="square" lIns="74295" tIns="8890" rIns="74295" bIns="8890" anchor="t" anchorCtr="0" upright="1">
            <a:noAutofit/>
          </a:bodyPr>
          <a:lstStyle/>
          <a:p>
            <a:pPr algn="just" defTabSz="457200"/>
            <a:endParaRPr lang="ja-JP" altLang="en-US" sz="1400" kern="100" dirty="0">
              <a:solidFill>
                <a:srgbClr val="000000"/>
              </a:solidFill>
              <a:latin typeface="Yu Gothic" charset="-128"/>
              <a:ea typeface="Yu Gothic" charset="-128"/>
              <a:cs typeface="Yu Gothic" charset="-128"/>
              <a:sym typeface="Helvetica Neue"/>
            </a:endParaRPr>
          </a:p>
        </p:txBody>
      </p:sp>
      <p:sp>
        <p:nvSpPr>
          <p:cNvPr id="22" name="Rectangle 22"/>
          <p:cNvSpPr>
            <a:spLocks noChangeArrowheads="1"/>
          </p:cNvSpPr>
          <p:nvPr/>
        </p:nvSpPr>
        <p:spPr bwMode="auto">
          <a:xfrm>
            <a:off x="2694321" y="5198614"/>
            <a:ext cx="1691980" cy="503999"/>
          </a:xfrm>
          <a:prstGeom prst="rect">
            <a:avLst/>
          </a:prstGeom>
          <a:solidFill>
            <a:srgbClr val="FFFFFF"/>
          </a:solidFill>
          <a:ln w="9525">
            <a:solidFill>
              <a:srgbClr val="000000"/>
            </a:solidFill>
            <a:miter lim="800000"/>
            <a:headEnd/>
            <a:tailEnd/>
          </a:ln>
        </p:spPr>
        <p:txBody>
          <a:bodyPr rot="0" vert="horz" wrap="square" lIns="74295" tIns="8890" rIns="74295" bIns="8890" anchor="ctr" anchorCtr="0" upright="1">
            <a:noAutofit/>
          </a:bodyPr>
          <a:lstStyle/>
          <a:p>
            <a:pPr algn="ctr" defTabSz="457200"/>
            <a:r>
              <a:rPr lang="en-US" altLang="ja-JP" sz="1400" kern="100" dirty="0" err="1">
                <a:solidFill>
                  <a:srgbClr val="000000"/>
                </a:solidFill>
                <a:latin typeface="Yu Gothic" charset="-128"/>
                <a:ea typeface="Yu Gothic" charset="-128"/>
                <a:cs typeface="Yu Gothic" charset="-128"/>
                <a:sym typeface="Helvetica Neue"/>
              </a:rPr>
              <a:t>McKernel</a:t>
            </a:r>
            <a:r>
              <a:rPr lang="ja-JP" altLang="en-US" sz="1400" kern="100" dirty="0">
                <a:solidFill>
                  <a:srgbClr val="000000"/>
                </a:solidFill>
                <a:latin typeface="Yu Gothic" charset="-128"/>
                <a:ea typeface="Yu Gothic" charset="-128"/>
                <a:cs typeface="Yu Gothic" charset="-128"/>
                <a:sym typeface="Helvetica Neue"/>
              </a:rPr>
              <a:t>提供</a:t>
            </a:r>
            <a:r>
              <a:rPr lang="en-US" sz="1400" kern="100" dirty="0" err="1">
                <a:solidFill>
                  <a:srgbClr val="000000"/>
                </a:solidFill>
                <a:latin typeface="Yu Gothic" charset="-128"/>
                <a:ea typeface="Yu Gothic" charset="-128"/>
                <a:cs typeface="Yu Gothic" charset="-128"/>
                <a:sym typeface="Helvetica Neue"/>
              </a:rPr>
              <a:t>proc</a:t>
            </a:r>
            <a:r>
              <a:rPr lang="en-US" altLang="ja-JP" sz="1400" kern="100" dirty="0" err="1">
                <a:solidFill>
                  <a:srgbClr val="000000"/>
                </a:solidFill>
                <a:latin typeface="Yu Gothic" charset="-128"/>
                <a:ea typeface="Yu Gothic" charset="-128"/>
                <a:cs typeface="Yu Gothic" charset="-128"/>
                <a:sym typeface="Helvetica Neue"/>
              </a:rPr>
              <a:t>fs</a:t>
            </a:r>
            <a:r>
              <a:rPr lang="en-US" altLang="ja-JP" sz="1400" kern="100" dirty="0">
                <a:solidFill>
                  <a:srgbClr val="000000"/>
                </a:solidFill>
                <a:latin typeface="Yu Gothic" charset="-128"/>
                <a:ea typeface="Yu Gothic" charset="-128"/>
                <a:cs typeface="Yu Gothic" charset="-128"/>
                <a:sym typeface="Helvetica Neue"/>
              </a:rPr>
              <a:t>/</a:t>
            </a:r>
            <a:r>
              <a:rPr lang="en-US" sz="1400" kern="100" dirty="0" err="1">
                <a:solidFill>
                  <a:srgbClr val="000000"/>
                </a:solidFill>
                <a:latin typeface="Yu Gothic" charset="-128"/>
                <a:ea typeface="Yu Gothic" charset="-128"/>
                <a:cs typeface="Yu Gothic" charset="-128"/>
                <a:sym typeface="Helvetica Neue"/>
              </a:rPr>
              <a:t>sys</a:t>
            </a:r>
            <a:r>
              <a:rPr lang="en-US" altLang="ja-JP" sz="1400" kern="100" dirty="0" err="1">
                <a:solidFill>
                  <a:srgbClr val="000000"/>
                </a:solidFill>
                <a:latin typeface="Yu Gothic" charset="-128"/>
                <a:ea typeface="Yu Gothic" charset="-128"/>
                <a:cs typeface="Yu Gothic" charset="-128"/>
                <a:sym typeface="Helvetica Neue"/>
              </a:rPr>
              <a:t>fs</a:t>
            </a:r>
            <a:endParaRPr lang="ja-JP" altLang="en-US" sz="1400" kern="100" dirty="0">
              <a:solidFill>
                <a:srgbClr val="000000"/>
              </a:solidFill>
              <a:latin typeface="Yu Gothic" charset="-128"/>
              <a:ea typeface="Yu Gothic" charset="-128"/>
              <a:cs typeface="Yu Gothic" charset="-128"/>
              <a:sym typeface="Helvetica Neue"/>
            </a:endParaRPr>
          </a:p>
        </p:txBody>
      </p:sp>
      <p:cxnSp>
        <p:nvCxnSpPr>
          <p:cNvPr id="28" name="AutoShape 28"/>
          <p:cNvCxnSpPr>
            <a:cxnSpLocks noChangeShapeType="1"/>
          </p:cNvCxnSpPr>
          <p:nvPr/>
        </p:nvCxnSpPr>
        <p:spPr bwMode="auto">
          <a:xfrm>
            <a:off x="3314897" y="4904637"/>
            <a:ext cx="0" cy="293976"/>
          </a:xfrm>
          <a:prstGeom prst="straightConnector1">
            <a:avLst/>
          </a:prstGeom>
          <a:noFill/>
          <a:ln w="9525">
            <a:solidFill>
              <a:srgbClr val="000000"/>
            </a:solidFill>
            <a:round/>
            <a:headEnd type="none" w="med" len="med"/>
            <a:tailEnd type="triangle" w="lg" len="lg"/>
          </a:ln>
          <a:extLst>
            <a:ext uri="{909E8E84-426E-40dd-AFC4-6F175D3DCCD1}">
              <a14:hiddenFill xmlns:a14="http://schemas.microsoft.com/office/drawing/2010/main" xmlns="">
                <a:noFill/>
              </a14:hiddenFill>
            </a:ext>
          </a:extLst>
        </p:spPr>
      </p:cxnSp>
      <p:sp>
        <p:nvSpPr>
          <p:cNvPr id="64" name="テキスト ボックス 63"/>
          <p:cNvSpPr txBox="1"/>
          <p:nvPr/>
        </p:nvSpPr>
        <p:spPr>
          <a:xfrm>
            <a:off x="1344203" y="1237494"/>
            <a:ext cx="542773" cy="30777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latinLnBrk="1" hangingPunct="0"/>
            <a:r>
              <a:rPr kumimoji="0" lang="en-US" altLang="ja-JP" sz="1400" kern="0" dirty="0">
                <a:solidFill>
                  <a:srgbClr val="000000"/>
                </a:solidFill>
                <a:latin typeface="Yu Gothic" charset="-128"/>
                <a:ea typeface="Yu Gothic" charset="-128"/>
                <a:cs typeface="Yu Gothic" charset="-128"/>
                <a:sym typeface="Helvetica Neue"/>
              </a:rPr>
              <a:t>Linux</a:t>
            </a:r>
            <a:endParaRPr kumimoji="0" lang="ja-JP" altLang="en-US" sz="1400" kern="0" dirty="0">
              <a:solidFill>
                <a:srgbClr val="000000"/>
              </a:solidFill>
              <a:latin typeface="Yu Gothic" charset="-128"/>
              <a:ea typeface="Yu Gothic" charset="-128"/>
              <a:cs typeface="Yu Gothic" charset="-128"/>
              <a:sym typeface="Helvetica Neue"/>
            </a:endParaRPr>
          </a:p>
        </p:txBody>
      </p:sp>
      <p:sp>
        <p:nvSpPr>
          <p:cNvPr id="66" name="正方形/長方形 65"/>
          <p:cNvSpPr/>
          <p:nvPr/>
        </p:nvSpPr>
        <p:spPr>
          <a:xfrm>
            <a:off x="7944088" y="1582576"/>
            <a:ext cx="984565" cy="307777"/>
          </a:xfrm>
          <a:prstGeom prst="rect">
            <a:avLst/>
          </a:prstGeom>
        </p:spPr>
        <p:txBody>
          <a:bodyPr wrap="none" anchor="ctr">
            <a:spAutoFit/>
          </a:bodyPr>
          <a:lstStyle/>
          <a:p>
            <a:pPr algn="ctr" defTabSz="457200"/>
            <a:r>
              <a:rPr lang="en-US" altLang="ja-JP" sz="1400" kern="100" dirty="0" err="1">
                <a:solidFill>
                  <a:srgbClr val="000000"/>
                </a:solidFill>
                <a:latin typeface="Yu Gothic" charset="-128"/>
                <a:ea typeface="Yu Gothic" charset="-128"/>
                <a:cs typeface="Yu Gothic" charset="-128"/>
                <a:sym typeface="Helvetica Neue"/>
              </a:rPr>
              <a:t>McKernel</a:t>
            </a:r>
            <a:endParaRPr lang="ja-JP" altLang="en-US" sz="1400" kern="100" dirty="0">
              <a:solidFill>
                <a:srgbClr val="000000"/>
              </a:solidFill>
              <a:latin typeface="Yu Gothic" charset="-128"/>
              <a:ea typeface="Yu Gothic" charset="-128"/>
              <a:cs typeface="Yu Gothic" charset="-128"/>
              <a:sym typeface="Helvetica Neue"/>
            </a:endParaRPr>
          </a:p>
        </p:txBody>
      </p:sp>
      <p:cxnSp>
        <p:nvCxnSpPr>
          <p:cNvPr id="81" name="AutoShape 27"/>
          <p:cNvCxnSpPr>
            <a:cxnSpLocks noChangeShapeType="1"/>
          </p:cNvCxnSpPr>
          <p:nvPr/>
        </p:nvCxnSpPr>
        <p:spPr bwMode="auto">
          <a:xfrm flipH="1">
            <a:off x="5277381" y="2256733"/>
            <a:ext cx="4126616"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xmlns="">
                <a:noFill/>
              </a14:hiddenFill>
            </a:ext>
          </a:extLst>
        </p:spPr>
      </p:cxnSp>
      <p:cxnSp>
        <p:nvCxnSpPr>
          <p:cNvPr id="82" name="AutoShape 27"/>
          <p:cNvCxnSpPr>
            <a:cxnSpLocks noChangeShapeType="1"/>
          </p:cNvCxnSpPr>
          <p:nvPr/>
        </p:nvCxnSpPr>
        <p:spPr bwMode="auto">
          <a:xfrm flipV="1">
            <a:off x="9403997" y="1351251"/>
            <a:ext cx="0" cy="905482"/>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xmlns="">
                <a:noFill/>
              </a14:hiddenFill>
            </a:ext>
          </a:extLst>
        </p:spPr>
      </p:cxnSp>
      <p:sp>
        <p:nvSpPr>
          <p:cNvPr id="96" name="正方形/長方形 95"/>
          <p:cNvSpPr/>
          <p:nvPr/>
        </p:nvSpPr>
        <p:spPr>
          <a:xfrm>
            <a:off x="2865144" y="3757583"/>
            <a:ext cx="2779626" cy="307777"/>
          </a:xfrm>
          <a:prstGeom prst="rect">
            <a:avLst/>
          </a:prstGeom>
        </p:spPr>
        <p:txBody>
          <a:bodyPr wrap="square">
            <a:spAutoFit/>
          </a:bodyPr>
          <a:lstStyle/>
          <a:p>
            <a:pPr algn="ctr" defTabSz="457200"/>
            <a:r>
              <a:rPr lang="en-US" altLang="ja-JP" sz="1400" kern="100" dirty="0" err="1">
                <a:solidFill>
                  <a:srgbClr val="000000"/>
                </a:solidFill>
                <a:latin typeface="Yu Gothic" charset="-128"/>
                <a:ea typeface="Yu Gothic" charset="-128"/>
                <a:cs typeface="Yu Gothic" charset="-128"/>
                <a:sym typeface="Helvetica Neue"/>
              </a:rPr>
              <a:t>mcoverlay</a:t>
            </a:r>
            <a:r>
              <a:rPr lang="ja-JP" altLang="en-US" sz="1400" kern="100" dirty="0">
                <a:solidFill>
                  <a:srgbClr val="000000"/>
                </a:solidFill>
                <a:latin typeface="Yu Gothic" charset="-128"/>
                <a:ea typeface="Yu Gothic" charset="-128"/>
                <a:cs typeface="Yu Gothic" charset="-128"/>
                <a:sym typeface="Helvetica Neue"/>
              </a:rPr>
              <a:t>ファイルシステム</a:t>
            </a:r>
          </a:p>
        </p:txBody>
      </p:sp>
      <p:sp>
        <p:nvSpPr>
          <p:cNvPr id="117" name="正方形/長方形 116"/>
          <p:cNvSpPr/>
          <p:nvPr/>
        </p:nvSpPr>
        <p:spPr>
          <a:xfrm>
            <a:off x="3302315" y="2006157"/>
            <a:ext cx="774571" cy="338554"/>
          </a:xfrm>
          <a:prstGeom prst="rect">
            <a:avLst/>
          </a:prstGeom>
        </p:spPr>
        <p:txBody>
          <a:bodyPr wrap="none">
            <a:spAutoFit/>
          </a:bodyPr>
          <a:lstStyle/>
          <a:p>
            <a:pPr algn="just" defTabSz="457200"/>
            <a:r>
              <a:rPr lang="en-US" altLang="ja-JP" sz="1600" kern="100" dirty="0" err="1">
                <a:solidFill>
                  <a:srgbClr val="000000"/>
                </a:solidFill>
                <a:latin typeface="Yu Gothic" charset="-128"/>
                <a:ea typeface="Yu Gothic" charset="-128"/>
                <a:cs typeface="Yu Gothic" charset="-128"/>
                <a:sym typeface="Helvetica Neue"/>
              </a:rPr>
              <a:t>mcctrl</a:t>
            </a:r>
            <a:endParaRPr lang="ja-JP" altLang="en-US" sz="1600" kern="100" dirty="0">
              <a:solidFill>
                <a:srgbClr val="000000"/>
              </a:solidFill>
              <a:latin typeface="Yu Gothic" charset="-128"/>
              <a:ea typeface="Yu Gothic" charset="-128"/>
              <a:cs typeface="Yu Gothic" charset="-128"/>
              <a:sym typeface="Helvetica Neue"/>
            </a:endParaRPr>
          </a:p>
        </p:txBody>
      </p:sp>
      <p:sp>
        <p:nvSpPr>
          <p:cNvPr id="122" name="テキスト ボックス 121"/>
          <p:cNvSpPr txBox="1"/>
          <p:nvPr/>
        </p:nvSpPr>
        <p:spPr>
          <a:xfrm>
            <a:off x="5898129" y="1652218"/>
            <a:ext cx="1826778" cy="523216"/>
          </a:xfrm>
          <a:prstGeom prst="rect">
            <a:avLst/>
          </a:prstGeom>
          <a:solidFill>
            <a:srgbClr val="FFFFFF">
              <a:alpha val="7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266700" indent="-266700" latinLnBrk="1" hangingPunct="0"/>
            <a:r>
              <a:rPr kumimoji="0" lang="en-US" altLang="ja-JP" sz="1400" kern="0" dirty="0">
                <a:solidFill>
                  <a:srgbClr val="000000"/>
                </a:solidFill>
                <a:latin typeface="Yu Gothic" charset="-128"/>
                <a:ea typeface="Yu Gothic" charset="-128"/>
                <a:cs typeface="Yu Gothic" charset="-128"/>
                <a:sym typeface="Helvetica Neue"/>
              </a:rPr>
              <a:t>(1) open()</a:t>
            </a:r>
            <a:r>
              <a:rPr kumimoji="0" lang="ja-JP" altLang="en-US" sz="1400" kern="0" dirty="0">
                <a:solidFill>
                  <a:srgbClr val="000000"/>
                </a:solidFill>
                <a:latin typeface="Yu Gothic" charset="-128"/>
                <a:ea typeface="Yu Gothic" charset="-128"/>
                <a:cs typeface="Yu Gothic" charset="-128"/>
                <a:sym typeface="Helvetica Neue"/>
              </a:rPr>
              <a:t>などによる</a:t>
            </a:r>
            <a:r>
              <a:rPr kumimoji="0" lang="en-US" altLang="ja-JP" sz="1400" kern="0" dirty="0">
                <a:solidFill>
                  <a:srgbClr val="000000"/>
                </a:solidFill>
                <a:latin typeface="Yu Gothic" charset="-128"/>
                <a:ea typeface="Yu Gothic" charset="-128"/>
                <a:cs typeface="Yu Gothic" charset="-128"/>
                <a:sym typeface="Helvetica Neue"/>
              </a:rPr>
              <a:t/>
            </a:r>
            <a:br>
              <a:rPr kumimoji="0" lang="en-US" altLang="ja-JP" sz="1400" kern="0" dirty="0">
                <a:solidFill>
                  <a:srgbClr val="000000"/>
                </a:solidFill>
                <a:latin typeface="Yu Gothic" charset="-128"/>
                <a:ea typeface="Yu Gothic" charset="-128"/>
                <a:cs typeface="Yu Gothic" charset="-128"/>
                <a:sym typeface="Helvetica Neue"/>
              </a:rPr>
            </a:br>
            <a:r>
              <a:rPr kumimoji="0" lang="ja-JP" altLang="en-US" sz="1400" kern="0" dirty="0">
                <a:solidFill>
                  <a:srgbClr val="000000"/>
                </a:solidFill>
                <a:latin typeface="Yu Gothic" charset="-128"/>
                <a:ea typeface="Yu Gothic" charset="-128"/>
                <a:cs typeface="Yu Gothic" charset="-128"/>
                <a:sym typeface="Helvetica Neue"/>
              </a:rPr>
              <a:t>アクセス</a:t>
            </a:r>
          </a:p>
        </p:txBody>
      </p:sp>
      <p:cxnSp>
        <p:nvCxnSpPr>
          <p:cNvPr id="31" name="AutoShape 27"/>
          <p:cNvCxnSpPr>
            <a:cxnSpLocks noChangeShapeType="1"/>
          </p:cNvCxnSpPr>
          <p:nvPr/>
        </p:nvCxnSpPr>
        <p:spPr bwMode="auto">
          <a:xfrm>
            <a:off x="2110229" y="4920129"/>
            <a:ext cx="0" cy="940715"/>
          </a:xfrm>
          <a:prstGeom prst="straightConnector1">
            <a:avLst/>
          </a:prstGeom>
          <a:noFill/>
          <a:ln w="9525">
            <a:solidFill>
              <a:srgbClr val="000000"/>
            </a:solidFill>
            <a:prstDash val="sysDash"/>
            <a:round/>
            <a:headEnd type="none" w="med" len="med"/>
            <a:tailEnd type="triangle" w="lg" len="lg"/>
          </a:ln>
          <a:extLst>
            <a:ext uri="{909E8E84-426E-40dd-AFC4-6F175D3DCCD1}">
              <a14:hiddenFill xmlns:a14="http://schemas.microsoft.com/office/drawing/2010/main" xmlns="">
                <a:noFill/>
              </a14:hiddenFill>
            </a:ext>
          </a:extLst>
        </p:spPr>
      </p:cxnSp>
      <p:cxnSp>
        <p:nvCxnSpPr>
          <p:cNvPr id="35" name="AutoShape 27"/>
          <p:cNvCxnSpPr>
            <a:cxnSpLocks noChangeShapeType="1"/>
          </p:cNvCxnSpPr>
          <p:nvPr/>
        </p:nvCxnSpPr>
        <p:spPr bwMode="auto">
          <a:xfrm flipH="1">
            <a:off x="2099806" y="4910311"/>
            <a:ext cx="733163" cy="0"/>
          </a:xfrm>
          <a:prstGeom prst="straightConnector1">
            <a:avLst/>
          </a:prstGeom>
          <a:noFill/>
          <a:ln w="9525">
            <a:solidFill>
              <a:srgbClr val="000000"/>
            </a:solidFill>
            <a:prstDash val="sysDash"/>
            <a:round/>
            <a:headEnd type="none" w="med" len="med"/>
            <a:tailEnd type="none" w="med" len="med"/>
          </a:ln>
          <a:extLst>
            <a:ext uri="{909E8E84-426E-40dd-AFC4-6F175D3DCCD1}">
              <a14:hiddenFill xmlns:a14="http://schemas.microsoft.com/office/drawing/2010/main" xmlns="">
                <a:noFill/>
              </a14:hiddenFill>
            </a:ext>
          </a:extLst>
        </p:spPr>
      </p:cxnSp>
      <p:cxnSp>
        <p:nvCxnSpPr>
          <p:cNvPr id="37" name="AutoShape 27"/>
          <p:cNvCxnSpPr>
            <a:cxnSpLocks noChangeShapeType="1"/>
          </p:cNvCxnSpPr>
          <p:nvPr/>
        </p:nvCxnSpPr>
        <p:spPr bwMode="auto">
          <a:xfrm>
            <a:off x="2841963" y="3802190"/>
            <a:ext cx="0" cy="1117939"/>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xmlns="">
                <a:noFill/>
              </a14:hiddenFill>
            </a:ext>
          </a:extLst>
        </p:spPr>
      </p:cxnSp>
      <p:cxnSp>
        <p:nvCxnSpPr>
          <p:cNvPr id="48" name="AutoShape 30"/>
          <p:cNvCxnSpPr>
            <a:cxnSpLocks noChangeShapeType="1"/>
          </p:cNvCxnSpPr>
          <p:nvPr/>
        </p:nvCxnSpPr>
        <p:spPr bwMode="auto">
          <a:xfrm>
            <a:off x="5031427" y="2879512"/>
            <a:ext cx="3010257" cy="0"/>
          </a:xfrm>
          <a:prstGeom prst="straightConnector1">
            <a:avLst/>
          </a:prstGeom>
          <a:noFill/>
          <a:ln w="9525">
            <a:solidFill>
              <a:srgbClr val="000000"/>
            </a:solidFill>
            <a:round/>
            <a:headEnd type="none" w="lg" len="lg"/>
            <a:tailEnd type="triangle" w="lg" len="lg"/>
          </a:ln>
          <a:extLst>
            <a:ext uri="{909E8E84-426E-40dd-AFC4-6F175D3DCCD1}">
              <a14:hiddenFill xmlns:a14="http://schemas.microsoft.com/office/drawing/2010/main" xmlns="">
                <a:noFill/>
              </a14:hiddenFill>
            </a:ext>
          </a:extLst>
        </p:spPr>
      </p:cxnSp>
      <p:sp>
        <p:nvSpPr>
          <p:cNvPr id="47" name="テキスト ボックス 46"/>
          <p:cNvSpPr txBox="1"/>
          <p:nvPr/>
        </p:nvSpPr>
        <p:spPr>
          <a:xfrm>
            <a:off x="5828570" y="2573758"/>
            <a:ext cx="1951675" cy="307773"/>
          </a:xfrm>
          <a:prstGeom prst="rect">
            <a:avLst/>
          </a:prstGeom>
          <a:solidFill>
            <a:srgbClr val="FFFFFF">
              <a:alpha val="7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179388" indent="-179388" latinLnBrk="1" hangingPunct="0"/>
            <a:r>
              <a:rPr kumimoji="0" lang="en-US" altLang="ja-JP" sz="1400" kern="0" dirty="0">
                <a:solidFill>
                  <a:srgbClr val="000000"/>
                </a:solidFill>
                <a:latin typeface="Yu Gothic" charset="-128"/>
                <a:ea typeface="Yu Gothic" charset="-128"/>
                <a:cs typeface="Yu Gothic" charset="-128"/>
                <a:sym typeface="Helvetica Neue"/>
              </a:rPr>
              <a:t>(4) </a:t>
            </a:r>
            <a:r>
              <a:rPr kumimoji="0" lang="ja-JP" altLang="en-US" sz="1400" kern="0" dirty="0">
                <a:solidFill>
                  <a:srgbClr val="000000"/>
                </a:solidFill>
                <a:latin typeface="Yu Gothic" charset="-128"/>
                <a:ea typeface="Yu Gothic" charset="-128"/>
                <a:cs typeface="Yu Gothic" charset="-128"/>
                <a:sym typeface="Helvetica Neue"/>
              </a:rPr>
              <a:t>アクセス要求転送</a:t>
            </a:r>
          </a:p>
        </p:txBody>
      </p:sp>
      <p:cxnSp>
        <p:nvCxnSpPr>
          <p:cNvPr id="50" name="AutoShape 27"/>
          <p:cNvCxnSpPr>
            <a:cxnSpLocks noChangeShapeType="1"/>
          </p:cNvCxnSpPr>
          <p:nvPr/>
        </p:nvCxnSpPr>
        <p:spPr bwMode="auto">
          <a:xfrm>
            <a:off x="4397182" y="5288029"/>
            <a:ext cx="1386394" cy="1"/>
          </a:xfrm>
          <a:prstGeom prst="straightConnector1">
            <a:avLst/>
          </a:prstGeom>
          <a:noFill/>
          <a:ln w="9525">
            <a:solidFill>
              <a:srgbClr val="000000"/>
            </a:solidFill>
            <a:round/>
            <a:headEnd type="none" w="lg" len="lg"/>
            <a:tailEnd type="none" w="med" len="med"/>
          </a:ln>
          <a:extLst>
            <a:ext uri="{909E8E84-426E-40dd-AFC4-6F175D3DCCD1}">
              <a14:hiddenFill xmlns:a14="http://schemas.microsoft.com/office/drawing/2010/main" xmlns="">
                <a:noFill/>
              </a14:hiddenFill>
            </a:ext>
          </a:extLst>
        </p:spPr>
      </p:cxnSp>
      <p:cxnSp>
        <p:nvCxnSpPr>
          <p:cNvPr id="51" name="AutoShape 27"/>
          <p:cNvCxnSpPr>
            <a:cxnSpLocks noChangeShapeType="1"/>
          </p:cNvCxnSpPr>
          <p:nvPr/>
        </p:nvCxnSpPr>
        <p:spPr bwMode="auto">
          <a:xfrm>
            <a:off x="5783229" y="3066543"/>
            <a:ext cx="0" cy="2240777"/>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xmlns="">
                <a:noFill/>
              </a14:hiddenFill>
            </a:ext>
          </a:extLst>
        </p:spPr>
      </p:cxnSp>
      <p:cxnSp>
        <p:nvCxnSpPr>
          <p:cNvPr id="53" name="AutoShape 27"/>
          <p:cNvCxnSpPr>
            <a:cxnSpLocks noChangeShapeType="1"/>
          </p:cNvCxnSpPr>
          <p:nvPr/>
        </p:nvCxnSpPr>
        <p:spPr bwMode="auto">
          <a:xfrm>
            <a:off x="5031426" y="3067151"/>
            <a:ext cx="738062" cy="0"/>
          </a:xfrm>
          <a:prstGeom prst="straightConnector1">
            <a:avLst/>
          </a:prstGeom>
          <a:noFill/>
          <a:ln w="9525">
            <a:solidFill>
              <a:srgbClr val="000000"/>
            </a:solidFill>
            <a:round/>
            <a:headEnd type="triangle" w="lg" len="lg"/>
            <a:tailEnd type="none" w="med" len="med"/>
          </a:ln>
          <a:extLst>
            <a:ext uri="{909E8E84-426E-40dd-AFC4-6F175D3DCCD1}">
              <a14:hiddenFill xmlns:a14="http://schemas.microsoft.com/office/drawing/2010/main" xmlns="">
                <a:noFill/>
              </a14:hiddenFill>
            </a:ext>
          </a:extLst>
        </p:spPr>
      </p:cxnSp>
      <p:sp>
        <p:nvSpPr>
          <p:cNvPr id="43" name="テキスト ボックス 42"/>
          <p:cNvSpPr txBox="1"/>
          <p:nvPr/>
        </p:nvSpPr>
        <p:spPr>
          <a:xfrm>
            <a:off x="4807080" y="4394412"/>
            <a:ext cx="2751562" cy="307773"/>
          </a:xfrm>
          <a:prstGeom prst="rect">
            <a:avLst/>
          </a:prstGeom>
          <a:solidFill>
            <a:srgbClr val="FFFFFF">
              <a:alpha val="7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lvl1pPr marL="179388" marR="0" indent="-179388" algn="l" defTabSz="914400" rtl="0" fontAlgn="auto" latinLnBrk="1" hangingPunct="0">
              <a:lnSpc>
                <a:spcPct val="100000"/>
              </a:lnSpc>
              <a:spcBef>
                <a:spcPts val="0"/>
              </a:spcBef>
              <a:spcAft>
                <a:spcPts val="0"/>
              </a:spcAft>
              <a:buClrTx/>
              <a:buSzTx/>
              <a:buFontTx/>
              <a:buNone/>
              <a:tabLst/>
              <a:defRPr sz="1400">
                <a:solidFill>
                  <a:srgbClr val="000000"/>
                </a:solidFill>
              </a:defRPr>
            </a:lvl1pPr>
          </a:lstStyle>
          <a:p>
            <a:r>
              <a:rPr kumimoji="0" lang="en-US" altLang="ja-JP" kern="0">
                <a:latin typeface="Yu Gothic" charset="-128"/>
                <a:ea typeface="Yu Gothic" charset="-128"/>
                <a:cs typeface="Yu Gothic" charset="-128"/>
                <a:sym typeface="Helvetica Neue"/>
              </a:rPr>
              <a:t>(3) </a:t>
            </a:r>
            <a:r>
              <a:rPr kumimoji="0" lang="ja-JP" altLang="en-US" kern="0" dirty="0">
                <a:latin typeface="Yu Gothic" charset="-128"/>
                <a:ea typeface="Yu Gothic" charset="-128"/>
                <a:cs typeface="Yu Gothic" charset="-128"/>
                <a:sym typeface="Helvetica Neue"/>
              </a:rPr>
              <a:t>コールバック関数呼び出し</a:t>
            </a:r>
          </a:p>
        </p:txBody>
      </p:sp>
      <p:cxnSp>
        <p:nvCxnSpPr>
          <p:cNvPr id="40" name="AutoShape 27"/>
          <p:cNvCxnSpPr>
            <a:cxnSpLocks noChangeShapeType="1"/>
          </p:cNvCxnSpPr>
          <p:nvPr/>
        </p:nvCxnSpPr>
        <p:spPr bwMode="auto">
          <a:xfrm flipH="1">
            <a:off x="2832969" y="4910311"/>
            <a:ext cx="481929"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xmlns="">
                <a:noFill/>
              </a14:hiddenFill>
            </a:ext>
          </a:extLst>
        </p:spPr>
      </p:cxnSp>
      <p:sp>
        <p:nvSpPr>
          <p:cNvPr id="32" name="Rectangle 6"/>
          <p:cNvSpPr>
            <a:spLocks noChangeArrowheads="1"/>
          </p:cNvSpPr>
          <p:nvPr/>
        </p:nvSpPr>
        <p:spPr bwMode="auto">
          <a:xfrm>
            <a:off x="2478183" y="583314"/>
            <a:ext cx="3057243" cy="473127"/>
          </a:xfrm>
          <a:prstGeom prst="rect">
            <a:avLst/>
          </a:prstGeom>
          <a:solidFill>
            <a:srgbClr val="FFFFFF"/>
          </a:solidFill>
          <a:ln w="12700" cmpd="sng">
            <a:solidFill>
              <a:srgbClr val="000000"/>
            </a:solidFill>
            <a:miter lim="800000"/>
            <a:headEnd/>
            <a:tailEnd/>
          </a:ln>
        </p:spPr>
        <p:txBody>
          <a:bodyPr rot="0" vert="horz" wrap="square" lIns="74295" tIns="8890" rIns="74295" bIns="8890" anchor="t" anchorCtr="0" upright="1">
            <a:noAutofit/>
          </a:bodyPr>
          <a:lstStyle/>
          <a:p>
            <a:pPr algn="ctr" defTabSz="457200"/>
            <a:r>
              <a:rPr lang="en-US" sz="1400" kern="100" dirty="0">
                <a:solidFill>
                  <a:srgbClr val="000000"/>
                </a:solidFill>
                <a:latin typeface="Yu Gothic" charset="-128"/>
                <a:ea typeface="Yu Gothic" charset="-128"/>
                <a:cs typeface="Yu Gothic" charset="-128"/>
                <a:sym typeface="Helvetica Neue"/>
              </a:rPr>
              <a:t>mcexec</a:t>
            </a:r>
            <a:endParaRPr lang="ja-JP" altLang="en-US" sz="1400" kern="100" dirty="0">
              <a:solidFill>
                <a:srgbClr val="000000"/>
              </a:solidFill>
              <a:latin typeface="Yu Gothic" charset="-128"/>
              <a:ea typeface="Yu Gothic" charset="-128"/>
              <a:cs typeface="Yu Gothic" charset="-128"/>
              <a:sym typeface="Helvetica Neue"/>
            </a:endParaRPr>
          </a:p>
        </p:txBody>
      </p:sp>
      <p:cxnSp>
        <p:nvCxnSpPr>
          <p:cNvPr id="33" name="AutoShape 27"/>
          <p:cNvCxnSpPr>
            <a:cxnSpLocks noChangeShapeType="1"/>
          </p:cNvCxnSpPr>
          <p:nvPr/>
        </p:nvCxnSpPr>
        <p:spPr bwMode="auto">
          <a:xfrm>
            <a:off x="5294336" y="951403"/>
            <a:ext cx="0" cy="130533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xmlns="">
                <a:noFill/>
              </a14:hiddenFill>
            </a:ext>
          </a:extLst>
        </p:spPr>
      </p:cxnSp>
      <p:cxnSp>
        <p:nvCxnSpPr>
          <p:cNvPr id="38" name="AutoShape 27"/>
          <p:cNvCxnSpPr>
            <a:cxnSpLocks noChangeShapeType="1"/>
          </p:cNvCxnSpPr>
          <p:nvPr/>
        </p:nvCxnSpPr>
        <p:spPr bwMode="auto">
          <a:xfrm flipH="1">
            <a:off x="2832968" y="951403"/>
            <a:ext cx="2461368"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xmlns="">
                <a:noFill/>
              </a14:hiddenFill>
            </a:ext>
          </a:extLst>
        </p:spPr>
      </p:cxnSp>
      <p:cxnSp>
        <p:nvCxnSpPr>
          <p:cNvPr id="27" name="AutoShape 27"/>
          <p:cNvCxnSpPr>
            <a:cxnSpLocks noChangeShapeType="1"/>
          </p:cNvCxnSpPr>
          <p:nvPr/>
        </p:nvCxnSpPr>
        <p:spPr bwMode="auto">
          <a:xfrm>
            <a:off x="2832968" y="951403"/>
            <a:ext cx="0" cy="2850786"/>
          </a:xfrm>
          <a:prstGeom prst="straightConnector1">
            <a:avLst/>
          </a:prstGeom>
          <a:noFill/>
          <a:ln w="9525">
            <a:solidFill>
              <a:srgbClr val="000000"/>
            </a:solidFill>
            <a:round/>
            <a:headEnd type="none" w="med" len="med"/>
            <a:tailEnd type="triangle" w="lg" len="lg"/>
          </a:ln>
          <a:extLst>
            <a:ext uri="{909E8E84-426E-40dd-AFC4-6F175D3DCCD1}">
              <a14:hiddenFill xmlns:a14="http://schemas.microsoft.com/office/drawing/2010/main" xmlns="">
                <a:noFill/>
              </a14:hiddenFill>
            </a:ext>
          </a:extLst>
        </p:spPr>
      </p:cxnSp>
      <p:sp>
        <p:nvSpPr>
          <p:cNvPr id="123" name="テキスト ボックス 122"/>
          <p:cNvSpPr txBox="1"/>
          <p:nvPr/>
        </p:nvSpPr>
        <p:spPr>
          <a:xfrm>
            <a:off x="1557812" y="4234402"/>
            <a:ext cx="2876746" cy="523216"/>
          </a:xfrm>
          <a:prstGeom prst="rect">
            <a:avLst/>
          </a:prstGeom>
          <a:solidFill>
            <a:srgbClr val="FFFFFF">
              <a:alpha val="70000"/>
            </a:srgb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177800" indent="-177800" latinLnBrk="1" hangingPunct="0"/>
            <a:r>
              <a:rPr kumimoji="0" lang="en-US" altLang="ja-JP" sz="1400" kern="0" dirty="0">
                <a:solidFill>
                  <a:srgbClr val="000000"/>
                </a:solidFill>
                <a:latin typeface="Yu Gothic" charset="-128"/>
                <a:ea typeface="Yu Gothic" charset="-128"/>
                <a:cs typeface="Yu Gothic" charset="-128"/>
                <a:sym typeface="Helvetica Neue"/>
              </a:rPr>
              <a:t>(2) </a:t>
            </a:r>
            <a:r>
              <a:rPr kumimoji="0" lang="en-US" altLang="ja-JP" sz="1400" kern="0" dirty="0" err="1">
                <a:solidFill>
                  <a:srgbClr val="000000"/>
                </a:solidFill>
                <a:latin typeface="Yu Gothic" charset="-128"/>
                <a:ea typeface="Yu Gothic" charset="-128"/>
                <a:cs typeface="Yu Gothic" charset="-128"/>
                <a:sym typeface="Helvetica Neue"/>
              </a:rPr>
              <a:t>McKernel</a:t>
            </a:r>
            <a:r>
              <a:rPr kumimoji="0" lang="ja-JP" altLang="en-US" sz="1400" kern="0" dirty="0">
                <a:solidFill>
                  <a:srgbClr val="000000"/>
                </a:solidFill>
                <a:latin typeface="Yu Gothic" charset="-128"/>
                <a:ea typeface="Yu Gothic" charset="-128"/>
                <a:cs typeface="Yu Gothic" charset="-128"/>
                <a:sym typeface="Helvetica Neue"/>
              </a:rPr>
              <a:t>提供ファイルまたは</a:t>
            </a:r>
            <a:r>
              <a:rPr kumimoji="0" lang="en-US" altLang="ja-JP" sz="1400" kern="0" dirty="0">
                <a:solidFill>
                  <a:srgbClr val="000000"/>
                </a:solidFill>
                <a:latin typeface="Yu Gothic" charset="-128"/>
                <a:ea typeface="Yu Gothic" charset="-128"/>
                <a:cs typeface="Yu Gothic" charset="-128"/>
                <a:sym typeface="Helvetica Neue"/>
              </a:rPr>
              <a:t/>
            </a:r>
            <a:br>
              <a:rPr kumimoji="0" lang="en-US" altLang="ja-JP" sz="1400" kern="0" dirty="0">
                <a:solidFill>
                  <a:srgbClr val="000000"/>
                </a:solidFill>
                <a:latin typeface="Yu Gothic" charset="-128"/>
                <a:ea typeface="Yu Gothic" charset="-128"/>
                <a:cs typeface="Yu Gothic" charset="-128"/>
                <a:sym typeface="Helvetica Neue"/>
              </a:rPr>
            </a:br>
            <a:r>
              <a:rPr kumimoji="0" lang="en-US" altLang="ja-JP" sz="1400" kern="0" dirty="0">
                <a:solidFill>
                  <a:srgbClr val="000000"/>
                </a:solidFill>
                <a:latin typeface="Yu Gothic" charset="-128"/>
                <a:ea typeface="Yu Gothic" charset="-128"/>
                <a:cs typeface="Yu Gothic" charset="-128"/>
                <a:sym typeface="Helvetica Neue"/>
              </a:rPr>
              <a:t>Linux</a:t>
            </a:r>
            <a:r>
              <a:rPr kumimoji="0" lang="ja-JP" altLang="en-US" sz="1400" kern="0" dirty="0">
                <a:solidFill>
                  <a:srgbClr val="000000"/>
                </a:solidFill>
                <a:latin typeface="Yu Gothic" charset="-128"/>
                <a:ea typeface="Yu Gothic" charset="-128"/>
                <a:cs typeface="Yu Gothic" charset="-128"/>
                <a:sym typeface="Helvetica Neue"/>
              </a:rPr>
              <a:t>提供ファイルへの振り分け</a:t>
            </a:r>
          </a:p>
        </p:txBody>
      </p:sp>
    </p:spTree>
    <p:extLst>
      <p:ext uri="{BB962C8B-B14F-4D97-AF65-F5344CB8AC3E}">
        <p14:creationId xmlns:p14="http://schemas.microsoft.com/office/powerpoint/2010/main" val="829791608"/>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2D2B3B-882E-40F3-A32F-6DD516915044}" type="slidenum">
              <a:rPr lang="en-US" smtClean="0"/>
              <a:pPr/>
              <a:t>41</a:t>
            </a:fld>
            <a:endParaRPr lang="en-US"/>
          </a:p>
        </p:txBody>
      </p:sp>
      <p:sp>
        <p:nvSpPr>
          <p:cNvPr id="6" name="正方形/長方形 92"/>
          <p:cNvSpPr/>
          <p:nvPr/>
        </p:nvSpPr>
        <p:spPr>
          <a:xfrm>
            <a:off x="6115630" y="5532241"/>
            <a:ext cx="4301637" cy="111782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1429" tIns="45715" rIns="91429" bIns="45715" rtlCol="0" anchor="ctr"/>
          <a:lstStyle/>
          <a:p>
            <a:pPr algn="ctr"/>
            <a:endParaRPr lang="ja-JP" altLang="en-US" sz="1100" kern="0" dirty="0">
              <a:solidFill>
                <a:srgbClr val="000000"/>
              </a:solidFill>
              <a:latin typeface="Calibri Light" charset="0"/>
              <a:ea typeface="Calibri Light" charset="0"/>
              <a:cs typeface="Calibri Light" charset="0"/>
              <a:sym typeface="Helvetica Neue"/>
            </a:endParaRPr>
          </a:p>
        </p:txBody>
      </p:sp>
      <p:sp>
        <p:nvSpPr>
          <p:cNvPr id="7" name="正方形/長方形 101"/>
          <p:cNvSpPr/>
          <p:nvPr/>
        </p:nvSpPr>
        <p:spPr>
          <a:xfrm>
            <a:off x="2143081" y="5527063"/>
            <a:ext cx="3694059" cy="112997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1429" tIns="45715" rIns="91429" bIns="45715" rtlCol="0" anchor="ctr"/>
          <a:lstStyle/>
          <a:p>
            <a:pPr algn="ctr"/>
            <a:endParaRPr lang="ja-JP" altLang="en-US" sz="1100" kern="0" dirty="0">
              <a:solidFill>
                <a:srgbClr val="000000"/>
              </a:solidFill>
              <a:latin typeface="Calibri Light" charset="0"/>
              <a:ea typeface="Calibri Light" charset="0"/>
              <a:cs typeface="Calibri Light" charset="0"/>
              <a:sym typeface="Helvetica Neue"/>
            </a:endParaRPr>
          </a:p>
        </p:txBody>
      </p:sp>
      <p:sp>
        <p:nvSpPr>
          <p:cNvPr id="8" name="TextBox 470"/>
          <p:cNvSpPr txBox="1"/>
          <p:nvPr/>
        </p:nvSpPr>
        <p:spPr>
          <a:xfrm>
            <a:off x="2285129" y="5932829"/>
            <a:ext cx="8051345" cy="344524"/>
          </a:xfrm>
          <a:prstGeom prst="rect">
            <a:avLst/>
          </a:prstGeom>
          <a:solidFill>
            <a:schemeClr val="tx1">
              <a:lumMod val="65000"/>
              <a:lumOff val="35000"/>
            </a:schemeClr>
          </a:solidFill>
          <a:ln w="19050" cap="flat" cmpd="sng">
            <a:noFill/>
            <a:bevel/>
          </a:ln>
        </p:spPr>
        <p:txBody>
          <a:bodyPr wrap="square" lIns="91429" tIns="45715" rIns="91429" bIns="45715" rtlCol="0" anchor="ctr">
            <a:noAutofit/>
          </a:bodyPr>
          <a:lstStyle/>
          <a:p>
            <a:pPr algn="ctr"/>
            <a:r>
              <a:rPr kumimoji="0" lang="en-US" altLang="ja-JP" sz="1600" kern="0" dirty="0">
                <a:solidFill>
                  <a:srgbClr val="FFFFFF"/>
                </a:solidFill>
                <a:latin typeface="Calibri Light" charset="0"/>
                <a:ea typeface="Calibri Light" charset="0"/>
                <a:cs typeface="Calibri Light" charset="0"/>
                <a:sym typeface="Helvetica Neue"/>
              </a:rPr>
              <a:t>Memory</a:t>
            </a:r>
            <a:endParaRPr kumimoji="0" lang="en-US" sz="1600" kern="0" dirty="0">
              <a:solidFill>
                <a:srgbClr val="FFFFFF"/>
              </a:solidFill>
              <a:latin typeface="Calibri Light" charset="0"/>
              <a:ea typeface="Calibri Light" charset="0"/>
              <a:cs typeface="Calibri Light" charset="0"/>
              <a:sym typeface="Helvetica Neue"/>
            </a:endParaRPr>
          </a:p>
        </p:txBody>
      </p:sp>
      <p:sp>
        <p:nvSpPr>
          <p:cNvPr id="9" name="TextBox 473"/>
          <p:cNvSpPr txBox="1"/>
          <p:nvPr/>
        </p:nvSpPr>
        <p:spPr>
          <a:xfrm>
            <a:off x="6123069" y="4543258"/>
            <a:ext cx="4294199" cy="899889"/>
          </a:xfrm>
          <a:prstGeom prst="rect">
            <a:avLst/>
          </a:prstGeom>
          <a:solidFill>
            <a:srgbClr val="CBFDBD"/>
          </a:solidFill>
          <a:ln w="19050" cap="flat" cmpd="sng">
            <a:noFill/>
            <a:bevel/>
          </a:ln>
        </p:spPr>
        <p:txBody>
          <a:bodyPr wrap="square" lIns="91429" tIns="45715" rIns="91429" bIns="45715" rtlCol="0" anchor="ctr">
            <a:noAutofit/>
          </a:bodyPr>
          <a:lstStyle>
            <a:defPPr>
              <a:defRPr lang="ja-JP"/>
            </a:defPPr>
            <a:lvl1pPr algn="ctr">
              <a:defRPr sz="1600" b="1">
                <a:solidFill>
                  <a:srgbClr val="376092"/>
                </a:solidFill>
              </a:defRPr>
            </a:lvl1pPr>
          </a:lstStyle>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p:txBody>
      </p:sp>
      <p:sp>
        <p:nvSpPr>
          <p:cNvPr id="10" name="TextBox 84"/>
          <p:cNvSpPr txBox="1"/>
          <p:nvPr/>
        </p:nvSpPr>
        <p:spPr>
          <a:xfrm>
            <a:off x="6219968" y="4815603"/>
            <a:ext cx="1549150" cy="495917"/>
          </a:xfrm>
          <a:prstGeom prst="rect">
            <a:avLst/>
          </a:prstGeom>
          <a:solidFill>
            <a:srgbClr val="61A358"/>
          </a:solidFill>
          <a:ln w="19050" cap="flat" cmpd="sng">
            <a:noFill/>
            <a:bevel/>
          </a:ln>
        </p:spPr>
        <p:txBody>
          <a:bodyPr wrap="square" lIns="91429" tIns="45715" rIns="91429" bIns="45715" rtlCol="0" anchor="ctr">
            <a:noAutofit/>
          </a:bodyPr>
          <a:lstStyle>
            <a:defPPr>
              <a:defRPr lang="ja-JP"/>
            </a:defPPr>
            <a:lvl1pPr algn="ctr">
              <a:defRPr sz="1600" b="1">
                <a:solidFill>
                  <a:schemeClr val="bg1"/>
                </a:solidFill>
              </a:defRPr>
            </a:lvl1pPr>
          </a:lstStyle>
          <a:p>
            <a:endParaRPr kumimoji="0" lang="en-US" altLang="ja-JP" sz="2000" b="0" kern="0" dirty="0">
              <a:solidFill>
                <a:srgbClr val="FFFFFF"/>
              </a:solidFill>
              <a:latin typeface="Calibri Light" charset="0"/>
              <a:ea typeface="Calibri Light" charset="0"/>
              <a:cs typeface="Calibri Light" charset="0"/>
              <a:sym typeface="Helvetica Neue"/>
            </a:endParaRPr>
          </a:p>
        </p:txBody>
      </p:sp>
      <p:sp>
        <p:nvSpPr>
          <p:cNvPr id="11" name="TextBox 470"/>
          <p:cNvSpPr txBox="1"/>
          <p:nvPr/>
        </p:nvSpPr>
        <p:spPr>
          <a:xfrm>
            <a:off x="2143078" y="3802700"/>
            <a:ext cx="3685329" cy="1626749"/>
          </a:xfrm>
          <a:prstGeom prst="rect">
            <a:avLst/>
          </a:prstGeom>
          <a:solidFill>
            <a:schemeClr val="accent2">
              <a:lumMod val="40000"/>
              <a:lumOff val="60000"/>
            </a:schemeClr>
          </a:solidFill>
          <a:ln w="19050" cap="flat" cmpd="sng">
            <a:noFill/>
            <a:bevel/>
          </a:ln>
        </p:spPr>
        <p:txBody>
          <a:bodyPr wrap="square" lIns="91429" tIns="45715" rIns="91429" bIns="45715" rtlCol="0" anchor="ctr">
            <a:noAutofit/>
          </a:bodyPr>
          <a:lstStyle>
            <a:defPPr>
              <a:defRPr lang="ja-JP"/>
            </a:defPPr>
            <a:lvl1pPr algn="ctr">
              <a:defRPr sz="1600" b="1">
                <a:solidFill>
                  <a:srgbClr val="376092"/>
                </a:solidFill>
              </a:defRPr>
            </a:lvl1pPr>
          </a:lstStyle>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a:p>
            <a:endParaRPr kumimoji="0" lang="en-US" b="0" kern="0" dirty="0">
              <a:latin typeface="Calibri Light" charset="0"/>
              <a:ea typeface="Calibri Light" charset="0"/>
              <a:cs typeface="Calibri Light" charset="0"/>
              <a:sym typeface="Helvetica Neue"/>
            </a:endParaRPr>
          </a:p>
        </p:txBody>
      </p:sp>
      <p:sp>
        <p:nvSpPr>
          <p:cNvPr id="12" name="TextBox 84"/>
          <p:cNvSpPr txBox="1"/>
          <p:nvPr/>
        </p:nvSpPr>
        <p:spPr>
          <a:xfrm>
            <a:off x="4409296" y="4817559"/>
            <a:ext cx="1302721" cy="489143"/>
          </a:xfrm>
          <a:prstGeom prst="rect">
            <a:avLst/>
          </a:prstGeom>
          <a:solidFill>
            <a:srgbClr val="61A358"/>
          </a:solidFill>
          <a:ln w="19050" cap="flat" cmpd="sng">
            <a:noFill/>
            <a:bevel/>
          </a:ln>
        </p:spPr>
        <p:txBody>
          <a:bodyPr wrap="square" lIns="91429" tIns="45715" rIns="91429" bIns="45715" rtlCol="0" anchor="ctr">
            <a:noAutofit/>
          </a:bodyPr>
          <a:lstStyle>
            <a:defPPr>
              <a:defRPr lang="ja-JP"/>
            </a:defPPr>
            <a:lvl1pPr algn="ctr">
              <a:defRPr sz="1600" b="1">
                <a:solidFill>
                  <a:schemeClr val="bg1"/>
                </a:solidFill>
              </a:defRPr>
            </a:lvl1pPr>
          </a:lstStyle>
          <a:p>
            <a:r>
              <a:rPr kumimoji="0" lang="en-US" altLang="ja-JP" b="0" kern="0" dirty="0">
                <a:solidFill>
                  <a:srgbClr val="FFFFFF"/>
                </a:solidFill>
                <a:latin typeface="Calibri Light" charset="0"/>
                <a:ea typeface="Calibri Light" charset="0"/>
                <a:cs typeface="Calibri Light" charset="0"/>
                <a:sym typeface="Helvetica Neue"/>
              </a:rPr>
              <a:t>IHK Linux</a:t>
            </a:r>
          </a:p>
        </p:txBody>
      </p:sp>
      <p:sp>
        <p:nvSpPr>
          <p:cNvPr id="13" name="TextBox 471"/>
          <p:cNvSpPr txBox="1"/>
          <p:nvPr/>
        </p:nvSpPr>
        <p:spPr>
          <a:xfrm>
            <a:off x="4409297" y="4300606"/>
            <a:ext cx="1303979" cy="521811"/>
          </a:xfrm>
          <a:prstGeom prst="rect">
            <a:avLst/>
          </a:prstGeom>
          <a:solidFill>
            <a:srgbClr val="008080"/>
          </a:solidFill>
          <a:ln w="19050" cap="flat" cmpd="sng">
            <a:noFill/>
            <a:bevel/>
          </a:ln>
        </p:spPr>
        <p:txBody>
          <a:bodyPr wrap="square" lIns="91429" tIns="45715" rIns="91429" bIns="45715" rtlCol="0" anchor="ctr">
            <a:noAutofit/>
          </a:bodyPr>
          <a:lstStyle>
            <a:defPPr>
              <a:defRPr lang="ja-JP"/>
            </a:defPPr>
            <a:lvl1pPr algn="ctr">
              <a:defRPr sz="1600" b="1">
                <a:solidFill>
                  <a:schemeClr val="bg1"/>
                </a:solidFill>
              </a:defRPr>
            </a:lvl1pPr>
          </a:lstStyle>
          <a:p>
            <a:r>
              <a:rPr kumimoji="0" lang="en-US" b="0" kern="0" dirty="0">
                <a:solidFill>
                  <a:srgbClr val="FFFFFF"/>
                </a:solidFill>
                <a:latin typeface="Calibri Light" charset="0"/>
                <a:ea typeface="Calibri Light" charset="0"/>
                <a:cs typeface="Calibri Light" charset="0"/>
                <a:sym typeface="Helvetica Neue"/>
              </a:rPr>
              <a:t>Delegator</a:t>
            </a:r>
            <a:br>
              <a:rPr kumimoji="0" lang="en-US" b="0" kern="0" dirty="0">
                <a:solidFill>
                  <a:srgbClr val="FFFFFF"/>
                </a:solidFill>
                <a:latin typeface="Calibri Light" charset="0"/>
                <a:ea typeface="Calibri Light" charset="0"/>
                <a:cs typeface="Calibri Light" charset="0"/>
                <a:sym typeface="Helvetica Neue"/>
              </a:rPr>
            </a:br>
            <a:r>
              <a:rPr kumimoji="0" lang="en-US" b="0" kern="0" dirty="0">
                <a:solidFill>
                  <a:srgbClr val="FFFFFF"/>
                </a:solidFill>
                <a:latin typeface="Calibri Light" charset="0"/>
                <a:ea typeface="Calibri Light" charset="0"/>
                <a:cs typeface="Calibri Light" charset="0"/>
                <a:sym typeface="Helvetica Neue"/>
              </a:rPr>
              <a:t> module</a:t>
            </a:r>
          </a:p>
        </p:txBody>
      </p:sp>
      <p:sp>
        <p:nvSpPr>
          <p:cNvPr id="14" name="TextBox 472"/>
          <p:cNvSpPr txBox="1"/>
          <p:nvPr/>
        </p:nvSpPr>
        <p:spPr>
          <a:xfrm>
            <a:off x="4204588" y="3332542"/>
            <a:ext cx="1594241" cy="413147"/>
          </a:xfrm>
          <a:prstGeom prst="rect">
            <a:avLst/>
          </a:prstGeom>
          <a:solidFill>
            <a:schemeClr val="accent1">
              <a:lumMod val="75000"/>
            </a:schemeClr>
          </a:solidFill>
          <a:ln w="19050" cap="flat" cmpd="sng">
            <a:solidFill>
              <a:schemeClr val="accent1">
                <a:lumMod val="75000"/>
              </a:schemeClr>
            </a:solidFill>
            <a:bevel/>
          </a:ln>
        </p:spPr>
        <p:txBody>
          <a:bodyPr wrap="square" lIns="91429" tIns="45715" rIns="91429" bIns="45715" rtlCol="0">
            <a:noAutofit/>
          </a:bodyPr>
          <a:lstStyle/>
          <a:p>
            <a:endParaRPr kumimoji="0" lang="en-US" sz="2000" kern="0" dirty="0">
              <a:solidFill>
                <a:srgbClr val="FFFFFF"/>
              </a:solidFill>
              <a:latin typeface="Calibri Light" charset="0"/>
              <a:ea typeface="Calibri Light" charset="0"/>
              <a:cs typeface="Calibri Light" charset="0"/>
              <a:sym typeface="Helvetica Neue"/>
            </a:endParaRPr>
          </a:p>
        </p:txBody>
      </p:sp>
      <p:sp>
        <p:nvSpPr>
          <p:cNvPr id="15" name="Rectangle 509"/>
          <p:cNvSpPr/>
          <p:nvPr/>
        </p:nvSpPr>
        <p:spPr>
          <a:xfrm>
            <a:off x="2285130" y="5569085"/>
            <a:ext cx="754781" cy="288707"/>
          </a:xfrm>
          <a:prstGeom prst="rect">
            <a:avLst/>
          </a:prstGeom>
          <a:solidFill>
            <a:schemeClr val="tx1">
              <a:lumMod val="65000"/>
              <a:lumOff val="35000"/>
            </a:schemeClr>
          </a:solidFill>
          <a:ln w="15875">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lIns="91429" tIns="45715" rIns="91429" bIns="140384" rtlCol="0" anchor="ctr">
            <a:noAutofit/>
          </a:bodyPr>
          <a:lstStyle/>
          <a:p>
            <a:pPr algn="ctr"/>
            <a:r>
              <a:rPr kumimoji="0" lang="en-US" kern="0" dirty="0">
                <a:solidFill>
                  <a:srgbClr val="FFFFFF"/>
                </a:solidFill>
                <a:latin typeface="Calibri Light" charset="0"/>
                <a:ea typeface="Calibri Light" charset="0"/>
                <a:cs typeface="Calibri Light" charset="0"/>
                <a:sym typeface="Helvetica Neue"/>
              </a:rPr>
              <a:t>CPU</a:t>
            </a:r>
            <a:endParaRPr kumimoji="0" lang="en-US" kern="0" baseline="-25000" dirty="0">
              <a:solidFill>
                <a:srgbClr val="FFFFFF"/>
              </a:solidFill>
              <a:latin typeface="Calibri Light" charset="0"/>
              <a:ea typeface="Calibri Light" charset="0"/>
              <a:cs typeface="Calibri Light" charset="0"/>
              <a:sym typeface="Helvetica Neue"/>
            </a:endParaRPr>
          </a:p>
        </p:txBody>
      </p:sp>
      <p:sp>
        <p:nvSpPr>
          <p:cNvPr id="16" name="Rectangle 135"/>
          <p:cNvSpPr/>
          <p:nvPr/>
        </p:nvSpPr>
        <p:spPr>
          <a:xfrm>
            <a:off x="6262259" y="5578714"/>
            <a:ext cx="676904" cy="288707"/>
          </a:xfrm>
          <a:prstGeom prst="rect">
            <a:avLst/>
          </a:prstGeom>
          <a:solidFill>
            <a:schemeClr val="tx1">
              <a:lumMod val="65000"/>
              <a:lumOff val="35000"/>
            </a:schemeClr>
          </a:solidFill>
          <a:ln w="15875">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lIns="91429" tIns="45715" rIns="91429" bIns="140384" rtlCol="0" anchor="ctr">
            <a:noAutofit/>
          </a:bodyPr>
          <a:lstStyle/>
          <a:p>
            <a:pPr algn="ctr"/>
            <a:r>
              <a:rPr kumimoji="0" lang="en-US" kern="0" dirty="0">
                <a:solidFill>
                  <a:srgbClr val="FFFFFF"/>
                </a:solidFill>
                <a:latin typeface="Calibri Light" charset="0"/>
                <a:ea typeface="Calibri Light" charset="0"/>
                <a:cs typeface="Calibri Light" charset="0"/>
                <a:sym typeface="Helvetica Neue"/>
              </a:rPr>
              <a:t>CPU</a:t>
            </a:r>
            <a:endParaRPr kumimoji="0" lang="en-US" kern="0" baseline="-25000" dirty="0">
              <a:solidFill>
                <a:srgbClr val="FFFFFF"/>
              </a:solidFill>
              <a:latin typeface="Calibri Light" charset="0"/>
              <a:ea typeface="Calibri Light" charset="0"/>
              <a:cs typeface="Calibri Light" charset="0"/>
              <a:sym typeface="Helvetica Neue"/>
            </a:endParaRPr>
          </a:p>
        </p:txBody>
      </p:sp>
      <p:sp>
        <p:nvSpPr>
          <p:cNvPr id="17" name="Rectangle 62"/>
          <p:cNvSpPr/>
          <p:nvPr/>
        </p:nvSpPr>
        <p:spPr>
          <a:xfrm>
            <a:off x="4866836" y="5574394"/>
            <a:ext cx="799565" cy="273139"/>
          </a:xfrm>
          <a:prstGeom prst="rect">
            <a:avLst/>
          </a:prstGeom>
          <a:solidFill>
            <a:schemeClr val="tx1">
              <a:lumMod val="65000"/>
              <a:lumOff val="35000"/>
            </a:schemeClr>
          </a:solidFill>
          <a:ln w="15875">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wrap="none" lIns="91429" tIns="45715" rIns="91429" bIns="140384" rtlCol="0" anchor="ctr">
            <a:noAutofit/>
          </a:bodyPr>
          <a:lstStyle/>
          <a:p>
            <a:pPr algn="ctr"/>
            <a:r>
              <a:rPr kumimoji="0" lang="en-US" kern="0" dirty="0">
                <a:solidFill>
                  <a:srgbClr val="FFFFFF"/>
                </a:solidFill>
                <a:latin typeface="Calibri Light" charset="0"/>
                <a:ea typeface="Calibri Light" charset="0"/>
                <a:cs typeface="Calibri Light" charset="0"/>
                <a:sym typeface="Helvetica Neue"/>
              </a:rPr>
              <a:t>CPU</a:t>
            </a:r>
            <a:endParaRPr kumimoji="0" lang="en-US" kern="0" baseline="-25000" dirty="0">
              <a:solidFill>
                <a:srgbClr val="FFFFFF"/>
              </a:solidFill>
              <a:latin typeface="Calibri Light" charset="0"/>
              <a:ea typeface="Calibri Light" charset="0"/>
              <a:cs typeface="Calibri Light" charset="0"/>
              <a:sym typeface="Helvetica Neue"/>
            </a:endParaRPr>
          </a:p>
        </p:txBody>
      </p:sp>
      <p:sp>
        <p:nvSpPr>
          <p:cNvPr id="18" name="Rectangle 73"/>
          <p:cNvSpPr/>
          <p:nvPr/>
        </p:nvSpPr>
        <p:spPr>
          <a:xfrm>
            <a:off x="9658573" y="5589656"/>
            <a:ext cx="670348" cy="288707"/>
          </a:xfrm>
          <a:prstGeom prst="rect">
            <a:avLst/>
          </a:prstGeom>
          <a:solidFill>
            <a:schemeClr val="tx1">
              <a:lumMod val="65000"/>
              <a:lumOff val="35000"/>
            </a:schemeClr>
          </a:solidFill>
          <a:ln w="15875">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lIns="91429" tIns="45715" rIns="91429" bIns="140384" rtlCol="0" anchor="ctr">
            <a:noAutofit/>
          </a:bodyPr>
          <a:lstStyle/>
          <a:p>
            <a:pPr algn="ctr"/>
            <a:r>
              <a:rPr kumimoji="0" lang="en-US" kern="0" dirty="0">
                <a:solidFill>
                  <a:srgbClr val="FFFFFF"/>
                </a:solidFill>
                <a:latin typeface="Calibri Light" charset="0"/>
                <a:ea typeface="Calibri Light" charset="0"/>
                <a:cs typeface="Calibri Light" charset="0"/>
                <a:sym typeface="Helvetica Neue"/>
              </a:rPr>
              <a:t>CPU</a:t>
            </a:r>
            <a:endParaRPr kumimoji="0" lang="en-US" kern="0" baseline="-25000" dirty="0">
              <a:solidFill>
                <a:srgbClr val="FFFFFF"/>
              </a:solidFill>
              <a:latin typeface="Calibri Light" charset="0"/>
              <a:ea typeface="Calibri Light" charset="0"/>
              <a:cs typeface="Calibri Light" charset="0"/>
              <a:sym typeface="Helvetica Neue"/>
            </a:endParaRPr>
          </a:p>
        </p:txBody>
      </p:sp>
      <p:sp>
        <p:nvSpPr>
          <p:cNvPr id="19" name="TextBox 1"/>
          <p:cNvSpPr txBox="1"/>
          <p:nvPr/>
        </p:nvSpPr>
        <p:spPr>
          <a:xfrm>
            <a:off x="3556180" y="5132090"/>
            <a:ext cx="581484" cy="769531"/>
          </a:xfrm>
          <a:prstGeom prst="rect">
            <a:avLst/>
          </a:prstGeom>
          <a:noFill/>
        </p:spPr>
        <p:txBody>
          <a:bodyPr wrap="none" lIns="91429" tIns="45715" rIns="91429" bIns="45715" rtlCol="0">
            <a:noAutofit/>
          </a:bodyPr>
          <a:lstStyle/>
          <a:p>
            <a:r>
              <a:rPr kumimoji="0" lang="en-US" sz="4000" kern="0" dirty="0">
                <a:solidFill>
                  <a:srgbClr val="000000">
                    <a:lumMod val="50000"/>
                    <a:lumOff val="50000"/>
                  </a:srgbClr>
                </a:solidFill>
                <a:latin typeface="Calibri Light" charset="0"/>
                <a:ea typeface="Calibri Light" charset="0"/>
                <a:cs typeface="Calibri Light" charset="0"/>
                <a:sym typeface="Helvetica Neue"/>
              </a:rPr>
              <a:t>…</a:t>
            </a:r>
          </a:p>
        </p:txBody>
      </p:sp>
      <p:sp>
        <p:nvSpPr>
          <p:cNvPr id="20" name="TextBox 86"/>
          <p:cNvSpPr txBox="1"/>
          <p:nvPr/>
        </p:nvSpPr>
        <p:spPr>
          <a:xfrm>
            <a:off x="8043886" y="5131922"/>
            <a:ext cx="581484" cy="769531"/>
          </a:xfrm>
          <a:prstGeom prst="rect">
            <a:avLst/>
          </a:prstGeom>
          <a:noFill/>
        </p:spPr>
        <p:txBody>
          <a:bodyPr wrap="none" lIns="91429" tIns="45715" rIns="91429" bIns="45715" rtlCol="0">
            <a:noAutofit/>
          </a:bodyPr>
          <a:lstStyle/>
          <a:p>
            <a:r>
              <a:rPr kumimoji="0" lang="en-US" sz="4000" kern="0" dirty="0">
                <a:solidFill>
                  <a:srgbClr val="000000">
                    <a:lumMod val="50000"/>
                    <a:lumOff val="50000"/>
                  </a:srgbClr>
                </a:solidFill>
                <a:latin typeface="Calibri Light" charset="0"/>
                <a:ea typeface="Calibri Light" charset="0"/>
                <a:cs typeface="Calibri Light" charset="0"/>
                <a:sym typeface="Helvetica Neue"/>
              </a:rPr>
              <a:t>…</a:t>
            </a:r>
          </a:p>
        </p:txBody>
      </p:sp>
      <p:sp>
        <p:nvSpPr>
          <p:cNvPr id="21" name="正方形/長方形 115"/>
          <p:cNvSpPr/>
          <p:nvPr/>
        </p:nvSpPr>
        <p:spPr>
          <a:xfrm>
            <a:off x="7754059" y="4577755"/>
            <a:ext cx="1269238" cy="430447"/>
          </a:xfrm>
          <a:prstGeom prst="rect">
            <a:avLst/>
          </a:prstGeom>
        </p:spPr>
        <p:txBody>
          <a:bodyPr wrap="none" lIns="91429" tIns="45715" rIns="91429" bIns="45715" anchor="ctr">
            <a:noAutofit/>
          </a:bodyPr>
          <a:lstStyle/>
          <a:p>
            <a:pPr algn="ctr"/>
            <a:r>
              <a:rPr kumimoji="0" lang="en-US" altLang="ja-JP" kern="0" dirty="0" err="1">
                <a:solidFill>
                  <a:srgbClr val="376092"/>
                </a:solidFill>
                <a:latin typeface="Calibri Light" charset="0"/>
                <a:ea typeface="Calibri Light" charset="0"/>
                <a:cs typeface="Calibri Light" charset="0"/>
                <a:sym typeface="Helvetica Neue"/>
              </a:rPr>
              <a:t>McKernel</a:t>
            </a:r>
            <a:endParaRPr kumimoji="0" lang="en-US" altLang="ja-JP" kern="0" dirty="0">
              <a:solidFill>
                <a:srgbClr val="376092"/>
              </a:solidFill>
              <a:latin typeface="Calibri Light" charset="0"/>
              <a:ea typeface="Calibri Light" charset="0"/>
              <a:cs typeface="Calibri Light" charset="0"/>
              <a:sym typeface="Helvetica Neue"/>
            </a:endParaRPr>
          </a:p>
        </p:txBody>
      </p:sp>
      <p:sp>
        <p:nvSpPr>
          <p:cNvPr id="22" name="正方形/長方形 116"/>
          <p:cNvSpPr/>
          <p:nvPr/>
        </p:nvSpPr>
        <p:spPr>
          <a:xfrm>
            <a:off x="3324653" y="4226663"/>
            <a:ext cx="865186" cy="475524"/>
          </a:xfrm>
          <a:prstGeom prst="rect">
            <a:avLst/>
          </a:prstGeom>
        </p:spPr>
        <p:txBody>
          <a:bodyPr wrap="none" lIns="91429" tIns="45715" rIns="91429" bIns="45715" anchor="ctr">
            <a:noAutofit/>
          </a:bodyPr>
          <a:lstStyle/>
          <a:p>
            <a:pPr algn="ctr"/>
            <a:r>
              <a:rPr kumimoji="0" lang="en-US" altLang="ja-JP" sz="2000" kern="0" dirty="0">
                <a:solidFill>
                  <a:srgbClr val="376092"/>
                </a:solidFill>
                <a:latin typeface="Calibri Light" charset="0"/>
                <a:ea typeface="Calibri Light" charset="0"/>
                <a:cs typeface="Calibri Light" charset="0"/>
                <a:sym typeface="Helvetica Neue"/>
              </a:rPr>
              <a:t>Linux</a:t>
            </a:r>
          </a:p>
        </p:txBody>
      </p:sp>
      <p:sp>
        <p:nvSpPr>
          <p:cNvPr id="23" name="TextBox 474"/>
          <p:cNvSpPr txBox="1"/>
          <p:nvPr/>
        </p:nvSpPr>
        <p:spPr>
          <a:xfrm>
            <a:off x="7317456" y="3504586"/>
            <a:ext cx="3071588" cy="933923"/>
          </a:xfrm>
          <a:prstGeom prst="rect">
            <a:avLst/>
          </a:prstGeom>
          <a:solidFill>
            <a:schemeClr val="accent1">
              <a:lumMod val="75000"/>
            </a:schemeClr>
          </a:solidFill>
          <a:ln w="19050" cap="flat" cmpd="sng">
            <a:solidFill>
              <a:schemeClr val="accent1">
                <a:lumMod val="75000"/>
              </a:schemeClr>
            </a:solidFill>
            <a:bevel/>
          </a:ln>
        </p:spPr>
        <p:txBody>
          <a:bodyPr wrap="square" lIns="91429" tIns="45715" rIns="91429" bIns="45715" rtlCol="0">
            <a:noAutofit/>
          </a:bodyPr>
          <a:lstStyle/>
          <a:p>
            <a:pPr algn="ctr"/>
            <a:endParaRPr kumimoji="0" lang="en-US" sz="2000" kern="0" dirty="0">
              <a:solidFill>
                <a:srgbClr val="FFFFFF"/>
              </a:solidFill>
              <a:latin typeface="Calibri Light" charset="0"/>
              <a:ea typeface="Calibri Light" charset="0"/>
              <a:cs typeface="Calibri Light" charset="0"/>
              <a:sym typeface="Helvetica Neue"/>
            </a:endParaRPr>
          </a:p>
          <a:p>
            <a:pPr algn="ctr"/>
            <a:endParaRPr kumimoji="0" lang="en-US" sz="2000" kern="0" dirty="0">
              <a:solidFill>
                <a:srgbClr val="FFFFFF"/>
              </a:solidFill>
              <a:latin typeface="Calibri Light" charset="0"/>
              <a:ea typeface="Calibri Light" charset="0"/>
              <a:cs typeface="Calibri Light" charset="0"/>
              <a:sym typeface="Helvetica Neue"/>
            </a:endParaRPr>
          </a:p>
        </p:txBody>
      </p:sp>
      <p:sp>
        <p:nvSpPr>
          <p:cNvPr id="24" name="TextBox 84"/>
          <p:cNvSpPr txBox="1"/>
          <p:nvPr/>
        </p:nvSpPr>
        <p:spPr>
          <a:xfrm>
            <a:off x="2235598" y="3153970"/>
            <a:ext cx="1088937" cy="587555"/>
          </a:xfrm>
          <a:prstGeom prst="rect">
            <a:avLst/>
          </a:prstGeom>
          <a:solidFill>
            <a:srgbClr val="CC66FF"/>
          </a:solidFill>
          <a:ln w="19050" cap="flat" cmpd="sng">
            <a:noFill/>
            <a:bevel/>
          </a:ln>
        </p:spPr>
        <p:txBody>
          <a:bodyPr wrap="square" lIns="91429" tIns="45715" rIns="91429" bIns="45715"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r>
              <a:rPr kumimoji="0" lang="en-US" altLang="ja-JP" kern="0" dirty="0">
                <a:solidFill>
                  <a:srgbClr val="FFFFFF"/>
                </a:solidFill>
                <a:latin typeface="Calibri Light" charset="0"/>
                <a:ea typeface="Calibri Light" charset="0"/>
                <a:cs typeface="Calibri Light" charset="0"/>
                <a:sym typeface="Helvetica Neue"/>
              </a:rPr>
              <a:t>System</a:t>
            </a:r>
            <a:br>
              <a:rPr kumimoji="0" lang="en-US" altLang="ja-JP" kern="0" dirty="0">
                <a:solidFill>
                  <a:srgbClr val="FFFFFF"/>
                </a:solidFill>
                <a:latin typeface="Calibri Light" charset="0"/>
                <a:ea typeface="Calibri Light" charset="0"/>
                <a:cs typeface="Calibri Light" charset="0"/>
                <a:sym typeface="Helvetica Neue"/>
              </a:rPr>
            </a:br>
            <a:r>
              <a:rPr kumimoji="0" lang="en-US" altLang="ja-JP" kern="0" dirty="0">
                <a:solidFill>
                  <a:srgbClr val="FFFFFF"/>
                </a:solidFill>
                <a:latin typeface="Calibri Light" charset="0"/>
                <a:ea typeface="Calibri Light" charset="0"/>
                <a:cs typeface="Calibri Light" charset="0"/>
                <a:sym typeface="Helvetica Neue"/>
              </a:rPr>
              <a:t>daemon</a:t>
            </a:r>
          </a:p>
        </p:txBody>
      </p:sp>
      <p:sp>
        <p:nvSpPr>
          <p:cNvPr id="25" name="TextBox 84"/>
          <p:cNvSpPr txBox="1"/>
          <p:nvPr/>
        </p:nvSpPr>
        <p:spPr>
          <a:xfrm>
            <a:off x="2235596" y="4685379"/>
            <a:ext cx="1057440" cy="611935"/>
          </a:xfrm>
          <a:prstGeom prst="rect">
            <a:avLst/>
          </a:prstGeom>
          <a:solidFill>
            <a:srgbClr val="CC66FF"/>
          </a:solidFill>
          <a:ln w="19050" cap="flat" cmpd="sng">
            <a:noFill/>
            <a:bevel/>
          </a:ln>
        </p:spPr>
        <p:txBody>
          <a:bodyPr wrap="square" lIns="91429" tIns="45715" rIns="91429" bIns="45715"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r>
              <a:rPr kumimoji="0" lang="en-US" altLang="ja-JP" kern="0" dirty="0">
                <a:solidFill>
                  <a:srgbClr val="FFFFFF"/>
                </a:solidFill>
                <a:latin typeface="Calibri Light" charset="0"/>
                <a:ea typeface="Calibri Light" charset="0"/>
                <a:cs typeface="Calibri Light" charset="0"/>
                <a:sym typeface="Helvetica Neue"/>
              </a:rPr>
              <a:t>Kernel</a:t>
            </a:r>
            <a:br>
              <a:rPr kumimoji="0" lang="en-US" altLang="ja-JP" kern="0" dirty="0">
                <a:solidFill>
                  <a:srgbClr val="FFFFFF"/>
                </a:solidFill>
                <a:latin typeface="Calibri Light" charset="0"/>
                <a:ea typeface="Calibri Light" charset="0"/>
                <a:cs typeface="Calibri Light" charset="0"/>
                <a:sym typeface="Helvetica Neue"/>
              </a:rPr>
            </a:br>
            <a:r>
              <a:rPr kumimoji="0" lang="en-US" altLang="ja-JP" kern="0" dirty="0">
                <a:solidFill>
                  <a:srgbClr val="FFFFFF"/>
                </a:solidFill>
                <a:latin typeface="Calibri Light" charset="0"/>
                <a:ea typeface="Calibri Light" charset="0"/>
                <a:cs typeface="Calibri Light" charset="0"/>
                <a:sym typeface="Helvetica Neue"/>
              </a:rPr>
              <a:t>daemon</a:t>
            </a:r>
          </a:p>
        </p:txBody>
      </p:sp>
      <p:sp>
        <p:nvSpPr>
          <p:cNvPr id="26" name="正方形/長方形 120"/>
          <p:cNvSpPr/>
          <p:nvPr/>
        </p:nvSpPr>
        <p:spPr>
          <a:xfrm>
            <a:off x="4267947" y="3273253"/>
            <a:ext cx="1479870" cy="369322"/>
          </a:xfrm>
          <a:prstGeom prst="rect">
            <a:avLst/>
          </a:prstGeom>
        </p:spPr>
        <p:txBody>
          <a:bodyPr wrap="none" lIns="91429" tIns="45715" rIns="91429" bIns="45715">
            <a:spAutoFit/>
          </a:bodyPr>
          <a:lstStyle/>
          <a:p>
            <a:pPr algn="ctr"/>
            <a:r>
              <a:rPr kumimoji="0" lang="en-US" altLang="ja-JP" kern="0" dirty="0">
                <a:solidFill>
                  <a:srgbClr val="FFFFFF"/>
                </a:solidFill>
                <a:latin typeface="Calibri Light" charset="0"/>
                <a:ea typeface="Calibri Light" charset="0"/>
                <a:cs typeface="Calibri Light" charset="0"/>
                <a:sym typeface="Helvetica Neue"/>
              </a:rPr>
              <a:t>Proxy process</a:t>
            </a:r>
          </a:p>
        </p:txBody>
      </p:sp>
      <p:sp>
        <p:nvSpPr>
          <p:cNvPr id="27" name="正方形/長方形 121"/>
          <p:cNvSpPr/>
          <p:nvPr/>
        </p:nvSpPr>
        <p:spPr>
          <a:xfrm>
            <a:off x="6296444" y="4887578"/>
            <a:ext cx="1321473" cy="338544"/>
          </a:xfrm>
          <a:prstGeom prst="rect">
            <a:avLst/>
          </a:prstGeom>
        </p:spPr>
        <p:txBody>
          <a:bodyPr wrap="none" lIns="91429" tIns="45715" rIns="91429" bIns="45715">
            <a:spAutoFit/>
          </a:bodyPr>
          <a:lstStyle/>
          <a:p>
            <a:r>
              <a:rPr kumimoji="0" lang="en-US" altLang="ja-JP" sz="1600" kern="0" dirty="0">
                <a:solidFill>
                  <a:srgbClr val="FFFFFF"/>
                </a:solidFill>
                <a:latin typeface="Calibri Light" charset="0"/>
                <a:ea typeface="Calibri Light" charset="0"/>
                <a:cs typeface="Calibri Light" charset="0"/>
                <a:sym typeface="Helvetica Neue"/>
              </a:rPr>
              <a:t>IHK Co-kernel</a:t>
            </a:r>
          </a:p>
        </p:txBody>
      </p:sp>
      <p:sp>
        <p:nvSpPr>
          <p:cNvPr id="28" name="正方形/長方形 122"/>
          <p:cNvSpPr/>
          <p:nvPr/>
        </p:nvSpPr>
        <p:spPr>
          <a:xfrm>
            <a:off x="5071912" y="4889724"/>
            <a:ext cx="184644" cy="369322"/>
          </a:xfrm>
          <a:prstGeom prst="rect">
            <a:avLst/>
          </a:prstGeom>
        </p:spPr>
        <p:txBody>
          <a:bodyPr wrap="none" lIns="91429" tIns="45715" rIns="91429" bIns="45715" anchor="ctr">
            <a:spAutoFit/>
          </a:bodyPr>
          <a:lstStyle/>
          <a:p>
            <a:pPr algn="ctr"/>
            <a:endParaRPr kumimoji="0" lang="en-US" altLang="ja-JP" kern="0" dirty="0">
              <a:solidFill>
                <a:srgbClr val="FFFFFF"/>
              </a:solidFill>
              <a:latin typeface="Calibri Light" charset="0"/>
              <a:ea typeface="Calibri Light" charset="0"/>
              <a:cs typeface="Calibri Light" charset="0"/>
              <a:sym typeface="Helvetica Neue"/>
            </a:endParaRPr>
          </a:p>
        </p:txBody>
      </p:sp>
      <p:sp>
        <p:nvSpPr>
          <p:cNvPr id="29" name="正方形/長方形 123"/>
          <p:cNvSpPr/>
          <p:nvPr/>
        </p:nvSpPr>
        <p:spPr>
          <a:xfrm>
            <a:off x="7975284" y="3516044"/>
            <a:ext cx="1684829" cy="369322"/>
          </a:xfrm>
          <a:prstGeom prst="rect">
            <a:avLst/>
          </a:prstGeom>
        </p:spPr>
        <p:txBody>
          <a:bodyPr wrap="none" lIns="91429" tIns="45715" rIns="91429" bIns="45715">
            <a:spAutoFit/>
          </a:bodyPr>
          <a:lstStyle/>
          <a:p>
            <a:pPr algn="ctr"/>
            <a:r>
              <a:rPr kumimoji="0" lang="en-US" altLang="ja-JP" kern="0" dirty="0">
                <a:solidFill>
                  <a:srgbClr val="FFFFFF"/>
                </a:solidFill>
                <a:latin typeface="Calibri Light" charset="0"/>
                <a:ea typeface="Calibri Light" charset="0"/>
                <a:cs typeface="Calibri Light" charset="0"/>
                <a:sym typeface="Helvetica Neue"/>
              </a:rPr>
              <a:t>HPC Application</a:t>
            </a:r>
          </a:p>
        </p:txBody>
      </p:sp>
      <p:sp>
        <p:nvSpPr>
          <p:cNvPr id="30" name="稲妻 124"/>
          <p:cNvSpPr/>
          <p:nvPr/>
        </p:nvSpPr>
        <p:spPr>
          <a:xfrm rot="13047670">
            <a:off x="2455863" y="5772769"/>
            <a:ext cx="364064" cy="833413"/>
          </a:xfrm>
          <a:prstGeom prst="lightningBolt">
            <a:avLst/>
          </a:prstGeom>
          <a:solidFill>
            <a:srgbClr val="CC66FF"/>
          </a:solidFill>
          <a:ln w="19050" cap="flat" cmpd="sng">
            <a:noFill/>
            <a:bevel/>
          </a:ln>
        </p:spPr>
        <p:txBody>
          <a:bodyPr wrap="square" lIns="91429" tIns="45715" rIns="91429" bIns="45715" rtlCol="0" anchor="ctr">
            <a:noAutofit/>
          </a:bodyPr>
          <a:lstStyle/>
          <a:p>
            <a:pPr algn="ctr"/>
            <a:endParaRPr kumimoji="0" lang="ja-JP" altLang="en-US" kern="0" dirty="0">
              <a:solidFill>
                <a:srgbClr val="FFFFFF"/>
              </a:solidFill>
              <a:latin typeface="Calibri Light" charset="0"/>
              <a:ea typeface="Calibri Light" charset="0"/>
              <a:cs typeface="Calibri Light" charset="0"/>
              <a:sym typeface="Helvetica Neue"/>
            </a:endParaRPr>
          </a:p>
        </p:txBody>
      </p:sp>
      <p:sp>
        <p:nvSpPr>
          <p:cNvPr id="31" name="TextBox 84"/>
          <p:cNvSpPr txBox="1"/>
          <p:nvPr/>
        </p:nvSpPr>
        <p:spPr>
          <a:xfrm>
            <a:off x="2255158" y="6208273"/>
            <a:ext cx="1115324" cy="388473"/>
          </a:xfrm>
          <a:prstGeom prst="rect">
            <a:avLst/>
          </a:prstGeom>
          <a:solidFill>
            <a:srgbClr val="CC66FF"/>
          </a:solidFill>
          <a:ln w="19050" cap="flat" cmpd="sng">
            <a:noFill/>
            <a:bevel/>
          </a:ln>
        </p:spPr>
        <p:txBody>
          <a:bodyPr wrap="square" lIns="91429" tIns="45715" rIns="91429" bIns="45715"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r>
              <a:rPr kumimoji="0" lang="en-US" altLang="ja-JP" sz="1800" kern="0" dirty="0">
                <a:solidFill>
                  <a:srgbClr val="FFFFFF"/>
                </a:solidFill>
                <a:latin typeface="Calibri Light" charset="0"/>
                <a:ea typeface="Calibri Light" charset="0"/>
                <a:cs typeface="Calibri Light" charset="0"/>
                <a:sym typeface="Helvetica Neue"/>
              </a:rPr>
              <a:t>Interrupt</a:t>
            </a:r>
          </a:p>
        </p:txBody>
      </p:sp>
      <p:sp>
        <p:nvSpPr>
          <p:cNvPr id="33" name="TextBox 84"/>
          <p:cNvSpPr txBox="1"/>
          <p:nvPr/>
        </p:nvSpPr>
        <p:spPr>
          <a:xfrm>
            <a:off x="3395447" y="4691422"/>
            <a:ext cx="950931" cy="614835"/>
          </a:xfrm>
          <a:prstGeom prst="rect">
            <a:avLst/>
          </a:prstGeom>
          <a:solidFill>
            <a:srgbClr val="61A358"/>
          </a:solidFill>
          <a:ln w="19050" cap="flat" cmpd="sng">
            <a:noFill/>
            <a:bevel/>
          </a:ln>
        </p:spPr>
        <p:txBody>
          <a:bodyPr wrap="square" lIns="91429" tIns="45715" rIns="91429" bIns="45715"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r>
              <a:rPr kumimoji="0" lang="en-US" altLang="ja-JP" kern="0" dirty="0">
                <a:solidFill>
                  <a:srgbClr val="FFFFFF"/>
                </a:solidFill>
                <a:latin typeface="Calibri Light" charset="0"/>
                <a:ea typeface="Calibri Light" charset="0"/>
                <a:cs typeface="Calibri Light" charset="0"/>
                <a:sym typeface="Helvetica Neue"/>
              </a:rPr>
              <a:t>System</a:t>
            </a:r>
            <a:br>
              <a:rPr kumimoji="0" lang="en-US" altLang="ja-JP" kern="0" dirty="0">
                <a:solidFill>
                  <a:srgbClr val="FFFFFF"/>
                </a:solidFill>
                <a:latin typeface="Calibri Light" charset="0"/>
                <a:ea typeface="Calibri Light" charset="0"/>
                <a:cs typeface="Calibri Light" charset="0"/>
                <a:sym typeface="Helvetica Neue"/>
              </a:rPr>
            </a:br>
            <a:r>
              <a:rPr kumimoji="0" lang="en-US" altLang="ja-JP" kern="0" dirty="0">
                <a:solidFill>
                  <a:srgbClr val="FFFFFF"/>
                </a:solidFill>
                <a:latin typeface="Calibri Light" charset="0"/>
                <a:ea typeface="Calibri Light" charset="0"/>
                <a:cs typeface="Calibri Light" charset="0"/>
                <a:sym typeface="Helvetica Neue"/>
              </a:rPr>
              <a:t>call</a:t>
            </a:r>
          </a:p>
        </p:txBody>
      </p:sp>
      <p:sp>
        <p:nvSpPr>
          <p:cNvPr id="34" name="TextBox 84"/>
          <p:cNvSpPr txBox="1"/>
          <p:nvPr/>
        </p:nvSpPr>
        <p:spPr>
          <a:xfrm>
            <a:off x="9089196" y="4752414"/>
            <a:ext cx="953433" cy="587555"/>
          </a:xfrm>
          <a:prstGeom prst="rect">
            <a:avLst/>
          </a:prstGeom>
          <a:solidFill>
            <a:srgbClr val="61A358"/>
          </a:solidFill>
          <a:ln w="19050" cap="flat" cmpd="sng">
            <a:noFill/>
            <a:bevel/>
          </a:ln>
        </p:spPr>
        <p:txBody>
          <a:bodyPr wrap="square" lIns="91429" tIns="45715" rIns="91429" bIns="45715"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r>
              <a:rPr kumimoji="0" lang="en-US" altLang="ja-JP" kern="0" dirty="0">
                <a:solidFill>
                  <a:srgbClr val="FFFFFF"/>
                </a:solidFill>
                <a:latin typeface="Calibri Light" charset="0"/>
                <a:ea typeface="Calibri Light" charset="0"/>
                <a:cs typeface="Calibri Light" charset="0"/>
                <a:sym typeface="Helvetica Neue"/>
              </a:rPr>
              <a:t>System</a:t>
            </a:r>
            <a:br>
              <a:rPr kumimoji="0" lang="en-US" altLang="ja-JP" kern="0" dirty="0">
                <a:solidFill>
                  <a:srgbClr val="FFFFFF"/>
                </a:solidFill>
                <a:latin typeface="Calibri Light" charset="0"/>
                <a:ea typeface="Calibri Light" charset="0"/>
                <a:cs typeface="Calibri Light" charset="0"/>
                <a:sym typeface="Helvetica Neue"/>
              </a:rPr>
            </a:br>
            <a:r>
              <a:rPr kumimoji="0" lang="en-US" altLang="ja-JP" kern="0" dirty="0">
                <a:solidFill>
                  <a:srgbClr val="FFFFFF"/>
                </a:solidFill>
                <a:latin typeface="Calibri Light" charset="0"/>
                <a:ea typeface="Calibri Light" charset="0"/>
                <a:cs typeface="Calibri Light" charset="0"/>
                <a:sym typeface="Helvetica Neue"/>
              </a:rPr>
              <a:t>call</a:t>
            </a:r>
          </a:p>
        </p:txBody>
      </p:sp>
      <p:sp>
        <p:nvSpPr>
          <p:cNvPr id="35" name="正方形/長方形 129"/>
          <p:cNvSpPr/>
          <p:nvPr/>
        </p:nvSpPr>
        <p:spPr>
          <a:xfrm>
            <a:off x="3452216" y="6161323"/>
            <a:ext cx="865186" cy="475524"/>
          </a:xfrm>
          <a:prstGeom prst="rect">
            <a:avLst/>
          </a:prstGeom>
        </p:spPr>
        <p:txBody>
          <a:bodyPr wrap="none" lIns="91429" tIns="45715" rIns="91429" bIns="45715" anchor="ctr">
            <a:noAutofit/>
          </a:bodyPr>
          <a:lstStyle/>
          <a:p>
            <a:pPr algn="ctr"/>
            <a:r>
              <a:rPr kumimoji="0" lang="en-US" altLang="ja-JP" kern="0" dirty="0">
                <a:solidFill>
                  <a:srgbClr val="FFFFFF"/>
                </a:solidFill>
                <a:latin typeface="Calibri Light" charset="0"/>
                <a:ea typeface="Calibri Light" charset="0"/>
                <a:cs typeface="Calibri Light" charset="0"/>
                <a:sym typeface="Helvetica Neue"/>
              </a:rPr>
              <a:t>Partition</a:t>
            </a:r>
          </a:p>
        </p:txBody>
      </p:sp>
      <p:sp>
        <p:nvSpPr>
          <p:cNvPr id="36" name="正方形/長方形 130"/>
          <p:cNvSpPr/>
          <p:nvPr/>
        </p:nvSpPr>
        <p:spPr>
          <a:xfrm>
            <a:off x="7817957" y="6161074"/>
            <a:ext cx="865186" cy="475524"/>
          </a:xfrm>
          <a:prstGeom prst="rect">
            <a:avLst/>
          </a:prstGeom>
        </p:spPr>
        <p:txBody>
          <a:bodyPr wrap="none" lIns="91429" tIns="45715" rIns="91429" bIns="45715" anchor="ctr">
            <a:noAutofit/>
          </a:bodyPr>
          <a:lstStyle/>
          <a:p>
            <a:pPr algn="ctr"/>
            <a:r>
              <a:rPr kumimoji="0" lang="en-US" altLang="ja-JP" kern="0" dirty="0">
                <a:solidFill>
                  <a:srgbClr val="FFFFFF"/>
                </a:solidFill>
                <a:latin typeface="Calibri Light" charset="0"/>
                <a:ea typeface="Calibri Light" charset="0"/>
                <a:cs typeface="Calibri Light" charset="0"/>
                <a:sym typeface="Helvetica Neue"/>
              </a:rPr>
              <a:t>Partition</a:t>
            </a:r>
          </a:p>
        </p:txBody>
      </p:sp>
      <p:sp>
        <p:nvSpPr>
          <p:cNvPr id="38" name="フリーフォーム 132"/>
          <p:cNvSpPr/>
          <p:nvPr/>
        </p:nvSpPr>
        <p:spPr>
          <a:xfrm>
            <a:off x="1961512" y="3635292"/>
            <a:ext cx="257100" cy="541243"/>
          </a:xfrm>
          <a:custGeom>
            <a:avLst/>
            <a:gdLst>
              <a:gd name="connsiteX0" fmla="*/ 145740 w 145740"/>
              <a:gd name="connsiteY0" fmla="*/ 0 h 291460"/>
              <a:gd name="connsiteX1" fmla="*/ 41640 w 145740"/>
              <a:gd name="connsiteY1" fmla="*/ 138790 h 291460"/>
              <a:gd name="connsiteX2" fmla="*/ 124920 w 145740"/>
              <a:gd name="connsiteY2" fmla="*/ 145730 h 291460"/>
              <a:gd name="connsiteX3" fmla="*/ 0 w 145740"/>
              <a:gd name="connsiteY3" fmla="*/ 291460 h 291460"/>
            </a:gdLst>
            <a:ahLst/>
            <a:cxnLst>
              <a:cxn ang="0">
                <a:pos x="connsiteX0" y="connsiteY0"/>
              </a:cxn>
              <a:cxn ang="0">
                <a:pos x="connsiteX1" y="connsiteY1"/>
              </a:cxn>
              <a:cxn ang="0">
                <a:pos x="connsiteX2" y="connsiteY2"/>
              </a:cxn>
              <a:cxn ang="0">
                <a:pos x="connsiteX3" y="connsiteY3"/>
              </a:cxn>
            </a:cxnLst>
            <a:rect l="l" t="t" r="r" b="b"/>
            <a:pathLst>
              <a:path w="145740" h="291460">
                <a:moveTo>
                  <a:pt x="145740" y="0"/>
                </a:moveTo>
                <a:cubicBezTo>
                  <a:pt x="95425" y="57251"/>
                  <a:pt x="45110" y="114502"/>
                  <a:pt x="41640" y="138790"/>
                </a:cubicBezTo>
                <a:cubicBezTo>
                  <a:pt x="38170" y="163078"/>
                  <a:pt x="131860" y="120285"/>
                  <a:pt x="124920" y="145730"/>
                </a:cubicBezTo>
                <a:cubicBezTo>
                  <a:pt x="117980" y="171175"/>
                  <a:pt x="58990" y="231317"/>
                  <a:pt x="0" y="291460"/>
                </a:cubicBezTo>
              </a:path>
            </a:pathLst>
          </a:custGeom>
          <a:ln>
            <a:solidFill>
              <a:schemeClr val="tx1"/>
            </a:solidFill>
          </a:ln>
        </p:spPr>
        <p:style>
          <a:lnRef idx="0">
            <a:scrgbClr r="0" g="0" b="0"/>
          </a:lnRef>
          <a:fillRef idx="0">
            <a:scrgbClr r="0" g="0" b="0"/>
          </a:fillRef>
          <a:effectRef idx="0">
            <a:scrgbClr r="0" g="0" b="0"/>
          </a:effectRef>
          <a:fontRef idx="none"/>
        </p:style>
        <p:txBody>
          <a:bodyPr rot="0" spcFirstLastPara="1" vertOverflow="overflow" horzOverflow="overflow" vert="horz" wrap="square" lIns="91428" tIns="45714" rIns="91428" bIns="45714" numCol="1" spcCol="38096" rtlCol="0" anchor="t">
            <a:noAutofit/>
          </a:bodyPr>
          <a:lstStyle/>
          <a:p>
            <a:pPr defTabSz="914296" latinLnBrk="1" hangingPunct="0"/>
            <a:endParaRPr kumimoji="0" lang="ja-JP" altLang="en-US" sz="2800" kern="0">
              <a:solidFill>
                <a:srgbClr val="000000"/>
              </a:solidFill>
              <a:latin typeface="Calibri Light" charset="0"/>
              <a:ea typeface="Calibri Light" charset="0"/>
              <a:cs typeface="Calibri Light" charset="0"/>
              <a:sym typeface="Helvetica Neue"/>
            </a:endParaRPr>
          </a:p>
        </p:txBody>
      </p:sp>
      <p:sp>
        <p:nvSpPr>
          <p:cNvPr id="39" name="正方形/長方形 133"/>
          <p:cNvSpPr/>
          <p:nvPr/>
        </p:nvSpPr>
        <p:spPr>
          <a:xfrm rot="16200000">
            <a:off x="376248" y="4813868"/>
            <a:ext cx="2915092" cy="358835"/>
          </a:xfrm>
          <a:prstGeom prst="rect">
            <a:avLst/>
          </a:prstGeom>
          <a:solidFill>
            <a:schemeClr val="bg1"/>
          </a:solidFill>
        </p:spPr>
        <p:txBody>
          <a:bodyPr wrap="none" lIns="91429" tIns="45715" rIns="91429" bIns="45715" anchor="ctr">
            <a:noAutofit/>
          </a:bodyPr>
          <a:lstStyle/>
          <a:p>
            <a:pPr algn="ctr"/>
            <a:r>
              <a:rPr kumimoji="0" lang="en-US" altLang="ja-JP" sz="1200" kern="0" dirty="0">
                <a:solidFill>
                  <a:srgbClr val="376092"/>
                </a:solidFill>
                <a:latin typeface="Calibri Light" charset="0"/>
                <a:ea typeface="Calibri Light" charset="0"/>
                <a:cs typeface="Calibri Light" charset="0"/>
                <a:sym typeface="Helvetica Neue"/>
              </a:rPr>
              <a:t>OS jitter contained in Linux, LWK is isolated</a:t>
            </a:r>
          </a:p>
        </p:txBody>
      </p:sp>
      <p:sp>
        <p:nvSpPr>
          <p:cNvPr id="40" name="フリーフォーム 134"/>
          <p:cNvSpPr/>
          <p:nvPr/>
        </p:nvSpPr>
        <p:spPr>
          <a:xfrm>
            <a:off x="1952572" y="5528714"/>
            <a:ext cx="296681" cy="689155"/>
          </a:xfrm>
          <a:custGeom>
            <a:avLst/>
            <a:gdLst>
              <a:gd name="connsiteX0" fmla="*/ 305361 w 305361"/>
              <a:gd name="connsiteY0" fmla="*/ 707833 h 707833"/>
              <a:gd name="connsiteX1" fmla="*/ 90220 w 305361"/>
              <a:gd name="connsiteY1" fmla="*/ 353916 h 707833"/>
              <a:gd name="connsiteX2" fmla="*/ 208201 w 305361"/>
              <a:gd name="connsiteY2" fmla="*/ 333098 h 707833"/>
              <a:gd name="connsiteX3" fmla="*/ 0 w 305361"/>
              <a:gd name="connsiteY3" fmla="*/ 0 h 707833"/>
            </a:gdLst>
            <a:ahLst/>
            <a:cxnLst>
              <a:cxn ang="0">
                <a:pos x="connsiteX0" y="connsiteY0"/>
              </a:cxn>
              <a:cxn ang="0">
                <a:pos x="connsiteX1" y="connsiteY1"/>
              </a:cxn>
              <a:cxn ang="0">
                <a:pos x="connsiteX2" y="connsiteY2"/>
              </a:cxn>
              <a:cxn ang="0">
                <a:pos x="connsiteX3" y="connsiteY3"/>
              </a:cxn>
            </a:cxnLst>
            <a:rect l="l" t="t" r="r" b="b"/>
            <a:pathLst>
              <a:path w="305361" h="707833">
                <a:moveTo>
                  <a:pt x="305361" y="707833"/>
                </a:moveTo>
                <a:cubicBezTo>
                  <a:pt x="205887" y="562102"/>
                  <a:pt x="106413" y="416372"/>
                  <a:pt x="90220" y="353916"/>
                </a:cubicBezTo>
                <a:cubicBezTo>
                  <a:pt x="74027" y="291460"/>
                  <a:pt x="223238" y="392084"/>
                  <a:pt x="208201" y="333098"/>
                </a:cubicBezTo>
                <a:cubicBezTo>
                  <a:pt x="193164" y="274112"/>
                  <a:pt x="0" y="0"/>
                  <a:pt x="0" y="0"/>
                </a:cubicBezTo>
              </a:path>
            </a:pathLst>
          </a:custGeom>
          <a:ln>
            <a:solidFill>
              <a:schemeClr val="tx1"/>
            </a:solidFill>
          </a:ln>
        </p:spPr>
        <p:style>
          <a:lnRef idx="0">
            <a:scrgbClr r="0" g="0" b="0"/>
          </a:lnRef>
          <a:fillRef idx="0">
            <a:scrgbClr r="0" g="0" b="0"/>
          </a:fillRef>
          <a:effectRef idx="0">
            <a:scrgbClr r="0" g="0" b="0"/>
          </a:effectRef>
          <a:fontRef idx="none"/>
        </p:style>
        <p:txBody>
          <a:bodyPr rot="0" spcFirstLastPara="1" vertOverflow="overflow" horzOverflow="overflow" vert="horz" wrap="square" lIns="91428" tIns="45714" rIns="91428" bIns="45714" numCol="1" spcCol="38096" rtlCol="0" anchor="t">
            <a:noAutofit/>
          </a:bodyPr>
          <a:lstStyle/>
          <a:p>
            <a:pPr defTabSz="914296" latinLnBrk="1" hangingPunct="0"/>
            <a:endParaRPr kumimoji="0" lang="ja-JP" altLang="en-US" sz="2800" kern="0">
              <a:solidFill>
                <a:srgbClr val="000000"/>
              </a:solidFill>
              <a:latin typeface="Calibri Light" charset="0"/>
              <a:ea typeface="Calibri Light" charset="0"/>
              <a:cs typeface="Calibri Light" charset="0"/>
              <a:sym typeface="Helvetica Neue"/>
            </a:endParaRPr>
          </a:p>
        </p:txBody>
      </p:sp>
      <p:sp>
        <p:nvSpPr>
          <p:cNvPr id="41" name="フリーフォーム 135"/>
          <p:cNvSpPr/>
          <p:nvPr/>
        </p:nvSpPr>
        <p:spPr>
          <a:xfrm>
            <a:off x="1961513" y="4757532"/>
            <a:ext cx="251905" cy="377851"/>
          </a:xfrm>
          <a:custGeom>
            <a:avLst/>
            <a:gdLst>
              <a:gd name="connsiteX0" fmla="*/ 187381 w 187381"/>
              <a:gd name="connsiteY0" fmla="*/ 256763 h 256763"/>
              <a:gd name="connsiteX1" fmla="*/ 55521 w 187381"/>
              <a:gd name="connsiteY1" fmla="*/ 131851 h 256763"/>
              <a:gd name="connsiteX2" fmla="*/ 131861 w 187381"/>
              <a:gd name="connsiteY2" fmla="*/ 97153 h 256763"/>
              <a:gd name="connsiteX3" fmla="*/ 0 w 187381"/>
              <a:gd name="connsiteY3" fmla="*/ 0 h 256763"/>
            </a:gdLst>
            <a:ahLst/>
            <a:cxnLst>
              <a:cxn ang="0">
                <a:pos x="connsiteX0" y="connsiteY0"/>
              </a:cxn>
              <a:cxn ang="0">
                <a:pos x="connsiteX1" y="connsiteY1"/>
              </a:cxn>
              <a:cxn ang="0">
                <a:pos x="connsiteX2" y="connsiteY2"/>
              </a:cxn>
              <a:cxn ang="0">
                <a:pos x="connsiteX3" y="connsiteY3"/>
              </a:cxn>
            </a:cxnLst>
            <a:rect l="l" t="t" r="r" b="b"/>
            <a:pathLst>
              <a:path w="187381" h="256763">
                <a:moveTo>
                  <a:pt x="187381" y="256763"/>
                </a:moveTo>
                <a:cubicBezTo>
                  <a:pt x="126077" y="207608"/>
                  <a:pt x="64774" y="158453"/>
                  <a:pt x="55521" y="131851"/>
                </a:cubicBezTo>
                <a:cubicBezTo>
                  <a:pt x="46268" y="105249"/>
                  <a:pt x="141114" y="119128"/>
                  <a:pt x="131861" y="97153"/>
                </a:cubicBezTo>
                <a:cubicBezTo>
                  <a:pt x="122607" y="75178"/>
                  <a:pt x="0" y="0"/>
                  <a:pt x="0" y="0"/>
                </a:cubicBezTo>
              </a:path>
            </a:pathLst>
          </a:custGeom>
          <a:ln>
            <a:solidFill>
              <a:schemeClr val="tx1"/>
            </a:solidFill>
          </a:ln>
        </p:spPr>
        <p:style>
          <a:lnRef idx="0">
            <a:scrgbClr r="0" g="0" b="0"/>
          </a:lnRef>
          <a:fillRef idx="0">
            <a:scrgbClr r="0" g="0" b="0"/>
          </a:fillRef>
          <a:effectRef idx="0">
            <a:scrgbClr r="0" g="0" b="0"/>
          </a:effectRef>
          <a:fontRef idx="none"/>
        </p:style>
        <p:txBody>
          <a:bodyPr rot="0" spcFirstLastPara="1" vertOverflow="overflow" horzOverflow="overflow" vert="horz" wrap="square" lIns="91428" tIns="45714" rIns="91428" bIns="45714" numCol="1" spcCol="38096" rtlCol="0" anchor="t">
            <a:noAutofit/>
          </a:bodyPr>
          <a:lstStyle/>
          <a:p>
            <a:pPr defTabSz="914296" latinLnBrk="1" hangingPunct="0"/>
            <a:endParaRPr kumimoji="0" lang="ja-JP" altLang="en-US" sz="2800" kern="0">
              <a:solidFill>
                <a:srgbClr val="000000"/>
              </a:solidFill>
              <a:latin typeface="Calibri Light" charset="0"/>
              <a:ea typeface="Calibri Light" charset="0"/>
              <a:cs typeface="Calibri Light" charset="0"/>
              <a:sym typeface="Helvetica Neue"/>
            </a:endParaRPr>
          </a:p>
        </p:txBody>
      </p:sp>
    </p:spTree>
    <p:extLst>
      <p:ext uri="{BB962C8B-B14F-4D97-AF65-F5344CB8AC3E}">
        <p14:creationId xmlns:p14="http://schemas.microsoft.com/office/powerpoint/2010/main" val="3537470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E2D2B3B-882E-40F3-A32F-6DD516915044}" type="slidenum">
              <a:rPr lang="en-US" smtClean="0"/>
              <a:pPr/>
              <a:t>42</a:t>
            </a:fld>
            <a:endParaRPr lang="en-US"/>
          </a:p>
        </p:txBody>
      </p:sp>
      <p:grpSp>
        <p:nvGrpSpPr>
          <p:cNvPr id="8" name="図形グループ 202"/>
          <p:cNvGrpSpPr>
            <a:grpSpLocks noChangeAspect="1"/>
          </p:cNvGrpSpPr>
          <p:nvPr/>
        </p:nvGrpSpPr>
        <p:grpSpPr>
          <a:xfrm>
            <a:off x="2754552" y="1243997"/>
            <a:ext cx="6745048" cy="3985830"/>
            <a:chOff x="4743097" y="3802601"/>
            <a:chExt cx="4965469" cy="2708521"/>
          </a:xfrm>
        </p:grpSpPr>
        <p:sp>
          <p:nvSpPr>
            <p:cNvPr id="9" name="正方形/長方形 203"/>
            <p:cNvSpPr/>
            <p:nvPr/>
          </p:nvSpPr>
          <p:spPr>
            <a:xfrm>
              <a:off x="7920875" y="5739650"/>
              <a:ext cx="1777531" cy="759604"/>
            </a:xfrm>
            <a:prstGeom prst="rect">
              <a:avLst/>
            </a:prstGeom>
            <a:solidFill>
              <a:srgbClr val="FFFFFF">
                <a:lumMod val="65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0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0" name="正方形/長方形 204"/>
            <p:cNvSpPr/>
            <p:nvPr/>
          </p:nvSpPr>
          <p:spPr>
            <a:xfrm>
              <a:off x="5221380" y="5743264"/>
              <a:ext cx="2510250" cy="767858"/>
            </a:xfrm>
            <a:prstGeom prst="rect">
              <a:avLst/>
            </a:prstGeom>
            <a:solidFill>
              <a:srgbClr val="FFFFFF">
                <a:lumMod val="65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000" b="0" i="0" u="none" strike="noStrike" kern="0" cap="none" spc="0" normalizeH="0" baseline="0" noProof="0" dirty="0">
                <a:ln>
                  <a:noFill/>
                </a:ln>
                <a:solidFill>
                  <a:srgbClr val="000000"/>
                </a:solidFill>
                <a:effectLst/>
                <a:uLnTx/>
                <a:uFillTx/>
                <a:latin typeface="Calibri"/>
                <a:ea typeface="ヒラギノ角ゴ ProN W3"/>
                <a:cs typeface="Calibri"/>
                <a:sym typeface="Helvetica Neue"/>
              </a:endParaRPr>
            </a:p>
          </p:txBody>
        </p:sp>
        <p:sp>
          <p:nvSpPr>
            <p:cNvPr id="11" name="TextBox 470"/>
            <p:cNvSpPr txBox="1"/>
            <p:nvPr/>
          </p:nvSpPr>
          <p:spPr>
            <a:xfrm>
              <a:off x="5317907" y="6018997"/>
              <a:ext cx="4275921" cy="213773"/>
            </a:xfrm>
            <a:prstGeom prst="rect">
              <a:avLst/>
            </a:prstGeom>
            <a:solidFill>
              <a:srgbClr val="000000">
                <a:lumMod val="65000"/>
                <a:lumOff val="35000"/>
              </a:srgbClr>
            </a:solidFill>
            <a:ln w="19050" cap="flat" cmpd="sng">
              <a:noFill/>
              <a:bevel/>
            </a:ln>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rgbClr val="FFFFFF"/>
                  </a:solidFill>
                  <a:effectLst/>
                  <a:uLnTx/>
                  <a:uFillTx/>
                  <a:latin typeface="Calibri"/>
                  <a:ea typeface="メイリオ"/>
                  <a:cs typeface="Calibri"/>
                  <a:sym typeface="Helvetica Neue"/>
                </a:rPr>
                <a:t>Memory</a:t>
              </a:r>
              <a:endParaRPr kumimoji="0" lang="en-US" sz="16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2" name="TextBox 473"/>
            <p:cNvSpPr txBox="1"/>
            <p:nvPr/>
          </p:nvSpPr>
          <p:spPr>
            <a:xfrm>
              <a:off x="7925930" y="5074731"/>
              <a:ext cx="1782636" cy="611508"/>
            </a:xfrm>
            <a:prstGeom prst="rect">
              <a:avLst/>
            </a:prstGeom>
            <a:solidFill>
              <a:srgbClr val="CBFDBD"/>
            </a:solidFill>
            <a:ln w="19050" cap="flat" cmpd="sng">
              <a:noFill/>
              <a:bevel/>
            </a:ln>
          </p:spPr>
          <p:txBody>
            <a:bodyPr wrap="square"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3" name="TextBox 84"/>
            <p:cNvSpPr txBox="1"/>
            <p:nvPr/>
          </p:nvSpPr>
          <p:spPr>
            <a:xfrm>
              <a:off x="7996272" y="5255305"/>
              <a:ext cx="881508" cy="336994"/>
            </a:xfrm>
            <a:prstGeom prst="rect">
              <a:avLst/>
            </a:prstGeom>
            <a:solidFill>
              <a:srgbClr val="61A358"/>
            </a:solidFill>
            <a:ln w="19050" cap="flat" cmpd="sng">
              <a:noFill/>
              <a:bevel/>
            </a:ln>
          </p:spPr>
          <p:txBody>
            <a:bodyPr wrap="square"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20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4" name="TextBox 470"/>
            <p:cNvSpPr txBox="1"/>
            <p:nvPr/>
          </p:nvSpPr>
          <p:spPr>
            <a:xfrm>
              <a:off x="5221378" y="4581084"/>
              <a:ext cx="2504318" cy="1105436"/>
            </a:xfrm>
            <a:prstGeom prst="rect">
              <a:avLst/>
            </a:prstGeom>
            <a:solidFill>
              <a:srgbClr val="CBFDBD"/>
            </a:solidFill>
            <a:ln w="19050" cap="flat" cmpd="sng">
              <a:noFill/>
              <a:bevel/>
            </a:ln>
          </p:spPr>
          <p:txBody>
            <a:bodyPr wrap="square" rtlCol="0" anchor="ctr">
              <a:noAutofit/>
            </a:bodyPr>
            <a:lstStyle>
              <a:defPPr>
                <a:defRPr lang="ja-JP"/>
              </a:defPPr>
              <a:lvl1pPr algn="ctr">
                <a:defRPr sz="1600" b="1">
                  <a:solidFill>
                    <a:srgbClr val="376092"/>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376092"/>
                </a:solidFill>
                <a:effectLst/>
                <a:uLnTx/>
                <a:uFillTx/>
                <a:latin typeface="Calibri"/>
                <a:ea typeface="+mj-ea"/>
                <a:cs typeface="Calibri"/>
                <a:sym typeface="Helvetica Neue"/>
              </a:endParaRPr>
            </a:p>
          </p:txBody>
        </p:sp>
        <p:sp>
          <p:nvSpPr>
            <p:cNvPr id="15" name="TextBox 84"/>
            <p:cNvSpPr txBox="1"/>
            <p:nvPr/>
          </p:nvSpPr>
          <p:spPr>
            <a:xfrm>
              <a:off x="6761358" y="5261130"/>
              <a:ext cx="886137" cy="332390"/>
            </a:xfrm>
            <a:prstGeom prst="rect">
              <a:avLst/>
            </a:prstGeom>
            <a:solidFill>
              <a:srgbClr val="61A358"/>
            </a:solidFill>
            <a:ln w="19050" cap="flat" cmpd="sng">
              <a:noFill/>
              <a:bevel/>
            </a:ln>
          </p:spPr>
          <p:txBody>
            <a:bodyPr wrap="square"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rgbClr val="FFFFFF"/>
                  </a:solidFill>
                  <a:effectLst/>
                  <a:uLnTx/>
                  <a:uFillTx/>
                  <a:latin typeface="Calibri"/>
                  <a:ea typeface="メイリオ"/>
                  <a:cs typeface="Calibri"/>
                  <a:sym typeface="Helvetica Neue"/>
                </a:rPr>
                <a:t>IHK-Master</a:t>
              </a:r>
              <a:endParaRPr kumimoji="0" lang="en-US" altLang="ja-JP" sz="18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16" name="TextBox 471"/>
            <p:cNvSpPr txBox="1"/>
            <p:nvPr/>
          </p:nvSpPr>
          <p:spPr>
            <a:xfrm>
              <a:off x="6761358" y="4909841"/>
              <a:ext cx="886102" cy="354589"/>
            </a:xfrm>
            <a:prstGeom prst="rect">
              <a:avLst/>
            </a:prstGeom>
            <a:solidFill>
              <a:srgbClr val="008080"/>
            </a:solidFill>
            <a:ln w="19050" cap="flat" cmpd="sng">
              <a:noFill/>
              <a:bevel/>
            </a:ln>
          </p:spPr>
          <p:txBody>
            <a:bodyPr wrap="square" rtlCol="0" anchor="ctr">
              <a:noAutofit/>
            </a:bodyPr>
            <a:lstStyle>
              <a:defPPr>
                <a:defRPr lang="ja-JP"/>
              </a:defPPr>
              <a:lvl1pPr algn="ctr">
                <a:defRPr sz="1600" b="1">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Calibri"/>
                  <a:ea typeface="+mj-ea"/>
                  <a:cs typeface="Calibri"/>
                  <a:sym typeface="Helvetica Neue"/>
                </a:rPr>
                <a:t>Delegator</a:t>
              </a:r>
              <a:br>
                <a:rPr kumimoji="0" lang="en-US" sz="1600" b="0" i="0" u="none" strike="noStrike" kern="0" cap="none" spc="0" normalizeH="0" baseline="0" noProof="0" dirty="0" smtClean="0">
                  <a:ln>
                    <a:noFill/>
                  </a:ln>
                  <a:solidFill>
                    <a:srgbClr val="FFFFFF"/>
                  </a:solidFill>
                  <a:effectLst/>
                  <a:uLnTx/>
                  <a:uFillTx/>
                  <a:latin typeface="Calibri"/>
                  <a:ea typeface="+mj-ea"/>
                  <a:cs typeface="Calibri"/>
                  <a:sym typeface="Helvetica Neue"/>
                </a:rPr>
              </a:br>
              <a:r>
                <a:rPr kumimoji="0" lang="en-US" sz="1600" b="0" i="0" u="none" strike="noStrike" kern="0" cap="none" spc="0" normalizeH="0" baseline="0" noProof="0" dirty="0" smtClean="0">
                  <a:ln>
                    <a:noFill/>
                  </a:ln>
                  <a:solidFill>
                    <a:srgbClr val="FFFFFF"/>
                  </a:solidFill>
                  <a:effectLst/>
                  <a:uLnTx/>
                  <a:uFillTx/>
                  <a:latin typeface="Calibri"/>
                  <a:ea typeface="+mj-ea"/>
                  <a:cs typeface="Calibri"/>
                  <a:sym typeface="Helvetica Neue"/>
                </a:rPr>
                <a:t> </a:t>
              </a:r>
              <a:r>
                <a:rPr kumimoji="0" lang="en-US" sz="1600" b="0" i="0" u="none" strike="noStrike" kern="0" cap="none" spc="0" normalizeH="0" baseline="0" noProof="0" dirty="0">
                  <a:ln>
                    <a:noFill/>
                  </a:ln>
                  <a:solidFill>
                    <a:srgbClr val="FFFFFF"/>
                  </a:solidFill>
                  <a:effectLst/>
                  <a:uLnTx/>
                  <a:uFillTx/>
                  <a:latin typeface="Calibri"/>
                  <a:ea typeface="+mj-ea"/>
                  <a:cs typeface="Calibri"/>
                  <a:sym typeface="Helvetica Neue"/>
                </a:rPr>
                <a:t>module</a:t>
              </a:r>
            </a:p>
          </p:txBody>
        </p:sp>
        <p:sp>
          <p:nvSpPr>
            <p:cNvPr id="17" name="TextBox 472"/>
            <p:cNvSpPr txBox="1"/>
            <p:nvPr/>
          </p:nvSpPr>
          <p:spPr>
            <a:xfrm>
              <a:off x="6548806" y="4252006"/>
              <a:ext cx="1083346" cy="280748"/>
            </a:xfrm>
            <a:prstGeom prst="rect">
              <a:avLst/>
            </a:prstGeom>
            <a:solidFill>
              <a:srgbClr val="5B9BD5">
                <a:lumMod val="75000"/>
              </a:srgbClr>
            </a:solidFill>
            <a:ln w="19050" cap="flat" cmpd="sng">
              <a:solidFill>
                <a:srgbClr val="5B9BD5">
                  <a:lumMod val="75000"/>
                </a:srgbClr>
              </a:solidFill>
              <a:bevel/>
            </a:ln>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18" name="Rectangle 509"/>
            <p:cNvSpPr/>
            <p:nvPr/>
          </p:nvSpPr>
          <p:spPr>
            <a:xfrm>
              <a:off x="5317907" y="5771819"/>
              <a:ext cx="512902" cy="19618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bIns="1404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18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19" name="Rectangle 135"/>
            <p:cNvSpPr/>
            <p:nvPr/>
          </p:nvSpPr>
          <p:spPr>
            <a:xfrm>
              <a:off x="8020516" y="5764097"/>
              <a:ext cx="459981" cy="19618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bIns="1404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18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0" name="Rectangle 62"/>
            <p:cNvSpPr/>
            <p:nvPr/>
          </p:nvSpPr>
          <p:spPr>
            <a:xfrm>
              <a:off x="7072273" y="5775427"/>
              <a:ext cx="543334" cy="185608"/>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wrap="none" bIns="1404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18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1" name="Rectangle 73"/>
            <p:cNvSpPr/>
            <p:nvPr/>
          </p:nvSpPr>
          <p:spPr>
            <a:xfrm>
              <a:off x="9121520" y="5771533"/>
              <a:ext cx="455526" cy="196187"/>
            </a:xfrm>
            <a:prstGeom prst="rect">
              <a:avLst/>
            </a:prstGeom>
            <a:solidFill>
              <a:srgbClr val="000000">
                <a:lumMod val="65000"/>
                <a:lumOff val="35000"/>
              </a:srgbClr>
            </a:solidFill>
            <a:ln w="15875" cap="flat" cmpd="sng" algn="ctr">
              <a:solidFill>
                <a:srgbClr val="000000">
                  <a:lumMod val="65000"/>
                  <a:lumOff val="35000"/>
                </a:srgbClr>
              </a:solidFill>
              <a:prstDash val="solid"/>
            </a:ln>
            <a:effectLst/>
          </p:spPr>
          <p:txBody>
            <a:bodyPr bIns="14040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Calibri"/>
                  <a:sym typeface="Helvetica Neue"/>
                </a:rPr>
                <a:t>core</a:t>
              </a:r>
              <a:endParaRPr kumimoji="0" lang="en-US" sz="1800" b="0" i="0" u="none" strike="noStrike" kern="0" cap="none" spc="0" normalizeH="0" baseline="-25000" noProof="0" dirty="0">
                <a:ln>
                  <a:noFill/>
                </a:ln>
                <a:solidFill>
                  <a:srgbClr val="FFFFFF"/>
                </a:solidFill>
                <a:effectLst/>
                <a:uLnTx/>
                <a:uFillTx/>
                <a:latin typeface="Calibri"/>
                <a:ea typeface="+mn-ea"/>
                <a:cs typeface="Calibri"/>
                <a:sym typeface="Helvetica Neue"/>
              </a:endParaRPr>
            </a:p>
          </p:txBody>
        </p:sp>
        <p:sp>
          <p:nvSpPr>
            <p:cNvPr id="22" name="TextBox 1"/>
            <p:cNvSpPr txBox="1"/>
            <p:nvPr/>
          </p:nvSpPr>
          <p:spPr>
            <a:xfrm>
              <a:off x="6181635" y="5474865"/>
              <a:ext cx="395139" cy="522925"/>
            </a:xfrm>
            <a:prstGeom prst="rect">
              <a:avLst/>
            </a:prstGeom>
            <a:noFill/>
          </p:spPr>
          <p:txBody>
            <a:bodyPr wrap="non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23" name="TextBox 86"/>
            <p:cNvSpPr txBox="1"/>
            <p:nvPr/>
          </p:nvSpPr>
          <p:spPr>
            <a:xfrm>
              <a:off x="8588738" y="5455573"/>
              <a:ext cx="395139" cy="522925"/>
            </a:xfrm>
            <a:prstGeom prst="rect">
              <a:avLst/>
            </a:prstGeom>
            <a:noFill/>
          </p:spPr>
          <p:txBody>
            <a:bodyPr wrap="non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000000">
                      <a:lumMod val="50000"/>
                      <a:lumOff val="50000"/>
                    </a:srgbClr>
                  </a:solidFill>
                  <a:effectLst/>
                  <a:uLnTx/>
                  <a:uFillTx/>
                  <a:latin typeface="Calibri"/>
                  <a:ea typeface="+mj-ea"/>
                  <a:cs typeface="Calibri"/>
                  <a:sym typeface="Helvetica Neue"/>
                </a:rPr>
                <a:t>…</a:t>
              </a:r>
            </a:p>
          </p:txBody>
        </p:sp>
        <p:sp>
          <p:nvSpPr>
            <p:cNvPr id="24" name="正方形/長方形 218"/>
            <p:cNvSpPr/>
            <p:nvPr/>
          </p:nvSpPr>
          <p:spPr>
            <a:xfrm>
              <a:off x="7950690" y="5002284"/>
              <a:ext cx="862494" cy="292504"/>
            </a:xfrm>
            <a:prstGeom prst="rect">
              <a:avLst/>
            </a:prstGeom>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err="1">
                  <a:ln>
                    <a:noFill/>
                  </a:ln>
                  <a:solidFill>
                    <a:srgbClr val="376092"/>
                  </a:solidFill>
                  <a:effectLst/>
                  <a:uLnTx/>
                  <a:uFillTx/>
                  <a:latin typeface="Calibri"/>
                  <a:ea typeface="メイリオ"/>
                  <a:cs typeface="Calibri"/>
                  <a:sym typeface="Helvetica Neue"/>
                </a:rPr>
                <a:t>McKernel</a:t>
              </a:r>
              <a:endParaRPr kumimoji="0" lang="en-US" altLang="ja-JP" sz="1800" b="0" i="0" u="none" strike="noStrike" kern="0" cap="none" spc="0" normalizeH="0" baseline="0" noProof="0" dirty="0">
                <a:ln>
                  <a:noFill/>
                </a:ln>
                <a:solidFill>
                  <a:srgbClr val="376092"/>
                </a:solidFill>
                <a:effectLst/>
                <a:uLnTx/>
                <a:uFillTx/>
                <a:latin typeface="Calibri"/>
                <a:ea typeface="メイリオ"/>
                <a:cs typeface="Calibri"/>
                <a:sym typeface="Helvetica Neue"/>
              </a:endParaRPr>
            </a:p>
          </p:txBody>
        </p:sp>
        <p:sp>
          <p:nvSpPr>
            <p:cNvPr id="25" name="正方形/長方形 219"/>
            <p:cNvSpPr/>
            <p:nvPr/>
          </p:nvSpPr>
          <p:spPr>
            <a:xfrm>
              <a:off x="6024303" y="4859595"/>
              <a:ext cx="587926" cy="323136"/>
            </a:xfrm>
            <a:prstGeom prst="rect">
              <a:avLst/>
            </a:prstGeom>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rgbClr val="376092"/>
                  </a:solidFill>
                  <a:effectLst/>
                  <a:uLnTx/>
                  <a:uFillTx/>
                  <a:latin typeface="Calibri"/>
                  <a:ea typeface="メイリオ"/>
                  <a:cs typeface="Calibri"/>
                  <a:sym typeface="Helvetica Neue"/>
                </a:rPr>
                <a:t>Linux</a:t>
              </a:r>
            </a:p>
          </p:txBody>
        </p:sp>
        <p:sp>
          <p:nvSpPr>
            <p:cNvPr id="26" name="TextBox 474"/>
            <p:cNvSpPr txBox="1"/>
            <p:nvPr/>
          </p:nvSpPr>
          <p:spPr>
            <a:xfrm>
              <a:off x="8737561" y="4475613"/>
              <a:ext cx="839484" cy="371868"/>
            </a:xfrm>
            <a:prstGeom prst="rect">
              <a:avLst/>
            </a:prstGeom>
            <a:solidFill>
              <a:srgbClr val="5B9BD5">
                <a:lumMod val="75000"/>
              </a:srgbClr>
            </a:solidFill>
            <a:ln w="19050" cap="flat" cmpd="sng">
              <a:solidFill>
                <a:srgbClr val="5B9BD5">
                  <a:lumMod val="75000"/>
                </a:srgbClr>
              </a:solidFill>
              <a:bevel/>
            </a:ln>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Calibri"/>
                <a:ea typeface="+mj-ea"/>
                <a:cs typeface="Calibri"/>
                <a:sym typeface="Helvetica Neue"/>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Calibri"/>
                <a:ea typeface="+mj-ea"/>
                <a:cs typeface="Calibri"/>
                <a:sym typeface="Helvetica Neue"/>
              </a:endParaRPr>
            </a:p>
          </p:txBody>
        </p:sp>
        <p:sp>
          <p:nvSpPr>
            <p:cNvPr id="27" name="TextBox 84"/>
            <p:cNvSpPr txBox="1"/>
            <p:nvPr/>
          </p:nvSpPr>
          <p:spPr>
            <a:xfrm>
              <a:off x="5284249" y="4130660"/>
              <a:ext cx="739973" cy="399265"/>
            </a:xfrm>
            <a:prstGeom prst="rect">
              <a:avLst/>
            </a:prstGeom>
            <a:solidFill>
              <a:srgbClr val="CC66FF"/>
            </a:solidFill>
            <a:ln w="19050" cap="flat" cmpd="sng">
              <a:noFill/>
              <a:bevel/>
            </a:ln>
          </p:spPr>
          <p:txBody>
            <a:bodyPr wrap="square"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System</a:t>
              </a:r>
              <a:b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b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daemon</a:t>
              </a:r>
            </a:p>
          </p:txBody>
        </p:sp>
        <p:sp>
          <p:nvSpPr>
            <p:cNvPr id="28" name="TextBox 84"/>
            <p:cNvSpPr txBox="1"/>
            <p:nvPr/>
          </p:nvSpPr>
          <p:spPr>
            <a:xfrm>
              <a:off x="5284249" y="5171308"/>
              <a:ext cx="718570" cy="415832"/>
            </a:xfrm>
            <a:prstGeom prst="rect">
              <a:avLst/>
            </a:prstGeom>
            <a:solidFill>
              <a:srgbClr val="CC66FF"/>
            </a:solidFill>
            <a:ln w="19050" cap="flat" cmpd="sng">
              <a:noFill/>
              <a:bevel/>
            </a:ln>
          </p:spPr>
          <p:txBody>
            <a:bodyPr wrap="square"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Kernel</a:t>
              </a:r>
              <a:b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b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daemon</a:t>
              </a:r>
            </a:p>
          </p:txBody>
        </p:sp>
        <p:sp>
          <p:nvSpPr>
            <p:cNvPr id="29" name="正方形/長方形 223"/>
            <p:cNvSpPr/>
            <p:nvPr/>
          </p:nvSpPr>
          <p:spPr>
            <a:xfrm>
              <a:off x="6559133" y="4211717"/>
              <a:ext cx="1089445" cy="25097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メイリオ"/>
                  <a:cs typeface="Calibri"/>
                  <a:sym typeface="Helvetica Neue"/>
                </a:rPr>
                <a:t>Proxy process</a:t>
              </a:r>
            </a:p>
          </p:txBody>
        </p:sp>
        <p:sp>
          <p:nvSpPr>
            <p:cNvPr id="30" name="正方形/長方形 224"/>
            <p:cNvSpPr/>
            <p:nvPr/>
          </p:nvSpPr>
          <p:spPr>
            <a:xfrm>
              <a:off x="8043744" y="5308710"/>
              <a:ext cx="784718" cy="2509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メイリオ"/>
                  <a:cs typeface="Calibri"/>
                  <a:sym typeface="Helvetica Neue"/>
                </a:rPr>
                <a:t>IHK-Slave</a:t>
              </a:r>
            </a:p>
          </p:txBody>
        </p:sp>
        <p:sp>
          <p:nvSpPr>
            <p:cNvPr id="31" name="正方形/長方形 225"/>
            <p:cNvSpPr/>
            <p:nvPr/>
          </p:nvSpPr>
          <p:spPr>
            <a:xfrm>
              <a:off x="7206393" y="5310166"/>
              <a:ext cx="135945" cy="250975"/>
            </a:xfrm>
            <a:prstGeom prst="rect">
              <a:avLst/>
            </a:prstGeom>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srgbClr val="FFFFFF"/>
                </a:solidFill>
                <a:effectLst/>
                <a:uLnTx/>
                <a:uFillTx/>
                <a:latin typeface="Calibri"/>
                <a:ea typeface="メイリオ"/>
                <a:cs typeface="Calibri"/>
                <a:sym typeface="Helvetica Neue"/>
              </a:endParaRPr>
            </a:p>
          </p:txBody>
        </p:sp>
        <p:sp>
          <p:nvSpPr>
            <p:cNvPr id="32" name="正方形/長方形 226"/>
            <p:cNvSpPr/>
            <p:nvPr/>
          </p:nvSpPr>
          <p:spPr>
            <a:xfrm>
              <a:off x="8713278" y="4516052"/>
              <a:ext cx="917643" cy="25097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メイリオ"/>
                  <a:cs typeface="Calibri"/>
                  <a:sym typeface="Helvetica Neue"/>
                </a:rPr>
                <a:t>Application</a:t>
              </a:r>
            </a:p>
          </p:txBody>
        </p:sp>
        <p:sp>
          <p:nvSpPr>
            <p:cNvPr id="33" name="稲妻 227"/>
            <p:cNvSpPr/>
            <p:nvPr/>
          </p:nvSpPr>
          <p:spPr>
            <a:xfrm rot="13047670">
              <a:off x="5433928" y="5910230"/>
              <a:ext cx="247395" cy="566335"/>
            </a:xfrm>
            <a:prstGeom prst="lightningBolt">
              <a:avLst/>
            </a:prstGeom>
            <a:solidFill>
              <a:srgbClr val="CC66FF"/>
            </a:solidFill>
            <a:ln w="19050" cap="flat" cmpd="sng">
              <a:noFill/>
              <a:bevel/>
            </a:ln>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endParaRPr>
            </a:p>
          </p:txBody>
        </p:sp>
        <p:sp>
          <p:nvSpPr>
            <p:cNvPr id="34" name="TextBox 84"/>
            <p:cNvSpPr txBox="1"/>
            <p:nvPr/>
          </p:nvSpPr>
          <p:spPr>
            <a:xfrm>
              <a:off x="5297542" y="6206170"/>
              <a:ext cx="757904" cy="263982"/>
            </a:xfrm>
            <a:prstGeom prst="rect">
              <a:avLst/>
            </a:prstGeom>
            <a:solidFill>
              <a:srgbClr val="CC66FF"/>
            </a:solidFill>
            <a:ln w="19050" cap="flat" cmpd="sng">
              <a:noFill/>
              <a:bevel/>
            </a:ln>
          </p:spPr>
          <p:txBody>
            <a:bodyPr wrap="square"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srgbClr val="FFFFFF"/>
                  </a:solidFill>
                  <a:effectLst/>
                  <a:uLnTx/>
                  <a:uFillTx/>
                  <a:latin typeface="Calibri"/>
                  <a:ea typeface="ヒラギノ角ゴ ProN W3"/>
                  <a:cs typeface="Calibri"/>
                  <a:sym typeface="Helvetica Neue"/>
                </a:rPr>
                <a:t>Interrupt</a:t>
              </a:r>
              <a:endPar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endParaRPr>
            </a:p>
          </p:txBody>
        </p:sp>
        <p:cxnSp>
          <p:nvCxnSpPr>
            <p:cNvPr id="35" name="Straight Arrow Connector 484"/>
            <p:cNvCxnSpPr/>
            <p:nvPr/>
          </p:nvCxnSpPr>
          <p:spPr>
            <a:xfrm>
              <a:off x="9011296" y="4816821"/>
              <a:ext cx="4678" cy="372997"/>
            </a:xfrm>
            <a:prstGeom prst="straightConnector1">
              <a:avLst/>
            </a:prstGeom>
            <a:noFill/>
            <a:ln w="19050" cap="flat" cmpd="sng" algn="ctr">
              <a:solidFill>
                <a:srgbClr val="FF0000"/>
              </a:solidFill>
              <a:prstDash val="solid"/>
              <a:tailEnd type="arrow"/>
            </a:ln>
            <a:effectLst/>
          </p:spPr>
        </p:cxnSp>
        <p:sp>
          <p:nvSpPr>
            <p:cNvPr id="36" name="TextBox 84"/>
            <p:cNvSpPr txBox="1"/>
            <p:nvPr/>
          </p:nvSpPr>
          <p:spPr>
            <a:xfrm>
              <a:off x="6072410" y="5175414"/>
              <a:ext cx="646192" cy="417803"/>
            </a:xfrm>
            <a:prstGeom prst="rect">
              <a:avLst/>
            </a:prstGeom>
            <a:solidFill>
              <a:srgbClr val="61A358"/>
            </a:solidFill>
            <a:ln w="19050" cap="flat" cmpd="sng">
              <a:noFill/>
              <a:bevel/>
            </a:ln>
          </p:spPr>
          <p:txBody>
            <a:bodyPr wrap="square"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System</a:t>
              </a:r>
              <a:b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b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call</a:t>
              </a:r>
            </a:p>
          </p:txBody>
        </p:sp>
        <p:sp>
          <p:nvSpPr>
            <p:cNvPr id="37" name="TextBox 84"/>
            <p:cNvSpPr txBox="1"/>
            <p:nvPr/>
          </p:nvSpPr>
          <p:spPr>
            <a:xfrm>
              <a:off x="8929152" y="5193188"/>
              <a:ext cx="647893" cy="399265"/>
            </a:xfrm>
            <a:prstGeom prst="rect">
              <a:avLst/>
            </a:prstGeom>
            <a:solidFill>
              <a:srgbClr val="61A358"/>
            </a:solidFill>
            <a:ln w="19050" cap="flat" cmpd="sng">
              <a:noFill/>
              <a:bevel/>
            </a:ln>
          </p:spPr>
          <p:txBody>
            <a:bodyPr wrap="square" rtlCol="0" anchor="ctr">
              <a:noAutofit/>
            </a:bodyPr>
            <a:lstStyle>
              <a:defPPr>
                <a:defRPr lang="ja-JP"/>
              </a:defPPr>
              <a:lvl1pPr algn="ctr">
                <a:defRPr sz="1400">
                  <a:solidFill>
                    <a:srgbClr val="000000"/>
                  </a:solidFill>
                  <a:latin typeface="ヒラギノ角ゴ ProN W3"/>
                  <a:ea typeface="ヒラギノ角ゴ ProN W3"/>
                  <a:cs typeface="ヒラギノ角ゴ ProN W3"/>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System</a:t>
              </a:r>
              <a:b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br>
              <a:r>
                <a:rPr kumimoji="0" lang="en-US" altLang="ja-JP" sz="1800" b="0" i="0" u="none" strike="noStrike" kern="0" cap="none" spc="0" normalizeH="0" baseline="0" noProof="0" dirty="0">
                  <a:ln>
                    <a:noFill/>
                  </a:ln>
                  <a:solidFill>
                    <a:srgbClr val="FFFFFF"/>
                  </a:solidFill>
                  <a:effectLst/>
                  <a:uLnTx/>
                  <a:uFillTx/>
                  <a:latin typeface="Calibri"/>
                  <a:ea typeface="ヒラギノ角ゴ ProN W3"/>
                  <a:cs typeface="Calibri"/>
                  <a:sym typeface="Helvetica Neue"/>
                </a:rPr>
                <a:t>call</a:t>
              </a:r>
            </a:p>
          </p:txBody>
        </p:sp>
        <p:sp>
          <p:nvSpPr>
            <p:cNvPr id="38" name="正方形/長方形 232"/>
            <p:cNvSpPr/>
            <p:nvPr/>
          </p:nvSpPr>
          <p:spPr>
            <a:xfrm>
              <a:off x="6110987" y="6174268"/>
              <a:ext cx="587926" cy="323136"/>
            </a:xfrm>
            <a:prstGeom prst="rect">
              <a:avLst/>
            </a:prstGeom>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sp>
          <p:nvSpPr>
            <p:cNvPr id="39" name="正方形/長方形 233"/>
            <p:cNvSpPr/>
            <p:nvPr/>
          </p:nvSpPr>
          <p:spPr>
            <a:xfrm>
              <a:off x="8617400" y="6174098"/>
              <a:ext cx="587926" cy="323136"/>
            </a:xfrm>
            <a:prstGeom prst="rect">
              <a:avLst/>
            </a:prstGeom>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rgbClr val="FFFFFF"/>
                  </a:solidFill>
                  <a:effectLst/>
                  <a:uLnTx/>
                  <a:uFillTx/>
                  <a:latin typeface="Calibri"/>
                  <a:ea typeface="メイリオ"/>
                  <a:cs typeface="Calibri"/>
                  <a:sym typeface="Helvetica Neue"/>
                </a:rPr>
                <a:t>Partition</a:t>
              </a:r>
            </a:p>
          </p:txBody>
        </p:sp>
        <p:grpSp>
          <p:nvGrpSpPr>
            <p:cNvPr id="40" name="図形グループ 234"/>
            <p:cNvGrpSpPr/>
            <p:nvPr/>
          </p:nvGrpSpPr>
          <p:grpSpPr>
            <a:xfrm>
              <a:off x="6654518" y="4486686"/>
              <a:ext cx="2136236" cy="824062"/>
              <a:chOff x="1433140" y="4817979"/>
              <a:chExt cx="2136236" cy="824062"/>
            </a:xfrm>
          </p:grpSpPr>
          <p:cxnSp>
            <p:nvCxnSpPr>
              <p:cNvPr id="47" name="Straight Arrow Connector 502"/>
              <p:cNvCxnSpPr/>
              <p:nvPr/>
            </p:nvCxnSpPr>
            <p:spPr>
              <a:xfrm>
                <a:off x="1435221" y="4822623"/>
                <a:ext cx="0" cy="669698"/>
              </a:xfrm>
              <a:prstGeom prst="straightConnector1">
                <a:avLst/>
              </a:prstGeom>
              <a:noFill/>
              <a:ln w="19050" cap="rnd" cmpd="sng" algn="ctr">
                <a:solidFill>
                  <a:srgbClr val="FF0000"/>
                </a:solidFill>
                <a:prstDash val="solid"/>
                <a:tailEnd type="arrow"/>
              </a:ln>
              <a:effectLst/>
            </p:spPr>
          </p:cxnSp>
          <p:grpSp>
            <p:nvGrpSpPr>
              <p:cNvPr id="48" name="図形グループ 242"/>
              <p:cNvGrpSpPr/>
              <p:nvPr/>
            </p:nvGrpSpPr>
            <p:grpSpPr>
              <a:xfrm>
                <a:off x="1433140" y="4817979"/>
                <a:ext cx="2136236" cy="824062"/>
                <a:chOff x="1433140" y="4817979"/>
                <a:chExt cx="2136236" cy="824062"/>
              </a:xfrm>
            </p:grpSpPr>
            <p:cxnSp>
              <p:nvCxnSpPr>
                <p:cNvPr id="49" name="Straight Arrow Connector 484"/>
                <p:cNvCxnSpPr/>
                <p:nvPr/>
              </p:nvCxnSpPr>
              <p:spPr>
                <a:xfrm>
                  <a:off x="3568241" y="5124849"/>
                  <a:ext cx="1135" cy="514745"/>
                </a:xfrm>
                <a:prstGeom prst="straightConnector1">
                  <a:avLst/>
                </a:prstGeom>
                <a:noFill/>
                <a:ln w="19050" cap="rnd" cmpd="sng" algn="ctr">
                  <a:solidFill>
                    <a:srgbClr val="FF0000"/>
                  </a:solidFill>
                  <a:prstDash val="solid"/>
                  <a:headEnd type="none"/>
                  <a:tailEnd type="none"/>
                </a:ln>
                <a:effectLst/>
              </p:spPr>
            </p:cxnSp>
            <p:grpSp>
              <p:nvGrpSpPr>
                <p:cNvPr id="50" name="図形グループ 244"/>
                <p:cNvGrpSpPr/>
                <p:nvPr/>
              </p:nvGrpSpPr>
              <p:grpSpPr>
                <a:xfrm>
                  <a:off x="1433140" y="4817979"/>
                  <a:ext cx="2134657" cy="824062"/>
                  <a:chOff x="1433140" y="4817979"/>
                  <a:chExt cx="2134657" cy="824062"/>
                </a:xfrm>
              </p:grpSpPr>
              <p:cxnSp>
                <p:nvCxnSpPr>
                  <p:cNvPr id="51" name="Straight Arrow Connector 493"/>
                  <p:cNvCxnSpPr/>
                  <p:nvPr/>
                </p:nvCxnSpPr>
                <p:spPr>
                  <a:xfrm flipV="1">
                    <a:off x="2349293" y="4822623"/>
                    <a:ext cx="4174" cy="819418"/>
                  </a:xfrm>
                  <a:prstGeom prst="straightConnector1">
                    <a:avLst/>
                  </a:prstGeom>
                  <a:noFill/>
                  <a:ln w="19050" cap="rnd" cmpd="sng" algn="ctr">
                    <a:solidFill>
                      <a:srgbClr val="FF0000"/>
                    </a:solidFill>
                    <a:prstDash val="solid"/>
                    <a:headEnd type="none"/>
                    <a:tailEnd type="none"/>
                  </a:ln>
                  <a:effectLst/>
                </p:spPr>
              </p:cxnSp>
              <p:cxnSp>
                <p:nvCxnSpPr>
                  <p:cNvPr id="52" name="Straight Arrow Connector 498"/>
                  <p:cNvCxnSpPr/>
                  <p:nvPr/>
                </p:nvCxnSpPr>
                <p:spPr>
                  <a:xfrm flipV="1">
                    <a:off x="1433140" y="4817979"/>
                    <a:ext cx="914647" cy="0"/>
                  </a:xfrm>
                  <a:prstGeom prst="straightConnector1">
                    <a:avLst/>
                  </a:prstGeom>
                  <a:noFill/>
                  <a:ln w="19050" cap="rnd" cmpd="sng" algn="ctr">
                    <a:solidFill>
                      <a:srgbClr val="FF0000"/>
                    </a:solidFill>
                    <a:prstDash val="solid"/>
                    <a:tailEnd type="none"/>
                  </a:ln>
                  <a:effectLst/>
                </p:spPr>
              </p:cxnSp>
              <p:cxnSp>
                <p:nvCxnSpPr>
                  <p:cNvPr id="53" name="Straight Arrow Connector 485"/>
                  <p:cNvCxnSpPr/>
                  <p:nvPr/>
                </p:nvCxnSpPr>
                <p:spPr>
                  <a:xfrm flipH="1">
                    <a:off x="2354207" y="5640960"/>
                    <a:ext cx="1213590" cy="519"/>
                  </a:xfrm>
                  <a:prstGeom prst="straightConnector1">
                    <a:avLst/>
                  </a:prstGeom>
                  <a:noFill/>
                  <a:ln w="19050" cap="rnd" cmpd="sng" algn="ctr">
                    <a:solidFill>
                      <a:srgbClr val="FF0000"/>
                    </a:solidFill>
                    <a:prstDash val="solid"/>
                    <a:headEnd type="none"/>
                    <a:tailEnd type="none"/>
                  </a:ln>
                  <a:effectLst/>
                </p:spPr>
              </p:cxnSp>
            </p:grpSp>
          </p:grpSp>
        </p:grpSp>
        <p:sp>
          <p:nvSpPr>
            <p:cNvPr id="41" name="フリーフォーム 235"/>
            <p:cNvSpPr/>
            <p:nvPr/>
          </p:nvSpPr>
          <p:spPr>
            <a:xfrm>
              <a:off x="5097998" y="4457735"/>
              <a:ext cx="174709" cy="367795"/>
            </a:xfrm>
            <a:custGeom>
              <a:avLst/>
              <a:gdLst>
                <a:gd name="connsiteX0" fmla="*/ 145740 w 145740"/>
                <a:gd name="connsiteY0" fmla="*/ 0 h 291460"/>
                <a:gd name="connsiteX1" fmla="*/ 41640 w 145740"/>
                <a:gd name="connsiteY1" fmla="*/ 138790 h 291460"/>
                <a:gd name="connsiteX2" fmla="*/ 124920 w 145740"/>
                <a:gd name="connsiteY2" fmla="*/ 145730 h 291460"/>
                <a:gd name="connsiteX3" fmla="*/ 0 w 145740"/>
                <a:gd name="connsiteY3" fmla="*/ 291460 h 291460"/>
              </a:gdLst>
              <a:ahLst/>
              <a:cxnLst>
                <a:cxn ang="0">
                  <a:pos x="connsiteX0" y="connsiteY0"/>
                </a:cxn>
                <a:cxn ang="0">
                  <a:pos x="connsiteX1" y="connsiteY1"/>
                </a:cxn>
                <a:cxn ang="0">
                  <a:pos x="connsiteX2" y="connsiteY2"/>
                </a:cxn>
                <a:cxn ang="0">
                  <a:pos x="connsiteX3" y="connsiteY3"/>
                </a:cxn>
              </a:cxnLst>
              <a:rect l="l" t="t" r="r" b="b"/>
              <a:pathLst>
                <a:path w="145740" h="291460">
                  <a:moveTo>
                    <a:pt x="145740" y="0"/>
                  </a:moveTo>
                  <a:cubicBezTo>
                    <a:pt x="95425" y="57251"/>
                    <a:pt x="45110" y="114502"/>
                    <a:pt x="41640" y="138790"/>
                  </a:cubicBezTo>
                  <a:cubicBezTo>
                    <a:pt x="38170" y="163078"/>
                    <a:pt x="131860" y="120285"/>
                    <a:pt x="124920" y="145730"/>
                  </a:cubicBezTo>
                  <a:cubicBezTo>
                    <a:pt x="117980" y="171175"/>
                    <a:pt x="58990" y="231317"/>
                    <a:pt x="0" y="291460"/>
                  </a:cubicBezTo>
                </a:path>
              </a:pathLst>
            </a:custGeom>
            <a:noFill/>
            <a:ln>
              <a:solidFill>
                <a:srgbClr val="000000"/>
              </a:solidFill>
            </a:ln>
            <a:effectLst/>
          </p:spPr>
          <p:txBody>
            <a:bodyPr rot="0" spcFirstLastPara="1" vertOverflow="overflow" horzOverflow="overflow" vert="horz" wrap="square" lIns="91439" tIns="45719" rIns="91439" bIns="45719" numCol="1" spcCol="38100" rtlCol="0" anchor="t">
              <a:noAutofit/>
            </a:bodyPr>
            <a:lstStyle/>
            <a:p>
              <a:pPr marL="0" marR="0" lvl="0" indent="0" defTabSz="914400" eaLnBrk="1" fontAlgn="auto" latinLnBrk="1" hangingPunct="0">
                <a:lnSpc>
                  <a:spcPct val="100000"/>
                </a:lnSpc>
                <a:spcBef>
                  <a:spcPts val="0"/>
                </a:spcBef>
                <a:spcAft>
                  <a:spcPts val="0"/>
                </a:spcAft>
                <a:buClrTx/>
                <a:buSzTx/>
                <a:buFontTx/>
                <a:buNone/>
                <a:tabLst/>
                <a:defRPr/>
              </a:pPr>
              <a:endParaRPr kumimoji="0" lang="ja-JP" altLang="en-US" sz="2800" b="0" i="0" u="none" strike="noStrike" kern="0" cap="none" spc="0" normalizeH="0" baseline="0" noProof="0">
                <a:ln>
                  <a:noFill/>
                </a:ln>
                <a:solidFill>
                  <a:srgbClr val="000000"/>
                </a:solidFill>
                <a:effectLst/>
                <a:uLnTx/>
                <a:uFillTx/>
                <a:latin typeface="Calibri"/>
                <a:ea typeface="メイリオ"/>
                <a:cs typeface="+mj-cs"/>
                <a:sym typeface="Helvetica Neue"/>
              </a:endParaRPr>
            </a:p>
          </p:txBody>
        </p:sp>
        <p:sp>
          <p:nvSpPr>
            <p:cNvPr id="42" name="正方形/長方形 236"/>
            <p:cNvSpPr/>
            <p:nvPr/>
          </p:nvSpPr>
          <p:spPr>
            <a:xfrm rot="16200000">
              <a:off x="3649155" y="5015093"/>
              <a:ext cx="2542786" cy="354902"/>
            </a:xfrm>
            <a:prstGeom prst="rect">
              <a:avLst/>
            </a:prstGeom>
            <a:solidFill>
              <a:srgbClr val="FFFFFF"/>
            </a:solidFill>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smtClean="0">
                  <a:ln>
                    <a:noFill/>
                  </a:ln>
                  <a:solidFill>
                    <a:srgbClr val="376092"/>
                  </a:solidFill>
                  <a:effectLst/>
                  <a:uLnTx/>
                  <a:uFillTx/>
                  <a:latin typeface="メイリオ"/>
                  <a:ea typeface="メイリオ"/>
                  <a:cs typeface="Calibri"/>
                  <a:sym typeface="Helvetica Neue"/>
                </a:rPr>
                <a:t>OS noise contained in Linux,</a:t>
              </a:r>
              <a:br>
                <a:rPr kumimoji="0" lang="en-US" altLang="ja-JP" sz="1400" b="0" i="0" u="none" strike="noStrike" kern="0" cap="none" spc="0" normalizeH="0" baseline="0" noProof="0" dirty="0" smtClean="0">
                  <a:ln>
                    <a:noFill/>
                  </a:ln>
                  <a:solidFill>
                    <a:srgbClr val="376092"/>
                  </a:solidFill>
                  <a:effectLst/>
                  <a:uLnTx/>
                  <a:uFillTx/>
                  <a:latin typeface="メイリオ"/>
                  <a:ea typeface="メイリオ"/>
                  <a:cs typeface="Calibri"/>
                  <a:sym typeface="Helvetica Neue"/>
                </a:rPr>
              </a:br>
              <a:r>
                <a:rPr kumimoji="0" lang="en-US" altLang="ja-JP" sz="1400" b="0" i="0" u="none" strike="noStrike" kern="0" cap="none" spc="0" normalizeH="0" baseline="0" noProof="0" dirty="0" smtClean="0">
                  <a:ln>
                    <a:noFill/>
                  </a:ln>
                  <a:solidFill>
                    <a:srgbClr val="376092"/>
                  </a:solidFill>
                  <a:effectLst/>
                  <a:uLnTx/>
                  <a:uFillTx/>
                  <a:latin typeface="メイリオ"/>
                  <a:ea typeface="メイリオ"/>
                  <a:cs typeface="Calibri"/>
                  <a:sym typeface="Helvetica Neue"/>
                </a:rPr>
                <a:t> isolated from</a:t>
              </a:r>
              <a:r>
                <a:rPr kumimoji="0" lang="en-US" altLang="ja-JP" sz="1400" b="0" i="0" u="none" strike="noStrike" kern="0" cap="none" spc="0" normalizeH="0" baseline="0" noProof="0" dirty="0">
                  <a:ln>
                    <a:noFill/>
                  </a:ln>
                  <a:solidFill>
                    <a:srgbClr val="376092"/>
                  </a:solidFill>
                  <a:effectLst/>
                  <a:uLnTx/>
                  <a:uFillTx/>
                  <a:latin typeface="メイリオ"/>
                  <a:ea typeface="メイリオ"/>
                  <a:cs typeface="Calibri"/>
                  <a:sym typeface="Helvetica Neue"/>
                </a:rPr>
                <a:t> </a:t>
              </a:r>
              <a:r>
                <a:rPr kumimoji="0" lang="en-US" altLang="ja-JP" sz="1400" b="0" i="0" u="none" strike="noStrike" kern="0" cap="none" spc="0" normalizeH="0" baseline="0" noProof="0" smtClean="0">
                  <a:ln>
                    <a:noFill/>
                  </a:ln>
                  <a:solidFill>
                    <a:srgbClr val="376092"/>
                  </a:solidFill>
                  <a:effectLst/>
                  <a:uLnTx/>
                  <a:uFillTx/>
                  <a:latin typeface="メイリオ"/>
                  <a:ea typeface="メイリオ"/>
                  <a:cs typeface="Calibri"/>
                  <a:sym typeface="Helvetica Neue"/>
                </a:rPr>
                <a:t>McKernel</a:t>
              </a:r>
              <a:endParaRPr kumimoji="0" lang="en-US" altLang="ja-JP" sz="1400" b="0" i="0" u="none" strike="noStrike" kern="0" cap="none" spc="0" normalizeH="0" baseline="0" noProof="0" dirty="0">
                <a:ln>
                  <a:noFill/>
                </a:ln>
                <a:solidFill>
                  <a:srgbClr val="376092"/>
                </a:solidFill>
                <a:effectLst/>
                <a:uLnTx/>
                <a:uFillTx/>
                <a:latin typeface="メイリオ"/>
                <a:ea typeface="メイリオ"/>
                <a:cs typeface="Calibri"/>
                <a:sym typeface="Helvetica Neue"/>
              </a:endParaRPr>
            </a:p>
          </p:txBody>
        </p:sp>
        <p:sp>
          <p:nvSpPr>
            <p:cNvPr id="43" name="フリーフォーム 237"/>
            <p:cNvSpPr/>
            <p:nvPr/>
          </p:nvSpPr>
          <p:spPr>
            <a:xfrm>
              <a:off x="5091922" y="5744387"/>
              <a:ext cx="201606" cy="468306"/>
            </a:xfrm>
            <a:custGeom>
              <a:avLst/>
              <a:gdLst>
                <a:gd name="connsiteX0" fmla="*/ 305361 w 305361"/>
                <a:gd name="connsiteY0" fmla="*/ 707833 h 707833"/>
                <a:gd name="connsiteX1" fmla="*/ 90220 w 305361"/>
                <a:gd name="connsiteY1" fmla="*/ 353916 h 707833"/>
                <a:gd name="connsiteX2" fmla="*/ 208201 w 305361"/>
                <a:gd name="connsiteY2" fmla="*/ 333098 h 707833"/>
                <a:gd name="connsiteX3" fmla="*/ 0 w 305361"/>
                <a:gd name="connsiteY3" fmla="*/ 0 h 707833"/>
              </a:gdLst>
              <a:ahLst/>
              <a:cxnLst>
                <a:cxn ang="0">
                  <a:pos x="connsiteX0" y="connsiteY0"/>
                </a:cxn>
                <a:cxn ang="0">
                  <a:pos x="connsiteX1" y="connsiteY1"/>
                </a:cxn>
                <a:cxn ang="0">
                  <a:pos x="connsiteX2" y="connsiteY2"/>
                </a:cxn>
                <a:cxn ang="0">
                  <a:pos x="connsiteX3" y="connsiteY3"/>
                </a:cxn>
              </a:cxnLst>
              <a:rect l="l" t="t" r="r" b="b"/>
              <a:pathLst>
                <a:path w="305361" h="707833">
                  <a:moveTo>
                    <a:pt x="305361" y="707833"/>
                  </a:moveTo>
                  <a:cubicBezTo>
                    <a:pt x="205887" y="562102"/>
                    <a:pt x="106413" y="416372"/>
                    <a:pt x="90220" y="353916"/>
                  </a:cubicBezTo>
                  <a:cubicBezTo>
                    <a:pt x="74027" y="291460"/>
                    <a:pt x="223238" y="392084"/>
                    <a:pt x="208201" y="333098"/>
                  </a:cubicBezTo>
                  <a:cubicBezTo>
                    <a:pt x="193164" y="274112"/>
                    <a:pt x="0" y="0"/>
                    <a:pt x="0" y="0"/>
                  </a:cubicBezTo>
                </a:path>
              </a:pathLst>
            </a:custGeom>
            <a:noFill/>
            <a:ln>
              <a:solidFill>
                <a:srgbClr val="000000"/>
              </a:solidFill>
            </a:ln>
            <a:effectLst/>
          </p:spPr>
          <p:txBody>
            <a:bodyPr rot="0" spcFirstLastPara="1" vertOverflow="overflow" horzOverflow="overflow" vert="horz" wrap="square" lIns="91439" tIns="45719" rIns="91439" bIns="45719" numCol="1" spcCol="38100" rtlCol="0" anchor="t">
              <a:noAutofit/>
            </a:bodyPr>
            <a:lstStyle/>
            <a:p>
              <a:pPr marL="0" marR="0" lvl="0" indent="0" defTabSz="914400" eaLnBrk="1" fontAlgn="auto" latinLnBrk="1" hangingPunct="0">
                <a:lnSpc>
                  <a:spcPct val="100000"/>
                </a:lnSpc>
                <a:spcBef>
                  <a:spcPts val="0"/>
                </a:spcBef>
                <a:spcAft>
                  <a:spcPts val="0"/>
                </a:spcAft>
                <a:buClrTx/>
                <a:buSzTx/>
                <a:buFontTx/>
                <a:buNone/>
                <a:tabLst/>
                <a:defRPr/>
              </a:pPr>
              <a:endParaRPr kumimoji="0" lang="ja-JP" altLang="en-US" sz="2800" b="0" i="0" u="none" strike="noStrike" kern="0" cap="none" spc="0" normalizeH="0" baseline="0" noProof="0">
                <a:ln>
                  <a:noFill/>
                </a:ln>
                <a:solidFill>
                  <a:srgbClr val="000000"/>
                </a:solidFill>
                <a:effectLst/>
                <a:uLnTx/>
                <a:uFillTx/>
                <a:latin typeface="Calibri"/>
                <a:ea typeface="メイリオ"/>
                <a:cs typeface="+mj-cs"/>
                <a:sym typeface="Helvetica Neue"/>
              </a:endParaRPr>
            </a:p>
          </p:txBody>
        </p:sp>
        <p:sp>
          <p:nvSpPr>
            <p:cNvPr id="44" name="フリーフォーム 238"/>
            <p:cNvSpPr/>
            <p:nvPr/>
          </p:nvSpPr>
          <p:spPr>
            <a:xfrm>
              <a:off x="5097998" y="5220339"/>
              <a:ext cx="171179" cy="256763"/>
            </a:xfrm>
            <a:custGeom>
              <a:avLst/>
              <a:gdLst>
                <a:gd name="connsiteX0" fmla="*/ 187381 w 187381"/>
                <a:gd name="connsiteY0" fmla="*/ 256763 h 256763"/>
                <a:gd name="connsiteX1" fmla="*/ 55521 w 187381"/>
                <a:gd name="connsiteY1" fmla="*/ 131851 h 256763"/>
                <a:gd name="connsiteX2" fmla="*/ 131861 w 187381"/>
                <a:gd name="connsiteY2" fmla="*/ 97153 h 256763"/>
                <a:gd name="connsiteX3" fmla="*/ 0 w 187381"/>
                <a:gd name="connsiteY3" fmla="*/ 0 h 256763"/>
              </a:gdLst>
              <a:ahLst/>
              <a:cxnLst>
                <a:cxn ang="0">
                  <a:pos x="connsiteX0" y="connsiteY0"/>
                </a:cxn>
                <a:cxn ang="0">
                  <a:pos x="connsiteX1" y="connsiteY1"/>
                </a:cxn>
                <a:cxn ang="0">
                  <a:pos x="connsiteX2" y="connsiteY2"/>
                </a:cxn>
                <a:cxn ang="0">
                  <a:pos x="connsiteX3" y="connsiteY3"/>
                </a:cxn>
              </a:cxnLst>
              <a:rect l="l" t="t" r="r" b="b"/>
              <a:pathLst>
                <a:path w="187381" h="256763">
                  <a:moveTo>
                    <a:pt x="187381" y="256763"/>
                  </a:moveTo>
                  <a:cubicBezTo>
                    <a:pt x="126077" y="207608"/>
                    <a:pt x="64774" y="158453"/>
                    <a:pt x="55521" y="131851"/>
                  </a:cubicBezTo>
                  <a:cubicBezTo>
                    <a:pt x="46268" y="105249"/>
                    <a:pt x="141114" y="119128"/>
                    <a:pt x="131861" y="97153"/>
                  </a:cubicBezTo>
                  <a:cubicBezTo>
                    <a:pt x="122607" y="75178"/>
                    <a:pt x="0" y="0"/>
                    <a:pt x="0" y="0"/>
                  </a:cubicBezTo>
                </a:path>
              </a:pathLst>
            </a:custGeom>
            <a:noFill/>
            <a:ln>
              <a:solidFill>
                <a:srgbClr val="000000"/>
              </a:solidFill>
            </a:ln>
            <a:effectLst/>
          </p:spPr>
          <p:txBody>
            <a:bodyPr rot="0" spcFirstLastPara="1" vertOverflow="overflow" horzOverflow="overflow" vert="horz" wrap="square" lIns="91439" tIns="45719" rIns="91439" bIns="45719" numCol="1" spcCol="38100" rtlCol="0" anchor="t">
              <a:noAutofit/>
            </a:bodyPr>
            <a:lstStyle/>
            <a:p>
              <a:pPr marL="0" marR="0" lvl="0" indent="0" defTabSz="914400" eaLnBrk="1" fontAlgn="auto" latinLnBrk="1" hangingPunct="0">
                <a:lnSpc>
                  <a:spcPct val="100000"/>
                </a:lnSpc>
                <a:spcBef>
                  <a:spcPts val="0"/>
                </a:spcBef>
                <a:spcAft>
                  <a:spcPts val="0"/>
                </a:spcAft>
                <a:buClrTx/>
                <a:buSzTx/>
                <a:buFontTx/>
                <a:buNone/>
                <a:tabLst/>
                <a:defRPr/>
              </a:pPr>
              <a:endParaRPr kumimoji="0" lang="ja-JP" altLang="en-US" sz="2800" b="0" i="0" u="none" strike="noStrike" kern="0" cap="none" spc="0" normalizeH="0" baseline="0" noProof="0">
                <a:ln>
                  <a:noFill/>
                </a:ln>
                <a:solidFill>
                  <a:srgbClr val="000000"/>
                </a:solidFill>
                <a:effectLst/>
                <a:uLnTx/>
                <a:uFillTx/>
                <a:latin typeface="Calibri"/>
                <a:ea typeface="メイリオ"/>
                <a:cs typeface="+mj-cs"/>
                <a:sym typeface="Helvetica Neue"/>
              </a:endParaRPr>
            </a:p>
          </p:txBody>
        </p:sp>
        <p:sp>
          <p:nvSpPr>
            <p:cNvPr id="45" name="フリーフォーム 239"/>
            <p:cNvSpPr/>
            <p:nvPr/>
          </p:nvSpPr>
          <p:spPr>
            <a:xfrm flipH="1">
              <a:off x="7725630" y="4462692"/>
              <a:ext cx="225057" cy="838220"/>
            </a:xfrm>
            <a:custGeom>
              <a:avLst/>
              <a:gdLst>
                <a:gd name="connsiteX0" fmla="*/ 305361 w 305361"/>
                <a:gd name="connsiteY0" fmla="*/ 707833 h 707833"/>
                <a:gd name="connsiteX1" fmla="*/ 90220 w 305361"/>
                <a:gd name="connsiteY1" fmla="*/ 353916 h 707833"/>
                <a:gd name="connsiteX2" fmla="*/ 208201 w 305361"/>
                <a:gd name="connsiteY2" fmla="*/ 333098 h 707833"/>
                <a:gd name="connsiteX3" fmla="*/ 0 w 305361"/>
                <a:gd name="connsiteY3" fmla="*/ 0 h 707833"/>
              </a:gdLst>
              <a:ahLst/>
              <a:cxnLst>
                <a:cxn ang="0">
                  <a:pos x="connsiteX0" y="connsiteY0"/>
                </a:cxn>
                <a:cxn ang="0">
                  <a:pos x="connsiteX1" y="connsiteY1"/>
                </a:cxn>
                <a:cxn ang="0">
                  <a:pos x="connsiteX2" y="connsiteY2"/>
                </a:cxn>
                <a:cxn ang="0">
                  <a:pos x="connsiteX3" y="connsiteY3"/>
                </a:cxn>
              </a:cxnLst>
              <a:rect l="l" t="t" r="r" b="b"/>
              <a:pathLst>
                <a:path w="305361" h="707833">
                  <a:moveTo>
                    <a:pt x="305361" y="707833"/>
                  </a:moveTo>
                  <a:cubicBezTo>
                    <a:pt x="205887" y="562102"/>
                    <a:pt x="106413" y="416372"/>
                    <a:pt x="90220" y="353916"/>
                  </a:cubicBezTo>
                  <a:cubicBezTo>
                    <a:pt x="74027" y="291460"/>
                    <a:pt x="223238" y="392084"/>
                    <a:pt x="208201" y="333098"/>
                  </a:cubicBezTo>
                  <a:cubicBezTo>
                    <a:pt x="193164" y="274112"/>
                    <a:pt x="0" y="0"/>
                    <a:pt x="0" y="0"/>
                  </a:cubicBezTo>
                </a:path>
              </a:pathLst>
            </a:custGeom>
            <a:noFill/>
            <a:ln>
              <a:solidFill>
                <a:srgbClr val="000000"/>
              </a:solidFill>
            </a:ln>
            <a:effectLst/>
          </p:spPr>
          <p:txBody>
            <a:bodyPr rot="0" spcFirstLastPara="1" vertOverflow="overflow" horzOverflow="overflow" vert="horz" wrap="square" lIns="91439" tIns="45719" rIns="91439" bIns="45719" numCol="1" spcCol="38100" rtlCol="0" anchor="t">
              <a:noAutofit/>
            </a:bodyPr>
            <a:lstStyle/>
            <a:p>
              <a:pPr marL="0" marR="0" lvl="0" indent="0" defTabSz="914400" eaLnBrk="1" fontAlgn="auto" latinLnBrk="1" hangingPunct="0">
                <a:lnSpc>
                  <a:spcPct val="100000"/>
                </a:lnSpc>
                <a:spcBef>
                  <a:spcPts val="0"/>
                </a:spcBef>
                <a:spcAft>
                  <a:spcPts val="0"/>
                </a:spcAft>
                <a:buClrTx/>
                <a:buSzTx/>
                <a:buFontTx/>
                <a:buNone/>
                <a:tabLst/>
                <a:defRPr/>
              </a:pPr>
              <a:endParaRPr kumimoji="0" lang="ja-JP" altLang="en-US" sz="2800" b="0" i="0" u="none" strike="noStrike" kern="0" cap="none" spc="0" normalizeH="0" baseline="0" noProof="0">
                <a:ln>
                  <a:noFill/>
                </a:ln>
                <a:solidFill>
                  <a:srgbClr val="000000"/>
                </a:solidFill>
                <a:effectLst/>
                <a:uLnTx/>
                <a:uFillTx/>
                <a:latin typeface="Calibri"/>
                <a:ea typeface="メイリオ"/>
                <a:cs typeface="+mj-cs"/>
                <a:sym typeface="Helvetica Neue"/>
              </a:endParaRPr>
            </a:p>
          </p:txBody>
        </p:sp>
        <p:sp>
          <p:nvSpPr>
            <p:cNvPr id="46" name="正方形/長方形 240"/>
            <p:cNvSpPr/>
            <p:nvPr/>
          </p:nvSpPr>
          <p:spPr>
            <a:xfrm>
              <a:off x="7670878" y="3802601"/>
              <a:ext cx="2027528" cy="669913"/>
            </a:xfrm>
            <a:prstGeom prst="rect">
              <a:avLst/>
            </a:prstGeom>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smtClean="0">
                  <a:ln>
                    <a:noFill/>
                  </a:ln>
                  <a:solidFill>
                    <a:srgbClr val="376092"/>
                  </a:solidFill>
                  <a:effectLst/>
                  <a:uLnTx/>
                  <a:uFillTx/>
                  <a:latin typeface="メイリオ"/>
                  <a:ea typeface="メイリオ"/>
                  <a:cs typeface="Calibri"/>
                  <a:sym typeface="Helvetica Neue"/>
                </a:rPr>
                <a:t>Performance sensitive system calls are implemented in </a:t>
              </a:r>
              <a:r>
                <a:rPr kumimoji="0" lang="en-US" altLang="ja-JP" sz="1400" b="0" i="0" u="none" strike="noStrike" kern="0" cap="none" spc="0" normalizeH="0" baseline="0" noProof="0" dirty="0" err="1" smtClean="0">
                  <a:ln>
                    <a:noFill/>
                  </a:ln>
                  <a:solidFill>
                    <a:srgbClr val="376092"/>
                  </a:solidFill>
                  <a:effectLst/>
                  <a:uLnTx/>
                  <a:uFillTx/>
                  <a:latin typeface="メイリオ"/>
                  <a:ea typeface="メイリオ"/>
                  <a:cs typeface="Calibri"/>
                  <a:sym typeface="Helvetica Neue"/>
                </a:rPr>
                <a:t>McKernel</a:t>
              </a:r>
              <a:r>
                <a:rPr kumimoji="0" lang="en-US" altLang="ja-JP" sz="1400" b="0" i="0" u="none" strike="noStrike" kern="0" cap="none" spc="0" normalizeH="0" baseline="0" noProof="0" dirty="0" smtClean="0">
                  <a:ln>
                    <a:noFill/>
                  </a:ln>
                  <a:solidFill>
                    <a:srgbClr val="376092"/>
                  </a:solidFill>
                  <a:effectLst/>
                  <a:uLnTx/>
                  <a:uFillTx/>
                  <a:latin typeface="メイリオ"/>
                  <a:ea typeface="メイリオ"/>
                  <a:cs typeface="Calibri"/>
                  <a:sym typeface="Helvetica Neue"/>
                </a:rPr>
                <a:t>, others are offloaded to Linux</a:t>
              </a:r>
              <a:endParaRPr kumimoji="0" lang="en-US" altLang="ja-JP" sz="1400" b="0" i="0" u="none" strike="noStrike" kern="0" cap="none" spc="0" normalizeH="0" baseline="0" noProof="0" dirty="0">
                <a:ln>
                  <a:noFill/>
                </a:ln>
                <a:solidFill>
                  <a:srgbClr val="376092"/>
                </a:solidFill>
                <a:effectLst/>
                <a:uLnTx/>
                <a:uFillTx/>
                <a:latin typeface="メイリオ"/>
                <a:ea typeface="メイリオ"/>
                <a:cs typeface="Calibri"/>
                <a:sym typeface="Helvetica Neue"/>
              </a:endParaRPr>
            </a:p>
          </p:txBody>
        </p:sp>
      </p:grpSp>
    </p:spTree>
    <p:extLst>
      <p:ext uri="{BB962C8B-B14F-4D97-AF65-F5344CB8AC3E}">
        <p14:creationId xmlns:p14="http://schemas.microsoft.com/office/powerpoint/2010/main" val="818993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900055502"/>
              </p:ext>
            </p:extLst>
          </p:nvPr>
        </p:nvGraphicFramePr>
        <p:xfrm>
          <a:off x="3664526" y="-6"/>
          <a:ext cx="4356352" cy="6785119"/>
        </p:xfrm>
        <a:graphic>
          <a:graphicData uri="http://schemas.openxmlformats.org/drawingml/2006/table">
            <a:tbl>
              <a:tblPr firstRow="1" bandRow="1">
                <a:tableStyleId>{5940675A-B579-460E-94D1-54222C63F5DA}</a:tableStyleId>
              </a:tblPr>
              <a:tblGrid>
                <a:gridCol w="4356352"/>
              </a:tblGrid>
              <a:tr h="328537">
                <a:tc>
                  <a:txBody>
                    <a:bodyPr/>
                    <a:lstStyle/>
                    <a:p>
                      <a:pPr algn="ctr"/>
                      <a:r>
                        <a:rPr lang="en-US" altLang="ja-JP" b="0" i="0" dirty="0" smtClean="0">
                          <a:solidFill>
                            <a:srgbClr val="000000"/>
                          </a:solidFill>
                          <a:effectLst/>
                          <a:latin typeface="Calibri Light" charset="0"/>
                          <a:ea typeface="Calibri Light" charset="0"/>
                          <a:cs typeface="Calibri Light" charset="0"/>
                        </a:rPr>
                        <a:t>R</a:t>
                      </a:r>
                      <a:r>
                        <a:rPr lang="en-US" b="0" i="0" dirty="0" smtClean="0">
                          <a:solidFill>
                            <a:srgbClr val="000000"/>
                          </a:solidFill>
                          <a:effectLst/>
                          <a:latin typeface="Calibri Light" charset="0"/>
                          <a:ea typeface="Calibri Light" charset="0"/>
                          <a:cs typeface="Calibri Light" charset="0"/>
                        </a:rPr>
                        <a:t>oot-</a:t>
                      </a:r>
                      <a:r>
                        <a:rPr lang="en-US" altLang="ja-JP" b="0" i="0" dirty="0" smtClean="0">
                          <a:solidFill>
                            <a:srgbClr val="000000"/>
                          </a:solidFill>
                          <a:effectLst/>
                          <a:latin typeface="Calibri Light" charset="0"/>
                          <a:ea typeface="Calibri Light" charset="0"/>
                          <a:cs typeface="Calibri Light" charset="0"/>
                        </a:rPr>
                        <a:t>task</a:t>
                      </a:r>
                      <a:r>
                        <a:rPr lang="en-US" altLang="ja-JP" b="0" i="0" baseline="0" dirty="0" smtClean="0">
                          <a:solidFill>
                            <a:srgbClr val="000000"/>
                          </a:solidFill>
                          <a:effectLst/>
                          <a:latin typeface="Calibri Light" charset="0"/>
                          <a:ea typeface="Calibri Light" charset="0"/>
                          <a:cs typeface="Calibri Light" charset="0"/>
                        </a:rPr>
                        <a:t> </a:t>
                      </a:r>
                      <a:r>
                        <a:rPr lang="en-US" b="0" i="0" dirty="0" smtClean="0">
                          <a:solidFill>
                            <a:srgbClr val="000000"/>
                          </a:solidFill>
                          <a:effectLst/>
                          <a:latin typeface="Calibri Light" charset="0"/>
                          <a:ea typeface="Calibri Light" charset="0"/>
                          <a:cs typeface="Calibri Light" charset="0"/>
                        </a:rPr>
                        <a:t> text/</a:t>
                      </a:r>
                      <a:r>
                        <a:rPr lang="en-US" b="0" i="0" baseline="0" dirty="0" smtClean="0">
                          <a:solidFill>
                            <a:srgbClr val="000000"/>
                          </a:solidFill>
                          <a:effectLst/>
                          <a:latin typeface="Calibri Light" charset="0"/>
                          <a:ea typeface="Calibri Light" charset="0"/>
                          <a:cs typeface="Calibri Light" charset="0"/>
                        </a:rPr>
                        <a:t>data/BSS</a:t>
                      </a: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812269">
                <a:tc>
                  <a:txBody>
                    <a:bodyPr/>
                    <a:lstStyle/>
                    <a:p>
                      <a:pPr algn="ctr"/>
                      <a:r>
                        <a:rPr lang="en-US" b="0" i="0" dirty="0" smtClean="0">
                          <a:effectLst/>
                          <a:latin typeface="Calibri Light" charset="0"/>
                          <a:ea typeface="Calibri Light" charset="0"/>
                          <a:cs typeface="Calibri Light" charset="0"/>
                        </a:rPr>
                        <a:t>Shared heap</a:t>
                      </a: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295182">
                <a:tc>
                  <a:txBody>
                    <a:bodyPr/>
                    <a:lstStyle/>
                    <a:p>
                      <a:pPr algn="ct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9096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b="0" i="0" dirty="0" smtClean="0">
                          <a:effectLst/>
                          <a:latin typeface="Calibri Light" charset="0"/>
                          <a:ea typeface="Calibri Light" charset="0"/>
                          <a:cs typeface="Calibri Light" charset="0"/>
                        </a:rPr>
                        <a:t>Shared</a:t>
                      </a:r>
                      <a:r>
                        <a:rPr lang="en-US" altLang="ja-JP" b="0" i="0" baseline="0" dirty="0" smtClean="0">
                          <a:effectLst/>
                          <a:latin typeface="Calibri Light" charset="0"/>
                          <a:ea typeface="Calibri Light" charset="0"/>
                          <a:cs typeface="Calibri Light" charset="0"/>
                        </a:rPr>
                        <a:t> </a:t>
                      </a:r>
                      <a:r>
                        <a:rPr lang="en-US" altLang="ja-JP" b="0" i="0" baseline="0" dirty="0" err="1" smtClean="0">
                          <a:effectLst/>
                          <a:latin typeface="Calibri Light" charset="0"/>
                          <a:ea typeface="Calibri Light" charset="0"/>
                          <a:cs typeface="Calibri Light" charset="0"/>
                        </a:rPr>
                        <a:t>mmap</a:t>
                      </a:r>
                      <a:endParaRPr lang="ja-JP" alt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4441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b="0" i="0" dirty="0" smtClean="0">
                          <a:solidFill>
                            <a:srgbClr val="000000"/>
                          </a:solidFill>
                          <a:effectLst/>
                          <a:latin typeface="Calibri Light" charset="0"/>
                          <a:ea typeface="Calibri Light" charset="0"/>
                          <a:cs typeface="Calibri Light" charset="0"/>
                        </a:rPr>
                        <a:t>Shared object </a:t>
                      </a:r>
                      <a:r>
                        <a:rPr lang="en-US" altLang="ja-JP" b="0" i="0" baseline="0" dirty="0" smtClean="0">
                          <a:solidFill>
                            <a:srgbClr val="000000"/>
                          </a:solidFill>
                          <a:effectLst/>
                          <a:latin typeface="Calibri Light" charset="0"/>
                          <a:ea typeface="Calibri Light" charset="0"/>
                          <a:cs typeface="Calibri Light" charset="0"/>
                        </a:rPr>
                        <a:t>linked to </a:t>
                      </a:r>
                      <a:r>
                        <a:rPr lang="en-US" altLang="ja-JP" b="0" i="0" dirty="0" smtClean="0">
                          <a:solidFill>
                            <a:srgbClr val="000000"/>
                          </a:solidFill>
                          <a:effectLst/>
                          <a:latin typeface="Calibri Light" charset="0"/>
                          <a:ea typeface="Calibri Light" charset="0"/>
                          <a:cs typeface="Calibri Light" charset="0"/>
                        </a:rPr>
                        <a:t>task#1</a:t>
                      </a:r>
                      <a:r>
                        <a:rPr lang="en-US" altLang="ja-JP" b="0" i="0" baseline="0" dirty="0" smtClean="0">
                          <a:solidFill>
                            <a:srgbClr val="000000"/>
                          </a:solidFill>
                          <a:effectLst/>
                          <a:latin typeface="Calibri Light" charset="0"/>
                          <a:ea typeface="Calibri Light" charset="0"/>
                          <a:cs typeface="Calibri Light" charset="0"/>
                        </a:rPr>
                        <a:t> t</a:t>
                      </a:r>
                      <a:r>
                        <a:rPr lang="en-US" altLang="ja-JP" b="0" i="0" dirty="0" smtClean="0">
                          <a:solidFill>
                            <a:srgbClr val="000000"/>
                          </a:solidFill>
                          <a:effectLst/>
                          <a:latin typeface="Calibri Light" charset="0"/>
                          <a:ea typeface="Calibri Light" charset="0"/>
                          <a:cs typeface="Calibri Light" charset="0"/>
                        </a:rPr>
                        <a:t>ext/data/BSS</a:t>
                      </a:r>
                      <a:endParaRPr lang="en-US" altLang="ja-JP" b="0" i="0" dirty="0" smtClean="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444134">
                <a:tc>
                  <a:txBody>
                    <a:bodyPr/>
                    <a:lstStyle/>
                    <a:p>
                      <a:pPr algn="ctr"/>
                      <a:r>
                        <a:rPr lang="en-US" b="0" i="0" dirty="0" smtClean="0">
                          <a:solidFill>
                            <a:srgbClr val="000000"/>
                          </a:solidFill>
                          <a:effectLst/>
                          <a:latin typeface="Calibri Light" charset="0"/>
                          <a:ea typeface="Calibri Light" charset="0"/>
                          <a:cs typeface="Calibri Light" charset="0"/>
                        </a:rPr>
                        <a:t>Task#1 text/data/BSS</a:t>
                      </a: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4441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b="0" i="0" dirty="0" smtClean="0">
                          <a:solidFill>
                            <a:srgbClr val="000000"/>
                          </a:solidFill>
                          <a:effectLst/>
                          <a:latin typeface="Calibri Light" charset="0"/>
                          <a:ea typeface="Calibri Light" charset="0"/>
                          <a:cs typeface="Calibri Light" charset="0"/>
                        </a:rPr>
                        <a:t>Task#1</a:t>
                      </a:r>
                      <a:r>
                        <a:rPr lang="en-US" altLang="ja-JP" b="0" i="0" baseline="0" dirty="0" smtClean="0">
                          <a:solidFill>
                            <a:schemeClr val="tx1"/>
                          </a:solidFill>
                          <a:effectLst/>
                          <a:latin typeface="Calibri Light" charset="0"/>
                          <a:ea typeface="Calibri Light" charset="0"/>
                          <a:cs typeface="Calibri Light" charset="0"/>
                        </a:rPr>
                        <a:t> stack</a:t>
                      </a:r>
                      <a:endParaRPr lang="ja-JP" altLang="en-US" b="0" i="0" dirty="0" smtClean="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4441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b="0" i="0" baseline="0" dirty="0" smtClean="0">
                          <a:solidFill>
                            <a:srgbClr val="000000"/>
                          </a:solidFill>
                          <a:effectLst/>
                          <a:latin typeface="Calibri Light" charset="0"/>
                          <a:ea typeface="Calibri Light" charset="0"/>
                          <a:cs typeface="Calibri Light" charset="0"/>
                        </a:rPr>
                        <a:t>Shared object linked to T</a:t>
                      </a:r>
                      <a:r>
                        <a:rPr lang="en-US" altLang="ja-JP" b="0" i="0" dirty="0" smtClean="0">
                          <a:solidFill>
                            <a:srgbClr val="000000"/>
                          </a:solidFill>
                          <a:effectLst/>
                          <a:latin typeface="Calibri Light" charset="0"/>
                          <a:ea typeface="Calibri Light" charset="0"/>
                          <a:cs typeface="Calibri Light" charset="0"/>
                        </a:rPr>
                        <a:t>ask#0 text/data/BSS</a:t>
                      </a:r>
                      <a:endParaRPr lang="en-US" altLang="ja-JP" b="0" i="0" dirty="0" smtClean="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4441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b="0" i="0" dirty="0" smtClean="0">
                          <a:solidFill>
                            <a:srgbClr val="000000"/>
                          </a:solidFill>
                          <a:effectLst/>
                          <a:latin typeface="Calibri Light" charset="0"/>
                          <a:ea typeface="Calibri Light" charset="0"/>
                          <a:cs typeface="Calibri Light" charset="0"/>
                        </a:rPr>
                        <a:t>Task#0</a:t>
                      </a:r>
                      <a:r>
                        <a:rPr lang="ja-JP" altLang="en-US" b="0" i="0" baseline="0" dirty="0" smtClean="0">
                          <a:solidFill>
                            <a:srgbClr val="000000"/>
                          </a:solidFill>
                          <a:effectLst/>
                          <a:latin typeface="Calibri Light" charset="0"/>
                          <a:ea typeface="Calibri Light" charset="0"/>
                          <a:cs typeface="Calibri Light" charset="0"/>
                        </a:rPr>
                        <a:t> </a:t>
                      </a:r>
                      <a:r>
                        <a:rPr lang="en-US" altLang="ja-JP" b="0" i="0" baseline="0" dirty="0" smtClean="0">
                          <a:solidFill>
                            <a:srgbClr val="000000"/>
                          </a:solidFill>
                          <a:effectLst/>
                          <a:latin typeface="Calibri Light" charset="0"/>
                          <a:ea typeface="Calibri Light" charset="0"/>
                          <a:cs typeface="Calibri Light" charset="0"/>
                        </a:rPr>
                        <a:t>text/data/BSS</a:t>
                      </a: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444134">
                <a:tc>
                  <a:txBody>
                    <a:bodyPr/>
                    <a:lstStyle/>
                    <a:p>
                      <a:pPr algn="ctr"/>
                      <a:r>
                        <a:rPr lang="en-US" b="0" i="0" dirty="0" smtClean="0">
                          <a:solidFill>
                            <a:srgbClr val="000000"/>
                          </a:solidFill>
                          <a:effectLst/>
                          <a:latin typeface="Calibri Light" charset="0"/>
                          <a:ea typeface="Calibri Light" charset="0"/>
                          <a:cs typeface="Calibri Light" charset="0"/>
                        </a:rPr>
                        <a:t>Task#0 stack</a:t>
                      </a: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217238">
                <a:tc>
                  <a:txBody>
                    <a:bodyPr/>
                    <a:lstStyle/>
                    <a:p>
                      <a:pPr algn="ct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44134">
                <a:tc>
                  <a:txBody>
                    <a:bodyPr/>
                    <a:lstStyle/>
                    <a:p>
                      <a:pPr algn="ctr"/>
                      <a:r>
                        <a:rPr lang="en-US" b="0" i="0" dirty="0" smtClean="0">
                          <a:solidFill>
                            <a:srgbClr val="000000"/>
                          </a:solidFill>
                          <a:effectLst/>
                          <a:latin typeface="Calibri Light" charset="0"/>
                          <a:ea typeface="Calibri Light" charset="0"/>
                          <a:cs typeface="Calibri Light" charset="0"/>
                        </a:rPr>
                        <a:t>Root-task stack</a:t>
                      </a: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202603">
                <a:tc>
                  <a:txBody>
                    <a:bodyPr/>
                    <a:lstStyle/>
                    <a:p>
                      <a:pPr algn="ct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781900">
                <a:tc>
                  <a:txBody>
                    <a:bodyPr/>
                    <a:lstStyle/>
                    <a:p>
                      <a:pPr algn="ctr"/>
                      <a:r>
                        <a:rPr lang="en-US" b="0" i="0" dirty="0">
                          <a:solidFill>
                            <a:srgbClr val="000000"/>
                          </a:solidFill>
                          <a:effectLst/>
                          <a:latin typeface="Calibri Light" charset="0"/>
                          <a:ea typeface="Calibri Light" charset="0"/>
                          <a:cs typeface="Calibri Light" charset="0"/>
                        </a:rPr>
                        <a:t>Kernel</a:t>
                      </a:r>
                      <a:endParaRPr lang="en-US" b="0" i="0" dirty="0">
                        <a:effectLst/>
                        <a:latin typeface="Calibri Light" charset="0"/>
                        <a:ea typeface="Calibri Light" charset="0"/>
                        <a:cs typeface="Calibri Light" charset="0"/>
                      </a:endParaRPr>
                    </a:p>
                  </a:txBody>
                  <a:tcPr marL="0" marR="0" marT="0" marB="0"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20000"/>
                        <a:lumOff val="80000"/>
                      </a:schemeClr>
                    </a:solidFill>
                  </a:tcPr>
                </a:tc>
              </a:tr>
            </a:tbl>
          </a:graphicData>
        </a:graphic>
      </p:graphicFrame>
      <p:cxnSp>
        <p:nvCxnSpPr>
          <p:cNvPr id="11" name="Straight Arrow Connector 10"/>
          <p:cNvCxnSpPr/>
          <p:nvPr/>
        </p:nvCxnSpPr>
        <p:spPr>
          <a:xfrm flipH="1">
            <a:off x="3647660" y="-6"/>
            <a:ext cx="0" cy="6858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65890" y="1"/>
            <a:ext cx="2371162" cy="307777"/>
          </a:xfrm>
          <a:prstGeom prst="rect">
            <a:avLst/>
          </a:prstGeom>
          <a:noFill/>
        </p:spPr>
        <p:txBody>
          <a:bodyPr wrap="none" rtlCol="0">
            <a:spAutoFit/>
          </a:bodyPr>
          <a:lstStyle/>
          <a:p>
            <a:r>
              <a:rPr lang="en-US" altLang="ja-JP" sz="1400" kern="0" dirty="0">
                <a:solidFill>
                  <a:sysClr val="windowText" lastClr="000000"/>
                </a:solidFill>
                <a:latin typeface="Consolas" charset="0"/>
                <a:ea typeface="Consolas" charset="0"/>
                <a:cs typeface="Consolas" charset="0"/>
                <a:sym typeface="Helvetica Neue"/>
              </a:rPr>
              <a:t>0x 0000 0000 0000 0000</a:t>
            </a:r>
            <a:endParaRPr lang="ja-JP" altLang="en-US" sz="1400" kern="0" dirty="0">
              <a:solidFill>
                <a:sysClr val="windowText" lastClr="000000"/>
              </a:solidFill>
              <a:latin typeface="Consolas" charset="0"/>
              <a:ea typeface="Consolas" charset="0"/>
              <a:cs typeface="Consolas" charset="0"/>
              <a:sym typeface="Helvetica Neue"/>
            </a:endParaRPr>
          </a:p>
        </p:txBody>
      </p:sp>
      <p:sp>
        <p:nvSpPr>
          <p:cNvPr id="13" name="TextBox 12"/>
          <p:cNvSpPr txBox="1"/>
          <p:nvPr/>
        </p:nvSpPr>
        <p:spPr>
          <a:xfrm>
            <a:off x="1143000" y="6488669"/>
            <a:ext cx="2371162" cy="307777"/>
          </a:xfrm>
          <a:prstGeom prst="rect">
            <a:avLst/>
          </a:prstGeom>
          <a:noFill/>
        </p:spPr>
        <p:txBody>
          <a:bodyPr wrap="none" rtlCol="0">
            <a:spAutoFit/>
          </a:bodyPr>
          <a:lstStyle/>
          <a:p>
            <a:r>
              <a:rPr lang="en-US" altLang="ja-JP" sz="1400" kern="0" dirty="0">
                <a:solidFill>
                  <a:sysClr val="windowText" lastClr="000000"/>
                </a:solidFill>
                <a:latin typeface="Consolas" charset="0"/>
                <a:ea typeface="Consolas" charset="0"/>
                <a:cs typeface="Consolas" charset="0"/>
                <a:sym typeface="Helvetica Neue"/>
              </a:rPr>
              <a:t>0x </a:t>
            </a:r>
            <a:r>
              <a:rPr lang="en-US" altLang="ja-JP" sz="1400" kern="0" dirty="0" err="1">
                <a:solidFill>
                  <a:sysClr val="windowText" lastClr="000000"/>
                </a:solidFill>
                <a:latin typeface="Consolas" charset="0"/>
                <a:ea typeface="Consolas" charset="0"/>
                <a:cs typeface="Consolas" charset="0"/>
                <a:sym typeface="Helvetica Neue"/>
              </a:rPr>
              <a:t>ffff</a:t>
            </a:r>
            <a:r>
              <a:rPr lang="en-US" altLang="ja-JP" sz="1400" kern="0" dirty="0">
                <a:solidFill>
                  <a:sysClr val="windowText" lastClr="000000"/>
                </a:solidFill>
                <a:latin typeface="Consolas" charset="0"/>
                <a:ea typeface="Consolas" charset="0"/>
                <a:cs typeface="Consolas" charset="0"/>
                <a:sym typeface="Helvetica Neue"/>
              </a:rPr>
              <a:t> </a:t>
            </a:r>
            <a:r>
              <a:rPr lang="en-US" altLang="ja-JP" sz="1400" kern="0" dirty="0" err="1">
                <a:solidFill>
                  <a:sysClr val="windowText" lastClr="000000"/>
                </a:solidFill>
                <a:latin typeface="Consolas" charset="0"/>
                <a:ea typeface="Consolas" charset="0"/>
                <a:cs typeface="Consolas" charset="0"/>
                <a:sym typeface="Helvetica Neue"/>
              </a:rPr>
              <a:t>ffff</a:t>
            </a:r>
            <a:r>
              <a:rPr lang="en-US" altLang="ja-JP" sz="1400" kern="0" dirty="0">
                <a:solidFill>
                  <a:sysClr val="windowText" lastClr="000000"/>
                </a:solidFill>
                <a:latin typeface="Consolas" charset="0"/>
                <a:ea typeface="Consolas" charset="0"/>
                <a:cs typeface="Consolas" charset="0"/>
                <a:sym typeface="Helvetica Neue"/>
              </a:rPr>
              <a:t> </a:t>
            </a:r>
            <a:r>
              <a:rPr lang="en-US" altLang="ja-JP" sz="1400" kern="0" dirty="0" err="1">
                <a:solidFill>
                  <a:sysClr val="windowText" lastClr="000000"/>
                </a:solidFill>
                <a:latin typeface="Consolas" charset="0"/>
                <a:ea typeface="Consolas" charset="0"/>
                <a:cs typeface="Consolas" charset="0"/>
                <a:sym typeface="Helvetica Neue"/>
              </a:rPr>
              <a:t>ffff</a:t>
            </a:r>
            <a:r>
              <a:rPr lang="en-US" altLang="ja-JP" sz="1400" kern="0" dirty="0">
                <a:solidFill>
                  <a:sysClr val="windowText" lastClr="000000"/>
                </a:solidFill>
                <a:latin typeface="Consolas" charset="0"/>
                <a:ea typeface="Consolas" charset="0"/>
                <a:cs typeface="Consolas" charset="0"/>
                <a:sym typeface="Helvetica Neue"/>
              </a:rPr>
              <a:t> </a:t>
            </a:r>
            <a:r>
              <a:rPr lang="en-US" altLang="ja-JP" sz="1400" kern="0" dirty="0" err="1">
                <a:solidFill>
                  <a:sysClr val="windowText" lastClr="000000"/>
                </a:solidFill>
                <a:latin typeface="Consolas" charset="0"/>
                <a:ea typeface="Consolas" charset="0"/>
                <a:cs typeface="Consolas" charset="0"/>
                <a:sym typeface="Helvetica Neue"/>
              </a:rPr>
              <a:t>ffff</a:t>
            </a:r>
            <a:endParaRPr lang="ja-JP" altLang="en-US" sz="1400" kern="0" dirty="0">
              <a:solidFill>
                <a:sysClr val="windowText" lastClr="000000"/>
              </a:solidFill>
              <a:latin typeface="Consolas" charset="0"/>
              <a:ea typeface="Consolas" charset="0"/>
              <a:cs typeface="Consolas" charset="0"/>
              <a:sym typeface="Helvetica Neue"/>
            </a:endParaRPr>
          </a:p>
        </p:txBody>
      </p:sp>
    </p:spTree>
    <p:extLst>
      <p:ext uri="{BB962C8B-B14F-4D97-AF65-F5344CB8AC3E}">
        <p14:creationId xmlns:p14="http://schemas.microsoft.com/office/powerpoint/2010/main" val="900598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437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p:cNvSpPr/>
          <p:nvPr/>
        </p:nvSpPr>
        <p:spPr>
          <a:xfrm>
            <a:off x="6790657" y="2256814"/>
            <a:ext cx="1328790" cy="277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93" name="Rectangle 92"/>
          <p:cNvSpPr/>
          <p:nvPr/>
        </p:nvSpPr>
        <p:spPr>
          <a:xfrm>
            <a:off x="3781826" y="2256814"/>
            <a:ext cx="3008831" cy="277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9" name="Rectangle 38"/>
          <p:cNvSpPr/>
          <p:nvPr/>
        </p:nvSpPr>
        <p:spPr>
          <a:xfrm>
            <a:off x="2557270" y="2256814"/>
            <a:ext cx="662907" cy="277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40" name="Rectangle 39"/>
          <p:cNvSpPr/>
          <p:nvPr/>
        </p:nvSpPr>
        <p:spPr>
          <a:xfrm>
            <a:off x="129365" y="2256814"/>
            <a:ext cx="2427632" cy="277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5" name="Rectangle 34"/>
          <p:cNvSpPr/>
          <p:nvPr/>
        </p:nvSpPr>
        <p:spPr>
          <a:xfrm>
            <a:off x="10588827" y="2256814"/>
            <a:ext cx="1559052" cy="2772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29" name="Rectangle 28"/>
          <p:cNvSpPr/>
          <p:nvPr/>
        </p:nvSpPr>
        <p:spPr>
          <a:xfrm>
            <a:off x="8521638" y="2256814"/>
            <a:ext cx="2091631" cy="2772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Yu Gothic" charset="-128"/>
              <a:ea typeface="Yu Gothic" charset="-128"/>
              <a:cs typeface="Yu Gothic" charset="-128"/>
            </a:endParaRPr>
          </a:p>
        </p:txBody>
      </p:sp>
      <p:sp>
        <p:nvSpPr>
          <p:cNvPr id="31" name="角丸四角形 17"/>
          <p:cNvSpPr/>
          <p:nvPr/>
        </p:nvSpPr>
        <p:spPr bwMode="auto">
          <a:xfrm>
            <a:off x="292948" y="2432970"/>
            <a:ext cx="1944000" cy="397721"/>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err="1">
                <a:solidFill>
                  <a:sysClr val="windowText" lastClr="000000"/>
                </a:solidFill>
                <a:latin typeface="Yu Gothic" charset="-128"/>
                <a:cs typeface="Yu Gothic" charset="-128"/>
                <a:sym typeface="Helvetica Neue"/>
              </a:rPr>
              <a:t>mpiexec</a:t>
            </a:r>
            <a:r>
              <a:rPr kumimoji="0" lang="en-US" altLang="ja-JP" sz="1400" kern="0" dirty="0">
                <a:solidFill>
                  <a:sysClr val="windowText" lastClr="000000"/>
                </a:solidFill>
                <a:latin typeface="Yu Gothic" charset="-128"/>
                <a:cs typeface="Yu Gothic" charset="-128"/>
                <a:sym typeface="Helvetica Neue"/>
              </a:rPr>
              <a:t> / PMI root</a:t>
            </a:r>
            <a:endParaRPr kumimoji="0" lang="en-US" altLang="ja-JP" sz="1400" kern="0" dirty="0">
              <a:solidFill>
                <a:srgbClr val="000000"/>
              </a:solidFill>
              <a:latin typeface="Yu Gothic" charset="-128"/>
              <a:cs typeface="Yu Gothic" charset="-128"/>
              <a:sym typeface="Helvetica Neue"/>
            </a:endParaRPr>
          </a:p>
        </p:txBody>
      </p:sp>
      <p:sp>
        <p:nvSpPr>
          <p:cNvPr id="33" name="角丸四角形 17"/>
          <p:cNvSpPr/>
          <p:nvPr/>
        </p:nvSpPr>
        <p:spPr bwMode="auto">
          <a:xfrm>
            <a:off x="4559509" y="2432970"/>
            <a:ext cx="1692000" cy="330477"/>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PMI leaf</a:t>
            </a:r>
            <a:endParaRPr kumimoji="0" lang="en-US" altLang="ja-JP" sz="1400" kern="0" dirty="0">
              <a:solidFill>
                <a:srgbClr val="000000"/>
              </a:solidFill>
              <a:latin typeface="Yu Gothic" charset="-128"/>
              <a:cs typeface="Yu Gothic" charset="-128"/>
              <a:sym typeface="Helvetica Neue"/>
            </a:endParaRPr>
          </a:p>
        </p:txBody>
      </p:sp>
      <p:sp>
        <p:nvSpPr>
          <p:cNvPr id="34" name="角丸四角形 17"/>
          <p:cNvSpPr/>
          <p:nvPr/>
        </p:nvSpPr>
        <p:spPr bwMode="auto">
          <a:xfrm>
            <a:off x="4559509" y="2881696"/>
            <a:ext cx="1692000" cy="708342"/>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6" name="角丸四角形 17"/>
          <p:cNvSpPr/>
          <p:nvPr/>
        </p:nvSpPr>
        <p:spPr bwMode="auto">
          <a:xfrm>
            <a:off x="6926791" y="2834038"/>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Rank#0</a:t>
            </a:r>
            <a:endParaRPr kumimoji="0" lang="en-US" altLang="ja-JP" sz="1400" kern="0" dirty="0">
              <a:solidFill>
                <a:srgbClr val="000000"/>
              </a:solidFill>
              <a:latin typeface="Yu Gothic" charset="-128"/>
              <a:cs typeface="Yu Gothic" charset="-128"/>
              <a:sym typeface="Helvetica Neue"/>
            </a:endParaRPr>
          </a:p>
        </p:txBody>
      </p:sp>
      <p:sp>
        <p:nvSpPr>
          <p:cNvPr id="37" name="角丸四角形 17"/>
          <p:cNvSpPr/>
          <p:nvPr/>
        </p:nvSpPr>
        <p:spPr bwMode="auto">
          <a:xfrm>
            <a:off x="3981958" y="3987712"/>
            <a:ext cx="1800000" cy="54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ql_server</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38" name="角丸四角形 17"/>
          <p:cNvSpPr/>
          <p:nvPr/>
        </p:nvSpPr>
        <p:spPr bwMode="auto">
          <a:xfrm>
            <a:off x="221131" y="3987712"/>
            <a:ext cx="1944000" cy="54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err="1" smtClean="0">
                <a:solidFill>
                  <a:sysClr val="windowText" lastClr="000000"/>
                </a:solidFill>
                <a:latin typeface="Yu Gothic" charset="-128"/>
                <a:ea typeface="Yu Gothic" charset="-128"/>
                <a:cs typeface="Yu Gothic" charset="-128"/>
                <a:sym typeface="Helvetica Neue"/>
              </a:rPr>
              <a:t>ql_mpiexec_finalize</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42" name="TextBox 41"/>
          <p:cNvSpPr txBox="1"/>
          <p:nvPr/>
        </p:nvSpPr>
        <p:spPr>
          <a:xfrm>
            <a:off x="1708436" y="4527712"/>
            <a:ext cx="2448000" cy="307777"/>
          </a:xfrm>
          <a:prstGeom prst="rect">
            <a:avLst/>
          </a:prstGeom>
          <a:noFill/>
        </p:spPr>
        <p:txBody>
          <a:bodyPr wrap="square" rtlCol="0">
            <a:spAutoFit/>
          </a:bodyPr>
          <a:lstStyle/>
          <a:p>
            <a:pPr algn="ctr"/>
            <a:r>
              <a:rPr lang="en-US" altLang="ja-JP" sz="1400" dirty="0" smtClean="0">
                <a:latin typeface="Yu Gothic" charset="-128"/>
                <a:ea typeface="Yu Gothic" charset="-128"/>
                <a:cs typeface="Yu Gothic" charset="-128"/>
              </a:rPr>
              <a:t>(2) </a:t>
            </a:r>
            <a:r>
              <a:rPr lang="ja-JP" altLang="en-US" sz="1400" dirty="0" smtClean="0">
                <a:latin typeface="Yu Gothic" charset="-128"/>
                <a:ea typeface="Yu Gothic" charset="-128"/>
                <a:cs typeface="Yu Gothic" charset="-128"/>
              </a:rPr>
              <a:t>終了指示</a:t>
            </a:r>
            <a:endParaRPr kumimoji="1" lang="ja-JP" altLang="en-US" sz="1400" dirty="0">
              <a:latin typeface="Yu Gothic" charset="-128"/>
              <a:ea typeface="Yu Gothic" charset="-128"/>
              <a:cs typeface="Yu Gothic" charset="-128"/>
            </a:endParaRPr>
          </a:p>
        </p:txBody>
      </p:sp>
      <p:sp>
        <p:nvSpPr>
          <p:cNvPr id="84" name="角丸四角形 17"/>
          <p:cNvSpPr/>
          <p:nvPr/>
        </p:nvSpPr>
        <p:spPr bwMode="auto">
          <a:xfrm>
            <a:off x="8740136" y="2349372"/>
            <a:ext cx="1693298" cy="360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PMI leaf</a:t>
            </a:r>
            <a:endParaRPr kumimoji="0" lang="en-US" altLang="ja-JP" sz="1400" kern="0" dirty="0">
              <a:solidFill>
                <a:srgbClr val="000000"/>
              </a:solidFill>
              <a:latin typeface="Yu Gothic" charset="-128"/>
              <a:cs typeface="Yu Gothic" charset="-128"/>
              <a:sym typeface="Helvetica Neue"/>
            </a:endParaRPr>
          </a:p>
        </p:txBody>
      </p:sp>
      <p:sp>
        <p:nvSpPr>
          <p:cNvPr id="85" name="角丸四角形 17"/>
          <p:cNvSpPr/>
          <p:nvPr/>
        </p:nvSpPr>
        <p:spPr bwMode="auto">
          <a:xfrm>
            <a:off x="8730450" y="2834038"/>
            <a:ext cx="1702984" cy="734239"/>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b" anchorCtr="0" compatLnSpc="1">
            <a:prstTxWarp prst="textNoShape">
              <a:avLst/>
            </a:prstTxWarp>
          </a:bodyPr>
          <a:lstStyle/>
          <a:p>
            <a:pPr fontAlgn="ctr">
              <a:spcBef>
                <a:spcPct val="0"/>
              </a:spcBef>
              <a:spcAft>
                <a:spcPct val="0"/>
              </a:spcAft>
            </a:pPr>
            <a:r>
              <a:rPr kumimoji="0" lang="en-US" altLang="ja-JP" sz="1400" kern="0" dirty="0" smtClean="0">
                <a:solidFill>
                  <a:sysClr val="windowText" lastClr="000000"/>
                </a:solidFill>
                <a:latin typeface="Yu Gothic" charset="-128"/>
                <a:ea typeface="Yu Gothic" charset="-128"/>
                <a:cs typeface="Yu Gothic" charset="-128"/>
                <a:sym typeface="Helvetica Neue"/>
              </a:rPr>
              <a:t>mcexec</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86" name="角丸四角形 17"/>
          <p:cNvSpPr/>
          <p:nvPr/>
        </p:nvSpPr>
        <p:spPr bwMode="auto">
          <a:xfrm>
            <a:off x="10915439" y="2792804"/>
            <a:ext cx="1008921" cy="756000"/>
          </a:xfrm>
          <a:prstGeom prst="roundRect">
            <a:avLst/>
          </a:prstGeom>
          <a:solidFill>
            <a:schemeClr val="accent6">
              <a:lumMod val="20000"/>
              <a:lumOff val="80000"/>
            </a:schemeClr>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ctr">
              <a:spcBef>
                <a:spcPct val="0"/>
              </a:spcBef>
              <a:spcAft>
                <a:spcPct val="0"/>
              </a:spcAft>
            </a:pPr>
            <a:r>
              <a:rPr kumimoji="0" lang="en-US" altLang="ja-JP" sz="1400" kern="0" dirty="0">
                <a:solidFill>
                  <a:sysClr val="windowText" lastClr="000000"/>
                </a:solidFill>
                <a:latin typeface="Yu Gothic" charset="-128"/>
                <a:cs typeface="Yu Gothic" charset="-128"/>
                <a:sym typeface="Helvetica Neue"/>
              </a:rPr>
              <a:t>Rank#N-1</a:t>
            </a:r>
            <a:endParaRPr kumimoji="0" lang="en-US" altLang="ja-JP" sz="1400" kern="0" dirty="0">
              <a:solidFill>
                <a:srgbClr val="000000"/>
              </a:solidFill>
              <a:latin typeface="Yu Gothic" charset="-128"/>
              <a:cs typeface="Yu Gothic" charset="-128"/>
              <a:sym typeface="Helvetica Neue"/>
            </a:endParaRPr>
          </a:p>
        </p:txBody>
      </p:sp>
      <p:cxnSp>
        <p:nvCxnSpPr>
          <p:cNvPr id="119" name="直線矢印コネクタ 12"/>
          <p:cNvCxnSpPr/>
          <p:nvPr/>
        </p:nvCxnSpPr>
        <p:spPr bwMode="auto">
          <a:xfrm>
            <a:off x="2176114" y="4426060"/>
            <a:ext cx="5425940" cy="0"/>
          </a:xfrm>
          <a:prstGeom prst="straightConnector1">
            <a:avLst/>
          </a:prstGeom>
          <a:noFill/>
          <a:ln w="19050" cap="flat" cmpd="sng" algn="ctr">
            <a:solidFill>
              <a:schemeClr val="tx1"/>
            </a:solidFill>
            <a:prstDash val="solid"/>
            <a:miter lim="800000"/>
            <a:headEnd type="none" w="med" len="med"/>
            <a:tailEnd type="none"/>
          </a:ln>
          <a:effectLst/>
          <a:extLst/>
        </p:spPr>
      </p:cxnSp>
      <p:cxnSp>
        <p:nvCxnSpPr>
          <p:cNvPr id="130" name="直線矢印コネクタ 34"/>
          <p:cNvCxnSpPr/>
          <p:nvPr/>
        </p:nvCxnSpPr>
        <p:spPr bwMode="auto">
          <a:xfrm>
            <a:off x="868655" y="1165158"/>
            <a:ext cx="9391251"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135" name="直線矢印コネクタ 34"/>
          <p:cNvCxnSpPr/>
          <p:nvPr/>
        </p:nvCxnSpPr>
        <p:spPr bwMode="auto">
          <a:xfrm flipV="1">
            <a:off x="10259906" y="1148446"/>
            <a:ext cx="0" cy="2023131"/>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139" name="直線矢印コネクタ 34"/>
          <p:cNvCxnSpPr/>
          <p:nvPr/>
        </p:nvCxnSpPr>
        <p:spPr bwMode="auto">
          <a:xfrm flipH="1">
            <a:off x="10259906" y="3171577"/>
            <a:ext cx="662934"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169" name="Rectangle 168"/>
          <p:cNvSpPr/>
          <p:nvPr/>
        </p:nvSpPr>
        <p:spPr>
          <a:xfrm>
            <a:off x="6962770" y="4617767"/>
            <a:ext cx="984565" cy="307777"/>
          </a:xfrm>
          <a:prstGeom prst="rect">
            <a:avLst/>
          </a:prstGeom>
        </p:spPr>
        <p:txBody>
          <a:bodyPr wrap="none">
            <a:spAutoFit/>
          </a:bodyPr>
          <a:lstStyle/>
          <a:p>
            <a:pPr algn="ctr" fontAlgn="ctr">
              <a:spcBef>
                <a:spcPct val="0"/>
              </a:spcBef>
              <a:spcAft>
                <a:spcPct val="0"/>
              </a:spcAft>
            </a:pPr>
            <a:r>
              <a:rPr kumimoji="0" lang="en-US" altLang="ja-JP" sz="1400" kern="0" dirty="0" err="1" smtClean="0">
                <a:solidFill>
                  <a:srgbClr val="000000"/>
                </a:solidFill>
                <a:latin typeface="Yu Gothic" charset="-128"/>
                <a:ea typeface="Yu Gothic" charset="-128"/>
                <a:cs typeface="Yu Gothic" charset="-128"/>
                <a:sym typeface="Helvetica Neue"/>
              </a:rPr>
              <a:t>McKernel</a:t>
            </a:r>
            <a:endParaRPr kumimoji="0" lang="en-US" altLang="ja-JP" sz="1400" kern="0" dirty="0">
              <a:solidFill>
                <a:srgbClr val="000000"/>
              </a:solidFill>
              <a:latin typeface="Yu Gothic" charset="-128"/>
              <a:ea typeface="Yu Gothic" charset="-128"/>
              <a:cs typeface="Yu Gothic" charset="-128"/>
              <a:sym typeface="Helvetica Neue"/>
            </a:endParaRPr>
          </a:p>
        </p:txBody>
      </p:sp>
      <p:sp>
        <p:nvSpPr>
          <p:cNvPr id="172" name="Rectangle 171"/>
          <p:cNvSpPr/>
          <p:nvPr/>
        </p:nvSpPr>
        <p:spPr>
          <a:xfrm>
            <a:off x="4690212" y="4636298"/>
            <a:ext cx="1173719" cy="307777"/>
          </a:xfrm>
          <a:prstGeom prst="rect">
            <a:avLst/>
          </a:prstGeom>
        </p:spPr>
        <p:txBody>
          <a:bodyPr wrap="none">
            <a:spAutoFit/>
          </a:bodyPr>
          <a:lstStyle/>
          <a:p>
            <a:pPr algn="ctr" fontAlgn="ctr">
              <a:spcBef>
                <a:spcPct val="0"/>
              </a:spcBef>
              <a:spcAft>
                <a:spcPct val="0"/>
              </a:spcAft>
            </a:pPr>
            <a:r>
              <a:rPr kumimoji="0" lang="ja-JP" altLang="en-US" sz="1400" kern="0" dirty="0">
                <a:solidFill>
                  <a:srgbClr val="000000"/>
                </a:solidFill>
                <a:latin typeface="Yu Gothic" charset="-128"/>
                <a:ea typeface="Yu Gothic" charset="-128"/>
                <a:cs typeface="Yu Gothic" charset="-128"/>
                <a:sym typeface="Helvetica Neue"/>
              </a:rPr>
              <a:t>ホスト</a:t>
            </a:r>
            <a:r>
              <a:rPr kumimoji="0" lang="en-US" altLang="ja-JP" sz="1400" kern="0" dirty="0">
                <a:solidFill>
                  <a:srgbClr val="000000"/>
                </a:solidFill>
                <a:latin typeface="Yu Gothic" charset="-128"/>
                <a:ea typeface="Yu Gothic" charset="-128"/>
                <a:cs typeface="Yu Gothic" charset="-128"/>
                <a:sym typeface="Helvetica Neue"/>
              </a:rPr>
              <a:t>Linux</a:t>
            </a:r>
          </a:p>
        </p:txBody>
      </p:sp>
      <p:cxnSp>
        <p:nvCxnSpPr>
          <p:cNvPr id="199" name="直線矢印コネクタ 34"/>
          <p:cNvCxnSpPr/>
          <p:nvPr/>
        </p:nvCxnSpPr>
        <p:spPr bwMode="auto">
          <a:xfrm flipV="1">
            <a:off x="5884988" y="1495514"/>
            <a:ext cx="0" cy="1676063"/>
          </a:xfrm>
          <a:prstGeom prst="straightConnector1">
            <a:avLst/>
          </a:prstGeom>
          <a:noFill/>
          <a:ln w="19050" cap="flat" cmpd="sng" algn="ctr">
            <a:solidFill>
              <a:srgbClr val="000000"/>
            </a:solidFill>
            <a:prstDash val="solid"/>
            <a:miter lim="800000"/>
            <a:headEnd type="none" w="med" len="med"/>
            <a:tailEnd type="none"/>
          </a:ln>
          <a:effectLst/>
          <a:extLst/>
        </p:spPr>
      </p:cxnSp>
      <p:sp>
        <p:nvSpPr>
          <p:cNvPr id="129" name="TextBox 128"/>
          <p:cNvSpPr txBox="1"/>
          <p:nvPr/>
        </p:nvSpPr>
        <p:spPr>
          <a:xfrm>
            <a:off x="3880199" y="565550"/>
            <a:ext cx="3881130" cy="523220"/>
          </a:xfrm>
          <a:prstGeom prst="rect">
            <a:avLst/>
          </a:prstGeom>
          <a:noFill/>
        </p:spPr>
        <p:txBody>
          <a:bodyPr wrap="square" rtlCol="0">
            <a:spAutoFit/>
          </a:bodyPr>
          <a:lstStyle/>
          <a:p>
            <a:r>
              <a:rPr lang="en-US" altLang="ja-JP" sz="1400" dirty="0" smtClean="0">
                <a:latin typeface="Yu Gothic" charset="-128"/>
                <a:ea typeface="Yu Gothic" charset="-128"/>
                <a:cs typeface="Yu Gothic" charset="-128"/>
              </a:rPr>
              <a:t>(5)</a:t>
            </a:r>
            <a:r>
              <a:rPr lang="ja-JP" altLang="en-US" sz="1400" dirty="0" smtClean="0">
                <a:latin typeface="Yu Gothic" charset="-128"/>
                <a:ea typeface="Yu Gothic" charset="-128"/>
                <a:cs typeface="Yu Gothic" charset="-128"/>
              </a:rPr>
              <a:t> 再開指示待ち</a:t>
            </a:r>
            <a:r>
              <a:rPr lang="en-US" altLang="ja-JP" sz="1400" dirty="0" smtClean="0">
                <a:latin typeface="Yu Gothic" charset="-128"/>
                <a:ea typeface="Yu Gothic" charset="-128"/>
                <a:cs typeface="Yu Gothic" charset="-128"/>
              </a:rPr>
              <a:t>barrier-exit</a:t>
            </a:r>
            <a:r>
              <a:rPr lang="en-US" altLang="ja-JP" sz="1400" dirty="0">
                <a:latin typeface="Yu Gothic" charset="-128"/>
                <a:ea typeface="Yu Gothic" charset="-128"/>
                <a:cs typeface="Yu Gothic" charset="-128"/>
              </a:rPr>
              <a:t/>
            </a:r>
            <a:br>
              <a:rPr lang="en-US" altLang="ja-JP" sz="1400" dirty="0">
                <a:latin typeface="Yu Gothic" charset="-128"/>
                <a:ea typeface="Yu Gothic" charset="-128"/>
                <a:cs typeface="Yu Gothic" charset="-128"/>
              </a:rPr>
            </a:br>
            <a:r>
              <a:rPr lang="en-US" altLang="ja-JP" sz="1400" dirty="0" smtClean="0">
                <a:latin typeface="Yu Gothic" charset="-128"/>
                <a:ea typeface="Yu Gothic" charset="-128"/>
                <a:cs typeface="Yu Gothic" charset="-128"/>
              </a:rPr>
              <a:t>(6) </a:t>
            </a:r>
            <a:r>
              <a:rPr lang="ja-JP" altLang="en-US" sz="1400" dirty="0" smtClean="0">
                <a:latin typeface="Yu Gothic" charset="-128"/>
                <a:ea typeface="Yu Gothic" charset="-128"/>
                <a:cs typeface="Yu Gothic" charset="-128"/>
              </a:rPr>
              <a:t>終了指示確認</a:t>
            </a:r>
            <a:endParaRPr kumimoji="1" lang="ja-JP" altLang="en-US" sz="1400" dirty="0">
              <a:latin typeface="Yu Gothic" charset="-128"/>
              <a:ea typeface="Yu Gothic" charset="-128"/>
              <a:cs typeface="Yu Gothic" charset="-128"/>
            </a:endParaRPr>
          </a:p>
        </p:txBody>
      </p:sp>
      <p:sp>
        <p:nvSpPr>
          <p:cNvPr id="66" name="Rectangle 65"/>
          <p:cNvSpPr/>
          <p:nvPr/>
        </p:nvSpPr>
        <p:spPr>
          <a:xfrm>
            <a:off x="8121213" y="3590038"/>
            <a:ext cx="381836" cy="400110"/>
          </a:xfrm>
          <a:prstGeom prst="rect">
            <a:avLst/>
          </a:prstGeom>
        </p:spPr>
        <p:txBody>
          <a:bodyPr wrap="none">
            <a:spAutoFit/>
          </a:bodyPr>
          <a:lstStyle/>
          <a:p>
            <a:pPr algn="ctr" fontAlgn="ctr">
              <a:spcBef>
                <a:spcPct val="0"/>
              </a:spcBef>
              <a:spcAft>
                <a:spcPct val="0"/>
              </a:spcAft>
            </a:pPr>
            <a:r>
              <a:rPr kumimoji="0" lang="en-US" altLang="ja-JP" sz="2000" kern="0" dirty="0" smtClean="0">
                <a:solidFill>
                  <a:srgbClr val="000000"/>
                </a:solidFill>
                <a:latin typeface="Yu Gothic" charset="-128"/>
                <a:ea typeface="Yu Gothic" charset="-128"/>
                <a:cs typeface="Yu Gothic" charset="-128"/>
                <a:sym typeface="Helvetica Neue"/>
              </a:rPr>
              <a:t>...</a:t>
            </a:r>
            <a:endParaRPr kumimoji="0" lang="en-US" altLang="ja-JP" sz="2000" kern="0" dirty="0">
              <a:solidFill>
                <a:srgbClr val="000000"/>
              </a:solidFill>
              <a:latin typeface="Yu Gothic" charset="-128"/>
              <a:ea typeface="Yu Gothic" charset="-128"/>
              <a:cs typeface="Yu Gothic" charset="-128"/>
              <a:sym typeface="Helvetica Neue"/>
            </a:endParaRPr>
          </a:p>
        </p:txBody>
      </p:sp>
      <p:cxnSp>
        <p:nvCxnSpPr>
          <p:cNvPr id="73" name="直線矢印コネクタ 34"/>
          <p:cNvCxnSpPr/>
          <p:nvPr/>
        </p:nvCxnSpPr>
        <p:spPr bwMode="auto">
          <a:xfrm flipV="1">
            <a:off x="7602054" y="3590038"/>
            <a:ext cx="0" cy="836024"/>
          </a:xfrm>
          <a:prstGeom prst="straightConnector1">
            <a:avLst/>
          </a:prstGeom>
          <a:noFill/>
          <a:ln w="19050" cap="flat" cmpd="sng" algn="ctr">
            <a:solidFill>
              <a:srgbClr val="000000"/>
            </a:solidFill>
            <a:prstDash val="solid"/>
            <a:miter lim="800000"/>
            <a:headEnd type="none" w="med" len="med"/>
            <a:tailEnd type="arrow"/>
          </a:ln>
          <a:effectLst/>
          <a:extLst/>
        </p:spPr>
      </p:cxnSp>
      <p:cxnSp>
        <p:nvCxnSpPr>
          <p:cNvPr id="79" name="直線矢印コネクタ 34"/>
          <p:cNvCxnSpPr/>
          <p:nvPr/>
        </p:nvCxnSpPr>
        <p:spPr bwMode="auto">
          <a:xfrm>
            <a:off x="5884988" y="3171577"/>
            <a:ext cx="1041803"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89" name="直線矢印コネクタ 34"/>
          <p:cNvCxnSpPr/>
          <p:nvPr/>
        </p:nvCxnSpPr>
        <p:spPr bwMode="auto">
          <a:xfrm flipH="1">
            <a:off x="2153920" y="4148082"/>
            <a:ext cx="1828038" cy="0"/>
          </a:xfrm>
          <a:prstGeom prst="straightConnector1">
            <a:avLst/>
          </a:prstGeom>
          <a:noFill/>
          <a:ln w="19050" cap="flat" cmpd="sng" algn="ctr">
            <a:solidFill>
              <a:srgbClr val="000000"/>
            </a:solidFill>
            <a:prstDash val="solid"/>
            <a:miter lim="800000"/>
            <a:headEnd type="arrow" w="med" len="med"/>
            <a:tailEnd type="none"/>
          </a:ln>
          <a:effectLst/>
          <a:extLst/>
        </p:spPr>
      </p:cxnSp>
      <p:sp>
        <p:nvSpPr>
          <p:cNvPr id="90" name="TextBox 89"/>
          <p:cNvSpPr txBox="1"/>
          <p:nvPr/>
        </p:nvSpPr>
        <p:spPr>
          <a:xfrm>
            <a:off x="2148591" y="3815674"/>
            <a:ext cx="1656000" cy="307777"/>
          </a:xfrm>
          <a:prstGeom prst="rect">
            <a:avLst/>
          </a:prstGeom>
          <a:noFill/>
        </p:spPr>
        <p:txBody>
          <a:bodyPr wrap="square" rtlCol="0">
            <a:spAutoFit/>
          </a:bodyPr>
          <a:lstStyle/>
          <a:p>
            <a:pPr algn="ctr"/>
            <a:r>
              <a:rPr lang="en-US" altLang="ja-JP" sz="1400" dirty="0" smtClean="0">
                <a:latin typeface="Yu Gothic" charset="-128"/>
                <a:ea typeface="Yu Gothic" charset="-128"/>
                <a:cs typeface="Yu Gothic" charset="-128"/>
              </a:rPr>
              <a:t>(1) </a:t>
            </a:r>
            <a:r>
              <a:rPr lang="ja-JP" altLang="en-US" sz="1400" dirty="0" smtClean="0">
                <a:latin typeface="Yu Gothic" charset="-128"/>
                <a:ea typeface="Yu Gothic" charset="-128"/>
                <a:cs typeface="Yu Gothic" charset="-128"/>
              </a:rPr>
              <a:t>接続</a:t>
            </a:r>
            <a:endParaRPr kumimoji="1" lang="ja-JP" altLang="en-US" sz="1400" dirty="0">
              <a:latin typeface="Yu Gothic" charset="-128"/>
              <a:ea typeface="Yu Gothic" charset="-128"/>
              <a:cs typeface="Yu Gothic" charset="-128"/>
            </a:endParaRPr>
          </a:p>
        </p:txBody>
      </p:sp>
      <p:cxnSp>
        <p:nvCxnSpPr>
          <p:cNvPr id="91" name="直線矢印コネクタ 34"/>
          <p:cNvCxnSpPr/>
          <p:nvPr/>
        </p:nvCxnSpPr>
        <p:spPr bwMode="auto">
          <a:xfrm flipV="1">
            <a:off x="1126403" y="1495513"/>
            <a:ext cx="4771907" cy="0"/>
          </a:xfrm>
          <a:prstGeom prst="straightConnector1">
            <a:avLst/>
          </a:prstGeom>
          <a:noFill/>
          <a:ln w="19050" cap="flat" cmpd="sng" algn="ctr">
            <a:solidFill>
              <a:srgbClr val="000000"/>
            </a:solidFill>
            <a:prstDash val="solid"/>
            <a:miter lim="800000"/>
            <a:headEnd type="none" w="med" len="med"/>
            <a:tailEnd type="none"/>
          </a:ln>
          <a:effectLst/>
          <a:extLst/>
        </p:spPr>
      </p:cxnSp>
      <p:cxnSp>
        <p:nvCxnSpPr>
          <p:cNvPr id="94" name="直線矢印コネクタ 34"/>
          <p:cNvCxnSpPr/>
          <p:nvPr/>
        </p:nvCxnSpPr>
        <p:spPr bwMode="auto">
          <a:xfrm flipV="1">
            <a:off x="1126403" y="1496910"/>
            <a:ext cx="0" cy="936061"/>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96" name="直線矢印コネクタ 34"/>
          <p:cNvCxnSpPr/>
          <p:nvPr/>
        </p:nvCxnSpPr>
        <p:spPr bwMode="auto">
          <a:xfrm flipV="1">
            <a:off x="868655" y="1148446"/>
            <a:ext cx="0" cy="1284524"/>
          </a:xfrm>
          <a:prstGeom prst="straightConnector1">
            <a:avLst/>
          </a:prstGeom>
          <a:noFill/>
          <a:ln w="19050" cap="flat" cmpd="sng" algn="ctr">
            <a:solidFill>
              <a:srgbClr val="000000"/>
            </a:solidFill>
            <a:prstDash val="solid"/>
            <a:miter lim="800000"/>
            <a:headEnd type="none" w="med" len="med"/>
            <a:tailEnd type="none"/>
          </a:ln>
          <a:effectLst/>
          <a:extLst/>
        </p:spPr>
      </p:cxnSp>
      <p:sp>
        <p:nvSpPr>
          <p:cNvPr id="99" name="TextBox 98"/>
          <p:cNvSpPr txBox="1"/>
          <p:nvPr/>
        </p:nvSpPr>
        <p:spPr>
          <a:xfrm>
            <a:off x="1885526" y="1556426"/>
            <a:ext cx="2989595" cy="523220"/>
          </a:xfrm>
          <a:prstGeom prst="rect">
            <a:avLst/>
          </a:prstGeom>
          <a:noFill/>
        </p:spPr>
        <p:txBody>
          <a:bodyPr wrap="square" rtlCol="0">
            <a:spAutoFit/>
          </a:bodyPr>
          <a:lstStyle/>
          <a:p>
            <a:r>
              <a:rPr lang="en-US" altLang="ja-JP" sz="1400" dirty="0" smtClean="0">
                <a:latin typeface="Yu Gothic" charset="-128"/>
                <a:ea typeface="Yu Gothic" charset="-128"/>
                <a:cs typeface="Yu Gothic" charset="-128"/>
              </a:rPr>
              <a:t>(3)</a:t>
            </a:r>
            <a:r>
              <a:rPr lang="ja-JP" altLang="en-US" sz="1400" dirty="0" smtClean="0">
                <a:latin typeface="Yu Gothic" charset="-128"/>
                <a:ea typeface="Yu Gothic" charset="-128"/>
                <a:cs typeface="Yu Gothic" charset="-128"/>
              </a:rPr>
              <a:t> 終了指示</a:t>
            </a:r>
            <a:r>
              <a:rPr lang="ja-JP" altLang="en-US" sz="1400" dirty="0" smtClean="0">
                <a:latin typeface="Yu Gothic" charset="-128"/>
                <a:cs typeface="Yu Gothic" charset="-128"/>
              </a:rPr>
              <a:t>記録</a:t>
            </a:r>
            <a:r>
              <a:rPr lang="en-US" altLang="ja-JP" sz="1400" dirty="0" smtClean="0">
                <a:latin typeface="Yu Gothic" charset="-128"/>
                <a:cs typeface="Yu Gothic" charset="-128"/>
              </a:rPr>
              <a:t/>
            </a:r>
            <a:br>
              <a:rPr lang="en-US" altLang="ja-JP" sz="1400" dirty="0" smtClean="0">
                <a:latin typeface="Yu Gothic" charset="-128"/>
                <a:cs typeface="Yu Gothic" charset="-128"/>
              </a:rPr>
            </a:br>
            <a:r>
              <a:rPr lang="en-US" altLang="ja-JP" sz="1400" dirty="0" smtClean="0">
                <a:latin typeface="Yu Gothic" charset="-128"/>
                <a:cs typeface="Yu Gothic" charset="-128"/>
              </a:rPr>
              <a:t>(4)</a:t>
            </a:r>
            <a:r>
              <a:rPr lang="ja-JP" altLang="en-US" sz="1400" dirty="0" smtClean="0">
                <a:latin typeface="Yu Gothic" charset="-128"/>
                <a:cs typeface="Yu Gothic" charset="-128"/>
              </a:rPr>
              <a:t> 再開指示</a:t>
            </a:r>
            <a:r>
              <a:rPr lang="ja-JP" altLang="en-US" sz="1400" dirty="0">
                <a:latin typeface="Yu Gothic" charset="-128"/>
                <a:cs typeface="Yu Gothic" charset="-128"/>
              </a:rPr>
              <a:t>待ち</a:t>
            </a:r>
            <a:r>
              <a:rPr lang="en-US" altLang="ja-JP" sz="1400" dirty="0" smtClean="0">
                <a:latin typeface="Yu Gothic" charset="-128"/>
                <a:cs typeface="Yu Gothic" charset="-128"/>
              </a:rPr>
              <a:t>barrier-enter</a:t>
            </a:r>
            <a:endParaRPr kumimoji="1" lang="ja-JP" altLang="en-US" sz="1400" dirty="0">
              <a:latin typeface="Yu Gothic" charset="-128"/>
              <a:ea typeface="Yu Gothic" charset="-128"/>
              <a:cs typeface="Yu Gothic" charset="-128"/>
            </a:endParaRPr>
          </a:p>
        </p:txBody>
      </p:sp>
      <p:sp>
        <p:nvSpPr>
          <p:cNvPr id="41" name="TextBox 40"/>
          <p:cNvSpPr txBox="1"/>
          <p:nvPr/>
        </p:nvSpPr>
        <p:spPr>
          <a:xfrm>
            <a:off x="10932061" y="3606015"/>
            <a:ext cx="1224000" cy="307777"/>
          </a:xfrm>
          <a:prstGeom prst="rect">
            <a:avLst/>
          </a:prstGeom>
          <a:noFill/>
        </p:spPr>
        <p:txBody>
          <a:bodyPr vert="horz" wrap="square" rtlCol="0">
            <a:spAutoFit/>
          </a:bodyPr>
          <a:lstStyle/>
          <a:p>
            <a:pPr marL="304800" indent="-304800"/>
            <a:r>
              <a:rPr kumimoji="1" lang="en-US" altLang="ja-JP" sz="1400" dirty="0" smtClean="0">
                <a:latin typeface="Yu Gothic" charset="-128"/>
                <a:ea typeface="Yu Gothic" charset="-128"/>
                <a:cs typeface="Yu Gothic" charset="-128"/>
              </a:rPr>
              <a:t>(7)</a:t>
            </a:r>
            <a:r>
              <a:rPr kumimoji="1" lang="ja-JP" altLang="en-US" sz="1400" dirty="0" smtClean="0">
                <a:latin typeface="Yu Gothic" charset="-128"/>
                <a:ea typeface="Yu Gothic" charset="-128"/>
                <a:cs typeface="Yu Gothic" charset="-128"/>
              </a:rPr>
              <a:t> 終了</a:t>
            </a:r>
            <a:endParaRPr kumimoji="1" lang="ja-JP" altLang="en-US" sz="1400" dirty="0">
              <a:latin typeface="Yu Gothic" charset="-128"/>
              <a:ea typeface="Yu Gothic" charset="-128"/>
              <a:cs typeface="Yu Gothic" charset="-128"/>
            </a:endParaRPr>
          </a:p>
        </p:txBody>
      </p:sp>
      <p:sp>
        <p:nvSpPr>
          <p:cNvPr id="43" name="TextBox 42"/>
          <p:cNvSpPr txBox="1"/>
          <p:nvPr/>
        </p:nvSpPr>
        <p:spPr>
          <a:xfrm>
            <a:off x="7017349" y="2437677"/>
            <a:ext cx="1224000" cy="307777"/>
          </a:xfrm>
          <a:prstGeom prst="rect">
            <a:avLst/>
          </a:prstGeom>
          <a:noFill/>
        </p:spPr>
        <p:txBody>
          <a:bodyPr vert="horz" wrap="square" rtlCol="0">
            <a:spAutoFit/>
          </a:bodyPr>
          <a:lstStyle/>
          <a:p>
            <a:pPr marL="304800" indent="-304800"/>
            <a:r>
              <a:rPr kumimoji="1" lang="en-US" altLang="ja-JP" sz="1400" smtClean="0">
                <a:latin typeface="Yu Gothic" charset="-128"/>
                <a:ea typeface="Yu Gothic" charset="-128"/>
                <a:cs typeface="Yu Gothic" charset="-128"/>
              </a:rPr>
              <a:t>(9)</a:t>
            </a:r>
            <a:r>
              <a:rPr kumimoji="1" lang="ja-JP" altLang="en-US" sz="1400" dirty="0" smtClean="0">
                <a:latin typeface="Yu Gothic" charset="-128"/>
                <a:ea typeface="Yu Gothic" charset="-128"/>
                <a:cs typeface="Yu Gothic" charset="-128"/>
              </a:rPr>
              <a:t> 終了</a:t>
            </a:r>
            <a:endParaRPr kumimoji="1" lang="ja-JP" altLang="en-US" sz="1400" dirty="0">
              <a:latin typeface="Yu Gothic" charset="-128"/>
              <a:ea typeface="Yu Gothic" charset="-128"/>
              <a:cs typeface="Yu Gothic" charset="-128"/>
            </a:endParaRPr>
          </a:p>
        </p:txBody>
      </p:sp>
      <p:sp>
        <p:nvSpPr>
          <p:cNvPr id="44" name="TextBox 43"/>
          <p:cNvSpPr txBox="1"/>
          <p:nvPr/>
        </p:nvSpPr>
        <p:spPr>
          <a:xfrm>
            <a:off x="5504091" y="3646949"/>
            <a:ext cx="1995739" cy="523220"/>
          </a:xfrm>
          <a:prstGeom prst="rect">
            <a:avLst/>
          </a:prstGeom>
          <a:noFill/>
        </p:spPr>
        <p:txBody>
          <a:bodyPr vert="horz" wrap="square" rtlCol="0">
            <a:spAutoFit/>
          </a:bodyPr>
          <a:lstStyle/>
          <a:p>
            <a:pPr algn="ctr"/>
            <a:r>
              <a:rPr kumimoji="1" lang="en-US" altLang="ja-JP" sz="1400" dirty="0" smtClean="0">
                <a:latin typeface="Yu Gothic" charset="-128"/>
                <a:ea typeface="Yu Gothic" charset="-128"/>
                <a:cs typeface="Yu Gothic" charset="-128"/>
              </a:rPr>
              <a:t>(8)</a:t>
            </a:r>
            <a:r>
              <a:rPr kumimoji="1" lang="ja-JP" altLang="en-US" sz="1400" dirty="0" smtClean="0">
                <a:latin typeface="Yu Gothic" charset="-128"/>
                <a:ea typeface="Yu Gothic" charset="-128"/>
                <a:cs typeface="Yu Gothic" charset="-128"/>
              </a:rPr>
              <a:t> </a:t>
            </a:r>
            <a:r>
              <a:rPr kumimoji="1" lang="en-US" altLang="ja-JP" sz="1400" dirty="0" smtClean="0">
                <a:latin typeface="Yu Gothic" charset="-128"/>
                <a:ea typeface="Yu Gothic" charset="-128"/>
                <a:cs typeface="Yu Gothic" charset="-128"/>
              </a:rPr>
              <a:t>MPI</a:t>
            </a:r>
            <a:r>
              <a:rPr kumimoji="1" lang="ja-JP" altLang="en-US" sz="1400" dirty="0" smtClean="0">
                <a:latin typeface="Yu Gothic" charset="-128"/>
                <a:ea typeface="Yu Gothic" charset="-128"/>
                <a:cs typeface="Yu Gothic" charset="-128"/>
              </a:rPr>
              <a:t>プログラム</a:t>
            </a:r>
            <a:r>
              <a:rPr kumimoji="1" lang="en-US" altLang="ja-JP" sz="1400" dirty="0" smtClean="0">
                <a:latin typeface="Yu Gothic" charset="-128"/>
                <a:ea typeface="Yu Gothic" charset="-128"/>
                <a:cs typeface="Yu Gothic" charset="-128"/>
              </a:rPr>
              <a:t/>
            </a:r>
            <a:br>
              <a:rPr kumimoji="1" lang="en-US" altLang="ja-JP" sz="1400" dirty="0" smtClean="0">
                <a:latin typeface="Yu Gothic" charset="-128"/>
                <a:ea typeface="Yu Gothic" charset="-128"/>
                <a:cs typeface="Yu Gothic" charset="-128"/>
              </a:rPr>
            </a:br>
            <a:r>
              <a:rPr kumimoji="1" lang="ja-JP" altLang="en-US" sz="1400" dirty="0" smtClean="0">
                <a:latin typeface="Yu Gothic" charset="-128"/>
                <a:ea typeface="Yu Gothic" charset="-128"/>
                <a:cs typeface="Yu Gothic" charset="-128"/>
              </a:rPr>
              <a:t>登録解除</a:t>
            </a:r>
            <a:endParaRPr kumimoji="1" lang="ja-JP" altLang="en-US" sz="1400" dirty="0">
              <a:latin typeface="Yu Gothic" charset="-128"/>
              <a:ea typeface="Yu Gothic" charset="-128"/>
              <a:cs typeface="Yu Gothic" charset="-128"/>
            </a:endParaRPr>
          </a:p>
        </p:txBody>
      </p:sp>
      <p:cxnSp>
        <p:nvCxnSpPr>
          <p:cNvPr id="45" name="直線矢印コネクタ 34"/>
          <p:cNvCxnSpPr/>
          <p:nvPr/>
        </p:nvCxnSpPr>
        <p:spPr bwMode="auto">
          <a:xfrm>
            <a:off x="5789165" y="4171266"/>
            <a:ext cx="1501840" cy="0"/>
          </a:xfrm>
          <a:prstGeom prst="straightConnector1">
            <a:avLst/>
          </a:prstGeom>
          <a:noFill/>
          <a:ln w="19050" cap="flat" cmpd="sng" algn="ctr">
            <a:solidFill>
              <a:srgbClr val="000000"/>
            </a:solidFill>
            <a:prstDash val="solid"/>
            <a:miter lim="800000"/>
            <a:headEnd type="arrow" w="med" len="med"/>
            <a:tailEnd type="none"/>
          </a:ln>
          <a:effectLst/>
          <a:extLst/>
        </p:spPr>
      </p:cxnSp>
      <p:cxnSp>
        <p:nvCxnSpPr>
          <p:cNvPr id="46" name="直線矢印コネクタ 34"/>
          <p:cNvCxnSpPr/>
          <p:nvPr/>
        </p:nvCxnSpPr>
        <p:spPr bwMode="auto">
          <a:xfrm>
            <a:off x="7291005" y="3590038"/>
            <a:ext cx="0" cy="581228"/>
          </a:xfrm>
          <a:prstGeom prst="straightConnector1">
            <a:avLst/>
          </a:prstGeom>
          <a:noFill/>
          <a:ln w="19050" cap="flat" cmpd="sng" algn="ctr">
            <a:solidFill>
              <a:srgbClr val="000000"/>
            </a:solidFill>
            <a:prstDash val="solid"/>
            <a:miter lim="800000"/>
            <a:headEnd type="none" w="med" len="med"/>
            <a:tailEnd type="none"/>
          </a:ln>
          <a:effectLst/>
          <a:extLst/>
        </p:spPr>
      </p:cxnSp>
    </p:spTree>
    <p:extLst>
      <p:ext uri="{BB962C8B-B14F-4D97-AF65-F5344CB8AC3E}">
        <p14:creationId xmlns:p14="http://schemas.microsoft.com/office/powerpoint/2010/main" val="1317030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51"/>
          <p:cNvGrpSpPr/>
          <p:nvPr/>
        </p:nvGrpSpPr>
        <p:grpSpPr>
          <a:xfrm>
            <a:off x="2954175" y="1535893"/>
            <a:ext cx="6283650" cy="3786214"/>
            <a:chOff x="642910" y="1357298"/>
            <a:chExt cx="6283650" cy="3786214"/>
          </a:xfrm>
        </p:grpSpPr>
        <p:sp>
          <p:nvSpPr>
            <p:cNvPr id="5" name="正方形/長方形 1"/>
            <p:cNvSpPr/>
            <p:nvPr/>
          </p:nvSpPr>
          <p:spPr>
            <a:xfrm>
              <a:off x="642910" y="1357298"/>
              <a:ext cx="2428892" cy="37862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1000" dirty="0" smtClean="0">
                  <a:solidFill>
                    <a:schemeClr val="tx1"/>
                  </a:solidFill>
                </a:rPr>
                <a:t>ホスト</a:t>
              </a:r>
              <a:r>
                <a:rPr kumimoji="1" lang="en-US" altLang="ja-JP" sz="1000" dirty="0" smtClean="0">
                  <a:solidFill>
                    <a:schemeClr val="tx1"/>
                  </a:solidFill>
                </a:rPr>
                <a:t>OS</a:t>
              </a:r>
              <a:endParaRPr kumimoji="1" lang="ja-JP" altLang="en-US" sz="1000" dirty="0">
                <a:solidFill>
                  <a:schemeClr val="tx1"/>
                </a:solidFill>
              </a:endParaRPr>
            </a:p>
          </p:txBody>
        </p:sp>
        <p:sp>
          <p:nvSpPr>
            <p:cNvPr id="6" name="正方形/長方形 2"/>
            <p:cNvSpPr/>
            <p:nvPr/>
          </p:nvSpPr>
          <p:spPr>
            <a:xfrm>
              <a:off x="1000100" y="1785926"/>
              <a:ext cx="1847864" cy="1285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sz="1000" dirty="0" err="1" smtClean="0">
                  <a:solidFill>
                    <a:schemeClr val="tx1"/>
                  </a:solidFill>
                </a:rPr>
                <a:t>mcexec</a:t>
              </a:r>
              <a:endParaRPr kumimoji="1" lang="ja-JP" altLang="en-US" sz="1000" dirty="0">
                <a:solidFill>
                  <a:schemeClr val="tx1"/>
                </a:solidFill>
              </a:endParaRPr>
            </a:p>
          </p:txBody>
        </p:sp>
        <p:sp>
          <p:nvSpPr>
            <p:cNvPr id="7" name="正方形/長方形 3"/>
            <p:cNvSpPr/>
            <p:nvPr/>
          </p:nvSpPr>
          <p:spPr>
            <a:xfrm>
              <a:off x="785786" y="3429000"/>
              <a:ext cx="1214446" cy="785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900" dirty="0" smtClean="0">
                  <a:solidFill>
                    <a:schemeClr val="tx1"/>
                  </a:solidFill>
                </a:rPr>
                <a:t>プロセス</a:t>
              </a:r>
              <a:endParaRPr kumimoji="1" lang="en-US" altLang="ja-JP" sz="900" dirty="0" smtClean="0">
                <a:solidFill>
                  <a:schemeClr val="tx1"/>
                </a:solidFill>
              </a:endParaRPr>
            </a:p>
            <a:p>
              <a:endParaRPr kumimoji="1" lang="en-US" altLang="ja-JP" sz="900" dirty="0" smtClean="0">
                <a:solidFill>
                  <a:schemeClr val="tx1"/>
                </a:solidFill>
              </a:endParaRPr>
            </a:p>
            <a:p>
              <a:r>
                <a:rPr kumimoji="1" lang="en-US" altLang="ja-JP" sz="900" dirty="0" smtClean="0">
                  <a:solidFill>
                    <a:schemeClr val="tx1"/>
                  </a:solidFill>
                </a:rPr>
                <a:t>kill</a:t>
              </a:r>
              <a:r>
                <a:rPr kumimoji="1" lang="ja-JP" altLang="en-US" sz="900" dirty="0" smtClean="0">
                  <a:solidFill>
                    <a:schemeClr val="tx1"/>
                  </a:solidFill>
                </a:rPr>
                <a:t> システムコール</a:t>
              </a:r>
              <a:endParaRPr kumimoji="1" lang="ja-JP" altLang="en-US" sz="900" dirty="0">
                <a:solidFill>
                  <a:schemeClr val="tx1"/>
                </a:solidFill>
              </a:endParaRPr>
            </a:p>
          </p:txBody>
        </p:sp>
        <p:sp>
          <p:nvSpPr>
            <p:cNvPr id="8" name="正方形/長方形 4"/>
            <p:cNvSpPr/>
            <p:nvPr/>
          </p:nvSpPr>
          <p:spPr>
            <a:xfrm>
              <a:off x="1714480" y="4286256"/>
              <a:ext cx="1214446" cy="785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sz="900" dirty="0" err="1" smtClean="0">
                  <a:solidFill>
                    <a:schemeClr val="tx1"/>
                  </a:solidFill>
                </a:rPr>
                <a:t>tty</a:t>
              </a:r>
              <a:endParaRPr kumimoji="1" lang="en-US" altLang="ja-JP" sz="900" dirty="0" smtClean="0">
                <a:solidFill>
                  <a:schemeClr val="tx1"/>
                </a:solidFill>
              </a:endParaRPr>
            </a:p>
            <a:p>
              <a:endParaRPr lang="en-US" altLang="ja-JP" sz="900" dirty="0">
                <a:solidFill>
                  <a:schemeClr val="tx1"/>
                </a:solidFill>
              </a:endParaRPr>
            </a:p>
            <a:p>
              <a:r>
                <a:rPr kumimoji="1" lang="en-US" altLang="ja-JP" sz="900" dirty="0" smtClean="0">
                  <a:solidFill>
                    <a:schemeClr val="tx1"/>
                  </a:solidFill>
                </a:rPr>
                <a:t>     ^C</a:t>
              </a:r>
              <a:endParaRPr kumimoji="1" lang="ja-JP" altLang="en-US" sz="900" dirty="0">
                <a:solidFill>
                  <a:schemeClr val="tx1"/>
                </a:solidFill>
              </a:endParaRPr>
            </a:p>
          </p:txBody>
        </p:sp>
        <p:cxnSp>
          <p:nvCxnSpPr>
            <p:cNvPr id="9" name="直線矢印コネクタ 6"/>
            <p:cNvCxnSpPr>
              <a:stCxn id="7" idx="0"/>
            </p:cNvCxnSpPr>
            <p:nvPr/>
          </p:nvCxnSpPr>
          <p:spPr>
            <a:xfrm rot="5400000" flipH="1" flipV="1">
              <a:off x="1267992" y="3196827"/>
              <a:ext cx="357190" cy="10715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7"/>
            <p:cNvCxnSpPr>
              <a:stCxn id="8" idx="0"/>
              <a:endCxn id="6" idx="2"/>
            </p:cNvCxnSpPr>
            <p:nvPr/>
          </p:nvCxnSpPr>
          <p:spPr>
            <a:xfrm flipH="1" flipV="1">
              <a:off x="1924032" y="3071810"/>
              <a:ext cx="397671" cy="121444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9"/>
            <p:cNvSpPr txBox="1"/>
            <p:nvPr/>
          </p:nvSpPr>
          <p:spPr>
            <a:xfrm>
              <a:off x="2267744" y="3933056"/>
              <a:ext cx="668773"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000" dirty="0" smtClean="0"/>
                <a:t>シグナル</a:t>
              </a:r>
              <a:endParaRPr kumimoji="1" lang="ja-JP" altLang="en-US" sz="1000" dirty="0"/>
            </a:p>
          </p:txBody>
        </p:sp>
        <p:sp>
          <p:nvSpPr>
            <p:cNvPr id="12" name="テキスト ボックス 10"/>
            <p:cNvSpPr txBox="1"/>
            <p:nvPr/>
          </p:nvSpPr>
          <p:spPr>
            <a:xfrm>
              <a:off x="1428728" y="3143248"/>
              <a:ext cx="668773"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000" dirty="0" smtClean="0"/>
                <a:t>シグナル</a:t>
              </a:r>
              <a:endParaRPr kumimoji="1" lang="ja-JP" altLang="en-US" sz="1000" dirty="0"/>
            </a:p>
          </p:txBody>
        </p:sp>
        <p:sp>
          <p:nvSpPr>
            <p:cNvPr id="13" name="正方形/長方形 11"/>
            <p:cNvSpPr/>
            <p:nvPr/>
          </p:nvSpPr>
          <p:spPr>
            <a:xfrm>
              <a:off x="4357686" y="1357298"/>
              <a:ext cx="2428892" cy="37862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000" dirty="0" err="1" smtClean="0">
                  <a:solidFill>
                    <a:schemeClr val="tx1"/>
                  </a:solidFill>
                </a:rPr>
                <a:t>McK</a:t>
              </a:r>
              <a:r>
                <a:rPr kumimoji="1" lang="en-US" altLang="ja-JP" sz="1000" dirty="0" err="1" smtClean="0">
                  <a:solidFill>
                    <a:schemeClr val="tx1"/>
                  </a:solidFill>
                </a:rPr>
                <a:t>ernel</a:t>
              </a:r>
              <a:endParaRPr kumimoji="1" lang="ja-JP" altLang="en-US" sz="1000" dirty="0">
                <a:solidFill>
                  <a:schemeClr val="tx1"/>
                </a:solidFill>
              </a:endParaRPr>
            </a:p>
          </p:txBody>
        </p:sp>
        <p:sp>
          <p:nvSpPr>
            <p:cNvPr id="14" name="正方形/長方形 12"/>
            <p:cNvSpPr/>
            <p:nvPr/>
          </p:nvSpPr>
          <p:spPr>
            <a:xfrm>
              <a:off x="1071538" y="2000240"/>
              <a:ext cx="857256"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800" dirty="0" smtClean="0">
                  <a:solidFill>
                    <a:schemeClr val="tx1"/>
                  </a:solidFill>
                </a:rPr>
                <a:t>シグナル処理</a:t>
              </a:r>
              <a:endParaRPr kumimoji="1" lang="en-US" altLang="ja-JP" sz="800" dirty="0" smtClean="0">
                <a:solidFill>
                  <a:schemeClr val="tx1"/>
                </a:solidFill>
              </a:endParaRPr>
            </a:p>
            <a:p>
              <a:r>
                <a:rPr kumimoji="1" lang="ja-JP" altLang="en-US" sz="800" dirty="0" smtClean="0">
                  <a:solidFill>
                    <a:schemeClr val="tx1"/>
                  </a:solidFill>
                </a:rPr>
                <a:t>スレッド</a:t>
              </a:r>
              <a:endParaRPr kumimoji="1" lang="ja-JP" altLang="en-US" sz="800" dirty="0">
                <a:solidFill>
                  <a:schemeClr val="tx1"/>
                </a:solidFill>
              </a:endParaRPr>
            </a:p>
          </p:txBody>
        </p:sp>
        <p:sp>
          <p:nvSpPr>
            <p:cNvPr id="15" name="正方形/長方形 13"/>
            <p:cNvSpPr/>
            <p:nvPr/>
          </p:nvSpPr>
          <p:spPr>
            <a:xfrm>
              <a:off x="1785918" y="2500306"/>
              <a:ext cx="928694"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800" dirty="0">
                  <a:solidFill>
                    <a:schemeClr val="tx1"/>
                  </a:solidFill>
                </a:rPr>
                <a:t>システムコール</a:t>
              </a:r>
              <a:r>
                <a:rPr kumimoji="1" lang="ja-JP" altLang="en-US" sz="800" dirty="0" smtClean="0">
                  <a:solidFill>
                    <a:schemeClr val="tx1"/>
                  </a:solidFill>
                </a:rPr>
                <a:t>処理スレッド</a:t>
              </a:r>
              <a:endParaRPr kumimoji="1" lang="ja-JP" altLang="en-US" sz="800" dirty="0">
                <a:solidFill>
                  <a:schemeClr val="tx1"/>
                </a:solidFill>
              </a:endParaRPr>
            </a:p>
          </p:txBody>
        </p:sp>
        <p:cxnSp>
          <p:nvCxnSpPr>
            <p:cNvPr id="16" name="直線矢印コネクタ 15"/>
            <p:cNvCxnSpPr>
              <a:stCxn id="14" idx="3"/>
            </p:cNvCxnSpPr>
            <p:nvPr/>
          </p:nvCxnSpPr>
          <p:spPr>
            <a:xfrm>
              <a:off x="1928794" y="2214554"/>
              <a:ext cx="71438" cy="28575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928794" y="2214554"/>
              <a:ext cx="668773"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000" dirty="0" smtClean="0"/>
                <a:t>シグナル</a:t>
              </a:r>
              <a:endParaRPr kumimoji="1" lang="ja-JP" altLang="en-US" sz="1000" dirty="0"/>
            </a:p>
          </p:txBody>
        </p:sp>
        <p:sp>
          <p:nvSpPr>
            <p:cNvPr id="18" name="正方形/長方形 17"/>
            <p:cNvSpPr/>
            <p:nvPr/>
          </p:nvSpPr>
          <p:spPr>
            <a:xfrm>
              <a:off x="4643438" y="1714488"/>
              <a:ext cx="1847864" cy="7784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1000" dirty="0" smtClean="0">
                  <a:solidFill>
                    <a:schemeClr val="tx1"/>
                  </a:solidFill>
                </a:rPr>
                <a:t>シグナル受信プロセス</a:t>
              </a:r>
              <a:endParaRPr kumimoji="1" lang="ja-JP" altLang="en-US" sz="1000" dirty="0">
                <a:solidFill>
                  <a:schemeClr val="tx1"/>
                </a:solidFill>
              </a:endParaRPr>
            </a:p>
          </p:txBody>
        </p:sp>
        <p:sp>
          <p:nvSpPr>
            <p:cNvPr id="19" name="爆発 1 18"/>
            <p:cNvSpPr/>
            <p:nvPr/>
          </p:nvSpPr>
          <p:spPr>
            <a:xfrm>
              <a:off x="6012160" y="1988840"/>
              <a:ext cx="914400" cy="914400"/>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800" dirty="0" smtClean="0">
                  <a:solidFill>
                    <a:schemeClr val="tx1"/>
                  </a:solidFill>
                </a:rPr>
                <a:t>Page</a:t>
              </a:r>
            </a:p>
            <a:p>
              <a:pPr algn="ctr"/>
              <a:r>
                <a:rPr lang="en-US" altLang="ja-JP" sz="800" dirty="0" smtClean="0">
                  <a:solidFill>
                    <a:schemeClr val="tx1"/>
                  </a:solidFill>
                </a:rPr>
                <a:t>Fault</a:t>
              </a:r>
              <a:endParaRPr kumimoji="1" lang="ja-JP" altLang="en-US" sz="800" dirty="0">
                <a:solidFill>
                  <a:schemeClr val="tx1"/>
                </a:solidFill>
              </a:endParaRPr>
            </a:p>
          </p:txBody>
        </p:sp>
        <p:sp>
          <p:nvSpPr>
            <p:cNvPr id="20" name="爆発 1 19"/>
            <p:cNvSpPr/>
            <p:nvPr/>
          </p:nvSpPr>
          <p:spPr>
            <a:xfrm>
              <a:off x="4427984" y="1916832"/>
              <a:ext cx="914400" cy="914400"/>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800" dirty="0" smtClean="0">
                  <a:solidFill>
                    <a:schemeClr val="tx1"/>
                  </a:solidFill>
                </a:rPr>
                <a:t>GPF</a:t>
              </a:r>
              <a:endParaRPr kumimoji="1" lang="ja-JP" altLang="en-US" sz="800" dirty="0">
                <a:solidFill>
                  <a:schemeClr val="tx1"/>
                </a:solidFill>
              </a:endParaRPr>
            </a:p>
          </p:txBody>
        </p:sp>
        <p:cxnSp>
          <p:nvCxnSpPr>
            <p:cNvPr id="21" name="直線矢印コネクタ 20"/>
            <p:cNvCxnSpPr/>
            <p:nvPr/>
          </p:nvCxnSpPr>
          <p:spPr>
            <a:xfrm>
              <a:off x="4932040" y="2636912"/>
              <a:ext cx="211464" cy="29202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3"/>
            <p:cNvCxnSpPr/>
            <p:nvPr/>
          </p:nvCxnSpPr>
          <p:spPr>
            <a:xfrm flipH="1">
              <a:off x="5857884" y="2636912"/>
              <a:ext cx="370300" cy="29202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正方形/長方形 26"/>
            <p:cNvSpPr/>
            <p:nvPr/>
          </p:nvSpPr>
          <p:spPr>
            <a:xfrm>
              <a:off x="5429256" y="4214818"/>
              <a:ext cx="1214446" cy="5823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900" dirty="0" smtClean="0">
                  <a:solidFill>
                    <a:schemeClr val="tx1"/>
                  </a:solidFill>
                </a:rPr>
                <a:t>プロセス</a:t>
              </a:r>
              <a:endParaRPr kumimoji="1" lang="en-US" altLang="ja-JP" sz="900" dirty="0" smtClean="0">
                <a:solidFill>
                  <a:schemeClr val="tx1"/>
                </a:solidFill>
              </a:endParaRPr>
            </a:p>
            <a:p>
              <a:endParaRPr kumimoji="1" lang="en-US" altLang="ja-JP" sz="900" dirty="0" smtClean="0">
                <a:solidFill>
                  <a:schemeClr val="tx1"/>
                </a:solidFill>
              </a:endParaRPr>
            </a:p>
            <a:p>
              <a:r>
                <a:rPr kumimoji="1" lang="en-US" altLang="ja-JP" sz="900" dirty="0" smtClean="0">
                  <a:solidFill>
                    <a:schemeClr val="tx1"/>
                  </a:solidFill>
                </a:rPr>
                <a:t>kill</a:t>
              </a:r>
              <a:r>
                <a:rPr kumimoji="1" lang="ja-JP" altLang="en-US" sz="900" dirty="0" smtClean="0">
                  <a:solidFill>
                    <a:schemeClr val="tx1"/>
                  </a:solidFill>
                </a:rPr>
                <a:t> システムコール</a:t>
              </a:r>
              <a:endParaRPr kumimoji="1" lang="ja-JP" altLang="en-US" sz="900" dirty="0">
                <a:solidFill>
                  <a:schemeClr val="tx1"/>
                </a:solidFill>
              </a:endParaRPr>
            </a:p>
          </p:txBody>
        </p:sp>
        <p:sp>
          <p:nvSpPr>
            <p:cNvPr id="24" name="テキスト ボックス 27"/>
            <p:cNvSpPr txBox="1"/>
            <p:nvPr/>
          </p:nvSpPr>
          <p:spPr>
            <a:xfrm>
              <a:off x="5148064" y="2564904"/>
              <a:ext cx="668773"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000" dirty="0" smtClean="0"/>
                <a:t>シグナル</a:t>
              </a:r>
              <a:endParaRPr kumimoji="1" lang="ja-JP" altLang="en-US" sz="1000" dirty="0"/>
            </a:p>
          </p:txBody>
        </p:sp>
        <p:sp>
          <p:nvSpPr>
            <p:cNvPr id="25" name="テキスト ボックス 28"/>
            <p:cNvSpPr txBox="1"/>
            <p:nvPr/>
          </p:nvSpPr>
          <p:spPr>
            <a:xfrm>
              <a:off x="4427984" y="3861048"/>
              <a:ext cx="668773"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000" dirty="0" smtClean="0"/>
                <a:t>シグナル</a:t>
              </a:r>
              <a:endParaRPr kumimoji="1" lang="ja-JP" altLang="en-US" sz="1000" dirty="0"/>
            </a:p>
          </p:txBody>
        </p:sp>
        <p:cxnSp>
          <p:nvCxnSpPr>
            <p:cNvPr id="26" name="直線矢印コネクタ 29"/>
            <p:cNvCxnSpPr>
              <a:stCxn id="23" idx="0"/>
            </p:cNvCxnSpPr>
            <p:nvPr/>
          </p:nvCxnSpPr>
          <p:spPr>
            <a:xfrm flipH="1" flipV="1">
              <a:off x="5868144" y="3645024"/>
              <a:ext cx="168335" cy="56979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32"/>
            <p:cNvSpPr txBox="1"/>
            <p:nvPr/>
          </p:nvSpPr>
          <p:spPr>
            <a:xfrm>
              <a:off x="5357818" y="3786190"/>
              <a:ext cx="668773"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000" dirty="0" smtClean="0"/>
                <a:t>シグナル</a:t>
              </a:r>
              <a:endParaRPr kumimoji="1" lang="ja-JP" altLang="en-US" sz="1000" dirty="0"/>
            </a:p>
          </p:txBody>
        </p:sp>
        <p:sp>
          <p:nvSpPr>
            <p:cNvPr id="28" name="正方形/長方形 33"/>
            <p:cNvSpPr/>
            <p:nvPr/>
          </p:nvSpPr>
          <p:spPr>
            <a:xfrm>
              <a:off x="4788024" y="2996952"/>
              <a:ext cx="1571636"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000" dirty="0" err="1" smtClean="0">
                  <a:solidFill>
                    <a:schemeClr val="tx1"/>
                  </a:solidFill>
                </a:rPr>
                <a:t>McK</a:t>
              </a:r>
              <a:r>
                <a:rPr kumimoji="1" lang="en-US" altLang="ja-JP" sz="1000" dirty="0" err="1" smtClean="0">
                  <a:solidFill>
                    <a:schemeClr val="tx1"/>
                  </a:solidFill>
                </a:rPr>
                <a:t>ernel</a:t>
              </a:r>
              <a:r>
                <a:rPr kumimoji="1" lang="ja-JP" altLang="en-US" sz="1000" dirty="0" smtClean="0">
                  <a:solidFill>
                    <a:schemeClr val="tx1"/>
                  </a:solidFill>
                </a:rPr>
                <a:t> シグナル処理</a:t>
              </a:r>
              <a:endParaRPr kumimoji="1" lang="ja-JP" altLang="en-US" sz="1000" dirty="0">
                <a:solidFill>
                  <a:schemeClr val="tx1"/>
                </a:solidFill>
              </a:endParaRPr>
            </a:p>
          </p:txBody>
        </p:sp>
        <p:cxnSp>
          <p:nvCxnSpPr>
            <p:cNvPr id="29" name="直線矢印コネクタ 38"/>
            <p:cNvCxnSpPr>
              <a:stCxn id="14" idx="3"/>
            </p:cNvCxnSpPr>
            <p:nvPr/>
          </p:nvCxnSpPr>
          <p:spPr>
            <a:xfrm>
              <a:off x="1928794" y="2214554"/>
              <a:ext cx="2859230" cy="926414"/>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テキスト ボックス 70"/>
            <p:cNvSpPr txBox="1"/>
            <p:nvPr/>
          </p:nvSpPr>
          <p:spPr>
            <a:xfrm>
              <a:off x="3491880" y="2492896"/>
              <a:ext cx="609462"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000" dirty="0" smtClean="0"/>
                <a:t>IKC</a:t>
              </a:r>
              <a:r>
                <a:rPr kumimoji="1" lang="ja-JP" altLang="en-US" sz="1000" dirty="0" smtClean="0"/>
                <a:t>通信</a:t>
              </a:r>
              <a:endParaRPr kumimoji="1" lang="ja-JP" altLang="en-US" sz="1000" dirty="0"/>
            </a:p>
          </p:txBody>
        </p:sp>
        <p:cxnSp>
          <p:nvCxnSpPr>
            <p:cNvPr id="31" name="直線矢印コネクタ 34"/>
            <p:cNvCxnSpPr/>
            <p:nvPr/>
          </p:nvCxnSpPr>
          <p:spPr>
            <a:xfrm flipH="1" flipV="1">
              <a:off x="2339753" y="3068960"/>
              <a:ext cx="288031"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爆発 1 30"/>
            <p:cNvSpPr/>
            <p:nvPr/>
          </p:nvSpPr>
          <p:spPr>
            <a:xfrm>
              <a:off x="2411760" y="2924944"/>
              <a:ext cx="914400" cy="914400"/>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500" dirty="0" smtClean="0">
                  <a:solidFill>
                    <a:schemeClr val="tx1"/>
                  </a:solidFill>
                </a:rPr>
                <a:t>SIGALRM</a:t>
              </a:r>
            </a:p>
            <a:p>
              <a:pPr algn="ctr"/>
              <a:r>
                <a:rPr lang="en-US" altLang="ja-JP" sz="500" dirty="0" smtClean="0">
                  <a:solidFill>
                    <a:schemeClr val="tx1"/>
                  </a:solidFill>
                </a:rPr>
                <a:t>SIGPIPE</a:t>
              </a:r>
            </a:p>
            <a:p>
              <a:pPr algn="ctr"/>
              <a:r>
                <a:rPr kumimoji="1" lang="ja-JP" altLang="en-US" sz="500" dirty="0" smtClean="0">
                  <a:solidFill>
                    <a:schemeClr val="tx1"/>
                  </a:solidFill>
                </a:rPr>
                <a:t>など</a:t>
              </a:r>
              <a:endParaRPr kumimoji="1" lang="ja-JP" altLang="en-US" sz="500" dirty="0">
                <a:solidFill>
                  <a:schemeClr val="tx1"/>
                </a:solidFill>
              </a:endParaRPr>
            </a:p>
          </p:txBody>
        </p:sp>
        <p:sp>
          <p:nvSpPr>
            <p:cNvPr id="33" name="正方形/長方形 43"/>
            <p:cNvSpPr/>
            <p:nvPr/>
          </p:nvSpPr>
          <p:spPr>
            <a:xfrm>
              <a:off x="4427984" y="4293096"/>
              <a:ext cx="864096" cy="5823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900" dirty="0" smtClean="0">
                  <a:solidFill>
                    <a:schemeClr val="tx1"/>
                  </a:solidFill>
                </a:rPr>
                <a:t>子プロセス</a:t>
              </a:r>
              <a:endParaRPr kumimoji="1" lang="en-US" altLang="ja-JP" sz="900" dirty="0" smtClean="0">
                <a:solidFill>
                  <a:schemeClr val="tx1"/>
                </a:solidFill>
              </a:endParaRPr>
            </a:p>
            <a:p>
              <a:endParaRPr kumimoji="1" lang="en-US" altLang="ja-JP" sz="900" dirty="0" smtClean="0">
                <a:solidFill>
                  <a:schemeClr val="tx1"/>
                </a:solidFill>
              </a:endParaRPr>
            </a:p>
            <a:p>
              <a:r>
                <a:rPr lang="ja-JP" altLang="en-US" sz="900" dirty="0" smtClean="0">
                  <a:solidFill>
                    <a:schemeClr val="tx1"/>
                  </a:solidFill>
                </a:rPr>
                <a:t>終了</a:t>
              </a:r>
              <a:endParaRPr kumimoji="1" lang="ja-JP" altLang="en-US" sz="900" dirty="0">
                <a:solidFill>
                  <a:schemeClr val="tx1"/>
                </a:solidFill>
              </a:endParaRPr>
            </a:p>
          </p:txBody>
        </p:sp>
        <p:cxnSp>
          <p:nvCxnSpPr>
            <p:cNvPr id="34" name="直線矢印コネクタ 48"/>
            <p:cNvCxnSpPr>
              <a:stCxn id="33" idx="0"/>
            </p:cNvCxnSpPr>
            <p:nvPr/>
          </p:nvCxnSpPr>
          <p:spPr>
            <a:xfrm flipV="1">
              <a:off x="4860032" y="3645024"/>
              <a:ext cx="216024" cy="64807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164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59"/>
          <p:cNvGrpSpPr/>
          <p:nvPr/>
        </p:nvGrpSpPr>
        <p:grpSpPr>
          <a:xfrm>
            <a:off x="2099556" y="1268760"/>
            <a:ext cx="7992888" cy="4320480"/>
            <a:chOff x="251520" y="1412776"/>
            <a:chExt cx="7992888" cy="4320480"/>
          </a:xfrm>
        </p:grpSpPr>
        <p:sp>
          <p:nvSpPr>
            <p:cNvPr id="5" name="正方形/長方形 9"/>
            <p:cNvSpPr/>
            <p:nvPr/>
          </p:nvSpPr>
          <p:spPr>
            <a:xfrm>
              <a:off x="3707904" y="1412776"/>
              <a:ext cx="4536504" cy="43204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000" dirty="0" err="1" smtClean="0">
                  <a:solidFill>
                    <a:schemeClr val="tx1"/>
                  </a:solidFill>
                </a:rPr>
                <a:t>McKernel</a:t>
              </a:r>
              <a:endParaRPr lang="en-US" altLang="ja-JP" sz="1000" dirty="0" smtClean="0">
                <a:solidFill>
                  <a:schemeClr val="tx1"/>
                </a:solidFill>
              </a:endParaRPr>
            </a:p>
          </p:txBody>
        </p:sp>
        <p:sp>
          <p:nvSpPr>
            <p:cNvPr id="6" name="正方形/長方形 1"/>
            <p:cNvSpPr/>
            <p:nvPr/>
          </p:nvSpPr>
          <p:spPr>
            <a:xfrm>
              <a:off x="683568" y="1484784"/>
              <a:ext cx="1944216" cy="180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sz="1000" dirty="0" err="1" smtClean="0">
                  <a:solidFill>
                    <a:schemeClr val="tx1"/>
                  </a:solidFill>
                </a:rPr>
                <a:t>mcexec</a:t>
              </a:r>
              <a:endParaRPr kumimoji="1" lang="ja-JP" altLang="en-US" sz="1000" dirty="0">
                <a:solidFill>
                  <a:schemeClr val="tx1"/>
                </a:solidFill>
              </a:endParaRPr>
            </a:p>
          </p:txBody>
        </p:sp>
        <p:sp>
          <p:nvSpPr>
            <p:cNvPr id="7" name="正方形/長方形 2"/>
            <p:cNvSpPr/>
            <p:nvPr/>
          </p:nvSpPr>
          <p:spPr>
            <a:xfrm>
              <a:off x="899593" y="2060848"/>
              <a:ext cx="1566174" cy="5236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000" dirty="0" smtClean="0">
                  <a:solidFill>
                    <a:schemeClr val="tx1"/>
                  </a:solidFill>
                </a:rPr>
                <a:t>シグナルハンドラ</a:t>
              </a:r>
              <a:endParaRPr kumimoji="1" lang="ja-JP" altLang="en-US" sz="1000" dirty="0">
                <a:solidFill>
                  <a:schemeClr val="tx1"/>
                </a:solidFill>
              </a:endParaRPr>
            </a:p>
          </p:txBody>
        </p:sp>
        <p:sp>
          <p:nvSpPr>
            <p:cNvPr id="8" name="爆発 1 4"/>
            <p:cNvSpPr/>
            <p:nvPr/>
          </p:nvSpPr>
          <p:spPr>
            <a:xfrm>
              <a:off x="251520" y="2636912"/>
              <a:ext cx="1620180" cy="1221954"/>
            </a:xfrm>
            <a:prstGeom prst="irregularSeal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00" dirty="0" smtClean="0">
                  <a:solidFill>
                    <a:schemeClr val="tx1"/>
                  </a:solidFill>
                </a:rPr>
                <a:t>シグナル</a:t>
              </a:r>
              <a:endParaRPr kumimoji="1" lang="ja-JP" altLang="en-US" sz="1000" dirty="0">
                <a:solidFill>
                  <a:schemeClr val="tx1"/>
                </a:solidFill>
              </a:endParaRPr>
            </a:p>
          </p:txBody>
        </p:sp>
        <p:cxnSp>
          <p:nvCxnSpPr>
            <p:cNvPr id="9" name="直線矢印コネクタ 6"/>
            <p:cNvCxnSpPr>
              <a:endCxn id="7" idx="2"/>
            </p:cNvCxnSpPr>
            <p:nvPr/>
          </p:nvCxnSpPr>
          <p:spPr>
            <a:xfrm flipV="1">
              <a:off x="1331640" y="2584543"/>
              <a:ext cx="351040" cy="34040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正方形/長方形 8"/>
            <p:cNvSpPr/>
            <p:nvPr/>
          </p:nvSpPr>
          <p:spPr>
            <a:xfrm>
              <a:off x="6372200" y="2780928"/>
              <a:ext cx="1674186" cy="5236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000" dirty="0" smtClean="0">
                  <a:solidFill>
                    <a:schemeClr val="tx1"/>
                  </a:solidFill>
                </a:rPr>
                <a:t>シグナル登録処理</a:t>
              </a:r>
              <a:endParaRPr lang="en-US" altLang="ja-JP" sz="1000" dirty="0" smtClean="0">
                <a:solidFill>
                  <a:schemeClr val="tx1"/>
                </a:solidFill>
              </a:endParaRPr>
            </a:p>
            <a:p>
              <a:r>
                <a:rPr kumimoji="1" lang="en-US" altLang="ja-JP" sz="1000" dirty="0" smtClean="0">
                  <a:solidFill>
                    <a:schemeClr val="tx1"/>
                  </a:solidFill>
                </a:rPr>
                <a:t>(</a:t>
              </a:r>
              <a:r>
                <a:rPr kumimoji="1" lang="en-US" altLang="ja-JP" sz="1000" dirty="0" err="1" smtClean="0">
                  <a:solidFill>
                    <a:schemeClr val="tx1"/>
                  </a:solidFill>
                </a:rPr>
                <a:t>do_kill</a:t>
              </a:r>
              <a:r>
                <a:rPr kumimoji="1" lang="en-US" altLang="ja-JP" sz="1000" dirty="0" smtClean="0">
                  <a:solidFill>
                    <a:schemeClr val="tx1"/>
                  </a:solidFill>
                </a:rPr>
                <a:t>)</a:t>
              </a:r>
            </a:p>
          </p:txBody>
        </p:sp>
        <p:sp>
          <p:nvSpPr>
            <p:cNvPr id="11" name="正方形/長方形 10"/>
            <p:cNvSpPr/>
            <p:nvPr/>
          </p:nvSpPr>
          <p:spPr>
            <a:xfrm>
              <a:off x="4067944" y="1916832"/>
              <a:ext cx="1674186" cy="4364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000" dirty="0" err="1" smtClean="0">
                  <a:solidFill>
                    <a:schemeClr val="tx1"/>
                  </a:solidFill>
                </a:rPr>
                <a:t>IKC</a:t>
              </a:r>
              <a:r>
                <a:rPr lang="ja-JP" altLang="en-US" sz="1000" dirty="0" smtClean="0">
                  <a:solidFill>
                    <a:schemeClr val="tx1"/>
                  </a:solidFill>
                </a:rPr>
                <a:t>受信処理</a:t>
              </a:r>
              <a:endParaRPr lang="en-US" altLang="ja-JP" sz="1000" dirty="0" smtClean="0">
                <a:solidFill>
                  <a:schemeClr val="tx1"/>
                </a:solidFill>
              </a:endParaRPr>
            </a:p>
            <a:p>
              <a:r>
                <a:rPr kumimoji="1" lang="ja-JP" altLang="en-US" sz="1000" dirty="0" smtClean="0">
                  <a:solidFill>
                    <a:schemeClr val="tx1"/>
                  </a:solidFill>
                </a:rPr>
                <a:t>（任意のシグナル）</a:t>
              </a:r>
              <a:endParaRPr kumimoji="1" lang="ja-JP" altLang="en-US" sz="1000" dirty="0">
                <a:solidFill>
                  <a:schemeClr val="tx1"/>
                </a:solidFill>
              </a:endParaRPr>
            </a:p>
          </p:txBody>
        </p:sp>
        <p:cxnSp>
          <p:nvCxnSpPr>
            <p:cNvPr id="12" name="直線矢印コネクタ 11"/>
            <p:cNvCxnSpPr>
              <a:stCxn id="7" idx="3"/>
              <a:endCxn id="11" idx="1"/>
            </p:cNvCxnSpPr>
            <p:nvPr/>
          </p:nvCxnSpPr>
          <p:spPr>
            <a:xfrm flipV="1">
              <a:off x="2465767" y="2135038"/>
              <a:ext cx="1602177" cy="18765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4"/>
            <p:cNvCxnSpPr>
              <a:stCxn id="11" idx="3"/>
              <a:endCxn id="10" idx="1"/>
            </p:cNvCxnSpPr>
            <p:nvPr/>
          </p:nvCxnSpPr>
          <p:spPr>
            <a:xfrm>
              <a:off x="5742130" y="2135038"/>
              <a:ext cx="630070" cy="90773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正方形/長方形 31"/>
            <p:cNvSpPr/>
            <p:nvPr/>
          </p:nvSpPr>
          <p:spPr>
            <a:xfrm>
              <a:off x="4067944" y="2492896"/>
              <a:ext cx="1674186" cy="4364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sz="1000" dirty="0" err="1" smtClean="0">
                  <a:solidFill>
                    <a:schemeClr val="tx1"/>
                  </a:solidFill>
                </a:rPr>
                <a:t>GPF</a:t>
              </a:r>
              <a:r>
                <a:rPr kumimoji="1" lang="ja-JP" altLang="en-US" sz="1000" dirty="0" smtClean="0">
                  <a:solidFill>
                    <a:schemeClr val="tx1"/>
                  </a:solidFill>
                </a:rPr>
                <a:t>割り込みハンドラ</a:t>
              </a:r>
              <a:endParaRPr kumimoji="1" lang="en-US" altLang="ja-JP" sz="1000" dirty="0" smtClean="0">
                <a:solidFill>
                  <a:schemeClr val="tx1"/>
                </a:solidFill>
              </a:endParaRPr>
            </a:p>
            <a:p>
              <a:r>
                <a:rPr lang="ja-JP" altLang="en-US" sz="1000" dirty="0" smtClean="0">
                  <a:solidFill>
                    <a:schemeClr val="tx1"/>
                  </a:solidFill>
                </a:rPr>
                <a:t>（</a:t>
              </a:r>
              <a:r>
                <a:rPr lang="en-US" altLang="ja-JP" sz="1000" dirty="0" err="1" smtClean="0">
                  <a:solidFill>
                    <a:schemeClr val="tx1"/>
                  </a:solidFill>
                </a:rPr>
                <a:t>SIGILL</a:t>
              </a:r>
              <a:r>
                <a:rPr lang="en-US" altLang="ja-JP" sz="1000" dirty="0" smtClean="0">
                  <a:solidFill>
                    <a:schemeClr val="tx1"/>
                  </a:solidFill>
                </a:rPr>
                <a:t>)</a:t>
              </a:r>
              <a:endParaRPr kumimoji="1" lang="ja-JP" altLang="en-US" sz="1000" dirty="0">
                <a:solidFill>
                  <a:schemeClr val="tx1"/>
                </a:solidFill>
              </a:endParaRPr>
            </a:p>
          </p:txBody>
        </p:sp>
        <p:sp>
          <p:nvSpPr>
            <p:cNvPr id="15" name="正方形/長方形 32"/>
            <p:cNvSpPr/>
            <p:nvPr/>
          </p:nvSpPr>
          <p:spPr>
            <a:xfrm>
              <a:off x="4067944" y="3068960"/>
              <a:ext cx="1674186" cy="4364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sz="1000" dirty="0" smtClean="0">
                  <a:solidFill>
                    <a:schemeClr val="tx1"/>
                  </a:solidFill>
                </a:rPr>
                <a:t>Page</a:t>
              </a:r>
              <a:r>
                <a:rPr kumimoji="1" lang="ja-JP" altLang="en-US" sz="1000" dirty="0" smtClean="0">
                  <a:solidFill>
                    <a:schemeClr val="tx1"/>
                  </a:solidFill>
                </a:rPr>
                <a:t> </a:t>
              </a:r>
              <a:r>
                <a:rPr kumimoji="1" lang="en-US" altLang="ja-JP" sz="1000" dirty="0" smtClean="0">
                  <a:solidFill>
                    <a:schemeClr val="tx1"/>
                  </a:solidFill>
                </a:rPr>
                <a:t>Fault</a:t>
              </a:r>
              <a:r>
                <a:rPr kumimoji="1" lang="ja-JP" altLang="en-US" sz="1000" dirty="0" smtClean="0">
                  <a:solidFill>
                    <a:schemeClr val="tx1"/>
                  </a:solidFill>
                </a:rPr>
                <a:t>割り込みハンドラ</a:t>
              </a:r>
              <a:r>
                <a:rPr lang="ja-JP" altLang="en-US" sz="800" dirty="0" smtClean="0">
                  <a:solidFill>
                    <a:schemeClr val="tx1"/>
                  </a:solidFill>
                </a:rPr>
                <a:t>（</a:t>
              </a:r>
              <a:r>
                <a:rPr lang="en-US" altLang="ja-JP" sz="800" dirty="0" err="1" smtClean="0">
                  <a:solidFill>
                    <a:schemeClr val="tx1"/>
                  </a:solidFill>
                </a:rPr>
                <a:t>SIGBUS</a:t>
              </a:r>
              <a:r>
                <a:rPr lang="ja-JP" altLang="en-US" sz="800" dirty="0" err="1" smtClean="0">
                  <a:solidFill>
                    <a:schemeClr val="tx1"/>
                  </a:solidFill>
                </a:rPr>
                <a:t>、</a:t>
              </a:r>
              <a:r>
                <a:rPr lang="en-US" altLang="ja-JP" sz="800" dirty="0" err="1" smtClean="0">
                  <a:solidFill>
                    <a:schemeClr val="tx1"/>
                  </a:solidFill>
                </a:rPr>
                <a:t>SIGSEGV</a:t>
              </a:r>
              <a:r>
                <a:rPr lang="en-US" altLang="ja-JP" sz="800" dirty="0" smtClean="0">
                  <a:solidFill>
                    <a:schemeClr val="tx1"/>
                  </a:solidFill>
                </a:rPr>
                <a:t>)</a:t>
              </a:r>
              <a:endParaRPr kumimoji="1" lang="ja-JP" altLang="en-US" sz="1000" dirty="0">
                <a:solidFill>
                  <a:schemeClr val="tx1"/>
                </a:solidFill>
              </a:endParaRPr>
            </a:p>
          </p:txBody>
        </p:sp>
        <p:sp>
          <p:nvSpPr>
            <p:cNvPr id="16" name="正方形/長方形 33"/>
            <p:cNvSpPr/>
            <p:nvPr/>
          </p:nvSpPr>
          <p:spPr>
            <a:xfrm>
              <a:off x="4067944" y="3645024"/>
              <a:ext cx="1674186" cy="4364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sz="1000" dirty="0" smtClean="0">
                  <a:solidFill>
                    <a:schemeClr val="tx1"/>
                  </a:solidFill>
                </a:rPr>
                <a:t>kill</a:t>
              </a:r>
              <a:r>
                <a:rPr kumimoji="1" lang="ja-JP" altLang="en-US" sz="1000" dirty="0" smtClean="0">
                  <a:solidFill>
                    <a:schemeClr val="tx1"/>
                  </a:solidFill>
                </a:rPr>
                <a:t>系システムコール</a:t>
              </a:r>
              <a:endParaRPr kumimoji="1" lang="en-US" altLang="ja-JP" sz="1000" dirty="0" smtClean="0">
                <a:solidFill>
                  <a:schemeClr val="tx1"/>
                </a:solidFill>
              </a:endParaRPr>
            </a:p>
            <a:p>
              <a:r>
                <a:rPr lang="ja-JP" altLang="en-US" sz="1000" dirty="0" smtClean="0">
                  <a:solidFill>
                    <a:schemeClr val="tx1"/>
                  </a:solidFill>
                </a:rPr>
                <a:t>（任意のシグナル）</a:t>
              </a:r>
              <a:endParaRPr kumimoji="1" lang="ja-JP" altLang="en-US" sz="1000" dirty="0">
                <a:solidFill>
                  <a:schemeClr val="tx1"/>
                </a:solidFill>
              </a:endParaRPr>
            </a:p>
          </p:txBody>
        </p:sp>
        <p:sp>
          <p:nvSpPr>
            <p:cNvPr id="17" name="正方形/長方形 34"/>
            <p:cNvSpPr/>
            <p:nvPr/>
          </p:nvSpPr>
          <p:spPr>
            <a:xfrm>
              <a:off x="4067944" y="4221088"/>
              <a:ext cx="1674186" cy="4364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sz="1000" dirty="0" smtClean="0">
                  <a:solidFill>
                    <a:schemeClr val="tx1"/>
                  </a:solidFill>
                </a:rPr>
                <a:t>プロセス終了処理</a:t>
              </a:r>
              <a:endParaRPr kumimoji="1" lang="en-US" altLang="ja-JP" sz="1000" dirty="0" smtClean="0">
                <a:solidFill>
                  <a:schemeClr val="tx1"/>
                </a:solidFill>
              </a:endParaRPr>
            </a:p>
            <a:p>
              <a:r>
                <a:rPr kumimoji="1" lang="ja-JP" altLang="en-US" sz="1000" dirty="0" smtClean="0">
                  <a:solidFill>
                    <a:schemeClr val="tx1"/>
                  </a:solidFill>
                </a:rPr>
                <a:t>（</a:t>
              </a:r>
              <a:r>
                <a:rPr kumimoji="1" lang="en-US" altLang="ja-JP" sz="1000" dirty="0" err="1" smtClean="0">
                  <a:solidFill>
                    <a:schemeClr val="tx1"/>
                  </a:solidFill>
                </a:rPr>
                <a:t>SIGCHLD</a:t>
              </a:r>
              <a:r>
                <a:rPr kumimoji="1" lang="en-US" altLang="ja-JP" sz="1000" dirty="0" smtClean="0">
                  <a:solidFill>
                    <a:schemeClr val="tx1"/>
                  </a:solidFill>
                </a:rPr>
                <a:t>)</a:t>
              </a:r>
              <a:endParaRPr kumimoji="1" lang="ja-JP" altLang="en-US" sz="1000" dirty="0">
                <a:solidFill>
                  <a:schemeClr val="tx1"/>
                </a:solidFill>
              </a:endParaRPr>
            </a:p>
          </p:txBody>
        </p:sp>
        <p:cxnSp>
          <p:nvCxnSpPr>
            <p:cNvPr id="18" name="直線矢印コネクタ 37"/>
            <p:cNvCxnSpPr>
              <a:stCxn id="14" idx="3"/>
              <a:endCxn id="10" idx="1"/>
            </p:cNvCxnSpPr>
            <p:nvPr/>
          </p:nvCxnSpPr>
          <p:spPr>
            <a:xfrm>
              <a:off x="5742130" y="2711102"/>
              <a:ext cx="630070" cy="33167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40"/>
            <p:cNvCxnSpPr>
              <a:stCxn id="15" idx="3"/>
              <a:endCxn id="10" idx="1"/>
            </p:cNvCxnSpPr>
            <p:nvPr/>
          </p:nvCxnSpPr>
          <p:spPr>
            <a:xfrm flipV="1">
              <a:off x="5742130" y="3042776"/>
              <a:ext cx="630070" cy="24439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43"/>
            <p:cNvCxnSpPr>
              <a:stCxn id="16" idx="3"/>
              <a:endCxn id="10" idx="1"/>
            </p:cNvCxnSpPr>
            <p:nvPr/>
          </p:nvCxnSpPr>
          <p:spPr>
            <a:xfrm flipV="1">
              <a:off x="5742130" y="3042776"/>
              <a:ext cx="630070" cy="82045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46"/>
            <p:cNvCxnSpPr>
              <a:stCxn id="17" idx="3"/>
              <a:endCxn id="10" idx="1"/>
            </p:cNvCxnSpPr>
            <p:nvPr/>
          </p:nvCxnSpPr>
          <p:spPr>
            <a:xfrm flipV="1">
              <a:off x="5742130" y="3042776"/>
              <a:ext cx="630070" cy="139651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テキスト ボックス 49"/>
            <p:cNvSpPr txBox="1"/>
            <p:nvPr/>
          </p:nvSpPr>
          <p:spPr>
            <a:xfrm>
              <a:off x="3059832" y="1988840"/>
              <a:ext cx="352982"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000" dirty="0" err="1" smtClean="0"/>
                <a:t>IKC</a:t>
              </a:r>
              <a:endParaRPr kumimoji="1" lang="ja-JP" altLang="en-US" sz="1000" dirty="0"/>
            </a:p>
          </p:txBody>
        </p:sp>
        <p:sp>
          <p:nvSpPr>
            <p:cNvPr id="23" name="メモ 52"/>
            <p:cNvSpPr/>
            <p:nvPr/>
          </p:nvSpPr>
          <p:spPr>
            <a:xfrm>
              <a:off x="6372200" y="3717032"/>
              <a:ext cx="792088" cy="720080"/>
            </a:xfrm>
            <a:prstGeom prst="foldedCorner">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sz="800" dirty="0" smtClean="0">
                  <a:solidFill>
                    <a:schemeClr val="tx1"/>
                  </a:solidFill>
                </a:rPr>
                <a:t>process</a:t>
              </a:r>
            </a:p>
            <a:p>
              <a:r>
                <a:rPr lang="ja-JP" altLang="en-US" sz="800" dirty="0" smtClean="0">
                  <a:solidFill>
                    <a:schemeClr val="tx1"/>
                  </a:solidFill>
                </a:rPr>
                <a:t>構造体</a:t>
              </a:r>
              <a:endParaRPr kumimoji="1" lang="ja-JP" altLang="en-US" sz="800" dirty="0">
                <a:solidFill>
                  <a:schemeClr val="tx1"/>
                </a:solidFill>
              </a:endParaRPr>
            </a:p>
          </p:txBody>
        </p:sp>
        <p:sp>
          <p:nvSpPr>
            <p:cNvPr id="24" name="メモ 53"/>
            <p:cNvSpPr/>
            <p:nvPr/>
          </p:nvSpPr>
          <p:spPr>
            <a:xfrm>
              <a:off x="7308304" y="3861048"/>
              <a:ext cx="792088" cy="720080"/>
            </a:xfrm>
            <a:prstGeom prst="foldedCorner">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800" dirty="0" err="1" smtClean="0">
                  <a:solidFill>
                    <a:schemeClr val="tx1"/>
                  </a:solidFill>
                </a:rPr>
                <a:t>sig_pending</a:t>
              </a:r>
              <a:endParaRPr lang="en-US" altLang="ja-JP" sz="800" dirty="0" smtClean="0">
                <a:solidFill>
                  <a:schemeClr val="tx1"/>
                </a:solidFill>
              </a:endParaRPr>
            </a:p>
            <a:p>
              <a:r>
                <a:rPr lang="ja-JP" altLang="en-US" sz="800" dirty="0" smtClean="0">
                  <a:solidFill>
                    <a:schemeClr val="tx1"/>
                  </a:solidFill>
                </a:rPr>
                <a:t>構造体</a:t>
              </a:r>
              <a:endParaRPr kumimoji="1" lang="ja-JP" altLang="en-US" sz="800" dirty="0">
                <a:solidFill>
                  <a:schemeClr val="tx1"/>
                </a:solidFill>
              </a:endParaRPr>
            </a:p>
          </p:txBody>
        </p:sp>
        <p:cxnSp>
          <p:nvCxnSpPr>
            <p:cNvPr id="25" name="直線コネクタ 55"/>
            <p:cNvCxnSpPr>
              <a:stCxn id="23" idx="3"/>
              <a:endCxn id="24" idx="1"/>
            </p:cNvCxnSpPr>
            <p:nvPr/>
          </p:nvCxnSpPr>
          <p:spPr>
            <a:xfrm>
              <a:off x="7164288" y="4077072"/>
              <a:ext cx="14401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下矢印 56"/>
            <p:cNvSpPr/>
            <p:nvPr/>
          </p:nvSpPr>
          <p:spPr>
            <a:xfrm>
              <a:off x="6732240" y="3429000"/>
              <a:ext cx="1080120" cy="28803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800" dirty="0" smtClean="0">
                  <a:solidFill>
                    <a:schemeClr val="tx1"/>
                  </a:solidFill>
                </a:rPr>
                <a:t>登録</a:t>
              </a:r>
              <a:endParaRPr kumimoji="1" lang="ja-JP" altLang="en-US" sz="800" dirty="0">
                <a:solidFill>
                  <a:schemeClr val="tx1"/>
                </a:solidFill>
              </a:endParaRPr>
            </a:p>
          </p:txBody>
        </p:sp>
        <p:sp>
          <p:nvSpPr>
            <p:cNvPr id="27" name="下矢印 57"/>
            <p:cNvSpPr/>
            <p:nvPr/>
          </p:nvSpPr>
          <p:spPr>
            <a:xfrm>
              <a:off x="6732240" y="4653136"/>
              <a:ext cx="1080120" cy="28803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smtClean="0">
                  <a:solidFill>
                    <a:schemeClr val="tx1"/>
                  </a:solidFill>
                </a:rPr>
                <a:t>参照</a:t>
              </a:r>
              <a:endParaRPr kumimoji="1" lang="ja-JP" altLang="en-US" sz="800" dirty="0">
                <a:solidFill>
                  <a:schemeClr val="tx1"/>
                </a:solidFill>
              </a:endParaRPr>
            </a:p>
          </p:txBody>
        </p:sp>
        <p:sp>
          <p:nvSpPr>
            <p:cNvPr id="28" name="正方形/長方形 58"/>
            <p:cNvSpPr/>
            <p:nvPr/>
          </p:nvSpPr>
          <p:spPr>
            <a:xfrm>
              <a:off x="6444208" y="5013176"/>
              <a:ext cx="1674186" cy="5236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ja-JP" altLang="en-US" sz="1000" dirty="0" smtClean="0">
                  <a:solidFill>
                    <a:schemeClr val="tx1"/>
                  </a:solidFill>
                </a:rPr>
                <a:t>シグナルチェック処理</a:t>
              </a:r>
              <a:endParaRPr lang="en-US" altLang="ja-JP" sz="1000" dirty="0" smtClean="0">
                <a:solidFill>
                  <a:schemeClr val="tx1"/>
                </a:solidFill>
              </a:endParaRPr>
            </a:p>
            <a:p>
              <a:r>
                <a:rPr kumimoji="1" lang="en-US" altLang="ja-JP" sz="1000" dirty="0" smtClean="0">
                  <a:solidFill>
                    <a:schemeClr val="tx1"/>
                  </a:solidFill>
                </a:rPr>
                <a:t>(</a:t>
              </a:r>
              <a:r>
                <a:rPr kumimoji="1" lang="en-US" altLang="ja-JP" sz="1000" dirty="0" err="1" smtClean="0">
                  <a:solidFill>
                    <a:schemeClr val="tx1"/>
                  </a:solidFill>
                </a:rPr>
                <a:t>check_signal</a:t>
              </a:r>
              <a:r>
                <a:rPr kumimoji="1" lang="en-US" altLang="ja-JP" sz="1000" dirty="0" smtClean="0">
                  <a:solidFill>
                    <a:schemeClr val="tx1"/>
                  </a:solidFill>
                </a:rPr>
                <a:t>)</a:t>
              </a:r>
              <a:endParaRPr kumimoji="1" lang="ja-JP" altLang="en-US" sz="1000" dirty="0">
                <a:solidFill>
                  <a:schemeClr val="tx1"/>
                </a:solidFill>
              </a:endParaRPr>
            </a:p>
          </p:txBody>
        </p:sp>
      </p:grpSp>
    </p:spTree>
    <p:extLst>
      <p:ext uri="{BB962C8B-B14F-4D97-AF65-F5344CB8AC3E}">
        <p14:creationId xmlns:p14="http://schemas.microsoft.com/office/powerpoint/2010/main" val="465672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1"/>
          <p:cNvGrpSpPr/>
          <p:nvPr/>
        </p:nvGrpSpPr>
        <p:grpSpPr>
          <a:xfrm>
            <a:off x="1632060" y="887795"/>
            <a:ext cx="9035940" cy="4672790"/>
            <a:chOff x="-253721" y="887795"/>
            <a:chExt cx="9459705" cy="4672790"/>
          </a:xfrm>
        </p:grpSpPr>
        <p:sp>
          <p:nvSpPr>
            <p:cNvPr id="29" name="正方形/長方形 28"/>
            <p:cNvSpPr/>
            <p:nvPr/>
          </p:nvSpPr>
          <p:spPr>
            <a:xfrm>
              <a:off x="6722567" y="4144452"/>
              <a:ext cx="2277812" cy="140948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27" name="正方形/長方形 26"/>
            <p:cNvSpPr/>
            <p:nvPr/>
          </p:nvSpPr>
          <p:spPr>
            <a:xfrm>
              <a:off x="3809790" y="4151103"/>
              <a:ext cx="2277812" cy="140948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28" name="テキスト ボックス 27"/>
            <p:cNvSpPr txBox="1"/>
            <p:nvPr/>
          </p:nvSpPr>
          <p:spPr>
            <a:xfrm>
              <a:off x="3809790" y="5081684"/>
              <a:ext cx="2277812" cy="400110"/>
            </a:xfrm>
            <a:prstGeom prst="rect">
              <a:avLst/>
            </a:prstGeom>
            <a:noFill/>
          </p:spPr>
          <p:txBody>
            <a:bodyPr wrap="square" rtlCol="0">
              <a:spAutoFit/>
            </a:bodyPr>
            <a:lstStyle/>
            <a:p>
              <a:pPr algn="ctr" defTabSz="457200"/>
              <a:r>
                <a:rPr lang="en-US" altLang="ja-JP" sz="2000" dirty="0">
                  <a:solidFill>
                    <a:srgbClr val="000000"/>
                  </a:solidFill>
                  <a:latin typeface="Calibri"/>
                  <a:ea typeface="ヒラギノ角ゴ ProN W3"/>
                  <a:cs typeface="Calibri"/>
                </a:rPr>
                <a:t>Partition</a:t>
              </a:r>
              <a:r>
                <a:rPr lang="en-US" altLang="ja-JP" sz="2000" baseline="-25000" dirty="0">
                  <a:solidFill>
                    <a:srgbClr val="000000"/>
                  </a:solidFill>
                  <a:latin typeface="Calibri"/>
                  <a:ea typeface="ヒラギノ角ゴ ProN W3"/>
                  <a:cs typeface="Calibri"/>
                </a:rPr>
                <a:t>2</a:t>
              </a:r>
              <a:endParaRPr lang="ja-JP" altLang="en-US" sz="2000" baseline="-25000" dirty="0">
                <a:solidFill>
                  <a:srgbClr val="000000"/>
                </a:solidFill>
                <a:latin typeface="Calibri"/>
                <a:cs typeface="Calibri"/>
              </a:endParaRPr>
            </a:p>
          </p:txBody>
        </p:sp>
        <p:sp>
          <p:nvSpPr>
            <p:cNvPr id="25" name="正方形/長方形 24"/>
            <p:cNvSpPr/>
            <p:nvPr/>
          </p:nvSpPr>
          <p:spPr>
            <a:xfrm>
              <a:off x="183185" y="4144452"/>
              <a:ext cx="3224057" cy="140948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sz="1400" dirty="0">
                <a:solidFill>
                  <a:srgbClr val="000000"/>
                </a:solidFill>
                <a:latin typeface="Calibri"/>
                <a:ea typeface="ヒラギノ角ゴ ProN W3"/>
                <a:cs typeface="Calibri"/>
              </a:endParaRPr>
            </a:p>
          </p:txBody>
        </p:sp>
        <p:sp>
          <p:nvSpPr>
            <p:cNvPr id="109" name="正方形/長方形 108"/>
            <p:cNvSpPr/>
            <p:nvPr/>
          </p:nvSpPr>
          <p:spPr>
            <a:xfrm>
              <a:off x="3809790" y="1195294"/>
              <a:ext cx="2277812" cy="274511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103" name="正方形/長方形 102"/>
            <p:cNvSpPr/>
            <p:nvPr/>
          </p:nvSpPr>
          <p:spPr bwMode="auto">
            <a:xfrm>
              <a:off x="4089169" y="3152921"/>
              <a:ext cx="1757416" cy="612000"/>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srgbClr val="000000"/>
                  </a:solidFill>
                  <a:latin typeface="Calibri"/>
                  <a:ea typeface="ヒラギノ角ゴ ProN W3"/>
                  <a:cs typeface="Calibri"/>
                </a:rPr>
                <a:t>IHK-Slave</a:t>
              </a:r>
              <a:r>
                <a:rPr lang="en-US" altLang="ja-JP" sz="2000" baseline="-25000" dirty="0">
                  <a:solidFill>
                    <a:srgbClr val="000000"/>
                  </a:solidFill>
                  <a:latin typeface="Calibri"/>
                  <a:ea typeface="ヒラギノ角ゴ ProN W3"/>
                  <a:cs typeface="Calibri"/>
                </a:rPr>
                <a:t>1</a:t>
              </a:r>
              <a:endParaRPr lang="ja-JP" altLang="en-US" sz="2000" baseline="-25000" dirty="0">
                <a:solidFill>
                  <a:srgbClr val="000000"/>
                </a:solidFill>
                <a:latin typeface="Calibri"/>
                <a:ea typeface="ヒラギノ角ゴ ProN W3"/>
                <a:cs typeface="Calibri"/>
              </a:endParaRPr>
            </a:p>
          </p:txBody>
        </p:sp>
        <p:sp>
          <p:nvSpPr>
            <p:cNvPr id="110" name="正方形/長方形 109"/>
            <p:cNvSpPr/>
            <p:nvPr/>
          </p:nvSpPr>
          <p:spPr bwMode="auto">
            <a:xfrm>
              <a:off x="5175877" y="4300583"/>
              <a:ext cx="820306"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3200" baseline="-50000" dirty="0">
                <a:solidFill>
                  <a:srgbClr val="000000"/>
                </a:solidFill>
                <a:latin typeface="Calibri"/>
                <a:ea typeface="ヒラギノ角ゴ ProN W3"/>
                <a:cs typeface="Calibri"/>
              </a:endParaRPr>
            </a:p>
          </p:txBody>
        </p:sp>
        <p:sp>
          <p:nvSpPr>
            <p:cNvPr id="112" name="正方形/長方形 111"/>
            <p:cNvSpPr/>
            <p:nvPr/>
          </p:nvSpPr>
          <p:spPr>
            <a:xfrm>
              <a:off x="3944069" y="1195295"/>
              <a:ext cx="2044402" cy="400110"/>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McKernel</a:t>
              </a:r>
              <a:r>
                <a:rPr lang="en-US" altLang="ja-JP" sz="2000" baseline="-25000" dirty="0">
                  <a:solidFill>
                    <a:srgbClr val="000000"/>
                  </a:solidFill>
                  <a:latin typeface="Calibri"/>
                  <a:ea typeface="ヒラギノ角ゴ ProN W3"/>
                  <a:cs typeface="Calibri"/>
                </a:rPr>
                <a:t>1</a:t>
              </a:r>
              <a:endParaRPr lang="ja-JP" altLang="en-US" sz="2000" baseline="-25000" dirty="0">
                <a:solidFill>
                  <a:srgbClr val="000000"/>
                </a:solidFill>
                <a:latin typeface="Calibri"/>
                <a:ea typeface="ヒラギノ角ゴ ProN W3"/>
                <a:cs typeface="Calibri"/>
              </a:endParaRPr>
            </a:p>
          </p:txBody>
        </p:sp>
        <p:sp>
          <p:nvSpPr>
            <p:cNvPr id="113" name="正方形/長方形 112"/>
            <p:cNvSpPr/>
            <p:nvPr/>
          </p:nvSpPr>
          <p:spPr bwMode="auto">
            <a:xfrm>
              <a:off x="3944069" y="4300583"/>
              <a:ext cx="77898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2000" baseline="-50000" dirty="0">
                <a:solidFill>
                  <a:srgbClr val="000000"/>
                </a:solidFill>
                <a:latin typeface="Calibri"/>
                <a:ea typeface="ヒラギノ角ゴ ProN W3"/>
                <a:cs typeface="Calibri"/>
              </a:endParaRPr>
            </a:p>
          </p:txBody>
        </p:sp>
        <p:sp>
          <p:nvSpPr>
            <p:cNvPr id="114" name="テキスト ボックス 113"/>
            <p:cNvSpPr txBox="1"/>
            <p:nvPr/>
          </p:nvSpPr>
          <p:spPr>
            <a:xfrm>
              <a:off x="4683434" y="4455971"/>
              <a:ext cx="515537"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15" name="正方形/長方形 114"/>
            <p:cNvSpPr/>
            <p:nvPr/>
          </p:nvSpPr>
          <p:spPr bwMode="auto">
            <a:xfrm>
              <a:off x="8078404" y="4300583"/>
              <a:ext cx="820306"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3200" baseline="-50000" dirty="0">
                <a:solidFill>
                  <a:srgbClr val="000000"/>
                </a:solidFill>
                <a:latin typeface="Calibri"/>
                <a:ea typeface="ヒラギノ角ゴ ProN W3"/>
                <a:cs typeface="Calibri"/>
              </a:endParaRPr>
            </a:p>
          </p:txBody>
        </p:sp>
        <p:sp>
          <p:nvSpPr>
            <p:cNvPr id="116" name="正方形/長方形 115"/>
            <p:cNvSpPr/>
            <p:nvPr/>
          </p:nvSpPr>
          <p:spPr bwMode="auto">
            <a:xfrm>
              <a:off x="6846596" y="4300583"/>
              <a:ext cx="77898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2000" baseline="-50000" dirty="0">
                <a:solidFill>
                  <a:srgbClr val="000000"/>
                </a:solidFill>
                <a:latin typeface="Calibri"/>
                <a:ea typeface="ヒラギノ角ゴ ProN W3"/>
                <a:cs typeface="Calibri"/>
              </a:endParaRPr>
            </a:p>
          </p:txBody>
        </p:sp>
        <p:sp>
          <p:nvSpPr>
            <p:cNvPr id="117" name="テキスト ボックス 116"/>
            <p:cNvSpPr txBox="1"/>
            <p:nvPr/>
          </p:nvSpPr>
          <p:spPr>
            <a:xfrm>
              <a:off x="7601152" y="4455971"/>
              <a:ext cx="515537"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18" name="正方形/長方形 117"/>
            <p:cNvSpPr/>
            <p:nvPr/>
          </p:nvSpPr>
          <p:spPr>
            <a:xfrm>
              <a:off x="6722567" y="1195293"/>
              <a:ext cx="2277812" cy="274511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120" name="正方形/長方形 119"/>
            <p:cNvSpPr/>
            <p:nvPr/>
          </p:nvSpPr>
          <p:spPr bwMode="auto">
            <a:xfrm>
              <a:off x="7077365" y="3152921"/>
              <a:ext cx="1625369" cy="612000"/>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srgbClr val="000000"/>
                  </a:solidFill>
                  <a:latin typeface="Calibri"/>
                  <a:ea typeface="ヒラギノ角ゴ ProN W3"/>
                  <a:cs typeface="Calibri"/>
                </a:rPr>
                <a:t>IHK-</a:t>
              </a:r>
              <a:r>
                <a:rPr lang="en-US" altLang="ja-JP" sz="2000" dirty="0" err="1">
                  <a:solidFill>
                    <a:srgbClr val="000000"/>
                  </a:solidFill>
                  <a:latin typeface="Calibri"/>
                  <a:ea typeface="ヒラギノ角ゴ ProN W3"/>
                  <a:cs typeface="Calibri"/>
                </a:rPr>
                <a:t>Slave</a:t>
              </a:r>
              <a:r>
                <a:rPr lang="en-US" altLang="ja-JP" sz="2000" baseline="-25000" dirty="0" err="1">
                  <a:solidFill>
                    <a:srgbClr val="000000"/>
                  </a:solidFill>
                  <a:latin typeface="Calibri"/>
                  <a:ea typeface="ヒラギノ角ゴ ProN W3"/>
                  <a:cs typeface="Calibri"/>
                </a:rPr>
                <a:t>n</a:t>
              </a:r>
              <a:endParaRPr lang="ja-JP" altLang="en-US" sz="2000" baseline="-25000" dirty="0">
                <a:solidFill>
                  <a:srgbClr val="000000"/>
                </a:solidFill>
                <a:latin typeface="Calibri"/>
                <a:ea typeface="ヒラギノ角ゴ ProN W3"/>
                <a:cs typeface="Calibri"/>
              </a:endParaRPr>
            </a:p>
          </p:txBody>
        </p:sp>
        <p:sp>
          <p:nvSpPr>
            <p:cNvPr id="121" name="正方形/長方形 120"/>
            <p:cNvSpPr/>
            <p:nvPr/>
          </p:nvSpPr>
          <p:spPr>
            <a:xfrm>
              <a:off x="6846595" y="1195295"/>
              <a:ext cx="2044402" cy="400110"/>
            </a:xfrm>
            <a:prstGeom prst="rect">
              <a:avLst/>
            </a:prstGeom>
          </p:spPr>
          <p:txBody>
            <a:bodyPr wrap="square">
              <a:spAutoFit/>
            </a:bodyPr>
            <a:lstStyle/>
            <a:p>
              <a:pPr algn="ctr" defTabSz="800100" fontAlgn="base">
                <a:spcBef>
                  <a:spcPct val="0"/>
                </a:spcBef>
                <a:spcAft>
                  <a:spcPct val="0"/>
                </a:spcAft>
              </a:pPr>
              <a:r>
                <a:rPr lang="en-US" altLang="ja-JP" sz="2000" dirty="0" err="1">
                  <a:solidFill>
                    <a:srgbClr val="000000"/>
                  </a:solidFill>
                  <a:latin typeface="Calibri"/>
                  <a:ea typeface="ヒラギノ角ゴ ProN W3"/>
                  <a:cs typeface="Calibri"/>
                </a:rPr>
                <a:t>McKernel</a:t>
              </a:r>
              <a:r>
                <a:rPr lang="en-US" altLang="ja-JP" sz="2000" baseline="-25000" dirty="0" err="1">
                  <a:solidFill>
                    <a:srgbClr val="000000"/>
                  </a:solidFill>
                  <a:latin typeface="Calibri"/>
                  <a:ea typeface="ヒラギノ角ゴ ProN W3"/>
                  <a:cs typeface="Calibri"/>
                </a:rPr>
                <a:t>n</a:t>
              </a:r>
              <a:endParaRPr lang="ja-JP" altLang="en-US" sz="2000" baseline="-25000" dirty="0">
                <a:solidFill>
                  <a:srgbClr val="000000"/>
                </a:solidFill>
                <a:latin typeface="Calibri"/>
                <a:ea typeface="ヒラギノ角ゴ ProN W3"/>
                <a:cs typeface="Calibri"/>
              </a:endParaRPr>
            </a:p>
          </p:txBody>
        </p:sp>
        <p:sp>
          <p:nvSpPr>
            <p:cNvPr id="122" name="テキスト ボックス 121"/>
            <p:cNvSpPr txBox="1"/>
            <p:nvPr/>
          </p:nvSpPr>
          <p:spPr>
            <a:xfrm>
              <a:off x="6159569" y="2465551"/>
              <a:ext cx="515537"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23" name="正方形/長方形 122"/>
            <p:cNvSpPr/>
            <p:nvPr/>
          </p:nvSpPr>
          <p:spPr>
            <a:xfrm>
              <a:off x="183185" y="1195293"/>
              <a:ext cx="3224057" cy="274511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dirty="0">
                <a:solidFill>
                  <a:srgbClr val="FFFFFF"/>
                </a:solidFill>
                <a:latin typeface="Calibri"/>
                <a:ea typeface="ヒラギノ角ゴ ProN W3"/>
                <a:cs typeface="Calibri"/>
              </a:endParaRPr>
            </a:p>
          </p:txBody>
        </p:sp>
        <p:sp>
          <p:nvSpPr>
            <p:cNvPr id="124" name="正方形/長方形 123"/>
            <p:cNvSpPr/>
            <p:nvPr/>
          </p:nvSpPr>
          <p:spPr>
            <a:xfrm>
              <a:off x="183186" y="1195294"/>
              <a:ext cx="3054064" cy="400110"/>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Linux</a:t>
              </a:r>
              <a:endParaRPr lang="ja-JP" altLang="en-US" sz="2000" dirty="0">
                <a:solidFill>
                  <a:srgbClr val="000000"/>
                </a:solidFill>
                <a:latin typeface="Calibri"/>
                <a:ea typeface="ヒラギノ角ゴ ProN W3"/>
                <a:cs typeface="Calibri"/>
              </a:endParaRPr>
            </a:p>
          </p:txBody>
        </p:sp>
        <p:sp>
          <p:nvSpPr>
            <p:cNvPr id="125" name="正方形/長方形 124"/>
            <p:cNvSpPr/>
            <p:nvPr/>
          </p:nvSpPr>
          <p:spPr bwMode="auto">
            <a:xfrm>
              <a:off x="758377" y="4302974"/>
              <a:ext cx="776720"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en-US" altLang="ja-JP" sz="2000" baseline="-50000" dirty="0">
                <a:solidFill>
                  <a:srgbClr val="000000"/>
                </a:solidFill>
                <a:latin typeface="Calibri"/>
                <a:ea typeface="ヒラギノ角ゴ ProN W3"/>
                <a:cs typeface="Calibri"/>
              </a:endParaRPr>
            </a:p>
          </p:txBody>
        </p:sp>
        <p:sp>
          <p:nvSpPr>
            <p:cNvPr id="126" name="正方形/長方形 125"/>
            <p:cNvSpPr/>
            <p:nvPr/>
          </p:nvSpPr>
          <p:spPr bwMode="auto">
            <a:xfrm>
              <a:off x="2037425" y="4302974"/>
              <a:ext cx="804395" cy="658867"/>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Core</a:t>
              </a:r>
              <a:endParaRPr lang="ja-JP" altLang="en-US" sz="2000" baseline="-50000" dirty="0">
                <a:solidFill>
                  <a:srgbClr val="000000"/>
                </a:solidFill>
                <a:latin typeface="Calibri"/>
                <a:ea typeface="ヒラギノ角ゴ ProN W3"/>
                <a:cs typeface="Calibri"/>
              </a:endParaRPr>
            </a:p>
          </p:txBody>
        </p:sp>
        <p:sp>
          <p:nvSpPr>
            <p:cNvPr id="129" name="テキスト ボックス 128"/>
            <p:cNvSpPr txBox="1"/>
            <p:nvPr/>
          </p:nvSpPr>
          <p:spPr>
            <a:xfrm>
              <a:off x="1530053" y="4463573"/>
              <a:ext cx="515537"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132" name="正方形/長方形 131"/>
            <p:cNvSpPr/>
            <p:nvPr/>
          </p:nvSpPr>
          <p:spPr bwMode="auto">
            <a:xfrm>
              <a:off x="305309" y="1793890"/>
              <a:ext cx="1149590" cy="50011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srgbClr val="000000"/>
                  </a:solidFill>
                  <a:latin typeface="Calibri"/>
                  <a:ea typeface="ヒラギノ角ゴ ProN W3"/>
                  <a:cs typeface="Calibri"/>
                </a:rPr>
                <a:t>mcexec</a:t>
              </a:r>
              <a:r>
                <a:rPr lang="en-US" altLang="ja-JP" sz="2000" baseline="-25000" dirty="0">
                  <a:solidFill>
                    <a:srgbClr val="000000"/>
                  </a:solidFill>
                  <a:latin typeface="Calibri"/>
                  <a:ea typeface="ヒラギノ角ゴ ProN W3"/>
                  <a:cs typeface="Calibri"/>
                </a:rPr>
                <a:t>1</a:t>
              </a:r>
              <a:endParaRPr lang="ja-JP" altLang="en-US" sz="2000" baseline="-25000" dirty="0">
                <a:solidFill>
                  <a:srgbClr val="000000"/>
                </a:solidFill>
                <a:latin typeface="Calibri"/>
                <a:ea typeface="ヒラギノ角ゴ ProN W3"/>
                <a:cs typeface="Calibri"/>
              </a:endParaRPr>
            </a:p>
          </p:txBody>
        </p:sp>
        <p:sp>
          <p:nvSpPr>
            <p:cNvPr id="133" name="正方形/長方形 132"/>
            <p:cNvSpPr/>
            <p:nvPr/>
          </p:nvSpPr>
          <p:spPr bwMode="auto">
            <a:xfrm>
              <a:off x="305309" y="2600268"/>
              <a:ext cx="2931940" cy="431999"/>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err="1">
                  <a:solidFill>
                    <a:srgbClr val="000000"/>
                  </a:solidFill>
                  <a:latin typeface="Calibri"/>
                  <a:ea typeface="ヒラギノ角ゴ ProN W3"/>
                  <a:cs typeface="Calibri"/>
                </a:rPr>
                <a:t>mcctl</a:t>
              </a:r>
              <a:endParaRPr lang="ja-JP" altLang="en-US" sz="2000" dirty="0">
                <a:solidFill>
                  <a:srgbClr val="000000"/>
                </a:solidFill>
                <a:latin typeface="Calibri"/>
                <a:ea typeface="ヒラギノ角ゴ ProN W3"/>
                <a:cs typeface="Calibri"/>
              </a:endParaRPr>
            </a:p>
          </p:txBody>
        </p:sp>
        <p:sp>
          <p:nvSpPr>
            <p:cNvPr id="134" name="正方形/長方形 133"/>
            <p:cNvSpPr/>
            <p:nvPr/>
          </p:nvSpPr>
          <p:spPr bwMode="auto">
            <a:xfrm>
              <a:off x="305309" y="3160306"/>
              <a:ext cx="2931939" cy="612000"/>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a:solidFill>
                    <a:srgbClr val="000000"/>
                  </a:solidFill>
                  <a:latin typeface="Calibri"/>
                  <a:ea typeface="ヒラギノ角ゴ ProN W3"/>
                  <a:cs typeface="Calibri"/>
                </a:rPr>
                <a:t>IHK-Master</a:t>
              </a:r>
              <a:endParaRPr lang="ja-JP" altLang="en-US" sz="2000" dirty="0">
                <a:solidFill>
                  <a:srgbClr val="000000"/>
                </a:solidFill>
                <a:latin typeface="Calibri"/>
                <a:ea typeface="ヒラギノ角ゴ ProN W3"/>
                <a:cs typeface="Calibri"/>
              </a:endParaRPr>
            </a:p>
          </p:txBody>
        </p:sp>
        <p:sp>
          <p:nvSpPr>
            <p:cNvPr id="135" name="正方形/長方形 134"/>
            <p:cNvSpPr/>
            <p:nvPr/>
          </p:nvSpPr>
          <p:spPr bwMode="auto">
            <a:xfrm>
              <a:off x="2041147" y="1793890"/>
              <a:ext cx="1196101" cy="500111"/>
            </a:xfrm>
            <a:prstGeom prst="rect">
              <a:avLst/>
            </a:prstGeom>
            <a:solidFill>
              <a:srgbClr val="FFFFFF"/>
            </a:solidFill>
            <a:ln w="12700" cap="flat" cmpd="sng" algn="ctr">
              <a:solidFill>
                <a:schemeClr val="tx1"/>
              </a:solidFill>
              <a:prstDash val="solid"/>
              <a:round/>
              <a:headEnd type="none" w="med" len="med"/>
              <a:tailEnd type="stealth" w="lg" len="lg"/>
            </a:ln>
            <a:effectLst/>
          </p:spPr>
          <p:txBody>
            <a:bodyPr vert="horz" wrap="none" lIns="80001" tIns="40000" rIns="80001" bIns="40000" numCol="1" rtlCol="0" anchor="ctr" anchorCtr="0" compatLnSpc="1">
              <a:prstTxWarp prst="textNoShape">
                <a:avLst/>
              </a:prstTxWarp>
              <a:noAutofit/>
            </a:bodyPr>
            <a:lstStyle/>
            <a:p>
              <a:pPr algn="ctr" defTabSz="457200"/>
              <a:r>
                <a:rPr lang="en-US" altLang="ja-JP" sz="2000" dirty="0" err="1">
                  <a:solidFill>
                    <a:srgbClr val="000000"/>
                  </a:solidFill>
                  <a:latin typeface="Calibri"/>
                  <a:ea typeface="ヒラギノ角ゴ ProN W3"/>
                  <a:cs typeface="Calibri"/>
                </a:rPr>
                <a:t>mcexec</a:t>
              </a:r>
              <a:r>
                <a:rPr lang="en-US" altLang="ja-JP" sz="2000" baseline="-25000" dirty="0" err="1">
                  <a:solidFill>
                    <a:srgbClr val="000000"/>
                  </a:solidFill>
                  <a:latin typeface="Calibri"/>
                  <a:ea typeface="ヒラギノ角ゴ ProN W3"/>
                  <a:cs typeface="Calibri"/>
                </a:rPr>
                <a:t>n</a:t>
              </a:r>
              <a:endParaRPr lang="ja-JP" altLang="en-US" sz="2000" baseline="-25000" dirty="0">
                <a:solidFill>
                  <a:srgbClr val="000000"/>
                </a:solidFill>
                <a:latin typeface="Calibri"/>
                <a:ea typeface="ヒラギノ角ゴ ProN W3"/>
                <a:cs typeface="Calibri"/>
              </a:endParaRPr>
            </a:p>
          </p:txBody>
        </p:sp>
        <p:sp>
          <p:nvSpPr>
            <p:cNvPr id="136" name="テキスト ボックス 135"/>
            <p:cNvSpPr txBox="1"/>
            <p:nvPr/>
          </p:nvSpPr>
          <p:spPr>
            <a:xfrm>
              <a:off x="1515942" y="1872172"/>
              <a:ext cx="515537" cy="338554"/>
            </a:xfrm>
            <a:prstGeom prst="rect">
              <a:avLst/>
            </a:prstGeom>
            <a:noFill/>
          </p:spPr>
          <p:txBody>
            <a:bodyPr wrap="none" rtlCol="0">
              <a:spAutoFit/>
            </a:bodyPr>
            <a:lstStyle/>
            <a:p>
              <a:pPr defTabSz="457200"/>
              <a:r>
                <a:rPr lang="ja-JP" altLang="en-US" sz="1600" dirty="0">
                  <a:solidFill>
                    <a:srgbClr val="000000"/>
                  </a:solidFill>
                </a:rPr>
                <a:t>・・・</a:t>
              </a:r>
            </a:p>
          </p:txBody>
        </p:sp>
        <p:sp>
          <p:nvSpPr>
            <p:cNvPr id="26" name="テキスト ボックス 25"/>
            <p:cNvSpPr txBox="1"/>
            <p:nvPr/>
          </p:nvSpPr>
          <p:spPr>
            <a:xfrm>
              <a:off x="183186" y="5075033"/>
              <a:ext cx="3224056" cy="400110"/>
            </a:xfrm>
            <a:prstGeom prst="rect">
              <a:avLst/>
            </a:prstGeom>
            <a:noFill/>
          </p:spPr>
          <p:txBody>
            <a:bodyPr wrap="square" rtlCol="0">
              <a:spAutoFit/>
            </a:bodyPr>
            <a:lstStyle/>
            <a:p>
              <a:pPr algn="ctr" defTabSz="457200"/>
              <a:r>
                <a:rPr lang="en-US" altLang="ja-JP" sz="2000" dirty="0">
                  <a:solidFill>
                    <a:srgbClr val="000000"/>
                  </a:solidFill>
                  <a:latin typeface="Calibri"/>
                  <a:ea typeface="ヒラギノ角ゴ ProN W3"/>
                  <a:cs typeface="Calibri"/>
                </a:rPr>
                <a:t>Partition</a:t>
              </a:r>
              <a:r>
                <a:rPr lang="en-US" altLang="ja-JP" sz="2000" baseline="-25000" dirty="0">
                  <a:solidFill>
                    <a:srgbClr val="000000"/>
                  </a:solidFill>
                  <a:latin typeface="Calibri"/>
                  <a:ea typeface="ヒラギノ角ゴ ProN W3"/>
                  <a:cs typeface="Calibri"/>
                </a:rPr>
                <a:t>1</a:t>
              </a:r>
              <a:endParaRPr lang="ja-JP" altLang="en-US" sz="2000" baseline="-25000" dirty="0">
                <a:solidFill>
                  <a:srgbClr val="000000"/>
                </a:solidFill>
                <a:latin typeface="Calibri"/>
                <a:cs typeface="Calibri"/>
              </a:endParaRPr>
            </a:p>
          </p:txBody>
        </p:sp>
        <p:sp>
          <p:nvSpPr>
            <p:cNvPr id="30" name="テキスト ボックス 29"/>
            <p:cNvSpPr txBox="1"/>
            <p:nvPr/>
          </p:nvSpPr>
          <p:spPr>
            <a:xfrm>
              <a:off x="6722567" y="5075033"/>
              <a:ext cx="2277812" cy="400110"/>
            </a:xfrm>
            <a:prstGeom prst="rect">
              <a:avLst/>
            </a:prstGeom>
            <a:noFill/>
          </p:spPr>
          <p:txBody>
            <a:bodyPr wrap="square" rtlCol="0">
              <a:spAutoFit/>
            </a:bodyPr>
            <a:lstStyle/>
            <a:p>
              <a:pPr algn="ctr" defTabSz="457200"/>
              <a:r>
                <a:rPr lang="en-US" altLang="ja-JP" sz="2000" dirty="0">
                  <a:solidFill>
                    <a:srgbClr val="000000"/>
                  </a:solidFill>
                  <a:latin typeface="Calibri"/>
                  <a:ea typeface="ヒラギノ角ゴ ProN W3"/>
                  <a:cs typeface="Calibri"/>
                </a:rPr>
                <a:t>Partition</a:t>
              </a:r>
              <a:r>
                <a:rPr lang="en-US" altLang="ja-JP" sz="2000" baseline="-25000" dirty="0">
                  <a:solidFill>
                    <a:srgbClr val="000000"/>
                  </a:solidFill>
                  <a:latin typeface="Calibri"/>
                  <a:ea typeface="ヒラギノ角ゴ ProN W3"/>
                  <a:cs typeface="Calibri"/>
                </a:rPr>
                <a:t>n+1</a:t>
              </a:r>
              <a:endParaRPr lang="ja-JP" altLang="en-US" sz="2000" baseline="-25000" dirty="0">
                <a:solidFill>
                  <a:srgbClr val="000000"/>
                </a:solidFill>
                <a:latin typeface="Calibri"/>
                <a:cs typeface="Calibri"/>
              </a:endParaRPr>
            </a:p>
          </p:txBody>
        </p:sp>
        <p:sp>
          <p:nvSpPr>
            <p:cNvPr id="31" name="テキスト ボックス 30"/>
            <p:cNvSpPr txBox="1"/>
            <p:nvPr/>
          </p:nvSpPr>
          <p:spPr>
            <a:xfrm>
              <a:off x="6159569" y="4684623"/>
              <a:ext cx="515537" cy="338554"/>
            </a:xfrm>
            <a:prstGeom prst="rect">
              <a:avLst/>
            </a:prstGeom>
            <a:noFill/>
          </p:spPr>
          <p:txBody>
            <a:bodyPr wrap="none" rtlCol="0">
              <a:spAutoFit/>
            </a:bodyPr>
            <a:lstStyle/>
            <a:p>
              <a:pPr defTabSz="457200"/>
              <a:r>
                <a:rPr lang="ja-JP" altLang="en-US" sz="1600" dirty="0">
                  <a:solidFill>
                    <a:srgbClr val="000000"/>
                  </a:solidFill>
                </a:rPr>
                <a:t>・・・</a:t>
              </a:r>
            </a:p>
          </p:txBody>
        </p:sp>
        <p:cxnSp>
          <p:nvCxnSpPr>
            <p:cNvPr id="32" name="直線コネクタ 31"/>
            <p:cNvCxnSpPr/>
            <p:nvPr/>
          </p:nvCxnSpPr>
          <p:spPr bwMode="auto">
            <a:xfrm>
              <a:off x="-143621" y="2461435"/>
              <a:ext cx="9349605" cy="0"/>
            </a:xfrm>
            <a:prstGeom prst="line">
              <a:avLst/>
            </a:prstGeom>
            <a:noFill/>
            <a:ln w="25400" cap="flat" cmpd="sng" algn="ctr">
              <a:solidFill>
                <a:schemeClr val="tx1"/>
              </a:solidFill>
              <a:prstDash val="dash"/>
              <a:round/>
              <a:headEnd type="none" w="med" len="med"/>
              <a:tailEnd type="none" w="lg" len="lg"/>
            </a:ln>
            <a:effectLst/>
          </p:spPr>
        </p:cxnSp>
        <p:sp>
          <p:nvSpPr>
            <p:cNvPr id="33" name="正方形/長方形 32"/>
            <p:cNvSpPr/>
            <p:nvPr/>
          </p:nvSpPr>
          <p:spPr>
            <a:xfrm rot="16200000">
              <a:off x="-785377" y="1425896"/>
              <a:ext cx="1495076" cy="418874"/>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User space</a:t>
              </a:r>
              <a:endParaRPr lang="ja-JP" altLang="en-US" sz="2000" dirty="0">
                <a:solidFill>
                  <a:srgbClr val="000000"/>
                </a:solidFill>
                <a:latin typeface="Calibri"/>
                <a:ea typeface="ヒラギノ角ゴ ProN W3"/>
                <a:cs typeface="Calibri"/>
              </a:endParaRPr>
            </a:p>
          </p:txBody>
        </p:sp>
        <p:sp>
          <p:nvSpPr>
            <p:cNvPr id="34" name="正方形/長方形 33"/>
            <p:cNvSpPr/>
            <p:nvPr/>
          </p:nvSpPr>
          <p:spPr>
            <a:xfrm rot="16200000">
              <a:off x="-827697" y="3047062"/>
              <a:ext cx="1566826" cy="418874"/>
            </a:xfrm>
            <a:prstGeom prst="rect">
              <a:avLst/>
            </a:prstGeom>
          </p:spPr>
          <p:txBody>
            <a:bodyPr wrap="square">
              <a:spAutoFit/>
            </a:bodyPr>
            <a:lstStyle/>
            <a:p>
              <a:pPr algn="ctr" defTabSz="800100" fontAlgn="base">
                <a:spcBef>
                  <a:spcPct val="0"/>
                </a:spcBef>
                <a:spcAft>
                  <a:spcPct val="0"/>
                </a:spcAft>
              </a:pPr>
              <a:r>
                <a:rPr lang="en-US" altLang="ja-JP" sz="2000" dirty="0">
                  <a:solidFill>
                    <a:srgbClr val="000000"/>
                  </a:solidFill>
                  <a:latin typeface="Calibri"/>
                  <a:ea typeface="ヒラギノ角ゴ ProN W3"/>
                  <a:cs typeface="Calibri"/>
                </a:rPr>
                <a:t>Kernel space</a:t>
              </a:r>
              <a:endParaRPr lang="ja-JP" altLang="en-US" sz="2000" dirty="0">
                <a:solidFill>
                  <a:srgbClr val="000000"/>
                </a:solidFill>
                <a:latin typeface="Calibri"/>
                <a:ea typeface="ヒラギノ角ゴ ProN W3"/>
                <a:cs typeface="Calibri"/>
              </a:endParaRPr>
            </a:p>
          </p:txBody>
        </p:sp>
      </p:grpSp>
    </p:spTree>
    <p:extLst>
      <p:ext uri="{BB962C8B-B14F-4D97-AF65-F5344CB8AC3E}">
        <p14:creationId xmlns:p14="http://schemas.microsoft.com/office/powerpoint/2010/main" val="1821759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81200" y="1"/>
            <a:ext cx="8229600" cy="454988"/>
          </a:xfrm>
        </p:spPr>
        <p:txBody>
          <a:bodyPr>
            <a:normAutofit fontScale="90000"/>
          </a:bodyPr>
          <a:lstStyle/>
          <a:p>
            <a:r>
              <a:rPr lang="en-US" altLang="ja-JP" sz="3200" dirty="0">
                <a:latin typeface="+mn-lt"/>
              </a:rPr>
              <a:t>1 Background</a:t>
            </a:r>
            <a:endParaRPr lang="ja-JP" altLang="en-US" sz="3200" dirty="0">
              <a:latin typeface="+mn-lt"/>
            </a:endParaRPr>
          </a:p>
        </p:txBody>
      </p:sp>
      <p:sp>
        <p:nvSpPr>
          <p:cNvPr id="3" name="コンテンツ プレースホルダー 2"/>
          <p:cNvSpPr>
            <a:spLocks noGrp="1"/>
          </p:cNvSpPr>
          <p:nvPr>
            <p:ph idx="1"/>
          </p:nvPr>
        </p:nvSpPr>
        <p:spPr>
          <a:xfrm>
            <a:off x="1524000" y="400552"/>
            <a:ext cx="9144000" cy="2783600"/>
          </a:xfrm>
        </p:spPr>
        <p:txBody>
          <a:bodyPr>
            <a:noAutofit/>
          </a:bodyPr>
          <a:lstStyle/>
          <a:p>
            <a:pPr marL="0" indent="0">
              <a:buNone/>
            </a:pPr>
            <a:r>
              <a:rPr lang="en-US" altLang="ja-JP" sz="2000" b="1" dirty="0">
                <a:cs typeface="Lucida Grande"/>
              </a:rPr>
              <a:t>MPI communication on receiver side</a:t>
            </a:r>
          </a:p>
          <a:p>
            <a:pPr marL="357188" indent="-357188">
              <a:buFont typeface="+mj-lt"/>
              <a:buAutoNum type="arabicPeriod"/>
            </a:pPr>
            <a:r>
              <a:rPr lang="en-US" altLang="ja-JP" sz="2000" dirty="0">
                <a:cs typeface="Lucida Grande"/>
              </a:rPr>
              <a:t>Post receive command into local queue</a:t>
            </a:r>
          </a:p>
          <a:p>
            <a:pPr marL="857250" lvl="1" indent="-457200"/>
            <a:r>
              <a:rPr lang="en-US" altLang="ja-JP" sz="1800" dirty="0">
                <a:cs typeface="Lucida Grande"/>
              </a:rPr>
              <a:t>The command has matching tag, buffer address, pointer to MPI-request structure on which the completion of the receive is marked</a:t>
            </a:r>
          </a:p>
          <a:p>
            <a:pPr marL="457200" indent="-457200">
              <a:buFont typeface="+mj-lt"/>
              <a:buAutoNum type="arabicPeriod"/>
            </a:pPr>
            <a:r>
              <a:rPr lang="en-US" altLang="ja-JP" sz="2000" dirty="0">
                <a:cs typeface="Lucida Grande"/>
              </a:rPr>
              <a:t>(Sender side sends packet to responder)</a:t>
            </a:r>
          </a:p>
          <a:p>
            <a:pPr marL="357188" indent="-357188">
              <a:buFont typeface="+mj-lt"/>
              <a:buAutoNum type="arabicPeriod"/>
            </a:pPr>
            <a:r>
              <a:rPr lang="en-US" altLang="ja-JP" sz="2000" dirty="0">
                <a:cs typeface="Lucida Grande"/>
              </a:rPr>
              <a:t>Monitor packet arrival by polling NW-HW event queue or message body repeatedly</a:t>
            </a:r>
          </a:p>
          <a:p>
            <a:pPr marL="357188" indent="-357188">
              <a:buFont typeface="+mj-lt"/>
              <a:buAutoNum type="arabicPeriod"/>
            </a:pPr>
            <a:r>
              <a:rPr lang="en-US" altLang="ja-JP" sz="2000" dirty="0">
                <a:cs typeface="Lucida Grande"/>
              </a:rPr>
              <a:t>Detect packet arrival, find matching command in the local queue, copy payload to final buffer and then mark the completion </a:t>
            </a:r>
          </a:p>
        </p:txBody>
      </p:sp>
      <p:cxnSp>
        <p:nvCxnSpPr>
          <p:cNvPr id="68" name="直線コネクタ 67"/>
          <p:cNvCxnSpPr/>
          <p:nvPr/>
        </p:nvCxnSpPr>
        <p:spPr>
          <a:xfrm>
            <a:off x="8600566" y="4695948"/>
            <a:ext cx="0" cy="2143829"/>
          </a:xfrm>
          <a:prstGeom prst="line">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7796123" y="4374078"/>
            <a:ext cx="1608886" cy="308051"/>
          </a:xfrm>
          <a:prstGeom prst="rect">
            <a:avLst/>
          </a:prstGeom>
          <a:noFill/>
        </p:spPr>
        <p:txBody>
          <a:bodyPr wrap="square" lIns="122191" tIns="61096" rIns="122191" bIns="61096" rtlCol="0">
            <a:spAutoFit/>
          </a:bodyPr>
          <a:lstStyle/>
          <a:p>
            <a:pPr algn="ctr" defTabSz="457200"/>
            <a:r>
              <a:rPr lang="en-US" altLang="ja-JP" sz="1200" dirty="0">
                <a:solidFill>
                  <a:prstClr val="black"/>
                </a:solidFill>
                <a:latin typeface="Lucida Grande"/>
                <a:cs typeface="Lucida Grande"/>
              </a:rPr>
              <a:t>Compute-Core</a:t>
            </a:r>
            <a:endParaRPr lang="ja-JP" altLang="en-US" sz="1200" baseline="-25000" dirty="0">
              <a:solidFill>
                <a:prstClr val="black"/>
              </a:solidFill>
              <a:latin typeface="Lucida Grande"/>
              <a:cs typeface="Lucida Grande"/>
            </a:endParaRPr>
          </a:p>
        </p:txBody>
      </p:sp>
      <p:cxnSp>
        <p:nvCxnSpPr>
          <p:cNvPr id="70" name="直線コネクタ 69"/>
          <p:cNvCxnSpPr/>
          <p:nvPr/>
        </p:nvCxnSpPr>
        <p:spPr>
          <a:xfrm>
            <a:off x="7281672" y="4695948"/>
            <a:ext cx="0" cy="2143829"/>
          </a:xfrm>
          <a:prstGeom prst="line">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6617965" y="4357366"/>
            <a:ext cx="1327414" cy="308051"/>
          </a:xfrm>
          <a:prstGeom prst="rect">
            <a:avLst/>
          </a:prstGeom>
          <a:noFill/>
        </p:spPr>
        <p:txBody>
          <a:bodyPr wrap="square" lIns="122191" tIns="61096" rIns="122191" bIns="61096" rtlCol="0">
            <a:spAutoFit/>
          </a:bodyPr>
          <a:lstStyle/>
          <a:p>
            <a:pPr algn="ctr" defTabSz="457200"/>
            <a:r>
              <a:rPr lang="en-US" altLang="ja-JP" sz="1200" dirty="0">
                <a:solidFill>
                  <a:prstClr val="black"/>
                </a:solidFill>
                <a:latin typeface="Lucida Grande"/>
                <a:cs typeface="Lucida Grande"/>
              </a:rPr>
              <a:t>OS-core</a:t>
            </a:r>
            <a:endParaRPr lang="ja-JP" altLang="en-US" sz="1200" baseline="-25000" dirty="0">
              <a:solidFill>
                <a:prstClr val="black"/>
              </a:solidFill>
              <a:latin typeface="Lucida Grande"/>
              <a:cs typeface="Lucida Grande"/>
            </a:endParaRPr>
          </a:p>
        </p:txBody>
      </p:sp>
      <p:sp>
        <p:nvSpPr>
          <p:cNvPr id="73" name="正方形/長方形 72"/>
          <p:cNvSpPr/>
          <p:nvPr/>
        </p:nvSpPr>
        <p:spPr>
          <a:xfrm>
            <a:off x="7136290" y="5265198"/>
            <a:ext cx="294932" cy="339738"/>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3</a:t>
            </a:r>
            <a:endParaRPr lang="ja-JP" altLang="en-US" sz="1100" dirty="0">
              <a:solidFill>
                <a:prstClr val="black"/>
              </a:solidFill>
              <a:latin typeface="Lucida Grande"/>
              <a:cs typeface="Lucida Grande"/>
            </a:endParaRPr>
          </a:p>
        </p:txBody>
      </p:sp>
      <p:sp>
        <p:nvSpPr>
          <p:cNvPr id="75" name="正方形/長方形 74"/>
          <p:cNvSpPr/>
          <p:nvPr/>
        </p:nvSpPr>
        <p:spPr>
          <a:xfrm>
            <a:off x="8466229" y="4897477"/>
            <a:ext cx="324000" cy="359997"/>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1</a:t>
            </a:r>
            <a:endParaRPr lang="ja-JP" altLang="en-US" sz="1100" dirty="0">
              <a:solidFill>
                <a:prstClr val="black"/>
              </a:solidFill>
              <a:latin typeface="Lucida Grande"/>
              <a:cs typeface="Lucida Grande"/>
            </a:endParaRPr>
          </a:p>
        </p:txBody>
      </p:sp>
      <p:sp>
        <p:nvSpPr>
          <p:cNvPr id="76" name="正方形/長方形 75"/>
          <p:cNvSpPr/>
          <p:nvPr/>
        </p:nvSpPr>
        <p:spPr>
          <a:xfrm>
            <a:off x="7136290" y="5594511"/>
            <a:ext cx="294932" cy="360000"/>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4</a:t>
            </a:r>
            <a:endParaRPr lang="ja-JP" altLang="en-US" sz="1100" dirty="0">
              <a:solidFill>
                <a:prstClr val="black"/>
              </a:solidFill>
              <a:latin typeface="Lucida Grande"/>
              <a:cs typeface="Lucida Grande"/>
            </a:endParaRPr>
          </a:p>
        </p:txBody>
      </p:sp>
      <p:sp>
        <p:nvSpPr>
          <p:cNvPr id="77" name="正方形/長方形 76"/>
          <p:cNvSpPr/>
          <p:nvPr/>
        </p:nvSpPr>
        <p:spPr>
          <a:xfrm>
            <a:off x="8466230" y="5251225"/>
            <a:ext cx="324000" cy="719999"/>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a</a:t>
            </a:r>
            <a:endParaRPr lang="ja-JP" altLang="en-US" sz="1100" dirty="0">
              <a:solidFill>
                <a:prstClr val="black"/>
              </a:solidFill>
              <a:latin typeface="Lucida Grande"/>
              <a:cs typeface="Lucida Grande"/>
            </a:endParaRPr>
          </a:p>
        </p:txBody>
      </p:sp>
      <p:sp>
        <p:nvSpPr>
          <p:cNvPr id="81" name="右矢印 80"/>
          <p:cNvSpPr/>
          <p:nvPr/>
        </p:nvSpPr>
        <p:spPr>
          <a:xfrm>
            <a:off x="5431829" y="5325245"/>
            <a:ext cx="452732" cy="443669"/>
          </a:xfrm>
          <a:prstGeom prst="rightArrow">
            <a:avLst>
              <a:gd name="adj1" fmla="val 44220"/>
              <a:gd name="adj2" fmla="val 6058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ja-JP" altLang="en-US">
              <a:solidFill>
                <a:prstClr val="white"/>
              </a:solidFill>
            </a:endParaRPr>
          </a:p>
        </p:txBody>
      </p:sp>
      <p:sp>
        <p:nvSpPr>
          <p:cNvPr id="82" name="テキスト ボックス 44"/>
          <p:cNvSpPr txBox="1"/>
          <p:nvPr/>
        </p:nvSpPr>
        <p:spPr>
          <a:xfrm>
            <a:off x="1524001" y="3184151"/>
            <a:ext cx="9143999" cy="1173214"/>
          </a:xfrm>
          <a:prstGeom prst="rect">
            <a:avLst/>
          </a:prstGeom>
          <a:solidFill>
            <a:schemeClr val="accent6"/>
          </a:solidFill>
          <a:ln w="9525">
            <a:noFill/>
            <a:miter lim="800000"/>
            <a:headEnd/>
            <a:tailEnd/>
          </a:ln>
        </p:spPr>
        <p:txBody>
          <a:bodyPr wrap="square" lIns="91429" tIns="45715" rIns="91429" bIns="45715" anchor="ctr">
            <a:noAutofit/>
          </a:bodyPr>
          <a:lstStyle>
            <a:defPPr>
              <a:defRPr lang="ja-JP"/>
            </a:defPPr>
            <a:lvl1pPr marL="0" algn="l" defTabSz="914290" rtl="0" eaLnBrk="1" latinLnBrk="0" hangingPunct="1">
              <a:defRPr kumimoji="1" sz="1800" kern="1200">
                <a:solidFill>
                  <a:schemeClr val="tx1"/>
                </a:solidFill>
                <a:latin typeface="+mn-lt"/>
                <a:ea typeface="+mn-ea"/>
                <a:cs typeface="+mn-cs"/>
              </a:defRPr>
            </a:lvl1pPr>
            <a:lvl2pPr marL="457145" algn="l" defTabSz="914290" rtl="0" eaLnBrk="1" latinLnBrk="0" hangingPunct="1">
              <a:defRPr kumimoji="1" sz="1800" kern="1200">
                <a:solidFill>
                  <a:schemeClr val="tx1"/>
                </a:solidFill>
                <a:latin typeface="+mn-lt"/>
                <a:ea typeface="+mn-ea"/>
                <a:cs typeface="+mn-cs"/>
              </a:defRPr>
            </a:lvl2pPr>
            <a:lvl3pPr marL="914290" algn="l" defTabSz="914290" rtl="0" eaLnBrk="1" latinLnBrk="0" hangingPunct="1">
              <a:defRPr kumimoji="1" sz="1800" kern="1200">
                <a:solidFill>
                  <a:schemeClr val="tx1"/>
                </a:solidFill>
                <a:latin typeface="+mn-lt"/>
                <a:ea typeface="+mn-ea"/>
                <a:cs typeface="+mn-cs"/>
              </a:defRPr>
            </a:lvl3pPr>
            <a:lvl4pPr marL="1371435" algn="l" defTabSz="914290" rtl="0" eaLnBrk="1" latinLnBrk="0" hangingPunct="1">
              <a:defRPr kumimoji="1" sz="1800" kern="1200">
                <a:solidFill>
                  <a:schemeClr val="tx1"/>
                </a:solidFill>
                <a:latin typeface="+mn-lt"/>
                <a:ea typeface="+mn-ea"/>
                <a:cs typeface="+mn-cs"/>
              </a:defRPr>
            </a:lvl4pPr>
            <a:lvl5pPr marL="1828581" algn="l" defTabSz="914290" rtl="0" eaLnBrk="1" latinLnBrk="0" hangingPunct="1">
              <a:defRPr kumimoji="1" sz="1800" kern="1200">
                <a:solidFill>
                  <a:schemeClr val="tx1"/>
                </a:solidFill>
                <a:latin typeface="+mn-lt"/>
                <a:ea typeface="+mn-ea"/>
                <a:cs typeface="+mn-cs"/>
              </a:defRPr>
            </a:lvl5pPr>
            <a:lvl6pPr marL="2285726" algn="l" defTabSz="914290" rtl="0" eaLnBrk="1" latinLnBrk="0" hangingPunct="1">
              <a:defRPr kumimoji="1" sz="1800" kern="1200">
                <a:solidFill>
                  <a:schemeClr val="tx1"/>
                </a:solidFill>
                <a:latin typeface="+mn-lt"/>
                <a:ea typeface="+mn-ea"/>
                <a:cs typeface="+mn-cs"/>
              </a:defRPr>
            </a:lvl6pPr>
            <a:lvl7pPr marL="2742871" algn="l" defTabSz="914290" rtl="0" eaLnBrk="1" latinLnBrk="0" hangingPunct="1">
              <a:defRPr kumimoji="1" sz="1800" kern="1200">
                <a:solidFill>
                  <a:schemeClr val="tx1"/>
                </a:solidFill>
                <a:latin typeface="+mn-lt"/>
                <a:ea typeface="+mn-ea"/>
                <a:cs typeface="+mn-cs"/>
              </a:defRPr>
            </a:lvl7pPr>
            <a:lvl8pPr marL="3200016" algn="l" defTabSz="914290" rtl="0" eaLnBrk="1" latinLnBrk="0" hangingPunct="1">
              <a:defRPr kumimoji="1" sz="1800" kern="1200">
                <a:solidFill>
                  <a:schemeClr val="tx1"/>
                </a:solidFill>
                <a:latin typeface="+mn-lt"/>
                <a:ea typeface="+mn-ea"/>
                <a:cs typeface="+mn-cs"/>
              </a:defRPr>
            </a:lvl8pPr>
            <a:lvl9pPr marL="3657161" algn="l" defTabSz="914290" rtl="0" eaLnBrk="1" latinLnBrk="0" hangingPunct="1">
              <a:defRPr kumimoji="1" sz="1800" kern="1200">
                <a:solidFill>
                  <a:schemeClr val="tx1"/>
                </a:solidFill>
                <a:latin typeface="+mn-lt"/>
                <a:ea typeface="+mn-ea"/>
                <a:cs typeface="+mn-cs"/>
              </a:defRPr>
            </a:lvl9pPr>
          </a:lstStyle>
          <a:p>
            <a:pPr marL="1165225" indent="-457200" defTabSz="268288" fontAlgn="base">
              <a:spcBef>
                <a:spcPct val="0"/>
              </a:spcBef>
              <a:spcAft>
                <a:spcPct val="0"/>
              </a:spcAft>
              <a:buFont typeface="+mj-lt"/>
              <a:buAutoNum type="arabicPeriod"/>
              <a:defRPr/>
            </a:pPr>
            <a:r>
              <a:rPr lang="en-US" altLang="ja-JP" sz="2000" dirty="0">
                <a:solidFill>
                  <a:prstClr val="white"/>
                </a:solidFill>
                <a:ea typeface="Microsoft JhengHei" pitchFamily="34" charset="-120"/>
                <a:cs typeface="Lucida Grande"/>
              </a:rPr>
              <a:t> Steps 3-4 can be performed by another thread (called MPI progress thread) to parallelize the receive</a:t>
            </a:r>
          </a:p>
          <a:p>
            <a:pPr marL="1162050" indent="-446088" defTabSz="536575" fontAlgn="base">
              <a:spcBef>
                <a:spcPct val="0"/>
              </a:spcBef>
              <a:spcAft>
                <a:spcPct val="0"/>
              </a:spcAft>
              <a:buFont typeface="+mj-lt"/>
              <a:buAutoNum type="arabicPeriod"/>
              <a:defRPr/>
            </a:pPr>
            <a:r>
              <a:rPr lang="en-US" altLang="ja-JP" sz="2000" dirty="0">
                <a:solidFill>
                  <a:prstClr val="white"/>
                </a:solidFill>
                <a:ea typeface="Microsoft JhengHei" pitchFamily="34" charset="-120"/>
                <a:cs typeface="Lucida Grande"/>
              </a:rPr>
              <a:t>Run it on OS-core to make use of the less busy core</a:t>
            </a:r>
          </a:p>
        </p:txBody>
      </p:sp>
      <p:grpSp>
        <p:nvGrpSpPr>
          <p:cNvPr id="89" name="図形グループ 88"/>
          <p:cNvGrpSpPr/>
          <p:nvPr/>
        </p:nvGrpSpPr>
        <p:grpSpPr>
          <a:xfrm>
            <a:off x="1433875" y="4387896"/>
            <a:ext cx="3923802" cy="2451880"/>
            <a:chOff x="-83363" y="3900523"/>
            <a:chExt cx="3923802" cy="2451880"/>
          </a:xfrm>
        </p:grpSpPr>
        <p:cxnSp>
          <p:nvCxnSpPr>
            <p:cNvPr id="54" name="直線コネクタ 53"/>
            <p:cNvCxnSpPr/>
            <p:nvPr/>
          </p:nvCxnSpPr>
          <p:spPr>
            <a:xfrm>
              <a:off x="749857" y="4208574"/>
              <a:ext cx="0" cy="2143829"/>
            </a:xfrm>
            <a:prstGeom prst="line">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83363" y="3900523"/>
              <a:ext cx="1666439" cy="308051"/>
            </a:xfrm>
            <a:prstGeom prst="rect">
              <a:avLst/>
            </a:prstGeom>
            <a:noFill/>
          </p:spPr>
          <p:txBody>
            <a:bodyPr wrap="square" lIns="122191" tIns="61096" rIns="122191" bIns="61096" rtlCol="0">
              <a:spAutoFit/>
            </a:bodyPr>
            <a:lstStyle/>
            <a:p>
              <a:pPr algn="ctr" defTabSz="457200"/>
              <a:r>
                <a:rPr lang="en-US" altLang="ja-JP" sz="1200" dirty="0">
                  <a:solidFill>
                    <a:prstClr val="black"/>
                  </a:solidFill>
                  <a:latin typeface="Lucida Grande"/>
                  <a:cs typeface="Lucida Grande"/>
                </a:rPr>
                <a:t>Compute-Core</a:t>
              </a:r>
              <a:endParaRPr lang="ja-JP" altLang="en-US" sz="1200" baseline="-25000" dirty="0">
                <a:solidFill>
                  <a:prstClr val="black"/>
                </a:solidFill>
                <a:latin typeface="Lucida Grande"/>
                <a:cs typeface="Lucida Grande"/>
              </a:endParaRPr>
            </a:p>
          </p:txBody>
        </p:sp>
        <p:sp>
          <p:nvSpPr>
            <p:cNvPr id="58" name="テキスト ボックス 57"/>
            <p:cNvSpPr txBox="1"/>
            <p:nvPr/>
          </p:nvSpPr>
          <p:spPr>
            <a:xfrm>
              <a:off x="921725" y="4388229"/>
              <a:ext cx="2286404" cy="369332"/>
            </a:xfrm>
            <a:prstGeom prst="rect">
              <a:avLst/>
            </a:prstGeom>
            <a:noFill/>
          </p:spPr>
          <p:txBody>
            <a:bodyPr wrap="square" rtlCol="0">
              <a:spAutoFit/>
            </a:bodyPr>
            <a:lstStyle/>
            <a:p>
              <a:pPr defTabSz="457200"/>
              <a:r>
                <a:rPr lang="en-US" altLang="ja-JP" dirty="0">
                  <a:solidFill>
                    <a:prstClr val="black"/>
                  </a:solidFill>
                </a:rPr>
                <a:t>Post </a:t>
              </a:r>
              <a:r>
                <a:rPr lang="en-US" altLang="ja-JP" dirty="0" err="1">
                  <a:solidFill>
                    <a:prstClr val="black"/>
                  </a:solidFill>
                </a:rPr>
                <a:t>recv</a:t>
              </a:r>
              <a:r>
                <a:rPr lang="en-US" altLang="ja-JP" dirty="0">
                  <a:solidFill>
                    <a:prstClr val="black"/>
                  </a:solidFill>
                </a:rPr>
                <a:t> command</a:t>
              </a:r>
              <a:endParaRPr lang="ja-JP" altLang="en-US" dirty="0">
                <a:solidFill>
                  <a:prstClr val="black"/>
                </a:solidFill>
              </a:endParaRPr>
            </a:p>
          </p:txBody>
        </p:sp>
        <p:sp>
          <p:nvSpPr>
            <p:cNvPr id="59" name="正方形/長方形 58"/>
            <p:cNvSpPr/>
            <p:nvPr/>
          </p:nvSpPr>
          <p:spPr>
            <a:xfrm>
              <a:off x="616852" y="4777825"/>
              <a:ext cx="304871" cy="350002"/>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3</a:t>
              </a:r>
              <a:endParaRPr lang="ja-JP" altLang="en-US" sz="1100" dirty="0">
                <a:solidFill>
                  <a:prstClr val="black"/>
                </a:solidFill>
                <a:latin typeface="Lucida Grande"/>
                <a:cs typeface="Lucida Grande"/>
              </a:endParaRPr>
            </a:p>
          </p:txBody>
        </p:sp>
        <p:sp>
          <p:nvSpPr>
            <p:cNvPr id="60" name="テキスト ボックス 59"/>
            <p:cNvSpPr txBox="1"/>
            <p:nvPr/>
          </p:nvSpPr>
          <p:spPr>
            <a:xfrm>
              <a:off x="921724" y="4737806"/>
              <a:ext cx="2286404" cy="369332"/>
            </a:xfrm>
            <a:prstGeom prst="rect">
              <a:avLst/>
            </a:prstGeom>
            <a:noFill/>
          </p:spPr>
          <p:txBody>
            <a:bodyPr wrap="square" rtlCol="0">
              <a:spAutoFit/>
            </a:bodyPr>
            <a:lstStyle/>
            <a:p>
              <a:pPr defTabSz="457200"/>
              <a:r>
                <a:rPr lang="en-US" altLang="ja-JP" dirty="0">
                  <a:solidFill>
                    <a:prstClr val="black"/>
                  </a:solidFill>
                </a:rPr>
                <a:t>Monitor packet arrival</a:t>
              </a:r>
              <a:endParaRPr lang="ja-JP" altLang="en-US" dirty="0">
                <a:solidFill>
                  <a:prstClr val="black"/>
                </a:solidFill>
              </a:endParaRPr>
            </a:p>
          </p:txBody>
        </p:sp>
        <p:sp>
          <p:nvSpPr>
            <p:cNvPr id="61" name="正方形/長方形 60"/>
            <p:cNvSpPr/>
            <p:nvPr/>
          </p:nvSpPr>
          <p:spPr>
            <a:xfrm>
              <a:off x="616853" y="4388229"/>
              <a:ext cx="304871" cy="389596"/>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1</a:t>
              </a:r>
              <a:endParaRPr lang="ja-JP" altLang="en-US" sz="1100" dirty="0">
                <a:solidFill>
                  <a:prstClr val="black"/>
                </a:solidFill>
                <a:latin typeface="Lucida Grande"/>
                <a:cs typeface="Lucida Grande"/>
              </a:endParaRPr>
            </a:p>
          </p:txBody>
        </p:sp>
        <p:sp>
          <p:nvSpPr>
            <p:cNvPr id="62" name="正方形/長方形 61"/>
            <p:cNvSpPr/>
            <p:nvPr/>
          </p:nvSpPr>
          <p:spPr>
            <a:xfrm>
              <a:off x="616855" y="5117563"/>
              <a:ext cx="304869" cy="353933"/>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4</a:t>
              </a:r>
              <a:endParaRPr lang="ja-JP" altLang="en-US" sz="1100" dirty="0">
                <a:solidFill>
                  <a:prstClr val="black"/>
                </a:solidFill>
                <a:latin typeface="Lucida Grande"/>
                <a:cs typeface="Lucida Grande"/>
              </a:endParaRPr>
            </a:p>
          </p:txBody>
        </p:sp>
        <p:sp>
          <p:nvSpPr>
            <p:cNvPr id="65" name="テキスト ボックス 64"/>
            <p:cNvSpPr txBox="1"/>
            <p:nvPr/>
          </p:nvSpPr>
          <p:spPr>
            <a:xfrm>
              <a:off x="896977" y="5127827"/>
              <a:ext cx="2943462" cy="369332"/>
            </a:xfrm>
            <a:prstGeom prst="rect">
              <a:avLst/>
            </a:prstGeom>
            <a:noFill/>
          </p:spPr>
          <p:txBody>
            <a:bodyPr wrap="square" rtlCol="0">
              <a:spAutoFit/>
            </a:bodyPr>
            <a:lstStyle/>
            <a:p>
              <a:pPr defTabSz="457200"/>
              <a:r>
                <a:rPr lang="en-US" altLang="ja-JP" dirty="0">
                  <a:solidFill>
                    <a:prstClr val="black"/>
                  </a:solidFill>
                </a:rPr>
                <a:t>Tag-match, copy and mark</a:t>
              </a:r>
              <a:endParaRPr lang="ja-JP" altLang="en-US" dirty="0">
                <a:solidFill>
                  <a:prstClr val="black"/>
                </a:solidFill>
              </a:endParaRPr>
            </a:p>
          </p:txBody>
        </p:sp>
        <p:sp>
          <p:nvSpPr>
            <p:cNvPr id="84" name="正方形/長方形 83"/>
            <p:cNvSpPr/>
            <p:nvPr/>
          </p:nvSpPr>
          <p:spPr>
            <a:xfrm>
              <a:off x="616853" y="5467138"/>
              <a:ext cx="304872" cy="719999"/>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a</a:t>
              </a:r>
              <a:endParaRPr lang="ja-JP" altLang="en-US" sz="1100" dirty="0">
                <a:solidFill>
                  <a:prstClr val="black"/>
                </a:solidFill>
                <a:latin typeface="Lucida Grande"/>
                <a:cs typeface="Lucida Grande"/>
              </a:endParaRPr>
            </a:p>
          </p:txBody>
        </p:sp>
        <p:sp>
          <p:nvSpPr>
            <p:cNvPr id="85" name="テキスト ボックス 84"/>
            <p:cNvSpPr txBox="1"/>
            <p:nvPr/>
          </p:nvSpPr>
          <p:spPr>
            <a:xfrm>
              <a:off x="921724" y="5539402"/>
              <a:ext cx="1550171" cy="369332"/>
            </a:xfrm>
            <a:prstGeom prst="rect">
              <a:avLst/>
            </a:prstGeom>
            <a:noFill/>
          </p:spPr>
          <p:txBody>
            <a:bodyPr wrap="square" rtlCol="0">
              <a:spAutoFit/>
            </a:bodyPr>
            <a:lstStyle/>
            <a:p>
              <a:pPr defTabSz="457200"/>
              <a:r>
                <a:rPr lang="en-US" altLang="ja-JP" dirty="0">
                  <a:solidFill>
                    <a:prstClr val="black"/>
                  </a:solidFill>
                </a:rPr>
                <a:t>Computation</a:t>
              </a:r>
              <a:endParaRPr lang="ja-JP" altLang="en-US" dirty="0">
                <a:solidFill>
                  <a:prstClr val="black"/>
                </a:solidFill>
              </a:endParaRPr>
            </a:p>
          </p:txBody>
        </p:sp>
      </p:grpSp>
      <p:cxnSp>
        <p:nvCxnSpPr>
          <p:cNvPr id="101" name="直線矢印コネクタ 100"/>
          <p:cNvCxnSpPr/>
          <p:nvPr/>
        </p:nvCxnSpPr>
        <p:spPr>
          <a:xfrm flipH="1">
            <a:off x="1981200" y="6674510"/>
            <a:ext cx="6809030" cy="0"/>
          </a:xfrm>
          <a:prstGeom prst="straightConnector1">
            <a:avLst/>
          </a:prstGeom>
          <a:ln w="12700" cmpd="sng">
            <a:solidFill>
              <a:srgbClr val="000000"/>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4" name="直線矢印コネクタ 103"/>
          <p:cNvCxnSpPr/>
          <p:nvPr/>
        </p:nvCxnSpPr>
        <p:spPr>
          <a:xfrm flipH="1" flipV="1">
            <a:off x="5357678" y="6288751"/>
            <a:ext cx="3432553" cy="9562"/>
          </a:xfrm>
          <a:prstGeom prst="straightConnector1">
            <a:avLst/>
          </a:prstGeom>
          <a:ln w="12700" cmpd="sng">
            <a:solidFill>
              <a:srgbClr val="000000"/>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06" name="正方形/長方形 105"/>
          <p:cNvSpPr/>
          <p:nvPr/>
        </p:nvSpPr>
        <p:spPr>
          <a:xfrm>
            <a:off x="8466231" y="5958869"/>
            <a:ext cx="323999" cy="339444"/>
          </a:xfrm>
          <a:prstGeom prst="rect">
            <a:avLst/>
          </a:prstGeom>
          <a:solidFill>
            <a:schemeClr val="bg1"/>
          </a:solidFill>
          <a:ln w="190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457200"/>
            <a:r>
              <a:rPr lang="en-US" altLang="ja-JP" sz="1100" dirty="0">
                <a:solidFill>
                  <a:prstClr val="black"/>
                </a:solidFill>
                <a:latin typeface="Lucida Grande"/>
                <a:cs typeface="Lucida Grande"/>
              </a:rPr>
              <a:t>4'</a:t>
            </a:r>
            <a:endParaRPr lang="ja-JP" altLang="en-US" sz="1100" dirty="0">
              <a:solidFill>
                <a:prstClr val="black"/>
              </a:solidFill>
              <a:latin typeface="Lucida Grande"/>
              <a:cs typeface="Lucida Grande"/>
            </a:endParaRPr>
          </a:p>
        </p:txBody>
      </p:sp>
      <p:sp>
        <p:nvSpPr>
          <p:cNvPr id="107" name="テキスト ボックス 106"/>
          <p:cNvSpPr txBox="1"/>
          <p:nvPr/>
        </p:nvSpPr>
        <p:spPr>
          <a:xfrm>
            <a:off x="8852253" y="5928982"/>
            <a:ext cx="1629857" cy="646331"/>
          </a:xfrm>
          <a:prstGeom prst="rect">
            <a:avLst/>
          </a:prstGeom>
          <a:noFill/>
        </p:spPr>
        <p:txBody>
          <a:bodyPr wrap="square" rtlCol="0">
            <a:spAutoFit/>
          </a:bodyPr>
          <a:lstStyle/>
          <a:p>
            <a:pPr defTabSz="457200"/>
            <a:r>
              <a:rPr lang="en-US" altLang="ja-JP" dirty="0">
                <a:solidFill>
                  <a:prstClr val="black"/>
                </a:solidFill>
              </a:rPr>
              <a:t>Check the mark</a:t>
            </a:r>
            <a:endParaRPr lang="ja-JP" altLang="en-US" dirty="0">
              <a:solidFill>
                <a:prstClr val="black"/>
              </a:solidFill>
            </a:endParaRPr>
          </a:p>
        </p:txBody>
      </p:sp>
      <p:sp>
        <p:nvSpPr>
          <p:cNvPr id="108" name="右矢印 107"/>
          <p:cNvSpPr>
            <a:spLocks noChangeAspect="1"/>
          </p:cNvSpPr>
          <p:nvPr/>
        </p:nvSpPr>
        <p:spPr>
          <a:xfrm rot="16200000">
            <a:off x="5563808" y="6331236"/>
            <a:ext cx="323997" cy="317512"/>
          </a:xfrm>
          <a:prstGeom prst="rightArrow">
            <a:avLst>
              <a:gd name="adj1" fmla="val 44220"/>
              <a:gd name="adj2" fmla="val 60585"/>
            </a:avLst>
          </a:prstGeom>
          <a:solidFill>
            <a:srgbClr val="66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ja-JP" altLang="en-US">
              <a:solidFill>
                <a:prstClr val="white"/>
              </a:solidFill>
            </a:endParaRPr>
          </a:p>
        </p:txBody>
      </p:sp>
      <p:sp>
        <p:nvSpPr>
          <p:cNvPr id="109" name="テキスト ボックス 108"/>
          <p:cNvSpPr txBox="1"/>
          <p:nvPr/>
        </p:nvSpPr>
        <p:spPr>
          <a:xfrm>
            <a:off x="5917716" y="6277857"/>
            <a:ext cx="1218574" cy="369332"/>
          </a:xfrm>
          <a:prstGeom prst="rect">
            <a:avLst/>
          </a:prstGeom>
          <a:noFill/>
        </p:spPr>
        <p:txBody>
          <a:bodyPr wrap="square" rtlCol="0">
            <a:spAutoFit/>
          </a:bodyPr>
          <a:lstStyle/>
          <a:p>
            <a:pPr defTabSz="457200"/>
            <a:r>
              <a:rPr lang="en-US" altLang="ja-JP" dirty="0">
                <a:solidFill>
                  <a:prstClr val="black"/>
                </a:solidFill>
              </a:rPr>
              <a:t>Speedup</a:t>
            </a:r>
            <a:endParaRPr lang="ja-JP" altLang="en-US" dirty="0">
              <a:solidFill>
                <a:prstClr val="black"/>
              </a:solidFill>
            </a:endParaRPr>
          </a:p>
        </p:txBody>
      </p:sp>
      <p:sp>
        <p:nvSpPr>
          <p:cNvPr id="110" name="右矢印 109"/>
          <p:cNvSpPr/>
          <p:nvPr/>
        </p:nvSpPr>
        <p:spPr>
          <a:xfrm>
            <a:off x="1609814" y="3466851"/>
            <a:ext cx="452732" cy="443669"/>
          </a:xfrm>
          <a:prstGeom prst="rightArrow">
            <a:avLst>
              <a:gd name="adj1" fmla="val 44220"/>
              <a:gd name="adj2" fmla="val 605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ja-JP" altLang="en-US">
              <a:solidFill>
                <a:prstClr val="white"/>
              </a:solidFill>
            </a:endParaRPr>
          </a:p>
        </p:txBody>
      </p:sp>
    </p:spTree>
    <p:extLst>
      <p:ext uri="{BB962C8B-B14F-4D97-AF65-F5344CB8AC3E}">
        <p14:creationId xmlns:p14="http://schemas.microsoft.com/office/powerpoint/2010/main" val="827626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標準デザイン">
  <a:themeElements>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stealth" w="lg" len="lg"/>
        </a:ln>
        <a:effectLst/>
      </a:spPr>
      <a:bodyPr vert="horz" wrap="none" lIns="80001" tIns="40000" rIns="80001" bIns="40000" numCol="1" anchor="t" anchorCtr="0" compatLnSpc="1">
        <a:prstTxWarp prst="textNoShape">
          <a:avLst/>
        </a:prstTxWarp>
        <a:spAutoFit/>
      </a:bodyPr>
      <a:lstStyle>
        <a:defPPr marL="0" marR="0" indent="0" algn="ctr" defTabSz="800100" rtl="0" eaLnBrk="1" fontAlgn="base" latinLnBrk="0" hangingPunct="1">
          <a:lnSpc>
            <a:spcPct val="100000"/>
          </a:lnSpc>
          <a:spcBef>
            <a:spcPct val="0"/>
          </a:spcBef>
          <a:spcAft>
            <a:spcPct val="0"/>
          </a:spcAft>
          <a:buClrTx/>
          <a:buSzTx/>
          <a:buFontTx/>
          <a:buNone/>
          <a:tabLst/>
          <a:defRPr kumimoji="1" lang="ja-JP" altLang="en-US" sz="2000" b="0" i="1" u="none" strike="noStrike" cap="none" normalizeH="0" baseline="0" smtClean="0">
            <a:ln>
              <a:noFill/>
            </a:ln>
            <a:solidFill>
              <a:schemeClr val="tx1"/>
            </a:solidFill>
            <a:effectLst/>
            <a:latin typeface="Times New Roman" pitchFamily="18" charset="0"/>
            <a:ea typeface="ＭＳ Ｐゴシック" charset="-128"/>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stealth" w="lg" len="lg"/>
        </a:ln>
        <a:effectLst/>
      </a:spPr>
      <a:bodyPr vert="horz" wrap="none" lIns="80001" tIns="40000" rIns="80001" bIns="40000" numCol="1" anchor="t" anchorCtr="0" compatLnSpc="1">
        <a:prstTxWarp prst="textNoShape">
          <a:avLst/>
        </a:prstTxWarp>
        <a:spAutoFit/>
      </a:bodyPr>
      <a:lstStyle>
        <a:defPPr marL="0" marR="0" indent="0" algn="ctr" defTabSz="800100" rtl="0" eaLnBrk="1" fontAlgn="base" latinLnBrk="0" hangingPunct="1">
          <a:lnSpc>
            <a:spcPct val="100000"/>
          </a:lnSpc>
          <a:spcBef>
            <a:spcPct val="0"/>
          </a:spcBef>
          <a:spcAft>
            <a:spcPct val="0"/>
          </a:spcAft>
          <a:buClrTx/>
          <a:buSzTx/>
          <a:buFontTx/>
          <a:buNone/>
          <a:tabLst/>
          <a:defRPr kumimoji="1" lang="ja-JP" altLang="en-US" sz="2000" b="0" i="1" u="none" strike="noStrike" cap="none" normalizeH="0" baseline="0" smtClean="0">
            <a:ln>
              <a:noFill/>
            </a:ln>
            <a:solidFill>
              <a:schemeClr val="tx1"/>
            </a:solidFill>
            <a:effectLst/>
            <a:latin typeface="Times New Roman" pitchFamily="18" charset="0"/>
            <a:ea typeface="ＭＳ Ｐゴシック" charset="-128"/>
          </a:defRPr>
        </a:defPPr>
      </a:lstStyle>
    </a:ln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8.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9.xml><?xml version="1.0" encoding="utf-8"?>
<a:theme xmlns:a="http://schemas.openxmlformats.org/drawingml/2006/main" name="2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6111</TotalTime>
  <Words>3075</Words>
  <Application>Microsoft Macintosh PowerPoint</Application>
  <PresentationFormat>Widescreen</PresentationFormat>
  <Paragraphs>1202</Paragraphs>
  <Slides>44</Slides>
  <Notes>13</Notes>
  <HiddenSlides>0</HiddenSlides>
  <MMClips>0</MMClips>
  <ScaleCrop>false</ScaleCrop>
  <HeadingPairs>
    <vt:vector size="6" baseType="variant">
      <vt:variant>
        <vt:lpstr>Fonts Used</vt:lpstr>
      </vt:variant>
      <vt:variant>
        <vt:i4>22</vt:i4>
      </vt:variant>
      <vt:variant>
        <vt:lpstr>Theme</vt:lpstr>
      </vt:variant>
      <vt:variant>
        <vt:i4>9</vt:i4>
      </vt:variant>
      <vt:variant>
        <vt:lpstr>Slide Titles</vt:lpstr>
      </vt:variant>
      <vt:variant>
        <vt:i4>44</vt:i4>
      </vt:variant>
    </vt:vector>
  </HeadingPairs>
  <TitlesOfParts>
    <vt:vector size="75" baseType="lpstr">
      <vt:lpstr>Adobe Caslon Pro</vt:lpstr>
      <vt:lpstr>Adobe Caslon Pro Bold</vt:lpstr>
      <vt:lpstr>Arial Narrow</vt:lpstr>
      <vt:lpstr>Calibri</vt:lpstr>
      <vt:lpstr>Calibri Light</vt:lpstr>
      <vt:lpstr>Consolas</vt:lpstr>
      <vt:lpstr>Helvetica Neue</vt:lpstr>
      <vt:lpstr>HGPｺﾞｼｯｸM</vt:lpstr>
      <vt:lpstr>HGP創英角ｺﾞｼｯｸUB</vt:lpstr>
      <vt:lpstr>Lucida Console</vt:lpstr>
      <vt:lpstr>Lucida Grande</vt:lpstr>
      <vt:lpstr>Meiryo UI</vt:lpstr>
      <vt:lpstr>Microsoft JhengHei</vt:lpstr>
      <vt:lpstr>ＭＳ Ｐゴシック</vt:lpstr>
      <vt:lpstr>Times New Roman</vt:lpstr>
      <vt:lpstr>Wingdings</vt:lpstr>
      <vt:lpstr>Yu Gothic</vt:lpstr>
      <vt:lpstr>Yu Gothic Light</vt:lpstr>
      <vt:lpstr>ヒラギノ角ゴ ProN W3</vt:lpstr>
      <vt:lpstr>ヒラギノ角ゴ ProN W6</vt:lpstr>
      <vt:lpstr>メイリオ</vt:lpstr>
      <vt:lpstr>Arial</vt:lpstr>
      <vt:lpstr>Office Theme</vt:lpstr>
      <vt:lpstr>標準デザイン</vt:lpstr>
      <vt:lpstr>ホワイト</vt:lpstr>
      <vt:lpstr>1_ホワイト</vt:lpstr>
      <vt:lpstr>Office テーマ</vt:lpstr>
      <vt:lpstr>1_Office テーマ</vt:lpstr>
      <vt:lpstr>5_Default</vt:lpstr>
      <vt:lpstr>Default</vt:lpstr>
      <vt:lpstr>2_Office テーマ</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Background</vt:lpstr>
      <vt:lpstr>2.1 Interfaces and steps</vt:lpstr>
      <vt:lpstr>2.2 Memory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anon_inode_getfile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35</cp:revision>
  <dcterms:created xsi:type="dcterms:W3CDTF">2017-06-01T07:49:34Z</dcterms:created>
  <dcterms:modified xsi:type="dcterms:W3CDTF">2017-07-27T10:32:17Z</dcterms:modified>
</cp:coreProperties>
</file>