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62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3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10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17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22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53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51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0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3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18B-8838-4304-8872-A369923B3853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2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318B-8838-4304-8872-A369923B3853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14C5-818F-4234-AADA-323B682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80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75573" y="44624"/>
            <a:ext cx="8960924" cy="4968552"/>
          </a:xfrm>
          <a:prstGeom prst="roundRect">
            <a:avLst>
              <a:gd name="adj" fmla="val 4403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03568" y="281444"/>
            <a:ext cx="4926763" cy="45428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418250" y="404664"/>
            <a:ext cx="2312088" cy="3622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IHK-Master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498111" y="1700808"/>
            <a:ext cx="2152366" cy="21889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>
                <a:solidFill>
                  <a:sysClr val="windowText" lastClr="000000"/>
                </a:solidFill>
                <a:latin typeface="+mn-ea"/>
              </a:rPr>
              <a:t>ダンプ準備処理</a:t>
            </a:r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707903" y="5129997"/>
            <a:ext cx="5328593" cy="1611371"/>
          </a:xfrm>
          <a:prstGeom prst="roundRect">
            <a:avLst>
              <a:gd name="adj" fmla="val 4403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399869" y="332655"/>
            <a:ext cx="3564619" cy="45365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 err="1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McKernel</a:t>
            </a:r>
            <a:endParaRPr lang="ja-JP" altLang="en-US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95536" y="1916832"/>
            <a:ext cx="1528309" cy="5087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 smtClean="0">
                <a:solidFill>
                  <a:sysClr val="windowText" lastClr="000000"/>
                </a:solidFill>
                <a:latin typeface="+mn-ea"/>
              </a:rPr>
              <a:t>・</a:t>
            </a:r>
            <a:r>
              <a:rPr lang="en-US" altLang="ja-JP" sz="1000" dirty="0" smtClean="0">
                <a:solidFill>
                  <a:sysClr val="windowText" lastClr="000000"/>
                </a:solidFill>
                <a:latin typeface="+mn-ea"/>
              </a:rPr>
              <a:t>panic</a:t>
            </a:r>
            <a:r>
              <a:rPr lang="ja-JP" altLang="en-US" sz="1000" dirty="0" smtClean="0">
                <a:solidFill>
                  <a:sysClr val="windowText" lastClr="000000"/>
                </a:solidFill>
                <a:latin typeface="+mn-ea"/>
              </a:rPr>
              <a:t>発生によりダンプ</a:t>
            </a:r>
            <a:endParaRPr lang="en-US" altLang="ja-JP" sz="1000" dirty="0" smtClean="0">
              <a:solidFill>
                <a:sysClr val="windowText" lastClr="000000"/>
              </a:solidFill>
              <a:latin typeface="+mn-ea"/>
            </a:endParaRPr>
          </a:p>
          <a:p>
            <a:r>
              <a:rPr lang="ja-JP" altLang="en-US" sz="1000" dirty="0" smtClean="0">
                <a:solidFill>
                  <a:sysClr val="windowText" lastClr="000000"/>
                </a:solidFill>
                <a:latin typeface="+mn-ea"/>
              </a:rPr>
              <a:t>イベント実施</a:t>
            </a:r>
            <a:endParaRPr lang="en-US" altLang="ja-JP" sz="10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498110" y="1270201"/>
            <a:ext cx="2145897" cy="286591"/>
          </a:xfrm>
          <a:prstGeom prst="roundRect">
            <a:avLst>
              <a:gd name="adj" fmla="val 26588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ダンプレベル</a:t>
            </a:r>
            <a:r>
              <a:rPr kumimoji="1"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の設定 </a:t>
            </a:r>
            <a:r>
              <a:rPr kumimoji="1" lang="ja-JP" altLang="en-US" sz="1000" baseline="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670876" y="1822977"/>
            <a:ext cx="2923698" cy="10801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NMI</a:t>
            </a:r>
            <a:r>
              <a:rPr kumimoji="1"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指示処理</a:t>
            </a:r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en-US" altLang="ja-JP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レジスタ</a:t>
            </a:r>
            <a:r>
              <a:rPr kumimoji="1"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情報を退避</a:t>
            </a:r>
            <a:r>
              <a:rPr kumimoji="1"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し、コア</a:t>
            </a:r>
            <a:r>
              <a:rPr kumimoji="1"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</a:t>
            </a:r>
            <a:r>
              <a:rPr kumimoji="1" lang="en-US" altLang="ja-JP" sz="1000" dirty="0" err="1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hlt</a:t>
            </a:r>
            <a:r>
              <a:rPr kumimoji="1"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命令で停止</a:t>
            </a:r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(3) </a:t>
            </a:r>
            <a:r>
              <a:rPr kumimoji="1" lang="en-US" altLang="ja-JP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en-US" altLang="ja-JP" sz="1000" dirty="0" err="1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McKernel</a:t>
            </a:r>
            <a:r>
              <a:rPr kumimoji="1" lang="en-US" altLang="ja-JP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kumimoji="1"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CPU</a:t>
            </a:r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No.0</a:t>
            </a:r>
            <a:r>
              <a:rPr kumimoji="1"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のコアのみ</a:t>
            </a:r>
            <a:r>
              <a:rPr kumimoji="1"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kumimoji="1" lang="ja-JP" altLang="en-US" sz="1000" dirty="0" smtClean="0"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ダンプ対象となる物理アドレス範囲列を記録</a:t>
            </a:r>
            <a:endParaRPr kumimoji="1" lang="en-US" altLang="ja-JP" sz="1000" dirty="0">
              <a:solidFill>
                <a:schemeClr val="tx1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7318431" y="3356991"/>
            <a:ext cx="1224135" cy="3600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000" dirty="0" err="1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MckKernel</a:t>
            </a:r>
            <a:r>
              <a:rPr kumimoji="1"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が停止</a:t>
            </a:r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フローチャート : 記憶データ 11"/>
          <p:cNvSpPr/>
          <p:nvPr/>
        </p:nvSpPr>
        <p:spPr>
          <a:xfrm>
            <a:off x="4788024" y="3789040"/>
            <a:ext cx="4137011" cy="756084"/>
          </a:xfrm>
          <a:prstGeom prst="flowChartOnlineStorag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ja-JP" sz="1000" dirty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共有メモリ</a:t>
            </a:r>
            <a:r>
              <a:rPr kumimoji="1" lang="ja-JP" altLang="en-US" sz="1000" dirty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領域</a:t>
            </a:r>
            <a:endParaRPr kumimoji="1" lang="en-US" altLang="ja-JP" sz="1000" dirty="0">
              <a:solidFill>
                <a:sysClr val="windowText" lastClr="00000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r>
              <a:rPr kumimoji="1" lang="ja-JP" altLang="en-US" sz="1000" dirty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・ダンプレベル情報</a:t>
            </a:r>
            <a:endParaRPr kumimoji="1" lang="en-US" altLang="ja-JP" sz="1000" dirty="0">
              <a:solidFill>
                <a:sysClr val="windowText" lastClr="00000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ja-JP" sz="1000" dirty="0" smtClean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ダンプ対象物理アドレス範囲情報と</a:t>
            </a:r>
            <a:r>
              <a:rPr kumimoji="1" lang="ja-JP" altLang="en-US" sz="1000" dirty="0" smtClean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完了フラグ</a:t>
            </a:r>
            <a:r>
              <a:rPr kumimoji="1" lang="en-US" altLang="ja-JP" sz="1000" dirty="0" smtClean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(</a:t>
            </a:r>
            <a:r>
              <a:rPr kumimoji="1" lang="en-US" altLang="ja-JP" sz="1000" dirty="0" err="1" smtClean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ihk_os_mem_query_page_map</a:t>
            </a:r>
            <a:r>
              <a:rPr kumimoji="1" lang="ja-JP" altLang="ja-JP" sz="1000" dirty="0" smtClean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構造体</a:t>
            </a:r>
            <a:r>
              <a:rPr kumimoji="1" lang="en-US" altLang="ja-JP" sz="1000" dirty="0" smtClean="0">
                <a:solidFill>
                  <a:sysClr val="windowText" lastClr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ja-JP" sz="1000" dirty="0">
              <a:solidFill>
                <a:sysClr val="windowText" lastClr="00000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475889" y="5438266"/>
            <a:ext cx="1416591" cy="12380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フローチャート : 書類 15"/>
          <p:cNvSpPr/>
          <p:nvPr/>
        </p:nvSpPr>
        <p:spPr>
          <a:xfrm>
            <a:off x="5508104" y="5438266"/>
            <a:ext cx="1826560" cy="583022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ダンプファイル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en-US" altLang="ja-JP" sz="1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McKernel</a:t>
            </a: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の内容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eclair</a:t>
            </a: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の形式</a:t>
            </a:r>
          </a:p>
        </p:txBody>
      </p:sp>
      <p:sp>
        <p:nvSpPr>
          <p:cNvPr id="17" name="フローチャート : 書類 16"/>
          <p:cNvSpPr/>
          <p:nvPr/>
        </p:nvSpPr>
        <p:spPr>
          <a:xfrm>
            <a:off x="5504154" y="6270833"/>
            <a:ext cx="1804150" cy="386604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McKernel</a:t>
            </a:r>
            <a:r>
              <a:rPr kumimoji="1" lang="ja-JP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イメージ</a:t>
            </a:r>
          </a:p>
        </p:txBody>
      </p:sp>
      <p:sp>
        <p:nvSpPr>
          <p:cNvPr id="18" name="右矢印 17"/>
          <p:cNvSpPr/>
          <p:nvPr/>
        </p:nvSpPr>
        <p:spPr>
          <a:xfrm>
            <a:off x="7330213" y="5949280"/>
            <a:ext cx="224117" cy="347383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96336" y="5722819"/>
            <a:ext cx="1154205" cy="87453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en-US" altLang="ja-JP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eclair</a:t>
            </a:r>
            <a:r>
              <a:rPr kumimoji="1" lang="ja-JP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での解析</a:t>
            </a:r>
            <a:endParaRPr kumimoji="1" lang="en-US" altLang="ja-JP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28490" y="41298"/>
            <a:ext cx="1535198" cy="2913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</a:t>
            </a:r>
            <a:r>
              <a:rPr lang="ja-JP" altLang="en-US" sz="1000" b="1" kern="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採取</a:t>
            </a:r>
            <a:r>
              <a:rPr kumimoji="1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機能</a:t>
            </a:r>
            <a:endParaRPr kumimoji="1" lang="ja-JP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十字形 20"/>
          <p:cNvSpPr/>
          <p:nvPr/>
        </p:nvSpPr>
        <p:spPr>
          <a:xfrm>
            <a:off x="6300192" y="6058018"/>
            <a:ext cx="156145" cy="179294"/>
          </a:xfrm>
          <a:prstGeom prst="plus">
            <a:avLst>
              <a:gd name="adj" fmla="val 33333"/>
            </a:avLst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707903" y="5129997"/>
            <a:ext cx="1535198" cy="2913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ダンプ解析機能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2571762" y="2564904"/>
            <a:ext cx="1928230" cy="4381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(4</a:t>
            </a:r>
            <a:r>
              <a:rPr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ダンプ対象外となる</a:t>
            </a:r>
            <a:endParaRPr lang="en-US" altLang="ja-JP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</a:t>
            </a:r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物理アドレス範囲</a:t>
            </a:r>
            <a:r>
              <a:rPr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取得</a:t>
            </a:r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587748" y="3284984"/>
            <a:ext cx="1912244" cy="381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(5)</a:t>
            </a:r>
            <a:r>
              <a:rPr lang="ja-JP" altLang="en-US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ダンプ</a:t>
            </a:r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対象外となる</a:t>
            </a:r>
            <a:endParaRPr lang="en-US" altLang="ja-JP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</a:t>
            </a:r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物理メモリの除外操作</a:t>
            </a:r>
            <a:endParaRPr lang="en-US" altLang="ja-JP" sz="1000" dirty="0" smtClean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2581194" y="2060848"/>
            <a:ext cx="1918798" cy="28659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 smtClean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(1) </a:t>
            </a:r>
            <a:r>
              <a:rPr lang="en-US" altLang="ja-JP" sz="1000" dirty="0" err="1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McKernel</a:t>
            </a:r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へ</a:t>
            </a:r>
            <a:r>
              <a:rPr lang="en-US" altLang="ja-JP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NMI</a:t>
            </a:r>
            <a:r>
              <a:rPr lang="ja-JP" altLang="en-US" sz="1000" dirty="0">
                <a:solidFill>
                  <a:sysClr val="windowText" lastClr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指示</a:t>
            </a:r>
            <a:endParaRPr kumimoji="1" lang="en-US" altLang="ja-JP" sz="1000" dirty="0">
              <a:solidFill>
                <a:sysClr val="windowText" lastClr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7801983" y="2988702"/>
            <a:ext cx="322483" cy="27008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下矢印 39"/>
          <p:cNvSpPr/>
          <p:nvPr/>
        </p:nvSpPr>
        <p:spPr>
          <a:xfrm>
            <a:off x="3279437" y="1070546"/>
            <a:ext cx="295957" cy="126206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>
            <a:off x="3239852" y="2420888"/>
            <a:ext cx="324036" cy="126206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>
            <a:off x="3275856" y="3068960"/>
            <a:ext cx="316043" cy="137901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ローチャート : 直接アクセス記憶 44"/>
          <p:cNvSpPr/>
          <p:nvPr/>
        </p:nvSpPr>
        <p:spPr>
          <a:xfrm>
            <a:off x="323528" y="3574904"/>
            <a:ext cx="1999935" cy="905485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物理メモリ領域</a:t>
            </a:r>
            <a:endParaRPr lang="en-US" altLang="ja-JP" sz="1000" dirty="0" smtClean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000" dirty="0">
                <a:solidFill>
                  <a:sysClr val="windowText" lastClr="000000"/>
                </a:solidFill>
                <a:latin typeface="+mn-ea"/>
              </a:rPr>
              <a:t>・</a:t>
            </a:r>
            <a:r>
              <a:rPr lang="en-US" altLang="ja-JP" sz="1000" dirty="0">
                <a:solidFill>
                  <a:sysClr val="windowText" lastClr="000000"/>
                </a:solidFill>
                <a:latin typeface="+mn-ea"/>
              </a:rPr>
              <a:t>page</a:t>
            </a:r>
            <a:r>
              <a:rPr lang="ja-JP" altLang="en-US" sz="1000" dirty="0">
                <a:solidFill>
                  <a:sysClr val="windowText" lastClr="000000"/>
                </a:solidFill>
                <a:latin typeface="+mn-ea"/>
              </a:rPr>
              <a:t>構造体の</a:t>
            </a:r>
            <a:r>
              <a:rPr lang="en-US" altLang="ja-JP" sz="1000" dirty="0">
                <a:solidFill>
                  <a:sysClr val="windowText" lastClr="000000"/>
                </a:solidFill>
                <a:latin typeface="+mn-ea"/>
              </a:rPr>
              <a:t>mapping</a:t>
            </a:r>
          </a:p>
          <a:p>
            <a:r>
              <a:rPr lang="en-US" altLang="ja-JP" sz="1000" dirty="0">
                <a:solidFill>
                  <a:sysClr val="windowText" lastClr="000000"/>
                </a:solidFill>
                <a:latin typeface="+mn-ea"/>
              </a:rPr>
              <a:t>  </a:t>
            </a:r>
            <a:r>
              <a:rPr lang="ja-JP" altLang="en-US" sz="1000" dirty="0">
                <a:solidFill>
                  <a:sysClr val="windowText" lastClr="000000"/>
                </a:solidFill>
                <a:latin typeface="+mn-ea"/>
              </a:rPr>
              <a:t>フィールド</a:t>
            </a:r>
          </a:p>
          <a:p>
            <a:pPr algn="ctr"/>
            <a:endParaRPr kumimoji="1" lang="ja-JP" altLang="en-US" sz="10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47" name="カギ線コネクタ 46"/>
          <p:cNvCxnSpPr>
            <a:stCxn id="8" idx="3"/>
          </p:cNvCxnSpPr>
          <p:nvPr/>
        </p:nvCxnSpPr>
        <p:spPr>
          <a:xfrm>
            <a:off x="4644007" y="1413497"/>
            <a:ext cx="360041" cy="242356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37"/>
          <p:cNvSpPr/>
          <p:nvPr/>
        </p:nvSpPr>
        <p:spPr>
          <a:xfrm>
            <a:off x="4556034" y="2062289"/>
            <a:ext cx="1076607" cy="286591"/>
          </a:xfrm>
          <a:prstGeom prst="rightArrow">
            <a:avLst>
              <a:gd name="adj1" fmla="val 57596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カギ線コネクタ 56"/>
          <p:cNvCxnSpPr/>
          <p:nvPr/>
        </p:nvCxnSpPr>
        <p:spPr>
          <a:xfrm rot="5400000">
            <a:off x="5093963" y="3014862"/>
            <a:ext cx="1206329" cy="342032"/>
          </a:xfrm>
          <a:prstGeom prst="bentConnector3">
            <a:avLst>
              <a:gd name="adj1" fmla="val 369"/>
            </a:avLst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29" idx="3"/>
          </p:cNvCxnSpPr>
          <p:nvPr/>
        </p:nvCxnSpPr>
        <p:spPr>
          <a:xfrm>
            <a:off x="4499992" y="2783986"/>
            <a:ext cx="50405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/>
          <p:cNvGrpSpPr/>
          <p:nvPr/>
        </p:nvGrpSpPr>
        <p:grpSpPr>
          <a:xfrm>
            <a:off x="75572" y="5798132"/>
            <a:ext cx="1648039" cy="929146"/>
            <a:chOff x="755576" y="5596198"/>
            <a:chExt cx="1648039" cy="929146"/>
          </a:xfrm>
        </p:grpSpPr>
        <p:sp>
          <p:nvSpPr>
            <p:cNvPr id="74" name="正方形/長方形 73"/>
            <p:cNvSpPr/>
            <p:nvPr/>
          </p:nvSpPr>
          <p:spPr>
            <a:xfrm>
              <a:off x="755576" y="5596198"/>
              <a:ext cx="1648039" cy="929146"/>
            </a:xfrm>
            <a:prstGeom prst="rect">
              <a:avLst/>
            </a:prstGeom>
            <a:solidFill>
              <a:schemeClr val="bg1"/>
            </a:solidFill>
            <a:ln w="6350" cmpd="dbl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凡例</a:t>
              </a:r>
              <a:endPara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endParaRPr lang="en-US" altLang="ja-JP" sz="10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ja-JP" altLang="en-US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　　　　　　処理の流れ</a:t>
              </a:r>
              <a:endPara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endPara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　</a:t>
              </a:r>
              <a:r>
                <a:rPr lang="ja-JP" altLang="en-US" sz="1000" dirty="0" smtClean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　　　　　データアクセス</a:t>
              </a:r>
              <a:endParaRPr lang="en-US" altLang="ja-JP" sz="1000" dirty="0" smtClean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75" name="右矢印 74"/>
            <p:cNvSpPr/>
            <p:nvPr/>
          </p:nvSpPr>
          <p:spPr>
            <a:xfrm>
              <a:off x="911701" y="5956238"/>
              <a:ext cx="271743" cy="183497"/>
            </a:xfrm>
            <a:prstGeom prst="rightArrow">
              <a:avLst/>
            </a:prstGeom>
            <a:solidFill>
              <a:schemeClr val="bg1"/>
            </a:solidFill>
            <a:ln w="6350" cmpd="dbl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矢印コネクタ 76"/>
            <p:cNvCxnSpPr/>
            <p:nvPr/>
          </p:nvCxnSpPr>
          <p:spPr>
            <a:xfrm>
              <a:off x="911701" y="6342841"/>
              <a:ext cx="271743" cy="0"/>
            </a:xfrm>
            <a:prstGeom prst="straightConnector1">
              <a:avLst/>
            </a:prstGeom>
            <a:ln w="6350" cmpd="dbl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カギ線コネクタ 25"/>
          <p:cNvCxnSpPr>
            <a:stCxn id="30" idx="1"/>
            <a:endCxn id="45" idx="0"/>
          </p:cNvCxnSpPr>
          <p:nvPr/>
        </p:nvCxnSpPr>
        <p:spPr>
          <a:xfrm rot="10800000" flipV="1">
            <a:off x="1323496" y="3475574"/>
            <a:ext cx="1264252" cy="9932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 : 書類 69"/>
          <p:cNvSpPr/>
          <p:nvPr/>
        </p:nvSpPr>
        <p:spPr>
          <a:xfrm>
            <a:off x="1827016" y="5155066"/>
            <a:ext cx="1701698" cy="79421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000" dirty="0">
                <a:solidFill>
                  <a:sysClr val="windowText" lastClr="000000"/>
                </a:solidFill>
                <a:latin typeface="+mn-ea"/>
                <a:ea typeface="+mn-ea"/>
              </a:rPr>
              <a:t>ダンプファイル</a:t>
            </a:r>
            <a:endParaRPr kumimoji="1" lang="en-US" altLang="ja-JP" sz="100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algn="l"/>
            <a:r>
              <a:rPr kumimoji="1" lang="ja-JP" altLang="en-US" sz="1000" dirty="0">
                <a:solidFill>
                  <a:sysClr val="windowText" lastClr="000000"/>
                </a:solidFill>
                <a:latin typeface="+mn-ea"/>
                <a:ea typeface="+mn-ea"/>
              </a:rPr>
              <a:t>・</a:t>
            </a:r>
            <a:r>
              <a:rPr kumimoji="1" lang="en-US" altLang="ja-JP" sz="1000" dirty="0" err="1">
                <a:solidFill>
                  <a:sysClr val="windowText" lastClr="000000"/>
                </a:solidFill>
                <a:latin typeface="+mn-ea"/>
                <a:ea typeface="+mn-ea"/>
              </a:rPr>
              <a:t>Linux+McKernel</a:t>
            </a:r>
            <a:r>
              <a:rPr kumimoji="1" lang="ja-JP" altLang="en-US" sz="1000" dirty="0">
                <a:solidFill>
                  <a:sysClr val="windowText" lastClr="000000"/>
                </a:solidFill>
                <a:latin typeface="+mn-ea"/>
                <a:ea typeface="+mn-ea"/>
              </a:rPr>
              <a:t>の内容</a:t>
            </a:r>
            <a:endParaRPr kumimoji="1" lang="en-US" altLang="ja-JP" sz="100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algn="l"/>
            <a:r>
              <a:rPr kumimoji="1" lang="ja-JP" altLang="en-US" sz="1000" dirty="0">
                <a:solidFill>
                  <a:sysClr val="windowText" lastClr="000000"/>
                </a:solidFill>
                <a:latin typeface="+mn-ea"/>
                <a:ea typeface="+mn-ea"/>
              </a:rPr>
              <a:t>・</a:t>
            </a:r>
            <a:r>
              <a:rPr kumimoji="1" lang="en-US" altLang="ja-JP" sz="1000" dirty="0" err="1">
                <a:solidFill>
                  <a:sysClr val="windowText" lastClr="000000"/>
                </a:solidFill>
                <a:latin typeface="+mn-ea"/>
                <a:ea typeface="+mn-ea"/>
              </a:rPr>
              <a:t>makedumpfile</a:t>
            </a:r>
            <a:r>
              <a:rPr kumimoji="1" lang="ja-JP" altLang="en-US" sz="1000" dirty="0">
                <a:solidFill>
                  <a:sysClr val="windowText" lastClr="000000"/>
                </a:solidFill>
                <a:latin typeface="+mn-ea"/>
                <a:ea typeface="+mn-ea"/>
              </a:rPr>
              <a:t>の形式</a:t>
            </a:r>
          </a:p>
        </p:txBody>
      </p:sp>
      <p:sp>
        <p:nvSpPr>
          <p:cNvPr id="71" name="正方形/長方形 70"/>
          <p:cNvSpPr/>
          <p:nvPr/>
        </p:nvSpPr>
        <p:spPr>
          <a:xfrm>
            <a:off x="3779912" y="5431308"/>
            <a:ext cx="1584176" cy="12380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3850100" y="5726125"/>
            <a:ext cx="1369972" cy="7521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000">
                <a:solidFill>
                  <a:sysClr val="windowText" lastClr="000000"/>
                </a:solidFill>
                <a:latin typeface="+mn-ea"/>
                <a:ea typeface="+mn-ea"/>
              </a:rPr>
              <a:t>・</a:t>
            </a:r>
            <a:r>
              <a:rPr kumimoji="1" lang="en-US" altLang="ja-JP" sz="1000">
                <a:solidFill>
                  <a:sysClr val="windowText" lastClr="000000"/>
                </a:solidFill>
                <a:latin typeface="+mn-ea"/>
                <a:ea typeface="+mn-ea"/>
              </a:rPr>
              <a:t>eclair</a:t>
            </a:r>
            <a:r>
              <a:rPr kumimoji="1" lang="ja-JP" altLang="en-US" sz="1000">
                <a:solidFill>
                  <a:sysClr val="windowText" lastClr="000000"/>
                </a:solidFill>
                <a:latin typeface="+mn-ea"/>
                <a:ea typeface="+mn-ea"/>
              </a:rPr>
              <a:t>形式ファイル取り出し機能</a:t>
            </a:r>
            <a:endParaRPr kumimoji="1" lang="en-US" altLang="ja-JP" sz="100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80" name="右矢印 79"/>
          <p:cNvSpPr/>
          <p:nvPr/>
        </p:nvSpPr>
        <p:spPr>
          <a:xfrm>
            <a:off x="5283987" y="5961937"/>
            <a:ext cx="224117" cy="347383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2374817" y="4509120"/>
            <a:ext cx="2269191" cy="280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000">
                <a:solidFill>
                  <a:sysClr val="windowText" lastClr="000000"/>
                </a:solidFill>
                <a:latin typeface="+mn-ea"/>
                <a:ea typeface="+mn-ea"/>
              </a:rPr>
              <a:t>・</a:t>
            </a:r>
            <a:r>
              <a:rPr kumimoji="1" lang="en-US" altLang="ja-JP" sz="1000">
                <a:solidFill>
                  <a:sysClr val="windowText" lastClr="000000"/>
                </a:solidFill>
                <a:latin typeface="+mn-ea"/>
                <a:ea typeface="+mn-ea"/>
              </a:rPr>
              <a:t>Linux</a:t>
            </a:r>
            <a:r>
              <a:rPr kumimoji="1" lang="ja-JP" altLang="en-US" sz="1000">
                <a:solidFill>
                  <a:sysClr val="windowText" lastClr="000000"/>
                </a:solidFill>
                <a:latin typeface="+mn-ea"/>
                <a:ea typeface="+mn-ea"/>
              </a:rPr>
              <a:t>のダンプ処理　</a:t>
            </a:r>
            <a:r>
              <a:rPr kumimoji="1" lang="en-US" altLang="ja-JP" sz="1000">
                <a:solidFill>
                  <a:sysClr val="windowText" lastClr="000000"/>
                </a:solidFill>
                <a:latin typeface="+mn-ea"/>
                <a:ea typeface="+mn-ea"/>
              </a:rPr>
              <a:t>(makedumpfle)</a:t>
            </a:r>
          </a:p>
        </p:txBody>
      </p:sp>
      <p:sp>
        <p:nvSpPr>
          <p:cNvPr id="82" name="下矢印 81"/>
          <p:cNvSpPr/>
          <p:nvPr/>
        </p:nvSpPr>
        <p:spPr>
          <a:xfrm>
            <a:off x="3307516" y="3955638"/>
            <a:ext cx="295957" cy="409466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カギ線コネクタ 82"/>
          <p:cNvCxnSpPr>
            <a:endCxn id="45" idx="2"/>
          </p:cNvCxnSpPr>
          <p:nvPr/>
        </p:nvCxnSpPr>
        <p:spPr>
          <a:xfrm rot="10800000">
            <a:off x="1323497" y="4480389"/>
            <a:ext cx="1023037" cy="16880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曲折矢印 88"/>
          <p:cNvSpPr/>
          <p:nvPr/>
        </p:nvSpPr>
        <p:spPr>
          <a:xfrm flipV="1">
            <a:off x="2339752" y="6021288"/>
            <a:ext cx="1452711" cy="360040"/>
          </a:xfrm>
          <a:prstGeom prst="bentArrow">
            <a:avLst>
              <a:gd name="adj1" fmla="val 42257"/>
              <a:gd name="adj2" fmla="val 43953"/>
              <a:gd name="adj3" fmla="val 50000"/>
              <a:gd name="adj4" fmla="val 4375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左矢印 89"/>
          <p:cNvSpPr/>
          <p:nvPr/>
        </p:nvSpPr>
        <p:spPr>
          <a:xfrm rot="17957086">
            <a:off x="2682473" y="4839720"/>
            <a:ext cx="260383" cy="277911"/>
          </a:xfrm>
          <a:prstGeom prst="lef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2480563" y="620688"/>
            <a:ext cx="2163445" cy="3600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 smtClean="0">
                <a:solidFill>
                  <a:sysClr val="windowText" lastClr="000000"/>
                </a:solidFill>
                <a:latin typeface="+mn-ea"/>
              </a:rPr>
              <a:t>・ダンプ準備</a:t>
            </a:r>
            <a:r>
              <a:rPr lang="ja-JP" altLang="en-US" sz="1000" dirty="0">
                <a:solidFill>
                  <a:sysClr val="windowText" lastClr="000000"/>
                </a:solidFill>
                <a:latin typeface="+mn-ea"/>
              </a:rPr>
              <a:t>処理を</a:t>
            </a:r>
            <a:r>
              <a:rPr lang="en-US" altLang="ja-JP" sz="1000" dirty="0">
                <a:solidFill>
                  <a:sysClr val="windowText" lastClr="000000"/>
                </a:solidFill>
                <a:latin typeface="+mn-ea"/>
              </a:rPr>
              <a:t>Linux</a:t>
            </a:r>
            <a:r>
              <a:rPr lang="ja-JP" altLang="en-US" sz="1000" dirty="0">
                <a:solidFill>
                  <a:sysClr val="windowText" lastClr="000000"/>
                </a:solidFill>
                <a:latin typeface="+mn-ea"/>
              </a:rPr>
              <a:t>の</a:t>
            </a:r>
            <a:r>
              <a:rPr lang="en-US" altLang="ja-JP" sz="1000" dirty="0" err="1">
                <a:solidFill>
                  <a:sysClr val="windowText" lastClr="000000"/>
                </a:solidFill>
                <a:latin typeface="+mn-ea"/>
              </a:rPr>
              <a:t>panic_notifuler</a:t>
            </a:r>
            <a:r>
              <a:rPr lang="ja-JP" altLang="en-US" sz="1000" dirty="0">
                <a:solidFill>
                  <a:sysClr val="windowText" lastClr="000000"/>
                </a:solidFill>
                <a:latin typeface="+mn-ea"/>
              </a:rPr>
              <a:t>に登録</a:t>
            </a:r>
            <a:endParaRPr lang="en-US" altLang="ja-JP" sz="10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" name="曲折矢印 1"/>
          <p:cNvSpPr/>
          <p:nvPr/>
        </p:nvSpPr>
        <p:spPr>
          <a:xfrm rot="5400000" flipV="1">
            <a:off x="1492301" y="850005"/>
            <a:ext cx="462620" cy="1442706"/>
          </a:xfrm>
          <a:prstGeom prst="bentArrow">
            <a:avLst>
              <a:gd name="adj1" fmla="val 28299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2051720" y="2060848"/>
            <a:ext cx="428843" cy="28659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4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143</Words>
  <Application>Microsoft Office PowerPoint</Application>
  <PresentationFormat>画面に合わせる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horigome</dc:creator>
  <cp:lastModifiedBy>horigome</cp:lastModifiedBy>
  <cp:revision>49</cp:revision>
  <dcterms:created xsi:type="dcterms:W3CDTF">2017-07-14T01:06:30Z</dcterms:created>
  <dcterms:modified xsi:type="dcterms:W3CDTF">2017-07-20T08:30:56Z</dcterms:modified>
</cp:coreProperties>
</file>