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60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B735-6F88-444D-B68F-AAB214C80856}" type="datetimeFigureOut">
              <a:rPr kumimoji="1" lang="ja-JP" altLang="en-US" smtClean="0"/>
              <a:t>2017/7/21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9BB0-8A0B-406B-82DF-0DA7AD9800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0210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B735-6F88-444D-B68F-AAB214C80856}" type="datetimeFigureOut">
              <a:rPr kumimoji="1" lang="ja-JP" altLang="en-US" smtClean="0"/>
              <a:t>2017/7/21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9BB0-8A0B-406B-82DF-0DA7AD9800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637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B735-6F88-444D-B68F-AAB214C80856}" type="datetimeFigureOut">
              <a:rPr kumimoji="1" lang="ja-JP" altLang="en-US" smtClean="0"/>
              <a:t>2017/7/21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9BB0-8A0B-406B-82DF-0DA7AD9800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569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B735-6F88-444D-B68F-AAB214C80856}" type="datetimeFigureOut">
              <a:rPr kumimoji="1" lang="ja-JP" altLang="en-US" smtClean="0"/>
              <a:t>2017/7/21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9BB0-8A0B-406B-82DF-0DA7AD9800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981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B735-6F88-444D-B68F-AAB214C80856}" type="datetimeFigureOut">
              <a:rPr kumimoji="1" lang="ja-JP" altLang="en-US" smtClean="0"/>
              <a:t>2017/7/21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9BB0-8A0B-406B-82DF-0DA7AD9800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0267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B735-6F88-444D-B68F-AAB214C80856}" type="datetimeFigureOut">
              <a:rPr kumimoji="1" lang="ja-JP" altLang="en-US" smtClean="0"/>
              <a:t>2017/7/21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9BB0-8A0B-406B-82DF-0DA7AD9800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3280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B735-6F88-444D-B68F-AAB214C80856}" type="datetimeFigureOut">
              <a:rPr kumimoji="1" lang="ja-JP" altLang="en-US" smtClean="0"/>
              <a:t>2017/7/21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9BB0-8A0B-406B-82DF-0DA7AD9800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2536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B735-6F88-444D-B68F-AAB214C80856}" type="datetimeFigureOut">
              <a:rPr kumimoji="1" lang="ja-JP" altLang="en-US" smtClean="0"/>
              <a:t>2017/7/21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9BB0-8A0B-406B-82DF-0DA7AD9800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3316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B735-6F88-444D-B68F-AAB214C80856}" type="datetimeFigureOut">
              <a:rPr kumimoji="1" lang="ja-JP" altLang="en-US" smtClean="0"/>
              <a:t>2017/7/21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9BB0-8A0B-406B-82DF-0DA7AD9800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9462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B735-6F88-444D-B68F-AAB214C80856}" type="datetimeFigureOut">
              <a:rPr kumimoji="1" lang="ja-JP" altLang="en-US" smtClean="0"/>
              <a:t>2017/7/21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9BB0-8A0B-406B-82DF-0DA7AD9800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398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B735-6F88-444D-B68F-AAB214C80856}" type="datetimeFigureOut">
              <a:rPr kumimoji="1" lang="ja-JP" altLang="en-US" smtClean="0"/>
              <a:t>2017/7/21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9BB0-8A0B-406B-82DF-0DA7AD9800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3556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FB735-6F88-444D-B68F-AAB214C80856}" type="datetimeFigureOut">
              <a:rPr kumimoji="1" lang="ja-JP" altLang="en-US" smtClean="0"/>
              <a:t>2017/7/21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59BB0-8A0B-406B-82DF-0DA7AD9800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663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角丸四角形 114"/>
          <p:cNvSpPr/>
          <p:nvPr/>
        </p:nvSpPr>
        <p:spPr>
          <a:xfrm>
            <a:off x="4948687" y="3831645"/>
            <a:ext cx="2682395" cy="2261651"/>
          </a:xfrm>
          <a:prstGeom prst="roundRect">
            <a:avLst>
              <a:gd name="adj" fmla="val 7001"/>
            </a:avLst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16" name="角丸四角形 115"/>
          <p:cNvSpPr/>
          <p:nvPr/>
        </p:nvSpPr>
        <p:spPr>
          <a:xfrm>
            <a:off x="614021" y="840085"/>
            <a:ext cx="3848710" cy="1708142"/>
          </a:xfrm>
          <a:prstGeom prst="roundRect">
            <a:avLst>
              <a:gd name="adj" fmla="val 7001"/>
            </a:avLst>
          </a:prstGeom>
          <a:solidFill>
            <a:schemeClr val="accent5">
              <a:lumMod val="20000"/>
              <a:lumOff val="8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18" name="正方形/長方形 117"/>
          <p:cNvSpPr/>
          <p:nvPr/>
        </p:nvSpPr>
        <p:spPr>
          <a:xfrm>
            <a:off x="897580" y="1802168"/>
            <a:ext cx="2375651" cy="396044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：</a:t>
            </a:r>
            <a:endParaRPr lang="ja-JP" altLang="en-US" sz="10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19" name="正方形/長方形 118"/>
          <p:cNvSpPr/>
          <p:nvPr/>
        </p:nvSpPr>
        <p:spPr>
          <a:xfrm>
            <a:off x="755549" y="830060"/>
            <a:ext cx="2699478" cy="504056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ダンプ対象物理アドレス範囲情報</a:t>
            </a:r>
            <a:r>
              <a:rPr lang="en-US" altLang="ja-JP" sz="1000" dirty="0" err="1" smtClean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ihk_os_mem_query_page_map</a:t>
            </a:r>
            <a:r>
              <a:rPr lang="ja-JP" altLang="en-US" sz="1000" dirty="0" smtClean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構造体</a:t>
            </a:r>
            <a:endParaRPr kumimoji="1" lang="ja-JP" altLang="en-US" sz="10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0" name="正方形/長方形 119"/>
          <p:cNvSpPr/>
          <p:nvPr/>
        </p:nvSpPr>
        <p:spPr>
          <a:xfrm>
            <a:off x="897580" y="1370120"/>
            <a:ext cx="2375651" cy="216024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BITMAP(64bit)</a:t>
            </a:r>
            <a:endParaRPr kumimoji="1" lang="ja-JP" altLang="en-US" sz="10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1" name="正方形/長方形 120"/>
          <p:cNvSpPr/>
          <p:nvPr/>
        </p:nvSpPr>
        <p:spPr>
          <a:xfrm>
            <a:off x="897580" y="1586144"/>
            <a:ext cx="2375651" cy="216024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BITMAP(64bit</a:t>
            </a:r>
            <a:r>
              <a:rPr lang="en-US" altLang="ja-JP" sz="10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  <a:endParaRPr lang="ja-JP" altLang="en-US" sz="10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2" name="正方形/長方形 121"/>
          <p:cNvSpPr/>
          <p:nvPr/>
        </p:nvSpPr>
        <p:spPr>
          <a:xfrm>
            <a:off x="897580" y="2198212"/>
            <a:ext cx="2375651" cy="216024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BITMAP(64bit)</a:t>
            </a:r>
            <a:endParaRPr lang="ja-JP" altLang="en-US" sz="10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3" name="正方形/長方形 122"/>
          <p:cNvSpPr/>
          <p:nvPr/>
        </p:nvSpPr>
        <p:spPr>
          <a:xfrm>
            <a:off x="611533" y="1369004"/>
            <a:ext cx="356245" cy="216024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[0]</a:t>
            </a:r>
            <a:endParaRPr kumimoji="1" lang="ja-JP" altLang="en-US" sz="10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4" name="正方形/長方形 123"/>
          <p:cNvSpPr/>
          <p:nvPr/>
        </p:nvSpPr>
        <p:spPr>
          <a:xfrm>
            <a:off x="611533" y="1621032"/>
            <a:ext cx="356245" cy="216024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[1]</a:t>
            </a:r>
            <a:endParaRPr kumimoji="1" lang="ja-JP" altLang="en-US" sz="10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5" name="正方形/長方形 124"/>
          <p:cNvSpPr/>
          <p:nvPr/>
        </p:nvSpPr>
        <p:spPr>
          <a:xfrm>
            <a:off x="611533" y="2198212"/>
            <a:ext cx="356245" cy="216024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[n]</a:t>
            </a:r>
            <a:endParaRPr kumimoji="1" lang="ja-JP" altLang="en-US" sz="10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8" name="正方形/長方形 127"/>
          <p:cNvSpPr/>
          <p:nvPr/>
        </p:nvSpPr>
        <p:spPr>
          <a:xfrm>
            <a:off x="160779" y="116632"/>
            <a:ext cx="3979287" cy="288032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Linux</a:t>
            </a:r>
            <a:r>
              <a:rPr lang="ja-JP" altLang="en-US" sz="800" dirty="0" smtClean="0">
                <a:solidFill>
                  <a:schemeClr val="tx1"/>
                </a:solidFill>
                <a:latin typeface="+mn-ea"/>
              </a:rPr>
              <a:t>主導ダンプでの</a:t>
            </a:r>
            <a:r>
              <a:rPr lang="en-US" altLang="ja-JP" sz="800" dirty="0" err="1" smtClean="0">
                <a:solidFill>
                  <a:schemeClr val="tx1"/>
                </a:solidFill>
                <a:latin typeface="+mn-ea"/>
              </a:rPr>
              <a:t>McKernel</a:t>
            </a:r>
            <a:r>
              <a:rPr lang="ja-JP" altLang="en-US" sz="800" dirty="0" smtClean="0">
                <a:solidFill>
                  <a:schemeClr val="tx1"/>
                </a:solidFill>
                <a:latin typeface="+mn-ea"/>
              </a:rPr>
              <a:t>ユーザメモリ</a:t>
            </a: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ja-JP" altLang="en-US" sz="800" dirty="0" smtClean="0">
                <a:solidFill>
                  <a:schemeClr val="tx1"/>
                </a:solidFill>
                <a:latin typeface="+mn-ea"/>
              </a:rPr>
              <a:t>未使用メモリ除外機能</a:t>
            </a:r>
            <a:endParaRPr kumimoji="1" lang="en-US" altLang="ja-JP" sz="8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4" name="正方形/長方形 133"/>
          <p:cNvSpPr/>
          <p:nvPr/>
        </p:nvSpPr>
        <p:spPr>
          <a:xfrm>
            <a:off x="5714298" y="3895865"/>
            <a:ext cx="1426914" cy="443559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dirty="0" smtClean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物理ページテーブル </a:t>
            </a:r>
            <a:endParaRPr lang="en-US" altLang="ja-JP" sz="1000" dirty="0" smtClean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sz="1000" dirty="0" smtClean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  <a:r>
              <a:rPr lang="en-US" altLang="ja-JP" sz="1000" dirty="0" err="1" smtClean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struct</a:t>
            </a:r>
            <a:r>
              <a:rPr lang="ja-JP" altLang="en-US" sz="1000" dirty="0" smtClean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en-US" altLang="ja-JP" sz="1000" dirty="0" smtClean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page</a:t>
            </a:r>
            <a:r>
              <a:rPr lang="ja-JP" altLang="en-US" sz="1000" dirty="0" smtClean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構造体</a:t>
            </a:r>
            <a:r>
              <a:rPr lang="en-US" altLang="ja-JP" sz="1000" dirty="0" smtClean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  <a:endParaRPr kumimoji="1" lang="en-US" altLang="ja-JP" sz="1000" dirty="0" smtClean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5" name="正方形/長方形 134"/>
          <p:cNvSpPr/>
          <p:nvPr/>
        </p:nvSpPr>
        <p:spPr>
          <a:xfrm>
            <a:off x="5773060" y="4491202"/>
            <a:ext cx="1144192" cy="243644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：</a:t>
            </a:r>
            <a:endParaRPr lang="ja-JP" altLang="en-US" sz="10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6" name="正方形/長方形 135"/>
          <p:cNvSpPr/>
          <p:nvPr/>
        </p:nvSpPr>
        <p:spPr>
          <a:xfrm>
            <a:off x="5196996" y="4286279"/>
            <a:ext cx="692194" cy="257658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page</a:t>
            </a:r>
            <a:r>
              <a:rPr lang="en-US" altLang="ja-JP" sz="1000" dirty="0" smtClean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[0]</a:t>
            </a:r>
            <a:endParaRPr kumimoji="1" lang="ja-JP" altLang="en-US" sz="10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7" name="正方形/長方形 136"/>
          <p:cNvSpPr/>
          <p:nvPr/>
        </p:nvSpPr>
        <p:spPr>
          <a:xfrm>
            <a:off x="5773060" y="4327913"/>
            <a:ext cx="1152128" cy="18873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mapping</a:t>
            </a:r>
            <a:endParaRPr kumimoji="1" lang="ja-JP" altLang="en-US" sz="10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8" name="正方形/長方形 137"/>
          <p:cNvSpPr/>
          <p:nvPr/>
        </p:nvSpPr>
        <p:spPr>
          <a:xfrm>
            <a:off x="5780996" y="5211282"/>
            <a:ext cx="1144192" cy="291121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：</a:t>
            </a:r>
            <a:endParaRPr lang="ja-JP" altLang="en-US" sz="10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9" name="正方形/長方形 138"/>
          <p:cNvSpPr/>
          <p:nvPr/>
        </p:nvSpPr>
        <p:spPr>
          <a:xfrm>
            <a:off x="5773060" y="4707226"/>
            <a:ext cx="1152128" cy="18873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mapping</a:t>
            </a:r>
            <a:endParaRPr lang="ja-JP" altLang="en-US" sz="10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1" name="正方形/長方形 140"/>
          <p:cNvSpPr/>
          <p:nvPr/>
        </p:nvSpPr>
        <p:spPr>
          <a:xfrm>
            <a:off x="5167080" y="4687953"/>
            <a:ext cx="692194" cy="216024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page[10</a:t>
            </a:r>
            <a:r>
              <a:rPr lang="en-US" altLang="ja-JP" sz="1000" dirty="0" smtClean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]</a:t>
            </a:r>
            <a:endParaRPr kumimoji="1" lang="ja-JP" altLang="en-US" sz="10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2" name="正方形/長方形 141"/>
          <p:cNvSpPr/>
          <p:nvPr/>
        </p:nvSpPr>
        <p:spPr>
          <a:xfrm>
            <a:off x="5196996" y="5396622"/>
            <a:ext cx="692194" cy="227435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page[n</a:t>
            </a:r>
            <a:r>
              <a:rPr lang="en-US" altLang="ja-JP" sz="1000" dirty="0" smtClean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]</a:t>
            </a:r>
            <a:endParaRPr kumimoji="1" lang="ja-JP" altLang="en-US" sz="10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3" name="正方形/長方形 142"/>
          <p:cNvSpPr/>
          <p:nvPr/>
        </p:nvSpPr>
        <p:spPr>
          <a:xfrm>
            <a:off x="5167080" y="4831969"/>
            <a:ext cx="692194" cy="288032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page[11</a:t>
            </a:r>
            <a:r>
              <a:rPr lang="en-US" altLang="ja-JP" sz="1000" dirty="0" smtClean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]</a:t>
            </a:r>
            <a:endParaRPr kumimoji="1" lang="ja-JP" altLang="en-US" sz="10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4" name="正方形/長方形 143"/>
          <p:cNvSpPr/>
          <p:nvPr/>
        </p:nvSpPr>
        <p:spPr>
          <a:xfrm>
            <a:off x="5167080" y="5047993"/>
            <a:ext cx="692194" cy="216024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page[12</a:t>
            </a:r>
            <a:r>
              <a:rPr lang="en-US" altLang="ja-JP" sz="1000" dirty="0" smtClean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]</a:t>
            </a:r>
            <a:endParaRPr kumimoji="1" lang="ja-JP" altLang="en-US" sz="10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5" name="曲折矢印 144"/>
          <p:cNvSpPr/>
          <p:nvPr/>
        </p:nvSpPr>
        <p:spPr>
          <a:xfrm rot="5400000">
            <a:off x="2987163" y="1880166"/>
            <a:ext cx="1483931" cy="677631"/>
          </a:xfrm>
          <a:prstGeom prst="bentArrow">
            <a:avLst>
              <a:gd name="adj1" fmla="val 8072"/>
              <a:gd name="adj2" fmla="val 17214"/>
              <a:gd name="adj3" fmla="val 16566"/>
              <a:gd name="adj4" fmla="val 2988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146" name="グループ化 145"/>
          <p:cNvGrpSpPr/>
          <p:nvPr/>
        </p:nvGrpSpPr>
        <p:grpSpPr>
          <a:xfrm>
            <a:off x="2800609" y="2996952"/>
            <a:ext cx="2310193" cy="432048"/>
            <a:chOff x="4566063" y="1340768"/>
            <a:chExt cx="2310193" cy="432048"/>
          </a:xfrm>
        </p:grpSpPr>
        <p:sp>
          <p:nvSpPr>
            <p:cNvPr id="147" name="正方形/長方形 146"/>
            <p:cNvSpPr/>
            <p:nvPr/>
          </p:nvSpPr>
          <p:spPr>
            <a:xfrm>
              <a:off x="4759805" y="1556792"/>
              <a:ext cx="2044443" cy="214908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48" name="正方形/長方形 147"/>
            <p:cNvSpPr/>
            <p:nvPr/>
          </p:nvSpPr>
          <p:spPr>
            <a:xfrm>
              <a:off x="4763839" y="1551256"/>
              <a:ext cx="200918" cy="214908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dirty="0" smtClean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1</a:t>
              </a:r>
              <a:endParaRPr kumimoji="1" lang="ja-JP" altLang="en-US" sz="10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49" name="正方形/長方形 148"/>
            <p:cNvSpPr/>
            <p:nvPr/>
          </p:nvSpPr>
          <p:spPr>
            <a:xfrm>
              <a:off x="5468813" y="1551256"/>
              <a:ext cx="200918" cy="214908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0</a:t>
              </a:r>
              <a:endParaRPr kumimoji="1" lang="ja-JP" altLang="en-US" sz="10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51" name="正方形/長方形 150"/>
            <p:cNvSpPr/>
            <p:nvPr/>
          </p:nvSpPr>
          <p:spPr>
            <a:xfrm>
              <a:off x="5684837" y="1551256"/>
              <a:ext cx="200918" cy="214908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 smtClean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1</a:t>
              </a:r>
              <a:endParaRPr kumimoji="1" lang="ja-JP" altLang="en-US" sz="10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52" name="正方形/長方形 151"/>
            <p:cNvSpPr/>
            <p:nvPr/>
          </p:nvSpPr>
          <p:spPr>
            <a:xfrm>
              <a:off x="5900861" y="1551256"/>
              <a:ext cx="200918" cy="214908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1</a:t>
              </a:r>
              <a:endParaRPr kumimoji="1" lang="ja-JP" altLang="en-US" sz="10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54" name="正方形/長方形 153"/>
            <p:cNvSpPr/>
            <p:nvPr/>
          </p:nvSpPr>
          <p:spPr>
            <a:xfrm>
              <a:off x="6603330" y="1551256"/>
              <a:ext cx="200918" cy="214908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dirty="0" smtClean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1</a:t>
              </a:r>
              <a:endParaRPr kumimoji="1" lang="ja-JP" altLang="en-US" sz="10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55" name="正方形/長方形 154"/>
            <p:cNvSpPr/>
            <p:nvPr/>
          </p:nvSpPr>
          <p:spPr>
            <a:xfrm>
              <a:off x="6084168" y="1557908"/>
              <a:ext cx="520551" cy="214908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00" dirty="0" smtClean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・・・</a:t>
              </a:r>
              <a:endParaRPr kumimoji="1" lang="ja-JP" altLang="en-US" sz="10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56" name="正方形/長方形 155"/>
            <p:cNvSpPr/>
            <p:nvPr/>
          </p:nvSpPr>
          <p:spPr>
            <a:xfrm>
              <a:off x="6520011" y="1340768"/>
              <a:ext cx="356245" cy="216024"/>
            </a:xfrm>
            <a:prstGeom prst="rect">
              <a:avLst/>
            </a:prstGeom>
            <a:noFill/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dirty="0" smtClean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[0]</a:t>
              </a:r>
              <a:endParaRPr kumimoji="1" lang="ja-JP" altLang="en-US" sz="10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57" name="正方形/長方形 156"/>
            <p:cNvSpPr/>
            <p:nvPr/>
          </p:nvSpPr>
          <p:spPr>
            <a:xfrm>
              <a:off x="4566063" y="1340768"/>
              <a:ext cx="475247" cy="216024"/>
            </a:xfrm>
            <a:prstGeom prst="rect">
              <a:avLst/>
            </a:prstGeom>
            <a:noFill/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dirty="0" smtClean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[63]</a:t>
              </a:r>
              <a:endParaRPr kumimoji="1" lang="ja-JP" altLang="en-US" sz="10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59" name="正方形/長方形 158"/>
            <p:cNvSpPr/>
            <p:nvPr/>
          </p:nvSpPr>
          <p:spPr>
            <a:xfrm>
              <a:off x="5329343" y="1340768"/>
              <a:ext cx="455954" cy="216024"/>
            </a:xfrm>
            <a:prstGeom prst="rect">
              <a:avLst/>
            </a:prstGeom>
            <a:noFill/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dirty="0" smtClean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[</a:t>
              </a:r>
              <a:r>
                <a:rPr lang="en-US" altLang="ja-JP" sz="1000" dirty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12</a:t>
              </a:r>
              <a:r>
                <a:rPr kumimoji="1" lang="en-US" altLang="ja-JP" sz="1000" dirty="0" smtClean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]</a:t>
              </a:r>
              <a:endParaRPr kumimoji="1" lang="ja-JP" altLang="en-US" sz="10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60" name="正方形/長方形 159"/>
            <p:cNvSpPr/>
            <p:nvPr/>
          </p:nvSpPr>
          <p:spPr>
            <a:xfrm>
              <a:off x="5612829" y="1340768"/>
              <a:ext cx="417056" cy="216024"/>
            </a:xfrm>
            <a:prstGeom prst="rect">
              <a:avLst/>
            </a:prstGeom>
            <a:noFill/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dirty="0" smtClean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[</a:t>
              </a:r>
              <a:r>
                <a:rPr lang="en-US" altLang="ja-JP" sz="1000" dirty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11</a:t>
              </a:r>
              <a:r>
                <a:rPr kumimoji="1" lang="en-US" altLang="ja-JP" sz="1000" dirty="0" smtClean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]</a:t>
              </a:r>
              <a:endParaRPr kumimoji="1" lang="ja-JP" altLang="en-US" sz="10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69" name="正方形/長方形 168"/>
            <p:cNvSpPr/>
            <p:nvPr/>
          </p:nvSpPr>
          <p:spPr>
            <a:xfrm>
              <a:off x="5828853" y="1340768"/>
              <a:ext cx="402064" cy="216024"/>
            </a:xfrm>
            <a:prstGeom prst="rect">
              <a:avLst/>
            </a:prstGeom>
            <a:noFill/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dirty="0" smtClean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[</a:t>
              </a:r>
              <a:r>
                <a:rPr lang="en-US" altLang="ja-JP" sz="1000" dirty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10</a:t>
              </a:r>
              <a:r>
                <a:rPr kumimoji="1" lang="en-US" altLang="ja-JP" sz="1000" dirty="0" smtClean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]</a:t>
              </a:r>
              <a:endParaRPr kumimoji="1" lang="ja-JP" altLang="en-US" sz="10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70" name="正方形/長方形 169"/>
            <p:cNvSpPr/>
            <p:nvPr/>
          </p:nvSpPr>
          <p:spPr>
            <a:xfrm>
              <a:off x="4948262" y="1557908"/>
              <a:ext cx="520551" cy="214908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00" dirty="0" smtClean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・・・</a:t>
              </a:r>
              <a:endParaRPr kumimoji="1" lang="ja-JP" altLang="en-US" sz="10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173" name="線吹き出し 2 (枠付き) 172"/>
          <p:cNvSpPr/>
          <p:nvPr/>
        </p:nvSpPr>
        <p:spPr>
          <a:xfrm>
            <a:off x="5292080" y="1478132"/>
            <a:ext cx="3023697" cy="1070096"/>
          </a:xfrm>
          <a:prstGeom prst="borderCallout2">
            <a:avLst>
              <a:gd name="adj1" fmla="val 48258"/>
              <a:gd name="adj2" fmla="val -1810"/>
              <a:gd name="adj3" fmla="val 49770"/>
              <a:gd name="adj4" fmla="val -8878"/>
              <a:gd name="adj5" fmla="val 144052"/>
              <a:gd name="adj6" fmla="val -42677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・ダンプ対象物理アドレス範囲情報の</a:t>
            </a:r>
            <a:r>
              <a:rPr lang="ja-JP" altLang="en-US" sz="1000" dirty="0" smtClean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各</a:t>
            </a:r>
            <a:r>
              <a:rPr lang="en-US" altLang="ja-JP" sz="1000" dirty="0" smtClean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BITMAP</a:t>
            </a:r>
            <a:r>
              <a:rPr lang="ja-JP" altLang="en-US" sz="1000" dirty="0" smtClean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情報を参照し、</a:t>
            </a:r>
            <a:r>
              <a:rPr lang="en-US" altLang="ja-JP" sz="1000" dirty="0" err="1" smtClean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McKernel</a:t>
            </a:r>
            <a:r>
              <a:rPr lang="ja-JP" altLang="en-US" sz="1000" dirty="0" smtClean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ユーザメモリ、未使用メモリの</a:t>
            </a:r>
            <a:r>
              <a:rPr lang="en-US" altLang="ja-JP" sz="1000" dirty="0" smtClean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page</a:t>
            </a:r>
            <a:r>
              <a:rPr lang="ja-JP" altLang="en-US" sz="1000" dirty="0" smtClean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（</a:t>
            </a:r>
            <a:r>
              <a:rPr lang="en-US" altLang="ja-JP" sz="1000" dirty="0" smtClean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BIT</a:t>
            </a:r>
            <a:r>
              <a:rPr lang="ja-JP" altLang="en-US" sz="1000" dirty="0" smtClean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が</a:t>
            </a:r>
            <a:r>
              <a:rPr lang="en-US" altLang="ja-JP" sz="1000" dirty="0" smtClean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0</a:t>
            </a:r>
            <a:r>
              <a:rPr lang="ja-JP" altLang="en-US" sz="1000" dirty="0" smtClean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の箇所</a:t>
            </a:r>
            <a:r>
              <a:rPr lang="en-US" altLang="ja-JP" sz="1000" dirty="0" smtClean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  <a:r>
              <a:rPr lang="ja-JP" altLang="en-US" sz="1000" dirty="0" smtClean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は</a:t>
            </a:r>
            <a:r>
              <a:rPr lang="ja-JP" altLang="en-US" sz="1000" dirty="0" smtClean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ダンプ対象外にする</a:t>
            </a:r>
            <a:r>
              <a:rPr lang="ja-JP" altLang="en-US" sz="1000" dirty="0" smtClean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。</a:t>
            </a:r>
            <a:endParaRPr lang="en-US" altLang="ja-JP" sz="1000" dirty="0" smtClean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lang="en-US" altLang="ja-JP" sz="1000" dirty="0" smtClean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75" name="正方形/長方形 174"/>
          <p:cNvSpPr/>
          <p:nvPr/>
        </p:nvSpPr>
        <p:spPr>
          <a:xfrm>
            <a:off x="5773060" y="4878527"/>
            <a:ext cx="1152128" cy="18873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mapping</a:t>
            </a:r>
            <a:endParaRPr lang="ja-JP" altLang="en-US" sz="10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76" name="正方形/長方形 175"/>
          <p:cNvSpPr/>
          <p:nvPr/>
        </p:nvSpPr>
        <p:spPr>
          <a:xfrm>
            <a:off x="5773060" y="5067266"/>
            <a:ext cx="1152128" cy="18873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mapping</a:t>
            </a:r>
            <a:endParaRPr lang="ja-JP" altLang="en-US" sz="10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77" name="正方形/長方形 176"/>
          <p:cNvSpPr/>
          <p:nvPr/>
        </p:nvSpPr>
        <p:spPr>
          <a:xfrm>
            <a:off x="5773060" y="5454591"/>
            <a:ext cx="1152128" cy="18873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mapping</a:t>
            </a:r>
            <a:endParaRPr lang="ja-JP" altLang="en-US" sz="10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78" name="フリーフォーム 177"/>
          <p:cNvSpPr/>
          <p:nvPr/>
        </p:nvSpPr>
        <p:spPr>
          <a:xfrm>
            <a:off x="3722964" y="3501008"/>
            <a:ext cx="1484998" cy="1730510"/>
          </a:xfrm>
          <a:custGeom>
            <a:avLst/>
            <a:gdLst>
              <a:gd name="connsiteX0" fmla="*/ 56248 w 1484998"/>
              <a:gd name="connsiteY0" fmla="*/ 0 h 2095511"/>
              <a:gd name="connsiteX1" fmla="*/ 170548 w 1484998"/>
              <a:gd name="connsiteY1" fmla="*/ 1828800 h 2095511"/>
              <a:gd name="connsiteX2" fmla="*/ 1484998 w 1484998"/>
              <a:gd name="connsiteY2" fmla="*/ 2047875 h 209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4998" h="2095511">
                <a:moveTo>
                  <a:pt x="56248" y="0"/>
                </a:moveTo>
                <a:cubicBezTo>
                  <a:pt x="-5665" y="743744"/>
                  <a:pt x="-67577" y="1487488"/>
                  <a:pt x="170548" y="1828800"/>
                </a:cubicBezTo>
                <a:cubicBezTo>
                  <a:pt x="408673" y="2170112"/>
                  <a:pt x="946835" y="2108993"/>
                  <a:pt x="1484998" y="2047875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5" name="円/楕円 184"/>
          <p:cNvSpPr/>
          <p:nvPr/>
        </p:nvSpPr>
        <p:spPr>
          <a:xfrm>
            <a:off x="3651002" y="2996952"/>
            <a:ext cx="272926" cy="504056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90" name="円/楕円 189"/>
          <p:cNvSpPr/>
          <p:nvPr/>
        </p:nvSpPr>
        <p:spPr>
          <a:xfrm>
            <a:off x="5247643" y="5047993"/>
            <a:ext cx="2026553" cy="226578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244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117</Words>
  <Application>Microsoft Office PowerPoint</Application>
  <PresentationFormat>画面に合わせる (4:3)</PresentationFormat>
  <Paragraphs>36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horigome</dc:creator>
  <cp:lastModifiedBy>horigome</cp:lastModifiedBy>
  <cp:revision>75</cp:revision>
  <dcterms:created xsi:type="dcterms:W3CDTF">2017-06-30T02:28:48Z</dcterms:created>
  <dcterms:modified xsi:type="dcterms:W3CDTF">2017-07-21T00:06:13Z</dcterms:modified>
</cp:coreProperties>
</file>