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3471" autoAdjust="0"/>
  </p:normalViewPr>
  <p:slideViewPr>
    <p:cSldViewPr>
      <p:cViewPr>
        <p:scale>
          <a:sx n="125" d="100"/>
          <a:sy n="125" d="100"/>
        </p:scale>
        <p:origin x="448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F9BEF-63EC-4261-968B-421749D0B518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D7AB2-4842-425D-95BE-43C37B5606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70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pageout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7AB2-4842-425D-95BE-43C37B56062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06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pagein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7AB2-4842-425D-95BE-43C37B56062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06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5D6C-128A-4367-9D9A-92396847C03F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259B-CE44-4CE4-A1FE-35654C99A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71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5D6C-128A-4367-9D9A-92396847C03F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259B-CE44-4CE4-A1FE-35654C99A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34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5D6C-128A-4367-9D9A-92396847C03F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259B-CE44-4CE4-A1FE-35654C99A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13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5D6C-128A-4367-9D9A-92396847C03F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259B-CE44-4CE4-A1FE-35654C99A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31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5D6C-128A-4367-9D9A-92396847C03F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259B-CE44-4CE4-A1FE-35654C99A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07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5D6C-128A-4367-9D9A-92396847C03F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259B-CE44-4CE4-A1FE-35654C99A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04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5D6C-128A-4367-9D9A-92396847C03F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259B-CE44-4CE4-A1FE-35654C99A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42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5D6C-128A-4367-9D9A-92396847C03F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259B-CE44-4CE4-A1FE-35654C99A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55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5D6C-128A-4367-9D9A-92396847C03F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259B-CE44-4CE4-A1FE-35654C99A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55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5D6C-128A-4367-9D9A-92396847C03F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259B-CE44-4CE4-A1FE-35654C99A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5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5D6C-128A-4367-9D9A-92396847C03F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259B-CE44-4CE4-A1FE-35654C99A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43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F5D6C-128A-4367-9D9A-92396847C03F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259B-CE44-4CE4-A1FE-35654C99A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8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角丸四角形 272"/>
          <p:cNvSpPr/>
          <p:nvPr/>
        </p:nvSpPr>
        <p:spPr>
          <a:xfrm>
            <a:off x="235196" y="3170102"/>
            <a:ext cx="2016224" cy="3643274"/>
          </a:xfrm>
          <a:prstGeom prst="roundRect">
            <a:avLst>
              <a:gd name="adj" fmla="val 7672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300192" y="6021738"/>
            <a:ext cx="1944216" cy="598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" charset="-128"/>
              <a:ea typeface="Yu Gothic" charset="-128"/>
              <a:cs typeface="Yu Gothic" charset="-128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2786193" y="643746"/>
            <a:ext cx="2462215" cy="5944490"/>
            <a:chOff x="3261913" y="-99392"/>
            <a:chExt cx="2462215" cy="5944490"/>
          </a:xfrm>
          <a:solidFill>
            <a:schemeClr val="bg1">
              <a:lumMod val="85000"/>
            </a:schemeClr>
          </a:solidFill>
        </p:grpSpPr>
        <p:sp>
          <p:nvSpPr>
            <p:cNvPr id="122" name="正方形/長方形 121"/>
            <p:cNvSpPr/>
            <p:nvPr/>
          </p:nvSpPr>
          <p:spPr bwMode="auto">
            <a:xfrm>
              <a:off x="3261913" y="-99392"/>
              <a:ext cx="2457451" cy="31328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dirty="0" err="1">
                  <a:latin typeface="Calibri" charset="0"/>
                  <a:ea typeface="Calibri" charset="0"/>
                  <a:cs typeface="Calibri" charset="0"/>
                </a:rPr>
                <a:t>u</a:t>
              </a:r>
              <a:r>
                <a:rPr kumimoji="1" lang="en-US" altLang="ja-JP" sz="1800" dirty="0" err="1" smtClean="0">
                  <a:latin typeface="Calibri" charset="0"/>
                  <a:ea typeface="Calibri" charset="0"/>
                  <a:cs typeface="Calibri" charset="0"/>
                </a:rPr>
                <a:t>data_buf</a:t>
              </a:r>
              <a:endParaRPr kumimoji="1" lang="ja-JP" altLang="en-US" sz="18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6" name="グループ化 15"/>
            <p:cNvGrpSpPr/>
            <p:nvPr/>
          </p:nvGrpSpPr>
          <p:grpSpPr>
            <a:xfrm>
              <a:off x="3261915" y="213893"/>
              <a:ext cx="2462213" cy="5179643"/>
              <a:chOff x="3672416" y="1077989"/>
              <a:chExt cx="2462213" cy="5179643"/>
            </a:xfrm>
            <a:grpFill/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3672416" y="4216746"/>
                <a:ext cx="2462213" cy="450137"/>
                <a:chOff x="3671887" y="3642640"/>
                <a:chExt cx="2462213" cy="450137"/>
              </a:xfrm>
              <a:grpFill/>
            </p:grpSpPr>
            <p:sp>
              <p:nvSpPr>
                <p:cNvPr id="235" name="正方形/長方形 234"/>
                <p:cNvSpPr/>
                <p:nvPr/>
              </p:nvSpPr>
              <p:spPr bwMode="auto">
                <a:xfrm>
                  <a:off x="3671887" y="3642641"/>
                  <a:ext cx="819150" cy="45013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s</a:t>
                  </a:r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truct</a:t>
                  </a:r>
                  <a:endPara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endParaRPr>
                </a:p>
                <a:p>
                  <a:pPr algn="ctr"/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swap_areainfo</a:t>
                  </a:r>
                  <a:endParaRPr lang="en-US" altLang="ja-JP" sz="900" dirty="0" smtClean="0">
                    <a:latin typeface="Calibri" charset="0"/>
                    <a:ea typeface="Calibri" charset="0"/>
                    <a:cs typeface="Calibri" charset="0"/>
                  </a:endParaRPr>
                </a:p>
                <a:p>
                  <a:pPr algn="ctr"/>
                  <a:r>
                    <a:rPr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(</a:t>
                  </a:r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s</a:t>
                  </a:r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wap_info</a:t>
                  </a:r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[0]) 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0" name="正方形/長方形 29"/>
                <p:cNvSpPr/>
                <p:nvPr/>
              </p:nvSpPr>
              <p:spPr bwMode="auto">
                <a:xfrm>
                  <a:off x="4491036" y="3642640"/>
                  <a:ext cx="1643063" cy="11624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start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7" name="正方形/長方形 96"/>
                <p:cNvSpPr/>
                <p:nvPr/>
              </p:nvSpPr>
              <p:spPr bwMode="auto">
                <a:xfrm>
                  <a:off x="4491036" y="3758235"/>
                  <a:ext cx="1643063" cy="10862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end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8" name="正方形/長方形 97"/>
                <p:cNvSpPr/>
                <p:nvPr/>
              </p:nvSpPr>
              <p:spPr bwMode="auto">
                <a:xfrm>
                  <a:off x="4491036" y="3866862"/>
                  <a:ext cx="1643063" cy="11097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pos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9" name="正方形/長方形 98"/>
                <p:cNvSpPr/>
                <p:nvPr/>
              </p:nvSpPr>
              <p:spPr bwMode="auto">
                <a:xfrm>
                  <a:off x="4491036" y="3977841"/>
                  <a:ext cx="1643064" cy="11493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flag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8" name="グループ化 7"/>
              <p:cNvGrpSpPr/>
              <p:nvPr/>
            </p:nvGrpSpPr>
            <p:grpSpPr>
              <a:xfrm>
                <a:off x="3672416" y="1077989"/>
                <a:ext cx="2461642" cy="1046165"/>
                <a:chOff x="3676650" y="503883"/>
                <a:chExt cx="2461642" cy="1046165"/>
              </a:xfrm>
              <a:grpFill/>
            </p:grpSpPr>
            <p:sp>
              <p:nvSpPr>
                <p:cNvPr id="28" name="正方形/長方形 27"/>
                <p:cNvSpPr/>
                <p:nvPr/>
              </p:nvSpPr>
              <p:spPr bwMode="auto">
                <a:xfrm>
                  <a:off x="3676650" y="503883"/>
                  <a:ext cx="819150" cy="1046164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s</a:t>
                  </a:r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truct</a:t>
                  </a:r>
                  <a:endPara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endParaRPr>
                </a:p>
                <a:p>
                  <a:pPr algn="ctr"/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areaent</a:t>
                  </a:r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 </a:t>
                  </a:r>
                </a:p>
                <a:p>
                  <a:pPr algn="ctr"/>
                  <a:r>
                    <a:rPr lang="en-US" altLang="ja-JP" sz="800" dirty="0">
                      <a:latin typeface="Calibri" charset="0"/>
                      <a:ea typeface="Calibri" charset="0"/>
                      <a:cs typeface="Calibri" charset="0"/>
                    </a:rPr>
                    <a:t>(</a:t>
                  </a:r>
                  <a:r>
                    <a:rPr lang="en-US" altLang="ja-JP" sz="800" dirty="0" err="1" smtClean="0">
                      <a:latin typeface="Calibri" charset="0"/>
                      <a:ea typeface="Calibri" charset="0"/>
                      <a:cs typeface="Calibri" charset="0"/>
                    </a:rPr>
                    <a:t>swap_arealist</a:t>
                  </a:r>
                  <a:r>
                    <a:rPr lang="en-US" altLang="ja-JP" sz="800" dirty="0" smtClean="0">
                      <a:latin typeface="Calibri" charset="0"/>
                      <a:ea typeface="Calibri" charset="0"/>
                      <a:cs typeface="Calibri" charset="0"/>
                    </a:rPr>
                    <a:t>(1</a:t>
                  </a:r>
                  <a:r>
                    <a:rPr lang="en-US" altLang="ja-JP" sz="800" dirty="0">
                      <a:latin typeface="Calibri" charset="0"/>
                      <a:ea typeface="Calibri" charset="0"/>
                      <a:cs typeface="Calibri" charset="0"/>
                    </a:rPr>
                    <a:t>)</a:t>
                  </a:r>
                  <a:r>
                    <a:rPr lang="en-US" altLang="ja-JP" sz="800" dirty="0" smtClean="0">
                      <a:latin typeface="Calibri" charset="0"/>
                      <a:ea typeface="Calibri" charset="0"/>
                      <a:cs typeface="Calibri" charset="0"/>
                    </a:rPr>
                    <a:t>)</a:t>
                  </a:r>
                  <a:endParaRPr kumimoji="1" lang="ja-JP" alt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35" name="正方形/長方形 134"/>
                <p:cNvSpPr/>
                <p:nvPr/>
              </p:nvSpPr>
              <p:spPr bwMode="auto">
                <a:xfrm>
                  <a:off x="4495800" y="503883"/>
                  <a:ext cx="1638300" cy="11162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*next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36" name="正方形/長方形 135"/>
                <p:cNvSpPr/>
                <p:nvPr/>
              </p:nvSpPr>
              <p:spPr bwMode="auto">
                <a:xfrm>
                  <a:off x="4495800" y="619264"/>
                  <a:ext cx="1638300" cy="11162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count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grpSp>
              <p:nvGrpSpPr>
                <p:cNvPr id="5" name="グループ化 4"/>
                <p:cNvGrpSpPr/>
                <p:nvPr/>
              </p:nvGrpSpPr>
              <p:grpSpPr>
                <a:xfrm>
                  <a:off x="4495800" y="736353"/>
                  <a:ext cx="1638300" cy="339907"/>
                  <a:chOff x="4495800" y="736353"/>
                  <a:chExt cx="1638300" cy="339907"/>
                </a:xfrm>
                <a:grpFill/>
              </p:grpSpPr>
              <p:sp>
                <p:nvSpPr>
                  <p:cNvPr id="134" name="正方形/長方形 133"/>
                  <p:cNvSpPr/>
                  <p:nvPr/>
                </p:nvSpPr>
                <p:spPr bwMode="auto">
                  <a:xfrm>
                    <a:off x="4495800" y="736354"/>
                    <a:ext cx="819150" cy="339906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altLang="ja-JP" sz="900" dirty="0" err="1" smtClean="0">
                        <a:latin typeface="Calibri" charset="0"/>
                        <a:ea typeface="Calibri" charset="0"/>
                        <a:cs typeface="Calibri" charset="0"/>
                      </a:rPr>
                      <a:t>s</a:t>
                    </a:r>
                    <a:r>
                      <a:rPr kumimoji="1" lang="en-US" altLang="ja-JP" sz="900" dirty="0" err="1" smtClean="0">
                        <a:latin typeface="Calibri" charset="0"/>
                        <a:ea typeface="Calibri" charset="0"/>
                        <a:cs typeface="Calibri" charset="0"/>
                      </a:rPr>
                      <a:t>truct</a:t>
                    </a:r>
                    <a:endPara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endParaRPr>
                  </a:p>
                  <a:p>
                    <a:pPr algn="ctr"/>
                    <a:r>
                      <a:rPr lang="en-US" altLang="ja-JP" sz="900" dirty="0" err="1" smtClean="0">
                        <a:latin typeface="Calibri" charset="0"/>
                        <a:ea typeface="Calibri" charset="0"/>
                        <a:cs typeface="Calibri" charset="0"/>
                      </a:rPr>
                      <a:t>addrpair</a:t>
                    </a:r>
                    <a:r>
                      <a:rPr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 </a:t>
                    </a:r>
                    <a:r>
                      <a:rPr kumimoji="1"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[0] </a:t>
                    </a:r>
                    <a:endParaRPr kumimoji="1" lang="ja-JP" altLang="en-US" sz="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38" name="正方形/長方形 137"/>
                  <p:cNvSpPr/>
                  <p:nvPr/>
                </p:nvSpPr>
                <p:spPr bwMode="auto">
                  <a:xfrm>
                    <a:off x="5314950" y="736353"/>
                    <a:ext cx="819150" cy="1100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kumimoji="1"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start</a:t>
                    </a:r>
                    <a:endParaRPr kumimoji="1" lang="ja-JP" altLang="en-US" sz="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39" name="正方形/長方形 138"/>
                  <p:cNvSpPr/>
                  <p:nvPr/>
                </p:nvSpPr>
                <p:spPr bwMode="auto">
                  <a:xfrm>
                    <a:off x="5314950" y="849699"/>
                    <a:ext cx="819150" cy="111626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kumimoji="1"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end</a:t>
                    </a:r>
                    <a:endParaRPr kumimoji="1" lang="ja-JP" altLang="en-US" sz="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41" name="正方形/長方形 140"/>
                  <p:cNvSpPr/>
                  <p:nvPr/>
                </p:nvSpPr>
                <p:spPr bwMode="auto">
                  <a:xfrm>
                    <a:off x="5314950" y="964634"/>
                    <a:ext cx="819150" cy="111625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kumimoji="1"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flag</a:t>
                    </a:r>
                    <a:endParaRPr kumimoji="1" lang="ja-JP" altLang="en-US" sz="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187" name="グループ化 186"/>
                <p:cNvGrpSpPr/>
                <p:nvPr/>
              </p:nvGrpSpPr>
              <p:grpSpPr>
                <a:xfrm>
                  <a:off x="4499992" y="1210141"/>
                  <a:ext cx="1638300" cy="339907"/>
                  <a:chOff x="4495800" y="736353"/>
                  <a:chExt cx="1638300" cy="339907"/>
                </a:xfrm>
                <a:grpFill/>
              </p:grpSpPr>
              <p:sp>
                <p:nvSpPr>
                  <p:cNvPr id="188" name="正方形/長方形 187"/>
                  <p:cNvSpPr/>
                  <p:nvPr/>
                </p:nvSpPr>
                <p:spPr bwMode="auto">
                  <a:xfrm>
                    <a:off x="4495800" y="736354"/>
                    <a:ext cx="819150" cy="339906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altLang="ja-JP" sz="900" dirty="0" err="1" smtClean="0">
                        <a:latin typeface="Calibri" charset="0"/>
                        <a:ea typeface="Calibri" charset="0"/>
                        <a:cs typeface="Calibri" charset="0"/>
                      </a:rPr>
                      <a:t>s</a:t>
                    </a:r>
                    <a:r>
                      <a:rPr kumimoji="1" lang="en-US" altLang="ja-JP" sz="900" dirty="0" err="1" smtClean="0">
                        <a:latin typeface="Calibri" charset="0"/>
                        <a:ea typeface="Calibri" charset="0"/>
                        <a:cs typeface="Calibri" charset="0"/>
                      </a:rPr>
                      <a:t>truct</a:t>
                    </a:r>
                    <a:endPara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endParaRPr>
                  </a:p>
                  <a:p>
                    <a:pPr algn="ctr"/>
                    <a:r>
                      <a:rPr lang="en-US" altLang="ja-JP" sz="900" dirty="0" err="1" smtClean="0">
                        <a:latin typeface="Calibri" charset="0"/>
                        <a:ea typeface="Calibri" charset="0"/>
                        <a:cs typeface="Calibri" charset="0"/>
                      </a:rPr>
                      <a:t>addrpair</a:t>
                    </a:r>
                    <a:r>
                      <a:rPr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 </a:t>
                    </a:r>
                    <a:r>
                      <a:rPr kumimoji="1"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[128] </a:t>
                    </a:r>
                    <a:endParaRPr kumimoji="1" lang="ja-JP" altLang="en-US" sz="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0" name="正方形/長方形 189"/>
                  <p:cNvSpPr/>
                  <p:nvPr/>
                </p:nvSpPr>
                <p:spPr bwMode="auto">
                  <a:xfrm>
                    <a:off x="5314950" y="736353"/>
                    <a:ext cx="819150" cy="1100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kumimoji="1"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start</a:t>
                    </a:r>
                    <a:endParaRPr kumimoji="1" lang="ja-JP" altLang="en-US" sz="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2" name="正方形/長方形 191"/>
                  <p:cNvSpPr/>
                  <p:nvPr/>
                </p:nvSpPr>
                <p:spPr bwMode="auto">
                  <a:xfrm>
                    <a:off x="5314950" y="849699"/>
                    <a:ext cx="819150" cy="111626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kumimoji="1"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end</a:t>
                    </a:r>
                    <a:endParaRPr kumimoji="1" lang="ja-JP" altLang="en-US" sz="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3" name="正方形/長方形 192"/>
                  <p:cNvSpPr/>
                  <p:nvPr/>
                </p:nvSpPr>
                <p:spPr bwMode="auto">
                  <a:xfrm>
                    <a:off x="5314950" y="964634"/>
                    <a:ext cx="819150" cy="111625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kumimoji="1"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flag</a:t>
                    </a:r>
                    <a:endParaRPr kumimoji="1" lang="ja-JP" altLang="en-US" sz="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7" name="グループ化 6"/>
              <p:cNvGrpSpPr/>
              <p:nvPr/>
            </p:nvGrpSpPr>
            <p:grpSpPr>
              <a:xfrm>
                <a:off x="3672416" y="2119269"/>
                <a:ext cx="2461642" cy="1046165"/>
                <a:chOff x="3676650" y="1545176"/>
                <a:chExt cx="2461642" cy="1046165"/>
              </a:xfrm>
              <a:grpFill/>
            </p:grpSpPr>
            <p:sp>
              <p:nvSpPr>
                <p:cNvPr id="194" name="正方形/長方形 193"/>
                <p:cNvSpPr/>
                <p:nvPr/>
              </p:nvSpPr>
              <p:spPr bwMode="auto">
                <a:xfrm>
                  <a:off x="3676650" y="1545176"/>
                  <a:ext cx="819150" cy="1046164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s</a:t>
                  </a:r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truct</a:t>
                  </a:r>
                  <a:endPara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endParaRPr>
                </a:p>
                <a:p>
                  <a:pPr algn="ctr"/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Areaent</a:t>
                  </a:r>
                  <a:endParaRPr lang="en-US" altLang="ja-JP" sz="900" dirty="0" smtClean="0">
                    <a:latin typeface="Calibri" charset="0"/>
                    <a:ea typeface="Calibri" charset="0"/>
                    <a:cs typeface="Calibri" charset="0"/>
                  </a:endParaRPr>
                </a:p>
                <a:p>
                  <a:pPr algn="ctr"/>
                  <a:r>
                    <a:rPr kumimoji="1" lang="en-US" altLang="ja-JP" sz="800" dirty="0" smtClean="0">
                      <a:latin typeface="Calibri" charset="0"/>
                      <a:ea typeface="Calibri" charset="0"/>
                      <a:cs typeface="Calibri" charset="0"/>
                    </a:rPr>
                    <a:t>(</a:t>
                  </a:r>
                  <a:r>
                    <a:rPr kumimoji="1" lang="en-US" altLang="ja-JP" sz="800" dirty="0" err="1" smtClean="0">
                      <a:latin typeface="Calibri" charset="0"/>
                      <a:ea typeface="Calibri" charset="0"/>
                      <a:cs typeface="Calibri" charset="0"/>
                    </a:rPr>
                    <a:t>mlock_arealist</a:t>
                  </a:r>
                  <a:r>
                    <a:rPr kumimoji="1" lang="en-US" altLang="ja-JP" sz="800" dirty="0" smtClean="0">
                      <a:latin typeface="Calibri" charset="0"/>
                      <a:ea typeface="Calibri" charset="0"/>
                      <a:cs typeface="Calibri" charset="0"/>
                    </a:rPr>
                    <a:t>(1)) </a:t>
                  </a:r>
                  <a:endParaRPr kumimoji="1" lang="ja-JP" alt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95" name="正方形/長方形 194"/>
                <p:cNvSpPr/>
                <p:nvPr/>
              </p:nvSpPr>
              <p:spPr bwMode="auto">
                <a:xfrm>
                  <a:off x="4495800" y="1545176"/>
                  <a:ext cx="1638300" cy="11162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*next=0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96" name="正方形/長方形 195"/>
                <p:cNvSpPr/>
                <p:nvPr/>
              </p:nvSpPr>
              <p:spPr bwMode="auto">
                <a:xfrm>
                  <a:off x="4495800" y="1660557"/>
                  <a:ext cx="1638300" cy="11162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count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grpSp>
              <p:nvGrpSpPr>
                <p:cNvPr id="198" name="グループ化 197"/>
                <p:cNvGrpSpPr/>
                <p:nvPr/>
              </p:nvGrpSpPr>
              <p:grpSpPr>
                <a:xfrm>
                  <a:off x="4495800" y="1777646"/>
                  <a:ext cx="1638300" cy="339907"/>
                  <a:chOff x="4495800" y="736353"/>
                  <a:chExt cx="1638300" cy="339907"/>
                </a:xfrm>
                <a:grpFill/>
              </p:grpSpPr>
              <p:sp>
                <p:nvSpPr>
                  <p:cNvPr id="199" name="正方形/長方形 198"/>
                  <p:cNvSpPr/>
                  <p:nvPr/>
                </p:nvSpPr>
                <p:spPr bwMode="auto">
                  <a:xfrm>
                    <a:off x="4495800" y="736354"/>
                    <a:ext cx="819150" cy="339906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altLang="ja-JP" sz="900" dirty="0" err="1" smtClean="0">
                        <a:latin typeface="Calibri" charset="0"/>
                        <a:ea typeface="Calibri" charset="0"/>
                        <a:cs typeface="Calibri" charset="0"/>
                      </a:rPr>
                      <a:t>s</a:t>
                    </a:r>
                    <a:r>
                      <a:rPr kumimoji="1" lang="en-US" altLang="ja-JP" sz="900" dirty="0" err="1" smtClean="0">
                        <a:latin typeface="Calibri" charset="0"/>
                        <a:ea typeface="Calibri" charset="0"/>
                        <a:cs typeface="Calibri" charset="0"/>
                      </a:rPr>
                      <a:t>truct</a:t>
                    </a:r>
                    <a:endPara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endParaRPr>
                  </a:p>
                  <a:p>
                    <a:pPr algn="ctr"/>
                    <a:r>
                      <a:rPr lang="en-US" altLang="ja-JP" sz="900" dirty="0" err="1" smtClean="0">
                        <a:latin typeface="Calibri" charset="0"/>
                        <a:ea typeface="Calibri" charset="0"/>
                        <a:cs typeface="Calibri" charset="0"/>
                      </a:rPr>
                      <a:t>addrpair</a:t>
                    </a:r>
                    <a:r>
                      <a:rPr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 </a:t>
                    </a:r>
                    <a:r>
                      <a:rPr kumimoji="1"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[0] </a:t>
                    </a:r>
                    <a:endParaRPr kumimoji="1" lang="ja-JP" altLang="en-US" sz="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1" name="正方形/長方形 200"/>
                  <p:cNvSpPr/>
                  <p:nvPr/>
                </p:nvSpPr>
                <p:spPr bwMode="auto">
                  <a:xfrm>
                    <a:off x="5314950" y="736353"/>
                    <a:ext cx="819150" cy="1100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kumimoji="1"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start</a:t>
                    </a:r>
                    <a:endParaRPr kumimoji="1" lang="ja-JP" altLang="en-US" sz="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2" name="正方形/長方形 201"/>
                  <p:cNvSpPr/>
                  <p:nvPr/>
                </p:nvSpPr>
                <p:spPr bwMode="auto">
                  <a:xfrm>
                    <a:off x="5314950" y="849699"/>
                    <a:ext cx="819150" cy="111626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kumimoji="1"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end</a:t>
                    </a:r>
                    <a:endParaRPr kumimoji="1" lang="ja-JP" altLang="en-US" sz="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3" name="正方形/長方形 202"/>
                  <p:cNvSpPr/>
                  <p:nvPr/>
                </p:nvSpPr>
                <p:spPr bwMode="auto">
                  <a:xfrm>
                    <a:off x="5314950" y="964634"/>
                    <a:ext cx="819150" cy="111625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kumimoji="1"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flag</a:t>
                    </a:r>
                    <a:endParaRPr kumimoji="1" lang="ja-JP" altLang="en-US" sz="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04" name="グループ化 203"/>
                <p:cNvGrpSpPr/>
                <p:nvPr/>
              </p:nvGrpSpPr>
              <p:grpSpPr>
                <a:xfrm>
                  <a:off x="4499992" y="2251434"/>
                  <a:ext cx="1638300" cy="339907"/>
                  <a:chOff x="4495800" y="736353"/>
                  <a:chExt cx="1638300" cy="339907"/>
                </a:xfrm>
                <a:grpFill/>
              </p:grpSpPr>
              <p:sp>
                <p:nvSpPr>
                  <p:cNvPr id="206" name="正方形/長方形 205"/>
                  <p:cNvSpPr/>
                  <p:nvPr/>
                </p:nvSpPr>
                <p:spPr bwMode="auto">
                  <a:xfrm>
                    <a:off x="4495800" y="736354"/>
                    <a:ext cx="819150" cy="339906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altLang="ja-JP" sz="900" dirty="0" err="1" smtClean="0">
                        <a:latin typeface="Calibri" charset="0"/>
                        <a:ea typeface="Calibri" charset="0"/>
                        <a:cs typeface="Calibri" charset="0"/>
                      </a:rPr>
                      <a:t>s</a:t>
                    </a:r>
                    <a:r>
                      <a:rPr kumimoji="1" lang="en-US" altLang="ja-JP" sz="900" dirty="0" err="1" smtClean="0">
                        <a:latin typeface="Calibri" charset="0"/>
                        <a:ea typeface="Calibri" charset="0"/>
                        <a:cs typeface="Calibri" charset="0"/>
                      </a:rPr>
                      <a:t>truct</a:t>
                    </a:r>
                    <a:endPara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endParaRPr>
                  </a:p>
                  <a:p>
                    <a:pPr algn="ctr"/>
                    <a:r>
                      <a:rPr lang="en-US" altLang="ja-JP" sz="900" dirty="0" err="1" smtClean="0">
                        <a:latin typeface="Calibri" charset="0"/>
                        <a:ea typeface="Calibri" charset="0"/>
                        <a:cs typeface="Calibri" charset="0"/>
                      </a:rPr>
                      <a:t>addrpair</a:t>
                    </a:r>
                    <a:r>
                      <a:rPr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 </a:t>
                    </a:r>
                    <a:r>
                      <a:rPr kumimoji="1"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[m] </a:t>
                    </a:r>
                    <a:endParaRPr kumimoji="1" lang="ja-JP" altLang="en-US" sz="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7" name="正方形/長方形 206"/>
                  <p:cNvSpPr/>
                  <p:nvPr/>
                </p:nvSpPr>
                <p:spPr bwMode="auto">
                  <a:xfrm>
                    <a:off x="5314950" y="736353"/>
                    <a:ext cx="819150" cy="1100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kumimoji="1"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start</a:t>
                    </a:r>
                    <a:endParaRPr kumimoji="1" lang="ja-JP" altLang="en-US" sz="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9" name="正方形/長方形 208"/>
                  <p:cNvSpPr/>
                  <p:nvPr/>
                </p:nvSpPr>
                <p:spPr bwMode="auto">
                  <a:xfrm>
                    <a:off x="5314950" y="849699"/>
                    <a:ext cx="819150" cy="111626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kumimoji="1"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end</a:t>
                    </a:r>
                    <a:endParaRPr kumimoji="1" lang="ja-JP" altLang="en-US" sz="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0" name="正方形/長方形 209"/>
                  <p:cNvSpPr/>
                  <p:nvPr/>
                </p:nvSpPr>
                <p:spPr bwMode="auto">
                  <a:xfrm>
                    <a:off x="5314950" y="964634"/>
                    <a:ext cx="819150" cy="111625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kumimoji="1"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flag</a:t>
                    </a:r>
                    <a:endParaRPr kumimoji="1" lang="ja-JP" altLang="en-US" sz="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6" name="グループ化 5"/>
              <p:cNvGrpSpPr/>
              <p:nvPr/>
            </p:nvGrpSpPr>
            <p:grpSpPr>
              <a:xfrm>
                <a:off x="3672416" y="3170582"/>
                <a:ext cx="2461642" cy="1046165"/>
                <a:chOff x="3676650" y="2596476"/>
                <a:chExt cx="2461642" cy="1046165"/>
              </a:xfrm>
              <a:grpFill/>
            </p:grpSpPr>
            <p:sp>
              <p:nvSpPr>
                <p:cNvPr id="226" name="正方形/長方形 225"/>
                <p:cNvSpPr/>
                <p:nvPr/>
              </p:nvSpPr>
              <p:spPr bwMode="auto">
                <a:xfrm>
                  <a:off x="3676650" y="2596476"/>
                  <a:ext cx="819150" cy="1046164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s</a:t>
                  </a:r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truct</a:t>
                  </a:r>
                  <a:endPara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endParaRPr>
                </a:p>
                <a:p>
                  <a:pPr algn="ctr"/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Areaent</a:t>
                  </a:r>
                  <a:endParaRPr lang="en-US" altLang="ja-JP" sz="900" dirty="0" smtClean="0">
                    <a:latin typeface="Calibri" charset="0"/>
                    <a:ea typeface="Calibri" charset="0"/>
                    <a:cs typeface="Calibri" charset="0"/>
                  </a:endParaRPr>
                </a:p>
                <a:p>
                  <a:pPr algn="ctr"/>
                  <a:r>
                    <a:rPr kumimoji="1" lang="en-US" altLang="ja-JP" sz="800" dirty="0" smtClean="0">
                      <a:latin typeface="Calibri" charset="0"/>
                      <a:ea typeface="Calibri" charset="0"/>
                      <a:cs typeface="Calibri" charset="0"/>
                    </a:rPr>
                    <a:t>(</a:t>
                  </a:r>
                  <a:r>
                    <a:rPr kumimoji="1" lang="en-US" altLang="ja-JP" sz="800" dirty="0" err="1" smtClean="0">
                      <a:latin typeface="Calibri" charset="0"/>
                      <a:ea typeface="Calibri" charset="0"/>
                      <a:cs typeface="Calibri" charset="0"/>
                    </a:rPr>
                    <a:t>swap_arealist</a:t>
                  </a:r>
                  <a:r>
                    <a:rPr kumimoji="1" lang="en-US" altLang="ja-JP" sz="800" dirty="0" smtClean="0">
                      <a:latin typeface="Calibri" charset="0"/>
                      <a:ea typeface="Calibri" charset="0"/>
                      <a:cs typeface="Calibri" charset="0"/>
                    </a:rPr>
                    <a:t>(n))</a:t>
                  </a:r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 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28" name="正方形/長方形 227"/>
                <p:cNvSpPr/>
                <p:nvPr/>
              </p:nvSpPr>
              <p:spPr bwMode="auto">
                <a:xfrm>
                  <a:off x="4495800" y="2596476"/>
                  <a:ext cx="1638300" cy="11162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*next=0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29" name="正方形/長方形 228"/>
                <p:cNvSpPr/>
                <p:nvPr/>
              </p:nvSpPr>
              <p:spPr bwMode="auto">
                <a:xfrm>
                  <a:off x="4495800" y="2711857"/>
                  <a:ext cx="1638300" cy="11162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count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grpSp>
              <p:nvGrpSpPr>
                <p:cNvPr id="231" name="グループ化 230"/>
                <p:cNvGrpSpPr/>
                <p:nvPr/>
              </p:nvGrpSpPr>
              <p:grpSpPr>
                <a:xfrm>
                  <a:off x="4495800" y="2828946"/>
                  <a:ext cx="1638300" cy="339907"/>
                  <a:chOff x="4495800" y="736353"/>
                  <a:chExt cx="1638300" cy="339907"/>
                </a:xfrm>
                <a:grpFill/>
              </p:grpSpPr>
              <p:sp>
                <p:nvSpPr>
                  <p:cNvPr id="232" name="正方形/長方形 231"/>
                  <p:cNvSpPr/>
                  <p:nvPr/>
                </p:nvSpPr>
                <p:spPr bwMode="auto">
                  <a:xfrm>
                    <a:off x="4495800" y="736354"/>
                    <a:ext cx="819150" cy="339906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altLang="ja-JP" sz="900" dirty="0" err="1" smtClean="0">
                        <a:latin typeface="Calibri" charset="0"/>
                        <a:ea typeface="Calibri" charset="0"/>
                        <a:cs typeface="Calibri" charset="0"/>
                      </a:rPr>
                      <a:t>s</a:t>
                    </a:r>
                    <a:r>
                      <a:rPr kumimoji="1" lang="en-US" altLang="ja-JP" sz="900" dirty="0" err="1" smtClean="0">
                        <a:latin typeface="Calibri" charset="0"/>
                        <a:ea typeface="Calibri" charset="0"/>
                        <a:cs typeface="Calibri" charset="0"/>
                      </a:rPr>
                      <a:t>truct</a:t>
                    </a:r>
                    <a:endPara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endParaRPr>
                  </a:p>
                  <a:p>
                    <a:pPr algn="ctr"/>
                    <a:r>
                      <a:rPr lang="en-US" altLang="ja-JP" sz="900" dirty="0" err="1" smtClean="0">
                        <a:latin typeface="Calibri" charset="0"/>
                        <a:ea typeface="Calibri" charset="0"/>
                        <a:cs typeface="Calibri" charset="0"/>
                      </a:rPr>
                      <a:t>addrpair</a:t>
                    </a:r>
                    <a:r>
                      <a:rPr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 </a:t>
                    </a:r>
                    <a:r>
                      <a:rPr kumimoji="1"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[0] </a:t>
                    </a:r>
                    <a:endParaRPr kumimoji="1" lang="ja-JP" altLang="en-US" sz="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33" name="正方形/長方形 232"/>
                  <p:cNvSpPr/>
                  <p:nvPr/>
                </p:nvSpPr>
                <p:spPr bwMode="auto">
                  <a:xfrm>
                    <a:off x="5314950" y="736353"/>
                    <a:ext cx="819150" cy="1100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kumimoji="1"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start</a:t>
                    </a:r>
                    <a:endParaRPr kumimoji="1" lang="ja-JP" altLang="en-US" sz="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34" name="正方形/長方形 233"/>
                  <p:cNvSpPr/>
                  <p:nvPr/>
                </p:nvSpPr>
                <p:spPr bwMode="auto">
                  <a:xfrm>
                    <a:off x="5314950" y="849699"/>
                    <a:ext cx="819150" cy="111626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kumimoji="1"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end</a:t>
                    </a:r>
                    <a:endParaRPr kumimoji="1" lang="ja-JP" altLang="en-US" sz="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72" name="正方形/長方形 271"/>
                  <p:cNvSpPr/>
                  <p:nvPr/>
                </p:nvSpPr>
                <p:spPr bwMode="auto">
                  <a:xfrm>
                    <a:off x="5314950" y="964634"/>
                    <a:ext cx="819150" cy="111625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kumimoji="1"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flag</a:t>
                    </a:r>
                    <a:endParaRPr kumimoji="1" lang="ja-JP" altLang="en-US" sz="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74" name="グループ化 273"/>
                <p:cNvGrpSpPr/>
                <p:nvPr/>
              </p:nvGrpSpPr>
              <p:grpSpPr>
                <a:xfrm>
                  <a:off x="4499992" y="3302734"/>
                  <a:ext cx="1638300" cy="339907"/>
                  <a:chOff x="4495800" y="736353"/>
                  <a:chExt cx="1638300" cy="339907"/>
                </a:xfrm>
                <a:grpFill/>
              </p:grpSpPr>
              <p:sp>
                <p:nvSpPr>
                  <p:cNvPr id="276" name="正方形/長方形 275"/>
                  <p:cNvSpPr/>
                  <p:nvPr/>
                </p:nvSpPr>
                <p:spPr bwMode="auto">
                  <a:xfrm>
                    <a:off x="4495800" y="736354"/>
                    <a:ext cx="819150" cy="339906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altLang="ja-JP" sz="900" dirty="0" err="1" smtClean="0">
                        <a:latin typeface="Calibri" charset="0"/>
                        <a:ea typeface="Calibri" charset="0"/>
                        <a:cs typeface="Calibri" charset="0"/>
                      </a:rPr>
                      <a:t>s</a:t>
                    </a:r>
                    <a:r>
                      <a:rPr kumimoji="1" lang="en-US" altLang="ja-JP" sz="900" dirty="0" err="1" smtClean="0">
                        <a:latin typeface="Calibri" charset="0"/>
                        <a:ea typeface="Calibri" charset="0"/>
                        <a:cs typeface="Calibri" charset="0"/>
                      </a:rPr>
                      <a:t>truct</a:t>
                    </a:r>
                    <a:endPara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endParaRPr>
                  </a:p>
                  <a:p>
                    <a:pPr algn="ctr"/>
                    <a:r>
                      <a:rPr lang="en-US" altLang="ja-JP" sz="900" dirty="0" err="1" smtClean="0">
                        <a:latin typeface="Calibri" charset="0"/>
                        <a:ea typeface="Calibri" charset="0"/>
                        <a:cs typeface="Calibri" charset="0"/>
                      </a:rPr>
                      <a:t>addrpair</a:t>
                    </a:r>
                    <a:r>
                      <a:rPr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 </a:t>
                    </a:r>
                    <a:r>
                      <a:rPr kumimoji="1"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[128] </a:t>
                    </a:r>
                    <a:endParaRPr kumimoji="1" lang="ja-JP" altLang="en-US" sz="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77" name="正方形/長方形 276"/>
                  <p:cNvSpPr/>
                  <p:nvPr/>
                </p:nvSpPr>
                <p:spPr bwMode="auto">
                  <a:xfrm>
                    <a:off x="5314950" y="736353"/>
                    <a:ext cx="819150" cy="1100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kumimoji="1"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start</a:t>
                    </a:r>
                    <a:endParaRPr kumimoji="1" lang="ja-JP" altLang="en-US" sz="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85" name="正方形/長方形 284"/>
                  <p:cNvSpPr/>
                  <p:nvPr/>
                </p:nvSpPr>
                <p:spPr bwMode="auto">
                  <a:xfrm>
                    <a:off x="5314950" y="849699"/>
                    <a:ext cx="819150" cy="111626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kumimoji="1"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end</a:t>
                    </a:r>
                    <a:endParaRPr kumimoji="1" lang="ja-JP" altLang="en-US" sz="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86" name="正方形/長方形 285"/>
                  <p:cNvSpPr/>
                  <p:nvPr/>
                </p:nvSpPr>
                <p:spPr bwMode="auto">
                  <a:xfrm>
                    <a:off x="5314950" y="964634"/>
                    <a:ext cx="819150" cy="111625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kumimoji="1" lang="en-US" altLang="ja-JP" sz="900" dirty="0" smtClean="0">
                        <a:latin typeface="Calibri" charset="0"/>
                        <a:ea typeface="Calibri" charset="0"/>
                        <a:cs typeface="Calibri" charset="0"/>
                      </a:rPr>
                      <a:t>flag</a:t>
                    </a:r>
                    <a:endParaRPr kumimoji="1" lang="ja-JP" altLang="en-US" sz="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287" name="グループ化 286"/>
              <p:cNvGrpSpPr/>
              <p:nvPr/>
            </p:nvGrpSpPr>
            <p:grpSpPr>
              <a:xfrm>
                <a:off x="3672416" y="4787052"/>
                <a:ext cx="2462213" cy="450137"/>
                <a:chOff x="3671887" y="3642640"/>
                <a:chExt cx="2462213" cy="450137"/>
              </a:xfrm>
              <a:grpFill/>
            </p:grpSpPr>
            <p:sp>
              <p:nvSpPr>
                <p:cNvPr id="289" name="正方形/長方形 288"/>
                <p:cNvSpPr/>
                <p:nvPr/>
              </p:nvSpPr>
              <p:spPr bwMode="auto">
                <a:xfrm>
                  <a:off x="3671887" y="3642641"/>
                  <a:ext cx="819150" cy="45013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s</a:t>
                  </a:r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truct</a:t>
                  </a:r>
                  <a:endPara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endParaRPr>
                </a:p>
                <a:p>
                  <a:pPr algn="ctr"/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swap_areainfo</a:t>
                  </a:r>
                  <a:endParaRPr lang="en-US" altLang="ja-JP" sz="900" dirty="0" smtClean="0">
                    <a:latin typeface="Calibri" charset="0"/>
                    <a:ea typeface="Calibri" charset="0"/>
                    <a:cs typeface="Calibri" charset="0"/>
                  </a:endParaRPr>
                </a:p>
                <a:p>
                  <a:pPr algn="ctr"/>
                  <a:r>
                    <a:rPr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(</a:t>
                  </a:r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s</a:t>
                  </a:r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wap_info</a:t>
                  </a:r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[n]) 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90" name="正方形/長方形 289"/>
                <p:cNvSpPr/>
                <p:nvPr/>
              </p:nvSpPr>
              <p:spPr bwMode="auto">
                <a:xfrm>
                  <a:off x="4491036" y="3642640"/>
                  <a:ext cx="1643063" cy="11624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start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91" name="正方形/長方形 290"/>
                <p:cNvSpPr/>
                <p:nvPr/>
              </p:nvSpPr>
              <p:spPr bwMode="auto">
                <a:xfrm>
                  <a:off x="4491036" y="3758235"/>
                  <a:ext cx="1643063" cy="10862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end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92" name="正方形/長方形 291"/>
                <p:cNvSpPr/>
                <p:nvPr/>
              </p:nvSpPr>
              <p:spPr bwMode="auto">
                <a:xfrm>
                  <a:off x="4491036" y="3866862"/>
                  <a:ext cx="1643063" cy="11097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pos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93" name="正方形/長方形 292"/>
                <p:cNvSpPr/>
                <p:nvPr/>
              </p:nvSpPr>
              <p:spPr bwMode="auto">
                <a:xfrm>
                  <a:off x="4491036" y="3977841"/>
                  <a:ext cx="1643064" cy="11493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flag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06" name="正方形/長方形 305"/>
              <p:cNvSpPr/>
              <p:nvPr/>
            </p:nvSpPr>
            <p:spPr bwMode="auto">
              <a:xfrm>
                <a:off x="4496328" y="1650365"/>
                <a:ext cx="1638300" cy="1338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rtlCol="0" anchor="ctr" anchorCtr="0">
                <a:noAutofit/>
              </a:bodyPr>
              <a:lstStyle/>
              <a:p>
                <a:pPr algn="ctr"/>
                <a:r>
                  <a:rPr lang="en-US" altLang="ja-JP" sz="800" dirty="0">
                    <a:latin typeface="Calibri" charset="0"/>
                    <a:ea typeface="Calibri" charset="0"/>
                    <a:cs typeface="Calibri" charset="0"/>
                  </a:rPr>
                  <a:t>...</a:t>
                </a:r>
                <a:endParaRPr lang="en-US" altLang="ja-JP" sz="800" dirty="0" smtClean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08" name="正方形/長方形 307"/>
              <p:cNvSpPr/>
              <p:nvPr/>
            </p:nvSpPr>
            <p:spPr bwMode="auto">
              <a:xfrm>
                <a:off x="4496328" y="2691645"/>
                <a:ext cx="1638300" cy="1338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rtlCol="0" anchor="ctr" anchorCtr="0">
                <a:noAutofit/>
              </a:bodyPr>
              <a:lstStyle/>
              <a:p>
                <a:pPr algn="ctr"/>
                <a:r>
                  <a:rPr lang="en-US" altLang="ja-JP" sz="800" dirty="0">
                    <a:latin typeface="Calibri" charset="0"/>
                    <a:ea typeface="Calibri" charset="0"/>
                    <a:cs typeface="Calibri" charset="0"/>
                  </a:rPr>
                  <a:t>...</a:t>
                </a:r>
                <a:endParaRPr lang="en-US" altLang="ja-JP" sz="800" dirty="0" smtClean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09" name="正方形/長方形 308"/>
              <p:cNvSpPr/>
              <p:nvPr/>
            </p:nvSpPr>
            <p:spPr bwMode="auto">
              <a:xfrm>
                <a:off x="4491566" y="3742958"/>
                <a:ext cx="1638300" cy="13388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rtlCol="0" anchor="ctr" anchorCtr="0">
                <a:noAutofit/>
              </a:bodyPr>
              <a:lstStyle/>
              <a:p>
                <a:pPr algn="ctr"/>
                <a:r>
                  <a:rPr lang="en-US" altLang="ja-JP" sz="800" dirty="0">
                    <a:latin typeface="Calibri" charset="0"/>
                    <a:ea typeface="Calibri" charset="0"/>
                    <a:cs typeface="Calibri" charset="0"/>
                  </a:rPr>
                  <a:t>...</a:t>
                </a:r>
                <a:endParaRPr lang="en-US" altLang="ja-JP" sz="800" dirty="0" smtClean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0" name="正方形/長方形 309"/>
              <p:cNvSpPr/>
              <p:nvPr/>
            </p:nvSpPr>
            <p:spPr bwMode="auto">
              <a:xfrm>
                <a:off x="3672416" y="4666883"/>
                <a:ext cx="2462213" cy="12016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rtlCol="0" anchor="ctr" anchorCtr="0">
                <a:noAutofit/>
              </a:bodyPr>
              <a:lstStyle/>
              <a:p>
                <a:pPr algn="ctr"/>
                <a:r>
                  <a:rPr lang="en-US" altLang="ja-JP" sz="800" dirty="0">
                    <a:latin typeface="Calibri" charset="0"/>
                    <a:ea typeface="Calibri" charset="0"/>
                    <a:cs typeface="Calibri" charset="0"/>
                  </a:rPr>
                  <a:t>...</a:t>
                </a:r>
                <a:endParaRPr lang="en-US" altLang="ja-JP" sz="800" dirty="0" smtClean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311" name="グループ化 310"/>
              <p:cNvGrpSpPr/>
              <p:nvPr/>
            </p:nvGrpSpPr>
            <p:grpSpPr>
              <a:xfrm>
                <a:off x="3672416" y="5237189"/>
                <a:ext cx="2462213" cy="450137"/>
                <a:chOff x="3671887" y="3642640"/>
                <a:chExt cx="2462213" cy="450137"/>
              </a:xfrm>
              <a:grpFill/>
            </p:grpSpPr>
            <p:sp>
              <p:nvSpPr>
                <p:cNvPr id="312" name="正方形/長方形 311"/>
                <p:cNvSpPr/>
                <p:nvPr/>
              </p:nvSpPr>
              <p:spPr bwMode="auto">
                <a:xfrm>
                  <a:off x="3671887" y="3642641"/>
                  <a:ext cx="819150" cy="45013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s</a:t>
                  </a:r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truct</a:t>
                  </a:r>
                  <a:endPara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endParaRPr>
                </a:p>
                <a:p>
                  <a:pPr algn="ctr"/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swap_areainfo</a:t>
                  </a:r>
                  <a:endParaRPr lang="en-US" altLang="ja-JP" sz="900" dirty="0" smtClean="0">
                    <a:latin typeface="Calibri" charset="0"/>
                    <a:ea typeface="Calibri" charset="0"/>
                    <a:cs typeface="Calibri" charset="0"/>
                  </a:endParaRPr>
                </a:p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(</a:t>
                  </a:r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mlock_info</a:t>
                  </a:r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[0]) 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13" name="正方形/長方形 312"/>
                <p:cNvSpPr/>
                <p:nvPr/>
              </p:nvSpPr>
              <p:spPr bwMode="auto">
                <a:xfrm>
                  <a:off x="4491036" y="3642640"/>
                  <a:ext cx="1643063" cy="11624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start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14" name="正方形/長方形 313"/>
                <p:cNvSpPr/>
                <p:nvPr/>
              </p:nvSpPr>
              <p:spPr bwMode="auto">
                <a:xfrm>
                  <a:off x="4491036" y="3758235"/>
                  <a:ext cx="1643063" cy="10862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end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15" name="正方形/長方形 314"/>
                <p:cNvSpPr/>
                <p:nvPr/>
              </p:nvSpPr>
              <p:spPr bwMode="auto">
                <a:xfrm>
                  <a:off x="4491036" y="3866862"/>
                  <a:ext cx="1643063" cy="11097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pos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16" name="正方形/長方形 315"/>
                <p:cNvSpPr/>
                <p:nvPr/>
              </p:nvSpPr>
              <p:spPr bwMode="auto">
                <a:xfrm>
                  <a:off x="4491036" y="3977841"/>
                  <a:ext cx="1643064" cy="11493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flag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317" name="グループ化 316"/>
              <p:cNvGrpSpPr/>
              <p:nvPr/>
            </p:nvGrpSpPr>
            <p:grpSpPr>
              <a:xfrm>
                <a:off x="3672416" y="5807495"/>
                <a:ext cx="2462213" cy="450137"/>
                <a:chOff x="3671887" y="3642640"/>
                <a:chExt cx="2462213" cy="450137"/>
              </a:xfrm>
              <a:grpFill/>
            </p:grpSpPr>
            <p:sp>
              <p:nvSpPr>
                <p:cNvPr id="318" name="正方形/長方形 317"/>
                <p:cNvSpPr/>
                <p:nvPr/>
              </p:nvSpPr>
              <p:spPr bwMode="auto">
                <a:xfrm>
                  <a:off x="3671887" y="3642641"/>
                  <a:ext cx="819150" cy="45013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s</a:t>
                  </a:r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truct</a:t>
                  </a:r>
                  <a:endPara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endParaRPr>
                </a:p>
                <a:p>
                  <a:pPr algn="ctr"/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swap_areainfo</a:t>
                  </a:r>
                  <a:endParaRPr lang="en-US" altLang="ja-JP" sz="900" dirty="0" smtClean="0">
                    <a:latin typeface="Calibri" charset="0"/>
                    <a:ea typeface="Calibri" charset="0"/>
                    <a:cs typeface="Calibri" charset="0"/>
                  </a:endParaRPr>
                </a:p>
                <a:p>
                  <a:pPr algn="ctr"/>
                  <a:r>
                    <a:rPr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(</a:t>
                  </a:r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mlock_info</a:t>
                  </a:r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[m]) 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19" name="正方形/長方形 318"/>
                <p:cNvSpPr/>
                <p:nvPr/>
              </p:nvSpPr>
              <p:spPr bwMode="auto">
                <a:xfrm>
                  <a:off x="4491036" y="3642640"/>
                  <a:ext cx="1643063" cy="11624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start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20" name="正方形/長方形 319"/>
                <p:cNvSpPr/>
                <p:nvPr/>
              </p:nvSpPr>
              <p:spPr bwMode="auto">
                <a:xfrm>
                  <a:off x="4491036" y="3758235"/>
                  <a:ext cx="1643063" cy="10862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end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21" name="正方形/長方形 320"/>
                <p:cNvSpPr/>
                <p:nvPr/>
              </p:nvSpPr>
              <p:spPr bwMode="auto">
                <a:xfrm>
                  <a:off x="4491036" y="3866862"/>
                  <a:ext cx="1643063" cy="11097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pos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22" name="正方形/長方形 321"/>
                <p:cNvSpPr/>
                <p:nvPr/>
              </p:nvSpPr>
              <p:spPr bwMode="auto">
                <a:xfrm>
                  <a:off x="4491036" y="3977841"/>
                  <a:ext cx="1643064" cy="11493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flag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23" name="正方形/長方形 322"/>
              <p:cNvSpPr/>
              <p:nvPr/>
            </p:nvSpPr>
            <p:spPr bwMode="auto">
              <a:xfrm>
                <a:off x="3672416" y="5687326"/>
                <a:ext cx="2462213" cy="12016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rtlCol="0" anchor="ctr" anchorCtr="0">
                <a:noAutofit/>
              </a:bodyPr>
              <a:lstStyle/>
              <a:p>
                <a:pPr algn="ctr"/>
                <a:r>
                  <a:rPr lang="en-US" altLang="ja-JP" sz="800" dirty="0">
                    <a:latin typeface="Calibri" charset="0"/>
                    <a:ea typeface="Calibri" charset="0"/>
                    <a:cs typeface="Calibri" charset="0"/>
                  </a:rPr>
                  <a:t>...</a:t>
                </a:r>
                <a:endParaRPr lang="en-US" altLang="ja-JP" sz="800" dirty="0" smtClean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4081064" y="5393535"/>
              <a:ext cx="1643064" cy="451562"/>
              <a:chOff x="5719364" y="4941975"/>
              <a:chExt cx="819150" cy="451562"/>
            </a:xfrm>
            <a:grpFill/>
          </p:grpSpPr>
          <p:sp>
            <p:nvSpPr>
              <p:cNvPr id="328" name="正方形/長方形 327"/>
              <p:cNvSpPr/>
              <p:nvPr/>
            </p:nvSpPr>
            <p:spPr bwMode="auto">
              <a:xfrm>
                <a:off x="5719364" y="4941975"/>
                <a:ext cx="819150" cy="1149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900" dirty="0">
                    <a:latin typeface="Calibri" charset="0"/>
                    <a:ea typeface="Calibri" charset="0"/>
                    <a:cs typeface="Calibri" charset="0"/>
                  </a:rPr>
                  <a:t>c</a:t>
                </a:r>
                <a:r>
                  <a:rPr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har magic[16]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29" name="正方形/長方形 328"/>
              <p:cNvSpPr/>
              <p:nvPr/>
            </p:nvSpPr>
            <p:spPr bwMode="auto">
              <a:xfrm>
                <a:off x="5719364" y="5060363"/>
                <a:ext cx="819150" cy="10810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900" dirty="0">
                    <a:latin typeface="Calibri" charset="0"/>
                    <a:ea typeface="Calibri" charset="0"/>
                    <a:cs typeface="Calibri" charset="0"/>
                  </a:rPr>
                  <a:t>c</a:t>
                </a:r>
                <a:r>
                  <a:rPr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har version[16]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0" name="正方形/長方形 329"/>
              <p:cNvSpPr/>
              <p:nvPr/>
            </p:nvSpPr>
            <p:spPr bwMode="auto">
              <a:xfrm>
                <a:off x="5719364" y="5167621"/>
                <a:ext cx="819150" cy="1109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900" dirty="0">
                    <a:latin typeface="Calibri" charset="0"/>
                    <a:ea typeface="Calibri" charset="0"/>
                    <a:cs typeface="Calibri" charset="0"/>
                  </a:rPr>
                  <a:t>i</a:t>
                </a:r>
                <a:r>
                  <a:rPr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nt </a:t>
                </a:r>
                <a:r>
                  <a:rPr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count_sarea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1" name="正方形/長方形 330"/>
              <p:cNvSpPr/>
              <p:nvPr/>
            </p:nvSpPr>
            <p:spPr bwMode="auto">
              <a:xfrm>
                <a:off x="5719364" y="5278601"/>
                <a:ext cx="819150" cy="1149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900" dirty="0">
                    <a:latin typeface="Calibri" charset="0"/>
                    <a:ea typeface="Calibri" charset="0"/>
                    <a:cs typeface="Calibri" charset="0"/>
                  </a:rPr>
                  <a:t>i</a:t>
                </a:r>
                <a:r>
                  <a:rPr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nt </a:t>
                </a:r>
                <a:r>
                  <a:rPr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count_marea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327" name="正方形/長方形 326"/>
            <p:cNvSpPr/>
            <p:nvPr/>
          </p:nvSpPr>
          <p:spPr bwMode="auto">
            <a:xfrm>
              <a:off x="3261913" y="5393536"/>
              <a:ext cx="819150" cy="4515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kumimoji="1"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truct</a:t>
              </a:r>
              <a:endParaRPr kumimoji="1" lang="en-US" altLang="ja-JP" sz="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swap_header</a:t>
              </a:r>
              <a:r>
                <a:rPr kumimoji="1"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cxnSp>
        <p:nvCxnSpPr>
          <p:cNvPr id="46" name="曲線コネクタ 45"/>
          <p:cNvCxnSpPr>
            <a:stCxn id="135" idx="3"/>
          </p:cNvCxnSpPr>
          <p:nvPr/>
        </p:nvCxnSpPr>
        <p:spPr>
          <a:xfrm flipH="1">
            <a:off x="2786193" y="1012844"/>
            <a:ext cx="2457452" cy="2036780"/>
          </a:xfrm>
          <a:prstGeom prst="curvedConnector3">
            <a:avLst>
              <a:gd name="adj1" fmla="val 484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角丸四角形 364"/>
          <p:cNvSpPr/>
          <p:nvPr/>
        </p:nvSpPr>
        <p:spPr>
          <a:xfrm>
            <a:off x="2398849" y="188640"/>
            <a:ext cx="6565639" cy="6480720"/>
          </a:xfrm>
          <a:prstGeom prst="roundRect">
            <a:avLst>
              <a:gd name="adj" fmla="val 7672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53753" y="32402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Yu Gothic" charset="-128"/>
                <a:ea typeface="Yu Gothic" charset="-128"/>
                <a:cs typeface="Yu Gothic" charset="-128"/>
              </a:rPr>
              <a:t>カーネル空間</a:t>
            </a:r>
            <a:endParaRPr kumimoji="1" lang="en-US" altLang="ja-JP" sz="1600" dirty="0" smtClean="0">
              <a:latin typeface="Yu Gothic" charset="-128"/>
              <a:ea typeface="Yu Gothic" charset="-128"/>
              <a:cs typeface="Yu Gothic" charset="-128"/>
            </a:endParaRPr>
          </a:p>
          <a:p>
            <a:pPr algn="ctr"/>
            <a:r>
              <a:rPr lang="en-US" altLang="ja-JP" sz="1600" dirty="0">
                <a:latin typeface="Yu Gothic" charset="-128"/>
                <a:ea typeface="Yu Gothic" charset="-128"/>
                <a:cs typeface="Yu Gothic" charset="-128"/>
              </a:rPr>
              <a:t>(</a:t>
            </a:r>
            <a:r>
              <a:rPr lang="en-US" altLang="ja-JP" sz="1600" dirty="0" err="1">
                <a:latin typeface="Yu Gothic" charset="-128"/>
                <a:ea typeface="Yu Gothic" charset="-128"/>
                <a:cs typeface="Yu Gothic" charset="-128"/>
              </a:rPr>
              <a:t>swap_info</a:t>
            </a:r>
            <a:r>
              <a:rPr lang="en-US" altLang="ja-JP" sz="1600" dirty="0" smtClean="0">
                <a:latin typeface="Yu Gothic" charset="-128"/>
                <a:ea typeface="Yu Gothic" charset="-128"/>
                <a:cs typeface="Yu Gothic" charset="-128"/>
              </a:rPr>
              <a:t>)</a:t>
            </a:r>
            <a:endParaRPr lang="en-US" altLang="ja-JP" sz="1600" dirty="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399282" y="2810469"/>
            <a:ext cx="1638300" cy="2143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latin typeface="Calibri" charset="0"/>
                <a:ea typeface="Calibri" charset="0"/>
                <a:cs typeface="Calibri" charset="0"/>
              </a:rPr>
              <a:t>filename</a:t>
            </a:r>
            <a:endParaRPr kumimoji="1" lang="ja-JP" alt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422061" y="882599"/>
            <a:ext cx="1642494" cy="1849545"/>
            <a:chOff x="258465" y="1886364"/>
            <a:chExt cx="1642494" cy="1849545"/>
          </a:xfrm>
        </p:grpSpPr>
        <p:sp>
          <p:nvSpPr>
            <p:cNvPr id="35" name="正方形/長方形 34"/>
            <p:cNvSpPr/>
            <p:nvPr/>
          </p:nvSpPr>
          <p:spPr bwMode="auto">
            <a:xfrm>
              <a:off x="258466" y="1886364"/>
              <a:ext cx="1638300" cy="11624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rtlCol="0" anchor="ctr" anchorCtr="0">
              <a:noAutofit/>
            </a:bodyPr>
            <a:lstStyle/>
            <a:p>
              <a:r>
                <a:rPr lang="en-US" altLang="ja-JP" sz="900" dirty="0" err="1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truct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swap_header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*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swphdr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4" name="正方形/長方形 93"/>
            <p:cNvSpPr/>
            <p:nvPr/>
          </p:nvSpPr>
          <p:spPr bwMode="auto">
            <a:xfrm>
              <a:off x="258466" y="1997093"/>
              <a:ext cx="1638300" cy="11624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rtlCol="0" anchor="ctr" anchorCtr="0">
              <a:noAutofit/>
            </a:bodyPr>
            <a:lstStyle/>
            <a:p>
              <a:r>
                <a:rPr lang="en-US" altLang="ja-JP" sz="900" dirty="0" err="1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truct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swap_areainfo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*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swap_info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5" name="正方形/長方形 94"/>
            <p:cNvSpPr/>
            <p:nvPr/>
          </p:nvSpPr>
          <p:spPr bwMode="auto">
            <a:xfrm>
              <a:off x="258466" y="2117539"/>
              <a:ext cx="1638300" cy="1102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rtlCol="0" anchor="ctr" anchorCtr="0">
              <a:noAutofit/>
            </a:bodyPr>
            <a:lstStyle/>
            <a:p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struct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swap_areainfo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*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mlock_info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</a:t>
              </a:r>
              <a:endParaRPr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6" name="正方形/長方形 95"/>
            <p:cNvSpPr/>
            <p:nvPr/>
          </p:nvSpPr>
          <p:spPr bwMode="auto">
            <a:xfrm>
              <a:off x="258466" y="3265248"/>
              <a:ext cx="1638300" cy="11624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900" dirty="0">
                  <a:latin typeface="Calibri" charset="0"/>
                  <a:ea typeface="Calibri" charset="0"/>
                  <a:cs typeface="Calibri" charset="0"/>
                </a:rPr>
                <a:t>c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har *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swapfname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258465" y="2229906"/>
              <a:ext cx="1642493" cy="343368"/>
              <a:chOff x="284001" y="1707398"/>
              <a:chExt cx="1638300" cy="343368"/>
            </a:xfrm>
          </p:grpSpPr>
          <p:sp>
            <p:nvSpPr>
              <p:cNvPr id="29" name="正方形/長方形 28"/>
              <p:cNvSpPr/>
              <p:nvPr/>
            </p:nvSpPr>
            <p:spPr bwMode="auto">
              <a:xfrm>
                <a:off x="284001" y="1707398"/>
                <a:ext cx="819150" cy="3433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36000" rtlCol="0" anchor="ctr" anchorCtr="0">
                <a:noAutofit/>
              </a:bodyPr>
              <a:lstStyle/>
              <a:p>
                <a:r>
                  <a:rPr lang="en-US" altLang="ja-JP" sz="700" dirty="0" err="1" smtClean="0">
                    <a:latin typeface="Calibri" charset="0"/>
                    <a:ea typeface="Calibri" charset="0"/>
                    <a:cs typeface="Calibri" charset="0"/>
                  </a:rPr>
                  <a:t>s</a:t>
                </a:r>
                <a:r>
                  <a:rPr kumimoji="1" lang="en-US" altLang="ja-JP" sz="700" dirty="0" err="1" smtClean="0">
                    <a:latin typeface="Calibri" charset="0"/>
                    <a:ea typeface="Calibri" charset="0"/>
                    <a:cs typeface="Calibri" charset="0"/>
                  </a:rPr>
                  <a:t>truct</a:t>
                </a:r>
                <a:r>
                  <a:rPr kumimoji="1" lang="en-US" altLang="ja-JP" sz="7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  <a:p>
                <a:r>
                  <a:rPr kumimoji="1" lang="en-US" altLang="ja-JP" sz="700" dirty="0" err="1" smtClean="0">
                    <a:latin typeface="Calibri" charset="0"/>
                    <a:ea typeface="Calibri" charset="0"/>
                    <a:cs typeface="Calibri" charset="0"/>
                  </a:rPr>
                  <a:t>arealist</a:t>
                </a:r>
                <a:endParaRPr kumimoji="1" lang="en-US" altLang="ja-JP" sz="7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kumimoji="1" lang="en-US" altLang="ja-JP" sz="700" dirty="0" err="1" smtClean="0">
                    <a:latin typeface="Calibri" charset="0"/>
                    <a:ea typeface="Calibri" charset="0"/>
                    <a:cs typeface="Calibri" charset="0"/>
                  </a:rPr>
                  <a:t>swap_area</a:t>
                </a:r>
                <a:endParaRPr kumimoji="1" lang="ja-JP" altLang="en-US" sz="7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1" name="正方形/長方形 100"/>
              <p:cNvSpPr/>
              <p:nvPr/>
            </p:nvSpPr>
            <p:spPr bwMode="auto">
              <a:xfrm>
                <a:off x="1103151" y="1707398"/>
                <a:ext cx="819150" cy="11624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*head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2" name="正方形/長方形 101"/>
              <p:cNvSpPr/>
              <p:nvPr/>
            </p:nvSpPr>
            <p:spPr bwMode="auto">
              <a:xfrm>
                <a:off x="1103151" y="1823639"/>
                <a:ext cx="819150" cy="11468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*tail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3" name="正方形/長方形 102"/>
              <p:cNvSpPr/>
              <p:nvPr/>
            </p:nvSpPr>
            <p:spPr bwMode="auto">
              <a:xfrm>
                <a:off x="1103151" y="1937955"/>
                <a:ext cx="819150" cy="11281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900" dirty="0">
                    <a:latin typeface="Calibri" charset="0"/>
                    <a:ea typeface="Calibri" charset="0"/>
                    <a:cs typeface="Calibri" charset="0"/>
                  </a:rPr>
                  <a:t>c</a:t>
                </a:r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ount(n)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258466" y="2573274"/>
              <a:ext cx="1642493" cy="341090"/>
              <a:chOff x="284001" y="2167359"/>
              <a:chExt cx="1631863" cy="341090"/>
            </a:xfrm>
          </p:grpSpPr>
          <p:sp>
            <p:nvSpPr>
              <p:cNvPr id="106" name="正方形/長方形 105"/>
              <p:cNvSpPr/>
              <p:nvPr/>
            </p:nvSpPr>
            <p:spPr bwMode="auto">
              <a:xfrm>
                <a:off x="284001" y="2167359"/>
                <a:ext cx="819150" cy="34108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36000" rtlCol="0" anchor="ctr" anchorCtr="0">
                <a:noAutofit/>
              </a:bodyPr>
              <a:lstStyle/>
              <a:p>
                <a:r>
                  <a:rPr lang="en-US" altLang="ja-JP" sz="700" dirty="0" err="1" smtClean="0">
                    <a:latin typeface="Calibri" charset="0"/>
                    <a:ea typeface="Calibri" charset="0"/>
                    <a:cs typeface="Calibri" charset="0"/>
                  </a:rPr>
                  <a:t>s</a:t>
                </a:r>
                <a:r>
                  <a:rPr kumimoji="1" lang="en-US" altLang="ja-JP" sz="700" dirty="0" err="1" smtClean="0">
                    <a:latin typeface="Calibri" charset="0"/>
                    <a:ea typeface="Calibri" charset="0"/>
                    <a:cs typeface="Calibri" charset="0"/>
                  </a:rPr>
                  <a:t>truct</a:t>
                </a:r>
                <a:r>
                  <a:rPr kumimoji="1" lang="en-US" altLang="ja-JP" sz="7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  <a:p>
                <a:r>
                  <a:rPr kumimoji="1" lang="en-US" altLang="ja-JP" sz="700" dirty="0" err="1" smtClean="0">
                    <a:latin typeface="Calibri" charset="0"/>
                    <a:ea typeface="Calibri" charset="0"/>
                    <a:cs typeface="Calibri" charset="0"/>
                  </a:rPr>
                  <a:t>arealist</a:t>
                </a:r>
                <a:endParaRPr kumimoji="1" lang="en-US" altLang="ja-JP" sz="7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kumimoji="1" lang="en-US" altLang="ja-JP" sz="700" dirty="0" err="1" smtClean="0">
                    <a:latin typeface="Calibri" charset="0"/>
                    <a:ea typeface="Calibri" charset="0"/>
                    <a:cs typeface="Calibri" charset="0"/>
                  </a:rPr>
                  <a:t>mlock_area</a:t>
                </a:r>
                <a:endParaRPr kumimoji="1" lang="ja-JP" altLang="en-US" sz="7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8" name="正方形/長方形 107"/>
              <p:cNvSpPr/>
              <p:nvPr/>
            </p:nvSpPr>
            <p:spPr bwMode="auto">
              <a:xfrm>
                <a:off x="1096714" y="2167360"/>
                <a:ext cx="819150" cy="11624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*head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9" name="正方形/長方形 108"/>
              <p:cNvSpPr/>
              <p:nvPr/>
            </p:nvSpPr>
            <p:spPr bwMode="auto">
              <a:xfrm>
                <a:off x="1096714" y="2283601"/>
                <a:ext cx="819150" cy="11245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*tail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0" name="正方形/長方形 109"/>
              <p:cNvSpPr/>
              <p:nvPr/>
            </p:nvSpPr>
            <p:spPr bwMode="auto">
              <a:xfrm>
                <a:off x="1096714" y="2395638"/>
                <a:ext cx="819150" cy="11281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count(m)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258466" y="2914364"/>
              <a:ext cx="1638300" cy="351566"/>
              <a:chOff x="284001" y="2614566"/>
              <a:chExt cx="1638300" cy="351566"/>
            </a:xfrm>
          </p:grpSpPr>
          <p:sp>
            <p:nvSpPr>
              <p:cNvPr id="112" name="正方形/長方形 111"/>
              <p:cNvSpPr/>
              <p:nvPr/>
            </p:nvSpPr>
            <p:spPr bwMode="auto">
              <a:xfrm>
                <a:off x="284001" y="2614566"/>
                <a:ext cx="819150" cy="35156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36000" rtlCol="0" anchor="ctr" anchorCtr="0">
                <a:normAutofit fontScale="77500" lnSpcReduction="20000"/>
              </a:bodyPr>
              <a:lstStyle/>
              <a:p>
                <a:r>
                  <a:rPr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s</a:t>
                </a:r>
                <a:r>
                  <a:rPr kumimoji="1"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truct</a:t>
                </a:r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  <a:p>
                <a:r>
                  <a:rPr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mlockcntnr</a:t>
                </a:r>
                <a:endParaRPr kumimoji="1" lang="en-US" altLang="ja-JP" sz="9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lang="en-US" altLang="ja-JP" sz="900" dirty="0" err="1">
                    <a:latin typeface="Calibri" charset="0"/>
                    <a:ea typeface="Calibri" charset="0"/>
                    <a:cs typeface="Calibri" charset="0"/>
                  </a:rPr>
                  <a:t>mlock_container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4" name="正方形/長方形 113"/>
              <p:cNvSpPr/>
              <p:nvPr/>
            </p:nvSpPr>
            <p:spPr bwMode="auto">
              <a:xfrm>
                <a:off x="1103151" y="2614566"/>
                <a:ext cx="819150" cy="11242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*from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5" name="正方形/長方形 114"/>
              <p:cNvSpPr/>
              <p:nvPr/>
            </p:nvSpPr>
            <p:spPr bwMode="auto">
              <a:xfrm>
                <a:off x="1103151" y="2730320"/>
                <a:ext cx="819150" cy="11624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ccount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6" name="正方形/長方形 115"/>
              <p:cNvSpPr/>
              <p:nvPr/>
            </p:nvSpPr>
            <p:spPr bwMode="auto">
              <a:xfrm>
                <a:off x="1103151" y="2849891"/>
                <a:ext cx="819150" cy="11624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*cur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117" name="正方形/長方形 116"/>
            <p:cNvSpPr/>
            <p:nvPr/>
          </p:nvSpPr>
          <p:spPr bwMode="auto">
            <a:xfrm>
              <a:off x="258466" y="3388491"/>
              <a:ext cx="1638300" cy="11624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900" dirty="0">
                  <a:latin typeface="Calibri" charset="0"/>
                  <a:ea typeface="Calibri" charset="0"/>
                  <a:cs typeface="Calibri" charset="0"/>
                </a:rPr>
                <a:t>c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har *</a:t>
              </a:r>
              <a:r>
                <a:rPr lang="en-US" altLang="ja-JP" sz="900" dirty="0" err="1">
                  <a:latin typeface="Calibri" charset="0"/>
                  <a:ea typeface="Calibri" charset="0"/>
                  <a:cs typeface="Calibri" charset="0"/>
                </a:rPr>
                <a:t>udata_buf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8" name="正方形/長方形 117"/>
            <p:cNvSpPr/>
            <p:nvPr/>
          </p:nvSpPr>
          <p:spPr bwMode="auto">
            <a:xfrm>
              <a:off x="258466" y="3504732"/>
              <a:ext cx="1638300" cy="11462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900" dirty="0" err="1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ize_t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altLang="ja-JP" sz="900" dirty="0" err="1">
                  <a:latin typeface="Calibri" charset="0"/>
                  <a:ea typeface="Calibri" charset="0"/>
                  <a:cs typeface="Calibri" charset="0"/>
                </a:rPr>
                <a:t>ubuf_size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9" name="正方形/長方形 118"/>
            <p:cNvSpPr/>
            <p:nvPr/>
          </p:nvSpPr>
          <p:spPr bwMode="auto">
            <a:xfrm>
              <a:off x="258467" y="3619668"/>
              <a:ext cx="1638300" cy="11624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900" dirty="0" err="1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ize_t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altLang="ja-JP" sz="900" dirty="0" err="1">
                  <a:latin typeface="Calibri" charset="0"/>
                  <a:ea typeface="Calibri" charset="0"/>
                  <a:cs typeface="Calibri" charset="0"/>
                </a:rPr>
                <a:t>ubuf_alloced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324" name="正方形/長方形 323"/>
          <p:cNvSpPr/>
          <p:nvPr/>
        </p:nvSpPr>
        <p:spPr bwMode="auto">
          <a:xfrm>
            <a:off x="6156176" y="644699"/>
            <a:ext cx="2430338" cy="529803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2" name="正方形/長方形 331"/>
          <p:cNvSpPr/>
          <p:nvPr/>
        </p:nvSpPr>
        <p:spPr bwMode="auto">
          <a:xfrm>
            <a:off x="6156176" y="968263"/>
            <a:ext cx="2430338" cy="157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900" dirty="0">
                <a:latin typeface="Calibri" charset="0"/>
                <a:ea typeface="Calibri" charset="0"/>
                <a:cs typeface="Calibri" charset="0"/>
              </a:rPr>
              <a:t>b</a:t>
            </a:r>
            <a:r>
              <a:rPr kumimoji="1" lang="en-US" altLang="ja-JP" sz="900" dirty="0" smtClean="0">
                <a:latin typeface="Calibri" charset="0"/>
                <a:ea typeface="Calibri" charset="0"/>
                <a:cs typeface="Calibri" charset="0"/>
              </a:rPr>
              <a:t>uffer</a:t>
            </a:r>
            <a:endParaRPr kumimoji="1" lang="ja-JP" alt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3" name="正方形/長方形 332"/>
          <p:cNvSpPr/>
          <p:nvPr/>
        </p:nvSpPr>
        <p:spPr bwMode="auto">
          <a:xfrm>
            <a:off x="6156176" y="1984717"/>
            <a:ext cx="2430338" cy="1577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900" dirty="0" err="1">
                <a:latin typeface="Calibri" charset="0"/>
                <a:ea typeface="Calibri" charset="0"/>
                <a:cs typeface="Calibri" charset="0"/>
              </a:rPr>
              <a:t>s</a:t>
            </a:r>
            <a:r>
              <a:rPr kumimoji="1" lang="en-US" altLang="ja-JP" sz="900" dirty="0" err="1" smtClean="0">
                <a:latin typeface="Calibri" charset="0"/>
                <a:ea typeface="Calibri" charset="0"/>
                <a:cs typeface="Calibri" charset="0"/>
              </a:rPr>
              <a:t>wap_area</a:t>
            </a:r>
            <a:r>
              <a:rPr kumimoji="1" lang="en-US" altLang="ja-JP" sz="900" dirty="0" smtClean="0">
                <a:latin typeface="Calibri" charset="0"/>
                <a:ea typeface="Calibri" charset="0"/>
                <a:cs typeface="Calibri" charset="0"/>
              </a:rPr>
              <a:t>[0]</a:t>
            </a:r>
            <a:endParaRPr kumimoji="1" lang="ja-JP" alt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4" name="正方形/長方形 333"/>
          <p:cNvSpPr/>
          <p:nvPr/>
        </p:nvSpPr>
        <p:spPr bwMode="auto">
          <a:xfrm>
            <a:off x="6156176" y="2783668"/>
            <a:ext cx="2430338" cy="157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900" dirty="0" err="1" smtClean="0">
                <a:latin typeface="Calibri" charset="0"/>
                <a:ea typeface="Calibri" charset="0"/>
                <a:cs typeface="Calibri" charset="0"/>
              </a:rPr>
              <a:t>mlock_area</a:t>
            </a:r>
            <a:r>
              <a:rPr kumimoji="1" lang="en-US" altLang="ja-JP" sz="900" dirty="0" smtClean="0">
                <a:latin typeface="Calibri" charset="0"/>
                <a:ea typeface="Calibri" charset="0"/>
                <a:cs typeface="Calibri" charset="0"/>
              </a:rPr>
              <a:t>[0]</a:t>
            </a:r>
            <a:endParaRPr kumimoji="1" lang="ja-JP" alt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5" name="正方形/長方形 334"/>
          <p:cNvSpPr/>
          <p:nvPr/>
        </p:nvSpPr>
        <p:spPr bwMode="auto">
          <a:xfrm>
            <a:off x="6156176" y="3409218"/>
            <a:ext cx="2430338" cy="157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900" dirty="0" err="1" smtClean="0">
                <a:latin typeface="Calibri" charset="0"/>
                <a:ea typeface="Calibri" charset="0"/>
                <a:cs typeface="Calibri" charset="0"/>
              </a:rPr>
              <a:t>mlock_area</a:t>
            </a:r>
            <a:r>
              <a:rPr kumimoji="1" lang="en-US" altLang="ja-JP" sz="900" dirty="0" smtClean="0">
                <a:latin typeface="Calibri" charset="0"/>
                <a:ea typeface="Calibri" charset="0"/>
                <a:cs typeface="Calibri" charset="0"/>
              </a:rPr>
              <a:t>[m]</a:t>
            </a:r>
            <a:endParaRPr kumimoji="1" lang="ja-JP" alt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6" name="正方形/長方形 335"/>
          <p:cNvSpPr/>
          <p:nvPr/>
        </p:nvSpPr>
        <p:spPr bwMode="auto">
          <a:xfrm>
            <a:off x="6156176" y="4039797"/>
            <a:ext cx="2430338" cy="1577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900" dirty="0" err="1">
                <a:latin typeface="Calibri" charset="0"/>
                <a:ea typeface="Calibri" charset="0"/>
                <a:cs typeface="Calibri" charset="0"/>
              </a:rPr>
              <a:t>s</a:t>
            </a:r>
            <a:r>
              <a:rPr kumimoji="1" lang="en-US" altLang="ja-JP" sz="900" dirty="0" err="1" smtClean="0">
                <a:latin typeface="Calibri" charset="0"/>
                <a:ea typeface="Calibri" charset="0"/>
                <a:cs typeface="Calibri" charset="0"/>
              </a:rPr>
              <a:t>wap_area</a:t>
            </a:r>
            <a:r>
              <a:rPr kumimoji="1" lang="en-US" altLang="ja-JP" sz="900" dirty="0" smtClean="0">
                <a:latin typeface="Calibri" charset="0"/>
                <a:ea typeface="Calibri" charset="0"/>
                <a:cs typeface="Calibri" charset="0"/>
              </a:rPr>
              <a:t>[n]</a:t>
            </a:r>
            <a:endParaRPr kumimoji="1" lang="ja-JP" alt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直線矢印コネクタ 31"/>
          <p:cNvCxnSpPr>
            <a:stCxn id="117" idx="3"/>
          </p:cNvCxnSpPr>
          <p:nvPr/>
        </p:nvCxnSpPr>
        <p:spPr>
          <a:xfrm flipV="1">
            <a:off x="2060362" y="669968"/>
            <a:ext cx="725833" cy="1772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94" idx="3"/>
          </p:cNvCxnSpPr>
          <p:nvPr/>
        </p:nvCxnSpPr>
        <p:spPr>
          <a:xfrm>
            <a:off x="2060362" y="1051449"/>
            <a:ext cx="699306" cy="3044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95" idx="3"/>
          </p:cNvCxnSpPr>
          <p:nvPr/>
        </p:nvCxnSpPr>
        <p:spPr>
          <a:xfrm>
            <a:off x="2060362" y="1168924"/>
            <a:ext cx="699308" cy="3969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線コネクタ 42"/>
          <p:cNvCxnSpPr>
            <a:stCxn id="96" idx="1"/>
            <a:endCxn id="25" idx="1"/>
          </p:cNvCxnSpPr>
          <p:nvPr/>
        </p:nvCxnSpPr>
        <p:spPr>
          <a:xfrm rot="10800000" flipV="1">
            <a:off x="399282" y="2319603"/>
            <a:ext cx="22780" cy="598021"/>
          </a:xfrm>
          <a:prstGeom prst="curvedConnector3">
            <a:avLst>
              <a:gd name="adj1" fmla="val 11035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138" idx="3"/>
          </p:cNvCxnSpPr>
          <p:nvPr/>
        </p:nvCxnSpPr>
        <p:spPr>
          <a:xfrm>
            <a:off x="5243645" y="1244520"/>
            <a:ext cx="939056" cy="722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矢印コネクタ 336"/>
          <p:cNvCxnSpPr>
            <a:stCxn id="139" idx="3"/>
          </p:cNvCxnSpPr>
          <p:nvPr/>
        </p:nvCxnSpPr>
        <p:spPr>
          <a:xfrm>
            <a:off x="5243645" y="1358660"/>
            <a:ext cx="912531" cy="787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矢印コネクタ 337"/>
          <p:cNvCxnSpPr>
            <a:stCxn id="201" idx="3"/>
          </p:cNvCxnSpPr>
          <p:nvPr/>
        </p:nvCxnSpPr>
        <p:spPr>
          <a:xfrm>
            <a:off x="5243645" y="2285800"/>
            <a:ext cx="912531" cy="497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矢印コネクタ 338"/>
          <p:cNvCxnSpPr>
            <a:stCxn id="202" idx="3"/>
          </p:cNvCxnSpPr>
          <p:nvPr/>
        </p:nvCxnSpPr>
        <p:spPr>
          <a:xfrm>
            <a:off x="5243645" y="2399940"/>
            <a:ext cx="912531" cy="541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stCxn id="207" idx="3"/>
          </p:cNvCxnSpPr>
          <p:nvPr/>
        </p:nvCxnSpPr>
        <p:spPr>
          <a:xfrm>
            <a:off x="5247837" y="2759588"/>
            <a:ext cx="943686" cy="668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矢印コネクタ 339"/>
          <p:cNvCxnSpPr>
            <a:stCxn id="209" idx="3"/>
          </p:cNvCxnSpPr>
          <p:nvPr/>
        </p:nvCxnSpPr>
        <p:spPr>
          <a:xfrm>
            <a:off x="5247837" y="2873728"/>
            <a:ext cx="908339" cy="698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矢印コネクタ 340"/>
          <p:cNvCxnSpPr>
            <a:stCxn id="233" idx="3"/>
          </p:cNvCxnSpPr>
          <p:nvPr/>
        </p:nvCxnSpPr>
        <p:spPr>
          <a:xfrm>
            <a:off x="5243645" y="3337113"/>
            <a:ext cx="912531" cy="702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矢印コネクタ 341"/>
          <p:cNvCxnSpPr>
            <a:stCxn id="234" idx="3"/>
          </p:cNvCxnSpPr>
          <p:nvPr/>
        </p:nvCxnSpPr>
        <p:spPr>
          <a:xfrm>
            <a:off x="5243645" y="3451253"/>
            <a:ext cx="912531" cy="746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30" idx="3"/>
          </p:cNvCxnSpPr>
          <p:nvPr/>
        </p:nvCxnSpPr>
        <p:spPr>
          <a:xfrm flipV="1">
            <a:off x="5248407" y="1966811"/>
            <a:ext cx="907769" cy="2187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矢印コネクタ 342"/>
          <p:cNvCxnSpPr>
            <a:stCxn id="97" idx="3"/>
          </p:cNvCxnSpPr>
          <p:nvPr/>
        </p:nvCxnSpPr>
        <p:spPr>
          <a:xfrm flipV="1">
            <a:off x="5248407" y="2145924"/>
            <a:ext cx="907769" cy="2119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矢印コネクタ 343"/>
          <p:cNvCxnSpPr>
            <a:stCxn id="290" idx="3"/>
          </p:cNvCxnSpPr>
          <p:nvPr/>
        </p:nvCxnSpPr>
        <p:spPr>
          <a:xfrm flipV="1">
            <a:off x="5248407" y="4039975"/>
            <a:ext cx="907769" cy="684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矢印コネクタ 344"/>
          <p:cNvCxnSpPr>
            <a:stCxn id="291" idx="3"/>
          </p:cNvCxnSpPr>
          <p:nvPr/>
        </p:nvCxnSpPr>
        <p:spPr>
          <a:xfrm flipV="1">
            <a:off x="5248407" y="4197516"/>
            <a:ext cx="907769" cy="638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矢印コネクタ 345"/>
          <p:cNvCxnSpPr>
            <a:stCxn id="313" idx="3"/>
          </p:cNvCxnSpPr>
          <p:nvPr/>
        </p:nvCxnSpPr>
        <p:spPr>
          <a:xfrm flipV="1">
            <a:off x="5248407" y="2759588"/>
            <a:ext cx="907769" cy="2414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矢印コネクタ 346"/>
          <p:cNvCxnSpPr>
            <a:stCxn id="314" idx="3"/>
          </p:cNvCxnSpPr>
          <p:nvPr/>
        </p:nvCxnSpPr>
        <p:spPr>
          <a:xfrm flipV="1">
            <a:off x="5248407" y="2932850"/>
            <a:ext cx="907769" cy="2353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矢印コネクタ 348"/>
          <p:cNvCxnSpPr>
            <a:stCxn id="320" idx="3"/>
          </p:cNvCxnSpPr>
          <p:nvPr/>
        </p:nvCxnSpPr>
        <p:spPr>
          <a:xfrm flipV="1">
            <a:off x="5248407" y="3572706"/>
            <a:ext cx="907770" cy="2283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矢印コネクタ 351"/>
          <p:cNvCxnSpPr>
            <a:stCxn id="319" idx="3"/>
          </p:cNvCxnSpPr>
          <p:nvPr/>
        </p:nvCxnSpPr>
        <p:spPr>
          <a:xfrm flipV="1">
            <a:off x="5248407" y="3429000"/>
            <a:ext cx="907769" cy="2315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stCxn id="101" idx="3"/>
          </p:cNvCxnSpPr>
          <p:nvPr/>
        </p:nvCxnSpPr>
        <p:spPr>
          <a:xfrm flipV="1">
            <a:off x="2064555" y="957031"/>
            <a:ext cx="721638" cy="327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矢印コネクタ 352"/>
          <p:cNvCxnSpPr>
            <a:stCxn id="102" idx="3"/>
          </p:cNvCxnSpPr>
          <p:nvPr/>
        </p:nvCxnSpPr>
        <p:spPr>
          <a:xfrm>
            <a:off x="2064555" y="1399724"/>
            <a:ext cx="721638" cy="164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矢印コネクタ 353"/>
          <p:cNvCxnSpPr>
            <a:stCxn id="108" idx="3"/>
          </p:cNvCxnSpPr>
          <p:nvPr/>
        </p:nvCxnSpPr>
        <p:spPr>
          <a:xfrm>
            <a:off x="2064555" y="1627631"/>
            <a:ext cx="721640" cy="37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矢印コネクタ 354"/>
          <p:cNvCxnSpPr>
            <a:stCxn id="109" idx="3"/>
          </p:cNvCxnSpPr>
          <p:nvPr/>
        </p:nvCxnSpPr>
        <p:spPr>
          <a:xfrm>
            <a:off x="2064555" y="1741978"/>
            <a:ext cx="721640" cy="256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矢印コネクタ 357"/>
          <p:cNvCxnSpPr>
            <a:stCxn id="114" idx="3"/>
          </p:cNvCxnSpPr>
          <p:nvPr/>
        </p:nvCxnSpPr>
        <p:spPr>
          <a:xfrm>
            <a:off x="2060362" y="1966811"/>
            <a:ext cx="725833" cy="3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矢印コネクタ 360"/>
          <p:cNvCxnSpPr>
            <a:stCxn id="116" idx="3"/>
          </p:cNvCxnSpPr>
          <p:nvPr/>
        </p:nvCxnSpPr>
        <p:spPr>
          <a:xfrm flipV="1">
            <a:off x="2060362" y="2003196"/>
            <a:ext cx="725831" cy="200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角丸四角形 365"/>
          <p:cNvSpPr/>
          <p:nvPr/>
        </p:nvSpPr>
        <p:spPr>
          <a:xfrm>
            <a:off x="235196" y="188641"/>
            <a:ext cx="2016224" cy="2894468"/>
          </a:xfrm>
          <a:prstGeom prst="roundRect">
            <a:avLst>
              <a:gd name="adj" fmla="val 7672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9" name="テキスト ボックス 368"/>
          <p:cNvSpPr txBox="1"/>
          <p:nvPr/>
        </p:nvSpPr>
        <p:spPr>
          <a:xfrm>
            <a:off x="6804248" y="33141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Yu Gothic" charset="-128"/>
                <a:ea typeface="Yu Gothic" charset="-128"/>
                <a:cs typeface="Yu Gothic" charset="-128"/>
              </a:rPr>
              <a:t>ユーザ空間</a:t>
            </a:r>
            <a:endParaRPr kumimoji="1" lang="ja-JP" altLang="en-US" sz="1600" dirty="0"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18" name="直線矢印コネクタ 17"/>
          <p:cNvCxnSpPr>
            <a:stCxn id="35" idx="3"/>
          </p:cNvCxnSpPr>
          <p:nvPr/>
        </p:nvCxnSpPr>
        <p:spPr>
          <a:xfrm>
            <a:off x="2060362" y="940720"/>
            <a:ext cx="699308" cy="5195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303753" y="3443550"/>
            <a:ext cx="1829357" cy="3270650"/>
            <a:chOff x="422063" y="3211827"/>
            <a:chExt cx="1829357" cy="3270650"/>
          </a:xfrm>
        </p:grpSpPr>
        <p:sp>
          <p:nvSpPr>
            <p:cNvPr id="261" name="正方形/長方形 260"/>
            <p:cNvSpPr/>
            <p:nvPr/>
          </p:nvSpPr>
          <p:spPr bwMode="auto">
            <a:xfrm>
              <a:off x="422063" y="3662030"/>
              <a:ext cx="819150" cy="4501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kumimoji="1"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truct</a:t>
              </a:r>
              <a:endParaRPr kumimoji="1" lang="en-US" altLang="ja-JP" sz="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swap_areainfo</a:t>
              </a:r>
              <a:endParaRPr lang="en-US" altLang="ja-JP" sz="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kumimoji="1"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wap_info</a:t>
              </a:r>
              <a:r>
                <a:rPr kumimoji="1"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[0]) 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62" name="グループ化 261"/>
            <p:cNvGrpSpPr/>
            <p:nvPr/>
          </p:nvGrpSpPr>
          <p:grpSpPr>
            <a:xfrm>
              <a:off x="1241212" y="3662029"/>
              <a:ext cx="1010208" cy="450136"/>
              <a:chOff x="3657424" y="1044830"/>
              <a:chExt cx="1643064" cy="450136"/>
            </a:xfrm>
          </p:grpSpPr>
          <p:sp>
            <p:nvSpPr>
              <p:cNvPr id="263" name="正方形/長方形 262"/>
              <p:cNvSpPr/>
              <p:nvPr/>
            </p:nvSpPr>
            <p:spPr bwMode="auto">
              <a:xfrm>
                <a:off x="3657424" y="1044830"/>
                <a:ext cx="1643063" cy="1162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start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64" name="正方形/長方形 263"/>
              <p:cNvSpPr/>
              <p:nvPr/>
            </p:nvSpPr>
            <p:spPr bwMode="auto">
              <a:xfrm>
                <a:off x="3657424" y="1160425"/>
                <a:ext cx="1643063" cy="10862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end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65" name="正方形/長方形 264"/>
              <p:cNvSpPr/>
              <p:nvPr/>
            </p:nvSpPr>
            <p:spPr bwMode="auto">
              <a:xfrm>
                <a:off x="3657424" y="1269052"/>
                <a:ext cx="1643063" cy="1109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pos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66" name="正方形/長方形 265"/>
              <p:cNvSpPr/>
              <p:nvPr/>
            </p:nvSpPr>
            <p:spPr bwMode="auto">
              <a:xfrm>
                <a:off x="3657424" y="1380031"/>
                <a:ext cx="1643064" cy="11493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flag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255" name="正方形/長方形 254"/>
            <p:cNvSpPr/>
            <p:nvPr/>
          </p:nvSpPr>
          <p:spPr bwMode="auto">
            <a:xfrm>
              <a:off x="422063" y="4232336"/>
              <a:ext cx="819150" cy="4501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kumimoji="1"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truct</a:t>
              </a:r>
              <a:endParaRPr kumimoji="1" lang="en-US" altLang="ja-JP" sz="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swap_areainfo</a:t>
              </a:r>
              <a:endParaRPr lang="en-US" altLang="ja-JP" sz="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kumimoji="1"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wap_info</a:t>
              </a:r>
              <a:r>
                <a:rPr kumimoji="1"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[n]) 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56" name="グループ化 255"/>
            <p:cNvGrpSpPr/>
            <p:nvPr/>
          </p:nvGrpSpPr>
          <p:grpSpPr>
            <a:xfrm>
              <a:off x="1241212" y="4232335"/>
              <a:ext cx="1010208" cy="450136"/>
              <a:chOff x="3657424" y="1615136"/>
              <a:chExt cx="1643064" cy="450136"/>
            </a:xfrm>
          </p:grpSpPr>
          <p:sp>
            <p:nvSpPr>
              <p:cNvPr id="257" name="正方形/長方形 256"/>
              <p:cNvSpPr/>
              <p:nvPr/>
            </p:nvSpPr>
            <p:spPr bwMode="auto">
              <a:xfrm>
                <a:off x="3657424" y="1615136"/>
                <a:ext cx="1643063" cy="1162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start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58" name="正方形/長方形 257"/>
              <p:cNvSpPr/>
              <p:nvPr/>
            </p:nvSpPr>
            <p:spPr bwMode="auto">
              <a:xfrm>
                <a:off x="3657424" y="1730731"/>
                <a:ext cx="1643063" cy="10862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end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59" name="正方形/長方形 258"/>
              <p:cNvSpPr/>
              <p:nvPr/>
            </p:nvSpPr>
            <p:spPr bwMode="auto">
              <a:xfrm>
                <a:off x="3657424" y="1839358"/>
                <a:ext cx="1643063" cy="1109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pos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60" name="正方形/長方形 259"/>
              <p:cNvSpPr/>
              <p:nvPr/>
            </p:nvSpPr>
            <p:spPr bwMode="auto">
              <a:xfrm>
                <a:off x="3657424" y="1950337"/>
                <a:ext cx="1643064" cy="11493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flag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219" name="正方形/長方形 218"/>
            <p:cNvSpPr/>
            <p:nvPr/>
          </p:nvSpPr>
          <p:spPr bwMode="auto">
            <a:xfrm>
              <a:off x="422063" y="4109875"/>
              <a:ext cx="1829357" cy="1237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rtlCol="0" anchor="ctr" anchorCtr="0">
              <a:noAutofit/>
            </a:bodyPr>
            <a:lstStyle/>
            <a:p>
              <a:pPr algn="ctr"/>
              <a:r>
                <a:rPr lang="en-US" altLang="ja-JP" sz="800" dirty="0">
                  <a:latin typeface="Calibri" charset="0"/>
                  <a:ea typeface="Calibri" charset="0"/>
                  <a:cs typeface="Calibri" charset="0"/>
                </a:rPr>
                <a:t>...</a:t>
              </a:r>
              <a:endParaRPr lang="en-US" altLang="ja-JP" sz="800" dirty="0" smtClean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49" name="正方形/長方形 248"/>
            <p:cNvSpPr/>
            <p:nvPr/>
          </p:nvSpPr>
          <p:spPr bwMode="auto">
            <a:xfrm>
              <a:off x="422063" y="4682473"/>
              <a:ext cx="819150" cy="4501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kumimoji="1"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truct</a:t>
              </a:r>
              <a:endParaRPr kumimoji="1" lang="en-US" altLang="ja-JP" sz="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swap_areainfo</a:t>
              </a:r>
              <a:endParaRPr lang="en-US" altLang="ja-JP" sz="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kumimoji="1"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kumimoji="1"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mlock_info</a:t>
              </a:r>
              <a:r>
                <a:rPr kumimoji="1"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[0]) 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50" name="グループ化 249"/>
            <p:cNvGrpSpPr/>
            <p:nvPr/>
          </p:nvGrpSpPr>
          <p:grpSpPr>
            <a:xfrm>
              <a:off x="1241212" y="4682472"/>
              <a:ext cx="1010208" cy="450136"/>
              <a:chOff x="3657424" y="2065273"/>
              <a:chExt cx="1643064" cy="450136"/>
            </a:xfrm>
          </p:grpSpPr>
          <p:sp>
            <p:nvSpPr>
              <p:cNvPr id="251" name="正方形/長方形 250"/>
              <p:cNvSpPr/>
              <p:nvPr/>
            </p:nvSpPr>
            <p:spPr bwMode="auto">
              <a:xfrm>
                <a:off x="3657424" y="2065273"/>
                <a:ext cx="1643063" cy="1162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start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52" name="正方形/長方形 251"/>
              <p:cNvSpPr/>
              <p:nvPr/>
            </p:nvSpPr>
            <p:spPr bwMode="auto">
              <a:xfrm>
                <a:off x="3657424" y="2180868"/>
                <a:ext cx="1643063" cy="10862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end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53" name="正方形/長方形 252"/>
              <p:cNvSpPr/>
              <p:nvPr/>
            </p:nvSpPr>
            <p:spPr bwMode="auto">
              <a:xfrm>
                <a:off x="3657424" y="2289495"/>
                <a:ext cx="1643063" cy="1109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pos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54" name="正方形/長方形 253"/>
              <p:cNvSpPr/>
              <p:nvPr/>
            </p:nvSpPr>
            <p:spPr bwMode="auto">
              <a:xfrm>
                <a:off x="3657424" y="2400474"/>
                <a:ext cx="1643064" cy="11493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flag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243" name="正方形/長方形 242"/>
            <p:cNvSpPr/>
            <p:nvPr/>
          </p:nvSpPr>
          <p:spPr bwMode="auto">
            <a:xfrm>
              <a:off x="422063" y="5252779"/>
              <a:ext cx="819150" cy="4501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kumimoji="1"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truct</a:t>
              </a:r>
              <a:endParaRPr kumimoji="1" lang="en-US" altLang="ja-JP" sz="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swap_areainfo</a:t>
              </a:r>
              <a:endParaRPr lang="en-US" altLang="ja-JP" sz="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mlock_info</a:t>
              </a:r>
              <a:r>
                <a:rPr kumimoji="1"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[m]) 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44" name="グループ化 243"/>
            <p:cNvGrpSpPr/>
            <p:nvPr/>
          </p:nvGrpSpPr>
          <p:grpSpPr>
            <a:xfrm>
              <a:off x="1241212" y="5252778"/>
              <a:ext cx="1010208" cy="450136"/>
              <a:chOff x="3657424" y="2635579"/>
              <a:chExt cx="1643064" cy="450136"/>
            </a:xfrm>
          </p:grpSpPr>
          <p:sp>
            <p:nvSpPr>
              <p:cNvPr id="245" name="正方形/長方形 244"/>
              <p:cNvSpPr/>
              <p:nvPr/>
            </p:nvSpPr>
            <p:spPr bwMode="auto">
              <a:xfrm>
                <a:off x="3657424" y="2635579"/>
                <a:ext cx="1643063" cy="1162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start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46" name="正方形/長方形 245"/>
              <p:cNvSpPr/>
              <p:nvPr/>
            </p:nvSpPr>
            <p:spPr bwMode="auto">
              <a:xfrm>
                <a:off x="3657424" y="2751174"/>
                <a:ext cx="1643063" cy="10862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end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47" name="正方形/長方形 246"/>
              <p:cNvSpPr/>
              <p:nvPr/>
            </p:nvSpPr>
            <p:spPr bwMode="auto">
              <a:xfrm>
                <a:off x="3657424" y="2859801"/>
                <a:ext cx="1643063" cy="1109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pos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48" name="正方形/長方形 247"/>
              <p:cNvSpPr/>
              <p:nvPr/>
            </p:nvSpPr>
            <p:spPr bwMode="auto">
              <a:xfrm>
                <a:off x="3657424" y="2970780"/>
                <a:ext cx="1643064" cy="11493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flag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222" name="正方形/長方形 221"/>
            <p:cNvSpPr/>
            <p:nvPr/>
          </p:nvSpPr>
          <p:spPr bwMode="auto">
            <a:xfrm>
              <a:off x="422063" y="5132609"/>
              <a:ext cx="1829357" cy="120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rtlCol="0" anchor="ctr" anchorCtr="0">
              <a:noAutofit/>
            </a:bodyPr>
            <a:lstStyle/>
            <a:p>
              <a:pPr algn="ctr"/>
              <a:r>
                <a:rPr lang="en-US" altLang="ja-JP" sz="800" dirty="0">
                  <a:latin typeface="Calibri" charset="0"/>
                  <a:ea typeface="Calibri" charset="0"/>
                  <a:cs typeface="Calibri" charset="0"/>
                </a:rPr>
                <a:t>...</a:t>
              </a:r>
              <a:endParaRPr lang="en-US" altLang="ja-JP" sz="800" dirty="0" smtClean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37" name="グループ化 236"/>
            <p:cNvGrpSpPr/>
            <p:nvPr/>
          </p:nvGrpSpPr>
          <p:grpSpPr>
            <a:xfrm>
              <a:off x="1241214" y="3211827"/>
              <a:ext cx="1010206" cy="451562"/>
              <a:chOff x="5719364" y="4941975"/>
              <a:chExt cx="819150" cy="45156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39" name="正方形/長方形 238"/>
              <p:cNvSpPr/>
              <p:nvPr/>
            </p:nvSpPr>
            <p:spPr bwMode="auto">
              <a:xfrm>
                <a:off x="5719364" y="4941975"/>
                <a:ext cx="819150" cy="11493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900" dirty="0">
                    <a:latin typeface="Calibri" charset="0"/>
                    <a:ea typeface="Calibri" charset="0"/>
                    <a:cs typeface="Calibri" charset="0"/>
                  </a:rPr>
                  <a:t>c</a:t>
                </a:r>
                <a:r>
                  <a:rPr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har magic[16]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40" name="正方形/長方形 239"/>
              <p:cNvSpPr/>
              <p:nvPr/>
            </p:nvSpPr>
            <p:spPr bwMode="auto">
              <a:xfrm>
                <a:off x="5719364" y="5060363"/>
                <a:ext cx="819150" cy="10810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900" dirty="0">
                    <a:latin typeface="Calibri" charset="0"/>
                    <a:ea typeface="Calibri" charset="0"/>
                    <a:cs typeface="Calibri" charset="0"/>
                  </a:rPr>
                  <a:t>c</a:t>
                </a:r>
                <a:r>
                  <a:rPr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har version[16]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41" name="正方形/長方形 240"/>
              <p:cNvSpPr/>
              <p:nvPr/>
            </p:nvSpPr>
            <p:spPr bwMode="auto">
              <a:xfrm>
                <a:off x="5719364" y="5167621"/>
                <a:ext cx="819150" cy="11097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900" dirty="0">
                    <a:latin typeface="Calibri" charset="0"/>
                    <a:ea typeface="Calibri" charset="0"/>
                    <a:cs typeface="Calibri" charset="0"/>
                  </a:rPr>
                  <a:t>i</a:t>
                </a:r>
                <a:r>
                  <a:rPr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nt </a:t>
                </a:r>
                <a:r>
                  <a:rPr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count_sarea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42" name="正方形/長方形 241"/>
              <p:cNvSpPr/>
              <p:nvPr/>
            </p:nvSpPr>
            <p:spPr bwMode="auto">
              <a:xfrm>
                <a:off x="5719364" y="5278601"/>
                <a:ext cx="819150" cy="11493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900" dirty="0">
                    <a:latin typeface="Calibri" charset="0"/>
                    <a:ea typeface="Calibri" charset="0"/>
                    <a:cs typeface="Calibri" charset="0"/>
                  </a:rPr>
                  <a:t>i</a:t>
                </a:r>
                <a:r>
                  <a:rPr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nt </a:t>
                </a:r>
                <a:r>
                  <a:rPr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count_marea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238" name="正方形/長方形 237"/>
            <p:cNvSpPr/>
            <p:nvPr/>
          </p:nvSpPr>
          <p:spPr bwMode="auto">
            <a:xfrm>
              <a:off x="422063" y="3211828"/>
              <a:ext cx="819150" cy="4515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kumimoji="1"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truct</a:t>
              </a:r>
              <a:endParaRPr kumimoji="1" lang="en-US" altLang="ja-JP" sz="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swap_header</a:t>
              </a:r>
              <a:r>
                <a:rPr kumimoji="1"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7" name="正方形/長方形 226"/>
            <p:cNvSpPr/>
            <p:nvPr/>
          </p:nvSpPr>
          <p:spPr bwMode="auto">
            <a:xfrm>
              <a:off x="422063" y="5702914"/>
              <a:ext cx="1829357" cy="3475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900" dirty="0" err="1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kumimoji="1"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wap_area</a:t>
              </a:r>
              <a:r>
                <a:rPr kumimoji="1"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[0]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0" name="正方形/長方形 229"/>
            <p:cNvSpPr/>
            <p:nvPr/>
          </p:nvSpPr>
          <p:spPr bwMode="auto">
            <a:xfrm>
              <a:off x="422063" y="6170598"/>
              <a:ext cx="1829357" cy="3118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kumimoji="1"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wap_area</a:t>
              </a:r>
              <a:r>
                <a:rPr kumimoji="1"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[n]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正方形/長方形 235"/>
            <p:cNvSpPr/>
            <p:nvPr/>
          </p:nvSpPr>
          <p:spPr bwMode="auto">
            <a:xfrm>
              <a:off x="422063" y="6050429"/>
              <a:ext cx="1829357" cy="120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rtlCol="0" anchor="ctr" anchorCtr="0">
              <a:noAutofit/>
            </a:bodyPr>
            <a:lstStyle/>
            <a:p>
              <a:pPr algn="ctr"/>
              <a:r>
                <a:rPr lang="en-US" altLang="ja-JP" sz="800" dirty="0">
                  <a:latin typeface="Calibri" charset="0"/>
                  <a:ea typeface="Calibri" charset="0"/>
                  <a:cs typeface="Calibri" charset="0"/>
                </a:rPr>
                <a:t>...</a:t>
              </a:r>
              <a:endParaRPr lang="en-US" altLang="ja-JP" sz="800" dirty="0" smtClean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67" name="テキスト ボックス 266"/>
          <p:cNvSpPr txBox="1"/>
          <p:nvPr/>
        </p:nvSpPr>
        <p:spPr>
          <a:xfrm>
            <a:off x="468067" y="3138921"/>
            <a:ext cx="1500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>
                <a:latin typeface="Yu Gothic" charset="-128"/>
                <a:ea typeface="Yu Gothic" charset="-128"/>
                <a:cs typeface="Yu Gothic" charset="-128"/>
              </a:rPr>
              <a:t>s</a:t>
            </a:r>
            <a:r>
              <a:rPr kumimoji="1" lang="en-US" altLang="ja-JP" sz="1600" dirty="0" smtClean="0">
                <a:latin typeface="Yu Gothic" charset="-128"/>
                <a:ea typeface="Yu Gothic" charset="-128"/>
                <a:cs typeface="Yu Gothic" charset="-128"/>
              </a:rPr>
              <a:t>wap</a:t>
            </a:r>
            <a:r>
              <a:rPr kumimoji="1" lang="ja-JP" altLang="en-US" sz="1600" dirty="0" smtClean="0">
                <a:latin typeface="Yu Gothic" charset="-128"/>
                <a:ea typeface="Yu Gothic" charset="-128"/>
                <a:cs typeface="Yu Gothic" charset="-128"/>
              </a:rPr>
              <a:t>ファイル</a:t>
            </a:r>
            <a:endParaRPr kumimoji="1" lang="en-US" altLang="ja-JP" sz="1600" dirty="0" smtClean="0"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5248408" y="1161262"/>
            <a:ext cx="907769" cy="55080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248408" y="669968"/>
            <a:ext cx="907768" cy="29829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曲線コネクタ 213"/>
          <p:cNvCxnSpPr>
            <a:stCxn id="333" idx="1"/>
            <a:endCxn id="227" idx="3"/>
          </p:cNvCxnSpPr>
          <p:nvPr/>
        </p:nvCxnSpPr>
        <p:spPr>
          <a:xfrm rot="10800000" flipV="1">
            <a:off x="2133110" y="2063577"/>
            <a:ext cx="4023066" cy="404481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3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曲線コネクタ 216"/>
          <p:cNvCxnSpPr>
            <a:stCxn id="336" idx="1"/>
            <a:endCxn id="230" idx="3"/>
          </p:cNvCxnSpPr>
          <p:nvPr/>
        </p:nvCxnSpPr>
        <p:spPr>
          <a:xfrm rot="10800000" flipV="1">
            <a:off x="2133110" y="4118657"/>
            <a:ext cx="4023066" cy="243960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3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曲線コネクタ 220"/>
          <p:cNvCxnSpPr>
            <a:stCxn id="312" idx="1"/>
            <a:endCxn id="251" idx="3"/>
          </p:cNvCxnSpPr>
          <p:nvPr/>
        </p:nvCxnSpPr>
        <p:spPr>
          <a:xfrm rot="10800000">
            <a:off x="2133109" y="4972318"/>
            <a:ext cx="653086" cy="36898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3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曲線コネクタ 269"/>
          <p:cNvCxnSpPr>
            <a:stCxn id="235" idx="1"/>
            <a:endCxn id="263" idx="3"/>
          </p:cNvCxnSpPr>
          <p:nvPr/>
        </p:nvCxnSpPr>
        <p:spPr>
          <a:xfrm rot="10800000">
            <a:off x="2133109" y="3951875"/>
            <a:ext cx="653086" cy="36898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3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曲線コネクタ 277"/>
          <p:cNvCxnSpPr>
            <a:stCxn id="327" idx="1"/>
            <a:endCxn id="239" idx="3"/>
          </p:cNvCxnSpPr>
          <p:nvPr/>
        </p:nvCxnSpPr>
        <p:spPr>
          <a:xfrm rot="10800000">
            <a:off x="2133111" y="3501019"/>
            <a:ext cx="653083" cy="286143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3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テキスト ボックス 287"/>
          <p:cNvSpPr txBox="1"/>
          <p:nvPr/>
        </p:nvSpPr>
        <p:spPr>
          <a:xfrm>
            <a:off x="3477241" y="31542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Yu Gothic" charset="-128"/>
                <a:ea typeface="Yu Gothic" charset="-128"/>
                <a:cs typeface="Yu Gothic" charset="-128"/>
              </a:rPr>
              <a:t>作業領域</a:t>
            </a:r>
            <a:endParaRPr kumimoji="1" lang="ja-JP" altLang="en-US" sz="1600" dirty="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528110" y="476485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(1)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4" name="テキスト ボックス 293"/>
          <p:cNvSpPr txBox="1"/>
          <p:nvPr/>
        </p:nvSpPr>
        <p:spPr>
          <a:xfrm>
            <a:off x="1529992" y="2797429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(2)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5" name="テキスト ボックス 294"/>
          <p:cNvSpPr txBox="1"/>
          <p:nvPr/>
        </p:nvSpPr>
        <p:spPr>
          <a:xfrm>
            <a:off x="4494898" y="679110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(3)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6" name="テキスト ボックス 295"/>
          <p:cNvSpPr txBox="1"/>
          <p:nvPr/>
        </p:nvSpPr>
        <p:spPr>
          <a:xfrm>
            <a:off x="2729006" y="915590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(4)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7" name="テキスト ボックス 296"/>
          <p:cNvSpPr txBox="1"/>
          <p:nvPr/>
        </p:nvSpPr>
        <p:spPr>
          <a:xfrm>
            <a:off x="2730103" y="1912463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(4)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8" name="テキスト ボックス 297"/>
          <p:cNvSpPr txBox="1"/>
          <p:nvPr/>
        </p:nvSpPr>
        <p:spPr>
          <a:xfrm>
            <a:off x="4152617" y="2169505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(6)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1" name="テキスト ボックス 300"/>
          <p:cNvSpPr txBox="1"/>
          <p:nvPr/>
        </p:nvSpPr>
        <p:spPr>
          <a:xfrm>
            <a:off x="4102216" y="1144252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(7)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3" name="テキスト ボックス 302"/>
          <p:cNvSpPr txBox="1"/>
          <p:nvPr/>
        </p:nvSpPr>
        <p:spPr>
          <a:xfrm>
            <a:off x="2740071" y="4039975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(8)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4" name="テキスト ボックス 303"/>
          <p:cNvSpPr txBox="1"/>
          <p:nvPr/>
        </p:nvSpPr>
        <p:spPr>
          <a:xfrm>
            <a:off x="2729006" y="5070022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(9)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5" name="テキスト ボックス 304"/>
          <p:cNvSpPr txBox="1"/>
          <p:nvPr/>
        </p:nvSpPr>
        <p:spPr>
          <a:xfrm>
            <a:off x="2704004" y="608475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(10)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7" name="テキスト ボックス 306"/>
          <p:cNvSpPr txBox="1"/>
          <p:nvPr/>
        </p:nvSpPr>
        <p:spPr>
          <a:xfrm>
            <a:off x="1994517" y="350987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(11)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8" name="テキスト ボックス 347"/>
          <p:cNvSpPr txBox="1"/>
          <p:nvPr/>
        </p:nvSpPr>
        <p:spPr>
          <a:xfrm>
            <a:off x="2060363" y="395934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(14)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0" name="テキスト ボックス 349"/>
          <p:cNvSpPr txBox="1"/>
          <p:nvPr/>
        </p:nvSpPr>
        <p:spPr>
          <a:xfrm>
            <a:off x="2037582" y="499863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(15)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1" name="テキスト ボックス 350"/>
          <p:cNvSpPr txBox="1"/>
          <p:nvPr/>
        </p:nvSpPr>
        <p:spPr>
          <a:xfrm>
            <a:off x="5473919" y="192900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(16)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6" name="テキスト ボックス 355"/>
          <p:cNvSpPr txBox="1"/>
          <p:nvPr/>
        </p:nvSpPr>
        <p:spPr>
          <a:xfrm>
            <a:off x="8502427" y="190042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(17)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7" name="テキスト ボックス 356"/>
          <p:cNvSpPr txBox="1"/>
          <p:nvPr/>
        </p:nvSpPr>
        <p:spPr>
          <a:xfrm>
            <a:off x="8502427" y="2055317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(19)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9" name="テキスト ボックス 358"/>
          <p:cNvSpPr txBox="1"/>
          <p:nvPr/>
        </p:nvSpPr>
        <p:spPr>
          <a:xfrm>
            <a:off x="8502427" y="397869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(17)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0" name="テキスト ボックス 359"/>
          <p:cNvSpPr txBox="1"/>
          <p:nvPr/>
        </p:nvSpPr>
        <p:spPr>
          <a:xfrm>
            <a:off x="8502427" y="413357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(19)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2" name="テキスト ボックス 361"/>
          <p:cNvSpPr txBox="1"/>
          <p:nvPr/>
        </p:nvSpPr>
        <p:spPr>
          <a:xfrm>
            <a:off x="5306941" y="400179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(16)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3" name="テキスト ボックス 362"/>
          <p:cNvSpPr txBox="1"/>
          <p:nvPr/>
        </p:nvSpPr>
        <p:spPr>
          <a:xfrm>
            <a:off x="1759865" y="3170102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(5)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4" name="テキスト ボックス 363"/>
          <p:cNvSpPr txBox="1"/>
          <p:nvPr/>
        </p:nvSpPr>
        <p:spPr>
          <a:xfrm>
            <a:off x="1915785" y="317010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(18)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円弧 9"/>
          <p:cNvSpPr/>
          <p:nvPr/>
        </p:nvSpPr>
        <p:spPr>
          <a:xfrm rot="14195605">
            <a:off x="2586883" y="1365066"/>
            <a:ext cx="4573190" cy="3650063"/>
          </a:xfrm>
          <a:prstGeom prst="arc">
            <a:avLst>
              <a:gd name="adj1" fmla="val 16200000"/>
              <a:gd name="adj2" fmla="val 12743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0" name="円弧 219"/>
          <p:cNvSpPr/>
          <p:nvPr/>
        </p:nvSpPr>
        <p:spPr>
          <a:xfrm rot="14556905">
            <a:off x="2409948" y="2626412"/>
            <a:ext cx="4410185" cy="3471026"/>
          </a:xfrm>
          <a:prstGeom prst="arc">
            <a:avLst>
              <a:gd name="adj1" fmla="val 16200000"/>
              <a:gd name="adj2" fmla="val 12743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5" name="テキスト ボックス 324"/>
          <p:cNvSpPr txBox="1"/>
          <p:nvPr/>
        </p:nvSpPr>
        <p:spPr>
          <a:xfrm>
            <a:off x="3150917" y="395187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(12)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6" name="テキスト ボックス 325"/>
          <p:cNvSpPr txBox="1"/>
          <p:nvPr/>
        </p:nvSpPr>
        <p:spPr>
          <a:xfrm>
            <a:off x="2979235" y="4987786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(13)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23" name="直線矢印コネクタ 222"/>
          <p:cNvCxnSpPr/>
          <p:nvPr/>
        </p:nvCxnSpPr>
        <p:spPr>
          <a:xfrm>
            <a:off x="6455361" y="6214709"/>
            <a:ext cx="576063" cy="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077968" y="60932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Yu Gothic" charset="-128"/>
                <a:ea typeface="Yu Gothic" charset="-128"/>
                <a:cs typeface="Yu Gothic" charset="-128"/>
              </a:rPr>
              <a:t>ポインタ</a:t>
            </a:r>
            <a:endParaRPr kumimoji="1" lang="ja-JP" altLang="en-US" sz="1200" dirty="0"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225" name="直線矢印コネクタ 224"/>
          <p:cNvCxnSpPr/>
          <p:nvPr/>
        </p:nvCxnSpPr>
        <p:spPr>
          <a:xfrm>
            <a:off x="6455361" y="6362601"/>
            <a:ext cx="576063" cy="84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テキスト ボックス 267"/>
          <p:cNvSpPr txBox="1"/>
          <p:nvPr/>
        </p:nvSpPr>
        <p:spPr>
          <a:xfrm>
            <a:off x="7077968" y="623783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Yu Gothic" charset="-128"/>
                <a:ea typeface="Yu Gothic" charset="-128"/>
                <a:cs typeface="Yu Gothic" charset="-128"/>
              </a:rPr>
              <a:t>ファイル出力</a:t>
            </a:r>
            <a:endParaRPr kumimoji="1" lang="ja-JP" altLang="en-US" sz="1200" dirty="0"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269" name="直線矢印コネクタ 268"/>
          <p:cNvCxnSpPr/>
          <p:nvPr/>
        </p:nvCxnSpPr>
        <p:spPr>
          <a:xfrm>
            <a:off x="6455361" y="6541999"/>
            <a:ext cx="576063" cy="847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テキスト ボックス 270"/>
          <p:cNvSpPr txBox="1"/>
          <p:nvPr/>
        </p:nvSpPr>
        <p:spPr>
          <a:xfrm>
            <a:off x="7077968" y="640434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Yu Gothic" charset="-128"/>
                <a:ea typeface="Yu Gothic" charset="-128"/>
                <a:cs typeface="Yu Gothic" charset="-128"/>
              </a:rPr>
              <a:t>データ</a:t>
            </a:r>
            <a:r>
              <a:rPr lang="ja-JP" altLang="en-US" sz="1200" dirty="0" smtClean="0">
                <a:latin typeface="Yu Gothic" charset="-128"/>
                <a:ea typeface="Yu Gothic" charset="-128"/>
                <a:cs typeface="Yu Gothic" charset="-128"/>
              </a:rPr>
              <a:t>コピー</a:t>
            </a:r>
            <a:endParaRPr kumimoji="1" lang="ja-JP" altLang="en-US" sz="1200" dirty="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220827" y="5963305"/>
            <a:ext cx="659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Yu Gothic" charset="-128"/>
                <a:ea typeface="Yu Gothic" charset="-128"/>
                <a:cs typeface="Yu Gothic" charset="-128"/>
              </a:rPr>
              <a:t>凡例</a:t>
            </a:r>
            <a:endParaRPr kumimoji="1" lang="ja-JP" altLang="en-US" sz="1400" dirty="0"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986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角丸四角形 130"/>
          <p:cNvSpPr/>
          <p:nvPr/>
        </p:nvSpPr>
        <p:spPr>
          <a:xfrm>
            <a:off x="235196" y="3170102"/>
            <a:ext cx="2016224" cy="3643274"/>
          </a:xfrm>
          <a:prstGeom prst="roundRect">
            <a:avLst>
              <a:gd name="adj" fmla="val 7672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5" name="角丸四角形 364"/>
          <p:cNvSpPr/>
          <p:nvPr/>
        </p:nvSpPr>
        <p:spPr>
          <a:xfrm>
            <a:off x="2398849" y="188640"/>
            <a:ext cx="6565639" cy="6480720"/>
          </a:xfrm>
          <a:prstGeom prst="roundRect">
            <a:avLst>
              <a:gd name="adj" fmla="val 7672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53753" y="32402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Yu Gothic" charset="-128"/>
                <a:ea typeface="Yu Gothic" charset="-128"/>
                <a:cs typeface="Yu Gothic" charset="-128"/>
              </a:rPr>
              <a:t>カーネル空間</a:t>
            </a:r>
            <a:endParaRPr kumimoji="1" lang="en-US" altLang="ja-JP" sz="1600" dirty="0" smtClean="0">
              <a:latin typeface="Yu Gothic" charset="-128"/>
              <a:ea typeface="Yu Gothic" charset="-128"/>
              <a:cs typeface="Yu Gothic" charset="-128"/>
            </a:endParaRPr>
          </a:p>
          <a:p>
            <a:pPr algn="ctr"/>
            <a:r>
              <a:rPr lang="en-US" altLang="ja-JP" sz="1600" dirty="0">
                <a:latin typeface="Yu Gothic" charset="-128"/>
                <a:ea typeface="Yu Gothic" charset="-128"/>
                <a:cs typeface="Yu Gothic" charset="-128"/>
              </a:rPr>
              <a:t>(</a:t>
            </a:r>
            <a:r>
              <a:rPr lang="en-US" altLang="ja-JP" sz="1600" dirty="0" err="1">
                <a:latin typeface="Yu Gothic" charset="-128"/>
                <a:ea typeface="Yu Gothic" charset="-128"/>
                <a:cs typeface="Yu Gothic" charset="-128"/>
              </a:rPr>
              <a:t>swap_info</a:t>
            </a:r>
            <a:r>
              <a:rPr lang="en-US" altLang="ja-JP" sz="1600" dirty="0" smtClean="0">
                <a:latin typeface="Yu Gothic" charset="-128"/>
                <a:ea typeface="Yu Gothic" charset="-128"/>
                <a:cs typeface="Yu Gothic" charset="-128"/>
              </a:rPr>
              <a:t>)</a:t>
            </a:r>
            <a:endParaRPr lang="en-US" altLang="ja-JP" sz="1600" dirty="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399282" y="2810469"/>
            <a:ext cx="1638300" cy="2143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latin typeface="Calibri" charset="0"/>
                <a:ea typeface="Calibri" charset="0"/>
                <a:cs typeface="Calibri" charset="0"/>
              </a:rPr>
              <a:t>filename</a:t>
            </a:r>
            <a:endParaRPr kumimoji="1" lang="ja-JP" alt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422061" y="882599"/>
            <a:ext cx="1642494" cy="1849545"/>
            <a:chOff x="258465" y="1886364"/>
            <a:chExt cx="1642494" cy="1849545"/>
          </a:xfrm>
        </p:grpSpPr>
        <p:sp>
          <p:nvSpPr>
            <p:cNvPr id="35" name="正方形/長方形 34"/>
            <p:cNvSpPr/>
            <p:nvPr/>
          </p:nvSpPr>
          <p:spPr bwMode="auto">
            <a:xfrm>
              <a:off x="258466" y="1886364"/>
              <a:ext cx="1638300" cy="11624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rtlCol="0" anchor="ctr" anchorCtr="0">
              <a:noAutofit/>
            </a:bodyPr>
            <a:lstStyle/>
            <a:p>
              <a:r>
                <a:rPr lang="en-US" altLang="ja-JP" sz="900" dirty="0" err="1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truct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swap_header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*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swphdr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4" name="正方形/長方形 93"/>
            <p:cNvSpPr/>
            <p:nvPr/>
          </p:nvSpPr>
          <p:spPr bwMode="auto">
            <a:xfrm>
              <a:off x="258466" y="1997093"/>
              <a:ext cx="1638300" cy="11624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rtlCol="0" anchor="ctr" anchorCtr="0">
              <a:noAutofit/>
            </a:bodyPr>
            <a:lstStyle/>
            <a:p>
              <a:r>
                <a:rPr lang="en-US" altLang="ja-JP" sz="900" dirty="0" err="1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truct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swap_areainfo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*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swap_info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5" name="正方形/長方形 94"/>
            <p:cNvSpPr/>
            <p:nvPr/>
          </p:nvSpPr>
          <p:spPr bwMode="auto">
            <a:xfrm>
              <a:off x="258466" y="2117539"/>
              <a:ext cx="1638300" cy="1102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rtlCol="0" anchor="ctr" anchorCtr="0">
              <a:noAutofit/>
            </a:bodyPr>
            <a:lstStyle/>
            <a:p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struct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swap_areainfo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*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mlock_info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</a:t>
              </a:r>
              <a:endParaRPr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6" name="正方形/長方形 95"/>
            <p:cNvSpPr/>
            <p:nvPr/>
          </p:nvSpPr>
          <p:spPr bwMode="auto">
            <a:xfrm>
              <a:off x="258466" y="3265248"/>
              <a:ext cx="1638300" cy="11624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900" dirty="0">
                  <a:latin typeface="Calibri" charset="0"/>
                  <a:ea typeface="Calibri" charset="0"/>
                  <a:cs typeface="Calibri" charset="0"/>
                </a:rPr>
                <a:t>c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har *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swapfname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258465" y="2229906"/>
              <a:ext cx="1642493" cy="343368"/>
              <a:chOff x="284001" y="1707398"/>
              <a:chExt cx="1638300" cy="343368"/>
            </a:xfrm>
          </p:grpSpPr>
          <p:sp>
            <p:nvSpPr>
              <p:cNvPr id="29" name="正方形/長方形 28"/>
              <p:cNvSpPr/>
              <p:nvPr/>
            </p:nvSpPr>
            <p:spPr bwMode="auto">
              <a:xfrm>
                <a:off x="284001" y="1707398"/>
                <a:ext cx="819150" cy="3433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36000" rtlCol="0" anchor="ctr" anchorCtr="0">
                <a:noAutofit/>
              </a:bodyPr>
              <a:lstStyle/>
              <a:p>
                <a:r>
                  <a:rPr lang="en-US" altLang="ja-JP" sz="700" dirty="0" err="1" smtClean="0">
                    <a:latin typeface="Calibri" charset="0"/>
                    <a:ea typeface="Calibri" charset="0"/>
                    <a:cs typeface="Calibri" charset="0"/>
                  </a:rPr>
                  <a:t>s</a:t>
                </a:r>
                <a:r>
                  <a:rPr kumimoji="1" lang="en-US" altLang="ja-JP" sz="700" dirty="0" err="1" smtClean="0">
                    <a:latin typeface="Calibri" charset="0"/>
                    <a:ea typeface="Calibri" charset="0"/>
                    <a:cs typeface="Calibri" charset="0"/>
                  </a:rPr>
                  <a:t>truct</a:t>
                </a:r>
                <a:r>
                  <a:rPr kumimoji="1" lang="en-US" altLang="ja-JP" sz="7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  <a:p>
                <a:r>
                  <a:rPr kumimoji="1" lang="en-US" altLang="ja-JP" sz="700" dirty="0" err="1" smtClean="0">
                    <a:latin typeface="Calibri" charset="0"/>
                    <a:ea typeface="Calibri" charset="0"/>
                    <a:cs typeface="Calibri" charset="0"/>
                  </a:rPr>
                  <a:t>arealist</a:t>
                </a:r>
                <a:endParaRPr kumimoji="1" lang="en-US" altLang="ja-JP" sz="7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kumimoji="1" lang="en-US" altLang="ja-JP" sz="700" dirty="0" err="1" smtClean="0">
                    <a:latin typeface="Calibri" charset="0"/>
                    <a:ea typeface="Calibri" charset="0"/>
                    <a:cs typeface="Calibri" charset="0"/>
                  </a:rPr>
                  <a:t>swap_area</a:t>
                </a:r>
                <a:endParaRPr kumimoji="1" lang="ja-JP" altLang="en-US" sz="7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1" name="正方形/長方形 100"/>
              <p:cNvSpPr/>
              <p:nvPr/>
            </p:nvSpPr>
            <p:spPr bwMode="auto">
              <a:xfrm>
                <a:off x="1103151" y="1707398"/>
                <a:ext cx="819150" cy="11624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*head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2" name="正方形/長方形 101"/>
              <p:cNvSpPr/>
              <p:nvPr/>
            </p:nvSpPr>
            <p:spPr bwMode="auto">
              <a:xfrm>
                <a:off x="1103151" y="1823639"/>
                <a:ext cx="819150" cy="11468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*tail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3" name="正方形/長方形 102"/>
              <p:cNvSpPr/>
              <p:nvPr/>
            </p:nvSpPr>
            <p:spPr bwMode="auto">
              <a:xfrm>
                <a:off x="1103151" y="1937955"/>
                <a:ext cx="819150" cy="11281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900" dirty="0">
                    <a:latin typeface="Calibri" charset="0"/>
                    <a:ea typeface="Calibri" charset="0"/>
                    <a:cs typeface="Calibri" charset="0"/>
                  </a:rPr>
                  <a:t>c</a:t>
                </a:r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ount(n)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258466" y="2573274"/>
              <a:ext cx="1642493" cy="341090"/>
              <a:chOff x="284001" y="2167359"/>
              <a:chExt cx="1631863" cy="341090"/>
            </a:xfrm>
          </p:grpSpPr>
          <p:sp>
            <p:nvSpPr>
              <p:cNvPr id="106" name="正方形/長方形 105"/>
              <p:cNvSpPr/>
              <p:nvPr/>
            </p:nvSpPr>
            <p:spPr bwMode="auto">
              <a:xfrm>
                <a:off x="284001" y="2167359"/>
                <a:ext cx="819150" cy="34108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36000" rtlCol="0" anchor="ctr" anchorCtr="0">
                <a:noAutofit/>
              </a:bodyPr>
              <a:lstStyle/>
              <a:p>
                <a:r>
                  <a:rPr lang="en-US" altLang="ja-JP" sz="700" dirty="0" err="1" smtClean="0">
                    <a:latin typeface="Calibri" charset="0"/>
                    <a:ea typeface="Calibri" charset="0"/>
                    <a:cs typeface="Calibri" charset="0"/>
                  </a:rPr>
                  <a:t>s</a:t>
                </a:r>
                <a:r>
                  <a:rPr kumimoji="1" lang="en-US" altLang="ja-JP" sz="700" dirty="0" err="1" smtClean="0">
                    <a:latin typeface="Calibri" charset="0"/>
                    <a:ea typeface="Calibri" charset="0"/>
                    <a:cs typeface="Calibri" charset="0"/>
                  </a:rPr>
                  <a:t>truct</a:t>
                </a:r>
                <a:r>
                  <a:rPr kumimoji="1" lang="en-US" altLang="ja-JP" sz="7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  <a:p>
                <a:r>
                  <a:rPr kumimoji="1" lang="en-US" altLang="ja-JP" sz="700" dirty="0" err="1" smtClean="0">
                    <a:latin typeface="Calibri" charset="0"/>
                    <a:ea typeface="Calibri" charset="0"/>
                    <a:cs typeface="Calibri" charset="0"/>
                  </a:rPr>
                  <a:t>arealist</a:t>
                </a:r>
                <a:endParaRPr kumimoji="1" lang="en-US" altLang="ja-JP" sz="7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kumimoji="1" lang="en-US" altLang="ja-JP" sz="700" dirty="0" err="1" smtClean="0">
                    <a:latin typeface="Calibri" charset="0"/>
                    <a:ea typeface="Calibri" charset="0"/>
                    <a:cs typeface="Calibri" charset="0"/>
                  </a:rPr>
                  <a:t>mlock_area</a:t>
                </a:r>
                <a:endParaRPr kumimoji="1" lang="ja-JP" altLang="en-US" sz="7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8" name="正方形/長方形 107"/>
              <p:cNvSpPr/>
              <p:nvPr/>
            </p:nvSpPr>
            <p:spPr bwMode="auto">
              <a:xfrm>
                <a:off x="1096714" y="2167360"/>
                <a:ext cx="819150" cy="11624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*head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9" name="正方形/長方形 108"/>
              <p:cNvSpPr/>
              <p:nvPr/>
            </p:nvSpPr>
            <p:spPr bwMode="auto">
              <a:xfrm>
                <a:off x="1096714" y="2283601"/>
                <a:ext cx="819150" cy="11245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*tail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0" name="正方形/長方形 109"/>
              <p:cNvSpPr/>
              <p:nvPr/>
            </p:nvSpPr>
            <p:spPr bwMode="auto">
              <a:xfrm>
                <a:off x="1096714" y="2395638"/>
                <a:ext cx="819150" cy="11281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count(m)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258466" y="2914364"/>
              <a:ext cx="1638300" cy="351566"/>
              <a:chOff x="284001" y="2614566"/>
              <a:chExt cx="1638300" cy="351566"/>
            </a:xfrm>
          </p:grpSpPr>
          <p:sp>
            <p:nvSpPr>
              <p:cNvPr id="112" name="正方形/長方形 111"/>
              <p:cNvSpPr/>
              <p:nvPr/>
            </p:nvSpPr>
            <p:spPr bwMode="auto">
              <a:xfrm>
                <a:off x="284001" y="2614566"/>
                <a:ext cx="819150" cy="35156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36000" rtlCol="0" anchor="ctr" anchorCtr="0">
                <a:normAutofit fontScale="77500" lnSpcReduction="20000"/>
              </a:bodyPr>
              <a:lstStyle/>
              <a:p>
                <a:r>
                  <a:rPr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s</a:t>
                </a:r>
                <a:r>
                  <a:rPr kumimoji="1"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truct</a:t>
                </a:r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  <a:p>
                <a:r>
                  <a:rPr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mlockcntnr</a:t>
                </a:r>
                <a:endParaRPr kumimoji="1" lang="en-US" altLang="ja-JP" sz="9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lang="en-US" altLang="ja-JP" sz="900" dirty="0" err="1">
                    <a:latin typeface="Calibri" charset="0"/>
                    <a:ea typeface="Calibri" charset="0"/>
                    <a:cs typeface="Calibri" charset="0"/>
                  </a:rPr>
                  <a:t>mlock_container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4" name="正方形/長方形 113"/>
              <p:cNvSpPr/>
              <p:nvPr/>
            </p:nvSpPr>
            <p:spPr bwMode="auto">
              <a:xfrm>
                <a:off x="1103151" y="2614566"/>
                <a:ext cx="819150" cy="11242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*from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5" name="正方形/長方形 114"/>
              <p:cNvSpPr/>
              <p:nvPr/>
            </p:nvSpPr>
            <p:spPr bwMode="auto">
              <a:xfrm>
                <a:off x="1103151" y="2730320"/>
                <a:ext cx="819150" cy="11624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ccount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6" name="正方形/長方形 115"/>
              <p:cNvSpPr/>
              <p:nvPr/>
            </p:nvSpPr>
            <p:spPr bwMode="auto">
              <a:xfrm>
                <a:off x="1103151" y="2849891"/>
                <a:ext cx="819150" cy="11624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*cur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117" name="正方形/長方形 116"/>
            <p:cNvSpPr/>
            <p:nvPr/>
          </p:nvSpPr>
          <p:spPr bwMode="auto">
            <a:xfrm>
              <a:off x="258466" y="3388491"/>
              <a:ext cx="1638300" cy="11624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900" dirty="0">
                  <a:latin typeface="Calibri" charset="0"/>
                  <a:ea typeface="Calibri" charset="0"/>
                  <a:cs typeface="Calibri" charset="0"/>
                </a:rPr>
                <a:t>c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har *</a:t>
              </a:r>
              <a:r>
                <a:rPr lang="en-US" altLang="ja-JP" sz="900" dirty="0" err="1">
                  <a:latin typeface="Calibri" charset="0"/>
                  <a:ea typeface="Calibri" charset="0"/>
                  <a:cs typeface="Calibri" charset="0"/>
                </a:rPr>
                <a:t>udata_buf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8" name="正方形/長方形 117"/>
            <p:cNvSpPr/>
            <p:nvPr/>
          </p:nvSpPr>
          <p:spPr bwMode="auto">
            <a:xfrm>
              <a:off x="258466" y="3504732"/>
              <a:ext cx="1638300" cy="11462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900" dirty="0" err="1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ize_t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altLang="ja-JP" sz="900" dirty="0" err="1">
                  <a:latin typeface="Calibri" charset="0"/>
                  <a:ea typeface="Calibri" charset="0"/>
                  <a:cs typeface="Calibri" charset="0"/>
                </a:rPr>
                <a:t>ubuf_size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9" name="正方形/長方形 118"/>
            <p:cNvSpPr/>
            <p:nvPr/>
          </p:nvSpPr>
          <p:spPr bwMode="auto">
            <a:xfrm>
              <a:off x="258467" y="3619668"/>
              <a:ext cx="1638300" cy="11624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900" dirty="0" err="1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ize_t</a:t>
              </a:r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altLang="ja-JP" sz="900" dirty="0" err="1">
                  <a:latin typeface="Calibri" charset="0"/>
                  <a:ea typeface="Calibri" charset="0"/>
                  <a:cs typeface="Calibri" charset="0"/>
                </a:rPr>
                <a:t>ubuf_alloced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324" name="正方形/長方形 323"/>
          <p:cNvSpPr/>
          <p:nvPr/>
        </p:nvSpPr>
        <p:spPr bwMode="auto">
          <a:xfrm>
            <a:off x="6156176" y="644699"/>
            <a:ext cx="2430338" cy="529803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2" name="正方形/長方形 331"/>
          <p:cNvSpPr/>
          <p:nvPr/>
        </p:nvSpPr>
        <p:spPr bwMode="auto">
          <a:xfrm>
            <a:off x="6156176" y="968263"/>
            <a:ext cx="2430338" cy="157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900" dirty="0">
                <a:latin typeface="Calibri" charset="0"/>
                <a:ea typeface="Calibri" charset="0"/>
                <a:cs typeface="Calibri" charset="0"/>
              </a:rPr>
              <a:t>b</a:t>
            </a:r>
            <a:r>
              <a:rPr kumimoji="1" lang="en-US" altLang="ja-JP" sz="900" dirty="0" smtClean="0">
                <a:latin typeface="Calibri" charset="0"/>
                <a:ea typeface="Calibri" charset="0"/>
                <a:cs typeface="Calibri" charset="0"/>
              </a:rPr>
              <a:t>uffer</a:t>
            </a:r>
            <a:endParaRPr kumimoji="1" lang="ja-JP" alt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5221885" y="643746"/>
            <a:ext cx="934291" cy="3245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5221885" y="1161262"/>
            <a:ext cx="934292" cy="542697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正方形/長方形 332"/>
          <p:cNvSpPr/>
          <p:nvPr/>
        </p:nvSpPr>
        <p:spPr bwMode="auto">
          <a:xfrm>
            <a:off x="6156176" y="1984717"/>
            <a:ext cx="2430338" cy="1577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900" dirty="0" err="1">
                <a:latin typeface="Calibri" charset="0"/>
                <a:ea typeface="Calibri" charset="0"/>
                <a:cs typeface="Calibri" charset="0"/>
              </a:rPr>
              <a:t>s</a:t>
            </a:r>
            <a:r>
              <a:rPr kumimoji="1" lang="en-US" altLang="ja-JP" sz="900" dirty="0" err="1" smtClean="0">
                <a:latin typeface="Calibri" charset="0"/>
                <a:ea typeface="Calibri" charset="0"/>
                <a:cs typeface="Calibri" charset="0"/>
              </a:rPr>
              <a:t>wap_area</a:t>
            </a:r>
            <a:r>
              <a:rPr kumimoji="1" lang="en-US" altLang="ja-JP" sz="900" dirty="0" smtClean="0">
                <a:latin typeface="Calibri" charset="0"/>
                <a:ea typeface="Calibri" charset="0"/>
                <a:cs typeface="Calibri" charset="0"/>
              </a:rPr>
              <a:t>[0]</a:t>
            </a:r>
            <a:endParaRPr kumimoji="1" lang="ja-JP" alt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4" name="正方形/長方形 333"/>
          <p:cNvSpPr/>
          <p:nvPr/>
        </p:nvSpPr>
        <p:spPr bwMode="auto">
          <a:xfrm>
            <a:off x="6156176" y="2783668"/>
            <a:ext cx="2430338" cy="157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900" dirty="0" err="1" smtClean="0">
                <a:latin typeface="Calibri" charset="0"/>
                <a:ea typeface="Calibri" charset="0"/>
                <a:cs typeface="Calibri" charset="0"/>
              </a:rPr>
              <a:t>mlock_area</a:t>
            </a:r>
            <a:r>
              <a:rPr kumimoji="1" lang="en-US" altLang="ja-JP" sz="900" dirty="0" smtClean="0">
                <a:latin typeface="Calibri" charset="0"/>
                <a:ea typeface="Calibri" charset="0"/>
                <a:cs typeface="Calibri" charset="0"/>
              </a:rPr>
              <a:t>[0]</a:t>
            </a:r>
            <a:endParaRPr kumimoji="1" lang="ja-JP" alt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5" name="正方形/長方形 334"/>
          <p:cNvSpPr/>
          <p:nvPr/>
        </p:nvSpPr>
        <p:spPr bwMode="auto">
          <a:xfrm>
            <a:off x="6156176" y="3409218"/>
            <a:ext cx="2430338" cy="157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900" dirty="0" err="1" smtClean="0">
                <a:latin typeface="Calibri" charset="0"/>
                <a:ea typeface="Calibri" charset="0"/>
                <a:cs typeface="Calibri" charset="0"/>
              </a:rPr>
              <a:t>mlock_area</a:t>
            </a:r>
            <a:r>
              <a:rPr kumimoji="1" lang="en-US" altLang="ja-JP" sz="900" dirty="0" smtClean="0">
                <a:latin typeface="Calibri" charset="0"/>
                <a:ea typeface="Calibri" charset="0"/>
                <a:cs typeface="Calibri" charset="0"/>
              </a:rPr>
              <a:t>[m]</a:t>
            </a:r>
            <a:endParaRPr kumimoji="1" lang="ja-JP" alt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6" name="正方形/長方形 335"/>
          <p:cNvSpPr/>
          <p:nvPr/>
        </p:nvSpPr>
        <p:spPr bwMode="auto">
          <a:xfrm>
            <a:off x="6156176" y="4039797"/>
            <a:ext cx="2430338" cy="1577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900" dirty="0" err="1">
                <a:latin typeface="Calibri" charset="0"/>
                <a:ea typeface="Calibri" charset="0"/>
                <a:cs typeface="Calibri" charset="0"/>
              </a:rPr>
              <a:t>s</a:t>
            </a:r>
            <a:r>
              <a:rPr kumimoji="1" lang="en-US" altLang="ja-JP" sz="900" dirty="0" err="1" smtClean="0">
                <a:latin typeface="Calibri" charset="0"/>
                <a:ea typeface="Calibri" charset="0"/>
                <a:cs typeface="Calibri" charset="0"/>
              </a:rPr>
              <a:t>wap_area</a:t>
            </a:r>
            <a:r>
              <a:rPr kumimoji="1" lang="en-US" altLang="ja-JP" sz="900" dirty="0" smtClean="0">
                <a:latin typeface="Calibri" charset="0"/>
                <a:ea typeface="Calibri" charset="0"/>
                <a:cs typeface="Calibri" charset="0"/>
              </a:rPr>
              <a:t>[n]</a:t>
            </a:r>
            <a:endParaRPr kumimoji="1" lang="ja-JP" altLang="en-US" sz="9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直線矢印コネクタ 31"/>
          <p:cNvCxnSpPr>
            <a:stCxn id="117" idx="3"/>
          </p:cNvCxnSpPr>
          <p:nvPr/>
        </p:nvCxnSpPr>
        <p:spPr>
          <a:xfrm flipV="1">
            <a:off x="2060362" y="653974"/>
            <a:ext cx="699306" cy="1788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94" idx="3"/>
          </p:cNvCxnSpPr>
          <p:nvPr/>
        </p:nvCxnSpPr>
        <p:spPr>
          <a:xfrm>
            <a:off x="2060362" y="1051449"/>
            <a:ext cx="699310" cy="3062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95" idx="3"/>
          </p:cNvCxnSpPr>
          <p:nvPr/>
        </p:nvCxnSpPr>
        <p:spPr>
          <a:xfrm>
            <a:off x="2060362" y="1168924"/>
            <a:ext cx="699306" cy="3969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線コネクタ 42"/>
          <p:cNvCxnSpPr>
            <a:stCxn id="96" idx="1"/>
            <a:endCxn id="25" idx="1"/>
          </p:cNvCxnSpPr>
          <p:nvPr/>
        </p:nvCxnSpPr>
        <p:spPr>
          <a:xfrm rot="10800000" flipV="1">
            <a:off x="399282" y="2319603"/>
            <a:ext cx="22780" cy="598021"/>
          </a:xfrm>
          <a:prstGeom prst="curvedConnector3">
            <a:avLst>
              <a:gd name="adj1" fmla="val 11035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30" idx="3"/>
          </p:cNvCxnSpPr>
          <p:nvPr/>
        </p:nvCxnSpPr>
        <p:spPr>
          <a:xfrm flipV="1">
            <a:off x="5221884" y="1966811"/>
            <a:ext cx="934292" cy="2187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矢印コネクタ 342"/>
          <p:cNvCxnSpPr>
            <a:stCxn id="97" idx="3"/>
          </p:cNvCxnSpPr>
          <p:nvPr/>
        </p:nvCxnSpPr>
        <p:spPr>
          <a:xfrm flipV="1">
            <a:off x="5221884" y="2145924"/>
            <a:ext cx="934292" cy="2119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矢印コネクタ 343"/>
          <p:cNvCxnSpPr>
            <a:stCxn id="290" idx="3"/>
          </p:cNvCxnSpPr>
          <p:nvPr/>
        </p:nvCxnSpPr>
        <p:spPr>
          <a:xfrm flipV="1">
            <a:off x="5221884" y="4039797"/>
            <a:ext cx="934294" cy="684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矢印コネクタ 344"/>
          <p:cNvCxnSpPr>
            <a:stCxn id="291" idx="3"/>
          </p:cNvCxnSpPr>
          <p:nvPr/>
        </p:nvCxnSpPr>
        <p:spPr>
          <a:xfrm flipV="1">
            <a:off x="5221884" y="4211383"/>
            <a:ext cx="934294" cy="624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角丸四角形 365"/>
          <p:cNvSpPr/>
          <p:nvPr/>
        </p:nvSpPr>
        <p:spPr>
          <a:xfrm>
            <a:off x="235196" y="188641"/>
            <a:ext cx="2016224" cy="2894468"/>
          </a:xfrm>
          <a:prstGeom prst="roundRect">
            <a:avLst>
              <a:gd name="adj" fmla="val 7672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9" name="テキスト ボックス 368"/>
          <p:cNvSpPr txBox="1"/>
          <p:nvPr/>
        </p:nvSpPr>
        <p:spPr>
          <a:xfrm>
            <a:off x="6804248" y="33141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Yu Gothic" charset="-128"/>
                <a:ea typeface="Yu Gothic" charset="-128"/>
                <a:cs typeface="Yu Gothic" charset="-128"/>
              </a:rPr>
              <a:t>ユーザ空間</a:t>
            </a:r>
            <a:endParaRPr kumimoji="1" lang="ja-JP" altLang="en-US" sz="1600" dirty="0"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18" name="直線矢印コネクタ 17"/>
          <p:cNvCxnSpPr>
            <a:stCxn id="35" idx="3"/>
          </p:cNvCxnSpPr>
          <p:nvPr/>
        </p:nvCxnSpPr>
        <p:spPr>
          <a:xfrm>
            <a:off x="2060362" y="940720"/>
            <a:ext cx="699306" cy="5195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303753" y="3443550"/>
            <a:ext cx="1829357" cy="3270650"/>
            <a:chOff x="422063" y="3211827"/>
            <a:chExt cx="1829357" cy="3270650"/>
          </a:xfrm>
        </p:grpSpPr>
        <p:sp>
          <p:nvSpPr>
            <p:cNvPr id="261" name="正方形/長方形 260"/>
            <p:cNvSpPr/>
            <p:nvPr/>
          </p:nvSpPr>
          <p:spPr bwMode="auto">
            <a:xfrm>
              <a:off x="422063" y="3662030"/>
              <a:ext cx="819150" cy="4501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kumimoji="1"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truct</a:t>
              </a:r>
              <a:endParaRPr kumimoji="1" lang="en-US" altLang="ja-JP" sz="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swap_areainfo</a:t>
              </a:r>
              <a:endParaRPr lang="en-US" altLang="ja-JP" sz="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kumimoji="1"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wap_info</a:t>
              </a:r>
              <a:r>
                <a:rPr kumimoji="1"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[0]) 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62" name="グループ化 261"/>
            <p:cNvGrpSpPr/>
            <p:nvPr/>
          </p:nvGrpSpPr>
          <p:grpSpPr>
            <a:xfrm>
              <a:off x="1241212" y="3662029"/>
              <a:ext cx="1010208" cy="450136"/>
              <a:chOff x="3657424" y="1044830"/>
              <a:chExt cx="1643064" cy="450136"/>
            </a:xfrm>
          </p:grpSpPr>
          <p:sp>
            <p:nvSpPr>
              <p:cNvPr id="263" name="正方形/長方形 262"/>
              <p:cNvSpPr/>
              <p:nvPr/>
            </p:nvSpPr>
            <p:spPr bwMode="auto">
              <a:xfrm>
                <a:off x="3657424" y="1044830"/>
                <a:ext cx="1643063" cy="1162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start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64" name="正方形/長方形 263"/>
              <p:cNvSpPr/>
              <p:nvPr/>
            </p:nvSpPr>
            <p:spPr bwMode="auto">
              <a:xfrm>
                <a:off x="3657424" y="1160425"/>
                <a:ext cx="1643063" cy="10862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end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65" name="正方形/長方形 264"/>
              <p:cNvSpPr/>
              <p:nvPr/>
            </p:nvSpPr>
            <p:spPr bwMode="auto">
              <a:xfrm>
                <a:off x="3657424" y="1269052"/>
                <a:ext cx="1643063" cy="1109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pos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66" name="正方形/長方形 265"/>
              <p:cNvSpPr/>
              <p:nvPr/>
            </p:nvSpPr>
            <p:spPr bwMode="auto">
              <a:xfrm>
                <a:off x="3657424" y="1380031"/>
                <a:ext cx="1643064" cy="11493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flag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255" name="正方形/長方形 254"/>
            <p:cNvSpPr/>
            <p:nvPr/>
          </p:nvSpPr>
          <p:spPr bwMode="auto">
            <a:xfrm>
              <a:off x="422063" y="4232336"/>
              <a:ext cx="819150" cy="4501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kumimoji="1"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truct</a:t>
              </a:r>
              <a:endParaRPr kumimoji="1" lang="en-US" altLang="ja-JP" sz="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swap_areainfo</a:t>
              </a:r>
              <a:endParaRPr lang="en-US" altLang="ja-JP" sz="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kumimoji="1"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wap_info</a:t>
              </a:r>
              <a:r>
                <a:rPr kumimoji="1"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[n]) 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56" name="グループ化 255"/>
            <p:cNvGrpSpPr/>
            <p:nvPr/>
          </p:nvGrpSpPr>
          <p:grpSpPr>
            <a:xfrm>
              <a:off x="1241212" y="4232335"/>
              <a:ext cx="1010208" cy="450136"/>
              <a:chOff x="3657424" y="1615136"/>
              <a:chExt cx="1643064" cy="450136"/>
            </a:xfrm>
          </p:grpSpPr>
          <p:sp>
            <p:nvSpPr>
              <p:cNvPr id="257" name="正方形/長方形 256"/>
              <p:cNvSpPr/>
              <p:nvPr/>
            </p:nvSpPr>
            <p:spPr bwMode="auto">
              <a:xfrm>
                <a:off x="3657424" y="1615136"/>
                <a:ext cx="1643063" cy="1162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start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58" name="正方形/長方形 257"/>
              <p:cNvSpPr/>
              <p:nvPr/>
            </p:nvSpPr>
            <p:spPr bwMode="auto">
              <a:xfrm>
                <a:off x="3657424" y="1730731"/>
                <a:ext cx="1643063" cy="10862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end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59" name="正方形/長方形 258"/>
              <p:cNvSpPr/>
              <p:nvPr/>
            </p:nvSpPr>
            <p:spPr bwMode="auto">
              <a:xfrm>
                <a:off x="3657424" y="1839358"/>
                <a:ext cx="1643063" cy="1109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pos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60" name="正方形/長方形 259"/>
              <p:cNvSpPr/>
              <p:nvPr/>
            </p:nvSpPr>
            <p:spPr bwMode="auto">
              <a:xfrm>
                <a:off x="3657424" y="1950337"/>
                <a:ext cx="1643064" cy="11493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flag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219" name="正方形/長方形 218"/>
            <p:cNvSpPr/>
            <p:nvPr/>
          </p:nvSpPr>
          <p:spPr bwMode="auto">
            <a:xfrm>
              <a:off x="422063" y="4109875"/>
              <a:ext cx="1829357" cy="1237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rtlCol="0" anchor="ctr" anchorCtr="0">
              <a:noAutofit/>
            </a:bodyPr>
            <a:lstStyle/>
            <a:p>
              <a:pPr algn="ctr"/>
              <a:r>
                <a:rPr lang="en-US" altLang="ja-JP" sz="800" dirty="0">
                  <a:latin typeface="Calibri" charset="0"/>
                  <a:ea typeface="Calibri" charset="0"/>
                  <a:cs typeface="Calibri" charset="0"/>
                </a:rPr>
                <a:t>...</a:t>
              </a:r>
              <a:endParaRPr lang="en-US" altLang="ja-JP" sz="800" dirty="0" smtClean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49" name="正方形/長方形 248"/>
            <p:cNvSpPr/>
            <p:nvPr/>
          </p:nvSpPr>
          <p:spPr bwMode="auto">
            <a:xfrm>
              <a:off x="422063" y="4682473"/>
              <a:ext cx="819150" cy="4501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kumimoji="1"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truct</a:t>
              </a:r>
              <a:endParaRPr kumimoji="1" lang="en-US" altLang="ja-JP" sz="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swap_areainfo</a:t>
              </a:r>
              <a:endParaRPr lang="en-US" altLang="ja-JP" sz="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kumimoji="1"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kumimoji="1"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mlock_info</a:t>
              </a:r>
              <a:r>
                <a:rPr kumimoji="1"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[0]) 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50" name="グループ化 249"/>
            <p:cNvGrpSpPr/>
            <p:nvPr/>
          </p:nvGrpSpPr>
          <p:grpSpPr>
            <a:xfrm>
              <a:off x="1241212" y="4682472"/>
              <a:ext cx="1010208" cy="450136"/>
              <a:chOff x="3657424" y="2065273"/>
              <a:chExt cx="1643064" cy="450136"/>
            </a:xfrm>
          </p:grpSpPr>
          <p:sp>
            <p:nvSpPr>
              <p:cNvPr id="251" name="正方形/長方形 250"/>
              <p:cNvSpPr/>
              <p:nvPr/>
            </p:nvSpPr>
            <p:spPr bwMode="auto">
              <a:xfrm>
                <a:off x="3657424" y="2065273"/>
                <a:ext cx="1643063" cy="1162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start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52" name="正方形/長方形 251"/>
              <p:cNvSpPr/>
              <p:nvPr/>
            </p:nvSpPr>
            <p:spPr bwMode="auto">
              <a:xfrm>
                <a:off x="3657424" y="2180868"/>
                <a:ext cx="1643063" cy="10862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end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53" name="正方形/長方形 252"/>
              <p:cNvSpPr/>
              <p:nvPr/>
            </p:nvSpPr>
            <p:spPr bwMode="auto">
              <a:xfrm>
                <a:off x="3657424" y="2289495"/>
                <a:ext cx="1643063" cy="1109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pos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54" name="正方形/長方形 253"/>
              <p:cNvSpPr/>
              <p:nvPr/>
            </p:nvSpPr>
            <p:spPr bwMode="auto">
              <a:xfrm>
                <a:off x="3657424" y="2400474"/>
                <a:ext cx="1643064" cy="11493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flag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243" name="正方形/長方形 242"/>
            <p:cNvSpPr/>
            <p:nvPr/>
          </p:nvSpPr>
          <p:spPr bwMode="auto">
            <a:xfrm>
              <a:off x="422063" y="5252779"/>
              <a:ext cx="819150" cy="4501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kumimoji="1"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truct</a:t>
              </a:r>
              <a:endParaRPr kumimoji="1" lang="en-US" altLang="ja-JP" sz="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swap_areainfo</a:t>
              </a:r>
              <a:endParaRPr lang="en-US" altLang="ja-JP" sz="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mlock_info</a:t>
              </a:r>
              <a:r>
                <a:rPr kumimoji="1"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[m]) 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44" name="グループ化 243"/>
            <p:cNvGrpSpPr/>
            <p:nvPr/>
          </p:nvGrpSpPr>
          <p:grpSpPr>
            <a:xfrm>
              <a:off x="1241212" y="5252778"/>
              <a:ext cx="1010208" cy="450136"/>
              <a:chOff x="3657424" y="2635579"/>
              <a:chExt cx="1643064" cy="450136"/>
            </a:xfrm>
          </p:grpSpPr>
          <p:sp>
            <p:nvSpPr>
              <p:cNvPr id="245" name="正方形/長方形 244"/>
              <p:cNvSpPr/>
              <p:nvPr/>
            </p:nvSpPr>
            <p:spPr bwMode="auto">
              <a:xfrm>
                <a:off x="3657424" y="2635579"/>
                <a:ext cx="1643063" cy="1162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start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46" name="正方形/長方形 245"/>
              <p:cNvSpPr/>
              <p:nvPr/>
            </p:nvSpPr>
            <p:spPr bwMode="auto">
              <a:xfrm>
                <a:off x="3657424" y="2751174"/>
                <a:ext cx="1643063" cy="10862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end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47" name="正方形/長方形 246"/>
              <p:cNvSpPr/>
              <p:nvPr/>
            </p:nvSpPr>
            <p:spPr bwMode="auto">
              <a:xfrm>
                <a:off x="3657424" y="2859801"/>
                <a:ext cx="1643063" cy="1109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pos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48" name="正方形/長方形 247"/>
              <p:cNvSpPr/>
              <p:nvPr/>
            </p:nvSpPr>
            <p:spPr bwMode="auto">
              <a:xfrm>
                <a:off x="3657424" y="2970780"/>
                <a:ext cx="1643064" cy="11493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flag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222" name="正方形/長方形 221"/>
            <p:cNvSpPr/>
            <p:nvPr/>
          </p:nvSpPr>
          <p:spPr bwMode="auto">
            <a:xfrm>
              <a:off x="422063" y="5132609"/>
              <a:ext cx="1829357" cy="120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rtlCol="0" anchor="ctr" anchorCtr="0">
              <a:noAutofit/>
            </a:bodyPr>
            <a:lstStyle/>
            <a:p>
              <a:pPr algn="ctr"/>
              <a:r>
                <a:rPr lang="en-US" altLang="ja-JP" sz="800" dirty="0">
                  <a:latin typeface="Calibri" charset="0"/>
                  <a:ea typeface="Calibri" charset="0"/>
                  <a:cs typeface="Calibri" charset="0"/>
                </a:rPr>
                <a:t>...</a:t>
              </a:r>
              <a:endParaRPr lang="en-US" altLang="ja-JP" sz="800" dirty="0" smtClean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37" name="グループ化 236"/>
            <p:cNvGrpSpPr/>
            <p:nvPr/>
          </p:nvGrpSpPr>
          <p:grpSpPr>
            <a:xfrm>
              <a:off x="1241214" y="3211827"/>
              <a:ext cx="1010206" cy="451562"/>
              <a:chOff x="5719364" y="4941975"/>
              <a:chExt cx="819150" cy="45156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39" name="正方形/長方形 238"/>
              <p:cNvSpPr/>
              <p:nvPr/>
            </p:nvSpPr>
            <p:spPr bwMode="auto">
              <a:xfrm>
                <a:off x="5719364" y="4941975"/>
                <a:ext cx="819150" cy="11493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900" dirty="0">
                    <a:latin typeface="Calibri" charset="0"/>
                    <a:ea typeface="Calibri" charset="0"/>
                    <a:cs typeface="Calibri" charset="0"/>
                  </a:rPr>
                  <a:t>c</a:t>
                </a:r>
                <a:r>
                  <a:rPr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har magic[16]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40" name="正方形/長方形 239"/>
              <p:cNvSpPr/>
              <p:nvPr/>
            </p:nvSpPr>
            <p:spPr bwMode="auto">
              <a:xfrm>
                <a:off x="5719364" y="5060363"/>
                <a:ext cx="819150" cy="10810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900" dirty="0">
                    <a:latin typeface="Calibri" charset="0"/>
                    <a:ea typeface="Calibri" charset="0"/>
                    <a:cs typeface="Calibri" charset="0"/>
                  </a:rPr>
                  <a:t>c</a:t>
                </a:r>
                <a:r>
                  <a:rPr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har version[16]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41" name="正方形/長方形 240"/>
              <p:cNvSpPr/>
              <p:nvPr/>
            </p:nvSpPr>
            <p:spPr bwMode="auto">
              <a:xfrm>
                <a:off x="5719364" y="5167621"/>
                <a:ext cx="819150" cy="11097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900" dirty="0">
                    <a:latin typeface="Calibri" charset="0"/>
                    <a:ea typeface="Calibri" charset="0"/>
                    <a:cs typeface="Calibri" charset="0"/>
                  </a:rPr>
                  <a:t>i</a:t>
                </a:r>
                <a:r>
                  <a:rPr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nt </a:t>
                </a:r>
                <a:r>
                  <a:rPr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count_sarea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42" name="正方形/長方形 241"/>
              <p:cNvSpPr/>
              <p:nvPr/>
            </p:nvSpPr>
            <p:spPr bwMode="auto">
              <a:xfrm>
                <a:off x="5719364" y="5278601"/>
                <a:ext cx="819150" cy="11493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900" dirty="0">
                    <a:latin typeface="Calibri" charset="0"/>
                    <a:ea typeface="Calibri" charset="0"/>
                    <a:cs typeface="Calibri" charset="0"/>
                  </a:rPr>
                  <a:t>i</a:t>
                </a:r>
                <a:r>
                  <a:rPr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nt </a:t>
                </a:r>
                <a:r>
                  <a:rPr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count_marea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238" name="正方形/長方形 237"/>
            <p:cNvSpPr/>
            <p:nvPr/>
          </p:nvSpPr>
          <p:spPr bwMode="auto">
            <a:xfrm>
              <a:off x="422063" y="3211828"/>
              <a:ext cx="819150" cy="4515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kumimoji="1"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truct</a:t>
              </a:r>
              <a:endParaRPr kumimoji="1" lang="en-US" altLang="ja-JP" sz="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swap_header</a:t>
              </a:r>
              <a:r>
                <a:rPr kumimoji="1"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 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7" name="正方形/長方形 226"/>
            <p:cNvSpPr/>
            <p:nvPr/>
          </p:nvSpPr>
          <p:spPr bwMode="auto">
            <a:xfrm>
              <a:off x="422063" y="5702914"/>
              <a:ext cx="1829357" cy="3475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900" dirty="0" err="1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kumimoji="1"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wap_area</a:t>
              </a:r>
              <a:r>
                <a:rPr kumimoji="1"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[0]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0" name="正方形/長方形 229"/>
            <p:cNvSpPr/>
            <p:nvPr/>
          </p:nvSpPr>
          <p:spPr bwMode="auto">
            <a:xfrm>
              <a:off x="422063" y="6170598"/>
              <a:ext cx="1829357" cy="3118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s</a:t>
              </a:r>
              <a:r>
                <a:rPr kumimoji="1" lang="en-US" altLang="ja-JP" sz="900" dirty="0" err="1" smtClean="0">
                  <a:latin typeface="Calibri" charset="0"/>
                  <a:ea typeface="Calibri" charset="0"/>
                  <a:cs typeface="Calibri" charset="0"/>
                </a:rPr>
                <a:t>wap_area</a:t>
              </a:r>
              <a:r>
                <a:rPr kumimoji="1" lang="en-US" altLang="ja-JP" sz="900" dirty="0" smtClean="0">
                  <a:latin typeface="Calibri" charset="0"/>
                  <a:ea typeface="Calibri" charset="0"/>
                  <a:cs typeface="Calibri" charset="0"/>
                </a:rPr>
                <a:t>[n]</a:t>
              </a:r>
              <a:endParaRPr kumimoji="1" lang="ja-JP" alt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正方形/長方形 235"/>
            <p:cNvSpPr/>
            <p:nvPr/>
          </p:nvSpPr>
          <p:spPr bwMode="auto">
            <a:xfrm>
              <a:off x="422063" y="6050429"/>
              <a:ext cx="1829357" cy="120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rtlCol="0" anchor="ctr" anchorCtr="0">
              <a:noAutofit/>
            </a:bodyPr>
            <a:lstStyle/>
            <a:p>
              <a:pPr algn="ctr"/>
              <a:r>
                <a:rPr lang="en-US" altLang="ja-JP" sz="800" dirty="0">
                  <a:latin typeface="Calibri" charset="0"/>
                  <a:ea typeface="Calibri" charset="0"/>
                  <a:cs typeface="Calibri" charset="0"/>
                </a:rPr>
                <a:t>...</a:t>
              </a:r>
              <a:endParaRPr lang="en-US" altLang="ja-JP" sz="800" dirty="0" smtClean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67" name="テキスト ボックス 266"/>
          <p:cNvSpPr txBox="1"/>
          <p:nvPr/>
        </p:nvSpPr>
        <p:spPr>
          <a:xfrm>
            <a:off x="468067" y="3138921"/>
            <a:ext cx="1500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>
                <a:latin typeface="Yu Gothic" charset="-128"/>
                <a:ea typeface="Yu Gothic" charset="-128"/>
                <a:cs typeface="Yu Gothic" charset="-128"/>
              </a:rPr>
              <a:t>s</a:t>
            </a:r>
            <a:r>
              <a:rPr kumimoji="1" lang="en-US" altLang="ja-JP" sz="1600" dirty="0" smtClean="0">
                <a:latin typeface="Yu Gothic" charset="-128"/>
                <a:ea typeface="Yu Gothic" charset="-128"/>
                <a:cs typeface="Yu Gothic" charset="-128"/>
              </a:rPr>
              <a:t>wap</a:t>
            </a:r>
            <a:r>
              <a:rPr kumimoji="1" lang="ja-JP" altLang="en-US" sz="1600" dirty="0" smtClean="0">
                <a:latin typeface="Yu Gothic" charset="-128"/>
                <a:ea typeface="Yu Gothic" charset="-128"/>
                <a:cs typeface="Yu Gothic" charset="-128"/>
              </a:rPr>
              <a:t>ファイル</a:t>
            </a:r>
            <a:endParaRPr kumimoji="1" lang="en-US" altLang="ja-JP" sz="1600" dirty="0" smtClean="0">
              <a:latin typeface="Yu Gothic" charset="-128"/>
              <a:ea typeface="Yu Gothic" charset="-128"/>
              <a:cs typeface="Yu Gothic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2759670" y="643746"/>
            <a:ext cx="2462215" cy="5944490"/>
            <a:chOff x="2759670" y="643746"/>
            <a:chExt cx="2462215" cy="5944490"/>
          </a:xfrm>
        </p:grpSpPr>
        <p:sp>
          <p:nvSpPr>
            <p:cNvPr id="122" name="正方形/長方形 121"/>
            <p:cNvSpPr/>
            <p:nvPr/>
          </p:nvSpPr>
          <p:spPr bwMode="auto">
            <a:xfrm>
              <a:off x="2759670" y="643746"/>
              <a:ext cx="2457451" cy="3132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dirty="0" err="1">
                  <a:latin typeface="Calibri" charset="0"/>
                  <a:ea typeface="Calibri" charset="0"/>
                  <a:cs typeface="Calibri" charset="0"/>
                </a:rPr>
                <a:t>u</a:t>
              </a:r>
              <a:r>
                <a:rPr lang="en-US" altLang="ja-JP" dirty="0" err="1" smtClean="0">
                  <a:latin typeface="Calibri" charset="0"/>
                  <a:ea typeface="Calibri" charset="0"/>
                  <a:cs typeface="Calibri" charset="0"/>
                </a:rPr>
                <a:t>data_</a:t>
              </a:r>
              <a:r>
                <a:rPr kumimoji="1" lang="en-US" altLang="ja-JP" sz="1800" dirty="0" err="1" smtClean="0">
                  <a:latin typeface="Calibri" charset="0"/>
                  <a:ea typeface="Calibri" charset="0"/>
                  <a:cs typeface="Calibri" charset="0"/>
                </a:rPr>
                <a:t>buf</a:t>
              </a:r>
              <a:endParaRPr kumimoji="1" lang="ja-JP" altLang="en-US" sz="18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" name="グループ化 1"/>
            <p:cNvGrpSpPr/>
            <p:nvPr/>
          </p:nvGrpSpPr>
          <p:grpSpPr>
            <a:xfrm>
              <a:off x="2759670" y="4095788"/>
              <a:ext cx="2462215" cy="2492448"/>
              <a:chOff x="2759668" y="3783456"/>
              <a:chExt cx="2462215" cy="2492448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2759670" y="3783456"/>
                <a:ext cx="2462213" cy="450137"/>
                <a:chOff x="3671887" y="3642640"/>
                <a:chExt cx="2462213" cy="450137"/>
              </a:xfrm>
              <a:grpFill/>
            </p:grpSpPr>
            <p:sp>
              <p:nvSpPr>
                <p:cNvPr id="235" name="正方形/長方形 234"/>
                <p:cNvSpPr/>
                <p:nvPr/>
              </p:nvSpPr>
              <p:spPr bwMode="auto">
                <a:xfrm>
                  <a:off x="3671887" y="3642641"/>
                  <a:ext cx="819150" cy="45013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s</a:t>
                  </a:r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truct</a:t>
                  </a:r>
                  <a:endPara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endParaRPr>
                </a:p>
                <a:p>
                  <a:pPr algn="ctr"/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swap_areainfo</a:t>
                  </a:r>
                  <a:endParaRPr lang="en-US" altLang="ja-JP" sz="900" dirty="0" smtClean="0">
                    <a:latin typeface="Calibri" charset="0"/>
                    <a:ea typeface="Calibri" charset="0"/>
                    <a:cs typeface="Calibri" charset="0"/>
                  </a:endParaRPr>
                </a:p>
                <a:p>
                  <a:pPr algn="ctr"/>
                  <a:r>
                    <a:rPr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(</a:t>
                  </a:r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s</a:t>
                  </a:r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wap_info</a:t>
                  </a:r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[0]) 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0" name="正方形/長方形 29"/>
                <p:cNvSpPr/>
                <p:nvPr/>
              </p:nvSpPr>
              <p:spPr bwMode="auto">
                <a:xfrm>
                  <a:off x="4491036" y="3642640"/>
                  <a:ext cx="1643063" cy="116243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start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7" name="正方形/長方形 96"/>
                <p:cNvSpPr/>
                <p:nvPr/>
              </p:nvSpPr>
              <p:spPr bwMode="auto">
                <a:xfrm>
                  <a:off x="4491036" y="3758235"/>
                  <a:ext cx="1643063" cy="108627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end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8" name="正方形/長方形 97"/>
                <p:cNvSpPr/>
                <p:nvPr/>
              </p:nvSpPr>
              <p:spPr bwMode="auto">
                <a:xfrm>
                  <a:off x="4491036" y="3866862"/>
                  <a:ext cx="1643063" cy="11097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pos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9" name="正方形/長方形 98"/>
                <p:cNvSpPr/>
                <p:nvPr/>
              </p:nvSpPr>
              <p:spPr bwMode="auto">
                <a:xfrm>
                  <a:off x="4491036" y="3977841"/>
                  <a:ext cx="1643064" cy="114935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flag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87" name="グループ化 286"/>
              <p:cNvGrpSpPr/>
              <p:nvPr/>
            </p:nvGrpSpPr>
            <p:grpSpPr>
              <a:xfrm>
                <a:off x="2759670" y="4353762"/>
                <a:ext cx="2462213" cy="450137"/>
                <a:chOff x="3671887" y="3642640"/>
                <a:chExt cx="2462213" cy="450137"/>
              </a:xfrm>
              <a:grpFill/>
            </p:grpSpPr>
            <p:sp>
              <p:nvSpPr>
                <p:cNvPr id="289" name="正方形/長方形 288"/>
                <p:cNvSpPr/>
                <p:nvPr/>
              </p:nvSpPr>
              <p:spPr bwMode="auto">
                <a:xfrm>
                  <a:off x="3671887" y="3642641"/>
                  <a:ext cx="819150" cy="45013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s</a:t>
                  </a:r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truct</a:t>
                  </a:r>
                  <a:endPara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endParaRPr>
                </a:p>
                <a:p>
                  <a:pPr algn="ctr"/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swap_areainfo</a:t>
                  </a:r>
                  <a:endParaRPr lang="en-US" altLang="ja-JP" sz="900" dirty="0" smtClean="0">
                    <a:latin typeface="Calibri" charset="0"/>
                    <a:ea typeface="Calibri" charset="0"/>
                    <a:cs typeface="Calibri" charset="0"/>
                  </a:endParaRPr>
                </a:p>
                <a:p>
                  <a:pPr algn="ctr"/>
                  <a:r>
                    <a:rPr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(</a:t>
                  </a:r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s</a:t>
                  </a:r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wap_info</a:t>
                  </a:r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[n]) 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90" name="正方形/長方形 289"/>
                <p:cNvSpPr/>
                <p:nvPr/>
              </p:nvSpPr>
              <p:spPr bwMode="auto">
                <a:xfrm>
                  <a:off x="4491036" y="3642640"/>
                  <a:ext cx="1643063" cy="116243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start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91" name="正方形/長方形 290"/>
                <p:cNvSpPr/>
                <p:nvPr/>
              </p:nvSpPr>
              <p:spPr bwMode="auto">
                <a:xfrm>
                  <a:off x="4491036" y="3758235"/>
                  <a:ext cx="1643063" cy="108627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end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92" name="正方形/長方形 291"/>
                <p:cNvSpPr/>
                <p:nvPr/>
              </p:nvSpPr>
              <p:spPr bwMode="auto">
                <a:xfrm>
                  <a:off x="4491036" y="3866862"/>
                  <a:ext cx="1643063" cy="11097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pos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93" name="正方形/長方形 292"/>
                <p:cNvSpPr/>
                <p:nvPr/>
              </p:nvSpPr>
              <p:spPr bwMode="auto">
                <a:xfrm>
                  <a:off x="4491036" y="3977841"/>
                  <a:ext cx="1643064" cy="114935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flag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10" name="正方形/長方形 309"/>
              <p:cNvSpPr/>
              <p:nvPr/>
            </p:nvSpPr>
            <p:spPr bwMode="auto">
              <a:xfrm>
                <a:off x="2759670" y="4233593"/>
                <a:ext cx="2462213" cy="12016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rtlCol="0" anchor="ctr" anchorCtr="0">
                <a:noAutofit/>
              </a:bodyPr>
              <a:lstStyle/>
              <a:p>
                <a:pPr algn="ctr"/>
                <a:r>
                  <a:rPr lang="en-US" altLang="ja-JP" sz="800" dirty="0">
                    <a:latin typeface="Calibri" charset="0"/>
                    <a:ea typeface="Calibri" charset="0"/>
                    <a:cs typeface="Calibri" charset="0"/>
                  </a:rPr>
                  <a:t>...</a:t>
                </a:r>
                <a:endParaRPr lang="en-US" altLang="ja-JP" sz="800" dirty="0" smtClean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311" name="グループ化 310"/>
              <p:cNvGrpSpPr/>
              <p:nvPr/>
            </p:nvGrpSpPr>
            <p:grpSpPr>
              <a:xfrm>
                <a:off x="2759670" y="4803899"/>
                <a:ext cx="2462213" cy="450137"/>
                <a:chOff x="3671887" y="3642640"/>
                <a:chExt cx="2462213" cy="450137"/>
              </a:xfrm>
              <a:grpFill/>
            </p:grpSpPr>
            <p:sp>
              <p:nvSpPr>
                <p:cNvPr id="312" name="正方形/長方形 311"/>
                <p:cNvSpPr/>
                <p:nvPr/>
              </p:nvSpPr>
              <p:spPr bwMode="auto">
                <a:xfrm>
                  <a:off x="3671887" y="3642641"/>
                  <a:ext cx="819150" cy="45013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s</a:t>
                  </a:r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truct</a:t>
                  </a:r>
                  <a:endPara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endParaRPr>
                </a:p>
                <a:p>
                  <a:pPr algn="ctr"/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swap_areainfo</a:t>
                  </a:r>
                  <a:endParaRPr lang="en-US" altLang="ja-JP" sz="900" dirty="0" smtClean="0">
                    <a:latin typeface="Calibri" charset="0"/>
                    <a:ea typeface="Calibri" charset="0"/>
                    <a:cs typeface="Calibri" charset="0"/>
                  </a:endParaRPr>
                </a:p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(</a:t>
                  </a:r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mlock_info</a:t>
                  </a:r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[0]) 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13" name="正方形/長方形 312"/>
                <p:cNvSpPr/>
                <p:nvPr/>
              </p:nvSpPr>
              <p:spPr bwMode="auto">
                <a:xfrm>
                  <a:off x="4491036" y="3642640"/>
                  <a:ext cx="1643063" cy="116243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start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14" name="正方形/長方形 313"/>
                <p:cNvSpPr/>
                <p:nvPr/>
              </p:nvSpPr>
              <p:spPr bwMode="auto">
                <a:xfrm>
                  <a:off x="4491036" y="3758235"/>
                  <a:ext cx="1643063" cy="108627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end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15" name="正方形/長方形 314"/>
                <p:cNvSpPr/>
                <p:nvPr/>
              </p:nvSpPr>
              <p:spPr bwMode="auto">
                <a:xfrm>
                  <a:off x="4491036" y="3866862"/>
                  <a:ext cx="1643063" cy="11097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pos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16" name="正方形/長方形 315"/>
                <p:cNvSpPr/>
                <p:nvPr/>
              </p:nvSpPr>
              <p:spPr bwMode="auto">
                <a:xfrm>
                  <a:off x="4491036" y="3977841"/>
                  <a:ext cx="1643064" cy="114935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flag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317" name="グループ化 316"/>
              <p:cNvGrpSpPr/>
              <p:nvPr/>
            </p:nvGrpSpPr>
            <p:grpSpPr>
              <a:xfrm>
                <a:off x="2759670" y="5374205"/>
                <a:ext cx="2462213" cy="450137"/>
                <a:chOff x="3671887" y="3642640"/>
                <a:chExt cx="2462213" cy="450137"/>
              </a:xfrm>
              <a:grpFill/>
            </p:grpSpPr>
            <p:sp>
              <p:nvSpPr>
                <p:cNvPr id="318" name="正方形/長方形 317"/>
                <p:cNvSpPr/>
                <p:nvPr/>
              </p:nvSpPr>
              <p:spPr bwMode="auto">
                <a:xfrm>
                  <a:off x="3671887" y="3642641"/>
                  <a:ext cx="819150" cy="45013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s</a:t>
                  </a:r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truct</a:t>
                  </a:r>
                  <a:endPara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endParaRPr>
                </a:p>
                <a:p>
                  <a:pPr algn="ctr"/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swap_areainfo</a:t>
                  </a:r>
                  <a:endParaRPr lang="en-US" altLang="ja-JP" sz="900" dirty="0" smtClean="0">
                    <a:latin typeface="Calibri" charset="0"/>
                    <a:ea typeface="Calibri" charset="0"/>
                    <a:cs typeface="Calibri" charset="0"/>
                  </a:endParaRPr>
                </a:p>
                <a:p>
                  <a:pPr algn="ctr"/>
                  <a:r>
                    <a:rPr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(</a:t>
                  </a:r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mlock_info</a:t>
                  </a:r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[m]) 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19" name="正方形/長方形 318"/>
                <p:cNvSpPr/>
                <p:nvPr/>
              </p:nvSpPr>
              <p:spPr bwMode="auto">
                <a:xfrm>
                  <a:off x="4491036" y="3642640"/>
                  <a:ext cx="1643063" cy="116243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start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20" name="正方形/長方形 319"/>
                <p:cNvSpPr/>
                <p:nvPr/>
              </p:nvSpPr>
              <p:spPr bwMode="auto">
                <a:xfrm>
                  <a:off x="4491036" y="3758235"/>
                  <a:ext cx="1643063" cy="108627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end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21" name="正方形/長方形 320"/>
                <p:cNvSpPr/>
                <p:nvPr/>
              </p:nvSpPr>
              <p:spPr bwMode="auto">
                <a:xfrm>
                  <a:off x="4491036" y="3866862"/>
                  <a:ext cx="1643063" cy="11097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pos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22" name="正方形/長方形 321"/>
                <p:cNvSpPr/>
                <p:nvPr/>
              </p:nvSpPr>
              <p:spPr bwMode="auto">
                <a:xfrm>
                  <a:off x="4491036" y="3977841"/>
                  <a:ext cx="1643064" cy="114935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kumimoji="1"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flag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23" name="正方形/長方形 322"/>
              <p:cNvSpPr/>
              <p:nvPr/>
            </p:nvSpPr>
            <p:spPr bwMode="auto">
              <a:xfrm>
                <a:off x="2759670" y="5254036"/>
                <a:ext cx="2462213" cy="12016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rtlCol="0" anchor="ctr" anchorCtr="0">
                <a:noAutofit/>
              </a:bodyPr>
              <a:lstStyle/>
              <a:p>
                <a:pPr algn="ctr"/>
                <a:r>
                  <a:rPr lang="en-US" altLang="ja-JP" sz="800" dirty="0">
                    <a:latin typeface="Calibri" charset="0"/>
                    <a:ea typeface="Calibri" charset="0"/>
                    <a:cs typeface="Calibri" charset="0"/>
                  </a:rPr>
                  <a:t>...</a:t>
                </a:r>
                <a:endParaRPr lang="en-US" altLang="ja-JP" sz="800" dirty="0" smtClean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19" name="グループ化 18"/>
              <p:cNvGrpSpPr/>
              <p:nvPr/>
            </p:nvGrpSpPr>
            <p:grpSpPr>
              <a:xfrm>
                <a:off x="3578819" y="5824341"/>
                <a:ext cx="1643064" cy="451562"/>
                <a:chOff x="5719364" y="4941975"/>
                <a:chExt cx="819150" cy="451562"/>
              </a:xfrm>
              <a:grpFill/>
            </p:grpSpPr>
            <p:sp>
              <p:nvSpPr>
                <p:cNvPr id="328" name="正方形/長方形 327"/>
                <p:cNvSpPr/>
                <p:nvPr/>
              </p:nvSpPr>
              <p:spPr bwMode="auto">
                <a:xfrm>
                  <a:off x="5719364" y="4941975"/>
                  <a:ext cx="819150" cy="11493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altLang="ja-JP" sz="900" dirty="0">
                      <a:latin typeface="Calibri" charset="0"/>
                      <a:ea typeface="Calibri" charset="0"/>
                      <a:cs typeface="Calibri" charset="0"/>
                    </a:rPr>
                    <a:t>c</a:t>
                  </a:r>
                  <a:r>
                    <a:rPr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har magic[16]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29" name="正方形/長方形 328"/>
                <p:cNvSpPr/>
                <p:nvPr/>
              </p:nvSpPr>
              <p:spPr bwMode="auto">
                <a:xfrm>
                  <a:off x="5719364" y="5060363"/>
                  <a:ext cx="819150" cy="10810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altLang="ja-JP" sz="900" dirty="0">
                      <a:latin typeface="Calibri" charset="0"/>
                      <a:ea typeface="Calibri" charset="0"/>
                      <a:cs typeface="Calibri" charset="0"/>
                    </a:rPr>
                    <a:t>c</a:t>
                  </a:r>
                  <a:r>
                    <a:rPr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har version[16]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30" name="正方形/長方形 329"/>
                <p:cNvSpPr/>
                <p:nvPr/>
              </p:nvSpPr>
              <p:spPr bwMode="auto">
                <a:xfrm>
                  <a:off x="5719364" y="5167621"/>
                  <a:ext cx="819150" cy="11097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altLang="ja-JP" sz="900" dirty="0">
                      <a:latin typeface="Calibri" charset="0"/>
                      <a:ea typeface="Calibri" charset="0"/>
                      <a:cs typeface="Calibri" charset="0"/>
                    </a:rPr>
                    <a:t>i</a:t>
                  </a:r>
                  <a:r>
                    <a:rPr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nt </a:t>
                  </a:r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count_sarea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31" name="正方形/長方形 330"/>
                <p:cNvSpPr/>
                <p:nvPr/>
              </p:nvSpPr>
              <p:spPr bwMode="auto">
                <a:xfrm>
                  <a:off x="5719364" y="5278601"/>
                  <a:ext cx="819150" cy="11493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altLang="ja-JP" sz="900" dirty="0">
                      <a:latin typeface="Calibri" charset="0"/>
                      <a:ea typeface="Calibri" charset="0"/>
                      <a:cs typeface="Calibri" charset="0"/>
                    </a:rPr>
                    <a:t>i</a:t>
                  </a:r>
                  <a:r>
                    <a:rPr lang="en-US" altLang="ja-JP" sz="900" dirty="0" smtClean="0">
                      <a:latin typeface="Calibri" charset="0"/>
                      <a:ea typeface="Calibri" charset="0"/>
                      <a:cs typeface="Calibri" charset="0"/>
                    </a:rPr>
                    <a:t>nt </a:t>
                  </a:r>
                  <a:r>
                    <a:rPr lang="en-US" altLang="ja-JP" sz="900" dirty="0" err="1" smtClean="0">
                      <a:latin typeface="Calibri" charset="0"/>
                      <a:ea typeface="Calibri" charset="0"/>
                      <a:cs typeface="Calibri" charset="0"/>
                    </a:rPr>
                    <a:t>count_marea</a:t>
                  </a:r>
                  <a:endParaRPr kumimoji="1" lang="ja-JP" altLang="en-US" sz="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27" name="正方形/長方形 326"/>
              <p:cNvSpPr/>
              <p:nvPr/>
            </p:nvSpPr>
            <p:spPr bwMode="auto">
              <a:xfrm>
                <a:off x="2759668" y="5824342"/>
                <a:ext cx="819150" cy="45156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s</a:t>
                </a:r>
                <a:r>
                  <a:rPr kumimoji="1"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truct</a:t>
                </a:r>
                <a:endParaRPr kumimoji="1" lang="en-US" altLang="ja-JP" sz="9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algn="ctr"/>
                <a:r>
                  <a:rPr lang="en-US" altLang="ja-JP" sz="900" dirty="0" err="1" smtClean="0">
                    <a:latin typeface="Calibri" charset="0"/>
                    <a:ea typeface="Calibri" charset="0"/>
                    <a:cs typeface="Calibri" charset="0"/>
                  </a:rPr>
                  <a:t>swap_header</a:t>
                </a:r>
                <a:r>
                  <a:rPr kumimoji="1" lang="en-US" altLang="ja-JP" sz="9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endParaRPr kumimoji="1" lang="ja-JP" altLang="en-US" sz="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183" name="正方形/長方形 182"/>
            <p:cNvSpPr/>
            <p:nvPr/>
          </p:nvSpPr>
          <p:spPr bwMode="auto">
            <a:xfrm>
              <a:off x="2759670" y="957031"/>
              <a:ext cx="2457451" cy="3138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cxnSp>
        <p:nvCxnSpPr>
          <p:cNvPr id="10" name="曲線コネクタ 9"/>
          <p:cNvCxnSpPr>
            <a:stCxn id="227" idx="3"/>
            <a:endCxn id="122" idx="1"/>
          </p:cNvCxnSpPr>
          <p:nvPr/>
        </p:nvCxnSpPr>
        <p:spPr>
          <a:xfrm flipV="1">
            <a:off x="2133110" y="800389"/>
            <a:ext cx="626560" cy="530800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3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曲線コネクタ 196"/>
          <p:cNvCxnSpPr>
            <a:stCxn id="122" idx="3"/>
            <a:endCxn id="333" idx="1"/>
          </p:cNvCxnSpPr>
          <p:nvPr/>
        </p:nvCxnSpPr>
        <p:spPr>
          <a:xfrm>
            <a:off x="5217121" y="800389"/>
            <a:ext cx="939055" cy="1263188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テキスト ボックス 199"/>
          <p:cNvSpPr txBox="1"/>
          <p:nvPr/>
        </p:nvSpPr>
        <p:spPr>
          <a:xfrm>
            <a:off x="3477241" y="31542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Yu Gothic" charset="-128"/>
                <a:ea typeface="Yu Gothic" charset="-128"/>
                <a:cs typeface="Yu Gothic" charset="-128"/>
              </a:rPr>
              <a:t>作業領域</a:t>
            </a:r>
            <a:endParaRPr kumimoji="1" lang="ja-JP" altLang="en-US" sz="1600" dirty="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1789746" y="3182163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(1)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6" name="テキスト ボックス 215"/>
          <p:cNvSpPr txBox="1"/>
          <p:nvPr/>
        </p:nvSpPr>
        <p:spPr>
          <a:xfrm>
            <a:off x="2759668" y="679110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(2)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6064729" y="1910599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(3)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18" name="曲線コネクタ 217"/>
          <p:cNvCxnSpPr>
            <a:stCxn id="122" idx="3"/>
            <a:endCxn id="336" idx="1"/>
          </p:cNvCxnSpPr>
          <p:nvPr/>
        </p:nvCxnSpPr>
        <p:spPr>
          <a:xfrm>
            <a:off x="5217121" y="800389"/>
            <a:ext cx="939055" cy="3318268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テキスト ボックス 220"/>
          <p:cNvSpPr txBox="1"/>
          <p:nvPr/>
        </p:nvSpPr>
        <p:spPr>
          <a:xfrm>
            <a:off x="6128510" y="3997165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(3)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23" name="曲線コネクタ 222"/>
          <p:cNvCxnSpPr>
            <a:stCxn id="230" idx="3"/>
            <a:endCxn id="122" idx="1"/>
          </p:cNvCxnSpPr>
          <p:nvPr/>
        </p:nvCxnSpPr>
        <p:spPr>
          <a:xfrm flipV="1">
            <a:off x="2133110" y="800389"/>
            <a:ext cx="626560" cy="575787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3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テキスト ボックス 268"/>
          <p:cNvSpPr txBox="1"/>
          <p:nvPr/>
        </p:nvSpPr>
        <p:spPr>
          <a:xfrm>
            <a:off x="1965218" y="3182163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(4)</a:t>
            </a:r>
            <a:endParaRPr kumimoji="1" lang="ja-JP" altLang="en-US" sz="11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6300192" y="6021738"/>
            <a:ext cx="1944216" cy="598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3" name="直線矢印コネクタ 132"/>
          <p:cNvCxnSpPr/>
          <p:nvPr/>
        </p:nvCxnSpPr>
        <p:spPr>
          <a:xfrm>
            <a:off x="6455361" y="6214709"/>
            <a:ext cx="576063" cy="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/>
          <p:cNvSpPr txBox="1"/>
          <p:nvPr/>
        </p:nvSpPr>
        <p:spPr>
          <a:xfrm>
            <a:off x="7077968" y="60932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Yu Gothic" charset="-128"/>
                <a:ea typeface="Yu Gothic" charset="-128"/>
                <a:cs typeface="Yu Gothic" charset="-128"/>
              </a:rPr>
              <a:t>ポインタ</a:t>
            </a:r>
            <a:endParaRPr kumimoji="1" lang="ja-JP" altLang="en-US" sz="1200" dirty="0"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135" name="直線矢印コネクタ 134"/>
          <p:cNvCxnSpPr/>
          <p:nvPr/>
        </p:nvCxnSpPr>
        <p:spPr>
          <a:xfrm>
            <a:off x="6455361" y="6362601"/>
            <a:ext cx="576063" cy="84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7077968" y="623783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Yu Gothic" charset="-128"/>
                <a:ea typeface="Yu Gothic" charset="-128"/>
                <a:cs typeface="Yu Gothic" charset="-128"/>
              </a:rPr>
              <a:t>ファイル入力</a:t>
            </a:r>
            <a:endParaRPr kumimoji="1" lang="ja-JP" altLang="en-US" sz="1200" dirty="0"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137" name="直線矢印コネクタ 136"/>
          <p:cNvCxnSpPr/>
          <p:nvPr/>
        </p:nvCxnSpPr>
        <p:spPr>
          <a:xfrm>
            <a:off x="6455361" y="6541999"/>
            <a:ext cx="576063" cy="847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/>
          <p:cNvSpPr txBox="1"/>
          <p:nvPr/>
        </p:nvSpPr>
        <p:spPr>
          <a:xfrm>
            <a:off x="7077968" y="640434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Yu Gothic" charset="-128"/>
                <a:ea typeface="Yu Gothic" charset="-128"/>
                <a:cs typeface="Yu Gothic" charset="-128"/>
              </a:rPr>
              <a:t>データコピー</a:t>
            </a:r>
            <a:endParaRPr kumimoji="1" lang="ja-JP" altLang="en-US" sz="1200" dirty="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6220827" y="5963305"/>
            <a:ext cx="659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Yu Gothic" charset="-128"/>
                <a:ea typeface="Yu Gothic" charset="-128"/>
                <a:cs typeface="Yu Gothic" charset="-128"/>
              </a:rPr>
              <a:t>凡例</a:t>
            </a:r>
            <a:endParaRPr kumimoji="1" lang="ja-JP" altLang="en-US" sz="1400" dirty="0"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407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523</Words>
  <Application>Microsoft Macintosh PowerPoint</Application>
  <PresentationFormat>On-screen Show (4:3)</PresentationFormat>
  <Paragraphs>312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ＭＳ Ｐゴシック</vt:lpstr>
      <vt:lpstr>Yu Gothic</vt:lpstr>
      <vt:lpstr>Arial</vt:lpstr>
      <vt:lpstr>Office ​​テーマ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00090207</dc:creator>
  <cp:lastModifiedBy>Microsoft Office User</cp:lastModifiedBy>
  <cp:revision>39</cp:revision>
  <dcterms:created xsi:type="dcterms:W3CDTF">2017-11-06T06:37:10Z</dcterms:created>
  <dcterms:modified xsi:type="dcterms:W3CDTF">2017-11-18T01:51:37Z</dcterms:modified>
</cp:coreProperties>
</file>