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60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2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8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2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8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3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55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B735-6F88-444D-B68F-AAB214C80856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9BB0-8A0B-406B-82DF-0DA7AD980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6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角丸四角形 163"/>
          <p:cNvSpPr/>
          <p:nvPr/>
        </p:nvSpPr>
        <p:spPr>
          <a:xfrm>
            <a:off x="265923" y="1196752"/>
            <a:ext cx="8064896" cy="2664296"/>
          </a:xfrm>
          <a:prstGeom prst="roundRect">
            <a:avLst>
              <a:gd name="adj" fmla="val 7001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9" name="グループ化 118"/>
          <p:cNvGrpSpPr/>
          <p:nvPr/>
        </p:nvGrpSpPr>
        <p:grpSpPr>
          <a:xfrm>
            <a:off x="6300192" y="1516596"/>
            <a:ext cx="1814576" cy="1408348"/>
            <a:chOff x="5266133" y="1518941"/>
            <a:chExt cx="1814576" cy="1408348"/>
          </a:xfrm>
        </p:grpSpPr>
        <p:sp>
          <p:nvSpPr>
            <p:cNvPr id="120" name="角丸四角形吹き出し 119"/>
            <p:cNvSpPr/>
            <p:nvPr/>
          </p:nvSpPr>
          <p:spPr>
            <a:xfrm>
              <a:off x="5266133" y="1518941"/>
              <a:ext cx="1814576" cy="1408348"/>
            </a:xfrm>
            <a:prstGeom prst="wedgeRoundRectCallout">
              <a:avLst>
                <a:gd name="adj1" fmla="val -67782"/>
                <a:gd name="adj2" fmla="val 42887"/>
                <a:gd name="adj3" fmla="val 16667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/>
            <p:cNvGrpSpPr/>
            <p:nvPr/>
          </p:nvGrpSpPr>
          <p:grpSpPr>
            <a:xfrm>
              <a:off x="5420538" y="1565176"/>
              <a:ext cx="1660171" cy="1224136"/>
              <a:chOff x="5864157" y="1052736"/>
              <a:chExt cx="1660171" cy="1224136"/>
            </a:xfrm>
          </p:grpSpPr>
          <p:grpSp>
            <p:nvGrpSpPr>
              <p:cNvPr id="125" name="グループ化 124"/>
              <p:cNvGrpSpPr/>
              <p:nvPr/>
            </p:nvGrpSpPr>
            <p:grpSpPr>
              <a:xfrm>
                <a:off x="5949732" y="1499850"/>
                <a:ext cx="1183839" cy="777022"/>
                <a:chOff x="5620409" y="1470274"/>
                <a:chExt cx="877536" cy="617063"/>
              </a:xfrm>
            </p:grpSpPr>
            <p:sp>
              <p:nvSpPr>
                <p:cNvPr id="135" name="正方形/長方形 134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800" dirty="0" err="1" smtClean="0">
                      <a:solidFill>
                        <a:schemeClr val="tx1"/>
                      </a:solidFill>
                      <a:latin typeface="+mn-ea"/>
                    </a:rPr>
                    <a:t>letf</a:t>
                  </a:r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38" name="正方形/長方形 137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800" dirty="0">
                      <a:solidFill>
                        <a:schemeClr val="tx1"/>
                      </a:solidFill>
                      <a:latin typeface="+mn-ea"/>
                    </a:rPr>
                    <a:t>アドレス</a:t>
                  </a:r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4" name="正方形/長方形 143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800" dirty="0" smtClean="0">
                      <a:solidFill>
                        <a:schemeClr val="tx1"/>
                      </a:solidFill>
                      <a:latin typeface="+mn-ea"/>
                    </a:rPr>
                    <a:t>right</a:t>
                  </a:r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7" name="正方形/長方形 146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 dirty="0" err="1">
                      <a:solidFill>
                        <a:schemeClr val="tx1"/>
                      </a:solidFill>
                      <a:latin typeface="+mn-ea"/>
                    </a:rPr>
                    <a:t>parent_color</a:t>
                  </a:r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5621002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800" dirty="0" smtClean="0">
                      <a:solidFill>
                        <a:schemeClr val="tx1"/>
                      </a:solidFill>
                      <a:latin typeface="+mn-ea"/>
                    </a:rPr>
                    <a:t>データサイズ</a:t>
                  </a:r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34" name="正方形/長方形 133"/>
              <p:cNvSpPr/>
              <p:nvPr/>
            </p:nvSpPr>
            <p:spPr>
              <a:xfrm>
                <a:off x="5864157" y="1052736"/>
                <a:ext cx="1660171" cy="402524"/>
              </a:xfrm>
              <a:prstGeom prst="rect">
                <a:avLst/>
              </a:prstGeom>
              <a:noFill/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1000" dirty="0" smtClean="0">
                    <a:solidFill>
                      <a:schemeClr val="tx1"/>
                    </a:solidFill>
                    <a:latin typeface="+mn-ea"/>
                  </a:rPr>
                  <a:t>未使用メモリ情報</a:t>
                </a:r>
                <a:endParaRPr lang="en-US" altLang="ja-JP" sz="10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ja-JP" sz="10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ja-JP" sz="1000" dirty="0" err="1" smtClean="0">
                    <a:solidFill>
                      <a:schemeClr val="tx1"/>
                    </a:solidFill>
                    <a:latin typeface="+mn-ea"/>
                  </a:rPr>
                  <a:t>struct</a:t>
                </a:r>
                <a:r>
                  <a:rPr lang="en-US" altLang="ja-JP" sz="10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n-ea"/>
                  </a:rPr>
                  <a:t>free_chunk</a:t>
                </a:r>
                <a:r>
                  <a:rPr lang="ja-JP" altLang="en-US" sz="1000" dirty="0" smtClean="0">
                    <a:solidFill>
                      <a:schemeClr val="tx1"/>
                    </a:solidFill>
                    <a:latin typeface="+mn-ea"/>
                  </a:rPr>
                  <a:t>構造体</a:t>
                </a:r>
                <a:r>
                  <a:rPr lang="en-US" altLang="ja-JP" sz="10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ja-JP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40" name="角丸四角形 139"/>
          <p:cNvSpPr/>
          <p:nvPr/>
        </p:nvSpPr>
        <p:spPr>
          <a:xfrm>
            <a:off x="339627" y="4437112"/>
            <a:ext cx="5719847" cy="1872208"/>
          </a:xfrm>
          <a:prstGeom prst="roundRect">
            <a:avLst>
              <a:gd name="adj" fmla="val 7001"/>
            </a:avLst>
          </a:prstGeom>
          <a:solidFill>
            <a:schemeClr val="accent5">
              <a:lumMod val="20000"/>
              <a:lumOff val="8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1345373" y="2780928"/>
            <a:ext cx="2608671" cy="3960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：</a:t>
            </a:r>
            <a:endParaRPr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609575" y="5361418"/>
            <a:ext cx="2375651" cy="39604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>
                <a:solidFill>
                  <a:schemeClr val="tx1"/>
                </a:solidFill>
                <a:latin typeface="+mn-ea"/>
              </a:rPr>
              <a:t>：</a:t>
            </a:r>
            <a:endParaRPr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139727" y="1135199"/>
            <a:ext cx="2088232" cy="67980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+mn-ea"/>
              </a:rPr>
              <a:t>Ｍｃ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+mn-ea"/>
              </a:rPr>
              <a:t>Kernel</a:t>
            </a:r>
          </a:p>
          <a:p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numa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ノード管理情報</a:t>
            </a:r>
            <a:endParaRPr lang="en-US" altLang="ja-JP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ihk_mc_numa_node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構造体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ja-JP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1191712" y="2114553"/>
            <a:ext cx="89415" cy="693505"/>
          </a:xfrm>
          <a:prstGeom prst="down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4" name="正方形/長方形 63"/>
          <p:cNvSpPr/>
          <p:nvPr/>
        </p:nvSpPr>
        <p:spPr>
          <a:xfrm>
            <a:off x="467544" y="4389310"/>
            <a:ext cx="2699478" cy="50405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ダンプ採取用ページマップ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情報</a:t>
            </a:r>
            <a:endParaRPr lang="en-US" altLang="ja-JP" sz="100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ihk_os_mem_query_page_map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構造体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609575" y="4929370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BITMAP(64bit)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09575" y="5145394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BITMAP(64bit</a:t>
            </a:r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)</a:t>
            </a:r>
            <a:endParaRPr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609575" y="5757462"/>
            <a:ext cx="2375651" cy="21602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BITMAP(64bit)</a:t>
            </a:r>
            <a:endParaRPr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23528" y="4928254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[0]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323528" y="5180282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[1]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323528" y="5757462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[n]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左矢印 122"/>
          <p:cNvSpPr/>
          <p:nvPr/>
        </p:nvSpPr>
        <p:spPr>
          <a:xfrm rot="157144">
            <a:off x="3110039" y="5198932"/>
            <a:ext cx="235840" cy="10801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60779" y="116632"/>
            <a:ext cx="4039632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 smtClean="0">
                <a:solidFill>
                  <a:schemeClr val="tx1"/>
                </a:solidFill>
                <a:latin typeface="+mn-ea"/>
              </a:rPr>
              <a:t>Ｍｃ</a:t>
            </a:r>
            <a:r>
              <a:rPr kumimoji="1" lang="en-US" altLang="ja-JP" sz="1000" dirty="0" smtClean="0">
                <a:solidFill>
                  <a:schemeClr val="tx1"/>
                </a:solidFill>
                <a:latin typeface="+mn-ea"/>
              </a:rPr>
              <a:t>Kernel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主導ダンプでの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McKernel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未使用メモリ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取得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機能</a:t>
            </a:r>
            <a:endParaRPr kumimoji="1" lang="en-US" altLang="ja-JP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1345373" y="1772816"/>
            <a:ext cx="2608672" cy="53075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［物理メモリアロケータ情報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・未使用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メモリ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RB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ツリー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rb_root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構造体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・未使用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メモリ数</a:t>
            </a:r>
          </a:p>
        </p:txBody>
      </p:sp>
      <p:sp>
        <p:nvSpPr>
          <p:cNvPr id="128" name="正方形/長方形 127"/>
          <p:cNvSpPr/>
          <p:nvPr/>
        </p:nvSpPr>
        <p:spPr>
          <a:xfrm>
            <a:off x="327616" y="1844824"/>
            <a:ext cx="966213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numa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node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0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369515" y="3212976"/>
            <a:ext cx="894205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numa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node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n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327616" y="2348880"/>
            <a:ext cx="966213" cy="288032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numa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node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線吹き出し 2 (枠付き) 36"/>
          <p:cNvSpPr/>
          <p:nvPr/>
        </p:nvSpPr>
        <p:spPr>
          <a:xfrm>
            <a:off x="4067943" y="449348"/>
            <a:ext cx="3656067" cy="468052"/>
          </a:xfrm>
          <a:prstGeom prst="borderCallout2">
            <a:avLst>
              <a:gd name="adj1" fmla="val 48258"/>
              <a:gd name="adj2" fmla="val -1810"/>
              <a:gd name="adj3" fmla="val 62503"/>
              <a:gd name="adj4" fmla="val -3916"/>
              <a:gd name="adj5" fmla="val 331266"/>
              <a:gd name="adj6" fmla="val 139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</a:rPr>
              <a:t>未使用</a:t>
            </a:r>
            <a:r>
              <a:rPr lang="ja-JP" altLang="en-US" sz="1000" dirty="0">
                <a:solidFill>
                  <a:schemeClr val="tx1"/>
                </a:solidFill>
              </a:rPr>
              <a:t>メモリ</a:t>
            </a:r>
            <a:r>
              <a:rPr lang="en-US" altLang="ja-JP" sz="1000" dirty="0">
                <a:solidFill>
                  <a:schemeClr val="tx1"/>
                </a:solidFill>
              </a:rPr>
              <a:t>RB</a:t>
            </a:r>
            <a:r>
              <a:rPr lang="ja-JP" altLang="en-US" sz="1000" dirty="0">
                <a:solidFill>
                  <a:schemeClr val="tx1"/>
                </a:solidFill>
              </a:rPr>
              <a:t>ツリーを</a:t>
            </a:r>
            <a:r>
              <a:rPr lang="ja-JP" altLang="en-US" sz="1000" dirty="0" smtClean="0">
                <a:solidFill>
                  <a:schemeClr val="tx1"/>
                </a:solidFill>
              </a:rPr>
              <a:t>辿り、全ての未使用メモリ</a:t>
            </a:r>
            <a:r>
              <a:rPr lang="ja-JP" altLang="en-US" sz="1000" dirty="0" smtClean="0">
                <a:solidFill>
                  <a:schemeClr val="tx1"/>
                </a:solidFill>
              </a:rPr>
              <a:t>情報を取得</a:t>
            </a:r>
            <a:r>
              <a:rPr lang="ja-JP" altLang="en-US" sz="1000" dirty="0" smtClean="0">
                <a:solidFill>
                  <a:schemeClr val="tx1"/>
                </a:solidFill>
              </a:rPr>
              <a:t>する。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(2.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の処理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）</a:t>
            </a:r>
            <a:endParaRPr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3420166" y="5145484"/>
            <a:ext cx="1756411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3421538" y="5145484"/>
            <a:ext cx="200918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正方形/長方形 181"/>
          <p:cNvSpPr/>
          <p:nvPr/>
        </p:nvSpPr>
        <p:spPr>
          <a:xfrm>
            <a:off x="3637562" y="5145484"/>
            <a:ext cx="200918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3853586" y="5145484"/>
            <a:ext cx="200918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4069610" y="5145484"/>
            <a:ext cx="200918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+mn-ea"/>
              </a:rPr>
              <a:t>0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4285634" y="5145484"/>
            <a:ext cx="200918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005714" y="5145484"/>
            <a:ext cx="200918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  <a:latin typeface="+mn-ea"/>
              </a:rPr>
              <a:t>1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4485162" y="5144368"/>
            <a:ext cx="520551" cy="21490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solidFill>
                  <a:schemeClr val="tx1"/>
                </a:solidFill>
                <a:latin typeface="+mn-ea"/>
              </a:rPr>
              <a:t>・・・</a:t>
            </a:r>
            <a:endParaRPr kumimoji="1" lang="ja-JP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4918600" y="4998120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[0]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3338219" y="4999236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[63]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3554243" y="4999236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[62]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3770267" y="4999236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[61]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3986291" y="4999236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[60]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4202315" y="4999236"/>
            <a:ext cx="356245" cy="216024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tx1"/>
                </a:solidFill>
                <a:latin typeface="+mn-ea"/>
              </a:rPr>
              <a:t>[59]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>
          <a:xfrm rot="5400000">
            <a:off x="4782996" y="4672646"/>
            <a:ext cx="161550" cy="568586"/>
          </a:xfrm>
          <a:prstGeom prst="down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>
            <a:stCxn id="116" idx="3"/>
            <a:endCxn id="84" idx="1"/>
          </p:cNvCxnSpPr>
          <p:nvPr/>
        </p:nvCxnSpPr>
        <p:spPr>
          <a:xfrm>
            <a:off x="3954045" y="2038191"/>
            <a:ext cx="968146" cy="9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線吹き出し 2 (枠付き) 136"/>
          <p:cNvSpPr/>
          <p:nvPr/>
        </p:nvSpPr>
        <p:spPr>
          <a:xfrm>
            <a:off x="6372200" y="4005064"/>
            <a:ext cx="2088232" cy="722312"/>
          </a:xfrm>
          <a:prstGeom prst="borderCallout2">
            <a:avLst>
              <a:gd name="adj1" fmla="val 5565"/>
              <a:gd name="adj2" fmla="val -1175"/>
              <a:gd name="adj3" fmla="val 4854"/>
              <a:gd name="adj4" fmla="val -8421"/>
              <a:gd name="adj5" fmla="val -230212"/>
              <a:gd name="adj6" fmla="val 694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未使用メモリのアドレスとサイズに該当する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BITMAP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BIT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を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OFF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0)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にする。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(XX.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の処理）</a:t>
            </a:r>
          </a:p>
        </p:txBody>
      </p:sp>
      <p:sp>
        <p:nvSpPr>
          <p:cNvPr id="141" name="円/楕円 140"/>
          <p:cNvSpPr/>
          <p:nvPr/>
        </p:nvSpPr>
        <p:spPr>
          <a:xfrm>
            <a:off x="4016329" y="4970011"/>
            <a:ext cx="307480" cy="4952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6412339" y="1956179"/>
            <a:ext cx="1439504" cy="4952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線吹き出し 2 (枠付き) 142"/>
          <p:cNvSpPr/>
          <p:nvPr/>
        </p:nvSpPr>
        <p:spPr>
          <a:xfrm>
            <a:off x="6372200" y="4005064"/>
            <a:ext cx="2088232" cy="722312"/>
          </a:xfrm>
          <a:prstGeom prst="borderCallout2">
            <a:avLst>
              <a:gd name="adj1" fmla="val 5565"/>
              <a:gd name="adj2" fmla="val -1175"/>
              <a:gd name="adj3" fmla="val 4854"/>
              <a:gd name="adj4" fmla="val -8421"/>
              <a:gd name="adj5" fmla="val 133744"/>
              <a:gd name="adj6" fmla="val -101611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当該物理アドレスに対応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する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BIT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を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に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する。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(3.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の処理）</a:t>
            </a:r>
          </a:p>
        </p:txBody>
      </p:sp>
      <p:sp>
        <p:nvSpPr>
          <p:cNvPr id="146" name="正方形/長方形 145"/>
          <p:cNvSpPr/>
          <p:nvPr/>
        </p:nvSpPr>
        <p:spPr>
          <a:xfrm>
            <a:off x="1345374" y="3140968"/>
            <a:ext cx="2603016" cy="53075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［物理メモリアロケータ情報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・未使用メモリ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RB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ツリー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rb_root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構造体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・未使用メモリ数</a:t>
            </a:r>
            <a:endParaRPr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1345373" y="2276872"/>
            <a:ext cx="2603016" cy="53075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［物理メモリアロケータ情報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・未使用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メモリ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RB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ツリー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rb_root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構造体</a:t>
            </a:r>
            <a:r>
              <a:rPr lang="en-US" altLang="ja-JP" sz="1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・未使用</a:t>
            </a:r>
            <a:r>
              <a:rPr lang="ja-JP" altLang="en-US" sz="1000" dirty="0">
                <a:solidFill>
                  <a:schemeClr val="tx1"/>
                </a:solidFill>
                <a:latin typeface="+mn-ea"/>
              </a:rPr>
              <a:t>メモリ数</a:t>
            </a:r>
          </a:p>
        </p:txBody>
      </p:sp>
      <p:sp>
        <p:nvSpPr>
          <p:cNvPr id="69" name="線吹き出し 2 (枠付き) 68"/>
          <p:cNvSpPr/>
          <p:nvPr/>
        </p:nvSpPr>
        <p:spPr>
          <a:xfrm>
            <a:off x="609575" y="471398"/>
            <a:ext cx="2858368" cy="468052"/>
          </a:xfrm>
          <a:prstGeom prst="borderCallout2">
            <a:avLst>
              <a:gd name="adj1" fmla="val 48258"/>
              <a:gd name="adj2" fmla="val -1810"/>
              <a:gd name="adj3" fmla="val 62503"/>
              <a:gd name="adj4" fmla="val -3916"/>
              <a:gd name="adj5" fmla="val 323126"/>
              <a:gd name="adj6" fmla="val 22058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全ての</a:t>
            </a:r>
            <a:r>
              <a:rPr lang="en-US" altLang="ja-JP" sz="1000" dirty="0" err="1" smtClean="0">
                <a:solidFill>
                  <a:schemeClr val="tx1"/>
                </a:solidFill>
                <a:latin typeface="+mn-ea"/>
              </a:rPr>
              <a:t>numa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 node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の物理メモリアロケータ情報を確認する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(1.</a:t>
            </a:r>
            <a:r>
              <a:rPr lang="ja-JP" altLang="en-US" sz="1000" dirty="0" smtClean="0">
                <a:solidFill>
                  <a:schemeClr val="tx1"/>
                </a:solidFill>
                <a:latin typeface="+mn-ea"/>
              </a:rPr>
              <a:t>の処理</a:t>
            </a:r>
            <a:r>
              <a:rPr lang="en-US" altLang="ja-JP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ja-JP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4211960" y="1714638"/>
            <a:ext cx="1743188" cy="1354322"/>
            <a:chOff x="4154528" y="2742365"/>
            <a:chExt cx="1743188" cy="135432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156802" y="3037552"/>
              <a:ext cx="1740914" cy="1059135"/>
              <a:chOff x="4156802" y="3037552"/>
              <a:chExt cx="1740914" cy="1059135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4864544" y="3037552"/>
                <a:ext cx="317604" cy="287515"/>
                <a:chOff x="5620409" y="1470274"/>
                <a:chExt cx="877536" cy="617063"/>
              </a:xfrm>
            </p:grpSpPr>
            <p:sp>
              <p:nvSpPr>
                <p:cNvPr id="75" name="正方形/長方形 74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4" name="正方形/長方形 83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3" name="正方形/長方形 92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5" name="正方形/長方形 94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6" name="正方形/長方形 95"/>
                <p:cNvSpPr/>
                <p:nvPr/>
              </p:nvSpPr>
              <p:spPr>
                <a:xfrm>
                  <a:off x="5621001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0" name="グループ化 69"/>
              <p:cNvGrpSpPr/>
              <p:nvPr/>
            </p:nvGrpSpPr>
            <p:grpSpPr>
              <a:xfrm>
                <a:off x="4511448" y="3417116"/>
                <a:ext cx="317604" cy="287515"/>
                <a:chOff x="5620409" y="1470274"/>
                <a:chExt cx="877536" cy="617063"/>
              </a:xfrm>
            </p:grpSpPr>
            <p:sp>
              <p:nvSpPr>
                <p:cNvPr id="71" name="正方形/長方形 70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2" name="正方形/長方形 71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4" name="正方形/長方形 73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6" name="正方形/長方形 75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5621001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8" name="グループ化 77"/>
              <p:cNvGrpSpPr/>
              <p:nvPr/>
            </p:nvGrpSpPr>
            <p:grpSpPr>
              <a:xfrm>
                <a:off x="4156802" y="3809172"/>
                <a:ext cx="317604" cy="287515"/>
                <a:chOff x="5620409" y="1470274"/>
                <a:chExt cx="877536" cy="617063"/>
              </a:xfrm>
            </p:grpSpPr>
            <p:sp>
              <p:nvSpPr>
                <p:cNvPr id="79" name="正方形/長方形 78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0" name="正方形/長方形 79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1" name="正方形/長方形 80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2" name="正方形/長方形 81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3" name="正方形/長方形 82"/>
                <p:cNvSpPr/>
                <p:nvPr/>
              </p:nvSpPr>
              <p:spPr>
                <a:xfrm>
                  <a:off x="5621001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グループ化 84"/>
              <p:cNvGrpSpPr/>
              <p:nvPr/>
            </p:nvGrpSpPr>
            <p:grpSpPr>
              <a:xfrm>
                <a:off x="4841878" y="3789040"/>
                <a:ext cx="317604" cy="287515"/>
                <a:chOff x="5620409" y="1470274"/>
                <a:chExt cx="877536" cy="617063"/>
              </a:xfrm>
            </p:grpSpPr>
            <p:sp>
              <p:nvSpPr>
                <p:cNvPr id="86" name="正方形/長方形 85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7" name="正方形/長方形 86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8" name="正方形/長方形 87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1" name="正方形/長方形 90"/>
                <p:cNvSpPr/>
                <p:nvPr/>
              </p:nvSpPr>
              <p:spPr>
                <a:xfrm>
                  <a:off x="5621001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3" name="直線コネクタ 2"/>
              <p:cNvCxnSpPr>
                <a:stCxn id="71" idx="2"/>
                <a:endCxn id="80" idx="0"/>
              </p:cNvCxnSpPr>
              <p:nvPr/>
            </p:nvCxnSpPr>
            <p:spPr>
              <a:xfrm flipH="1">
                <a:off x="4315712" y="3704631"/>
                <a:ext cx="276461" cy="104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>
                <a:stCxn id="74" idx="2"/>
                <a:endCxn id="87" idx="0"/>
              </p:cNvCxnSpPr>
              <p:nvPr/>
            </p:nvCxnSpPr>
            <p:spPr>
              <a:xfrm>
                <a:off x="4748542" y="3704631"/>
                <a:ext cx="252246" cy="844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>
                <a:stCxn id="75" idx="2"/>
                <a:endCxn id="72" idx="0"/>
              </p:cNvCxnSpPr>
              <p:nvPr/>
            </p:nvCxnSpPr>
            <p:spPr>
              <a:xfrm flipH="1">
                <a:off x="4670358" y="3325067"/>
                <a:ext cx="274911" cy="920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グループ化 93"/>
              <p:cNvGrpSpPr/>
              <p:nvPr/>
            </p:nvGrpSpPr>
            <p:grpSpPr>
              <a:xfrm>
                <a:off x="5220072" y="3429517"/>
                <a:ext cx="317604" cy="287515"/>
                <a:chOff x="5620409" y="1470274"/>
                <a:chExt cx="877536" cy="617063"/>
              </a:xfrm>
            </p:grpSpPr>
            <p:sp>
              <p:nvSpPr>
                <p:cNvPr id="97" name="正方形/長方形 96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8" name="正方形/長方形 97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0" name="正方形/長方形 99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1" name="正方形/長方形 100"/>
                <p:cNvSpPr/>
                <p:nvPr/>
              </p:nvSpPr>
              <p:spPr>
                <a:xfrm>
                  <a:off x="5621001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グループ化 101"/>
              <p:cNvGrpSpPr/>
              <p:nvPr/>
            </p:nvGrpSpPr>
            <p:grpSpPr>
              <a:xfrm>
                <a:off x="5580112" y="3789557"/>
                <a:ext cx="317604" cy="287515"/>
                <a:chOff x="5620409" y="1470274"/>
                <a:chExt cx="877536" cy="617063"/>
              </a:xfrm>
            </p:grpSpPr>
            <p:sp>
              <p:nvSpPr>
                <p:cNvPr id="103" name="正方形/長方形 102"/>
                <p:cNvSpPr/>
                <p:nvPr/>
              </p:nvSpPr>
              <p:spPr>
                <a:xfrm>
                  <a:off x="5621002" y="1928150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4" name="正方形/長方形 103"/>
                <p:cNvSpPr/>
                <p:nvPr/>
              </p:nvSpPr>
              <p:spPr>
                <a:xfrm>
                  <a:off x="5621002" y="1470274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7" name="正方形/長方形 106"/>
                <p:cNvSpPr/>
                <p:nvPr/>
              </p:nvSpPr>
              <p:spPr>
                <a:xfrm>
                  <a:off x="6053050" y="1928149"/>
                  <a:ext cx="444895" cy="159187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8" name="正方形/長方形 107"/>
                <p:cNvSpPr/>
                <p:nvPr/>
              </p:nvSpPr>
              <p:spPr>
                <a:xfrm>
                  <a:off x="5620409" y="1788698"/>
                  <a:ext cx="877536" cy="13945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10" name="正方形/長方形 109"/>
                <p:cNvSpPr/>
                <p:nvPr/>
              </p:nvSpPr>
              <p:spPr>
                <a:xfrm>
                  <a:off x="5621001" y="1624241"/>
                  <a:ext cx="876943" cy="163090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2" name="直線コネクタ 11"/>
              <p:cNvCxnSpPr>
                <a:stCxn id="93" idx="2"/>
                <a:endCxn id="98" idx="0"/>
              </p:cNvCxnSpPr>
              <p:nvPr/>
            </p:nvCxnSpPr>
            <p:spPr>
              <a:xfrm>
                <a:off x="5101638" y="3325067"/>
                <a:ext cx="277344" cy="104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stCxn id="99" idx="2"/>
                <a:endCxn id="104" idx="0"/>
              </p:cNvCxnSpPr>
              <p:nvPr/>
            </p:nvCxnSpPr>
            <p:spPr>
              <a:xfrm>
                <a:off x="5457166" y="3717032"/>
                <a:ext cx="281856" cy="7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正方形/長方形 117"/>
            <p:cNvSpPr/>
            <p:nvPr/>
          </p:nvSpPr>
          <p:spPr>
            <a:xfrm>
              <a:off x="4154528" y="2742365"/>
              <a:ext cx="1256136" cy="298534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RB</a:t>
              </a:r>
              <a:r>
                <a:rPr lang="ja-JP" altLang="en-US" sz="1000" dirty="0" smtClean="0">
                  <a:solidFill>
                    <a:schemeClr val="tx1"/>
                  </a:solidFill>
                  <a:latin typeface="+mn-ea"/>
                </a:rPr>
                <a:t>ツリー</a:t>
              </a:r>
              <a:r>
                <a:rPr kumimoji="1" lang="ja-JP" altLang="en-US" sz="1000" dirty="0" smtClean="0">
                  <a:solidFill>
                    <a:schemeClr val="tx1"/>
                  </a:solidFill>
                  <a:latin typeface="+mn-ea"/>
                </a:rPr>
                <a:t>構造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44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229</Words>
  <Application>Microsoft Office PowerPoint</Application>
  <PresentationFormat>画面に合わせる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horigome</dc:creator>
  <cp:lastModifiedBy>horigome</cp:lastModifiedBy>
  <cp:revision>77</cp:revision>
  <dcterms:created xsi:type="dcterms:W3CDTF">2017-06-30T02:28:48Z</dcterms:created>
  <dcterms:modified xsi:type="dcterms:W3CDTF">2017-07-14T05:25:49Z</dcterms:modified>
</cp:coreProperties>
</file>