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501">
          <p15:clr>
            <a:srgbClr val="000000"/>
          </p15:clr>
        </p15:guide>
        <p15:guide id="2" orient="horz" pos="2608">
          <p15:clr>
            <a:srgbClr val="000000"/>
          </p15:clr>
        </p15:guide>
        <p15:guide id="3" pos="303">
          <p15:clr>
            <a:srgbClr val="000000"/>
          </p15:clr>
        </p15:guide>
        <p15:guide id="4" orient="horz" pos="2072">
          <p15:clr>
            <a:srgbClr val="000000"/>
          </p15:clr>
        </p15:guide>
        <p15:guide id="5" pos="2900">
          <p15:clr>
            <a:srgbClr val="000000"/>
          </p15:clr>
        </p15:guide>
        <p15:guide id="6" orient="horz" pos="486">
          <p15:clr>
            <a:srgbClr val="000000"/>
          </p15:clr>
        </p15:guide>
      </p15:sldGuideLst>
    </p:ext>
    <p:ext uri="http://customooxmlschemas.google.com/">
      <go:slidesCustomData xmlns:go="http://customooxmlschemas.google.com/" r:id="rId28" roundtripDataSignature="AMtx7miBfsybPkjQRFDlcRWUb+NqThnyp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501"/>
        <p:guide pos="2608" orient="horz"/>
        <p:guide pos="303"/>
        <p:guide pos="2072" orient="horz"/>
        <p:guide pos="2900"/>
        <p:guide pos="486"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customschemas.google.com/relationships/presentationmetadata" Target="meta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3" name="Google Shape;8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98d64b0410_0_7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g98d64b0410_0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98d64b0410_0_8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7" name="Google Shape;167;g98d64b0410_0_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98d64b0410_0_8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g98d64b0410_0_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98d64b0410_0_9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1" name="Google Shape;181;g98d64b0410_0_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3b204f4658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3b204f4658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g23b204f4658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3b204f4658_0_16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g23b204f4658_0_1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3b204f4658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g23b204f4658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3b204f4658_0_8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g23b204f4658_0_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98d64b0410_0_14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0" name="Google Shape;220;g98d64b0410_0_1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98d64b0410_0_1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7" name="Google Shape;227;g98d64b0410_0_1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1" name="Google Shape;9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98d64b0410_0_1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4" name="Google Shape;234;g98d64b0410_0_1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2bc0965fb2_1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2bc0965fb2_1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g22bc0965fb2_1_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8" name="Google Shape;24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2bc0965fb2_1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 name="Google Shape;99;g22bc0965fb2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98d64b0410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g98d64b0410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2bc0965fb2_1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g22bc0965fb2_1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98d64b0410_0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 name="Google Shape;120;g98d64b0410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98d64b0410_0_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g98d64b0410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98d64b0410_0_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 name="Google Shape;134;g98d64b0410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98d64b0410_0_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1" name="Google Shape;141;g98d64b0410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 Id="rId4" Type="http://schemas.openxmlformats.org/officeDocument/2006/relationships/image" Target="../media/image13.png"/><Relationship Id="rId5" Type="http://schemas.openxmlformats.org/officeDocument/2006/relationships/image" Target="../media/image3.png"/><Relationship Id="rId6"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 Id="rId4" Type="http://schemas.openxmlformats.org/officeDocument/2006/relationships/image" Target="../media/image13.png"/><Relationship Id="rId5" Type="http://schemas.openxmlformats.org/officeDocument/2006/relationships/image" Target="../media/image3.png"/><Relationship Id="rId6"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幻灯片">
  <p:cSld name="标题幻灯片">
    <p:bg>
      <p:bgPr>
        <a:solidFill>
          <a:srgbClr val="F2F2F2"/>
        </a:solidFill>
      </p:bgPr>
    </p:bg>
    <p:spTree>
      <p:nvGrpSpPr>
        <p:cNvPr id="15" name="Shape 15"/>
        <p:cNvGrpSpPr/>
        <p:nvPr/>
      </p:nvGrpSpPr>
      <p:grpSpPr>
        <a:xfrm>
          <a:off x="0" y="0"/>
          <a:ext cx="0" cy="0"/>
          <a:chOff x="0" y="0"/>
          <a:chExt cx="0" cy="0"/>
        </a:xfrm>
      </p:grpSpPr>
      <p:pic>
        <p:nvPicPr>
          <p:cNvPr id="16" name="Google Shape;16;p11"/>
          <p:cNvPicPr preferRelativeResize="0"/>
          <p:nvPr/>
        </p:nvPicPr>
        <p:blipFill rotWithShape="1">
          <a:blip r:embed="rId2">
            <a:alphaModFix/>
          </a:blip>
          <a:srcRect b="0" l="0" r="0" t="0"/>
          <a:stretch/>
        </p:blipFill>
        <p:spPr>
          <a:xfrm>
            <a:off x="0" y="0"/>
            <a:ext cx="9144000" cy="5053571"/>
          </a:xfrm>
          <a:prstGeom prst="rect">
            <a:avLst/>
          </a:prstGeom>
          <a:noFill/>
          <a:ln>
            <a:noFill/>
          </a:ln>
        </p:spPr>
      </p:pic>
      <p:pic>
        <p:nvPicPr>
          <p:cNvPr id="17" name="Google Shape;17;p11"/>
          <p:cNvPicPr preferRelativeResize="0"/>
          <p:nvPr/>
        </p:nvPicPr>
        <p:blipFill rotWithShape="1">
          <a:blip r:embed="rId3">
            <a:alphaModFix/>
          </a:blip>
          <a:srcRect b="43080" l="53739" r="0" t="0"/>
          <a:stretch/>
        </p:blipFill>
        <p:spPr>
          <a:xfrm>
            <a:off x="4913906" y="0"/>
            <a:ext cx="4230094" cy="2345635"/>
          </a:xfrm>
          <a:prstGeom prst="rect">
            <a:avLst/>
          </a:prstGeom>
          <a:noFill/>
          <a:ln>
            <a:noFill/>
          </a:ln>
        </p:spPr>
      </p:pic>
      <p:pic>
        <p:nvPicPr>
          <p:cNvPr id="18" name="Google Shape;18;p11"/>
          <p:cNvPicPr preferRelativeResize="0"/>
          <p:nvPr/>
        </p:nvPicPr>
        <p:blipFill rotWithShape="1">
          <a:blip r:embed="rId4">
            <a:alphaModFix/>
          </a:blip>
          <a:srcRect b="0" l="0" r="0" t="0"/>
          <a:stretch/>
        </p:blipFill>
        <p:spPr>
          <a:xfrm>
            <a:off x="0" y="2722908"/>
            <a:ext cx="6639339" cy="2420592"/>
          </a:xfrm>
          <a:prstGeom prst="rect">
            <a:avLst/>
          </a:prstGeom>
          <a:noFill/>
          <a:ln>
            <a:noFill/>
          </a:ln>
        </p:spPr>
      </p:pic>
      <p:pic>
        <p:nvPicPr>
          <p:cNvPr id="19" name="Google Shape;19;p11"/>
          <p:cNvPicPr preferRelativeResize="0"/>
          <p:nvPr/>
        </p:nvPicPr>
        <p:blipFill rotWithShape="1">
          <a:blip r:embed="rId5">
            <a:alphaModFix/>
          </a:blip>
          <a:srcRect b="0" l="0" r="50000" t="34133"/>
          <a:stretch/>
        </p:blipFill>
        <p:spPr>
          <a:xfrm>
            <a:off x="0" y="3220278"/>
            <a:ext cx="2957814" cy="1923222"/>
          </a:xfrm>
          <a:prstGeom prst="rect">
            <a:avLst/>
          </a:prstGeom>
          <a:noFill/>
          <a:ln>
            <a:noFill/>
          </a:ln>
        </p:spPr>
      </p:pic>
      <p:pic>
        <p:nvPicPr>
          <p:cNvPr id="20" name="Google Shape;20;p11"/>
          <p:cNvPicPr preferRelativeResize="0"/>
          <p:nvPr/>
        </p:nvPicPr>
        <p:blipFill rotWithShape="1">
          <a:blip r:embed="rId6">
            <a:alphaModFix/>
          </a:blip>
          <a:srcRect b="0" l="61912" r="0" t="48263"/>
          <a:stretch/>
        </p:blipFill>
        <p:spPr>
          <a:xfrm>
            <a:off x="6361043" y="3168268"/>
            <a:ext cx="2782956" cy="1975232"/>
          </a:xfrm>
          <a:prstGeom prst="rect">
            <a:avLst/>
          </a:prstGeom>
          <a:noFill/>
          <a:ln>
            <a:noFill/>
          </a:ln>
        </p:spPr>
      </p:pic>
    </p:spTree>
  </p:cSld>
  <p:clrMapOvr>
    <a:masterClrMapping/>
  </p:clrMapOvr>
  <p:transition spd="slow" p14:dur="1500">
    <p:random/>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图片与标题" type="picTx">
  <p:cSld name="PICTURE_WITH_CAPTION_TEXT">
    <p:spTree>
      <p:nvGrpSpPr>
        <p:cNvPr id="62" name="Shape 62"/>
        <p:cNvGrpSpPr/>
        <p:nvPr/>
      </p:nvGrpSpPr>
      <p:grpSpPr>
        <a:xfrm>
          <a:off x="0" y="0"/>
          <a:ext cx="0" cy="0"/>
          <a:chOff x="0" y="0"/>
          <a:chExt cx="0" cy="0"/>
        </a:xfrm>
      </p:grpSpPr>
      <p:sp>
        <p:nvSpPr>
          <p:cNvPr id="63" name="Google Shape;63;p20"/>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Arial"/>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0"/>
          <p:cNvSpPr/>
          <p:nvPr>
            <p:ph idx="2" type="pic"/>
          </p:nvPr>
        </p:nvSpPr>
        <p:spPr>
          <a:xfrm>
            <a:off x="3887391" y="740569"/>
            <a:ext cx="4629150" cy="3655219"/>
          </a:xfrm>
          <a:prstGeom prst="rect">
            <a:avLst/>
          </a:prstGeom>
          <a:noFill/>
          <a:ln>
            <a:noFill/>
          </a:ln>
        </p:spPr>
      </p:sp>
      <p:sp>
        <p:nvSpPr>
          <p:cNvPr id="65" name="Google Shape;65;p20"/>
          <p:cNvSpPr txBox="1"/>
          <p:nvPr>
            <p:ph idx="1" type="body"/>
          </p:nvPr>
        </p:nvSpPr>
        <p:spPr>
          <a:xfrm>
            <a:off x="629841" y="1543050"/>
            <a:ext cx="2949178" cy="285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6" name="Google Shape;66;p20"/>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0"/>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0"/>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slow" p14:dur="1500">
    <p:random/>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竖排文字" type="vertTx">
  <p:cSld name="VERTICAL_TEXT">
    <p:spTree>
      <p:nvGrpSpPr>
        <p:cNvPr id="69" name="Shape 69"/>
        <p:cNvGrpSpPr/>
        <p:nvPr/>
      </p:nvGrpSpPr>
      <p:grpSpPr>
        <a:xfrm>
          <a:off x="0" y="0"/>
          <a:ext cx="0" cy="0"/>
          <a:chOff x="0" y="0"/>
          <a:chExt cx="0" cy="0"/>
        </a:xfrm>
      </p:grpSpPr>
      <p:sp>
        <p:nvSpPr>
          <p:cNvPr id="70" name="Google Shape;70;p21"/>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1"/>
          <p:cNvSpPr txBox="1"/>
          <p:nvPr>
            <p:ph idx="1" type="body"/>
          </p:nvPr>
        </p:nvSpPr>
        <p:spPr>
          <a:xfrm rot="5400000">
            <a:off x="2940248" y="-942379"/>
            <a:ext cx="3263504"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2" name="Google Shape;72;p21"/>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1"/>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slow" p14:dur="1500">
    <p:random/>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竖排标题与文本" type="vertTitleAndTx">
  <p:cSld name="VERTICAL_TITLE_AND_VERTICAL_TEXT">
    <p:spTree>
      <p:nvGrpSpPr>
        <p:cNvPr id="75" name="Shape 75"/>
        <p:cNvGrpSpPr/>
        <p:nvPr/>
      </p:nvGrpSpPr>
      <p:grpSpPr>
        <a:xfrm>
          <a:off x="0" y="0"/>
          <a:ext cx="0" cy="0"/>
          <a:chOff x="0" y="0"/>
          <a:chExt cx="0" cy="0"/>
        </a:xfrm>
      </p:grpSpPr>
      <p:sp>
        <p:nvSpPr>
          <p:cNvPr id="76" name="Google Shape;76;p22"/>
          <p:cNvSpPr txBox="1"/>
          <p:nvPr>
            <p:ph type="title"/>
          </p:nvPr>
        </p:nvSpPr>
        <p:spPr>
          <a:xfrm rot="5400000">
            <a:off x="5350073" y="1467446"/>
            <a:ext cx="4358879"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2"/>
          <p:cNvSpPr txBox="1"/>
          <p:nvPr>
            <p:ph idx="1" type="body"/>
          </p:nvPr>
        </p:nvSpPr>
        <p:spPr>
          <a:xfrm rot="5400000">
            <a:off x="1349573" y="-447079"/>
            <a:ext cx="4358879"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8" name="Google Shape;78;p22"/>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2"/>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2"/>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slow" p14:dur="1500">
    <p:random/>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标题幻灯片">
  <p:cSld name="3_标题幻灯片">
    <p:bg>
      <p:bgPr>
        <a:solidFill>
          <a:srgbClr val="F2F2F2"/>
        </a:solidFill>
      </p:bgPr>
    </p:bg>
    <p:spTree>
      <p:nvGrpSpPr>
        <p:cNvPr id="21" name="Shape 21"/>
        <p:cNvGrpSpPr/>
        <p:nvPr/>
      </p:nvGrpSpPr>
      <p:grpSpPr>
        <a:xfrm>
          <a:off x="0" y="0"/>
          <a:ext cx="0" cy="0"/>
          <a:chOff x="0" y="0"/>
          <a:chExt cx="0" cy="0"/>
        </a:xfrm>
      </p:grpSpPr>
      <p:pic>
        <p:nvPicPr>
          <p:cNvPr id="22" name="Google Shape;22;p12"/>
          <p:cNvPicPr preferRelativeResize="0"/>
          <p:nvPr/>
        </p:nvPicPr>
        <p:blipFill rotWithShape="1">
          <a:blip r:embed="rId2">
            <a:alphaModFix/>
          </a:blip>
          <a:srcRect b="0" l="0" r="0" t="0"/>
          <a:stretch/>
        </p:blipFill>
        <p:spPr>
          <a:xfrm>
            <a:off x="0" y="0"/>
            <a:ext cx="9144000" cy="5053571"/>
          </a:xfrm>
          <a:prstGeom prst="rect">
            <a:avLst/>
          </a:prstGeom>
          <a:noFill/>
          <a:ln>
            <a:noFill/>
          </a:ln>
        </p:spPr>
      </p:pic>
      <p:pic>
        <p:nvPicPr>
          <p:cNvPr id="23" name="Google Shape;23;p12"/>
          <p:cNvPicPr preferRelativeResize="0"/>
          <p:nvPr/>
        </p:nvPicPr>
        <p:blipFill rotWithShape="1">
          <a:blip r:embed="rId3">
            <a:alphaModFix/>
          </a:blip>
          <a:srcRect b="43080" l="53739" r="0" t="0"/>
          <a:stretch/>
        </p:blipFill>
        <p:spPr>
          <a:xfrm>
            <a:off x="6536978" y="0"/>
            <a:ext cx="2607022" cy="1445623"/>
          </a:xfrm>
          <a:prstGeom prst="rect">
            <a:avLst/>
          </a:prstGeom>
          <a:noFill/>
          <a:ln>
            <a:noFill/>
          </a:ln>
        </p:spPr>
      </p:pic>
      <p:pic>
        <p:nvPicPr>
          <p:cNvPr id="24" name="Google Shape;24;p12"/>
          <p:cNvPicPr preferRelativeResize="0"/>
          <p:nvPr/>
        </p:nvPicPr>
        <p:blipFill rotWithShape="1">
          <a:blip r:embed="rId4">
            <a:alphaModFix/>
          </a:blip>
          <a:srcRect b="0" l="0" r="0" t="0"/>
          <a:stretch/>
        </p:blipFill>
        <p:spPr>
          <a:xfrm>
            <a:off x="1" y="3619500"/>
            <a:ext cx="4180114" cy="1524000"/>
          </a:xfrm>
          <a:prstGeom prst="rect">
            <a:avLst/>
          </a:prstGeom>
          <a:noFill/>
          <a:ln>
            <a:noFill/>
          </a:ln>
        </p:spPr>
      </p:pic>
      <p:pic>
        <p:nvPicPr>
          <p:cNvPr id="25" name="Google Shape;25;p12"/>
          <p:cNvPicPr preferRelativeResize="0"/>
          <p:nvPr/>
        </p:nvPicPr>
        <p:blipFill rotWithShape="1">
          <a:blip r:embed="rId5">
            <a:alphaModFix/>
          </a:blip>
          <a:srcRect b="0" l="0" r="50000" t="34133"/>
          <a:stretch/>
        </p:blipFill>
        <p:spPr>
          <a:xfrm>
            <a:off x="0" y="3709850"/>
            <a:ext cx="2204877" cy="1433649"/>
          </a:xfrm>
          <a:prstGeom prst="rect">
            <a:avLst/>
          </a:prstGeom>
          <a:noFill/>
          <a:ln>
            <a:noFill/>
          </a:ln>
        </p:spPr>
      </p:pic>
      <p:pic>
        <p:nvPicPr>
          <p:cNvPr id="26" name="Google Shape;26;p12"/>
          <p:cNvPicPr preferRelativeResize="0"/>
          <p:nvPr/>
        </p:nvPicPr>
        <p:blipFill rotWithShape="1">
          <a:blip r:embed="rId6">
            <a:alphaModFix/>
          </a:blip>
          <a:srcRect b="0" l="61912" r="0" t="48263"/>
          <a:stretch/>
        </p:blipFill>
        <p:spPr>
          <a:xfrm>
            <a:off x="7367451" y="3882576"/>
            <a:ext cx="1776548" cy="1260923"/>
          </a:xfrm>
          <a:prstGeom prst="rect">
            <a:avLst/>
          </a:prstGeom>
          <a:noFill/>
          <a:ln>
            <a:noFill/>
          </a:ln>
        </p:spPr>
      </p:pic>
    </p:spTree>
  </p:cSld>
  <p:clrMapOvr>
    <a:masterClrMapping/>
  </p:clrMapOvr>
  <p:transition spd="slow" p14:dur="1500">
    <p:random/>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内容与标题" type="objTx">
  <p:cSld name="OBJECT_WITH_CAPTION_TEXT">
    <p:spTree>
      <p:nvGrpSpPr>
        <p:cNvPr id="27" name="Shape 27"/>
        <p:cNvGrpSpPr/>
        <p:nvPr/>
      </p:nvGrpSpPr>
      <p:grpSpPr>
        <a:xfrm>
          <a:off x="0" y="0"/>
          <a:ext cx="0" cy="0"/>
          <a:chOff x="0" y="0"/>
          <a:chExt cx="0" cy="0"/>
        </a:xfrm>
      </p:grpSpPr>
      <p:sp>
        <p:nvSpPr>
          <p:cNvPr id="28" name="Google Shape;28;p13"/>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Arial"/>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3"/>
          <p:cNvSpPr txBox="1"/>
          <p:nvPr>
            <p:ph idx="1" type="body"/>
          </p:nvPr>
        </p:nvSpPr>
        <p:spPr>
          <a:xfrm>
            <a:off x="3887391" y="740569"/>
            <a:ext cx="4629150" cy="3655219"/>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30" name="Google Shape;30;p13"/>
          <p:cNvSpPr txBox="1"/>
          <p:nvPr>
            <p:ph idx="2" type="body"/>
          </p:nvPr>
        </p:nvSpPr>
        <p:spPr>
          <a:xfrm>
            <a:off x="629841" y="1543050"/>
            <a:ext cx="2949178" cy="285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31" name="Google Shape;31;p13"/>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3"/>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slow" p14:dur="1500">
    <p:random/>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标题幻灯片">
  <p:cSld name="1_标题幻灯片">
    <p:bg>
      <p:bgPr>
        <a:solidFill>
          <a:srgbClr val="F2F2F2"/>
        </a:solidFill>
      </p:bgPr>
    </p:bg>
    <p:spTree>
      <p:nvGrpSpPr>
        <p:cNvPr id="34" name="Shape 34"/>
        <p:cNvGrpSpPr/>
        <p:nvPr/>
      </p:nvGrpSpPr>
      <p:grpSpPr>
        <a:xfrm>
          <a:off x="0" y="0"/>
          <a:ext cx="0" cy="0"/>
          <a:chOff x="0" y="0"/>
          <a:chExt cx="0" cy="0"/>
        </a:xfrm>
      </p:grpSpPr>
      <p:pic>
        <p:nvPicPr>
          <p:cNvPr id="35" name="Google Shape;35;p14"/>
          <p:cNvPicPr preferRelativeResize="0"/>
          <p:nvPr/>
        </p:nvPicPr>
        <p:blipFill rotWithShape="1">
          <a:blip r:embed="rId2">
            <a:alphaModFix/>
          </a:blip>
          <a:srcRect b="15770" l="6439" r="6437" t="0"/>
          <a:stretch/>
        </p:blipFill>
        <p:spPr>
          <a:xfrm>
            <a:off x="-1" y="512956"/>
            <a:ext cx="9144001" cy="4630544"/>
          </a:xfrm>
          <a:prstGeom prst="rect">
            <a:avLst/>
          </a:prstGeom>
          <a:noFill/>
          <a:ln>
            <a:noFill/>
          </a:ln>
        </p:spPr>
      </p:pic>
    </p:spTree>
  </p:cSld>
  <p:clrMapOvr>
    <a:masterClrMapping/>
  </p:clrMapOvr>
  <p:transition spd="slow" p14:dur="1500">
    <p:random/>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标题幻灯片">
  <p:cSld name="2_标题幻灯片">
    <p:spTree>
      <p:nvGrpSpPr>
        <p:cNvPr id="36" name="Shape 36"/>
        <p:cNvGrpSpPr/>
        <p:nvPr/>
      </p:nvGrpSpPr>
      <p:grpSpPr>
        <a:xfrm>
          <a:off x="0" y="0"/>
          <a:ext cx="0" cy="0"/>
          <a:chOff x="0" y="0"/>
          <a:chExt cx="0" cy="0"/>
        </a:xfrm>
      </p:grpSpPr>
    </p:spTree>
  </p:cSld>
  <p:clrMapOvr>
    <a:masterClrMapping/>
  </p:clrMapOvr>
  <p:transition spd="slow" p14:dur="1500">
    <p:random/>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两栏内容" type="twoObj">
  <p:cSld name="TWO_OBJECTS">
    <p:spTree>
      <p:nvGrpSpPr>
        <p:cNvPr id="37" name="Shape 37"/>
        <p:cNvGrpSpPr/>
        <p:nvPr/>
      </p:nvGrpSpPr>
      <p:grpSpPr>
        <a:xfrm>
          <a:off x="0" y="0"/>
          <a:ext cx="0" cy="0"/>
          <a:chOff x="0" y="0"/>
          <a:chExt cx="0" cy="0"/>
        </a:xfrm>
      </p:grpSpPr>
      <p:sp>
        <p:nvSpPr>
          <p:cNvPr id="38" name="Google Shape;38;p16"/>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6"/>
          <p:cNvSpPr txBox="1"/>
          <p:nvPr>
            <p:ph idx="1" type="body"/>
          </p:nvPr>
        </p:nvSpPr>
        <p:spPr>
          <a:xfrm>
            <a:off x="628650" y="1369219"/>
            <a:ext cx="38862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0" name="Google Shape;40;p16"/>
          <p:cNvSpPr txBox="1"/>
          <p:nvPr>
            <p:ph idx="2" type="body"/>
          </p:nvPr>
        </p:nvSpPr>
        <p:spPr>
          <a:xfrm>
            <a:off x="4629150" y="1369219"/>
            <a:ext cx="38862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1" name="Google Shape;41;p16"/>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6"/>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6"/>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slow" p14:dur="1500">
    <p:random/>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较" type="twoTxTwoObj">
  <p:cSld name="TWO_OBJECTS_WITH_TEXT">
    <p:spTree>
      <p:nvGrpSpPr>
        <p:cNvPr id="44" name="Shape 44"/>
        <p:cNvGrpSpPr/>
        <p:nvPr/>
      </p:nvGrpSpPr>
      <p:grpSpPr>
        <a:xfrm>
          <a:off x="0" y="0"/>
          <a:ext cx="0" cy="0"/>
          <a:chOff x="0" y="0"/>
          <a:chExt cx="0" cy="0"/>
        </a:xfrm>
      </p:grpSpPr>
      <p:sp>
        <p:nvSpPr>
          <p:cNvPr id="45" name="Google Shape;45;p17"/>
          <p:cNvSpPr txBox="1"/>
          <p:nvPr>
            <p:ph type="title"/>
          </p:nvPr>
        </p:nvSpPr>
        <p:spPr>
          <a:xfrm>
            <a:off x="629841"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7"/>
          <p:cNvSpPr txBox="1"/>
          <p:nvPr>
            <p:ph idx="1" type="body"/>
          </p:nvPr>
        </p:nvSpPr>
        <p:spPr>
          <a:xfrm>
            <a:off x="629842" y="1260872"/>
            <a:ext cx="3868340"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7" name="Google Shape;47;p17"/>
          <p:cNvSpPr txBox="1"/>
          <p:nvPr>
            <p:ph idx="2" type="body"/>
          </p:nvPr>
        </p:nvSpPr>
        <p:spPr>
          <a:xfrm>
            <a:off x="629842" y="1878806"/>
            <a:ext cx="3868340" cy="27634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8" name="Google Shape;48;p17"/>
          <p:cNvSpPr txBox="1"/>
          <p:nvPr>
            <p:ph idx="3" type="body"/>
          </p:nvPr>
        </p:nvSpPr>
        <p:spPr>
          <a:xfrm>
            <a:off x="4629150" y="1260872"/>
            <a:ext cx="3887391"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9" name="Google Shape;49;p17"/>
          <p:cNvSpPr txBox="1"/>
          <p:nvPr>
            <p:ph idx="4" type="body"/>
          </p:nvPr>
        </p:nvSpPr>
        <p:spPr>
          <a:xfrm>
            <a:off x="4629150" y="1878806"/>
            <a:ext cx="3887391" cy="27634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0" name="Google Shape;50;p17"/>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7"/>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7"/>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slow" p14:dur="1500">
    <p:random/>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仅标题" type="titleOnly">
  <p:cSld name="TITLE_ONLY">
    <p:spTree>
      <p:nvGrpSpPr>
        <p:cNvPr id="53" name="Shape 53"/>
        <p:cNvGrpSpPr/>
        <p:nvPr/>
      </p:nvGrpSpPr>
      <p:grpSpPr>
        <a:xfrm>
          <a:off x="0" y="0"/>
          <a:ext cx="0" cy="0"/>
          <a:chOff x="0" y="0"/>
          <a:chExt cx="0" cy="0"/>
        </a:xfrm>
      </p:grpSpPr>
      <p:sp>
        <p:nvSpPr>
          <p:cNvPr id="54" name="Google Shape;54;p18"/>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8"/>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8"/>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8"/>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slow" p14:dur="1500">
    <p:random/>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58" name="Shape 58"/>
        <p:cNvGrpSpPr/>
        <p:nvPr/>
      </p:nvGrpSpPr>
      <p:grpSpPr>
        <a:xfrm>
          <a:off x="0" y="0"/>
          <a:ext cx="0" cy="0"/>
          <a:chOff x="0" y="0"/>
          <a:chExt cx="0" cy="0"/>
        </a:xfrm>
      </p:grpSpPr>
      <p:sp>
        <p:nvSpPr>
          <p:cNvPr id="59" name="Google Shape;59;p19"/>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9"/>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9"/>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slow" p14:dur="1500">
    <p:random/>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9" name="Shape 9"/>
        <p:cNvGrpSpPr/>
        <p:nvPr/>
      </p:nvGrpSpPr>
      <p:grpSpPr>
        <a:xfrm>
          <a:off x="0" y="0"/>
          <a:ext cx="0" cy="0"/>
          <a:chOff x="0" y="0"/>
          <a:chExt cx="0" cy="0"/>
        </a:xfrm>
      </p:grpSpPr>
      <p:sp>
        <p:nvSpPr>
          <p:cNvPr id="10" name="Google Shape;10;p10"/>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300"/>
              <a:buFont typeface="Arial"/>
              <a:buNone/>
              <a:defRPr b="0" i="0" sz="33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0"/>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 name="Google Shape;12;p10"/>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0"/>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0"/>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14:dur="1500">
    <p:random/>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hyperlink" Target="https://drive.google.com/file/d/1Hc3IqDpurtrjskKIoigp06MT9XG6VCdR/view?usp=share_link"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
          <p:cNvSpPr txBox="1"/>
          <p:nvPr/>
        </p:nvSpPr>
        <p:spPr>
          <a:xfrm>
            <a:off x="133300" y="1493850"/>
            <a:ext cx="8940900" cy="2155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1" i="0" lang="en-IN" sz="3600" u="none" cap="none" strike="noStrike">
                <a:solidFill>
                  <a:schemeClr val="accent1"/>
                </a:solidFill>
                <a:latin typeface="Calibri"/>
                <a:ea typeface="Calibri"/>
                <a:cs typeface="Calibri"/>
                <a:sym typeface="Calibri"/>
              </a:rPr>
              <a:t>Cro</a:t>
            </a:r>
            <a:r>
              <a:rPr b="1" lang="en-IN" sz="3600">
                <a:solidFill>
                  <a:schemeClr val="accent1"/>
                </a:solidFill>
                <a:latin typeface="Calibri"/>
                <a:ea typeface="Calibri"/>
                <a:cs typeface="Calibri"/>
                <a:sym typeface="Calibri"/>
              </a:rPr>
              <a:t>p yield management and prediction by analyzing environmental data</a:t>
            </a:r>
            <a:r>
              <a:rPr b="1" i="0" lang="en-IN" sz="4400" u="none" cap="none" strike="noStrike">
                <a:solidFill>
                  <a:srgbClr val="F7F9F8"/>
                </a:solidFill>
                <a:latin typeface="Calibri"/>
                <a:ea typeface="Calibri"/>
                <a:cs typeface="Calibri"/>
                <a:sym typeface="Calibri"/>
              </a:rPr>
              <a:t> </a:t>
            </a:r>
            <a:endParaRPr b="0" i="0" sz="4400" u="none" cap="none" strike="noStrike">
              <a:solidFill>
                <a:schemeClr val="dk1"/>
              </a:solidFill>
              <a:latin typeface="Calibri"/>
              <a:ea typeface="Calibri"/>
              <a:cs typeface="Calibri"/>
              <a:sym typeface="Calibri"/>
            </a:endParaRPr>
          </a:p>
        </p:txBody>
      </p:sp>
      <p:sp>
        <p:nvSpPr>
          <p:cNvPr id="86" name="Google Shape;86;p1"/>
          <p:cNvSpPr txBox="1"/>
          <p:nvPr/>
        </p:nvSpPr>
        <p:spPr>
          <a:xfrm>
            <a:off x="3853800" y="1394900"/>
            <a:ext cx="1436400" cy="39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000000"/>
              </a:solidFill>
              <a:latin typeface="Calibri"/>
              <a:ea typeface="Calibri"/>
              <a:cs typeface="Calibri"/>
              <a:sym typeface="Calibri"/>
            </a:endParaRPr>
          </a:p>
        </p:txBody>
      </p:sp>
      <p:sp>
        <p:nvSpPr>
          <p:cNvPr id="87" name="Google Shape;87;p1"/>
          <p:cNvSpPr txBox="1"/>
          <p:nvPr/>
        </p:nvSpPr>
        <p:spPr>
          <a:xfrm>
            <a:off x="4692600" y="3160625"/>
            <a:ext cx="3195600" cy="1593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en-IN" sz="1800">
                <a:latin typeface="Calibri"/>
                <a:ea typeface="Calibri"/>
                <a:cs typeface="Calibri"/>
                <a:sym typeface="Calibri"/>
              </a:rPr>
              <a:t>Group 2</a:t>
            </a:r>
            <a:endParaRPr sz="18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lang="en-IN" sz="1800">
                <a:latin typeface="Calibri"/>
                <a:ea typeface="Calibri"/>
                <a:cs typeface="Calibri"/>
                <a:sym typeface="Calibri"/>
              </a:rPr>
              <a:t>Presented by-</a:t>
            </a:r>
            <a:endParaRPr sz="18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i="0" lang="en-IN" sz="1600" u="none" cap="none" strike="noStrike">
                <a:solidFill>
                  <a:srgbClr val="000000"/>
                </a:solidFill>
                <a:latin typeface="Calibri"/>
                <a:ea typeface="Calibri"/>
                <a:cs typeface="Calibri"/>
                <a:sym typeface="Calibri"/>
              </a:rPr>
              <a:t>Arun Pratap Tomar - </a:t>
            </a:r>
            <a:r>
              <a:rPr lang="en-IN" sz="1600">
                <a:solidFill>
                  <a:schemeClr val="dk1"/>
                </a:solidFill>
                <a:latin typeface="Calibri"/>
                <a:ea typeface="Calibri"/>
                <a:cs typeface="Calibri"/>
                <a:sym typeface="Calibri"/>
              </a:rPr>
              <a:t>11652000</a:t>
            </a:r>
            <a:endParaRPr i="0" sz="1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lang="en-IN" sz="1600">
                <a:latin typeface="Calibri"/>
                <a:ea typeface="Calibri"/>
                <a:cs typeface="Calibri"/>
                <a:sym typeface="Calibri"/>
              </a:rPr>
              <a:t>Namratha Modalavalasa - </a:t>
            </a:r>
            <a:r>
              <a:rPr lang="en-IN" sz="1600">
                <a:solidFill>
                  <a:schemeClr val="dk1"/>
                </a:solidFill>
                <a:latin typeface="Calibri"/>
                <a:ea typeface="Calibri"/>
                <a:cs typeface="Calibri"/>
                <a:sym typeface="Calibri"/>
              </a:rPr>
              <a:t>11652002</a:t>
            </a:r>
            <a:endParaRPr sz="16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lang="en-IN" sz="1600">
                <a:latin typeface="Calibri"/>
                <a:ea typeface="Calibri"/>
                <a:cs typeface="Calibri"/>
                <a:sym typeface="Calibri"/>
              </a:rPr>
              <a:t>Padmaja Kodati - </a:t>
            </a:r>
            <a:r>
              <a:rPr lang="en-IN" sz="1600">
                <a:solidFill>
                  <a:schemeClr val="dk1"/>
                </a:solidFill>
                <a:latin typeface="Calibri"/>
                <a:ea typeface="Calibri"/>
                <a:cs typeface="Calibri"/>
                <a:sym typeface="Calibri"/>
              </a:rPr>
              <a:t>11647780</a:t>
            </a:r>
            <a:endParaRPr sz="16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lang="en-IN" sz="1600">
                <a:latin typeface="Calibri"/>
                <a:ea typeface="Calibri"/>
                <a:cs typeface="Calibri"/>
                <a:sym typeface="Calibri"/>
              </a:rPr>
              <a:t>Rikhita Koganti - 11641222</a:t>
            </a:r>
            <a:endParaRPr sz="1600">
              <a:latin typeface="Calibri"/>
              <a:ea typeface="Calibri"/>
              <a:cs typeface="Calibri"/>
              <a:sym typeface="Calibri"/>
            </a:endParaRPr>
          </a:p>
        </p:txBody>
      </p:sp>
      <p:pic>
        <p:nvPicPr>
          <p:cNvPr id="88" name="Google Shape;88;p1"/>
          <p:cNvPicPr preferRelativeResize="0"/>
          <p:nvPr/>
        </p:nvPicPr>
        <p:blipFill>
          <a:blip r:embed="rId3">
            <a:alphaModFix/>
          </a:blip>
          <a:stretch>
            <a:fillRect/>
          </a:stretch>
        </p:blipFill>
        <p:spPr>
          <a:xfrm>
            <a:off x="0" y="0"/>
            <a:ext cx="1285350" cy="1285350"/>
          </a:xfrm>
          <a:prstGeom prst="rect">
            <a:avLst/>
          </a:prstGeom>
          <a:noFill/>
          <a:ln>
            <a:noFill/>
          </a:ln>
        </p:spPr>
      </p:pic>
    </p:spTree>
  </p:cSld>
  <p:clrMapOvr>
    <a:masterClrMapping/>
  </p:clrMapOvr>
  <p:transition spd="slow" p14:dur="1500">
    <p:random/>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98d64b0410_0_75"/>
          <p:cNvSpPr txBox="1"/>
          <p:nvPr/>
        </p:nvSpPr>
        <p:spPr>
          <a:xfrm>
            <a:off x="1366250" y="143550"/>
            <a:ext cx="6108000" cy="760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rPr b="0" i="0" lang="en-IN" sz="4000" u="none" cap="none" strike="noStrike">
                <a:solidFill>
                  <a:srgbClr val="3B7C81"/>
                </a:solidFill>
                <a:latin typeface="Arial"/>
                <a:ea typeface="Arial"/>
                <a:cs typeface="Arial"/>
                <a:sym typeface="Arial"/>
              </a:rPr>
              <a:t>Data Exploration</a:t>
            </a:r>
            <a:endParaRPr b="0" i="0" sz="4000" u="none" cap="none" strike="noStrike">
              <a:solidFill>
                <a:srgbClr val="3B7C81"/>
              </a:solidFill>
              <a:latin typeface="Arial"/>
              <a:ea typeface="Arial"/>
              <a:cs typeface="Arial"/>
              <a:sym typeface="Arial"/>
            </a:endParaRPr>
          </a:p>
        </p:txBody>
      </p:sp>
      <p:sp>
        <p:nvSpPr>
          <p:cNvPr id="163" name="Google Shape;163;g98d64b0410_0_75"/>
          <p:cNvSpPr txBox="1"/>
          <p:nvPr/>
        </p:nvSpPr>
        <p:spPr>
          <a:xfrm>
            <a:off x="2350750" y="1195450"/>
            <a:ext cx="5786400" cy="67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64" name="Google Shape;164;g98d64b0410_0_75"/>
          <p:cNvSpPr txBox="1"/>
          <p:nvPr/>
        </p:nvSpPr>
        <p:spPr>
          <a:xfrm>
            <a:off x="1366250" y="1386275"/>
            <a:ext cx="5585400" cy="21096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chemeClr val="dk1"/>
              </a:buClr>
              <a:buSzPts val="1100"/>
              <a:buFont typeface="Arial"/>
              <a:buNone/>
            </a:pPr>
            <a:r>
              <a:rPr b="0" i="0" lang="en-IN" sz="1400" u="none" cap="none" strike="noStrike">
                <a:solidFill>
                  <a:schemeClr val="dk1"/>
                </a:solidFill>
                <a:latin typeface="Calibri"/>
                <a:ea typeface="Calibri"/>
                <a:cs typeface="Calibri"/>
                <a:sym typeface="Calibri"/>
              </a:rPr>
              <a:t>According to the attributes which were required to build the model, we started exploring in different publicly available sources. After some attempts and research we were able to find the related datasets.</a:t>
            </a:r>
            <a:endParaRPr b="0" i="0" sz="14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98d64b0410_0_81"/>
          <p:cNvSpPr txBox="1"/>
          <p:nvPr/>
        </p:nvSpPr>
        <p:spPr>
          <a:xfrm>
            <a:off x="1366250" y="143550"/>
            <a:ext cx="6108000" cy="760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rPr b="0" i="0" lang="en-IN" sz="4000" u="none" cap="none" strike="noStrike">
                <a:solidFill>
                  <a:srgbClr val="3B7C81"/>
                </a:solidFill>
                <a:latin typeface="Arial"/>
                <a:ea typeface="Arial"/>
                <a:cs typeface="Arial"/>
                <a:sym typeface="Arial"/>
              </a:rPr>
              <a:t>Data Collection</a:t>
            </a:r>
            <a:endParaRPr b="0" i="0" sz="4000" u="none" cap="none" strike="noStrike">
              <a:solidFill>
                <a:srgbClr val="3B7C81"/>
              </a:solidFill>
              <a:latin typeface="Arial"/>
              <a:ea typeface="Arial"/>
              <a:cs typeface="Arial"/>
              <a:sym typeface="Arial"/>
            </a:endParaRPr>
          </a:p>
        </p:txBody>
      </p:sp>
      <p:sp>
        <p:nvSpPr>
          <p:cNvPr id="170" name="Google Shape;170;g98d64b0410_0_81"/>
          <p:cNvSpPr txBox="1"/>
          <p:nvPr/>
        </p:nvSpPr>
        <p:spPr>
          <a:xfrm>
            <a:off x="2350750" y="1195450"/>
            <a:ext cx="5786400" cy="67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71" name="Google Shape;171;g98d64b0410_0_81"/>
          <p:cNvSpPr txBox="1"/>
          <p:nvPr/>
        </p:nvSpPr>
        <p:spPr>
          <a:xfrm>
            <a:off x="1366250" y="1386275"/>
            <a:ext cx="5880300" cy="23331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1400"/>
              <a:buFont typeface="Arial"/>
              <a:buNone/>
            </a:pPr>
            <a:r>
              <a:rPr b="0" i="0" lang="en-IN" sz="1400" u="none" cap="none" strike="noStrike">
                <a:solidFill>
                  <a:schemeClr val="dk1"/>
                </a:solidFill>
                <a:latin typeface="Calibri"/>
                <a:ea typeface="Calibri"/>
                <a:cs typeface="Calibri"/>
                <a:sym typeface="Calibri"/>
              </a:rPr>
              <a:t>Datasets were collected from the publicly available resources of the Indian government website mygov.in. The first dataset consists of year, production, area, state name,  second dataset consists of subdivisions of states and rainfall annually, monthly and quarterly</a:t>
            </a:r>
            <a:r>
              <a:rPr lang="en-IN">
                <a:solidFill>
                  <a:schemeClr val="dk1"/>
                </a:solidFill>
                <a:latin typeface="Calibri"/>
                <a:ea typeface="Calibri"/>
                <a:cs typeface="Calibri"/>
                <a:sym typeface="Calibri"/>
              </a:rPr>
              <a:t>.</a:t>
            </a:r>
            <a:r>
              <a:rPr b="0" i="0" lang="en-IN" sz="1400" u="none" cap="none" strike="noStrike">
                <a:solidFill>
                  <a:schemeClr val="dk1"/>
                </a:solidFill>
                <a:latin typeface="Calibri"/>
                <a:ea typeface="Calibri"/>
                <a:cs typeface="Calibri"/>
                <a:sym typeface="Calibri"/>
              </a:rPr>
              <a:t> </a:t>
            </a:r>
            <a:r>
              <a:rPr lang="en-IN">
                <a:solidFill>
                  <a:schemeClr val="dk1"/>
                </a:solidFill>
                <a:latin typeface="Calibri"/>
                <a:ea typeface="Calibri"/>
                <a:cs typeface="Calibri"/>
                <a:sym typeface="Calibri"/>
              </a:rPr>
              <a:t>T</a:t>
            </a:r>
            <a:r>
              <a:rPr b="0" i="0" lang="en-IN" sz="1400" u="none" cap="none" strike="noStrike">
                <a:solidFill>
                  <a:schemeClr val="dk1"/>
                </a:solidFill>
                <a:latin typeface="Calibri"/>
                <a:ea typeface="Calibri"/>
                <a:cs typeface="Calibri"/>
                <a:sym typeface="Calibri"/>
              </a:rPr>
              <a:t>hird dataset consists of state, district_name</a:t>
            </a:r>
            <a:r>
              <a:rPr lang="en-IN">
                <a:solidFill>
                  <a:schemeClr val="dk1"/>
                </a:solidFill>
                <a:latin typeface="Calibri"/>
                <a:ea typeface="Calibri"/>
                <a:cs typeface="Calibri"/>
                <a:sym typeface="Calibri"/>
              </a:rPr>
              <a:t>, year and </a:t>
            </a:r>
            <a:r>
              <a:rPr lang="en-IN">
                <a:solidFill>
                  <a:schemeClr val="dk1"/>
                </a:solidFill>
                <a:latin typeface="Calibri"/>
                <a:ea typeface="Calibri"/>
                <a:cs typeface="Calibri"/>
                <a:sym typeface="Calibri"/>
              </a:rPr>
              <a:t>rainfall annually, monthly and quarterly</a:t>
            </a:r>
            <a:r>
              <a:rPr b="0" i="0" lang="en-IN" sz="1400" u="none" cap="none" strike="noStrike">
                <a:solidFill>
                  <a:schemeClr val="dk1"/>
                </a:solidFill>
                <a:latin typeface="Calibri"/>
                <a:ea typeface="Calibri"/>
                <a:cs typeface="Calibri"/>
                <a:sym typeface="Calibri"/>
              </a:rPr>
              <a:t>.</a:t>
            </a:r>
            <a:endParaRPr b="0" i="0" sz="1400" u="none" cap="none" strike="noStrike">
              <a:solidFill>
                <a:schemeClr val="dk1"/>
              </a:solidFill>
              <a:latin typeface="Calibri"/>
              <a:ea typeface="Calibri"/>
              <a:cs typeface="Calibri"/>
              <a:sym typeface="Calibri"/>
            </a:endParaRPr>
          </a:p>
          <a:p>
            <a:pPr indent="0" lvl="0" marL="0" rtl="0" algn="just">
              <a:spcBef>
                <a:spcPts val="0"/>
              </a:spcBef>
              <a:spcAft>
                <a:spcPts val="0"/>
              </a:spcAft>
              <a:buClr>
                <a:schemeClr val="dk1"/>
              </a:buClr>
              <a:buSzPts val="1400"/>
              <a:buFont typeface="Arial"/>
              <a:buNone/>
            </a:pPr>
            <a:r>
              <a:rPr lang="en-IN">
                <a:solidFill>
                  <a:schemeClr val="dk1"/>
                </a:solidFill>
                <a:latin typeface="Calibri"/>
                <a:ea typeface="Calibri"/>
                <a:cs typeface="Calibri"/>
                <a:sym typeface="Calibri"/>
              </a:rPr>
              <a:t>Dataset which is used for study was prepared after merging the above datasets together. It consists of different attributes such  as year in which the specified crop is grown, Season, type of crop, specific area, production of crop, and annual_rainfall. Three datasets were merged together for better analysis and were stored as .csv file.</a:t>
            </a:r>
            <a:endParaRPr>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98d64b0410_0_87"/>
          <p:cNvSpPr txBox="1"/>
          <p:nvPr/>
        </p:nvSpPr>
        <p:spPr>
          <a:xfrm>
            <a:off x="1366250" y="143550"/>
            <a:ext cx="6108000" cy="760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rPr b="0" i="0" lang="en-IN" sz="4000" u="none" cap="none" strike="noStrike">
                <a:solidFill>
                  <a:srgbClr val="3B7C81"/>
                </a:solidFill>
                <a:latin typeface="Arial"/>
                <a:ea typeface="Arial"/>
                <a:cs typeface="Arial"/>
                <a:sym typeface="Arial"/>
              </a:rPr>
              <a:t>Data Refining </a:t>
            </a:r>
            <a:endParaRPr b="0" i="0" sz="4000" u="none" cap="none" strike="noStrike">
              <a:solidFill>
                <a:srgbClr val="3B7C81"/>
              </a:solidFill>
              <a:latin typeface="Arial"/>
              <a:ea typeface="Arial"/>
              <a:cs typeface="Arial"/>
              <a:sym typeface="Arial"/>
            </a:endParaRPr>
          </a:p>
        </p:txBody>
      </p:sp>
      <p:sp>
        <p:nvSpPr>
          <p:cNvPr id="177" name="Google Shape;177;g98d64b0410_0_87"/>
          <p:cNvSpPr txBox="1"/>
          <p:nvPr/>
        </p:nvSpPr>
        <p:spPr>
          <a:xfrm>
            <a:off x="2350750" y="1195450"/>
            <a:ext cx="5786400" cy="67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78" name="Google Shape;178;g98d64b0410_0_87"/>
          <p:cNvSpPr txBox="1"/>
          <p:nvPr/>
        </p:nvSpPr>
        <p:spPr>
          <a:xfrm>
            <a:off x="1366250" y="1386275"/>
            <a:ext cx="5849100" cy="29955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400"/>
              <a:buFont typeface="Arial"/>
              <a:buNone/>
            </a:pPr>
            <a:r>
              <a:rPr b="0" i="0" lang="en-IN" sz="1400" u="none" cap="none" strike="noStrike">
                <a:solidFill>
                  <a:schemeClr val="dk1"/>
                </a:solidFill>
                <a:latin typeface="Calibri"/>
                <a:ea typeface="Calibri"/>
                <a:cs typeface="Calibri"/>
                <a:sym typeface="Calibri"/>
              </a:rPr>
              <a:t>In Pyspark</a:t>
            </a:r>
            <a:r>
              <a:rPr lang="en-IN">
                <a:solidFill>
                  <a:schemeClr val="dk1"/>
                </a:solidFill>
                <a:latin typeface="Calibri"/>
                <a:ea typeface="Calibri"/>
                <a:cs typeface="Calibri"/>
                <a:sym typeface="Calibri"/>
              </a:rPr>
              <a:t>, For </a:t>
            </a:r>
            <a:r>
              <a:rPr b="0" i="0" lang="en-IN" sz="1400" u="none" cap="none" strike="noStrike">
                <a:solidFill>
                  <a:schemeClr val="dk1"/>
                </a:solidFill>
                <a:latin typeface="Calibri"/>
                <a:ea typeface="Calibri"/>
                <a:cs typeface="Calibri"/>
                <a:sym typeface="Calibri"/>
              </a:rPr>
              <a:t>data cleaning, first, the null values were checked in the dataset and were filled by taking the mean of the entries of that respected column for production or by dropping t</a:t>
            </a:r>
            <a:r>
              <a:rPr lang="en-IN">
                <a:solidFill>
                  <a:schemeClr val="dk1"/>
                </a:solidFill>
                <a:latin typeface="Calibri"/>
                <a:ea typeface="Calibri"/>
                <a:cs typeface="Calibri"/>
                <a:sym typeface="Calibri"/>
              </a:rPr>
              <a:t>hose </a:t>
            </a:r>
            <a:r>
              <a:rPr b="0" i="0" lang="en-IN" sz="1400" u="none" cap="none" strike="noStrike">
                <a:solidFill>
                  <a:schemeClr val="dk1"/>
                </a:solidFill>
                <a:latin typeface="Calibri"/>
                <a:ea typeface="Calibri"/>
                <a:cs typeface="Calibri"/>
                <a:sym typeface="Calibri"/>
              </a:rPr>
              <a:t>null values. After that correlation was checked among attributes using heatmap to extract the knowledge as which analysis pattern is to be used.</a:t>
            </a:r>
            <a:r>
              <a:rPr b="0" i="0" lang="en-IN" sz="14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400"/>
              <a:buFont typeface="Arial"/>
              <a:buNone/>
            </a:pPr>
            <a:r>
              <a:t/>
            </a:r>
            <a:endParaRPr>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400"/>
              <a:buFont typeface="Arial"/>
              <a:buNone/>
            </a:pPr>
            <a:r>
              <a:rPr lang="en-IN">
                <a:latin typeface="Calibri"/>
                <a:ea typeface="Calibri"/>
                <a:cs typeface="Calibri"/>
                <a:sym typeface="Calibri"/>
              </a:rPr>
              <a:t>In Cassandra, different queries were executed for better refinement of </a:t>
            </a:r>
            <a:r>
              <a:rPr lang="en-IN">
                <a:latin typeface="Calibri"/>
                <a:ea typeface="Calibri"/>
                <a:cs typeface="Calibri"/>
                <a:sym typeface="Calibri"/>
              </a:rPr>
              <a:t>data</a:t>
            </a:r>
            <a:r>
              <a:rPr lang="en-IN">
                <a:latin typeface="Calibri"/>
                <a:ea typeface="Calibri"/>
                <a:cs typeface="Calibri"/>
                <a:sym typeface="Calibri"/>
              </a:rPr>
              <a:t> using select, by putting where clause and using group by clause to get the desired data. For example, if we want to fetch data only for specific state we have to execute query as </a:t>
            </a:r>
            <a:r>
              <a:rPr b="1" lang="en-IN">
                <a:latin typeface="Calibri"/>
                <a:ea typeface="Calibri"/>
                <a:cs typeface="Calibri"/>
                <a:sym typeface="Calibri"/>
              </a:rPr>
              <a:t>select * from crop where state = ‘Kerala’</a:t>
            </a:r>
            <a:r>
              <a:rPr lang="en-IN">
                <a:latin typeface="Calibri"/>
                <a:ea typeface="Calibri"/>
                <a:cs typeface="Calibri"/>
                <a:sym typeface="Calibri"/>
              </a:rPr>
              <a:t>.</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98d64b0410_0_93"/>
          <p:cNvSpPr txBox="1"/>
          <p:nvPr/>
        </p:nvSpPr>
        <p:spPr>
          <a:xfrm>
            <a:off x="1366250" y="143550"/>
            <a:ext cx="6108000" cy="760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rPr b="0" i="0" lang="en-IN" sz="4000" u="none" cap="none" strike="noStrike">
                <a:solidFill>
                  <a:srgbClr val="3B7C81"/>
                </a:solidFill>
                <a:latin typeface="Arial"/>
                <a:ea typeface="Arial"/>
                <a:cs typeface="Arial"/>
                <a:sym typeface="Arial"/>
              </a:rPr>
              <a:t>Data Representation </a:t>
            </a:r>
            <a:endParaRPr b="0" i="0" sz="4000" u="none" cap="none" strike="noStrike">
              <a:solidFill>
                <a:srgbClr val="3B7C81"/>
              </a:solidFill>
              <a:latin typeface="Arial"/>
              <a:ea typeface="Arial"/>
              <a:cs typeface="Arial"/>
              <a:sym typeface="Arial"/>
            </a:endParaRPr>
          </a:p>
        </p:txBody>
      </p:sp>
      <p:sp>
        <p:nvSpPr>
          <p:cNvPr id="184" name="Google Shape;184;g98d64b0410_0_93"/>
          <p:cNvSpPr txBox="1"/>
          <p:nvPr/>
        </p:nvSpPr>
        <p:spPr>
          <a:xfrm>
            <a:off x="2350750" y="1195450"/>
            <a:ext cx="5786400" cy="67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85" name="Google Shape;185;g98d64b0410_0_93"/>
          <p:cNvSpPr txBox="1"/>
          <p:nvPr/>
        </p:nvSpPr>
        <p:spPr>
          <a:xfrm>
            <a:off x="1366250" y="1386275"/>
            <a:ext cx="5585400" cy="21096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Calibri"/>
                <a:ea typeface="Calibri"/>
                <a:cs typeface="Calibri"/>
                <a:sym typeface="Calibri"/>
              </a:rPr>
              <a:t>Different graphs are used for representing the different target outputs such as scatter plot, heat map, bar graph etc.</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86" name="Google Shape;186;g98d64b0410_0_93"/>
          <p:cNvPicPr preferRelativeResize="0"/>
          <p:nvPr/>
        </p:nvPicPr>
        <p:blipFill rotWithShape="1">
          <a:blip r:embed="rId3">
            <a:alphaModFix/>
          </a:blip>
          <a:srcRect b="0" l="0" r="0" t="0"/>
          <a:stretch/>
        </p:blipFill>
        <p:spPr>
          <a:xfrm>
            <a:off x="2066875" y="1982675"/>
            <a:ext cx="2188425" cy="2058051"/>
          </a:xfrm>
          <a:prstGeom prst="rect">
            <a:avLst/>
          </a:prstGeom>
          <a:noFill/>
          <a:ln>
            <a:noFill/>
          </a:ln>
        </p:spPr>
      </p:pic>
      <p:pic>
        <p:nvPicPr>
          <p:cNvPr id="187" name="Google Shape;187;g98d64b0410_0_93"/>
          <p:cNvPicPr preferRelativeResize="0"/>
          <p:nvPr/>
        </p:nvPicPr>
        <p:blipFill rotWithShape="1">
          <a:blip r:embed="rId4">
            <a:alphaModFix/>
          </a:blip>
          <a:srcRect b="0" l="0" r="0" t="0"/>
          <a:stretch/>
        </p:blipFill>
        <p:spPr>
          <a:xfrm>
            <a:off x="5235875" y="1982675"/>
            <a:ext cx="2238375" cy="1914525"/>
          </a:xfrm>
          <a:prstGeom prst="rect">
            <a:avLst/>
          </a:prstGeom>
          <a:noFill/>
          <a:ln>
            <a:noFill/>
          </a:ln>
        </p:spPr>
      </p:pic>
      <p:sp>
        <p:nvSpPr>
          <p:cNvPr id="188" name="Google Shape;188;g98d64b0410_0_93"/>
          <p:cNvSpPr txBox="1"/>
          <p:nvPr/>
        </p:nvSpPr>
        <p:spPr>
          <a:xfrm>
            <a:off x="1990675" y="3978100"/>
            <a:ext cx="2380800" cy="39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Calibri"/>
                <a:ea typeface="Calibri"/>
                <a:cs typeface="Calibri"/>
                <a:sym typeface="Calibri"/>
              </a:rPr>
              <a:t>Scatter plot for wheat data</a:t>
            </a:r>
            <a:endParaRPr b="0" i="0" sz="1400" u="none" cap="none" strike="noStrike">
              <a:solidFill>
                <a:srgbClr val="000000"/>
              </a:solidFill>
              <a:latin typeface="Calibri"/>
              <a:ea typeface="Calibri"/>
              <a:cs typeface="Calibri"/>
              <a:sym typeface="Calibri"/>
            </a:endParaRPr>
          </a:p>
        </p:txBody>
      </p:sp>
      <p:sp>
        <p:nvSpPr>
          <p:cNvPr id="189" name="Google Shape;189;g98d64b0410_0_93"/>
          <p:cNvSpPr txBox="1"/>
          <p:nvPr/>
        </p:nvSpPr>
        <p:spPr>
          <a:xfrm>
            <a:off x="5064913" y="4009425"/>
            <a:ext cx="2580300" cy="39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Calibri"/>
                <a:ea typeface="Calibri"/>
                <a:cs typeface="Calibri"/>
                <a:sym typeface="Calibri"/>
              </a:rPr>
              <a:t>Performance of crop year wise</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23b204f4658_0_0"/>
          <p:cNvSpPr txBox="1"/>
          <p:nvPr/>
        </p:nvSpPr>
        <p:spPr>
          <a:xfrm>
            <a:off x="1170500" y="111700"/>
            <a:ext cx="69891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Font typeface="Arial"/>
              <a:buNone/>
            </a:pPr>
            <a:r>
              <a:rPr lang="en-IN" sz="4000">
                <a:solidFill>
                  <a:schemeClr val="accent1"/>
                </a:solidFill>
              </a:rPr>
              <a:t>Building the model </a:t>
            </a:r>
            <a:endParaRPr sz="4000">
              <a:solidFill>
                <a:schemeClr val="accent1"/>
              </a:solidFill>
            </a:endParaRPr>
          </a:p>
          <a:p>
            <a:pPr indent="0" lvl="0" marL="0" rtl="0" algn="l">
              <a:spcBef>
                <a:spcPts val="0"/>
              </a:spcBef>
              <a:spcAft>
                <a:spcPts val="0"/>
              </a:spcAft>
              <a:buNone/>
            </a:pPr>
            <a:r>
              <a:t/>
            </a:r>
            <a:endParaRPr>
              <a:latin typeface="Calibri"/>
              <a:ea typeface="Calibri"/>
              <a:cs typeface="Calibri"/>
              <a:sym typeface="Calibri"/>
            </a:endParaRPr>
          </a:p>
        </p:txBody>
      </p:sp>
      <p:sp>
        <p:nvSpPr>
          <p:cNvPr id="196" name="Google Shape;196;g23b204f4658_0_0"/>
          <p:cNvSpPr txBox="1"/>
          <p:nvPr/>
        </p:nvSpPr>
        <p:spPr>
          <a:xfrm>
            <a:off x="1257950" y="1127500"/>
            <a:ext cx="6814200" cy="1391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Clr>
                <a:schemeClr val="dk1"/>
              </a:buClr>
              <a:buSzPts val="1100"/>
              <a:buFont typeface="Arial"/>
              <a:buNone/>
            </a:pPr>
            <a:r>
              <a:rPr lang="en-IN">
                <a:solidFill>
                  <a:schemeClr val="dk1"/>
                </a:solidFill>
                <a:latin typeface="Calibri"/>
                <a:ea typeface="Calibri"/>
                <a:cs typeface="Calibri"/>
                <a:sym typeface="Calibri"/>
              </a:rPr>
              <a:t>In this, the discussion of  building  the prediction model for Gradient Boosting Classifier, Decision Tree Classifier, and Random Forest Classifier was done. These are predictive modeling technique that show the correlation between target variables and independent variables. For this model, production was considered as a dependent variable and other attributes(crop_year, area, annual_rainfall) were considered as independent variables.</a:t>
            </a:r>
            <a:endParaRPr>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23b204f4658_0_162"/>
          <p:cNvSpPr txBox="1"/>
          <p:nvPr/>
        </p:nvSpPr>
        <p:spPr>
          <a:xfrm>
            <a:off x="1366250" y="143550"/>
            <a:ext cx="6108000" cy="76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4000">
                <a:solidFill>
                  <a:srgbClr val="3B7C81"/>
                </a:solidFill>
              </a:rPr>
              <a:t>Decision Tree </a:t>
            </a:r>
            <a:r>
              <a:rPr lang="en-IN" sz="4000">
                <a:solidFill>
                  <a:srgbClr val="3B7C81"/>
                </a:solidFill>
              </a:rPr>
              <a:t>Classifier</a:t>
            </a:r>
            <a:endParaRPr b="0" i="0" sz="4000" u="none" cap="none" strike="noStrike">
              <a:solidFill>
                <a:srgbClr val="3B7C81"/>
              </a:solidFill>
              <a:latin typeface="Arial"/>
              <a:ea typeface="Arial"/>
              <a:cs typeface="Arial"/>
              <a:sym typeface="Arial"/>
            </a:endParaRPr>
          </a:p>
        </p:txBody>
      </p:sp>
      <p:sp>
        <p:nvSpPr>
          <p:cNvPr id="202" name="Google Shape;202;g23b204f4658_0_162"/>
          <p:cNvSpPr txBox="1"/>
          <p:nvPr/>
        </p:nvSpPr>
        <p:spPr>
          <a:xfrm>
            <a:off x="2350750" y="1195450"/>
            <a:ext cx="57864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03" name="Google Shape;203;g23b204f4658_0_162"/>
          <p:cNvSpPr txBox="1"/>
          <p:nvPr/>
        </p:nvSpPr>
        <p:spPr>
          <a:xfrm>
            <a:off x="1416475" y="1416475"/>
            <a:ext cx="5786400" cy="2139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500"/>
              </a:spcBef>
              <a:spcAft>
                <a:spcPts val="0"/>
              </a:spcAft>
              <a:buNone/>
            </a:pPr>
            <a:r>
              <a:rPr lang="en-IN">
                <a:solidFill>
                  <a:srgbClr val="222222"/>
                </a:solidFill>
                <a:highlight>
                  <a:srgbClr val="F3F3F3"/>
                </a:highlight>
                <a:latin typeface="Calibri"/>
                <a:ea typeface="Calibri"/>
                <a:cs typeface="Calibri"/>
                <a:sym typeface="Calibri"/>
              </a:rPr>
              <a:t>Decision Tree classifier is a technique that classifies data and makes judgments by using a tree-like structure. Recursively dividing the data into subsets depending on the values of the input features and ensuring that each subset has comparable properties results in the construction of the model. </a:t>
            </a:r>
            <a:r>
              <a:rPr lang="en-IN">
                <a:solidFill>
                  <a:srgbClr val="222222"/>
                </a:solidFill>
                <a:highlight>
                  <a:srgbClr val="F3F3F3"/>
                </a:highlight>
                <a:latin typeface="Calibri"/>
                <a:ea typeface="Calibri"/>
                <a:cs typeface="Calibri"/>
                <a:sym typeface="Calibri"/>
              </a:rPr>
              <a:t> </a:t>
            </a:r>
            <a:r>
              <a:rPr lang="en-IN">
                <a:solidFill>
                  <a:schemeClr val="dk1"/>
                </a:solidFill>
                <a:highlight>
                  <a:srgbClr val="F3F3F3"/>
                </a:highlight>
                <a:latin typeface="Calibri"/>
                <a:ea typeface="Calibri"/>
                <a:cs typeface="Calibri"/>
                <a:sym typeface="Calibri"/>
              </a:rPr>
              <a:t>Model Accuracy : 0.9169</a:t>
            </a:r>
            <a:endParaRPr>
              <a:solidFill>
                <a:schemeClr val="dk1"/>
              </a:solidFill>
              <a:highlight>
                <a:srgbClr val="F3F3F3"/>
              </a:highlight>
              <a:latin typeface="Calibri"/>
              <a:ea typeface="Calibri"/>
              <a:cs typeface="Calibri"/>
              <a:sym typeface="Calibri"/>
            </a:endParaRPr>
          </a:p>
          <a:p>
            <a:pPr indent="0" lvl="0" marL="0" rtl="0" algn="just">
              <a:lnSpc>
                <a:spcPct val="115000"/>
              </a:lnSpc>
              <a:spcBef>
                <a:spcPts val="500"/>
              </a:spcBef>
              <a:spcAft>
                <a:spcPts val="0"/>
              </a:spcAft>
              <a:buNone/>
            </a:pPr>
            <a:r>
              <a:rPr lang="en-IN">
                <a:solidFill>
                  <a:schemeClr val="dk1"/>
                </a:solidFill>
                <a:highlight>
                  <a:srgbClr val="F3F3F3"/>
                </a:highlight>
                <a:latin typeface="Calibri"/>
                <a:ea typeface="Calibri"/>
                <a:cs typeface="Calibri"/>
                <a:sym typeface="Calibri"/>
              </a:rPr>
              <a:t>Precision Score : 0.869</a:t>
            </a:r>
            <a:endParaRPr>
              <a:solidFill>
                <a:schemeClr val="dk1"/>
              </a:solidFill>
              <a:highlight>
                <a:srgbClr val="F3F3F3"/>
              </a:highlight>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23b204f4658_0_6"/>
          <p:cNvSpPr txBox="1"/>
          <p:nvPr/>
        </p:nvSpPr>
        <p:spPr>
          <a:xfrm>
            <a:off x="1366250" y="143550"/>
            <a:ext cx="6108000" cy="76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4000">
                <a:solidFill>
                  <a:srgbClr val="3B7C81"/>
                </a:solidFill>
              </a:rPr>
              <a:t>Random Forest</a:t>
            </a:r>
            <a:endParaRPr b="0" i="0" sz="4000" u="none" cap="none" strike="noStrike">
              <a:solidFill>
                <a:srgbClr val="3B7C81"/>
              </a:solidFill>
              <a:latin typeface="Arial"/>
              <a:ea typeface="Arial"/>
              <a:cs typeface="Arial"/>
              <a:sym typeface="Arial"/>
            </a:endParaRPr>
          </a:p>
        </p:txBody>
      </p:sp>
      <p:sp>
        <p:nvSpPr>
          <p:cNvPr id="209" name="Google Shape;209;g23b204f4658_0_6"/>
          <p:cNvSpPr txBox="1"/>
          <p:nvPr/>
        </p:nvSpPr>
        <p:spPr>
          <a:xfrm>
            <a:off x="2350750" y="1195450"/>
            <a:ext cx="57864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10" name="Google Shape;210;g23b204f4658_0_6"/>
          <p:cNvSpPr txBox="1"/>
          <p:nvPr/>
        </p:nvSpPr>
        <p:spPr>
          <a:xfrm>
            <a:off x="1416475" y="1416475"/>
            <a:ext cx="5786400" cy="2139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IN">
                <a:solidFill>
                  <a:srgbClr val="222222"/>
                </a:solidFill>
                <a:highlight>
                  <a:srgbClr val="F3F3F3"/>
                </a:highlight>
                <a:latin typeface="Calibri"/>
                <a:ea typeface="Calibri"/>
                <a:cs typeface="Calibri"/>
                <a:sym typeface="Calibri"/>
              </a:rPr>
              <a:t>This technique is used for types of analysis algorithms classification and regression. It also forms the model by combining different decision trees like gradient boosting but aggregates the decision trees at the end.</a:t>
            </a:r>
            <a:endParaRPr>
              <a:solidFill>
                <a:schemeClr val="dk1"/>
              </a:solidFill>
              <a:highlight>
                <a:srgbClr val="F3F3F3"/>
              </a:highlight>
              <a:latin typeface="Calibri"/>
              <a:ea typeface="Calibri"/>
              <a:cs typeface="Calibri"/>
              <a:sym typeface="Calibri"/>
            </a:endParaRPr>
          </a:p>
          <a:p>
            <a:pPr indent="0" lvl="0" marL="0" rtl="0" algn="just">
              <a:lnSpc>
                <a:spcPct val="115000"/>
              </a:lnSpc>
              <a:spcBef>
                <a:spcPts val="0"/>
              </a:spcBef>
              <a:spcAft>
                <a:spcPts val="0"/>
              </a:spcAft>
              <a:buNone/>
            </a:pPr>
            <a:r>
              <a:rPr lang="en-IN">
                <a:solidFill>
                  <a:schemeClr val="dk1"/>
                </a:solidFill>
                <a:highlight>
                  <a:srgbClr val="F3F3F3"/>
                </a:highlight>
                <a:latin typeface="Calibri"/>
                <a:ea typeface="Calibri"/>
                <a:cs typeface="Calibri"/>
                <a:sym typeface="Calibri"/>
              </a:rPr>
              <a:t>Model Accuracy : 0.896</a:t>
            </a:r>
            <a:endParaRPr>
              <a:solidFill>
                <a:schemeClr val="dk1"/>
              </a:solidFill>
              <a:highlight>
                <a:srgbClr val="F3F3F3"/>
              </a:highlight>
              <a:latin typeface="Calibri"/>
              <a:ea typeface="Calibri"/>
              <a:cs typeface="Calibri"/>
              <a:sym typeface="Calibri"/>
            </a:endParaRPr>
          </a:p>
          <a:p>
            <a:pPr indent="0" lvl="0" marL="0" rtl="0" algn="just">
              <a:lnSpc>
                <a:spcPct val="115000"/>
              </a:lnSpc>
              <a:spcBef>
                <a:spcPts val="0"/>
              </a:spcBef>
              <a:spcAft>
                <a:spcPts val="0"/>
              </a:spcAft>
              <a:buNone/>
            </a:pPr>
            <a:r>
              <a:rPr lang="en-IN">
                <a:solidFill>
                  <a:schemeClr val="dk1"/>
                </a:solidFill>
                <a:highlight>
                  <a:srgbClr val="F3F3F3"/>
                </a:highlight>
                <a:latin typeface="Calibri"/>
                <a:ea typeface="Calibri"/>
                <a:cs typeface="Calibri"/>
                <a:sym typeface="Calibri"/>
              </a:rPr>
              <a:t>Precision Score : 0.994</a:t>
            </a:r>
            <a:endParaRPr>
              <a:solidFill>
                <a:schemeClr val="dk1"/>
              </a:solidFill>
              <a:highlight>
                <a:srgbClr val="F3F3F3"/>
              </a:highlight>
              <a:latin typeface="Calibri"/>
              <a:ea typeface="Calibri"/>
              <a:cs typeface="Calibri"/>
              <a:sym typeface="Calibri"/>
            </a:endParaRPr>
          </a:p>
          <a:p>
            <a:pPr indent="0" lvl="0" marL="0" rtl="0" algn="just">
              <a:lnSpc>
                <a:spcPct val="115000"/>
              </a:lnSpc>
              <a:spcBef>
                <a:spcPts val="0"/>
              </a:spcBef>
              <a:spcAft>
                <a:spcPts val="0"/>
              </a:spcAft>
              <a:buNone/>
            </a:pPr>
            <a:r>
              <a:rPr lang="en-IN">
                <a:solidFill>
                  <a:schemeClr val="dk1"/>
                </a:solidFill>
                <a:highlight>
                  <a:srgbClr val="F3F3F3"/>
                </a:highlight>
                <a:latin typeface="Calibri"/>
                <a:ea typeface="Calibri"/>
                <a:cs typeface="Calibri"/>
                <a:sym typeface="Calibri"/>
              </a:rPr>
              <a:t>Recall Score: 0.978</a:t>
            </a:r>
            <a:endParaRPr>
              <a:solidFill>
                <a:schemeClr val="dk1"/>
              </a:solidFill>
              <a:highlight>
                <a:srgbClr val="F3F3F3"/>
              </a:highlight>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23b204f4658_0_84"/>
          <p:cNvSpPr txBox="1"/>
          <p:nvPr/>
        </p:nvSpPr>
        <p:spPr>
          <a:xfrm>
            <a:off x="1366250" y="143550"/>
            <a:ext cx="6108000" cy="76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4000">
                <a:solidFill>
                  <a:srgbClr val="3B7C81"/>
                </a:solidFill>
              </a:rPr>
              <a:t>Gradient Boosting</a:t>
            </a:r>
            <a:endParaRPr b="0" i="0" sz="4000" u="none" cap="none" strike="noStrike">
              <a:solidFill>
                <a:srgbClr val="3B7C81"/>
              </a:solidFill>
              <a:latin typeface="Arial"/>
              <a:ea typeface="Arial"/>
              <a:cs typeface="Arial"/>
              <a:sym typeface="Arial"/>
            </a:endParaRPr>
          </a:p>
        </p:txBody>
      </p:sp>
      <p:sp>
        <p:nvSpPr>
          <p:cNvPr id="216" name="Google Shape;216;g23b204f4658_0_84"/>
          <p:cNvSpPr txBox="1"/>
          <p:nvPr/>
        </p:nvSpPr>
        <p:spPr>
          <a:xfrm>
            <a:off x="2350750" y="1195450"/>
            <a:ext cx="57864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17" name="Google Shape;217;g23b204f4658_0_84"/>
          <p:cNvSpPr txBox="1"/>
          <p:nvPr/>
        </p:nvSpPr>
        <p:spPr>
          <a:xfrm>
            <a:off x="1416475" y="1416475"/>
            <a:ext cx="5786400" cy="2139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500"/>
              </a:spcBef>
              <a:spcAft>
                <a:spcPts val="0"/>
              </a:spcAft>
              <a:buNone/>
            </a:pPr>
            <a:r>
              <a:rPr lang="en-IN">
                <a:solidFill>
                  <a:srgbClr val="222222"/>
                </a:solidFill>
                <a:highlight>
                  <a:srgbClr val="EFEFEF"/>
                </a:highlight>
                <a:latin typeface="Calibri"/>
                <a:ea typeface="Calibri"/>
                <a:cs typeface="Calibri"/>
                <a:sym typeface="Calibri"/>
              </a:rPr>
              <a:t>It is an ML technique for different types of analysis problems such as classification and regression. It predicts the model by forming different decision trees and combining them from the starting</a:t>
            </a:r>
            <a:endParaRPr>
              <a:solidFill>
                <a:schemeClr val="dk1"/>
              </a:solidFill>
              <a:highlight>
                <a:srgbClr val="EFEFEF"/>
              </a:highlight>
              <a:latin typeface="Calibri"/>
              <a:ea typeface="Calibri"/>
              <a:cs typeface="Calibri"/>
              <a:sym typeface="Calibri"/>
            </a:endParaRPr>
          </a:p>
          <a:p>
            <a:pPr indent="0" lvl="0" marL="0" rtl="0" algn="just">
              <a:lnSpc>
                <a:spcPct val="115000"/>
              </a:lnSpc>
              <a:spcBef>
                <a:spcPts val="500"/>
              </a:spcBef>
              <a:spcAft>
                <a:spcPts val="0"/>
              </a:spcAft>
              <a:buNone/>
            </a:pPr>
            <a:r>
              <a:rPr lang="en-IN">
                <a:solidFill>
                  <a:schemeClr val="dk1"/>
                </a:solidFill>
                <a:highlight>
                  <a:srgbClr val="F3F3F3"/>
                </a:highlight>
                <a:latin typeface="Calibri"/>
                <a:ea typeface="Calibri"/>
                <a:cs typeface="Calibri"/>
                <a:sym typeface="Calibri"/>
              </a:rPr>
              <a:t>Model Accuracy : 0.919</a:t>
            </a:r>
            <a:endParaRPr>
              <a:solidFill>
                <a:schemeClr val="dk1"/>
              </a:solidFill>
              <a:highlight>
                <a:srgbClr val="F3F3F3"/>
              </a:highlight>
              <a:latin typeface="Calibri"/>
              <a:ea typeface="Calibri"/>
              <a:cs typeface="Calibri"/>
              <a:sym typeface="Calibri"/>
            </a:endParaRPr>
          </a:p>
          <a:p>
            <a:pPr indent="0" lvl="0" marL="0" rtl="0" algn="just">
              <a:lnSpc>
                <a:spcPct val="115000"/>
              </a:lnSpc>
              <a:spcBef>
                <a:spcPts val="0"/>
              </a:spcBef>
              <a:spcAft>
                <a:spcPts val="0"/>
              </a:spcAft>
              <a:buNone/>
            </a:pPr>
            <a:r>
              <a:rPr lang="en-IN">
                <a:solidFill>
                  <a:schemeClr val="dk1"/>
                </a:solidFill>
                <a:highlight>
                  <a:srgbClr val="F3F3F3"/>
                </a:highlight>
                <a:latin typeface="Calibri"/>
                <a:ea typeface="Calibri"/>
                <a:cs typeface="Calibri"/>
                <a:sym typeface="Calibri"/>
              </a:rPr>
              <a:t>Recall Score : 0.720</a:t>
            </a:r>
            <a:endParaRPr>
              <a:solidFill>
                <a:schemeClr val="dk1"/>
              </a:solidFill>
              <a:highlight>
                <a:srgbClr val="F3F3F3"/>
              </a:highlight>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98d64b0410_0_148"/>
          <p:cNvSpPr txBox="1"/>
          <p:nvPr/>
        </p:nvSpPr>
        <p:spPr>
          <a:xfrm>
            <a:off x="1366250" y="143550"/>
            <a:ext cx="6108000" cy="760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rPr b="0" i="0" lang="en-IN" sz="4000" u="none" cap="none" strike="noStrike">
                <a:solidFill>
                  <a:srgbClr val="3B7C81"/>
                </a:solidFill>
                <a:latin typeface="Arial"/>
                <a:ea typeface="Arial"/>
                <a:cs typeface="Arial"/>
                <a:sym typeface="Arial"/>
              </a:rPr>
              <a:t>Conclusion</a:t>
            </a:r>
            <a:endParaRPr b="0" i="0" sz="4000" u="none" cap="none" strike="noStrike">
              <a:solidFill>
                <a:srgbClr val="3B7C81"/>
              </a:solidFill>
              <a:latin typeface="Arial"/>
              <a:ea typeface="Arial"/>
              <a:cs typeface="Arial"/>
              <a:sym typeface="Arial"/>
            </a:endParaRPr>
          </a:p>
        </p:txBody>
      </p:sp>
      <p:sp>
        <p:nvSpPr>
          <p:cNvPr id="223" name="Google Shape;223;g98d64b0410_0_148"/>
          <p:cNvSpPr txBox="1"/>
          <p:nvPr/>
        </p:nvSpPr>
        <p:spPr>
          <a:xfrm>
            <a:off x="2350750" y="1195450"/>
            <a:ext cx="5786400" cy="67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24" name="Google Shape;224;g98d64b0410_0_148"/>
          <p:cNvSpPr txBox="1"/>
          <p:nvPr/>
        </p:nvSpPr>
        <p:spPr>
          <a:xfrm>
            <a:off x="1416475" y="1416475"/>
            <a:ext cx="5985300" cy="2292600"/>
          </a:xfrm>
          <a:prstGeom prst="rect">
            <a:avLst/>
          </a:prstGeom>
          <a:noFill/>
          <a:ln>
            <a:noFill/>
          </a:ln>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Clr>
                <a:schemeClr val="dk1"/>
              </a:buClr>
              <a:buSzPts val="1400"/>
              <a:buFont typeface="Calibri"/>
              <a:buChar char="●"/>
            </a:pPr>
            <a:r>
              <a:rPr lang="en-IN">
                <a:solidFill>
                  <a:schemeClr val="dk1"/>
                </a:solidFill>
                <a:latin typeface="Calibri"/>
                <a:ea typeface="Calibri"/>
                <a:cs typeface="Calibri"/>
                <a:sym typeface="Calibri"/>
              </a:rPr>
              <a:t>We can predict yields of crops based on environmental information and create management strategies for it using big data techniques like Spark and Cassandra as well as machine learning algorithms.</a:t>
            </a:r>
            <a:endParaRPr>
              <a:solidFill>
                <a:schemeClr val="dk1"/>
              </a:solidFill>
              <a:latin typeface="Calibri"/>
              <a:ea typeface="Calibri"/>
              <a:cs typeface="Calibri"/>
              <a:sym typeface="Calibri"/>
            </a:endParaRPr>
          </a:p>
          <a:p>
            <a:pPr indent="-317500" lvl="0" marL="457200" rtl="0" algn="just">
              <a:lnSpc>
                <a:spcPct val="115000"/>
              </a:lnSpc>
              <a:spcBef>
                <a:spcPts val="0"/>
              </a:spcBef>
              <a:spcAft>
                <a:spcPts val="0"/>
              </a:spcAft>
              <a:buClr>
                <a:srgbClr val="222222"/>
              </a:buClr>
              <a:buSzPts val="1400"/>
              <a:buFont typeface="Calibri"/>
              <a:buChar char="●"/>
            </a:pPr>
            <a:r>
              <a:rPr lang="en-IN">
                <a:solidFill>
                  <a:schemeClr val="dk1"/>
                </a:solidFill>
                <a:latin typeface="Calibri"/>
                <a:ea typeface="Calibri"/>
                <a:cs typeface="Calibri"/>
                <a:sym typeface="Calibri"/>
              </a:rPr>
              <a:t>The project will analyze the data and create models to precisely estimate crop yield by utilizing machine learning algorithms. Decisions about when to start growing, fertilizing, and harvesting crops can then be made using these models in an informed manner.</a:t>
            </a:r>
            <a:endParaRPr>
              <a:solidFill>
                <a:schemeClr val="dk1"/>
              </a:solidFill>
              <a:latin typeface="Calibri"/>
              <a:ea typeface="Calibri"/>
              <a:cs typeface="Calibri"/>
              <a:sym typeface="Calibri"/>
            </a:endParaRPr>
          </a:p>
          <a:p>
            <a:pPr indent="0" lvl="0" marL="0" marR="0" rtl="0" algn="just">
              <a:lnSpc>
                <a:spcPct val="115000"/>
              </a:lnSpc>
              <a:spcBef>
                <a:spcPts val="0"/>
              </a:spcBef>
              <a:spcAft>
                <a:spcPts val="0"/>
              </a:spcAft>
              <a:buNone/>
            </a:pPr>
            <a:r>
              <a:t/>
            </a:r>
            <a:endParaRPr>
              <a:solidFill>
                <a:srgbClr val="222222"/>
              </a:solidFill>
              <a:highlight>
                <a:srgbClr val="F3F3F3"/>
              </a:highlight>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98d64b0410_0_142"/>
          <p:cNvSpPr txBox="1"/>
          <p:nvPr/>
        </p:nvSpPr>
        <p:spPr>
          <a:xfrm>
            <a:off x="1366250" y="143550"/>
            <a:ext cx="6108000" cy="760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rPr b="0" i="0" lang="en-IN" sz="4000" u="none" cap="none" strike="noStrike">
                <a:solidFill>
                  <a:srgbClr val="3B7C81"/>
                </a:solidFill>
                <a:latin typeface="Arial"/>
                <a:ea typeface="Arial"/>
                <a:cs typeface="Arial"/>
                <a:sym typeface="Arial"/>
              </a:rPr>
              <a:t>Future Work</a:t>
            </a:r>
            <a:endParaRPr b="0" i="0" sz="4000" u="none" cap="none" strike="noStrike">
              <a:solidFill>
                <a:srgbClr val="3B7C81"/>
              </a:solidFill>
              <a:latin typeface="Arial"/>
              <a:ea typeface="Arial"/>
              <a:cs typeface="Arial"/>
              <a:sym typeface="Arial"/>
            </a:endParaRPr>
          </a:p>
        </p:txBody>
      </p:sp>
      <p:sp>
        <p:nvSpPr>
          <p:cNvPr id="230" name="Google Shape;230;g98d64b0410_0_142"/>
          <p:cNvSpPr txBox="1"/>
          <p:nvPr/>
        </p:nvSpPr>
        <p:spPr>
          <a:xfrm>
            <a:off x="2350750" y="1195450"/>
            <a:ext cx="5786400" cy="67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31" name="Google Shape;231;g98d64b0410_0_142"/>
          <p:cNvSpPr txBox="1"/>
          <p:nvPr/>
        </p:nvSpPr>
        <p:spPr>
          <a:xfrm>
            <a:off x="1416475" y="1416475"/>
            <a:ext cx="5786400" cy="1948800"/>
          </a:xfrm>
          <a:prstGeom prst="rect">
            <a:avLst/>
          </a:prstGeom>
          <a:noFill/>
          <a:ln>
            <a:noFill/>
          </a:ln>
        </p:spPr>
        <p:txBody>
          <a:bodyPr anchorCtr="0" anchor="t" bIns="91425" lIns="91425" spcFirstLastPara="1" rIns="91425" wrap="square" tIns="91425">
            <a:noAutofit/>
          </a:bodyPr>
          <a:lstStyle/>
          <a:p>
            <a:pPr indent="-317500" lvl="0" marL="457200" marR="0" rtl="0" algn="just">
              <a:lnSpc>
                <a:spcPct val="115000"/>
              </a:lnSpc>
              <a:spcBef>
                <a:spcPts val="0"/>
              </a:spcBef>
              <a:spcAft>
                <a:spcPts val="0"/>
              </a:spcAft>
              <a:buClr>
                <a:srgbClr val="222222"/>
              </a:buClr>
              <a:buSzPts val="1400"/>
              <a:buFont typeface="Calibri"/>
              <a:buChar char="●"/>
            </a:pPr>
            <a:r>
              <a:rPr b="0" i="0" lang="en-IN" sz="1400" u="none" cap="none" strike="noStrike">
                <a:solidFill>
                  <a:srgbClr val="222222"/>
                </a:solidFill>
                <a:highlight>
                  <a:srgbClr val="F3F3F3"/>
                </a:highlight>
                <a:latin typeface="Calibri"/>
                <a:ea typeface="Calibri"/>
                <a:cs typeface="Calibri"/>
                <a:sym typeface="Calibri"/>
              </a:rPr>
              <a:t>Statistics of production for every year according to the state and rainfall.</a:t>
            </a:r>
            <a:endParaRPr b="0" i="0" sz="1400" u="none" cap="none" strike="noStrike">
              <a:solidFill>
                <a:srgbClr val="222222"/>
              </a:solidFill>
              <a:highlight>
                <a:srgbClr val="F3F3F3"/>
              </a:highlight>
              <a:latin typeface="Calibri"/>
              <a:ea typeface="Calibri"/>
              <a:cs typeface="Calibri"/>
              <a:sym typeface="Calibri"/>
            </a:endParaRPr>
          </a:p>
          <a:p>
            <a:pPr indent="-317500" lvl="0" marL="457200" marR="0" rtl="0" algn="just">
              <a:lnSpc>
                <a:spcPct val="115000"/>
              </a:lnSpc>
              <a:spcBef>
                <a:spcPts val="0"/>
              </a:spcBef>
              <a:spcAft>
                <a:spcPts val="0"/>
              </a:spcAft>
              <a:buClr>
                <a:srgbClr val="222222"/>
              </a:buClr>
              <a:buSzPts val="1400"/>
              <a:buFont typeface="Calibri"/>
              <a:buChar char="●"/>
            </a:pPr>
            <a:r>
              <a:rPr b="0" i="0" lang="en-IN" sz="1400" u="none" cap="none" strike="noStrike">
                <a:solidFill>
                  <a:srgbClr val="222222"/>
                </a:solidFill>
                <a:highlight>
                  <a:srgbClr val="F3F3F3"/>
                </a:highlight>
                <a:latin typeface="Calibri"/>
                <a:ea typeface="Calibri"/>
                <a:cs typeface="Calibri"/>
                <a:sym typeface="Calibri"/>
              </a:rPr>
              <a:t>Applying deep learning algorithms to find plant disease and suggest the way to prevent crop from disease.</a:t>
            </a:r>
            <a:endParaRPr b="0" i="0" sz="1400" u="none" cap="none" strike="noStrike">
              <a:solidFill>
                <a:srgbClr val="222222"/>
              </a:solidFill>
              <a:highlight>
                <a:srgbClr val="F3F3F3"/>
              </a:highlight>
              <a:latin typeface="Calibri"/>
              <a:ea typeface="Calibri"/>
              <a:cs typeface="Calibri"/>
              <a:sym typeface="Calibri"/>
            </a:endParaRPr>
          </a:p>
          <a:p>
            <a:pPr indent="0" lvl="0" marL="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222222"/>
              </a:solidFill>
              <a:highlight>
                <a:srgbClr val="F3F3F3"/>
              </a:highlight>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txBox="1"/>
          <p:nvPr/>
        </p:nvSpPr>
        <p:spPr>
          <a:xfrm>
            <a:off x="3571741" y="11076"/>
            <a:ext cx="1962150" cy="70675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0" i="0" lang="en-IN" sz="4000" u="none" cap="none" strike="noStrike">
                <a:solidFill>
                  <a:srgbClr val="3B7C81"/>
                </a:solidFill>
                <a:latin typeface="Arial"/>
                <a:ea typeface="Arial"/>
                <a:cs typeface="Arial"/>
                <a:sym typeface="Arial"/>
              </a:rPr>
              <a:t>Idea</a:t>
            </a:r>
            <a:endParaRPr b="0" i="0" sz="4000" u="none" cap="none" strike="noStrike">
              <a:solidFill>
                <a:srgbClr val="3B7C81"/>
              </a:solidFill>
              <a:latin typeface="Arial"/>
              <a:ea typeface="Arial"/>
              <a:cs typeface="Arial"/>
              <a:sym typeface="Arial"/>
            </a:endParaRPr>
          </a:p>
        </p:txBody>
      </p:sp>
      <p:sp>
        <p:nvSpPr>
          <p:cNvPr id="94" name="Google Shape;94;p2"/>
          <p:cNvSpPr txBox="1"/>
          <p:nvPr/>
        </p:nvSpPr>
        <p:spPr>
          <a:xfrm>
            <a:off x="2350750" y="1195450"/>
            <a:ext cx="5786400" cy="67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95" name="Google Shape;95;p2"/>
          <p:cNvSpPr txBox="1"/>
          <p:nvPr/>
        </p:nvSpPr>
        <p:spPr>
          <a:xfrm>
            <a:off x="1366250" y="2223900"/>
            <a:ext cx="5786400" cy="12216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Calibri"/>
                <a:ea typeface="Calibri"/>
                <a:cs typeface="Calibri"/>
                <a:sym typeface="Calibri"/>
              </a:rPr>
              <a:t>Solution: Predicting the performance of crop production based on specific region, area and rainfall so that farmers will be able to predict the type of crop needed and according to rainfall they can change the crop type they are going to sow and get better production.</a:t>
            </a:r>
            <a:endParaRPr b="0" i="0" sz="1400" u="none" cap="none" strike="noStrike">
              <a:solidFill>
                <a:srgbClr val="000000"/>
              </a:solidFill>
              <a:latin typeface="Calibri"/>
              <a:ea typeface="Calibri"/>
              <a:cs typeface="Calibri"/>
              <a:sym typeface="Calibri"/>
            </a:endParaRPr>
          </a:p>
        </p:txBody>
      </p:sp>
      <p:sp>
        <p:nvSpPr>
          <p:cNvPr id="96" name="Google Shape;96;p2"/>
          <p:cNvSpPr txBox="1"/>
          <p:nvPr/>
        </p:nvSpPr>
        <p:spPr>
          <a:xfrm>
            <a:off x="1366250" y="904050"/>
            <a:ext cx="5786400" cy="10548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Calibri"/>
                <a:ea typeface="Calibri"/>
                <a:cs typeface="Calibri"/>
                <a:sym typeface="Calibri"/>
              </a:rPr>
              <a:t>Problem Statement: Although Farmers are trying new tools, fertilizers and seeds for the growth of crop, its production is getting decreased every year. This is happening because of different climatic factors such as humidity, temperature and most importantly rainfall and soil fertility.</a:t>
            </a:r>
            <a:endParaRPr b="0" i="0" sz="1400" u="none" cap="none" strike="noStrike">
              <a:solidFill>
                <a:srgbClr val="000000"/>
              </a:solidFill>
              <a:latin typeface="Calibri"/>
              <a:ea typeface="Calibri"/>
              <a:cs typeface="Calibri"/>
              <a:sym typeface="Calibri"/>
            </a:endParaRPr>
          </a:p>
        </p:txBody>
      </p:sp>
    </p:spTree>
  </p:cSld>
  <p:clrMapOvr>
    <a:masterClrMapping/>
  </p:clrMapOvr>
  <p:transition spd="slow" p14:dur="1500">
    <p:random/>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98d64b0410_0_154"/>
          <p:cNvSpPr txBox="1"/>
          <p:nvPr/>
        </p:nvSpPr>
        <p:spPr>
          <a:xfrm>
            <a:off x="1014625" y="213950"/>
            <a:ext cx="7635000" cy="760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IN" sz="3600" u="none" cap="none" strike="noStrike">
                <a:solidFill>
                  <a:srgbClr val="3B7C81"/>
                </a:solidFill>
                <a:latin typeface="Arial"/>
                <a:ea typeface="Arial"/>
                <a:cs typeface="Arial"/>
                <a:sym typeface="Arial"/>
              </a:rPr>
              <a:t>Difficulties faced during research</a:t>
            </a:r>
            <a:endParaRPr b="0" i="0" sz="3600" u="none" cap="none" strike="noStrike">
              <a:solidFill>
                <a:srgbClr val="3B7C81"/>
              </a:solidFill>
              <a:latin typeface="Arial"/>
              <a:ea typeface="Arial"/>
              <a:cs typeface="Arial"/>
              <a:sym typeface="Arial"/>
            </a:endParaRPr>
          </a:p>
        </p:txBody>
      </p:sp>
      <p:sp>
        <p:nvSpPr>
          <p:cNvPr id="237" name="Google Shape;237;g98d64b0410_0_154"/>
          <p:cNvSpPr txBox="1"/>
          <p:nvPr/>
        </p:nvSpPr>
        <p:spPr>
          <a:xfrm>
            <a:off x="2350750" y="1195450"/>
            <a:ext cx="5786400" cy="67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38" name="Google Shape;238;g98d64b0410_0_154"/>
          <p:cNvSpPr txBox="1"/>
          <p:nvPr/>
        </p:nvSpPr>
        <p:spPr>
          <a:xfrm>
            <a:off x="1406425" y="1340500"/>
            <a:ext cx="5786400" cy="1948800"/>
          </a:xfrm>
          <a:prstGeom prst="rect">
            <a:avLst/>
          </a:prstGeom>
          <a:noFill/>
          <a:ln>
            <a:noFill/>
          </a:ln>
        </p:spPr>
        <p:txBody>
          <a:bodyPr anchorCtr="0" anchor="t" bIns="91425" lIns="91425" spcFirstLastPara="1" rIns="91425" wrap="square" tIns="91425">
            <a:noAutofit/>
          </a:bodyPr>
          <a:lstStyle/>
          <a:p>
            <a:pPr indent="-317500" lvl="0" marL="457200" marR="0" rtl="0" algn="just">
              <a:lnSpc>
                <a:spcPct val="115000"/>
              </a:lnSpc>
              <a:spcBef>
                <a:spcPts val="0"/>
              </a:spcBef>
              <a:spcAft>
                <a:spcPts val="0"/>
              </a:spcAft>
              <a:buClr>
                <a:srgbClr val="222222"/>
              </a:buClr>
              <a:buSzPts val="1400"/>
              <a:buFont typeface="Calibri"/>
              <a:buChar char="●"/>
            </a:pPr>
            <a:r>
              <a:rPr b="0" i="0" lang="en-IN" sz="1400" u="none" cap="none" strike="noStrike">
                <a:solidFill>
                  <a:srgbClr val="222222"/>
                </a:solidFill>
                <a:highlight>
                  <a:srgbClr val="F3F3F3"/>
                </a:highlight>
                <a:latin typeface="Calibri"/>
                <a:ea typeface="Calibri"/>
                <a:cs typeface="Calibri"/>
                <a:sym typeface="Calibri"/>
              </a:rPr>
              <a:t>Right from the beginning, individual were not sure about using these technologies in agricultural sector.</a:t>
            </a:r>
            <a:endParaRPr b="0" i="0" sz="1400" u="none" cap="none" strike="noStrike">
              <a:solidFill>
                <a:srgbClr val="222222"/>
              </a:solidFill>
              <a:highlight>
                <a:srgbClr val="F3F3F3"/>
              </a:highlight>
              <a:latin typeface="Calibri"/>
              <a:ea typeface="Calibri"/>
              <a:cs typeface="Calibri"/>
              <a:sym typeface="Calibri"/>
            </a:endParaRPr>
          </a:p>
          <a:p>
            <a:pPr indent="-317500" lvl="0" marL="457200" marR="0" rtl="0" algn="just">
              <a:lnSpc>
                <a:spcPct val="115000"/>
              </a:lnSpc>
              <a:spcBef>
                <a:spcPts val="0"/>
              </a:spcBef>
              <a:spcAft>
                <a:spcPts val="0"/>
              </a:spcAft>
              <a:buClr>
                <a:srgbClr val="222222"/>
              </a:buClr>
              <a:buSzPts val="1400"/>
              <a:buFont typeface="Calibri"/>
              <a:buChar char="●"/>
            </a:pPr>
            <a:r>
              <a:rPr b="0" i="0" lang="en-IN" sz="1400" u="none" cap="none" strike="noStrike">
                <a:solidFill>
                  <a:srgbClr val="222222"/>
                </a:solidFill>
                <a:highlight>
                  <a:srgbClr val="F3F3F3"/>
                </a:highlight>
                <a:latin typeface="Calibri"/>
                <a:ea typeface="Calibri"/>
                <a:cs typeface="Calibri"/>
                <a:sym typeface="Calibri"/>
              </a:rPr>
              <a:t>Getting related data from online sources was difficult.</a:t>
            </a:r>
            <a:endParaRPr b="0" i="0" sz="1400" u="none" cap="none" strike="noStrike">
              <a:solidFill>
                <a:srgbClr val="222222"/>
              </a:solidFill>
              <a:highlight>
                <a:srgbClr val="F3F3F3"/>
              </a:highlight>
              <a:latin typeface="Calibri"/>
              <a:ea typeface="Calibri"/>
              <a:cs typeface="Calibri"/>
              <a:sym typeface="Calibri"/>
            </a:endParaRPr>
          </a:p>
          <a:p>
            <a:pPr indent="-317500" lvl="0" marL="457200" marR="0" rtl="0" algn="just">
              <a:lnSpc>
                <a:spcPct val="115000"/>
              </a:lnSpc>
              <a:spcBef>
                <a:spcPts val="0"/>
              </a:spcBef>
              <a:spcAft>
                <a:spcPts val="0"/>
              </a:spcAft>
              <a:buClr>
                <a:srgbClr val="222222"/>
              </a:buClr>
              <a:buSzPts val="1400"/>
              <a:buFont typeface="Calibri"/>
              <a:buChar char="●"/>
            </a:pPr>
            <a:r>
              <a:rPr b="0" i="0" lang="en-IN" sz="1400" u="none" cap="none" strike="noStrike">
                <a:solidFill>
                  <a:srgbClr val="222222"/>
                </a:solidFill>
                <a:highlight>
                  <a:srgbClr val="F3F3F3"/>
                </a:highlight>
                <a:latin typeface="Calibri"/>
                <a:ea typeface="Calibri"/>
                <a:cs typeface="Calibri"/>
                <a:sym typeface="Calibri"/>
              </a:rPr>
              <a:t>Unstructured and not related data.</a:t>
            </a:r>
            <a:endParaRPr b="0" i="0" sz="1400" u="none" cap="none" strike="noStrike">
              <a:solidFill>
                <a:srgbClr val="222222"/>
              </a:solidFill>
              <a:highlight>
                <a:srgbClr val="F3F3F3"/>
              </a:highlight>
              <a:latin typeface="Calibri"/>
              <a:ea typeface="Calibri"/>
              <a:cs typeface="Calibri"/>
              <a:sym typeface="Calibri"/>
            </a:endParaRPr>
          </a:p>
          <a:p>
            <a:pPr indent="-317500" lvl="0" marL="457200" rtl="0" algn="just">
              <a:lnSpc>
                <a:spcPct val="115000"/>
              </a:lnSpc>
              <a:spcBef>
                <a:spcPts val="0"/>
              </a:spcBef>
              <a:spcAft>
                <a:spcPts val="0"/>
              </a:spcAft>
              <a:buClr>
                <a:srgbClr val="222222"/>
              </a:buClr>
              <a:buSzPts val="1400"/>
              <a:buFont typeface="Calibri"/>
              <a:buChar char="●"/>
            </a:pPr>
            <a:r>
              <a:rPr lang="en-IN">
                <a:solidFill>
                  <a:srgbClr val="222222"/>
                </a:solidFill>
                <a:highlight>
                  <a:srgbClr val="F3F3F3"/>
                </a:highlight>
                <a:latin typeface="Calibri"/>
                <a:ea typeface="Calibri"/>
                <a:cs typeface="Calibri"/>
                <a:sym typeface="Calibri"/>
              </a:rPr>
              <a:t>Building the model and getting desired output.</a:t>
            </a:r>
            <a:endParaRPr>
              <a:solidFill>
                <a:srgbClr val="222222"/>
              </a:solidFill>
              <a:highlight>
                <a:srgbClr val="F3F3F3"/>
              </a:highlight>
              <a:latin typeface="Calibri"/>
              <a:ea typeface="Calibri"/>
              <a:cs typeface="Calibri"/>
              <a:sym typeface="Calibri"/>
            </a:endParaRPr>
          </a:p>
          <a:p>
            <a:pPr indent="0" lvl="0" marL="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222222"/>
              </a:solidFill>
              <a:highlight>
                <a:srgbClr val="F3F3F3"/>
              </a:highlight>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22bc0965fb2_1_19"/>
          <p:cNvSpPr txBox="1"/>
          <p:nvPr/>
        </p:nvSpPr>
        <p:spPr>
          <a:xfrm>
            <a:off x="2712750" y="325125"/>
            <a:ext cx="37185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4600">
                <a:solidFill>
                  <a:srgbClr val="3B7C81"/>
                </a:solidFill>
                <a:latin typeface="Calibri"/>
                <a:ea typeface="Calibri"/>
                <a:cs typeface="Calibri"/>
                <a:sym typeface="Calibri"/>
              </a:rPr>
              <a:t>Demo Link</a:t>
            </a:r>
            <a:endParaRPr sz="4600">
              <a:solidFill>
                <a:srgbClr val="3B7C81"/>
              </a:solidFill>
              <a:latin typeface="Calibri"/>
              <a:ea typeface="Calibri"/>
              <a:cs typeface="Calibri"/>
              <a:sym typeface="Calibri"/>
            </a:endParaRPr>
          </a:p>
        </p:txBody>
      </p:sp>
      <p:sp>
        <p:nvSpPr>
          <p:cNvPr id="245" name="Google Shape;245;g22bc0965fb2_1_19"/>
          <p:cNvSpPr txBox="1"/>
          <p:nvPr/>
        </p:nvSpPr>
        <p:spPr>
          <a:xfrm>
            <a:off x="567450" y="1645000"/>
            <a:ext cx="737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u="sng">
                <a:solidFill>
                  <a:schemeClr val="hlink"/>
                </a:solidFill>
                <a:latin typeface="Calibri"/>
                <a:ea typeface="Calibri"/>
                <a:cs typeface="Calibri"/>
                <a:sym typeface="Calibri"/>
                <a:hlinkClick r:id="rId3"/>
              </a:rPr>
              <a:t>https://drive.google.com/file/d/1Hc3IqDpurtrjskKIoigp06MT9XG6VCdR/view?usp=share_link</a:t>
            </a:r>
            <a:endParaRPr>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9"/>
          <p:cNvSpPr txBox="1"/>
          <p:nvPr/>
        </p:nvSpPr>
        <p:spPr>
          <a:xfrm>
            <a:off x="1774199" y="1483975"/>
            <a:ext cx="5595600" cy="1322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8000"/>
              <a:buFont typeface="Arial"/>
              <a:buNone/>
            </a:pPr>
            <a:r>
              <a:rPr b="0" i="0" lang="en-IN" sz="8000" u="none" cap="none" strike="noStrike">
                <a:solidFill>
                  <a:srgbClr val="3B7C81"/>
                </a:solidFill>
                <a:latin typeface="Arial"/>
                <a:ea typeface="Arial"/>
                <a:cs typeface="Arial"/>
                <a:sym typeface="Arial"/>
              </a:rPr>
              <a:t>Thank You</a:t>
            </a:r>
            <a:endParaRPr b="0" i="0" sz="8000" u="none" cap="none" strike="noStrike">
              <a:solidFill>
                <a:srgbClr val="3B7C81"/>
              </a:solidFill>
              <a:latin typeface="Arial"/>
              <a:ea typeface="Arial"/>
              <a:cs typeface="Arial"/>
              <a:sym typeface="Arial"/>
            </a:endParaRPr>
          </a:p>
        </p:txBody>
      </p:sp>
    </p:spTree>
  </p:cSld>
  <p:clrMapOvr>
    <a:masterClrMapping/>
  </p:clrMapOvr>
  <p:transition spd="slow" p14:dur="1500">
    <p:random/>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22bc0965fb2_1_0"/>
          <p:cNvSpPr txBox="1"/>
          <p:nvPr/>
        </p:nvSpPr>
        <p:spPr>
          <a:xfrm>
            <a:off x="2837304" y="196050"/>
            <a:ext cx="2844300" cy="708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0" i="0" lang="en-IN" sz="4000" u="none" cap="none" strike="noStrike">
                <a:solidFill>
                  <a:srgbClr val="3B7C81"/>
                </a:solidFill>
                <a:latin typeface="Arial"/>
                <a:ea typeface="Arial"/>
                <a:cs typeface="Arial"/>
                <a:sym typeface="Arial"/>
              </a:rPr>
              <a:t>I</a:t>
            </a:r>
            <a:r>
              <a:rPr lang="en-IN" sz="4000">
                <a:solidFill>
                  <a:srgbClr val="3B7C81"/>
                </a:solidFill>
              </a:rPr>
              <a:t>ntroduction</a:t>
            </a:r>
            <a:endParaRPr b="0" i="0" sz="4000" u="none" cap="none" strike="noStrike">
              <a:solidFill>
                <a:srgbClr val="3B7C81"/>
              </a:solidFill>
              <a:latin typeface="Arial"/>
              <a:ea typeface="Arial"/>
              <a:cs typeface="Arial"/>
              <a:sym typeface="Arial"/>
            </a:endParaRPr>
          </a:p>
        </p:txBody>
      </p:sp>
      <p:sp>
        <p:nvSpPr>
          <p:cNvPr id="102" name="Google Shape;102;g22bc0965fb2_1_0"/>
          <p:cNvSpPr txBox="1"/>
          <p:nvPr/>
        </p:nvSpPr>
        <p:spPr>
          <a:xfrm>
            <a:off x="2350750" y="1195450"/>
            <a:ext cx="5786400" cy="67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03" name="Google Shape;103;g22bc0965fb2_1_0"/>
          <p:cNvSpPr txBox="1"/>
          <p:nvPr/>
        </p:nvSpPr>
        <p:spPr>
          <a:xfrm>
            <a:off x="1366250" y="1122625"/>
            <a:ext cx="6099000" cy="2588100"/>
          </a:xfrm>
          <a:prstGeom prst="rect">
            <a:avLst/>
          </a:prstGeom>
          <a:noFill/>
          <a:ln>
            <a:noFill/>
          </a:ln>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Clr>
                <a:schemeClr val="dk1"/>
              </a:buClr>
              <a:buSzPts val="1400"/>
              <a:buFont typeface="Calibri"/>
              <a:buChar char="●"/>
            </a:pPr>
            <a:r>
              <a:rPr lang="en-IN">
                <a:solidFill>
                  <a:schemeClr val="dk1"/>
                </a:solidFill>
                <a:latin typeface="Calibri"/>
                <a:ea typeface="Calibri"/>
                <a:cs typeface="Calibri"/>
                <a:sym typeface="Calibri"/>
              </a:rPr>
              <a:t> With the increasing demand for food production, it is essential to optimize crop yield through effective management and prediction techniques. </a:t>
            </a:r>
            <a:endParaRPr>
              <a:solidFill>
                <a:schemeClr val="dk1"/>
              </a:solidFill>
              <a:latin typeface="Calibri"/>
              <a:ea typeface="Calibri"/>
              <a:cs typeface="Calibri"/>
              <a:sym typeface="Calibri"/>
            </a:endParaRPr>
          </a:p>
          <a:p>
            <a:pPr indent="-317500" lvl="0" marL="457200" rtl="0" algn="just">
              <a:lnSpc>
                <a:spcPct val="115000"/>
              </a:lnSpc>
              <a:spcBef>
                <a:spcPts val="0"/>
              </a:spcBef>
              <a:spcAft>
                <a:spcPts val="0"/>
              </a:spcAft>
              <a:buClr>
                <a:schemeClr val="dk1"/>
              </a:buClr>
              <a:buSzPts val="1400"/>
              <a:buFont typeface="Calibri"/>
              <a:buChar char="●"/>
            </a:pPr>
            <a:r>
              <a:rPr lang="en-IN">
                <a:solidFill>
                  <a:schemeClr val="dk1"/>
                </a:solidFill>
                <a:latin typeface="Calibri"/>
                <a:ea typeface="Calibri"/>
                <a:cs typeface="Calibri"/>
                <a:sym typeface="Calibri"/>
              </a:rPr>
              <a:t>big data analytics tools like PySpark have gained popularity in agriculture for analyzing enormous amounts of data gathered from various sources, including weather stations, soil sensors, and satellite images.</a:t>
            </a:r>
            <a:endParaRPr>
              <a:solidFill>
                <a:schemeClr val="dk1"/>
              </a:solidFill>
              <a:latin typeface="Calibri"/>
              <a:ea typeface="Calibri"/>
              <a:cs typeface="Calibri"/>
              <a:sym typeface="Calibri"/>
            </a:endParaRPr>
          </a:p>
          <a:p>
            <a:pPr indent="-317500" lvl="0" marL="457200" rtl="0" algn="just">
              <a:lnSpc>
                <a:spcPct val="115000"/>
              </a:lnSpc>
              <a:spcBef>
                <a:spcPts val="0"/>
              </a:spcBef>
              <a:spcAft>
                <a:spcPts val="0"/>
              </a:spcAft>
              <a:buClr>
                <a:schemeClr val="dk1"/>
              </a:buClr>
              <a:buSzPts val="1400"/>
              <a:buFont typeface="Calibri"/>
              <a:buChar char="●"/>
            </a:pPr>
            <a:r>
              <a:rPr lang="en-IN">
                <a:solidFill>
                  <a:schemeClr val="dk1"/>
                </a:solidFill>
                <a:latin typeface="Calibri"/>
                <a:ea typeface="Calibri"/>
                <a:cs typeface="Calibri"/>
                <a:sym typeface="Calibri"/>
              </a:rPr>
              <a:t>Patterns can be found in the data by querying it in Cassandra, and these patterns can be used to forecast agricultural yields in the future.</a:t>
            </a:r>
            <a:endParaRPr>
              <a:solidFill>
                <a:schemeClr val="dk1"/>
              </a:solidFill>
              <a:latin typeface="Calibri"/>
              <a:ea typeface="Calibri"/>
              <a:cs typeface="Calibri"/>
              <a:sym typeface="Calibri"/>
            </a:endParaRPr>
          </a:p>
          <a:p>
            <a:pPr indent="0" lvl="0" marL="457200" rtl="0" algn="just">
              <a:lnSpc>
                <a:spcPct val="115000"/>
              </a:lnSpc>
              <a:spcBef>
                <a:spcPts val="0"/>
              </a:spcBef>
              <a:spcAft>
                <a:spcPts val="0"/>
              </a:spcAft>
              <a:buNone/>
            </a:pPr>
            <a:r>
              <a:t/>
            </a:r>
            <a:endParaRPr sz="11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98d64b0410_0_2"/>
          <p:cNvSpPr txBox="1"/>
          <p:nvPr/>
        </p:nvSpPr>
        <p:spPr>
          <a:xfrm>
            <a:off x="1868450" y="143550"/>
            <a:ext cx="5284200" cy="760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Arial"/>
              <a:buNone/>
            </a:pPr>
            <a:r>
              <a:rPr lang="en-IN" sz="4000">
                <a:solidFill>
                  <a:srgbClr val="3B7C81"/>
                </a:solidFill>
              </a:rPr>
              <a:t>Motivation</a:t>
            </a:r>
            <a:endParaRPr b="0" i="0" sz="4000" u="none" cap="none" strike="noStrike">
              <a:solidFill>
                <a:srgbClr val="3B7C81"/>
              </a:solidFill>
              <a:latin typeface="Arial"/>
              <a:ea typeface="Arial"/>
              <a:cs typeface="Arial"/>
              <a:sym typeface="Arial"/>
            </a:endParaRPr>
          </a:p>
        </p:txBody>
      </p:sp>
      <p:sp>
        <p:nvSpPr>
          <p:cNvPr id="109" name="Google Shape;109;g98d64b0410_0_2"/>
          <p:cNvSpPr txBox="1"/>
          <p:nvPr/>
        </p:nvSpPr>
        <p:spPr>
          <a:xfrm>
            <a:off x="2350750" y="1195450"/>
            <a:ext cx="5786400" cy="67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10" name="Google Shape;110;g98d64b0410_0_2"/>
          <p:cNvSpPr txBox="1"/>
          <p:nvPr/>
        </p:nvSpPr>
        <p:spPr>
          <a:xfrm>
            <a:off x="1366250" y="1094925"/>
            <a:ext cx="6221700" cy="3266100"/>
          </a:xfrm>
          <a:prstGeom prst="rect">
            <a:avLst/>
          </a:prstGeom>
          <a:noFill/>
          <a:ln>
            <a:noFill/>
          </a:ln>
        </p:spPr>
        <p:txBody>
          <a:bodyPr anchorCtr="0" anchor="t" bIns="91425" lIns="91425" spcFirstLastPara="1" rIns="91425" wrap="square" tIns="91425">
            <a:noAutofit/>
          </a:bodyPr>
          <a:lstStyle/>
          <a:p>
            <a:pPr indent="-317500" lvl="0" marL="457200" marR="0" rtl="0" algn="just">
              <a:lnSpc>
                <a:spcPct val="100000"/>
              </a:lnSpc>
              <a:spcBef>
                <a:spcPts val="0"/>
              </a:spcBef>
              <a:spcAft>
                <a:spcPts val="0"/>
              </a:spcAft>
              <a:buClr>
                <a:srgbClr val="000000"/>
              </a:buClr>
              <a:buSzPts val="1400"/>
              <a:buFont typeface="Calibri"/>
              <a:buChar char="●"/>
            </a:pPr>
            <a:r>
              <a:rPr b="0" i="0" lang="en-IN" sz="1400" u="none" cap="none" strike="noStrike">
                <a:solidFill>
                  <a:srgbClr val="000000"/>
                </a:solidFill>
                <a:latin typeface="Calibri"/>
                <a:ea typeface="Calibri"/>
                <a:cs typeface="Calibri"/>
                <a:sym typeface="Calibri"/>
              </a:rPr>
              <a:t>Seeing the crop growing in  fields</a:t>
            </a:r>
            <a:endParaRPr b="0" i="0" sz="1400" u="none" cap="none" strike="noStrike">
              <a:solidFill>
                <a:srgbClr val="000000"/>
              </a:solidFill>
              <a:latin typeface="Calibri"/>
              <a:ea typeface="Calibri"/>
              <a:cs typeface="Calibri"/>
              <a:sym typeface="Calibri"/>
            </a:endParaRPr>
          </a:p>
          <a:p>
            <a:pPr indent="-317500" lvl="0" marL="457200" marR="0" rtl="0" algn="just">
              <a:lnSpc>
                <a:spcPct val="100000"/>
              </a:lnSpc>
              <a:spcBef>
                <a:spcPts val="0"/>
              </a:spcBef>
              <a:spcAft>
                <a:spcPts val="0"/>
              </a:spcAft>
              <a:buClr>
                <a:srgbClr val="000000"/>
              </a:buClr>
              <a:buSzPts val="1400"/>
              <a:buFont typeface="Calibri"/>
              <a:buChar char="●"/>
            </a:pPr>
            <a:r>
              <a:rPr b="0" i="0" lang="en-IN" sz="1400" u="none" cap="none" strike="noStrike">
                <a:solidFill>
                  <a:srgbClr val="000000"/>
                </a:solidFill>
                <a:latin typeface="Calibri"/>
                <a:ea typeface="Calibri"/>
                <a:cs typeface="Calibri"/>
                <a:sym typeface="Calibri"/>
              </a:rPr>
              <a:t>Statistics of crop production annually and watching news of deteriorating lifestyle of farmers.</a:t>
            </a:r>
            <a:endParaRPr b="0" i="0" sz="1400" u="none" cap="none" strike="noStrike">
              <a:solidFill>
                <a:srgbClr val="000000"/>
              </a:solidFill>
              <a:latin typeface="Calibri"/>
              <a:ea typeface="Calibri"/>
              <a:cs typeface="Calibri"/>
              <a:sym typeface="Calibri"/>
            </a:endParaRPr>
          </a:p>
          <a:p>
            <a:pPr indent="-317500" lvl="0" marL="457200" rtl="0" algn="just">
              <a:lnSpc>
                <a:spcPct val="115000"/>
              </a:lnSpc>
              <a:spcBef>
                <a:spcPts val="0"/>
              </a:spcBef>
              <a:spcAft>
                <a:spcPts val="0"/>
              </a:spcAft>
              <a:buSzPts val="1400"/>
              <a:buFont typeface="Calibri"/>
              <a:buChar char="●"/>
            </a:pPr>
            <a:r>
              <a:rPr lang="en-IN">
                <a:solidFill>
                  <a:schemeClr val="dk1"/>
                </a:solidFill>
                <a:latin typeface="Calibri"/>
                <a:ea typeface="Calibri"/>
                <a:cs typeface="Calibri"/>
                <a:sym typeface="Calibri"/>
              </a:rPr>
              <a:t>With its strong Cassandra integration, PySpark is a potent platform for distributed data processing and machine learning. As a result, we can use PySpark to analyze and model crop data stored in Cassandra while also utilizing its collaborative computing capabilities to process sizable datasets swiftly and effectively.</a:t>
            </a:r>
            <a:endParaRPr>
              <a:solidFill>
                <a:schemeClr val="dk1"/>
              </a:solidFill>
              <a:latin typeface="Calibri"/>
              <a:ea typeface="Calibri"/>
              <a:cs typeface="Calibri"/>
              <a:sym typeface="Calibri"/>
            </a:endParaRPr>
          </a:p>
          <a:p>
            <a:pPr indent="-317500" lvl="0" marL="457200" rtl="0" algn="just">
              <a:lnSpc>
                <a:spcPct val="115000"/>
              </a:lnSpc>
              <a:spcBef>
                <a:spcPts val="0"/>
              </a:spcBef>
              <a:spcAft>
                <a:spcPts val="0"/>
              </a:spcAft>
              <a:buClr>
                <a:schemeClr val="dk1"/>
              </a:buClr>
              <a:buSzPts val="1400"/>
              <a:buFont typeface="Calibri"/>
              <a:buChar char="●"/>
            </a:pPr>
            <a:r>
              <a:rPr lang="en-IN">
                <a:solidFill>
                  <a:schemeClr val="dk1"/>
                </a:solidFill>
                <a:latin typeface="Calibri"/>
                <a:ea typeface="Calibri"/>
                <a:cs typeface="Calibri"/>
                <a:sym typeface="Calibri"/>
              </a:rPr>
              <a:t>Cassandra and PySpark for agricultural yield management and prediction can help to increase the precision and efficiency of crop production and can assist farmers in making better choices regarding planting, fertilization, irrigation, and other variables that can affect crop growth and production</a:t>
            </a:r>
            <a:endParaRPr>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22bc0965fb2_1_7"/>
          <p:cNvSpPr txBox="1"/>
          <p:nvPr/>
        </p:nvSpPr>
        <p:spPr>
          <a:xfrm>
            <a:off x="1868450" y="143550"/>
            <a:ext cx="5284200" cy="760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Arial"/>
              <a:buNone/>
            </a:pPr>
            <a:r>
              <a:rPr lang="en-IN" sz="4000">
                <a:solidFill>
                  <a:srgbClr val="3B7C81"/>
                </a:solidFill>
              </a:rPr>
              <a:t>Literature Survey</a:t>
            </a:r>
            <a:endParaRPr b="0" i="0" sz="4000" u="none" cap="none" strike="noStrike">
              <a:solidFill>
                <a:srgbClr val="3B7C81"/>
              </a:solidFill>
              <a:latin typeface="Arial"/>
              <a:ea typeface="Arial"/>
              <a:cs typeface="Arial"/>
              <a:sym typeface="Arial"/>
            </a:endParaRPr>
          </a:p>
        </p:txBody>
      </p:sp>
      <p:sp>
        <p:nvSpPr>
          <p:cNvPr id="116" name="Google Shape;116;g22bc0965fb2_1_7"/>
          <p:cNvSpPr txBox="1"/>
          <p:nvPr/>
        </p:nvSpPr>
        <p:spPr>
          <a:xfrm>
            <a:off x="2350750" y="1195450"/>
            <a:ext cx="5786400" cy="67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17" name="Google Shape;117;g22bc0965fb2_1_7"/>
          <p:cNvSpPr txBox="1"/>
          <p:nvPr/>
        </p:nvSpPr>
        <p:spPr>
          <a:xfrm>
            <a:off x="1366250" y="1094925"/>
            <a:ext cx="6463200" cy="3266100"/>
          </a:xfrm>
          <a:prstGeom prst="rect">
            <a:avLst/>
          </a:prstGeom>
          <a:noFill/>
          <a:ln>
            <a:noFill/>
          </a:ln>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Clr>
                <a:schemeClr val="dk1"/>
              </a:buClr>
              <a:buSzPts val="1400"/>
              <a:buFont typeface="Calibri"/>
              <a:buChar char="●"/>
            </a:pPr>
            <a:r>
              <a:rPr lang="en-IN">
                <a:latin typeface="Calibri"/>
                <a:ea typeface="Calibri"/>
                <a:cs typeface="Calibri"/>
                <a:sym typeface="Calibri"/>
              </a:rPr>
              <a:t>Paper 1: </a:t>
            </a:r>
            <a:r>
              <a:rPr lang="en-IN">
                <a:solidFill>
                  <a:schemeClr val="dk1"/>
                </a:solidFill>
                <a:latin typeface="Calibri"/>
                <a:ea typeface="Calibri"/>
                <a:cs typeface="Calibri"/>
                <a:sym typeface="Calibri"/>
              </a:rPr>
              <a:t>Crop yield prediction with deep convolutional neural networks</a:t>
            </a:r>
            <a:endParaRPr>
              <a:solidFill>
                <a:schemeClr val="dk1"/>
              </a:solidFill>
              <a:latin typeface="Calibri"/>
              <a:ea typeface="Calibri"/>
              <a:cs typeface="Calibri"/>
              <a:sym typeface="Calibri"/>
            </a:endParaRPr>
          </a:p>
          <a:p>
            <a:pPr indent="-317500" lvl="0" marL="457200" rtl="0" algn="just">
              <a:lnSpc>
                <a:spcPct val="115000"/>
              </a:lnSpc>
              <a:spcBef>
                <a:spcPts val="0"/>
              </a:spcBef>
              <a:spcAft>
                <a:spcPts val="0"/>
              </a:spcAft>
              <a:buSzPts val="1400"/>
              <a:buFont typeface="Calibri"/>
              <a:buChar char="●"/>
            </a:pPr>
            <a:r>
              <a:rPr lang="en-IN">
                <a:latin typeface="Calibri"/>
                <a:ea typeface="Calibri"/>
                <a:cs typeface="Calibri"/>
                <a:sym typeface="Calibri"/>
              </a:rPr>
              <a:t>Paper 2: </a:t>
            </a:r>
            <a:r>
              <a:rPr lang="en-IN">
                <a:solidFill>
                  <a:srgbClr val="2E2E2E"/>
                </a:solidFill>
                <a:latin typeface="Calibri"/>
                <a:ea typeface="Calibri"/>
                <a:cs typeface="Calibri"/>
                <a:sym typeface="Calibri"/>
              </a:rPr>
              <a:t>Prediction of Crop Yield using Regression Analysis</a:t>
            </a:r>
            <a:endParaRPr>
              <a:solidFill>
                <a:srgbClr val="2E2E2E"/>
              </a:solidFill>
              <a:latin typeface="Calibri"/>
              <a:ea typeface="Calibri"/>
              <a:cs typeface="Calibri"/>
              <a:sym typeface="Calibri"/>
            </a:endParaRPr>
          </a:p>
          <a:p>
            <a:pPr indent="-317500" lvl="0" marL="457200" rtl="0" algn="just">
              <a:lnSpc>
                <a:spcPct val="115000"/>
              </a:lnSpc>
              <a:spcBef>
                <a:spcPts val="0"/>
              </a:spcBef>
              <a:spcAft>
                <a:spcPts val="0"/>
              </a:spcAft>
              <a:buSzPts val="1400"/>
              <a:buFont typeface="Calibri"/>
              <a:buChar char="●"/>
            </a:pPr>
            <a:r>
              <a:rPr lang="en-IN">
                <a:latin typeface="Calibri"/>
                <a:ea typeface="Calibri"/>
                <a:cs typeface="Calibri"/>
                <a:sym typeface="Calibri"/>
              </a:rPr>
              <a:t>Paper 3: </a:t>
            </a:r>
            <a:r>
              <a:rPr lang="en-IN">
                <a:solidFill>
                  <a:srgbClr val="2E2E2E"/>
                </a:solidFill>
                <a:latin typeface="Calibri"/>
                <a:ea typeface="Calibri"/>
                <a:cs typeface="Calibri"/>
                <a:sym typeface="Calibri"/>
              </a:rPr>
              <a:t>Predicting Yield of Crop Using Machine Learning Algorithm. </a:t>
            </a:r>
            <a:endParaRPr>
              <a:solidFill>
                <a:srgbClr val="2E2E2E"/>
              </a:solidFill>
              <a:latin typeface="Calibri"/>
              <a:ea typeface="Calibri"/>
              <a:cs typeface="Calibri"/>
              <a:sym typeface="Calibri"/>
            </a:endParaRPr>
          </a:p>
          <a:p>
            <a:pPr indent="-317500" lvl="0" marL="457200" rtl="0" algn="just">
              <a:lnSpc>
                <a:spcPct val="115000"/>
              </a:lnSpc>
              <a:spcBef>
                <a:spcPts val="0"/>
              </a:spcBef>
              <a:spcAft>
                <a:spcPts val="0"/>
              </a:spcAft>
              <a:buSzPts val="1400"/>
              <a:buFont typeface="Calibri"/>
              <a:buChar char="●"/>
            </a:pPr>
            <a:r>
              <a:rPr lang="en-IN">
                <a:latin typeface="Calibri"/>
                <a:ea typeface="Calibri"/>
                <a:cs typeface="Calibri"/>
                <a:sym typeface="Calibri"/>
              </a:rPr>
              <a:t>Paper 4: </a:t>
            </a:r>
            <a:r>
              <a:rPr lang="en-IN">
                <a:solidFill>
                  <a:srgbClr val="2E2E2E"/>
                </a:solidFill>
                <a:latin typeface="Calibri"/>
                <a:ea typeface="Calibri"/>
                <a:cs typeface="Calibri"/>
                <a:sym typeface="Calibri"/>
              </a:rPr>
              <a:t>Crop yield prediction using Agro Algorithm in Hadoop</a:t>
            </a:r>
            <a:endParaRPr>
              <a:solidFill>
                <a:srgbClr val="2E2E2E"/>
              </a:solidFill>
              <a:latin typeface="Calibri"/>
              <a:ea typeface="Calibri"/>
              <a:cs typeface="Calibri"/>
              <a:sym typeface="Calibri"/>
            </a:endParaRPr>
          </a:p>
          <a:p>
            <a:pPr indent="-317500" lvl="0" marL="457200" rtl="0" algn="just">
              <a:lnSpc>
                <a:spcPct val="115000"/>
              </a:lnSpc>
              <a:spcBef>
                <a:spcPts val="0"/>
              </a:spcBef>
              <a:spcAft>
                <a:spcPts val="0"/>
              </a:spcAft>
              <a:buSzPts val="1400"/>
              <a:buFont typeface="Calibri"/>
              <a:buChar char="●"/>
            </a:pPr>
            <a:r>
              <a:rPr lang="en-IN">
                <a:latin typeface="Calibri"/>
                <a:ea typeface="Calibri"/>
                <a:cs typeface="Calibri"/>
                <a:sym typeface="Calibri"/>
              </a:rPr>
              <a:t>Paper 5: </a:t>
            </a:r>
            <a:r>
              <a:rPr lang="en-IN">
                <a:solidFill>
                  <a:srgbClr val="2E2E2E"/>
                </a:solidFill>
                <a:latin typeface="Calibri"/>
                <a:ea typeface="Calibri"/>
                <a:cs typeface="Calibri"/>
                <a:sym typeface="Calibri"/>
              </a:rPr>
              <a:t>Crop Prediction using Machine Learning Approaches</a:t>
            </a:r>
            <a:endParaRPr>
              <a:solidFill>
                <a:srgbClr val="2E2E2E"/>
              </a:solidFill>
              <a:latin typeface="Calibri"/>
              <a:ea typeface="Calibri"/>
              <a:cs typeface="Calibri"/>
              <a:sym typeface="Calibri"/>
            </a:endParaRPr>
          </a:p>
          <a:p>
            <a:pPr indent="-317500" lvl="0" marL="457200" rtl="0" algn="just">
              <a:lnSpc>
                <a:spcPct val="115000"/>
              </a:lnSpc>
              <a:spcBef>
                <a:spcPts val="0"/>
              </a:spcBef>
              <a:spcAft>
                <a:spcPts val="0"/>
              </a:spcAft>
              <a:buSzPts val="1400"/>
              <a:buFont typeface="Calibri"/>
              <a:buChar char="●"/>
            </a:pPr>
            <a:r>
              <a:rPr lang="en-IN">
                <a:latin typeface="Calibri"/>
                <a:ea typeface="Calibri"/>
                <a:cs typeface="Calibri"/>
                <a:sym typeface="Calibri"/>
              </a:rPr>
              <a:t>Paper 6: </a:t>
            </a:r>
            <a:r>
              <a:rPr lang="en-IN">
                <a:solidFill>
                  <a:srgbClr val="2E2E2E"/>
                </a:solidFill>
                <a:latin typeface="Calibri"/>
                <a:ea typeface="Calibri"/>
                <a:cs typeface="Calibri"/>
                <a:sym typeface="Calibri"/>
              </a:rPr>
              <a:t>Crop yield prediction using machine learning techniques</a:t>
            </a:r>
            <a:endParaRPr>
              <a:solidFill>
                <a:srgbClr val="2E2E2E"/>
              </a:solidFill>
              <a:latin typeface="Calibri"/>
              <a:ea typeface="Calibri"/>
              <a:cs typeface="Calibri"/>
              <a:sym typeface="Calibri"/>
            </a:endParaRPr>
          </a:p>
          <a:p>
            <a:pPr indent="-317500" lvl="0" marL="457200" rtl="0" algn="just">
              <a:lnSpc>
                <a:spcPct val="115000"/>
              </a:lnSpc>
              <a:spcBef>
                <a:spcPts val="0"/>
              </a:spcBef>
              <a:spcAft>
                <a:spcPts val="0"/>
              </a:spcAft>
              <a:buSzPts val="1400"/>
              <a:buFont typeface="Calibri"/>
              <a:buChar char="●"/>
            </a:pPr>
            <a:r>
              <a:rPr lang="en-IN">
                <a:latin typeface="Calibri"/>
                <a:ea typeface="Calibri"/>
                <a:cs typeface="Calibri"/>
                <a:sym typeface="Calibri"/>
              </a:rPr>
              <a:t>Paper 7: </a:t>
            </a:r>
            <a:r>
              <a:rPr lang="en-IN">
                <a:solidFill>
                  <a:srgbClr val="2E2E2E"/>
                </a:solidFill>
                <a:latin typeface="Calibri"/>
                <a:ea typeface="Calibri"/>
                <a:cs typeface="Calibri"/>
                <a:sym typeface="Calibri"/>
              </a:rPr>
              <a:t>A comprehensive performance analysis of Apache Hadoop and Apache Spark for large scale data sets using HiBench</a:t>
            </a:r>
            <a:endParaRPr>
              <a:latin typeface="Calibri"/>
              <a:ea typeface="Calibri"/>
              <a:cs typeface="Calibri"/>
              <a:sym typeface="Calibri"/>
            </a:endParaRPr>
          </a:p>
          <a:p>
            <a:pPr indent="-317500" lvl="0" marL="457200" rtl="0" algn="just">
              <a:lnSpc>
                <a:spcPct val="115000"/>
              </a:lnSpc>
              <a:spcBef>
                <a:spcPts val="0"/>
              </a:spcBef>
              <a:spcAft>
                <a:spcPts val="0"/>
              </a:spcAft>
              <a:buSzPts val="1400"/>
              <a:buFont typeface="Calibri"/>
              <a:buChar char="●"/>
            </a:pPr>
            <a:r>
              <a:rPr lang="en-IN">
                <a:latin typeface="Calibri"/>
                <a:ea typeface="Calibri"/>
                <a:cs typeface="Calibri"/>
                <a:sym typeface="Calibri"/>
              </a:rPr>
              <a:t>Paper 8: </a:t>
            </a:r>
            <a:r>
              <a:rPr lang="en-IN">
                <a:solidFill>
                  <a:srgbClr val="2E2E2E"/>
                </a:solidFill>
                <a:latin typeface="Calibri"/>
                <a:ea typeface="Calibri"/>
                <a:cs typeface="Calibri"/>
                <a:sym typeface="Calibri"/>
              </a:rPr>
              <a:t>The Transition from RDBMS to NoSQL. A Comparative Analysis of Three Popular Non-Relational Solutions: Cassandra, MongoDB and Couchbase</a:t>
            </a: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98d64b0410_0_15"/>
          <p:cNvSpPr txBox="1"/>
          <p:nvPr/>
        </p:nvSpPr>
        <p:spPr>
          <a:xfrm>
            <a:off x="1366250" y="143550"/>
            <a:ext cx="5786400" cy="760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rPr b="0" i="0" lang="en-IN" sz="4000" u="none" cap="none" strike="noStrike">
                <a:solidFill>
                  <a:srgbClr val="3B7C81"/>
                </a:solidFill>
                <a:latin typeface="Arial"/>
                <a:ea typeface="Arial"/>
                <a:cs typeface="Arial"/>
                <a:sym typeface="Arial"/>
              </a:rPr>
              <a:t>Analysis we could make</a:t>
            </a:r>
            <a:endParaRPr b="0" i="0" sz="4000" u="none" cap="none" strike="noStrike">
              <a:solidFill>
                <a:srgbClr val="3B7C81"/>
              </a:solidFill>
              <a:latin typeface="Arial"/>
              <a:ea typeface="Arial"/>
              <a:cs typeface="Arial"/>
              <a:sym typeface="Arial"/>
            </a:endParaRPr>
          </a:p>
        </p:txBody>
      </p:sp>
      <p:sp>
        <p:nvSpPr>
          <p:cNvPr id="123" name="Google Shape;123;g98d64b0410_0_15"/>
          <p:cNvSpPr txBox="1"/>
          <p:nvPr/>
        </p:nvSpPr>
        <p:spPr>
          <a:xfrm>
            <a:off x="2350750" y="1195450"/>
            <a:ext cx="5786400" cy="67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24" name="Google Shape;124;g98d64b0410_0_15"/>
          <p:cNvSpPr txBox="1"/>
          <p:nvPr/>
        </p:nvSpPr>
        <p:spPr>
          <a:xfrm>
            <a:off x="1366250" y="1386275"/>
            <a:ext cx="6004500" cy="3109500"/>
          </a:xfrm>
          <a:prstGeom prst="rect">
            <a:avLst/>
          </a:prstGeom>
          <a:noFill/>
          <a:ln>
            <a:noFill/>
          </a:ln>
        </p:spPr>
        <p:txBody>
          <a:bodyPr anchorCtr="0" anchor="t" bIns="91425" lIns="91425" spcFirstLastPara="1" rIns="91425" wrap="square" tIns="91425">
            <a:noAutofit/>
          </a:bodyPr>
          <a:lstStyle/>
          <a:p>
            <a:pPr indent="-317500" lvl="0" marL="457200" marR="0" rtl="0" algn="just">
              <a:lnSpc>
                <a:spcPct val="100000"/>
              </a:lnSpc>
              <a:spcBef>
                <a:spcPts val="0"/>
              </a:spcBef>
              <a:spcAft>
                <a:spcPts val="0"/>
              </a:spcAft>
              <a:buClr>
                <a:srgbClr val="000000"/>
              </a:buClr>
              <a:buSzPts val="1400"/>
              <a:buFont typeface="Calibri"/>
              <a:buChar char="●"/>
            </a:pPr>
            <a:r>
              <a:rPr b="0" i="0" lang="en-IN" sz="1400" u="none" cap="none" strike="noStrike">
                <a:solidFill>
                  <a:srgbClr val="000000"/>
                </a:solidFill>
                <a:latin typeface="Calibri"/>
                <a:ea typeface="Calibri"/>
                <a:cs typeface="Calibri"/>
                <a:sym typeface="Calibri"/>
              </a:rPr>
              <a:t>Farmers’ life-style has remained same throughout the time.</a:t>
            </a:r>
            <a:endParaRPr b="0" i="0" sz="1400" u="none" cap="none" strike="noStrike">
              <a:solidFill>
                <a:srgbClr val="000000"/>
              </a:solidFill>
              <a:latin typeface="Calibri"/>
              <a:ea typeface="Calibri"/>
              <a:cs typeface="Calibri"/>
              <a:sym typeface="Calibri"/>
            </a:endParaRPr>
          </a:p>
          <a:p>
            <a:pPr indent="-317500" lvl="0" marL="457200" marR="0" rtl="0" algn="just">
              <a:lnSpc>
                <a:spcPct val="100000"/>
              </a:lnSpc>
              <a:spcBef>
                <a:spcPts val="0"/>
              </a:spcBef>
              <a:spcAft>
                <a:spcPts val="0"/>
              </a:spcAft>
              <a:buClr>
                <a:srgbClr val="000000"/>
              </a:buClr>
              <a:buSzPts val="1400"/>
              <a:buFont typeface="Calibri"/>
              <a:buChar char="●"/>
            </a:pPr>
            <a:r>
              <a:rPr b="0" i="0" lang="en-IN" sz="1400" u="none" cap="none" strike="noStrike">
                <a:solidFill>
                  <a:srgbClr val="000000"/>
                </a:solidFill>
                <a:latin typeface="Calibri"/>
                <a:ea typeface="Calibri"/>
                <a:cs typeface="Calibri"/>
                <a:sym typeface="Calibri"/>
              </a:rPr>
              <a:t>Farmers are still following same traditional approach.</a:t>
            </a:r>
            <a:endParaRPr b="0" i="0" sz="1400" u="none" cap="none" strike="noStrike">
              <a:solidFill>
                <a:srgbClr val="000000"/>
              </a:solidFill>
              <a:latin typeface="Calibri"/>
              <a:ea typeface="Calibri"/>
              <a:cs typeface="Calibri"/>
              <a:sym typeface="Calibri"/>
            </a:endParaRPr>
          </a:p>
          <a:p>
            <a:pPr indent="-317500" lvl="0" marL="457200" marR="0" rtl="0" algn="just">
              <a:lnSpc>
                <a:spcPct val="100000"/>
              </a:lnSpc>
              <a:spcBef>
                <a:spcPts val="0"/>
              </a:spcBef>
              <a:spcAft>
                <a:spcPts val="0"/>
              </a:spcAft>
              <a:buClr>
                <a:srgbClr val="000000"/>
              </a:buClr>
              <a:buSzPts val="1400"/>
              <a:buFont typeface="Calibri"/>
              <a:buChar char="●"/>
            </a:pPr>
            <a:r>
              <a:rPr b="0" i="0" lang="en-IN" sz="1400" u="none" cap="none" strike="noStrike">
                <a:solidFill>
                  <a:srgbClr val="000000"/>
                </a:solidFill>
                <a:latin typeface="Calibri"/>
                <a:ea typeface="Calibri"/>
                <a:cs typeface="Calibri"/>
                <a:sym typeface="Calibri"/>
              </a:rPr>
              <a:t>They are going up with market trends (hybrid seeds and fertilizers) for changing the production rather than focusing on natural factors(rainfall, humidity and soil fertility).</a:t>
            </a:r>
            <a:endParaRPr b="0" i="0" sz="1400" u="none" cap="none" strike="noStrike">
              <a:solidFill>
                <a:srgbClr val="000000"/>
              </a:solidFill>
              <a:latin typeface="Calibri"/>
              <a:ea typeface="Calibri"/>
              <a:cs typeface="Calibri"/>
              <a:sym typeface="Calibri"/>
            </a:endParaRPr>
          </a:p>
          <a:p>
            <a:pPr indent="-317500" lvl="0" marL="457200" rtl="0" algn="just">
              <a:lnSpc>
                <a:spcPct val="115000"/>
              </a:lnSpc>
              <a:spcBef>
                <a:spcPts val="0"/>
              </a:spcBef>
              <a:spcAft>
                <a:spcPts val="0"/>
              </a:spcAft>
              <a:buClr>
                <a:schemeClr val="dk1"/>
              </a:buClr>
              <a:buSzPts val="1400"/>
              <a:buFont typeface="Calibri"/>
              <a:buChar char="●"/>
            </a:pPr>
            <a:r>
              <a:rPr lang="en-IN">
                <a:solidFill>
                  <a:schemeClr val="dk1"/>
                </a:solidFill>
                <a:latin typeface="Calibri"/>
                <a:ea typeface="Calibri"/>
                <a:cs typeface="Calibri"/>
                <a:sym typeface="Calibri"/>
              </a:rPr>
              <a:t>Model can be built which can help farmers and the farming sector to help in increment of crop production and get valued payback for their crops using market price patterns with every changing year.</a:t>
            </a:r>
            <a:endParaRPr>
              <a:solidFill>
                <a:schemeClr val="dk1"/>
              </a:solidFill>
              <a:latin typeface="Calibri"/>
              <a:ea typeface="Calibri"/>
              <a:cs typeface="Calibri"/>
              <a:sym typeface="Calibri"/>
            </a:endParaRPr>
          </a:p>
          <a:p>
            <a:pPr indent="0" lvl="0" marL="457200" marR="0" rtl="0" algn="just">
              <a:lnSpc>
                <a:spcPct val="100000"/>
              </a:lnSpc>
              <a:spcBef>
                <a:spcPts val="0"/>
              </a:spcBef>
              <a:spcAft>
                <a:spcPts val="0"/>
              </a:spcAft>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98d64b0410_0_21"/>
          <p:cNvSpPr txBox="1"/>
          <p:nvPr/>
        </p:nvSpPr>
        <p:spPr>
          <a:xfrm>
            <a:off x="1366250" y="143550"/>
            <a:ext cx="6108000" cy="760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rPr b="0" i="0" lang="en-IN" sz="4000" u="none" cap="none" strike="noStrike">
                <a:solidFill>
                  <a:srgbClr val="3B7C81"/>
                </a:solidFill>
                <a:latin typeface="Arial"/>
                <a:ea typeface="Arial"/>
                <a:cs typeface="Arial"/>
                <a:sym typeface="Arial"/>
              </a:rPr>
              <a:t>Approach</a:t>
            </a:r>
            <a:endParaRPr b="0" i="0" sz="4000" u="none" cap="none" strike="noStrike">
              <a:solidFill>
                <a:srgbClr val="3B7C81"/>
              </a:solidFill>
              <a:latin typeface="Arial"/>
              <a:ea typeface="Arial"/>
              <a:cs typeface="Arial"/>
              <a:sym typeface="Arial"/>
            </a:endParaRPr>
          </a:p>
        </p:txBody>
      </p:sp>
      <p:sp>
        <p:nvSpPr>
          <p:cNvPr id="130" name="Google Shape;130;g98d64b0410_0_21"/>
          <p:cNvSpPr txBox="1"/>
          <p:nvPr/>
        </p:nvSpPr>
        <p:spPr>
          <a:xfrm>
            <a:off x="2350750" y="1195450"/>
            <a:ext cx="5786400" cy="67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31" name="Google Shape;131;g98d64b0410_0_21"/>
          <p:cNvSpPr txBox="1"/>
          <p:nvPr/>
        </p:nvSpPr>
        <p:spPr>
          <a:xfrm>
            <a:off x="1366250" y="1386275"/>
            <a:ext cx="5585400" cy="21096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Calibri"/>
                <a:ea typeface="Calibri"/>
                <a:cs typeface="Calibri"/>
                <a:sym typeface="Calibri"/>
              </a:rPr>
              <a:t>After analysis we came up with some thoughts :</a:t>
            </a:r>
            <a:endParaRPr b="0" i="0" sz="1400" u="none" cap="none" strike="noStrike">
              <a:solidFill>
                <a:srgbClr val="000000"/>
              </a:solidFill>
              <a:latin typeface="Calibri"/>
              <a:ea typeface="Calibri"/>
              <a:cs typeface="Calibri"/>
              <a:sym typeface="Calibri"/>
            </a:endParaRPr>
          </a:p>
          <a:p>
            <a:pPr indent="-317500" lvl="0" marL="457200" marR="0" rtl="0" algn="just">
              <a:lnSpc>
                <a:spcPct val="100000"/>
              </a:lnSpc>
              <a:spcBef>
                <a:spcPts val="0"/>
              </a:spcBef>
              <a:spcAft>
                <a:spcPts val="0"/>
              </a:spcAft>
              <a:buClr>
                <a:srgbClr val="000000"/>
              </a:buClr>
              <a:buSzPts val="1400"/>
              <a:buFont typeface="Calibri"/>
              <a:buChar char="●"/>
            </a:pPr>
            <a:r>
              <a:rPr b="0" i="0" lang="en-IN" sz="1400" u="none" cap="none" strike="noStrike">
                <a:solidFill>
                  <a:srgbClr val="000000"/>
                </a:solidFill>
                <a:latin typeface="Calibri"/>
                <a:ea typeface="Calibri"/>
                <a:cs typeface="Calibri"/>
                <a:sym typeface="Calibri"/>
              </a:rPr>
              <a:t>There is large scope of improvement in agriculture world.</a:t>
            </a:r>
            <a:endParaRPr b="0" i="0" sz="1400" u="none" cap="none" strike="noStrike">
              <a:solidFill>
                <a:srgbClr val="000000"/>
              </a:solidFill>
              <a:latin typeface="Calibri"/>
              <a:ea typeface="Calibri"/>
              <a:cs typeface="Calibri"/>
              <a:sym typeface="Calibri"/>
            </a:endParaRPr>
          </a:p>
          <a:p>
            <a:pPr indent="-317500" lvl="0" marL="457200" marR="0" rtl="0" algn="just">
              <a:lnSpc>
                <a:spcPct val="100000"/>
              </a:lnSpc>
              <a:spcBef>
                <a:spcPts val="0"/>
              </a:spcBef>
              <a:spcAft>
                <a:spcPts val="0"/>
              </a:spcAft>
              <a:buClr>
                <a:srgbClr val="000000"/>
              </a:buClr>
              <a:buSzPts val="1400"/>
              <a:buFont typeface="Calibri"/>
              <a:buChar char="●"/>
            </a:pPr>
            <a:r>
              <a:rPr b="0" i="0" lang="en-IN" sz="1400" u="none" cap="none" strike="noStrike">
                <a:solidFill>
                  <a:srgbClr val="000000"/>
                </a:solidFill>
                <a:latin typeface="Calibri"/>
                <a:ea typeface="Calibri"/>
                <a:cs typeface="Calibri"/>
                <a:sym typeface="Calibri"/>
              </a:rPr>
              <a:t>We can incorporate various technological approaches like prediction in the farming sector.</a:t>
            </a:r>
            <a:endParaRPr b="0" i="0" sz="1400" u="none" cap="none" strike="noStrike">
              <a:solidFill>
                <a:srgbClr val="000000"/>
              </a:solidFill>
              <a:latin typeface="Calibri"/>
              <a:ea typeface="Calibri"/>
              <a:cs typeface="Calibri"/>
              <a:sym typeface="Calibri"/>
            </a:endParaRPr>
          </a:p>
          <a:p>
            <a:pPr indent="-317500" lvl="0" marL="457200" marR="0" rtl="0" algn="just">
              <a:lnSpc>
                <a:spcPct val="100000"/>
              </a:lnSpc>
              <a:spcBef>
                <a:spcPts val="0"/>
              </a:spcBef>
              <a:spcAft>
                <a:spcPts val="0"/>
              </a:spcAft>
              <a:buClr>
                <a:srgbClr val="000000"/>
              </a:buClr>
              <a:buSzPts val="1400"/>
              <a:buFont typeface="Calibri"/>
              <a:buChar char="●"/>
            </a:pPr>
            <a:r>
              <a:rPr b="0" i="0" lang="en-IN" sz="1400" u="none" cap="none" strike="noStrike">
                <a:solidFill>
                  <a:srgbClr val="000000"/>
                </a:solidFill>
                <a:latin typeface="Calibri"/>
                <a:ea typeface="Calibri"/>
                <a:cs typeface="Calibri"/>
                <a:sym typeface="Calibri"/>
              </a:rPr>
              <a:t>We can build the model which can help farmers to increase their crop production in forthcoming years.</a:t>
            </a:r>
            <a:endParaRPr b="0" i="0" sz="1400" u="none" cap="none" strike="noStrike">
              <a:solidFill>
                <a:srgbClr val="000000"/>
              </a:solidFill>
              <a:latin typeface="Calibri"/>
              <a:ea typeface="Calibri"/>
              <a:cs typeface="Calibri"/>
              <a:sym typeface="Calibri"/>
            </a:endParaRPr>
          </a:p>
          <a:p>
            <a:pPr indent="-317500" lvl="0" marL="457200" rtl="0" algn="just">
              <a:lnSpc>
                <a:spcPct val="115000"/>
              </a:lnSpc>
              <a:spcBef>
                <a:spcPts val="0"/>
              </a:spcBef>
              <a:spcAft>
                <a:spcPts val="0"/>
              </a:spcAft>
              <a:buSzPts val="1400"/>
              <a:buFont typeface="Calibri"/>
              <a:buChar char="●"/>
            </a:pPr>
            <a:r>
              <a:rPr lang="en-IN">
                <a:solidFill>
                  <a:schemeClr val="dk1"/>
                </a:solidFill>
                <a:latin typeface="Calibri"/>
                <a:ea typeface="Calibri"/>
                <a:cs typeface="Calibri"/>
                <a:sym typeface="Calibri"/>
              </a:rPr>
              <a:t>Using spark framework is a valuable approach as it allows for the processing of large volumes of data quickly and efficiently.</a:t>
            </a:r>
            <a:endParaRPr>
              <a:latin typeface="Calibri"/>
              <a:ea typeface="Calibri"/>
              <a:cs typeface="Calibri"/>
              <a:sym typeface="Calibri"/>
            </a:endParaRPr>
          </a:p>
          <a:p>
            <a:pPr indent="0" lvl="0" marL="457200" marR="0" rtl="0" algn="just">
              <a:lnSpc>
                <a:spcPct val="100000"/>
              </a:lnSpc>
              <a:spcBef>
                <a:spcPts val="0"/>
              </a:spcBef>
              <a:spcAft>
                <a:spcPts val="0"/>
              </a:spcAft>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98d64b0410_0_35"/>
          <p:cNvSpPr txBox="1"/>
          <p:nvPr/>
        </p:nvSpPr>
        <p:spPr>
          <a:xfrm>
            <a:off x="1366250" y="143550"/>
            <a:ext cx="6108000" cy="760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rPr b="0" i="0" lang="en-IN" sz="4000" u="none" cap="none" strike="noStrike">
                <a:solidFill>
                  <a:srgbClr val="3B7C81"/>
                </a:solidFill>
                <a:latin typeface="Arial"/>
                <a:ea typeface="Arial"/>
                <a:cs typeface="Arial"/>
                <a:sym typeface="Arial"/>
              </a:rPr>
              <a:t>Designing the approach</a:t>
            </a:r>
            <a:endParaRPr b="0" i="0" sz="4000" u="none" cap="none" strike="noStrike">
              <a:solidFill>
                <a:srgbClr val="3B7C81"/>
              </a:solidFill>
              <a:latin typeface="Arial"/>
              <a:ea typeface="Arial"/>
              <a:cs typeface="Arial"/>
              <a:sym typeface="Arial"/>
            </a:endParaRPr>
          </a:p>
        </p:txBody>
      </p:sp>
      <p:sp>
        <p:nvSpPr>
          <p:cNvPr id="137" name="Google Shape;137;g98d64b0410_0_35"/>
          <p:cNvSpPr txBox="1"/>
          <p:nvPr/>
        </p:nvSpPr>
        <p:spPr>
          <a:xfrm>
            <a:off x="2350750" y="1195450"/>
            <a:ext cx="5786400" cy="67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38" name="Google Shape;138;g98d64b0410_0_35"/>
          <p:cNvSpPr txBox="1"/>
          <p:nvPr/>
        </p:nvSpPr>
        <p:spPr>
          <a:xfrm>
            <a:off x="1366250" y="1386275"/>
            <a:ext cx="5585400" cy="14166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Calibri"/>
                <a:ea typeface="Calibri"/>
                <a:cs typeface="Calibri"/>
                <a:sym typeface="Calibri"/>
              </a:rPr>
              <a:t>The steps are:</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Calibri"/>
                <a:ea typeface="Calibri"/>
                <a:cs typeface="Calibri"/>
                <a:sym typeface="Calibri"/>
              </a:rPr>
              <a:t>Step 1: Data should be explored and collected.</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Calibri"/>
                <a:ea typeface="Calibri"/>
                <a:cs typeface="Calibri"/>
                <a:sym typeface="Calibri"/>
              </a:rPr>
              <a:t>Step 2 : Merging of datasets and cleaning needs to be done.</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Calibri"/>
                <a:ea typeface="Calibri"/>
                <a:cs typeface="Calibri"/>
                <a:sym typeface="Calibri"/>
              </a:rPr>
              <a:t>Step 3 : Data Manipulation and imputation should be done.</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Calibri"/>
                <a:ea typeface="Calibri"/>
                <a:cs typeface="Calibri"/>
                <a:sym typeface="Calibri"/>
              </a:rPr>
              <a:t>Step 4 : Model should be built with high accuracy and desired outcome.</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98d64b0410_0_27"/>
          <p:cNvSpPr txBox="1"/>
          <p:nvPr/>
        </p:nvSpPr>
        <p:spPr>
          <a:xfrm>
            <a:off x="1366250" y="143550"/>
            <a:ext cx="6108000" cy="760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rPr b="0" i="0" lang="en-IN" sz="4000" u="none" cap="none" strike="noStrike">
                <a:solidFill>
                  <a:srgbClr val="3B7C81"/>
                </a:solidFill>
                <a:latin typeface="Arial"/>
                <a:ea typeface="Arial"/>
                <a:cs typeface="Arial"/>
                <a:sym typeface="Arial"/>
              </a:rPr>
              <a:t>     Work Flow of Solution</a:t>
            </a:r>
            <a:endParaRPr b="0" i="0" sz="4000" u="none" cap="none" strike="noStrike">
              <a:solidFill>
                <a:srgbClr val="3B7C81"/>
              </a:solidFill>
              <a:latin typeface="Arial"/>
              <a:ea typeface="Arial"/>
              <a:cs typeface="Arial"/>
              <a:sym typeface="Arial"/>
            </a:endParaRPr>
          </a:p>
        </p:txBody>
      </p:sp>
      <p:sp>
        <p:nvSpPr>
          <p:cNvPr id="144" name="Google Shape;144;g98d64b0410_0_27"/>
          <p:cNvSpPr/>
          <p:nvPr/>
        </p:nvSpPr>
        <p:spPr>
          <a:xfrm>
            <a:off x="3181775" y="994550"/>
            <a:ext cx="3104100" cy="472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g98d64b0410_0_27"/>
          <p:cNvSpPr/>
          <p:nvPr/>
        </p:nvSpPr>
        <p:spPr>
          <a:xfrm>
            <a:off x="3181775" y="1826725"/>
            <a:ext cx="3104100" cy="472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g98d64b0410_0_27"/>
          <p:cNvSpPr/>
          <p:nvPr/>
        </p:nvSpPr>
        <p:spPr>
          <a:xfrm>
            <a:off x="3181775" y="2699100"/>
            <a:ext cx="3104100" cy="472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g98d64b0410_0_27"/>
          <p:cNvSpPr/>
          <p:nvPr/>
        </p:nvSpPr>
        <p:spPr>
          <a:xfrm>
            <a:off x="3181775" y="3530563"/>
            <a:ext cx="3104100" cy="472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g98d64b0410_0_27"/>
          <p:cNvSpPr/>
          <p:nvPr/>
        </p:nvSpPr>
        <p:spPr>
          <a:xfrm>
            <a:off x="3181775" y="4362050"/>
            <a:ext cx="3104100" cy="472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g98d64b0410_0_27"/>
          <p:cNvSpPr/>
          <p:nvPr/>
        </p:nvSpPr>
        <p:spPr>
          <a:xfrm>
            <a:off x="4480475" y="1476750"/>
            <a:ext cx="190800" cy="3501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g98d64b0410_0_27"/>
          <p:cNvSpPr/>
          <p:nvPr/>
        </p:nvSpPr>
        <p:spPr>
          <a:xfrm>
            <a:off x="4480475" y="2323963"/>
            <a:ext cx="190800" cy="3501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g98d64b0410_0_27"/>
          <p:cNvSpPr/>
          <p:nvPr/>
        </p:nvSpPr>
        <p:spPr>
          <a:xfrm>
            <a:off x="4480475" y="3165675"/>
            <a:ext cx="190800" cy="3501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g98d64b0410_0_27"/>
          <p:cNvSpPr/>
          <p:nvPr/>
        </p:nvSpPr>
        <p:spPr>
          <a:xfrm>
            <a:off x="4480475" y="4017563"/>
            <a:ext cx="190800" cy="3501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g98d64b0410_0_27"/>
          <p:cNvSpPr txBox="1"/>
          <p:nvPr/>
        </p:nvSpPr>
        <p:spPr>
          <a:xfrm>
            <a:off x="3784475" y="1024850"/>
            <a:ext cx="1898700" cy="40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Calibri"/>
                <a:ea typeface="Calibri"/>
                <a:cs typeface="Calibri"/>
                <a:sym typeface="Calibri"/>
              </a:rPr>
              <a:t>Data Exploration</a:t>
            </a:r>
            <a:endParaRPr b="0" i="0" sz="1400" u="none" cap="none" strike="noStrike">
              <a:solidFill>
                <a:srgbClr val="000000"/>
              </a:solidFill>
              <a:latin typeface="Calibri"/>
              <a:ea typeface="Calibri"/>
              <a:cs typeface="Calibri"/>
              <a:sym typeface="Calibri"/>
            </a:endParaRPr>
          </a:p>
        </p:txBody>
      </p:sp>
      <p:sp>
        <p:nvSpPr>
          <p:cNvPr id="154" name="Google Shape;154;g98d64b0410_0_27"/>
          <p:cNvSpPr txBox="1"/>
          <p:nvPr/>
        </p:nvSpPr>
        <p:spPr>
          <a:xfrm>
            <a:off x="3784475" y="1874563"/>
            <a:ext cx="1898700" cy="40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Calibri"/>
                <a:ea typeface="Calibri"/>
                <a:cs typeface="Calibri"/>
                <a:sym typeface="Calibri"/>
              </a:rPr>
              <a:t>Data Collection</a:t>
            </a:r>
            <a:endParaRPr b="0" i="0" sz="1400" u="none" cap="none" strike="noStrike">
              <a:solidFill>
                <a:srgbClr val="000000"/>
              </a:solidFill>
              <a:latin typeface="Calibri"/>
              <a:ea typeface="Calibri"/>
              <a:cs typeface="Calibri"/>
              <a:sym typeface="Calibri"/>
            </a:endParaRPr>
          </a:p>
        </p:txBody>
      </p:sp>
      <p:sp>
        <p:nvSpPr>
          <p:cNvPr id="155" name="Google Shape;155;g98d64b0410_0_27"/>
          <p:cNvSpPr txBox="1"/>
          <p:nvPr/>
        </p:nvSpPr>
        <p:spPr>
          <a:xfrm>
            <a:off x="3784475" y="2731525"/>
            <a:ext cx="1898700" cy="40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Calibri"/>
                <a:ea typeface="Calibri"/>
                <a:cs typeface="Calibri"/>
                <a:sym typeface="Calibri"/>
              </a:rPr>
              <a:t>Data Refining</a:t>
            </a:r>
            <a:endParaRPr b="0" i="0" sz="1400" u="none" cap="none" strike="noStrike">
              <a:solidFill>
                <a:srgbClr val="000000"/>
              </a:solidFill>
              <a:latin typeface="Calibri"/>
              <a:ea typeface="Calibri"/>
              <a:cs typeface="Calibri"/>
              <a:sym typeface="Calibri"/>
            </a:endParaRPr>
          </a:p>
        </p:txBody>
      </p:sp>
      <p:sp>
        <p:nvSpPr>
          <p:cNvPr id="156" name="Google Shape;156;g98d64b0410_0_27"/>
          <p:cNvSpPr txBox="1"/>
          <p:nvPr/>
        </p:nvSpPr>
        <p:spPr>
          <a:xfrm>
            <a:off x="3784475" y="3565825"/>
            <a:ext cx="1898700" cy="40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Calibri"/>
                <a:ea typeface="Calibri"/>
                <a:cs typeface="Calibri"/>
                <a:sym typeface="Calibri"/>
              </a:rPr>
              <a:t>Data Representation</a:t>
            </a:r>
            <a:endParaRPr b="0" i="0" sz="1400" u="none" cap="none" strike="noStrike">
              <a:solidFill>
                <a:srgbClr val="000000"/>
              </a:solidFill>
              <a:latin typeface="Calibri"/>
              <a:ea typeface="Calibri"/>
              <a:cs typeface="Calibri"/>
              <a:sym typeface="Calibri"/>
            </a:endParaRPr>
          </a:p>
        </p:txBody>
      </p:sp>
      <p:sp>
        <p:nvSpPr>
          <p:cNvPr id="157" name="Google Shape;157;g98d64b0410_0_27"/>
          <p:cNvSpPr txBox="1"/>
          <p:nvPr/>
        </p:nvSpPr>
        <p:spPr>
          <a:xfrm>
            <a:off x="3784475" y="4403650"/>
            <a:ext cx="1898700" cy="40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Calibri"/>
                <a:ea typeface="Calibri"/>
                <a:cs typeface="Calibri"/>
                <a:sym typeface="Calibri"/>
              </a:rPr>
              <a:t>Building the model</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自定义 186">
      <a:dk1>
        <a:srgbClr val="000000"/>
      </a:dk1>
      <a:lt1>
        <a:srgbClr val="FFFFFF"/>
      </a:lt1>
      <a:dk2>
        <a:srgbClr val="000000"/>
      </a:dk2>
      <a:lt2>
        <a:srgbClr val="F8F8F8"/>
      </a:lt2>
      <a:accent1>
        <a:srgbClr val="3B7C81"/>
      </a:accent1>
      <a:accent2>
        <a:srgbClr val="C0BB69"/>
      </a:accent2>
      <a:accent3>
        <a:srgbClr val="FCC069"/>
      </a:accent3>
      <a:accent4>
        <a:srgbClr val="BD8868"/>
      </a:accent4>
      <a:accent5>
        <a:srgbClr val="D1AE88"/>
      </a:accent5>
      <a:accent6>
        <a:srgbClr val="4D4D4D"/>
      </a:accent6>
      <a:hlink>
        <a:srgbClr val="000000"/>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2018-08-08T08:38:00Z</dcterms:created>
  <dc:creator>熊猫 哒哒</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1033-11.2.0.9107</vt:lpwstr>
  </property>
</Properties>
</file>