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61" r:id="rId2"/>
    <p:sldId id="360" r:id="rId3"/>
    <p:sldId id="363" r:id="rId4"/>
    <p:sldId id="362" r:id="rId5"/>
    <p:sldId id="364" r:id="rId6"/>
    <p:sldId id="365" r:id="rId7"/>
    <p:sldId id="366" r:id="rId8"/>
    <p:sldId id="367" r:id="rId9"/>
    <p:sldId id="370" r:id="rId10"/>
    <p:sldId id="371" r:id="rId11"/>
    <p:sldId id="372" r:id="rId12"/>
    <p:sldId id="373" r:id="rId13"/>
    <p:sldId id="374" r:id="rId14"/>
    <p:sldId id="381" r:id="rId15"/>
    <p:sldId id="380" r:id="rId16"/>
    <p:sldId id="382" r:id="rId17"/>
    <p:sldId id="369" r:id="rId18"/>
    <p:sldId id="375" r:id="rId19"/>
    <p:sldId id="376" r:id="rId20"/>
    <p:sldId id="379" r:id="rId21"/>
    <p:sldId id="378" r:id="rId22"/>
    <p:sldId id="385" r:id="rId23"/>
    <p:sldId id="383" r:id="rId24"/>
    <p:sldId id="384" r:id="rId25"/>
    <p:sldId id="386" r:id="rId26"/>
    <p:sldId id="387" r:id="rId27"/>
    <p:sldId id="388" r:id="rId28"/>
    <p:sldId id="389" r:id="rId29"/>
    <p:sldId id="393" r:id="rId30"/>
    <p:sldId id="392" r:id="rId31"/>
    <p:sldId id="395" r:id="rId32"/>
    <p:sldId id="390" r:id="rId33"/>
    <p:sldId id="391" r:id="rId34"/>
    <p:sldId id="39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4500"/>
    <a:srgbClr val="87319F"/>
    <a:srgbClr val="B533BF"/>
    <a:srgbClr val="33CC33"/>
    <a:srgbClr val="BC50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04" y="792"/>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58D20-3F2C-4C34-8599-8CEAC2368ED0}" type="datetimeFigureOut">
              <a:rPr lang="en-US" smtClean="0"/>
              <a:t>3/15/2018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747D61-4868-4B99-B551-1A50885E6E24}" type="slidenum">
              <a:rPr lang="en-US" smtClean="0"/>
              <a:t>‹#›</a:t>
            </a:fld>
            <a:endParaRPr lang="en-US"/>
          </a:p>
        </p:txBody>
      </p:sp>
    </p:spTree>
    <p:extLst>
      <p:ext uri="{BB962C8B-B14F-4D97-AF65-F5344CB8AC3E}">
        <p14:creationId xmlns:p14="http://schemas.microsoft.com/office/powerpoint/2010/main" val="2107117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ABA81-4E4E-4446-B218-04F1041AC5C1}" type="slidenum">
              <a:rPr lang="en-US" altLang="en-US"/>
              <a:pPr/>
              <a:t>9</a:t>
            </a:fld>
            <a:endParaRPr lang="en-US"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14400" y="4343400"/>
            <a:ext cx="5029200" cy="4114800"/>
          </a:xfrm>
        </p:spPr>
        <p:txBody>
          <a:bodyPr/>
          <a:lstStyle/>
          <a:p>
            <a:endParaRPr lang="fr-F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1D6DC-0866-4954-AD61-A2DCB4A014A0}" type="slidenum">
              <a:rPr lang="en-US" altLang="en-US"/>
              <a:pPr/>
              <a:t>10</a:t>
            </a:fld>
            <a:endParaRPr lang="en-US" alt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914400" y="4343400"/>
            <a:ext cx="5029200" cy="4114800"/>
          </a:xfrm>
        </p:spPr>
        <p:txBody>
          <a:bodyPr/>
          <a:lstStyle/>
          <a:p>
            <a:endParaRPr lang="fr-F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FF4F2-DB43-4D37-A94D-776DD415E11E}" type="slidenum">
              <a:rPr lang="en-US" altLang="en-US"/>
              <a:pPr/>
              <a:t>11</a:t>
            </a:fld>
            <a:endParaRPr lang="en-US" alt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p:spPr>
        <p:txBody>
          <a:bodyPr/>
          <a:lstStyle/>
          <a:p>
            <a:endParaRPr lang="fr-F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0ADDCF-7F00-46E1-B4C0-7A1A8B9F6EBB}" type="slidenum">
              <a:rPr lang="en-US" altLang="en-US"/>
              <a:pPr/>
              <a:t>12</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914400" y="4343400"/>
            <a:ext cx="5029200" cy="4114800"/>
          </a:xfrm>
        </p:spPr>
        <p:txBody>
          <a:bodyPr/>
          <a:lstStyle/>
          <a:p>
            <a:endParaRPr lang="fr-F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E67EE-8A6B-4BEE-9EF5-D0FB83664DEF}" type="slidenum">
              <a:rPr lang="en-US" altLang="en-US"/>
              <a:pPr/>
              <a:t>13</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400" y="4343400"/>
            <a:ext cx="5029200" cy="4114800"/>
          </a:xfrm>
        </p:spPr>
        <p:txBody>
          <a:bodyPr/>
          <a:lstStyle/>
          <a:p>
            <a:endParaRPr lang="fr-F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E67EE-8A6B-4BEE-9EF5-D0FB83664DEF}" type="slidenum">
              <a:rPr lang="en-US" altLang="en-US"/>
              <a:pPr/>
              <a:t>15</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400" y="4343400"/>
            <a:ext cx="5029200" cy="4114800"/>
          </a:xfrm>
        </p:spPr>
        <p:txBody>
          <a:bodyPr/>
          <a:lstStyle/>
          <a:p>
            <a:endParaRPr lang="fr-F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E67EE-8A6B-4BEE-9EF5-D0FB83664DEF}" type="slidenum">
              <a:rPr lang="en-US" altLang="en-US"/>
              <a:pPr/>
              <a:t>16</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400" y="4343400"/>
            <a:ext cx="5029200" cy="4114800"/>
          </a:xfrm>
        </p:spPr>
        <p:txBody>
          <a:bodyPr/>
          <a:lstStyle/>
          <a:p>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1860" y="152400"/>
            <a:ext cx="7180556" cy="584775"/>
          </a:xfrm>
          <a:prstGeom prst="rect">
            <a:avLst/>
          </a:prstGeom>
          <a:noFill/>
        </p:spPr>
        <p:txBody>
          <a:bodyPr wrap="none" rtlCol="0">
            <a:spAutoFit/>
          </a:bodyPr>
          <a:lstStyle/>
          <a:p>
            <a:pPr algn="ctr"/>
            <a:r>
              <a:rPr lang="en-US" sz="3200" b="1" dirty="0" smtClean="0">
                <a:solidFill>
                  <a:srgbClr val="B533BF"/>
                </a:solidFill>
              </a:rPr>
              <a:t>Did We Forget Square Planar Complexes?</a:t>
            </a:r>
            <a:endParaRPr lang="en-US" sz="3200" b="1" dirty="0">
              <a:solidFill>
                <a:srgbClr val="B533B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810000"/>
            <a:ext cx="3886200" cy="286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3"/>
          <p:cNvSpPr txBox="1">
            <a:spLocks noChangeArrowheads="1"/>
          </p:cNvSpPr>
          <p:nvPr/>
        </p:nvSpPr>
        <p:spPr>
          <a:xfrm>
            <a:off x="228600" y="855479"/>
            <a:ext cx="8763000" cy="3733800"/>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spcBef>
                <a:spcPct val="0"/>
              </a:spcBef>
              <a:buSzPct val="145000"/>
              <a:buFont typeface="Wingdings" panose="05000000000000000000" pitchFamily="2" charset="2"/>
              <a:buChar char="q"/>
            </a:pPr>
            <a:r>
              <a:rPr lang="en-US" altLang="en-US" sz="2000" b="1" dirty="0" smtClean="0">
                <a:solidFill>
                  <a:srgbClr val="7030A0"/>
                </a:solidFill>
              </a:rPr>
              <a:t>Imagine that we have an octahedral complex from which we are removing the axial ligands. As </a:t>
            </a:r>
            <a:r>
              <a:rPr lang="en-US" altLang="en-US" sz="2000" b="1" dirty="0" smtClean="0">
                <a:solidFill>
                  <a:srgbClr val="7030A0"/>
                </a:solidFill>
              </a:rPr>
              <a:t>ligands move away along the z-axis, d-orbitals with a z-component will fall in energy. </a:t>
            </a:r>
          </a:p>
          <a:p>
            <a:pPr>
              <a:lnSpc>
                <a:spcPct val="114000"/>
              </a:lnSpc>
              <a:spcBef>
                <a:spcPct val="0"/>
              </a:spcBef>
              <a:buSzPct val="145000"/>
              <a:buFont typeface="Wingdings" panose="05000000000000000000" pitchFamily="2" charset="2"/>
              <a:buChar char="q"/>
            </a:pPr>
            <a:r>
              <a:rPr lang="en-US" altLang="en-US" sz="2000" b="1" dirty="0" smtClean="0">
                <a:solidFill>
                  <a:srgbClr val="7030A0"/>
                </a:solidFill>
              </a:rPr>
              <a:t>The d</a:t>
            </a:r>
            <a:r>
              <a:rPr lang="en-US" altLang="en-US" sz="2000" b="1" baseline="-25000" dirty="0" smtClean="0">
                <a:solidFill>
                  <a:srgbClr val="7030A0"/>
                </a:solidFill>
              </a:rPr>
              <a:t>z2</a:t>
            </a:r>
            <a:r>
              <a:rPr lang="en-US" altLang="en-US" sz="2000" b="1" dirty="0" smtClean="0">
                <a:solidFill>
                  <a:srgbClr val="7030A0"/>
                </a:solidFill>
              </a:rPr>
              <a:t> orbital falls the most, as its electrons are concentrated in lobes along the z-axis. </a:t>
            </a:r>
          </a:p>
          <a:p>
            <a:pPr>
              <a:lnSpc>
                <a:spcPct val="114000"/>
              </a:lnSpc>
              <a:spcBef>
                <a:spcPct val="0"/>
              </a:spcBef>
              <a:buSzPct val="145000"/>
              <a:buFont typeface="Wingdings" panose="05000000000000000000" pitchFamily="2" charset="2"/>
              <a:buChar char="q"/>
            </a:pPr>
            <a:r>
              <a:rPr lang="en-US" altLang="en-US" sz="2000" b="1" dirty="0" smtClean="0">
                <a:solidFill>
                  <a:srgbClr val="7030A0"/>
                </a:solidFill>
              </a:rPr>
              <a:t>The </a:t>
            </a:r>
            <a:r>
              <a:rPr lang="en-US" altLang="en-US" sz="2000" b="1" dirty="0" err="1" smtClean="0">
                <a:solidFill>
                  <a:srgbClr val="7030A0"/>
                </a:solidFill>
              </a:rPr>
              <a:t>d</a:t>
            </a:r>
            <a:r>
              <a:rPr lang="en-US" altLang="en-US" sz="2000" b="1" baseline="-25000" dirty="0" err="1" smtClean="0">
                <a:solidFill>
                  <a:srgbClr val="7030A0"/>
                </a:solidFill>
              </a:rPr>
              <a:t>xz</a:t>
            </a:r>
            <a:r>
              <a:rPr lang="en-US" altLang="en-US" sz="2000" b="1" dirty="0" smtClean="0">
                <a:solidFill>
                  <a:srgbClr val="7030A0"/>
                </a:solidFill>
              </a:rPr>
              <a:t> and </a:t>
            </a:r>
            <a:r>
              <a:rPr lang="en-US" altLang="en-US" sz="2000" b="1" dirty="0" err="1" smtClean="0">
                <a:solidFill>
                  <a:srgbClr val="7030A0"/>
                </a:solidFill>
              </a:rPr>
              <a:t>d</a:t>
            </a:r>
            <a:r>
              <a:rPr lang="en-US" altLang="en-US" sz="2000" b="1" baseline="-25000" dirty="0" err="1" smtClean="0">
                <a:solidFill>
                  <a:srgbClr val="7030A0"/>
                </a:solidFill>
              </a:rPr>
              <a:t>yz</a:t>
            </a:r>
            <a:r>
              <a:rPr lang="en-US" altLang="en-US" sz="2000" b="1" dirty="0" smtClean="0">
                <a:solidFill>
                  <a:srgbClr val="7030A0"/>
                </a:solidFill>
              </a:rPr>
              <a:t> orbitals also drop in energy, but not as much. </a:t>
            </a:r>
          </a:p>
          <a:p>
            <a:pPr>
              <a:lnSpc>
                <a:spcPct val="114000"/>
              </a:lnSpc>
              <a:spcBef>
                <a:spcPct val="0"/>
              </a:spcBef>
              <a:buSzPct val="145000"/>
              <a:buFont typeface="Wingdings" panose="05000000000000000000" pitchFamily="2" charset="2"/>
              <a:buChar char="q"/>
            </a:pPr>
            <a:r>
              <a:rPr lang="en-US" altLang="en-US" sz="2000" b="1" dirty="0" smtClean="0">
                <a:solidFill>
                  <a:srgbClr val="7030A0"/>
                </a:solidFill>
              </a:rPr>
              <a:t>Conversely, the d</a:t>
            </a:r>
            <a:r>
              <a:rPr lang="en-US" altLang="en-US" sz="2000" b="1" baseline="-25000" dirty="0" smtClean="0">
                <a:solidFill>
                  <a:srgbClr val="7030A0"/>
                </a:solidFill>
              </a:rPr>
              <a:t>x2-y2</a:t>
            </a:r>
            <a:r>
              <a:rPr lang="en-US" altLang="en-US" sz="2000" b="1" dirty="0" smtClean="0">
                <a:solidFill>
                  <a:srgbClr val="7030A0"/>
                </a:solidFill>
              </a:rPr>
              <a:t> and the </a:t>
            </a:r>
            <a:r>
              <a:rPr lang="en-US" altLang="en-US" sz="2000" b="1" dirty="0" err="1" smtClean="0">
                <a:solidFill>
                  <a:srgbClr val="7030A0"/>
                </a:solidFill>
              </a:rPr>
              <a:t>d</a:t>
            </a:r>
            <a:r>
              <a:rPr lang="en-US" altLang="en-US" sz="2000" b="1" baseline="-25000" dirty="0" err="1" smtClean="0">
                <a:solidFill>
                  <a:srgbClr val="7030A0"/>
                </a:solidFill>
              </a:rPr>
              <a:t>xy</a:t>
            </a:r>
            <a:r>
              <a:rPr lang="en-US" altLang="en-US" sz="2000" b="1" dirty="0" smtClean="0">
                <a:solidFill>
                  <a:srgbClr val="7030A0"/>
                </a:solidFill>
              </a:rPr>
              <a:t> orbitals increase in energy. The splitting diagram for square planar complexes is more complex than for octahedral and tetrahedral complexes, and is shown below with the relative energies of each orbital. </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06124"/>
            <a:ext cx="4248441" cy="2675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9378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Faraday"/>
          <p:cNvPicPr>
            <a:picLocks noChangeAspect="1" noChangeArrowheads="1"/>
          </p:cNvPicPr>
          <p:nvPr/>
        </p:nvPicPr>
        <p:blipFill>
          <a:blip r:embed="rId3" cstate="print">
            <a:extLst>
              <a:ext uri="{28A0092B-C50C-407E-A947-70E740481C1C}">
                <a14:useLocalDpi xmlns:a14="http://schemas.microsoft.com/office/drawing/2010/main" val="0"/>
              </a:ext>
            </a:extLst>
          </a:blip>
          <a:srcRect l="3700" t="4106" r="7401" b="8727"/>
          <a:stretch>
            <a:fillRect/>
          </a:stretch>
        </p:blipFill>
        <p:spPr bwMode="auto">
          <a:xfrm>
            <a:off x="4572000" y="762000"/>
            <a:ext cx="3987800" cy="5638800"/>
          </a:xfrm>
          <a:prstGeom prst="rect">
            <a:avLst/>
          </a:prstGeom>
          <a:noFill/>
          <a:extLst>
            <a:ext uri="{909E8E84-426E-40DD-AFC4-6F175D3DCCD1}">
              <a14:hiddenFill xmlns:a14="http://schemas.microsoft.com/office/drawing/2010/main">
                <a:solidFill>
                  <a:srgbClr val="FFFFFF"/>
                </a:solidFill>
              </a14:hiddenFill>
            </a:ext>
          </a:extLst>
        </p:spPr>
      </p:pic>
      <p:sp>
        <p:nvSpPr>
          <p:cNvPr id="24579" name="Text Box 3"/>
          <p:cNvSpPr txBox="1">
            <a:spLocks noChangeArrowheads="1"/>
          </p:cNvSpPr>
          <p:nvPr/>
        </p:nvSpPr>
        <p:spPr bwMode="auto">
          <a:xfrm>
            <a:off x="304800" y="1676400"/>
            <a:ext cx="3278188"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altLang="en-US" b="1">
                <a:solidFill>
                  <a:srgbClr val="DF02FF"/>
                </a:solidFill>
                <a:latin typeface="Comic Sans MS" pitchFamily="66" charset="0"/>
                <a:ea typeface="Times" charset="0"/>
                <a:cs typeface="Times" charset="0"/>
              </a:rPr>
              <a:t>A pioneering experiment</a:t>
            </a:r>
          </a:p>
          <a:p>
            <a:pPr algn="r" eaLnBrk="0" hangingPunct="0"/>
            <a:r>
              <a:rPr lang="fr-FR" altLang="en-US" b="1">
                <a:solidFill>
                  <a:srgbClr val="DF02FF"/>
                </a:solidFill>
                <a:latin typeface="Comic Sans MS" pitchFamily="66" charset="0"/>
                <a:ea typeface="Times" charset="0"/>
                <a:cs typeface="Times" charset="0"/>
              </a:rPr>
              <a:t>by M. Faraday</a:t>
            </a:r>
          </a:p>
          <a:p>
            <a:pPr algn="r" eaLnBrk="0" hangingPunct="0"/>
            <a:r>
              <a:rPr lang="fr-FR" altLang="en-US" b="1">
                <a:solidFill>
                  <a:srgbClr val="DF02FF"/>
                </a:solidFill>
                <a:latin typeface="Times"/>
                <a:ea typeface="Times" charset="0"/>
                <a:cs typeface="Times" charset="0"/>
              </a:rPr>
              <a:t>« </a:t>
            </a:r>
            <a:r>
              <a:rPr lang="fr-FR" altLang="en-US" b="1">
                <a:solidFill>
                  <a:srgbClr val="DF02FF"/>
                </a:solidFill>
                <a:latin typeface="Comic Sans MS" pitchFamily="66" charset="0"/>
                <a:ea typeface="Times" charset="0"/>
                <a:cs typeface="Times" charset="0"/>
              </a:rPr>
              <a:t>Farady lines of forces</a:t>
            </a:r>
            <a:r>
              <a:rPr lang="fr-FR" altLang="en-US" b="1">
                <a:solidFill>
                  <a:srgbClr val="DF02FF"/>
                </a:solidFill>
                <a:latin typeface="Times"/>
                <a:ea typeface="Times" charset="0"/>
                <a:cs typeface="Times" charset="0"/>
              </a:rPr>
              <a:t> »</a:t>
            </a:r>
            <a:r>
              <a:rPr lang="fr-FR" altLang="en-US" b="1">
                <a:solidFill>
                  <a:srgbClr val="DF02FF"/>
                </a:solidFill>
                <a:latin typeface="Comic Sans MS" pitchFamily="66" charset="0"/>
                <a:ea typeface="Times" charset="0"/>
                <a:cs typeface="Times" charset="0"/>
              </a:rPr>
              <a:t> </a:t>
            </a:r>
          </a:p>
          <a:p>
            <a:pPr algn="r" eaLnBrk="0" hangingPunct="0"/>
            <a:r>
              <a:rPr lang="fr-FR" altLang="en-US" b="1">
                <a:solidFill>
                  <a:srgbClr val="DF02FF"/>
                </a:solidFill>
                <a:latin typeface="Comic Sans MS" pitchFamily="66" charset="0"/>
                <a:ea typeface="Times" charset="0"/>
                <a:cs typeface="Times" charset="0"/>
              </a:rPr>
              <a:t>about magnetic flux</a:t>
            </a:r>
          </a:p>
        </p:txBody>
      </p:sp>
      <p:grpSp>
        <p:nvGrpSpPr>
          <p:cNvPr id="24580" name="Group 4"/>
          <p:cNvGrpSpPr>
            <a:grpSpLocks/>
          </p:cNvGrpSpPr>
          <p:nvPr/>
        </p:nvGrpSpPr>
        <p:grpSpPr bwMode="auto">
          <a:xfrm>
            <a:off x="6172200" y="1981200"/>
            <a:ext cx="609600" cy="2819400"/>
            <a:chOff x="864" y="1800"/>
            <a:chExt cx="576" cy="1272"/>
          </a:xfrm>
        </p:grpSpPr>
        <p:sp>
          <p:nvSpPr>
            <p:cNvPr id="24581" name="AutoShape 5"/>
            <p:cNvSpPr>
              <a:spLocks noChangeArrowheads="1"/>
            </p:cNvSpPr>
            <p:nvPr/>
          </p:nvSpPr>
          <p:spPr bwMode="auto">
            <a:xfrm>
              <a:off x="864" y="2352"/>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AutoShape 6"/>
            <p:cNvSpPr>
              <a:spLocks noChangeArrowheads="1"/>
            </p:cNvSpPr>
            <p:nvPr/>
          </p:nvSpPr>
          <p:spPr bwMode="auto">
            <a:xfrm>
              <a:off x="864" y="1800"/>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Text Box 7"/>
            <p:cNvSpPr txBox="1">
              <a:spLocks noChangeArrowheads="1"/>
            </p:cNvSpPr>
            <p:nvPr/>
          </p:nvSpPr>
          <p:spPr bwMode="auto">
            <a:xfrm>
              <a:off x="1008" y="1997"/>
              <a:ext cx="27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sp>
          <p:nvSpPr>
            <p:cNvPr id="24584" name="Text Box 8"/>
            <p:cNvSpPr txBox="1">
              <a:spLocks noChangeArrowheads="1"/>
            </p:cNvSpPr>
            <p:nvPr/>
          </p:nvSpPr>
          <p:spPr bwMode="auto">
            <a:xfrm>
              <a:off x="1008" y="2592"/>
              <a:ext cx="27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sp>
        <p:nvSpPr>
          <p:cNvPr id="10" name="TextBox 9"/>
          <p:cNvSpPr txBox="1"/>
          <p:nvPr/>
        </p:nvSpPr>
        <p:spPr>
          <a:xfrm>
            <a:off x="1553446" y="152400"/>
            <a:ext cx="6037422" cy="584775"/>
          </a:xfrm>
          <a:prstGeom prst="rect">
            <a:avLst/>
          </a:prstGeom>
          <a:noFill/>
        </p:spPr>
        <p:txBody>
          <a:bodyPr wrap="none" rtlCol="0">
            <a:spAutoFit/>
          </a:bodyPr>
          <a:lstStyle/>
          <a:p>
            <a:pPr algn="ctr"/>
            <a:r>
              <a:rPr lang="en-US" sz="3200" b="1" dirty="0" smtClean="0">
                <a:solidFill>
                  <a:srgbClr val="B533BF"/>
                </a:solidFill>
              </a:rPr>
              <a:t>Magnetism in Macroscopic Setting</a:t>
            </a:r>
            <a:endParaRPr lang="en-US" sz="3200" b="1" dirty="0">
              <a:solidFill>
                <a:srgbClr val="B533BF"/>
              </a:solidFill>
            </a:endParaRPr>
          </a:p>
        </p:txBody>
      </p:sp>
    </p:spTree>
    <p:extLst>
      <p:ext uri="{BB962C8B-B14F-4D97-AF65-F5344CB8AC3E}">
        <p14:creationId xmlns:p14="http://schemas.microsoft.com/office/powerpoint/2010/main" val="2532411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7" name="Group 3"/>
          <p:cNvGrpSpPr>
            <a:grpSpLocks/>
          </p:cNvGrpSpPr>
          <p:nvPr/>
        </p:nvGrpSpPr>
        <p:grpSpPr bwMode="auto">
          <a:xfrm>
            <a:off x="1371600" y="4125913"/>
            <a:ext cx="914400" cy="2019300"/>
            <a:chOff x="864" y="1800"/>
            <a:chExt cx="576" cy="1272"/>
          </a:xfrm>
        </p:grpSpPr>
        <p:sp>
          <p:nvSpPr>
            <p:cNvPr id="26628" name="AutoShape 4"/>
            <p:cNvSpPr>
              <a:spLocks noChangeArrowheads="1"/>
            </p:cNvSpPr>
            <p:nvPr/>
          </p:nvSpPr>
          <p:spPr bwMode="auto">
            <a:xfrm>
              <a:off x="864" y="2352"/>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AutoShape 5"/>
            <p:cNvSpPr>
              <a:spLocks noChangeArrowheads="1"/>
            </p:cNvSpPr>
            <p:nvPr/>
          </p:nvSpPr>
          <p:spPr bwMode="auto">
            <a:xfrm>
              <a:off x="864" y="1800"/>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Text Box 6"/>
            <p:cNvSpPr txBox="1">
              <a:spLocks noChangeArrowheads="1"/>
            </p:cNvSpPr>
            <p:nvPr/>
          </p:nvSpPr>
          <p:spPr bwMode="auto">
            <a:xfrm>
              <a:off x="1008" y="1997"/>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sp>
          <p:nvSpPr>
            <p:cNvPr id="26631" name="Text Box 7"/>
            <p:cNvSpPr txBox="1">
              <a:spLocks noChangeArrowheads="1"/>
            </p:cNvSpPr>
            <p:nvPr/>
          </p:nvSpPr>
          <p:spPr bwMode="auto">
            <a:xfrm>
              <a:off x="1008" y="2592"/>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grpSp>
        <p:nvGrpSpPr>
          <p:cNvPr id="26632" name="Group 8"/>
          <p:cNvGrpSpPr>
            <a:grpSpLocks/>
          </p:cNvGrpSpPr>
          <p:nvPr/>
        </p:nvGrpSpPr>
        <p:grpSpPr bwMode="auto">
          <a:xfrm>
            <a:off x="1371600" y="1839913"/>
            <a:ext cx="914400" cy="2019300"/>
            <a:chOff x="864" y="1800"/>
            <a:chExt cx="576" cy="1272"/>
          </a:xfrm>
        </p:grpSpPr>
        <p:sp>
          <p:nvSpPr>
            <p:cNvPr id="26633" name="AutoShape 9"/>
            <p:cNvSpPr>
              <a:spLocks noChangeArrowheads="1"/>
            </p:cNvSpPr>
            <p:nvPr/>
          </p:nvSpPr>
          <p:spPr bwMode="auto">
            <a:xfrm>
              <a:off x="864" y="2352"/>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AutoShape 10"/>
            <p:cNvSpPr>
              <a:spLocks noChangeArrowheads="1"/>
            </p:cNvSpPr>
            <p:nvPr/>
          </p:nvSpPr>
          <p:spPr bwMode="auto">
            <a:xfrm>
              <a:off x="864" y="1800"/>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Text Box 11"/>
            <p:cNvSpPr txBox="1">
              <a:spLocks noChangeArrowheads="1"/>
            </p:cNvSpPr>
            <p:nvPr/>
          </p:nvSpPr>
          <p:spPr bwMode="auto">
            <a:xfrm>
              <a:off x="1008" y="1997"/>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sp>
          <p:nvSpPr>
            <p:cNvPr id="26636" name="Text Box 12"/>
            <p:cNvSpPr txBox="1">
              <a:spLocks noChangeArrowheads="1"/>
            </p:cNvSpPr>
            <p:nvPr/>
          </p:nvSpPr>
          <p:spPr bwMode="auto">
            <a:xfrm>
              <a:off x="1008" y="2592"/>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grpSp>
        <p:nvGrpSpPr>
          <p:cNvPr id="26637" name="Group 13"/>
          <p:cNvGrpSpPr>
            <a:grpSpLocks/>
          </p:cNvGrpSpPr>
          <p:nvPr/>
        </p:nvGrpSpPr>
        <p:grpSpPr bwMode="auto">
          <a:xfrm>
            <a:off x="2743200" y="3733800"/>
            <a:ext cx="2724150" cy="685800"/>
            <a:chOff x="1728" y="2352"/>
            <a:chExt cx="1716" cy="432"/>
          </a:xfrm>
        </p:grpSpPr>
        <p:sp>
          <p:nvSpPr>
            <p:cNvPr id="26638" name="Rectangle 14"/>
            <p:cNvSpPr>
              <a:spLocks noChangeArrowheads="1"/>
            </p:cNvSpPr>
            <p:nvPr/>
          </p:nvSpPr>
          <p:spPr bwMode="auto">
            <a:xfrm>
              <a:off x="2112" y="2352"/>
              <a:ext cx="13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en-US" sz="3600" b="1">
                  <a:solidFill>
                    <a:srgbClr val="DF02FF"/>
                  </a:solidFill>
                  <a:latin typeface="Times" charset="0"/>
                </a:rPr>
                <a:t>attraction</a:t>
              </a:r>
            </a:p>
          </p:txBody>
        </p:sp>
        <p:sp>
          <p:nvSpPr>
            <p:cNvPr id="26639" name="Line 15"/>
            <p:cNvSpPr>
              <a:spLocks noChangeShapeType="1"/>
            </p:cNvSpPr>
            <p:nvPr/>
          </p:nvSpPr>
          <p:spPr bwMode="auto">
            <a:xfrm>
              <a:off x="1728" y="2352"/>
              <a:ext cx="0" cy="432"/>
            </a:xfrm>
            <a:prstGeom prst="line">
              <a:avLst/>
            </a:prstGeom>
            <a:noFill/>
            <a:ln w="63500">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40" name="Group 16"/>
          <p:cNvGrpSpPr>
            <a:grpSpLocks/>
          </p:cNvGrpSpPr>
          <p:nvPr/>
        </p:nvGrpSpPr>
        <p:grpSpPr bwMode="auto">
          <a:xfrm>
            <a:off x="6400800" y="1371600"/>
            <a:ext cx="914400" cy="5029200"/>
            <a:chOff x="4032" y="864"/>
            <a:chExt cx="576" cy="3168"/>
          </a:xfrm>
        </p:grpSpPr>
        <p:grpSp>
          <p:nvGrpSpPr>
            <p:cNvPr id="26641" name="Group 17"/>
            <p:cNvGrpSpPr>
              <a:grpSpLocks/>
            </p:cNvGrpSpPr>
            <p:nvPr/>
          </p:nvGrpSpPr>
          <p:grpSpPr bwMode="auto">
            <a:xfrm>
              <a:off x="4032" y="2400"/>
              <a:ext cx="576" cy="1632"/>
              <a:chOff x="4032" y="2400"/>
              <a:chExt cx="576" cy="1632"/>
            </a:xfrm>
          </p:grpSpPr>
          <p:grpSp>
            <p:nvGrpSpPr>
              <p:cNvPr id="26642" name="Group 18"/>
              <p:cNvGrpSpPr>
                <a:grpSpLocks/>
              </p:cNvGrpSpPr>
              <p:nvPr/>
            </p:nvGrpSpPr>
            <p:grpSpPr bwMode="auto">
              <a:xfrm>
                <a:off x="4032" y="2400"/>
                <a:ext cx="576" cy="1272"/>
                <a:chOff x="864" y="1800"/>
                <a:chExt cx="576" cy="1272"/>
              </a:xfrm>
            </p:grpSpPr>
            <p:sp>
              <p:nvSpPr>
                <p:cNvPr id="26643" name="AutoShape 19"/>
                <p:cNvSpPr>
                  <a:spLocks noChangeArrowheads="1"/>
                </p:cNvSpPr>
                <p:nvPr/>
              </p:nvSpPr>
              <p:spPr bwMode="auto">
                <a:xfrm>
                  <a:off x="864" y="2352"/>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AutoShape 20"/>
                <p:cNvSpPr>
                  <a:spLocks noChangeArrowheads="1"/>
                </p:cNvSpPr>
                <p:nvPr/>
              </p:nvSpPr>
              <p:spPr bwMode="auto">
                <a:xfrm>
                  <a:off x="864" y="1800"/>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Text Box 21"/>
                <p:cNvSpPr txBox="1">
                  <a:spLocks noChangeArrowheads="1"/>
                </p:cNvSpPr>
                <p:nvPr/>
              </p:nvSpPr>
              <p:spPr bwMode="auto">
                <a:xfrm>
                  <a:off x="1008" y="1997"/>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sp>
              <p:nvSpPr>
                <p:cNvPr id="26646" name="Text Box 22"/>
                <p:cNvSpPr txBox="1">
                  <a:spLocks noChangeArrowheads="1"/>
                </p:cNvSpPr>
                <p:nvPr/>
              </p:nvSpPr>
              <p:spPr bwMode="auto">
                <a:xfrm>
                  <a:off x="1008" y="2592"/>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sp>
            <p:nvSpPr>
              <p:cNvPr id="26647" name="Line 23"/>
              <p:cNvSpPr>
                <a:spLocks noChangeShapeType="1"/>
              </p:cNvSpPr>
              <p:nvPr/>
            </p:nvSpPr>
            <p:spPr bwMode="auto">
              <a:xfrm>
                <a:off x="4320" y="3696"/>
                <a:ext cx="0" cy="336"/>
              </a:xfrm>
              <a:prstGeom prst="line">
                <a:avLst/>
              </a:prstGeom>
              <a:noFill/>
              <a:ln w="63500">
                <a:solidFill>
                  <a:srgbClr val="FF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648" name="Group 24"/>
            <p:cNvGrpSpPr>
              <a:grpSpLocks/>
            </p:cNvGrpSpPr>
            <p:nvPr/>
          </p:nvGrpSpPr>
          <p:grpSpPr bwMode="auto">
            <a:xfrm>
              <a:off x="4032" y="864"/>
              <a:ext cx="576" cy="1704"/>
              <a:chOff x="4032" y="864"/>
              <a:chExt cx="576" cy="1704"/>
            </a:xfrm>
          </p:grpSpPr>
          <p:grpSp>
            <p:nvGrpSpPr>
              <p:cNvPr id="26649" name="Group 25"/>
              <p:cNvGrpSpPr>
                <a:grpSpLocks/>
              </p:cNvGrpSpPr>
              <p:nvPr/>
            </p:nvGrpSpPr>
            <p:grpSpPr bwMode="auto">
              <a:xfrm>
                <a:off x="4032" y="1296"/>
                <a:ext cx="576" cy="1272"/>
                <a:chOff x="864" y="1800"/>
                <a:chExt cx="576" cy="1272"/>
              </a:xfrm>
            </p:grpSpPr>
            <p:sp>
              <p:nvSpPr>
                <p:cNvPr id="26650" name="AutoShape 26"/>
                <p:cNvSpPr>
                  <a:spLocks noChangeArrowheads="1"/>
                </p:cNvSpPr>
                <p:nvPr/>
              </p:nvSpPr>
              <p:spPr bwMode="auto">
                <a:xfrm>
                  <a:off x="864" y="2352"/>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1" name="AutoShape 27"/>
                <p:cNvSpPr>
                  <a:spLocks noChangeArrowheads="1"/>
                </p:cNvSpPr>
                <p:nvPr/>
              </p:nvSpPr>
              <p:spPr bwMode="auto">
                <a:xfrm>
                  <a:off x="864" y="1800"/>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2" name="Text Box 28"/>
                <p:cNvSpPr txBox="1">
                  <a:spLocks noChangeArrowheads="1"/>
                </p:cNvSpPr>
                <p:nvPr/>
              </p:nvSpPr>
              <p:spPr bwMode="auto">
                <a:xfrm>
                  <a:off x="1008" y="1997"/>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sp>
              <p:nvSpPr>
                <p:cNvPr id="26653" name="Text Box 29"/>
                <p:cNvSpPr txBox="1">
                  <a:spLocks noChangeArrowheads="1"/>
                </p:cNvSpPr>
                <p:nvPr/>
              </p:nvSpPr>
              <p:spPr bwMode="auto">
                <a:xfrm>
                  <a:off x="1008" y="2592"/>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sp>
            <p:nvSpPr>
              <p:cNvPr id="26654" name="Line 30"/>
              <p:cNvSpPr>
                <a:spLocks noChangeShapeType="1"/>
              </p:cNvSpPr>
              <p:nvPr/>
            </p:nvSpPr>
            <p:spPr bwMode="auto">
              <a:xfrm flipH="1" flipV="1">
                <a:off x="4320" y="864"/>
                <a:ext cx="0" cy="384"/>
              </a:xfrm>
              <a:prstGeom prst="line">
                <a:avLst/>
              </a:prstGeom>
              <a:noFill/>
              <a:ln w="63500">
                <a:solidFill>
                  <a:srgbClr val="FF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1" name="TextBox 30"/>
          <p:cNvSpPr txBox="1"/>
          <p:nvPr/>
        </p:nvSpPr>
        <p:spPr>
          <a:xfrm>
            <a:off x="1553446" y="152400"/>
            <a:ext cx="6037422" cy="584775"/>
          </a:xfrm>
          <a:prstGeom prst="rect">
            <a:avLst/>
          </a:prstGeom>
          <a:noFill/>
        </p:spPr>
        <p:txBody>
          <a:bodyPr wrap="none" rtlCol="0">
            <a:spAutoFit/>
          </a:bodyPr>
          <a:lstStyle/>
          <a:p>
            <a:pPr algn="ctr"/>
            <a:r>
              <a:rPr lang="en-US" sz="3200" b="1" dirty="0" smtClean="0">
                <a:solidFill>
                  <a:srgbClr val="B533BF"/>
                </a:solidFill>
              </a:rPr>
              <a:t>Magnetism in Macroscopic Setting</a:t>
            </a:r>
            <a:endParaRPr lang="en-US" sz="3200" b="1" dirty="0">
              <a:solidFill>
                <a:srgbClr val="B533BF"/>
              </a:solidFill>
            </a:endParaRPr>
          </a:p>
        </p:txBody>
      </p:sp>
    </p:spTree>
    <p:extLst>
      <p:ext uri="{BB962C8B-B14F-4D97-AF65-F5344CB8AC3E}">
        <p14:creationId xmlns:p14="http://schemas.microsoft.com/office/powerpoint/2010/main" val="2907249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wipe(left)">
                                      <p:cBhvr>
                                        <p:cTn id="7" dur="500"/>
                                        <p:tgtEl>
                                          <p:spTgt spid="26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6640"/>
                                        </p:tgtEl>
                                        <p:attrNameLst>
                                          <p:attrName>style.visibility</p:attrName>
                                        </p:attrNameLst>
                                      </p:cBhvr>
                                      <p:to>
                                        <p:strVal val="visible"/>
                                      </p:to>
                                    </p:set>
                                    <p:animEffect transition="in" filter="barn(inHorizontal)">
                                      <p:cBhvr>
                                        <p:cTn id="12" dur="1000"/>
                                        <p:tgtEl>
                                          <p:spTgt spid="26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a:grpSpLocks/>
          </p:cNvGrpSpPr>
          <p:nvPr/>
        </p:nvGrpSpPr>
        <p:grpSpPr bwMode="auto">
          <a:xfrm>
            <a:off x="1371600" y="4125913"/>
            <a:ext cx="914400" cy="2019300"/>
            <a:chOff x="864" y="1800"/>
            <a:chExt cx="576" cy="1272"/>
          </a:xfrm>
        </p:grpSpPr>
        <p:sp>
          <p:nvSpPr>
            <p:cNvPr id="28676" name="AutoShape 4"/>
            <p:cNvSpPr>
              <a:spLocks noChangeArrowheads="1"/>
            </p:cNvSpPr>
            <p:nvPr/>
          </p:nvSpPr>
          <p:spPr bwMode="auto">
            <a:xfrm>
              <a:off x="864" y="2352"/>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AutoShape 5"/>
            <p:cNvSpPr>
              <a:spLocks noChangeArrowheads="1"/>
            </p:cNvSpPr>
            <p:nvPr/>
          </p:nvSpPr>
          <p:spPr bwMode="auto">
            <a:xfrm>
              <a:off x="864" y="1800"/>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Text Box 6"/>
            <p:cNvSpPr txBox="1">
              <a:spLocks noChangeArrowheads="1"/>
            </p:cNvSpPr>
            <p:nvPr/>
          </p:nvSpPr>
          <p:spPr bwMode="auto">
            <a:xfrm>
              <a:off x="1008" y="1997"/>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sp>
          <p:nvSpPr>
            <p:cNvPr id="28679" name="Text Box 7"/>
            <p:cNvSpPr txBox="1">
              <a:spLocks noChangeArrowheads="1"/>
            </p:cNvSpPr>
            <p:nvPr/>
          </p:nvSpPr>
          <p:spPr bwMode="auto">
            <a:xfrm>
              <a:off x="1008" y="2592"/>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grpSp>
        <p:nvGrpSpPr>
          <p:cNvPr id="28680" name="Group 8"/>
          <p:cNvGrpSpPr>
            <a:grpSpLocks/>
          </p:cNvGrpSpPr>
          <p:nvPr/>
        </p:nvGrpSpPr>
        <p:grpSpPr bwMode="auto">
          <a:xfrm>
            <a:off x="2743200" y="3733800"/>
            <a:ext cx="2622550" cy="685800"/>
            <a:chOff x="1728" y="2352"/>
            <a:chExt cx="1652" cy="432"/>
          </a:xfrm>
        </p:grpSpPr>
        <p:sp>
          <p:nvSpPr>
            <p:cNvPr id="28681" name="Rectangle 9"/>
            <p:cNvSpPr>
              <a:spLocks noChangeArrowheads="1"/>
            </p:cNvSpPr>
            <p:nvPr/>
          </p:nvSpPr>
          <p:spPr bwMode="auto">
            <a:xfrm>
              <a:off x="2112" y="2352"/>
              <a:ext cx="12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en-US" sz="3600" b="1">
                  <a:solidFill>
                    <a:srgbClr val="DF02FF"/>
                  </a:solidFill>
                  <a:latin typeface="Times" charset="0"/>
                </a:rPr>
                <a:t>repulsion</a:t>
              </a:r>
            </a:p>
          </p:txBody>
        </p:sp>
        <p:sp>
          <p:nvSpPr>
            <p:cNvPr id="28682" name="Line 10"/>
            <p:cNvSpPr>
              <a:spLocks noChangeShapeType="1"/>
            </p:cNvSpPr>
            <p:nvPr/>
          </p:nvSpPr>
          <p:spPr bwMode="auto">
            <a:xfrm>
              <a:off x="1728" y="2352"/>
              <a:ext cx="0" cy="432"/>
            </a:xfrm>
            <a:prstGeom prst="line">
              <a:avLst/>
            </a:prstGeom>
            <a:noFill/>
            <a:ln w="63500">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683" name="Group 11"/>
          <p:cNvGrpSpPr>
            <a:grpSpLocks/>
          </p:cNvGrpSpPr>
          <p:nvPr/>
        </p:nvGrpSpPr>
        <p:grpSpPr bwMode="auto">
          <a:xfrm>
            <a:off x="1371600" y="1828800"/>
            <a:ext cx="914400" cy="1981200"/>
            <a:chOff x="864" y="1152"/>
            <a:chExt cx="576" cy="1248"/>
          </a:xfrm>
        </p:grpSpPr>
        <p:grpSp>
          <p:nvGrpSpPr>
            <p:cNvPr id="28684" name="Group 12"/>
            <p:cNvGrpSpPr>
              <a:grpSpLocks/>
            </p:cNvGrpSpPr>
            <p:nvPr/>
          </p:nvGrpSpPr>
          <p:grpSpPr bwMode="auto">
            <a:xfrm>
              <a:off x="864" y="1680"/>
              <a:ext cx="576" cy="720"/>
              <a:chOff x="864" y="1152"/>
              <a:chExt cx="576" cy="720"/>
            </a:xfrm>
          </p:grpSpPr>
          <p:sp>
            <p:nvSpPr>
              <p:cNvPr id="28685" name="AutoShape 13"/>
              <p:cNvSpPr>
                <a:spLocks noChangeArrowheads="1"/>
              </p:cNvSpPr>
              <p:nvPr/>
            </p:nvSpPr>
            <p:spPr bwMode="auto">
              <a:xfrm>
                <a:off x="864" y="1152"/>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Text Box 14"/>
              <p:cNvSpPr txBox="1">
                <a:spLocks noChangeArrowheads="1"/>
              </p:cNvSpPr>
              <p:nvPr/>
            </p:nvSpPr>
            <p:spPr bwMode="auto">
              <a:xfrm>
                <a:off x="1008" y="1349"/>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grpSp>
        <p:grpSp>
          <p:nvGrpSpPr>
            <p:cNvPr id="28687" name="Group 15"/>
            <p:cNvGrpSpPr>
              <a:grpSpLocks/>
            </p:cNvGrpSpPr>
            <p:nvPr/>
          </p:nvGrpSpPr>
          <p:grpSpPr bwMode="auto">
            <a:xfrm>
              <a:off x="864" y="1152"/>
              <a:ext cx="576" cy="720"/>
              <a:chOff x="864" y="1704"/>
              <a:chExt cx="576" cy="720"/>
            </a:xfrm>
          </p:grpSpPr>
          <p:sp>
            <p:nvSpPr>
              <p:cNvPr id="28688" name="AutoShape 16"/>
              <p:cNvSpPr>
                <a:spLocks noChangeArrowheads="1"/>
              </p:cNvSpPr>
              <p:nvPr/>
            </p:nvSpPr>
            <p:spPr bwMode="auto">
              <a:xfrm>
                <a:off x="864" y="1704"/>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Text Box 17"/>
              <p:cNvSpPr txBox="1">
                <a:spLocks noChangeArrowheads="1"/>
              </p:cNvSpPr>
              <p:nvPr/>
            </p:nvSpPr>
            <p:spPr bwMode="auto">
              <a:xfrm>
                <a:off x="1008" y="1944"/>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grpSp>
      <p:grpSp>
        <p:nvGrpSpPr>
          <p:cNvPr id="28690" name="Group 18"/>
          <p:cNvGrpSpPr>
            <a:grpSpLocks/>
          </p:cNvGrpSpPr>
          <p:nvPr/>
        </p:nvGrpSpPr>
        <p:grpSpPr bwMode="auto">
          <a:xfrm>
            <a:off x="6621065" y="579435"/>
            <a:ext cx="685800" cy="5840413"/>
            <a:chOff x="4032" y="192"/>
            <a:chExt cx="576" cy="3984"/>
          </a:xfrm>
        </p:grpSpPr>
        <p:grpSp>
          <p:nvGrpSpPr>
            <p:cNvPr id="28691" name="Group 19"/>
            <p:cNvGrpSpPr>
              <a:grpSpLocks/>
            </p:cNvGrpSpPr>
            <p:nvPr/>
          </p:nvGrpSpPr>
          <p:grpSpPr bwMode="auto">
            <a:xfrm>
              <a:off x="4032" y="192"/>
              <a:ext cx="576" cy="1680"/>
              <a:chOff x="4032" y="768"/>
              <a:chExt cx="576" cy="1680"/>
            </a:xfrm>
          </p:grpSpPr>
          <p:sp>
            <p:nvSpPr>
              <p:cNvPr id="28692" name="Line 20"/>
              <p:cNvSpPr>
                <a:spLocks noChangeShapeType="1"/>
              </p:cNvSpPr>
              <p:nvPr/>
            </p:nvSpPr>
            <p:spPr bwMode="auto">
              <a:xfrm>
                <a:off x="4320" y="768"/>
                <a:ext cx="0" cy="336"/>
              </a:xfrm>
              <a:prstGeom prst="line">
                <a:avLst/>
              </a:prstGeom>
              <a:noFill/>
              <a:ln w="63500">
                <a:solidFill>
                  <a:srgbClr val="FF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693" name="Group 21"/>
              <p:cNvGrpSpPr>
                <a:grpSpLocks/>
              </p:cNvGrpSpPr>
              <p:nvPr/>
            </p:nvGrpSpPr>
            <p:grpSpPr bwMode="auto">
              <a:xfrm>
                <a:off x="4032" y="1728"/>
                <a:ext cx="576" cy="720"/>
                <a:chOff x="864" y="1152"/>
                <a:chExt cx="576" cy="720"/>
              </a:xfrm>
            </p:grpSpPr>
            <p:sp>
              <p:nvSpPr>
                <p:cNvPr id="28694" name="AutoShape 22"/>
                <p:cNvSpPr>
                  <a:spLocks noChangeArrowheads="1"/>
                </p:cNvSpPr>
                <p:nvPr/>
              </p:nvSpPr>
              <p:spPr bwMode="auto">
                <a:xfrm>
                  <a:off x="864" y="1152"/>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5" name="Text Box 23"/>
                <p:cNvSpPr txBox="1">
                  <a:spLocks noChangeArrowheads="1"/>
                </p:cNvSpPr>
                <p:nvPr/>
              </p:nvSpPr>
              <p:spPr bwMode="auto">
                <a:xfrm>
                  <a:off x="1008" y="1349"/>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grpSp>
          <p:grpSp>
            <p:nvGrpSpPr>
              <p:cNvPr id="28696" name="Group 24"/>
              <p:cNvGrpSpPr>
                <a:grpSpLocks/>
              </p:cNvGrpSpPr>
              <p:nvPr/>
            </p:nvGrpSpPr>
            <p:grpSpPr bwMode="auto">
              <a:xfrm>
                <a:off x="4032" y="1200"/>
                <a:ext cx="576" cy="720"/>
                <a:chOff x="864" y="1704"/>
                <a:chExt cx="576" cy="720"/>
              </a:xfrm>
            </p:grpSpPr>
            <p:sp>
              <p:nvSpPr>
                <p:cNvPr id="28697" name="AutoShape 25"/>
                <p:cNvSpPr>
                  <a:spLocks noChangeArrowheads="1"/>
                </p:cNvSpPr>
                <p:nvPr/>
              </p:nvSpPr>
              <p:spPr bwMode="auto">
                <a:xfrm>
                  <a:off x="864" y="1704"/>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Text Box 26"/>
                <p:cNvSpPr txBox="1">
                  <a:spLocks noChangeArrowheads="1"/>
                </p:cNvSpPr>
                <p:nvPr/>
              </p:nvSpPr>
              <p:spPr bwMode="auto">
                <a:xfrm>
                  <a:off x="1008" y="1944"/>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grpSp>
        <p:grpSp>
          <p:nvGrpSpPr>
            <p:cNvPr id="28699" name="Group 27"/>
            <p:cNvGrpSpPr>
              <a:grpSpLocks/>
            </p:cNvGrpSpPr>
            <p:nvPr/>
          </p:nvGrpSpPr>
          <p:grpSpPr bwMode="auto">
            <a:xfrm>
              <a:off x="4032" y="2544"/>
              <a:ext cx="576" cy="1632"/>
              <a:chOff x="4032" y="2592"/>
              <a:chExt cx="576" cy="1632"/>
            </a:xfrm>
          </p:grpSpPr>
          <p:grpSp>
            <p:nvGrpSpPr>
              <p:cNvPr id="28700" name="Group 28"/>
              <p:cNvGrpSpPr>
                <a:grpSpLocks/>
              </p:cNvGrpSpPr>
              <p:nvPr/>
            </p:nvGrpSpPr>
            <p:grpSpPr bwMode="auto">
              <a:xfrm>
                <a:off x="4032" y="2592"/>
                <a:ext cx="576" cy="1272"/>
                <a:chOff x="864" y="1800"/>
                <a:chExt cx="576" cy="1272"/>
              </a:xfrm>
            </p:grpSpPr>
            <p:sp>
              <p:nvSpPr>
                <p:cNvPr id="28701" name="AutoShape 29"/>
                <p:cNvSpPr>
                  <a:spLocks noChangeArrowheads="1"/>
                </p:cNvSpPr>
                <p:nvPr/>
              </p:nvSpPr>
              <p:spPr bwMode="auto">
                <a:xfrm>
                  <a:off x="864" y="2352"/>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AutoShape 30"/>
                <p:cNvSpPr>
                  <a:spLocks noChangeArrowheads="1"/>
                </p:cNvSpPr>
                <p:nvPr/>
              </p:nvSpPr>
              <p:spPr bwMode="auto">
                <a:xfrm>
                  <a:off x="864" y="1800"/>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3" name="Text Box 31"/>
                <p:cNvSpPr txBox="1">
                  <a:spLocks noChangeArrowheads="1"/>
                </p:cNvSpPr>
                <p:nvPr/>
              </p:nvSpPr>
              <p:spPr bwMode="auto">
                <a:xfrm>
                  <a:off x="1008" y="1997"/>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sp>
              <p:nvSpPr>
                <p:cNvPr id="28704" name="Text Box 32"/>
                <p:cNvSpPr txBox="1">
                  <a:spLocks noChangeArrowheads="1"/>
                </p:cNvSpPr>
                <p:nvPr/>
              </p:nvSpPr>
              <p:spPr bwMode="auto">
                <a:xfrm>
                  <a:off x="1008" y="2592"/>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sp>
            <p:nvSpPr>
              <p:cNvPr id="28705" name="Line 33"/>
              <p:cNvSpPr>
                <a:spLocks noChangeShapeType="1"/>
              </p:cNvSpPr>
              <p:nvPr/>
            </p:nvSpPr>
            <p:spPr bwMode="auto">
              <a:xfrm flipH="1" flipV="1">
                <a:off x="4320" y="3888"/>
                <a:ext cx="0" cy="336"/>
              </a:xfrm>
              <a:prstGeom prst="line">
                <a:avLst/>
              </a:prstGeom>
              <a:noFill/>
              <a:ln w="63500">
                <a:solidFill>
                  <a:srgbClr val="FF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4" name="TextBox 33"/>
          <p:cNvSpPr txBox="1"/>
          <p:nvPr/>
        </p:nvSpPr>
        <p:spPr>
          <a:xfrm>
            <a:off x="1553446" y="152400"/>
            <a:ext cx="6037422" cy="584775"/>
          </a:xfrm>
          <a:prstGeom prst="rect">
            <a:avLst/>
          </a:prstGeom>
          <a:noFill/>
        </p:spPr>
        <p:txBody>
          <a:bodyPr wrap="none" rtlCol="0">
            <a:spAutoFit/>
          </a:bodyPr>
          <a:lstStyle/>
          <a:p>
            <a:pPr algn="ctr"/>
            <a:r>
              <a:rPr lang="en-US" sz="3200" b="1" dirty="0" smtClean="0">
                <a:solidFill>
                  <a:srgbClr val="B533BF"/>
                </a:solidFill>
              </a:rPr>
              <a:t>Magnetism in Macroscopic Setting</a:t>
            </a:r>
            <a:endParaRPr lang="en-US" sz="3200" b="1" dirty="0">
              <a:solidFill>
                <a:srgbClr val="B533BF"/>
              </a:solidFill>
            </a:endParaRPr>
          </a:p>
        </p:txBody>
      </p:sp>
    </p:spTree>
    <p:extLst>
      <p:ext uri="{BB962C8B-B14F-4D97-AF65-F5344CB8AC3E}">
        <p14:creationId xmlns:p14="http://schemas.microsoft.com/office/powerpoint/2010/main" val="3124992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wipe(left)">
                                      <p:cBhvr>
                                        <p:cTn id="7" dur="500"/>
                                        <p:tgtEl>
                                          <p:spTgt spid="28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8690"/>
                                        </p:tgtEl>
                                        <p:attrNameLst>
                                          <p:attrName>style.visibility</p:attrName>
                                        </p:attrNameLst>
                                      </p:cBhvr>
                                      <p:to>
                                        <p:strVal val="visible"/>
                                      </p:to>
                                    </p:set>
                                    <p:animEffect transition="in" filter="barn(outHorizontal)">
                                      <p:cBhvr>
                                        <p:cTn id="12" dur="1000"/>
                                        <p:tgtEl>
                                          <p:spTgt spid="28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AutoShape 3"/>
          <p:cNvSpPr>
            <a:spLocks noChangeArrowheads="1"/>
          </p:cNvSpPr>
          <p:nvPr/>
        </p:nvSpPr>
        <p:spPr bwMode="auto">
          <a:xfrm>
            <a:off x="2590800" y="2667000"/>
            <a:ext cx="457200" cy="2209800"/>
          </a:xfrm>
          <a:prstGeom prst="upArrow">
            <a:avLst>
              <a:gd name="adj1" fmla="val 50000"/>
              <a:gd name="adj2" fmla="val 120833"/>
            </a:avLst>
          </a:prstGeom>
          <a:solidFill>
            <a:srgbClr val="FF0000"/>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24" name="Group 4"/>
          <p:cNvGrpSpPr>
            <a:grpSpLocks/>
          </p:cNvGrpSpPr>
          <p:nvPr/>
        </p:nvGrpSpPr>
        <p:grpSpPr bwMode="auto">
          <a:xfrm>
            <a:off x="4038600" y="2667000"/>
            <a:ext cx="228600" cy="2209800"/>
            <a:chOff x="3504" y="1560"/>
            <a:chExt cx="144" cy="1392"/>
          </a:xfrm>
        </p:grpSpPr>
        <p:sp>
          <p:nvSpPr>
            <p:cNvPr id="30725" name="AutoShape 5"/>
            <p:cNvSpPr>
              <a:spLocks noChangeArrowheads="1"/>
            </p:cNvSpPr>
            <p:nvPr/>
          </p:nvSpPr>
          <p:spPr bwMode="auto">
            <a:xfrm>
              <a:off x="3504" y="1560"/>
              <a:ext cx="96" cy="456"/>
            </a:xfrm>
            <a:prstGeom prst="upArrow">
              <a:avLst>
                <a:gd name="adj1" fmla="val 50000"/>
                <a:gd name="adj2" fmla="val 118750"/>
              </a:avLst>
            </a:prstGeom>
            <a:solidFill>
              <a:srgbClr val="FF0000"/>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fr-FR" altLang="en-US" sz="2400">
                <a:latin typeface="Times" charset="0"/>
              </a:endParaRPr>
            </a:p>
          </p:txBody>
        </p:sp>
        <p:sp>
          <p:nvSpPr>
            <p:cNvPr id="30726" name="AutoShape 6"/>
            <p:cNvSpPr>
              <a:spLocks noChangeArrowheads="1"/>
            </p:cNvSpPr>
            <p:nvPr/>
          </p:nvSpPr>
          <p:spPr bwMode="auto">
            <a:xfrm>
              <a:off x="3552" y="1704"/>
              <a:ext cx="96" cy="456"/>
            </a:xfrm>
            <a:prstGeom prst="upArrow">
              <a:avLst>
                <a:gd name="adj1" fmla="val 50000"/>
                <a:gd name="adj2" fmla="val 118750"/>
              </a:avLst>
            </a:prstGeom>
            <a:solidFill>
              <a:srgbClr val="FF0000"/>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fr-FR" altLang="en-US" sz="2400">
                <a:latin typeface="Times" charset="0"/>
              </a:endParaRPr>
            </a:p>
          </p:txBody>
        </p:sp>
        <p:sp>
          <p:nvSpPr>
            <p:cNvPr id="30727" name="AutoShape 7"/>
            <p:cNvSpPr>
              <a:spLocks noChangeArrowheads="1"/>
            </p:cNvSpPr>
            <p:nvPr/>
          </p:nvSpPr>
          <p:spPr bwMode="auto">
            <a:xfrm>
              <a:off x="3504" y="1932"/>
              <a:ext cx="96" cy="456"/>
            </a:xfrm>
            <a:prstGeom prst="upArrow">
              <a:avLst>
                <a:gd name="adj1" fmla="val 50000"/>
                <a:gd name="adj2" fmla="val 118750"/>
              </a:avLst>
            </a:prstGeom>
            <a:solidFill>
              <a:srgbClr val="FF0000"/>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fr-FR" altLang="en-US" sz="2400">
                <a:latin typeface="Times" charset="0"/>
              </a:endParaRPr>
            </a:p>
          </p:txBody>
        </p:sp>
        <p:sp>
          <p:nvSpPr>
            <p:cNvPr id="30728" name="AutoShape 8"/>
            <p:cNvSpPr>
              <a:spLocks noChangeArrowheads="1"/>
            </p:cNvSpPr>
            <p:nvPr/>
          </p:nvSpPr>
          <p:spPr bwMode="auto">
            <a:xfrm>
              <a:off x="3552" y="2064"/>
              <a:ext cx="96" cy="456"/>
            </a:xfrm>
            <a:prstGeom prst="upArrow">
              <a:avLst>
                <a:gd name="adj1" fmla="val 50000"/>
                <a:gd name="adj2" fmla="val 118750"/>
              </a:avLst>
            </a:prstGeom>
            <a:solidFill>
              <a:srgbClr val="FF0000"/>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fr-FR" altLang="en-US" sz="2400">
                <a:latin typeface="Times" charset="0"/>
              </a:endParaRPr>
            </a:p>
          </p:txBody>
        </p:sp>
        <p:sp>
          <p:nvSpPr>
            <p:cNvPr id="30729" name="AutoShape 9"/>
            <p:cNvSpPr>
              <a:spLocks noChangeArrowheads="1"/>
            </p:cNvSpPr>
            <p:nvPr/>
          </p:nvSpPr>
          <p:spPr bwMode="auto">
            <a:xfrm>
              <a:off x="3504" y="2160"/>
              <a:ext cx="96" cy="456"/>
            </a:xfrm>
            <a:prstGeom prst="upArrow">
              <a:avLst>
                <a:gd name="adj1" fmla="val 50000"/>
                <a:gd name="adj2" fmla="val 118750"/>
              </a:avLst>
            </a:prstGeom>
            <a:solidFill>
              <a:srgbClr val="FF0000"/>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fr-FR" altLang="en-US" sz="2400">
                <a:latin typeface="Times" charset="0"/>
              </a:endParaRPr>
            </a:p>
          </p:txBody>
        </p:sp>
        <p:sp>
          <p:nvSpPr>
            <p:cNvPr id="30730" name="AutoShape 10"/>
            <p:cNvSpPr>
              <a:spLocks noChangeArrowheads="1"/>
            </p:cNvSpPr>
            <p:nvPr/>
          </p:nvSpPr>
          <p:spPr bwMode="auto">
            <a:xfrm>
              <a:off x="3552" y="2352"/>
              <a:ext cx="96" cy="456"/>
            </a:xfrm>
            <a:prstGeom prst="upArrow">
              <a:avLst>
                <a:gd name="adj1" fmla="val 50000"/>
                <a:gd name="adj2" fmla="val 118750"/>
              </a:avLst>
            </a:prstGeom>
            <a:solidFill>
              <a:srgbClr val="FF0000"/>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fr-FR" altLang="en-US" sz="2400">
                <a:latin typeface="Times" charset="0"/>
              </a:endParaRPr>
            </a:p>
          </p:txBody>
        </p:sp>
        <p:sp>
          <p:nvSpPr>
            <p:cNvPr id="30731" name="AutoShape 11"/>
            <p:cNvSpPr>
              <a:spLocks noChangeArrowheads="1"/>
            </p:cNvSpPr>
            <p:nvPr/>
          </p:nvSpPr>
          <p:spPr bwMode="auto">
            <a:xfrm>
              <a:off x="3504" y="2496"/>
              <a:ext cx="96" cy="456"/>
            </a:xfrm>
            <a:prstGeom prst="upArrow">
              <a:avLst>
                <a:gd name="adj1" fmla="val 50000"/>
                <a:gd name="adj2" fmla="val 118750"/>
              </a:avLst>
            </a:prstGeom>
            <a:solidFill>
              <a:srgbClr val="FF0000"/>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fr-FR" altLang="en-US" sz="2400">
                <a:latin typeface="Times" charset="0"/>
              </a:endParaRPr>
            </a:p>
          </p:txBody>
        </p:sp>
      </p:grpSp>
      <p:grpSp>
        <p:nvGrpSpPr>
          <p:cNvPr id="30732" name="Group 12"/>
          <p:cNvGrpSpPr>
            <a:grpSpLocks/>
          </p:cNvGrpSpPr>
          <p:nvPr/>
        </p:nvGrpSpPr>
        <p:grpSpPr bwMode="auto">
          <a:xfrm>
            <a:off x="1219200" y="2514600"/>
            <a:ext cx="533400" cy="2438400"/>
            <a:chOff x="720" y="1488"/>
            <a:chExt cx="336" cy="1536"/>
          </a:xfrm>
        </p:grpSpPr>
        <p:grpSp>
          <p:nvGrpSpPr>
            <p:cNvPr id="30733" name="Group 13"/>
            <p:cNvGrpSpPr>
              <a:grpSpLocks/>
            </p:cNvGrpSpPr>
            <p:nvPr/>
          </p:nvGrpSpPr>
          <p:grpSpPr bwMode="auto">
            <a:xfrm>
              <a:off x="720" y="2208"/>
              <a:ext cx="336" cy="816"/>
              <a:chOff x="2064" y="1968"/>
              <a:chExt cx="336" cy="816"/>
            </a:xfrm>
          </p:grpSpPr>
          <p:sp>
            <p:nvSpPr>
              <p:cNvPr id="30734" name="AutoShape 14"/>
              <p:cNvSpPr>
                <a:spLocks noChangeArrowheads="1"/>
              </p:cNvSpPr>
              <p:nvPr/>
            </p:nvSpPr>
            <p:spPr bwMode="auto">
              <a:xfrm>
                <a:off x="2064" y="1968"/>
                <a:ext cx="336" cy="816"/>
              </a:xfrm>
              <a:prstGeom prst="cube">
                <a:avLst>
                  <a:gd name="adj"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Rectangle 15"/>
              <p:cNvSpPr>
                <a:spLocks noChangeArrowheads="1"/>
              </p:cNvSpPr>
              <p:nvPr/>
            </p:nvSpPr>
            <p:spPr bwMode="auto">
              <a:xfrm>
                <a:off x="2064" y="2256"/>
                <a:ext cx="24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en-US" sz="2400" b="1">
                    <a:solidFill>
                      <a:srgbClr val="FFFF00"/>
                    </a:solidFill>
                    <a:latin typeface="Comic Sans MS" pitchFamily="66" charset="0"/>
                  </a:rPr>
                  <a:t>S</a:t>
                </a:r>
              </a:p>
            </p:txBody>
          </p:sp>
        </p:grpSp>
        <p:grpSp>
          <p:nvGrpSpPr>
            <p:cNvPr id="30736" name="Group 16"/>
            <p:cNvGrpSpPr>
              <a:grpSpLocks/>
            </p:cNvGrpSpPr>
            <p:nvPr/>
          </p:nvGrpSpPr>
          <p:grpSpPr bwMode="auto">
            <a:xfrm>
              <a:off x="720" y="1488"/>
              <a:ext cx="336" cy="816"/>
              <a:chOff x="2064" y="912"/>
              <a:chExt cx="336" cy="816"/>
            </a:xfrm>
          </p:grpSpPr>
          <p:sp>
            <p:nvSpPr>
              <p:cNvPr id="30737" name="AutoShape 17"/>
              <p:cNvSpPr>
                <a:spLocks noChangeArrowheads="1"/>
              </p:cNvSpPr>
              <p:nvPr/>
            </p:nvSpPr>
            <p:spPr bwMode="auto">
              <a:xfrm>
                <a:off x="2064" y="912"/>
                <a:ext cx="336" cy="816"/>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Rectangle 18"/>
              <p:cNvSpPr>
                <a:spLocks noChangeArrowheads="1"/>
              </p:cNvSpPr>
              <p:nvPr/>
            </p:nvSpPr>
            <p:spPr bwMode="auto">
              <a:xfrm>
                <a:off x="2064" y="1200"/>
                <a:ext cx="27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en-US" sz="2400" b="1">
                    <a:solidFill>
                      <a:srgbClr val="FFFF00"/>
                    </a:solidFill>
                    <a:latin typeface="Comic Sans MS" pitchFamily="66" charset="0"/>
                  </a:rPr>
                  <a:t>N</a:t>
                </a:r>
              </a:p>
            </p:txBody>
          </p:sp>
        </p:grpSp>
      </p:grpSp>
      <p:sp>
        <p:nvSpPr>
          <p:cNvPr id="30739" name="AutoShape 19"/>
          <p:cNvSpPr>
            <a:spLocks noChangeArrowheads="1"/>
          </p:cNvSpPr>
          <p:nvPr/>
        </p:nvSpPr>
        <p:spPr bwMode="auto">
          <a:xfrm>
            <a:off x="5943600" y="3429000"/>
            <a:ext cx="152400" cy="723900"/>
          </a:xfrm>
          <a:prstGeom prst="upArrow">
            <a:avLst>
              <a:gd name="adj1" fmla="val 50000"/>
              <a:gd name="adj2" fmla="val 118750"/>
            </a:avLst>
          </a:prstGeom>
          <a:solidFill>
            <a:srgbClr val="FF0000"/>
          </a:solidFill>
          <a:ln w="254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fr-FR" altLang="en-US" sz="2400">
              <a:latin typeface="Times" charset="0"/>
            </a:endParaRPr>
          </a:p>
        </p:txBody>
      </p:sp>
      <p:sp>
        <p:nvSpPr>
          <p:cNvPr id="30740" name="Rectangle 20"/>
          <p:cNvSpPr>
            <a:spLocks noChangeArrowheads="1"/>
          </p:cNvSpPr>
          <p:nvPr/>
        </p:nvSpPr>
        <p:spPr bwMode="auto">
          <a:xfrm>
            <a:off x="4800600" y="3429000"/>
            <a:ext cx="1009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FR" altLang="en-US" b="1">
                <a:solidFill>
                  <a:schemeClr val="accent2"/>
                </a:solidFill>
                <a:latin typeface="Times" charset="0"/>
              </a:rPr>
              <a:t>many </a:t>
            </a:r>
          </a:p>
          <a:p>
            <a:pPr algn="ctr" eaLnBrk="0" hangingPunct="0"/>
            <a:r>
              <a:rPr lang="fr-FR" altLang="en-US" b="1">
                <a:solidFill>
                  <a:schemeClr val="accent2"/>
                </a:solidFill>
                <a:latin typeface="Times" charset="0"/>
              </a:rPr>
              <a:t>sets of</a:t>
            </a:r>
          </a:p>
          <a:p>
            <a:pPr algn="ctr" eaLnBrk="0" hangingPunct="0"/>
            <a:r>
              <a:rPr lang="fr-FR" altLang="en-US" b="1">
                <a:solidFill>
                  <a:schemeClr val="accent2"/>
                </a:solidFill>
                <a:latin typeface="Times" charset="0"/>
              </a:rPr>
              <a:t>domains</a:t>
            </a:r>
          </a:p>
        </p:txBody>
      </p:sp>
      <p:sp>
        <p:nvSpPr>
          <p:cNvPr id="30741" name="Rectangle 21"/>
          <p:cNvSpPr>
            <a:spLocks noChangeArrowheads="1"/>
          </p:cNvSpPr>
          <p:nvPr/>
        </p:nvSpPr>
        <p:spPr bwMode="auto">
          <a:xfrm>
            <a:off x="2057400" y="3624263"/>
            <a:ext cx="3508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en-US" sz="2400" b="1">
                <a:solidFill>
                  <a:schemeClr val="accent2"/>
                </a:solidFill>
                <a:latin typeface="Times" charset="0"/>
                <a:sym typeface="Symbol" pitchFamily="18" charset="2"/>
              </a:rPr>
              <a:t></a:t>
            </a:r>
            <a:endParaRPr lang="fr-FR" altLang="en-US" sz="2400" b="1">
              <a:solidFill>
                <a:schemeClr val="accent2"/>
              </a:solidFill>
              <a:latin typeface="Times" charset="0"/>
            </a:endParaRPr>
          </a:p>
        </p:txBody>
      </p:sp>
      <p:sp>
        <p:nvSpPr>
          <p:cNvPr id="30742" name="Rectangle 22"/>
          <p:cNvSpPr>
            <a:spLocks noChangeArrowheads="1"/>
          </p:cNvSpPr>
          <p:nvPr/>
        </p:nvSpPr>
        <p:spPr bwMode="auto">
          <a:xfrm>
            <a:off x="3276600" y="3581400"/>
            <a:ext cx="3508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en-US" sz="2400" b="1">
                <a:solidFill>
                  <a:schemeClr val="accent2"/>
                </a:solidFill>
                <a:latin typeface="Times" charset="0"/>
                <a:sym typeface="Symbol" pitchFamily="18" charset="2"/>
              </a:rPr>
              <a:t></a:t>
            </a:r>
            <a:endParaRPr lang="fr-FR" altLang="en-US" sz="2400" b="1">
              <a:solidFill>
                <a:schemeClr val="accent2"/>
              </a:solidFill>
              <a:latin typeface="Times" charset="0"/>
            </a:endParaRPr>
          </a:p>
        </p:txBody>
      </p:sp>
      <p:sp>
        <p:nvSpPr>
          <p:cNvPr id="30743" name="Rectangle 23"/>
          <p:cNvSpPr>
            <a:spLocks noChangeArrowheads="1"/>
          </p:cNvSpPr>
          <p:nvPr/>
        </p:nvSpPr>
        <p:spPr bwMode="auto">
          <a:xfrm>
            <a:off x="4495800" y="3581400"/>
            <a:ext cx="3508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en-US" sz="2400" b="1">
                <a:solidFill>
                  <a:schemeClr val="accent2"/>
                </a:solidFill>
                <a:latin typeface="Times" charset="0"/>
                <a:sym typeface="Symbol" pitchFamily="18" charset="2"/>
              </a:rPr>
              <a:t></a:t>
            </a:r>
            <a:endParaRPr lang="fr-FR" altLang="en-US" sz="2400" b="1">
              <a:solidFill>
                <a:schemeClr val="accent2"/>
              </a:solidFill>
              <a:latin typeface="Times" charset="0"/>
            </a:endParaRPr>
          </a:p>
        </p:txBody>
      </p:sp>
      <p:sp>
        <p:nvSpPr>
          <p:cNvPr id="30744" name="Rectangle 24"/>
          <p:cNvSpPr>
            <a:spLocks noChangeArrowheads="1"/>
          </p:cNvSpPr>
          <p:nvPr/>
        </p:nvSpPr>
        <p:spPr bwMode="auto">
          <a:xfrm>
            <a:off x="6858000" y="3429000"/>
            <a:ext cx="78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en-US" b="1">
                <a:solidFill>
                  <a:schemeClr val="accent2"/>
                </a:solidFill>
                <a:latin typeface="Times" charset="0"/>
              </a:rPr>
              <a:t>many </a:t>
            </a:r>
          </a:p>
          <a:p>
            <a:pPr eaLnBrk="0" hangingPunct="0"/>
            <a:r>
              <a:rPr lang="fr-FR" altLang="en-US" b="1">
                <a:solidFill>
                  <a:schemeClr val="accent2"/>
                </a:solidFill>
                <a:latin typeface="Times" charset="0"/>
              </a:rPr>
              <a:t>sets of</a:t>
            </a:r>
          </a:p>
        </p:txBody>
      </p:sp>
      <p:sp>
        <p:nvSpPr>
          <p:cNvPr id="30745" name="Rectangle 25"/>
          <p:cNvSpPr>
            <a:spLocks noChangeArrowheads="1"/>
          </p:cNvSpPr>
          <p:nvPr/>
        </p:nvSpPr>
        <p:spPr bwMode="auto">
          <a:xfrm>
            <a:off x="6400800" y="3581400"/>
            <a:ext cx="3508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ltLang="en-US" sz="2400" b="1">
                <a:solidFill>
                  <a:schemeClr val="accent2"/>
                </a:solidFill>
                <a:latin typeface="Times" charset="0"/>
                <a:sym typeface="Symbol" pitchFamily="18" charset="2"/>
              </a:rPr>
              <a:t></a:t>
            </a:r>
            <a:endParaRPr lang="fr-FR" altLang="en-US" sz="2400" b="1">
              <a:solidFill>
                <a:schemeClr val="accent2"/>
              </a:solidFill>
              <a:latin typeface="Times" charset="0"/>
            </a:endParaRPr>
          </a:p>
        </p:txBody>
      </p:sp>
      <p:sp>
        <p:nvSpPr>
          <p:cNvPr id="30746" name="Line 26"/>
          <p:cNvSpPr>
            <a:spLocks noChangeShapeType="1"/>
          </p:cNvSpPr>
          <p:nvPr/>
        </p:nvSpPr>
        <p:spPr bwMode="auto">
          <a:xfrm flipV="1">
            <a:off x="8001000" y="3429000"/>
            <a:ext cx="0" cy="533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Rectangle 27"/>
          <p:cNvSpPr>
            <a:spLocks noChangeArrowheads="1"/>
          </p:cNvSpPr>
          <p:nvPr/>
        </p:nvSpPr>
        <p:spPr bwMode="auto">
          <a:xfrm>
            <a:off x="7467600" y="4114800"/>
            <a:ext cx="10731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FR" altLang="en-US" b="1">
                <a:solidFill>
                  <a:schemeClr val="accent2"/>
                </a:solidFill>
                <a:latin typeface="Times" charset="0"/>
              </a:rPr>
              <a:t>atomic </a:t>
            </a:r>
          </a:p>
          <a:p>
            <a:pPr algn="ctr" eaLnBrk="0" hangingPunct="0"/>
            <a:r>
              <a:rPr lang="fr-FR" altLang="en-US" b="1">
                <a:solidFill>
                  <a:schemeClr val="accent2"/>
                </a:solidFill>
                <a:latin typeface="Times" charset="0"/>
              </a:rPr>
              <a:t>magnetic</a:t>
            </a:r>
          </a:p>
          <a:p>
            <a:pPr algn="ctr" eaLnBrk="0" hangingPunct="0"/>
            <a:r>
              <a:rPr lang="fr-FR" altLang="en-US" b="1">
                <a:solidFill>
                  <a:schemeClr val="accent2"/>
                </a:solidFill>
                <a:latin typeface="Times" charset="0"/>
              </a:rPr>
              <a:t>moments</a:t>
            </a:r>
          </a:p>
        </p:txBody>
      </p:sp>
      <p:sp>
        <p:nvSpPr>
          <p:cNvPr id="28" name="TextBox 27"/>
          <p:cNvSpPr txBox="1"/>
          <p:nvPr/>
        </p:nvSpPr>
        <p:spPr>
          <a:xfrm>
            <a:off x="629941" y="152400"/>
            <a:ext cx="7884466" cy="1077218"/>
          </a:xfrm>
          <a:prstGeom prst="rect">
            <a:avLst/>
          </a:prstGeom>
          <a:noFill/>
        </p:spPr>
        <p:txBody>
          <a:bodyPr wrap="none" rtlCol="0">
            <a:spAutoFit/>
          </a:bodyPr>
          <a:lstStyle/>
          <a:p>
            <a:pPr algn="ctr"/>
            <a:r>
              <a:rPr lang="en-US" sz="3200" b="1" dirty="0" smtClean="0">
                <a:solidFill>
                  <a:srgbClr val="B533BF"/>
                </a:solidFill>
              </a:rPr>
              <a:t>Bulk Property as Cumulative Effect of Atomic </a:t>
            </a:r>
          </a:p>
          <a:p>
            <a:pPr algn="ctr"/>
            <a:r>
              <a:rPr lang="en-US" sz="3200" b="1" dirty="0" smtClean="0">
                <a:solidFill>
                  <a:srgbClr val="B533BF"/>
                </a:solidFill>
              </a:rPr>
              <a:t>Magnetic Moments</a:t>
            </a:r>
            <a:endParaRPr lang="en-US" sz="3200" b="1" dirty="0">
              <a:solidFill>
                <a:srgbClr val="B533BF"/>
              </a:solidFill>
            </a:endParaRPr>
          </a:p>
        </p:txBody>
      </p:sp>
    </p:spTree>
    <p:extLst>
      <p:ext uri="{BB962C8B-B14F-4D97-AF65-F5344CB8AC3E}">
        <p14:creationId xmlns:p14="http://schemas.microsoft.com/office/powerpoint/2010/main" val="3273997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572" y="152400"/>
            <a:ext cx="8335167" cy="584775"/>
          </a:xfrm>
          <a:prstGeom prst="rect">
            <a:avLst/>
          </a:prstGeom>
          <a:noFill/>
        </p:spPr>
        <p:txBody>
          <a:bodyPr wrap="none" rtlCol="0">
            <a:spAutoFit/>
          </a:bodyPr>
          <a:lstStyle/>
          <a:p>
            <a:pPr algn="ctr"/>
            <a:r>
              <a:rPr lang="en-US" sz="3200" b="1" dirty="0" smtClean="0">
                <a:solidFill>
                  <a:srgbClr val="B533BF"/>
                </a:solidFill>
              </a:rPr>
              <a:t>Magnetic Properties of Coordination Complexes</a:t>
            </a:r>
            <a:endParaRPr lang="en-US" sz="3200" b="1" dirty="0">
              <a:solidFill>
                <a:srgbClr val="B533BF"/>
              </a:solidFill>
            </a:endParaRPr>
          </a:p>
        </p:txBody>
      </p:sp>
      <p:sp>
        <p:nvSpPr>
          <p:cNvPr id="2" name="TextBox 1"/>
          <p:cNvSpPr txBox="1"/>
          <p:nvPr/>
        </p:nvSpPr>
        <p:spPr>
          <a:xfrm>
            <a:off x="609600" y="1447800"/>
            <a:ext cx="184731" cy="369332"/>
          </a:xfrm>
          <a:prstGeom prst="rect">
            <a:avLst/>
          </a:prstGeom>
          <a:noFill/>
        </p:spPr>
        <p:txBody>
          <a:bodyPr wrap="none" rtlCol="0">
            <a:spAutoFit/>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460" y="1143000"/>
            <a:ext cx="5389080" cy="231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810000"/>
            <a:ext cx="5050611" cy="3016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2027" y="824376"/>
            <a:ext cx="8787173"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smtClean="0">
                <a:solidFill>
                  <a:srgbClr val="87319F"/>
                </a:solidFill>
              </a:rPr>
              <a:t>Some substances are attracted to magnetic field.</a:t>
            </a:r>
          </a:p>
        </p:txBody>
      </p:sp>
      <p:sp>
        <p:nvSpPr>
          <p:cNvPr id="11" name="TextBox 10"/>
          <p:cNvSpPr txBox="1"/>
          <p:nvPr/>
        </p:nvSpPr>
        <p:spPr>
          <a:xfrm>
            <a:off x="52027" y="3429000"/>
            <a:ext cx="8787173"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smtClean="0">
                <a:solidFill>
                  <a:srgbClr val="87319F"/>
                </a:solidFill>
              </a:rPr>
              <a:t>Some substances are repelled too.</a:t>
            </a:r>
          </a:p>
        </p:txBody>
      </p:sp>
      <p:sp>
        <p:nvSpPr>
          <p:cNvPr id="3" name="TextBox 2"/>
          <p:cNvSpPr txBox="1"/>
          <p:nvPr/>
        </p:nvSpPr>
        <p:spPr>
          <a:xfrm>
            <a:off x="102265" y="4721224"/>
            <a:ext cx="2084866" cy="369332"/>
          </a:xfrm>
          <a:prstGeom prst="rect">
            <a:avLst/>
          </a:prstGeom>
          <a:noFill/>
        </p:spPr>
        <p:txBody>
          <a:bodyPr wrap="none" rtlCol="0">
            <a:spAutoFit/>
          </a:bodyPr>
          <a:lstStyle/>
          <a:p>
            <a:r>
              <a:rPr lang="en-US" b="1" dirty="0" smtClean="0">
                <a:solidFill>
                  <a:srgbClr val="00B050"/>
                </a:solidFill>
              </a:rPr>
              <a:t>Magnetic field “off”</a:t>
            </a:r>
            <a:endParaRPr lang="en-US" b="1" dirty="0">
              <a:solidFill>
                <a:srgbClr val="00B050"/>
              </a:solidFill>
            </a:endParaRPr>
          </a:p>
        </p:txBody>
      </p:sp>
      <p:sp>
        <p:nvSpPr>
          <p:cNvPr id="12" name="TextBox 11"/>
          <p:cNvSpPr txBox="1"/>
          <p:nvPr/>
        </p:nvSpPr>
        <p:spPr>
          <a:xfrm>
            <a:off x="6400800" y="3773269"/>
            <a:ext cx="2716000" cy="646331"/>
          </a:xfrm>
          <a:prstGeom prst="rect">
            <a:avLst/>
          </a:prstGeom>
          <a:noFill/>
        </p:spPr>
        <p:txBody>
          <a:bodyPr wrap="none" rtlCol="0">
            <a:spAutoFit/>
          </a:bodyPr>
          <a:lstStyle/>
          <a:p>
            <a:r>
              <a:rPr lang="en-US" b="1" dirty="0" smtClean="0">
                <a:solidFill>
                  <a:srgbClr val="00B050"/>
                </a:solidFill>
              </a:rPr>
              <a:t>Magnetic field “on”</a:t>
            </a:r>
          </a:p>
          <a:p>
            <a:r>
              <a:rPr lang="en-US" b="1" dirty="0" smtClean="0">
                <a:solidFill>
                  <a:srgbClr val="00B050"/>
                </a:solidFill>
              </a:rPr>
              <a:t>Substance is paramagnetic</a:t>
            </a:r>
            <a:endParaRPr lang="en-US" b="1" dirty="0">
              <a:solidFill>
                <a:srgbClr val="00B050"/>
              </a:solidFill>
            </a:endParaRPr>
          </a:p>
        </p:txBody>
      </p:sp>
      <p:sp>
        <p:nvSpPr>
          <p:cNvPr id="13" name="TextBox 12"/>
          <p:cNvSpPr txBox="1"/>
          <p:nvPr/>
        </p:nvSpPr>
        <p:spPr>
          <a:xfrm>
            <a:off x="5445211" y="5867400"/>
            <a:ext cx="2581604" cy="646331"/>
          </a:xfrm>
          <a:prstGeom prst="rect">
            <a:avLst/>
          </a:prstGeom>
          <a:noFill/>
        </p:spPr>
        <p:txBody>
          <a:bodyPr wrap="none" rtlCol="0">
            <a:spAutoFit/>
          </a:bodyPr>
          <a:lstStyle/>
          <a:p>
            <a:r>
              <a:rPr lang="en-US" b="1" dirty="0" smtClean="0">
                <a:solidFill>
                  <a:srgbClr val="00B050"/>
                </a:solidFill>
              </a:rPr>
              <a:t>Magnetic field “on”</a:t>
            </a:r>
          </a:p>
          <a:p>
            <a:r>
              <a:rPr lang="en-US" b="1" dirty="0" smtClean="0">
                <a:solidFill>
                  <a:srgbClr val="00B050"/>
                </a:solidFill>
              </a:rPr>
              <a:t>Substance is diamagnetic</a:t>
            </a:r>
            <a:endParaRPr lang="en-US" b="1" dirty="0">
              <a:solidFill>
                <a:srgbClr val="00B050"/>
              </a:solidFill>
            </a:endParaRPr>
          </a:p>
        </p:txBody>
      </p:sp>
    </p:spTree>
    <p:extLst>
      <p:ext uri="{BB962C8B-B14F-4D97-AF65-F5344CB8AC3E}">
        <p14:creationId xmlns:p14="http://schemas.microsoft.com/office/powerpoint/2010/main" val="3752901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14790"/>
            <a:ext cx="8763000" cy="3467616"/>
          </a:xfrm>
          <a:prstGeom prst="rect">
            <a:avLst/>
          </a:prstGeom>
        </p:spPr>
        <p:txBody>
          <a:bodyPr wrap="square">
            <a:spAutoFit/>
          </a:bodyPr>
          <a:lstStyle/>
          <a:p>
            <a:r>
              <a:rPr lang="en-IN" sz="2000" b="1" dirty="0" smtClean="0">
                <a:solidFill>
                  <a:srgbClr val="87319F"/>
                </a:solidFill>
              </a:rPr>
              <a:t>Diamagnetic </a:t>
            </a:r>
            <a:r>
              <a:rPr lang="en-IN" sz="2000" b="1" dirty="0">
                <a:solidFill>
                  <a:srgbClr val="87319F"/>
                </a:solidFill>
              </a:rPr>
              <a:t>Compounds</a:t>
            </a:r>
            <a:r>
              <a:rPr lang="en-IN" sz="2000" b="1" dirty="0" smtClean="0">
                <a:solidFill>
                  <a:srgbClr val="87319F"/>
                </a:solidFill>
              </a:rPr>
              <a:t>: Those</a:t>
            </a:r>
            <a:r>
              <a:rPr lang="en-IN" sz="2000" b="1" dirty="0">
                <a:solidFill>
                  <a:srgbClr val="87319F"/>
                </a:solidFill>
              </a:rPr>
              <a:t>, which tend to move out of a magnetic </a:t>
            </a:r>
            <a:r>
              <a:rPr lang="en-IN" sz="2000" b="1" dirty="0" smtClean="0">
                <a:solidFill>
                  <a:srgbClr val="87319F"/>
                </a:solidFill>
              </a:rPr>
              <a:t>field. Example</a:t>
            </a:r>
            <a:r>
              <a:rPr lang="en-IN" sz="2000" b="1" dirty="0">
                <a:solidFill>
                  <a:srgbClr val="87319F"/>
                </a:solidFill>
              </a:rPr>
              <a:t>: </a:t>
            </a:r>
            <a:r>
              <a:rPr lang="en-IN" sz="2000" b="1" dirty="0" smtClean="0">
                <a:solidFill>
                  <a:srgbClr val="87319F"/>
                </a:solidFill>
              </a:rPr>
              <a:t>N</a:t>
            </a:r>
            <a:r>
              <a:rPr lang="en-IN" sz="2000" b="1" baseline="-25000" dirty="0" smtClean="0">
                <a:solidFill>
                  <a:srgbClr val="87319F"/>
                </a:solidFill>
              </a:rPr>
              <a:t>2</a:t>
            </a:r>
          </a:p>
          <a:p>
            <a:endParaRPr lang="en-IN" sz="2000" b="1" baseline="-25000" dirty="0">
              <a:solidFill>
                <a:srgbClr val="87319F"/>
              </a:solidFill>
            </a:endParaRPr>
          </a:p>
          <a:p>
            <a:r>
              <a:rPr lang="en-IN" sz="2000" b="1" dirty="0">
                <a:solidFill>
                  <a:srgbClr val="87319F"/>
                </a:solidFill>
              </a:rPr>
              <a:t>Paramagnetic Compounds</a:t>
            </a:r>
            <a:r>
              <a:rPr lang="en-IN" sz="2000" b="1" dirty="0" smtClean="0">
                <a:solidFill>
                  <a:srgbClr val="87319F"/>
                </a:solidFill>
              </a:rPr>
              <a:t>: Those</a:t>
            </a:r>
            <a:r>
              <a:rPr lang="en-IN" sz="2000" b="1" dirty="0">
                <a:solidFill>
                  <a:srgbClr val="87319F"/>
                </a:solidFill>
              </a:rPr>
              <a:t>, which tend to move into a magnetic field.</a:t>
            </a:r>
          </a:p>
          <a:p>
            <a:r>
              <a:rPr lang="en-IN" sz="2000" b="1" dirty="0">
                <a:solidFill>
                  <a:srgbClr val="87319F"/>
                </a:solidFill>
              </a:rPr>
              <a:t>Example: O</a:t>
            </a:r>
            <a:r>
              <a:rPr lang="en-IN" sz="2000" b="1" baseline="-25000" dirty="0">
                <a:solidFill>
                  <a:srgbClr val="87319F"/>
                </a:solidFill>
              </a:rPr>
              <a:t>2</a:t>
            </a:r>
          </a:p>
          <a:p>
            <a:endParaRPr lang="en-IN" dirty="0" smtClean="0"/>
          </a:p>
          <a:p>
            <a:pPr marL="285750" indent="-285750">
              <a:buFont typeface="Wingdings" panose="05000000000000000000" pitchFamily="2" charset="2"/>
              <a:buChar char="q"/>
            </a:pPr>
            <a:r>
              <a:rPr lang="en-IN" b="1" dirty="0" smtClean="0">
                <a:solidFill>
                  <a:srgbClr val="87319F"/>
                </a:solidFill>
              </a:rPr>
              <a:t>The </a:t>
            </a:r>
            <a:r>
              <a:rPr lang="en-IN" b="1" dirty="0">
                <a:solidFill>
                  <a:srgbClr val="87319F"/>
                </a:solidFill>
              </a:rPr>
              <a:t>extent of </a:t>
            </a:r>
            <a:r>
              <a:rPr lang="en-IN" b="1" dirty="0" err="1">
                <a:solidFill>
                  <a:srgbClr val="87319F"/>
                </a:solidFill>
              </a:rPr>
              <a:t>paramagnetism</a:t>
            </a:r>
            <a:r>
              <a:rPr lang="en-IN" b="1" dirty="0">
                <a:solidFill>
                  <a:srgbClr val="87319F"/>
                </a:solidFill>
              </a:rPr>
              <a:t> is measured in terms of the magnetic moment, μ. The larger the magnitude of μ, greater the </a:t>
            </a:r>
            <a:r>
              <a:rPr lang="en-IN" b="1" dirty="0" err="1">
                <a:solidFill>
                  <a:srgbClr val="87319F"/>
                </a:solidFill>
              </a:rPr>
              <a:t>paramagnetism</a:t>
            </a:r>
            <a:r>
              <a:rPr lang="en-IN" b="1" dirty="0">
                <a:solidFill>
                  <a:srgbClr val="87319F"/>
                </a:solidFill>
              </a:rPr>
              <a:t> of the compound.</a:t>
            </a:r>
          </a:p>
          <a:p>
            <a:endParaRPr lang="en-IN" b="1" dirty="0" smtClean="0">
              <a:solidFill>
                <a:srgbClr val="87319F"/>
              </a:solidFill>
            </a:endParaRPr>
          </a:p>
          <a:p>
            <a:pPr marL="285750" indent="-285750">
              <a:buFont typeface="Wingdings" panose="05000000000000000000" pitchFamily="2" charset="2"/>
              <a:buChar char="q"/>
            </a:pPr>
            <a:r>
              <a:rPr lang="en-IN" b="1" dirty="0" smtClean="0">
                <a:solidFill>
                  <a:srgbClr val="87319F"/>
                </a:solidFill>
              </a:rPr>
              <a:t>Magnetic </a:t>
            </a:r>
            <a:r>
              <a:rPr lang="en-IN" b="1" dirty="0">
                <a:solidFill>
                  <a:srgbClr val="87319F"/>
                </a:solidFill>
              </a:rPr>
              <a:t>moment has contributions from spin (</a:t>
            </a:r>
            <a:r>
              <a:rPr lang="en-IN" b="1" i="1" dirty="0">
                <a:solidFill>
                  <a:srgbClr val="87319F"/>
                </a:solidFill>
              </a:rPr>
              <a:t>S</a:t>
            </a:r>
            <a:r>
              <a:rPr lang="en-IN" b="1" dirty="0">
                <a:solidFill>
                  <a:srgbClr val="87319F"/>
                </a:solidFill>
              </a:rPr>
              <a:t>) and orbital angular momentum (</a:t>
            </a:r>
            <a:r>
              <a:rPr lang="en-IN" b="1" i="1" dirty="0">
                <a:solidFill>
                  <a:srgbClr val="87319F"/>
                </a:solidFill>
              </a:rPr>
              <a:t>L</a:t>
            </a:r>
            <a:r>
              <a:rPr lang="en-IN" b="1" dirty="0">
                <a:solidFill>
                  <a:srgbClr val="87319F"/>
                </a:solidFill>
              </a:rPr>
              <a:t>). A non-spherical environment may lead to quenching of the contribution from orbital angular momentum</a:t>
            </a:r>
            <a:r>
              <a:rPr lang="en-IN" b="1" dirty="0" smtClean="0">
                <a:solidFill>
                  <a:srgbClr val="87319F"/>
                </a:solidFill>
              </a:rPr>
              <a:t>.</a:t>
            </a:r>
            <a:endParaRPr lang="en-IN" b="1" dirty="0">
              <a:solidFill>
                <a:srgbClr val="87319F"/>
              </a:solidFill>
            </a:endParaRPr>
          </a:p>
        </p:txBody>
      </p:sp>
      <p:sp>
        <p:nvSpPr>
          <p:cNvPr id="29" name="TextBox 28"/>
          <p:cNvSpPr txBox="1"/>
          <p:nvPr/>
        </p:nvSpPr>
        <p:spPr>
          <a:xfrm>
            <a:off x="1916432" y="152400"/>
            <a:ext cx="5311455" cy="584775"/>
          </a:xfrm>
          <a:prstGeom prst="rect">
            <a:avLst/>
          </a:prstGeom>
          <a:noFill/>
        </p:spPr>
        <p:txBody>
          <a:bodyPr wrap="none" rtlCol="0">
            <a:spAutoFit/>
          </a:bodyPr>
          <a:lstStyle/>
          <a:p>
            <a:pPr algn="ctr"/>
            <a:r>
              <a:rPr lang="en-US" sz="3200" b="1" dirty="0" smtClean="0">
                <a:solidFill>
                  <a:srgbClr val="B533BF"/>
                </a:solidFill>
              </a:rPr>
              <a:t>What Causes </a:t>
            </a:r>
            <a:r>
              <a:rPr lang="en-US" sz="3200" b="1" dirty="0" err="1" smtClean="0">
                <a:solidFill>
                  <a:srgbClr val="B533BF"/>
                </a:solidFill>
              </a:rPr>
              <a:t>Paramagnetism</a:t>
            </a:r>
            <a:r>
              <a:rPr lang="en-US" sz="3200" b="1" dirty="0" smtClean="0">
                <a:solidFill>
                  <a:srgbClr val="B533BF"/>
                </a:solidFill>
              </a:rPr>
              <a:t>?</a:t>
            </a:r>
            <a:endParaRPr lang="en-US" sz="3200" b="1" dirty="0">
              <a:solidFill>
                <a:srgbClr val="B533BF"/>
              </a:solidFill>
            </a:endParaRP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458" t="27045" r="54024"/>
          <a:stretch/>
        </p:blipFill>
        <p:spPr bwMode="auto">
          <a:xfrm>
            <a:off x="193158" y="4443855"/>
            <a:ext cx="1565462" cy="2414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920" y="4808427"/>
            <a:ext cx="5883275"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900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916432" y="152400"/>
            <a:ext cx="5311455" cy="584775"/>
          </a:xfrm>
          <a:prstGeom prst="rect">
            <a:avLst/>
          </a:prstGeom>
          <a:noFill/>
        </p:spPr>
        <p:txBody>
          <a:bodyPr wrap="none" rtlCol="0">
            <a:spAutoFit/>
          </a:bodyPr>
          <a:lstStyle/>
          <a:p>
            <a:pPr algn="ctr"/>
            <a:r>
              <a:rPr lang="en-US" sz="3200" b="1" dirty="0" smtClean="0">
                <a:solidFill>
                  <a:srgbClr val="B533BF"/>
                </a:solidFill>
              </a:rPr>
              <a:t>What Causes </a:t>
            </a:r>
            <a:r>
              <a:rPr lang="en-US" sz="3200" b="1" dirty="0" err="1" smtClean="0">
                <a:solidFill>
                  <a:srgbClr val="B533BF"/>
                </a:solidFill>
              </a:rPr>
              <a:t>Paramagnetism</a:t>
            </a:r>
            <a:r>
              <a:rPr lang="en-US" sz="3200" b="1" dirty="0" smtClean="0">
                <a:solidFill>
                  <a:srgbClr val="B533BF"/>
                </a:solidFill>
              </a:rPr>
              <a:t>?</a:t>
            </a:r>
            <a:endParaRPr lang="en-US" sz="3200" b="1" dirty="0">
              <a:solidFill>
                <a:srgbClr val="B533BF"/>
              </a:solidFill>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5" y="1219200"/>
            <a:ext cx="8797925" cy="47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691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572" y="152400"/>
            <a:ext cx="8335167" cy="584775"/>
          </a:xfrm>
          <a:prstGeom prst="rect">
            <a:avLst/>
          </a:prstGeom>
          <a:noFill/>
        </p:spPr>
        <p:txBody>
          <a:bodyPr wrap="none" rtlCol="0">
            <a:spAutoFit/>
          </a:bodyPr>
          <a:lstStyle/>
          <a:p>
            <a:pPr algn="ctr"/>
            <a:r>
              <a:rPr lang="en-US" sz="3200" b="1" dirty="0" smtClean="0">
                <a:solidFill>
                  <a:srgbClr val="B533BF"/>
                </a:solidFill>
              </a:rPr>
              <a:t>Magnetic Properties of Coordination Complexes</a:t>
            </a:r>
            <a:endParaRPr lang="en-US" sz="3200" b="1" dirty="0">
              <a:solidFill>
                <a:srgbClr val="B533BF"/>
              </a:solidFill>
            </a:endParaRPr>
          </a:p>
        </p:txBody>
      </p:sp>
      <p:sp>
        <p:nvSpPr>
          <p:cNvPr id="3" name="Rectangle 2"/>
          <p:cNvSpPr/>
          <p:nvPr/>
        </p:nvSpPr>
        <p:spPr>
          <a:xfrm>
            <a:off x="228601" y="838200"/>
            <a:ext cx="8511138" cy="6001643"/>
          </a:xfrm>
          <a:prstGeom prst="rect">
            <a:avLst/>
          </a:prstGeom>
        </p:spPr>
        <p:txBody>
          <a:bodyPr wrap="square">
            <a:spAutoFit/>
          </a:bodyPr>
          <a:lstStyle/>
          <a:p>
            <a:pPr marL="285750" indent="-285750">
              <a:buFont typeface="Wingdings" panose="05000000000000000000" pitchFamily="2" charset="2"/>
              <a:buChar char="q"/>
            </a:pPr>
            <a:r>
              <a:rPr lang="en-IN" sz="2000" b="1" dirty="0">
                <a:solidFill>
                  <a:srgbClr val="87319F"/>
                </a:solidFill>
              </a:rPr>
              <a:t>Effective magnetic moment </a:t>
            </a:r>
            <a:r>
              <a:rPr lang="en-IN" sz="3200" b="1" dirty="0">
                <a:solidFill>
                  <a:srgbClr val="87319F"/>
                </a:solidFill>
              </a:rPr>
              <a:t>(</a:t>
            </a:r>
            <a:r>
              <a:rPr lang="en-IN" sz="3200" b="1" dirty="0" err="1">
                <a:solidFill>
                  <a:srgbClr val="87319F"/>
                </a:solidFill>
              </a:rPr>
              <a:t>μ</a:t>
            </a:r>
            <a:r>
              <a:rPr lang="en-IN" sz="3200" b="1" baseline="-25000" dirty="0" err="1">
                <a:solidFill>
                  <a:srgbClr val="87319F"/>
                </a:solidFill>
              </a:rPr>
              <a:t>eff</a:t>
            </a:r>
            <a:r>
              <a:rPr lang="en-IN" sz="3200" b="1" dirty="0">
                <a:solidFill>
                  <a:srgbClr val="87319F"/>
                </a:solidFill>
              </a:rPr>
              <a:t>)= [L(L+1) + 4S(S+1)]</a:t>
            </a:r>
            <a:r>
              <a:rPr lang="en-IN" sz="3200" b="1" baseline="30000" dirty="0">
                <a:solidFill>
                  <a:srgbClr val="87319F"/>
                </a:solidFill>
              </a:rPr>
              <a:t>1/2</a:t>
            </a:r>
          </a:p>
          <a:p>
            <a:endParaRPr lang="en-IN" sz="2000" b="1" dirty="0" smtClean="0">
              <a:solidFill>
                <a:srgbClr val="87319F"/>
              </a:solidFill>
            </a:endParaRPr>
          </a:p>
          <a:p>
            <a:r>
              <a:rPr lang="en-IN" sz="2000" b="1" dirty="0" smtClean="0">
                <a:solidFill>
                  <a:srgbClr val="87319F"/>
                </a:solidFill>
              </a:rPr>
              <a:t>For </a:t>
            </a:r>
            <a:r>
              <a:rPr lang="en-IN" sz="2000" b="1" dirty="0">
                <a:solidFill>
                  <a:srgbClr val="87319F"/>
                </a:solidFill>
              </a:rPr>
              <a:t>a given value of the orbital quantum number </a:t>
            </a:r>
            <a:r>
              <a:rPr lang="en-IN" sz="2000" b="1" i="1" dirty="0">
                <a:solidFill>
                  <a:srgbClr val="87319F"/>
                </a:solidFill>
              </a:rPr>
              <a:t>l</a:t>
            </a:r>
            <a:r>
              <a:rPr lang="en-IN" sz="2000" b="1" dirty="0">
                <a:solidFill>
                  <a:srgbClr val="87319F"/>
                </a:solidFill>
              </a:rPr>
              <a:t>, the magnetic quantum number </a:t>
            </a:r>
            <a:r>
              <a:rPr lang="en-IN" sz="2000" b="1" i="1" dirty="0" smtClean="0">
                <a:solidFill>
                  <a:srgbClr val="87319F"/>
                </a:solidFill>
              </a:rPr>
              <a:t>m </a:t>
            </a:r>
            <a:r>
              <a:rPr lang="en-IN" sz="2000" b="1" dirty="0" smtClean="0">
                <a:solidFill>
                  <a:srgbClr val="87319F"/>
                </a:solidFill>
              </a:rPr>
              <a:t>can </a:t>
            </a:r>
            <a:r>
              <a:rPr lang="en-IN" sz="2000" b="1" dirty="0">
                <a:solidFill>
                  <a:srgbClr val="87319F"/>
                </a:solidFill>
              </a:rPr>
              <a:t>have any values from </a:t>
            </a:r>
            <a:r>
              <a:rPr lang="en-IN" sz="2000" b="1" i="1" dirty="0">
                <a:solidFill>
                  <a:srgbClr val="87319F"/>
                </a:solidFill>
              </a:rPr>
              <a:t>–</a:t>
            </a:r>
            <a:r>
              <a:rPr lang="en-IN" sz="2000" b="1" i="1" dirty="0" smtClean="0">
                <a:solidFill>
                  <a:srgbClr val="87319F"/>
                </a:solidFill>
              </a:rPr>
              <a:t>l </a:t>
            </a:r>
            <a:r>
              <a:rPr lang="en-IN" sz="2000" b="1" dirty="0" smtClean="0">
                <a:solidFill>
                  <a:srgbClr val="87319F"/>
                </a:solidFill>
              </a:rPr>
              <a:t>to </a:t>
            </a:r>
            <a:r>
              <a:rPr lang="en-IN" sz="2000" b="1" i="1" dirty="0">
                <a:solidFill>
                  <a:srgbClr val="87319F"/>
                </a:solidFill>
              </a:rPr>
              <a:t>+</a:t>
            </a:r>
            <a:r>
              <a:rPr lang="en-IN" sz="2000" b="1" i="1" dirty="0" smtClean="0">
                <a:solidFill>
                  <a:srgbClr val="87319F"/>
                </a:solidFill>
              </a:rPr>
              <a:t>l </a:t>
            </a:r>
            <a:r>
              <a:rPr lang="en-IN" sz="2000" b="1" dirty="0" smtClean="0">
                <a:solidFill>
                  <a:srgbClr val="87319F"/>
                </a:solidFill>
              </a:rPr>
              <a:t>including </a:t>
            </a:r>
            <a:r>
              <a:rPr lang="en-IN" sz="2000" b="1" dirty="0">
                <a:solidFill>
                  <a:srgbClr val="87319F"/>
                </a:solidFill>
              </a:rPr>
              <a:t>0 (zero) and L = </a:t>
            </a:r>
            <a:r>
              <a:rPr lang="en-IN" sz="2000" b="1" dirty="0" smtClean="0">
                <a:solidFill>
                  <a:srgbClr val="87319F"/>
                </a:solidFill>
                <a:latin typeface="Symbol" panose="05050102010706020507" pitchFamily="18" charset="2"/>
              </a:rPr>
              <a:t>S</a:t>
            </a:r>
            <a:r>
              <a:rPr lang="en-IN" sz="2000" b="1" i="1" dirty="0" smtClean="0">
                <a:solidFill>
                  <a:srgbClr val="87319F"/>
                </a:solidFill>
              </a:rPr>
              <a:t>m</a:t>
            </a:r>
            <a:endParaRPr lang="en-IN" sz="2000" b="1" dirty="0">
              <a:solidFill>
                <a:srgbClr val="87319F"/>
              </a:solidFill>
            </a:endParaRPr>
          </a:p>
          <a:p>
            <a:endParaRPr lang="en-IN" sz="2000" b="1" dirty="0" smtClean="0">
              <a:solidFill>
                <a:srgbClr val="87319F"/>
              </a:solidFill>
            </a:endParaRPr>
          </a:p>
          <a:p>
            <a:r>
              <a:rPr lang="en-IN" sz="2000" b="1" dirty="0" smtClean="0">
                <a:solidFill>
                  <a:srgbClr val="87319F"/>
                </a:solidFill>
              </a:rPr>
              <a:t>For </a:t>
            </a:r>
            <a:r>
              <a:rPr lang="en-IN" sz="2000" b="1" i="1" dirty="0" smtClean="0">
                <a:solidFill>
                  <a:srgbClr val="87319F"/>
                </a:solidFill>
              </a:rPr>
              <a:t>d-</a:t>
            </a:r>
            <a:r>
              <a:rPr lang="en-IN" sz="2000" b="1" dirty="0" smtClean="0">
                <a:solidFill>
                  <a:srgbClr val="87319F"/>
                </a:solidFill>
              </a:rPr>
              <a:t>orbital </a:t>
            </a:r>
            <a:r>
              <a:rPr lang="en-IN" sz="2000" b="1" dirty="0">
                <a:solidFill>
                  <a:srgbClr val="87319F"/>
                </a:solidFill>
              </a:rPr>
              <a:t>electrons, </a:t>
            </a:r>
            <a:r>
              <a:rPr lang="en-IN" sz="2000" b="1" i="1" dirty="0" smtClean="0">
                <a:solidFill>
                  <a:srgbClr val="87319F"/>
                </a:solidFill>
              </a:rPr>
              <a:t>l </a:t>
            </a:r>
            <a:r>
              <a:rPr lang="en-IN" sz="2000" b="1" dirty="0" smtClean="0">
                <a:solidFill>
                  <a:srgbClr val="87319F"/>
                </a:solidFill>
              </a:rPr>
              <a:t>= </a:t>
            </a:r>
            <a:r>
              <a:rPr lang="en-IN" sz="2000" b="1" dirty="0">
                <a:solidFill>
                  <a:srgbClr val="87319F"/>
                </a:solidFill>
              </a:rPr>
              <a:t>2, so, </a:t>
            </a:r>
            <a:r>
              <a:rPr lang="en-IN" sz="2000" b="1" i="1" dirty="0">
                <a:solidFill>
                  <a:srgbClr val="87319F"/>
                </a:solidFill>
              </a:rPr>
              <a:t>m</a:t>
            </a:r>
            <a:r>
              <a:rPr lang="en-IN" sz="2000" b="1" dirty="0">
                <a:solidFill>
                  <a:srgbClr val="87319F"/>
                </a:solidFill>
              </a:rPr>
              <a:t>= 2, 1, 0, -1, -2</a:t>
            </a:r>
          </a:p>
          <a:p>
            <a:r>
              <a:rPr lang="en-IN" sz="2000" b="1" dirty="0">
                <a:solidFill>
                  <a:srgbClr val="87319F"/>
                </a:solidFill>
              </a:rPr>
              <a:t>If there is only one electron in the </a:t>
            </a:r>
            <a:r>
              <a:rPr lang="en-IN" sz="2000" b="1" i="1" dirty="0" smtClean="0">
                <a:solidFill>
                  <a:srgbClr val="87319F"/>
                </a:solidFill>
              </a:rPr>
              <a:t>d-</a:t>
            </a:r>
            <a:r>
              <a:rPr lang="en-IN" sz="2000" b="1" dirty="0" smtClean="0">
                <a:solidFill>
                  <a:srgbClr val="87319F"/>
                </a:solidFill>
              </a:rPr>
              <a:t>orbitals</a:t>
            </a:r>
            <a:r>
              <a:rPr lang="en-IN" sz="2000" b="1" dirty="0">
                <a:solidFill>
                  <a:srgbClr val="87319F"/>
                </a:solidFill>
              </a:rPr>
              <a:t>, </a:t>
            </a:r>
            <a:r>
              <a:rPr lang="en-IN" sz="2000" b="1" i="1" dirty="0">
                <a:solidFill>
                  <a:srgbClr val="87319F"/>
                </a:solidFill>
              </a:rPr>
              <a:t>L</a:t>
            </a:r>
            <a:r>
              <a:rPr lang="en-IN" sz="2000" b="1" dirty="0">
                <a:solidFill>
                  <a:srgbClr val="87319F"/>
                </a:solidFill>
              </a:rPr>
              <a:t>= </a:t>
            </a:r>
            <a:r>
              <a:rPr lang="en-IN" sz="2000" b="1" dirty="0" smtClean="0">
                <a:solidFill>
                  <a:srgbClr val="87319F"/>
                </a:solidFill>
              </a:rPr>
              <a:t>2</a:t>
            </a:r>
          </a:p>
          <a:p>
            <a:r>
              <a:rPr lang="en-IN" sz="2000" b="1" dirty="0">
                <a:solidFill>
                  <a:srgbClr val="87319F"/>
                </a:solidFill>
              </a:rPr>
              <a:t> </a:t>
            </a:r>
            <a:r>
              <a:rPr lang="en-IN" sz="2000" b="1" dirty="0" smtClean="0">
                <a:solidFill>
                  <a:srgbClr val="87319F"/>
                </a:solidFill>
              </a:rPr>
              <a:t>    </a:t>
            </a:r>
            <a:endParaRPr lang="en-IN" sz="2000" b="1" dirty="0">
              <a:solidFill>
                <a:srgbClr val="87319F"/>
              </a:solidFill>
            </a:endParaRPr>
          </a:p>
          <a:p>
            <a:pPr marL="342900" indent="-342900">
              <a:buFont typeface="Wingdings" panose="05000000000000000000" pitchFamily="2" charset="2"/>
              <a:buChar char="q"/>
            </a:pPr>
            <a:r>
              <a:rPr lang="en-IN" sz="2000" b="1" dirty="0" smtClean="0">
                <a:solidFill>
                  <a:srgbClr val="87319F"/>
                </a:solidFill>
              </a:rPr>
              <a:t>Experimental  </a:t>
            </a:r>
            <a:r>
              <a:rPr lang="el-GR" sz="2000" b="1" i="1" dirty="0" smtClean="0">
                <a:solidFill>
                  <a:srgbClr val="87319F"/>
                </a:solidFill>
              </a:rPr>
              <a:t>μ</a:t>
            </a:r>
            <a:r>
              <a:rPr lang="en-IN" sz="2000" b="1" i="1" dirty="0" smtClean="0">
                <a:solidFill>
                  <a:srgbClr val="87319F"/>
                </a:solidFill>
              </a:rPr>
              <a:t> </a:t>
            </a:r>
            <a:r>
              <a:rPr lang="en-IN" sz="2000" b="1" dirty="0" smtClean="0">
                <a:solidFill>
                  <a:srgbClr val="87319F"/>
                </a:solidFill>
              </a:rPr>
              <a:t>values effectively used to differentiate high-spin or low-spin states of complexes</a:t>
            </a:r>
            <a:r>
              <a:rPr lang="en-IN" sz="2000" b="1" dirty="0">
                <a:solidFill>
                  <a:srgbClr val="87319F"/>
                </a:solidFill>
              </a:rPr>
              <a:t>.</a:t>
            </a:r>
          </a:p>
          <a:p>
            <a:pPr marL="342900" indent="-342900">
              <a:buFont typeface="Wingdings" panose="05000000000000000000" pitchFamily="2" charset="2"/>
              <a:buChar char="q"/>
            </a:pPr>
            <a:r>
              <a:rPr lang="en-IN" sz="2000" b="1" dirty="0" smtClean="0">
                <a:solidFill>
                  <a:srgbClr val="87319F"/>
                </a:solidFill>
              </a:rPr>
              <a:t>For 1</a:t>
            </a:r>
            <a:r>
              <a:rPr lang="en-IN" sz="2000" b="1" baseline="30000" dirty="0" smtClean="0">
                <a:solidFill>
                  <a:srgbClr val="87319F"/>
                </a:solidFill>
              </a:rPr>
              <a:t>st</a:t>
            </a:r>
            <a:r>
              <a:rPr lang="en-IN" sz="2000" b="1" dirty="0" smtClean="0">
                <a:solidFill>
                  <a:srgbClr val="87319F"/>
                </a:solidFill>
              </a:rPr>
              <a:t> row transition metal ions, effect of L on </a:t>
            </a:r>
            <a:r>
              <a:rPr lang="el-GR" sz="2000" b="1" dirty="0" smtClean="0">
                <a:solidFill>
                  <a:srgbClr val="87319F"/>
                </a:solidFill>
              </a:rPr>
              <a:t>μ</a:t>
            </a:r>
            <a:r>
              <a:rPr lang="en-IN" sz="2000" b="1" dirty="0" smtClean="0">
                <a:solidFill>
                  <a:srgbClr val="87319F"/>
                </a:solidFill>
              </a:rPr>
              <a:t> is small and </a:t>
            </a:r>
            <a:r>
              <a:rPr lang="el-GR" sz="2000" b="1" dirty="0" smtClean="0">
                <a:solidFill>
                  <a:srgbClr val="87319F"/>
                </a:solidFill>
              </a:rPr>
              <a:t>μ</a:t>
            </a:r>
            <a:r>
              <a:rPr lang="en-IN" sz="2000" b="1" baseline="-25000" dirty="0" smtClean="0">
                <a:solidFill>
                  <a:srgbClr val="87319F"/>
                </a:solidFill>
              </a:rPr>
              <a:t>eff</a:t>
            </a:r>
            <a:r>
              <a:rPr lang="en-IN" sz="2000" b="1" dirty="0" smtClean="0">
                <a:solidFill>
                  <a:srgbClr val="87319F"/>
                </a:solidFill>
              </a:rPr>
              <a:t> correlate fairly well with those derived from the spin-only formula</a:t>
            </a:r>
            <a:r>
              <a:rPr lang="en-IN" sz="2000" b="1" dirty="0">
                <a:solidFill>
                  <a:srgbClr val="87319F"/>
                </a:solidFill>
              </a:rPr>
              <a:t>. </a:t>
            </a:r>
            <a:endParaRPr lang="en-IN" sz="2000" b="1" dirty="0" smtClean="0">
              <a:solidFill>
                <a:srgbClr val="87319F"/>
              </a:solidFill>
            </a:endParaRPr>
          </a:p>
          <a:p>
            <a:endParaRPr lang="en-IN" altLang="en-US" sz="2000" b="1" dirty="0" smtClean="0">
              <a:solidFill>
                <a:srgbClr val="87319F"/>
              </a:solidFill>
              <a:sym typeface="Symbol" pitchFamily="18" charset="2"/>
            </a:endParaRPr>
          </a:p>
          <a:p>
            <a:r>
              <a:rPr lang="en-US" altLang="en-US" sz="2800" b="1" dirty="0" smtClean="0">
                <a:solidFill>
                  <a:srgbClr val="CC0000"/>
                </a:solidFill>
                <a:sym typeface="Symbol" pitchFamily="18" charset="2"/>
              </a:rPr>
              <a:t></a:t>
            </a:r>
            <a:r>
              <a:rPr lang="en-US" altLang="en-US" sz="2800" b="1" baseline="-25000" dirty="0" smtClean="0">
                <a:solidFill>
                  <a:srgbClr val="CC0000"/>
                </a:solidFill>
                <a:sym typeface="Symbol" pitchFamily="18" charset="2"/>
              </a:rPr>
              <a:t>eff</a:t>
            </a:r>
            <a:r>
              <a:rPr lang="en-US" altLang="en-US" sz="2800" b="1" dirty="0" smtClean="0">
                <a:solidFill>
                  <a:srgbClr val="CC0000"/>
                </a:solidFill>
                <a:sym typeface="Symbol" pitchFamily="18" charset="2"/>
              </a:rPr>
              <a:t> = </a:t>
            </a:r>
            <a:r>
              <a:rPr lang="en-US" altLang="en-US" sz="2800" b="1" baseline="-25000" dirty="0" err="1" smtClean="0">
                <a:solidFill>
                  <a:srgbClr val="CC0000"/>
                </a:solidFill>
                <a:sym typeface="Symbol" pitchFamily="18" charset="2"/>
              </a:rPr>
              <a:t>s.o</a:t>
            </a:r>
            <a:r>
              <a:rPr lang="en-US" altLang="en-US" sz="2800" b="1" baseline="-25000" dirty="0" smtClean="0">
                <a:solidFill>
                  <a:srgbClr val="CC0000"/>
                </a:solidFill>
                <a:sym typeface="Symbol" pitchFamily="18" charset="2"/>
              </a:rPr>
              <a:t>.</a:t>
            </a:r>
            <a:r>
              <a:rPr lang="en-US" altLang="en-US" sz="2800" b="1" dirty="0" smtClean="0">
                <a:solidFill>
                  <a:srgbClr val="CC0000"/>
                </a:solidFill>
              </a:rPr>
              <a:t> </a:t>
            </a:r>
            <a:r>
              <a:rPr lang="en-US" altLang="en-US" sz="2800" b="1" dirty="0">
                <a:solidFill>
                  <a:srgbClr val="CC0000"/>
                </a:solidFill>
              </a:rPr>
              <a:t>= 2{S(S+1)}</a:t>
            </a:r>
            <a:r>
              <a:rPr lang="en-US" altLang="en-US" sz="2800" b="1" baseline="30000" dirty="0">
                <a:solidFill>
                  <a:srgbClr val="CC0000"/>
                </a:solidFill>
              </a:rPr>
              <a:t>1/2</a:t>
            </a:r>
            <a:r>
              <a:rPr lang="en-US" altLang="en-US" sz="2800" b="1" dirty="0">
                <a:solidFill>
                  <a:srgbClr val="CC0000"/>
                </a:solidFill>
              </a:rPr>
              <a:t> </a:t>
            </a:r>
            <a:r>
              <a:rPr lang="en-US" altLang="en-US" sz="2800" b="1" dirty="0" smtClean="0">
                <a:solidFill>
                  <a:srgbClr val="CC0000"/>
                </a:solidFill>
                <a:sym typeface="Symbol" pitchFamily="18" charset="2"/>
              </a:rPr>
              <a:t></a:t>
            </a:r>
            <a:r>
              <a:rPr lang="en-US" altLang="en-US" sz="2800" b="1" baseline="-25000" dirty="0">
                <a:solidFill>
                  <a:srgbClr val="CC0000"/>
                </a:solidFill>
              </a:rPr>
              <a:t>B  </a:t>
            </a:r>
            <a:r>
              <a:rPr lang="en-US" altLang="en-US" sz="2800" b="1" dirty="0">
                <a:solidFill>
                  <a:srgbClr val="000066"/>
                </a:solidFill>
              </a:rPr>
              <a:t>(</a:t>
            </a:r>
            <a:r>
              <a:rPr lang="en-US" altLang="en-US" sz="2800" b="1" dirty="0">
                <a:solidFill>
                  <a:srgbClr val="000066"/>
                </a:solidFill>
                <a:sym typeface="Symbol" pitchFamily="18" charset="2"/>
              </a:rPr>
              <a:t></a:t>
            </a:r>
            <a:r>
              <a:rPr lang="en-US" altLang="en-US" sz="2800" b="1" baseline="-25000" dirty="0">
                <a:solidFill>
                  <a:srgbClr val="000066"/>
                </a:solidFill>
              </a:rPr>
              <a:t>B</a:t>
            </a:r>
            <a:r>
              <a:rPr lang="en-US" altLang="en-US" sz="2800" b="1" dirty="0">
                <a:solidFill>
                  <a:srgbClr val="000066"/>
                </a:solidFill>
              </a:rPr>
              <a:t> is the Bohr magneton</a:t>
            </a:r>
            <a:r>
              <a:rPr lang="en-US" altLang="en-US" sz="2800" b="1" dirty="0" smtClean="0">
                <a:solidFill>
                  <a:srgbClr val="000066"/>
                </a:solidFill>
              </a:rPr>
              <a:t>)</a:t>
            </a:r>
          </a:p>
          <a:p>
            <a:endParaRPr lang="en-US" altLang="en-US" sz="2800" b="1" dirty="0" smtClean="0">
              <a:solidFill>
                <a:srgbClr val="000066"/>
              </a:solidFill>
            </a:endParaRPr>
          </a:p>
          <a:p>
            <a:r>
              <a:rPr lang="en-US" sz="2800" b="1" dirty="0" smtClean="0">
                <a:solidFill>
                  <a:srgbClr val="87319F"/>
                </a:solidFill>
              </a:rPr>
              <a:t>	In terms of number of unpaired electrons “n”</a:t>
            </a:r>
          </a:p>
          <a:p>
            <a:r>
              <a:rPr lang="en-US" altLang="en-US" sz="2800" b="1" dirty="0" smtClean="0">
                <a:solidFill>
                  <a:srgbClr val="000066"/>
                </a:solidFill>
              </a:rPr>
              <a:t>	</a:t>
            </a:r>
            <a:r>
              <a:rPr lang="en-US" altLang="en-US" sz="2800" b="1" dirty="0">
                <a:solidFill>
                  <a:srgbClr val="000066"/>
                </a:solidFill>
              </a:rPr>
              <a:t>	</a:t>
            </a:r>
            <a:r>
              <a:rPr lang="en-US" altLang="en-US" sz="2800" b="1" dirty="0" smtClean="0">
                <a:solidFill>
                  <a:srgbClr val="C00000"/>
                </a:solidFill>
                <a:sym typeface="Symbol" pitchFamily="18" charset="2"/>
              </a:rPr>
              <a:t></a:t>
            </a:r>
            <a:r>
              <a:rPr lang="en-US" altLang="en-US" sz="2800" b="1" baseline="-25000" dirty="0">
                <a:solidFill>
                  <a:srgbClr val="C00000"/>
                </a:solidFill>
                <a:sym typeface="Symbol" pitchFamily="18" charset="2"/>
              </a:rPr>
              <a:t>eff</a:t>
            </a:r>
            <a:r>
              <a:rPr lang="en-US" altLang="en-US" sz="2800" b="1" dirty="0">
                <a:solidFill>
                  <a:srgbClr val="C00000"/>
                </a:solidFill>
                <a:sym typeface="Symbol" pitchFamily="18" charset="2"/>
              </a:rPr>
              <a:t> = </a:t>
            </a:r>
            <a:r>
              <a:rPr lang="en-US" altLang="en-US" sz="2800" b="1" baseline="-25000" dirty="0" err="1">
                <a:solidFill>
                  <a:srgbClr val="C00000"/>
                </a:solidFill>
                <a:sym typeface="Symbol" pitchFamily="18" charset="2"/>
              </a:rPr>
              <a:t>s.o</a:t>
            </a:r>
            <a:r>
              <a:rPr lang="en-US" altLang="en-US" sz="2800" b="1" baseline="-25000" dirty="0" smtClean="0">
                <a:solidFill>
                  <a:srgbClr val="C00000"/>
                </a:solidFill>
                <a:sym typeface="Symbol" pitchFamily="18" charset="2"/>
              </a:rPr>
              <a:t>. </a:t>
            </a:r>
            <a:r>
              <a:rPr lang="en-US" altLang="en-US" sz="2800" b="1" dirty="0" smtClean="0">
                <a:solidFill>
                  <a:srgbClr val="C00000"/>
                </a:solidFill>
                <a:sym typeface="Symbol" pitchFamily="18" charset="2"/>
              </a:rPr>
              <a:t>=</a:t>
            </a:r>
            <a:r>
              <a:rPr lang="en-US" altLang="en-US" sz="2800" b="1" baseline="-25000" dirty="0" smtClean="0">
                <a:solidFill>
                  <a:srgbClr val="C00000"/>
                </a:solidFill>
                <a:sym typeface="Symbol" pitchFamily="18" charset="2"/>
              </a:rPr>
              <a:t> </a:t>
            </a:r>
            <a:r>
              <a:rPr lang="en-US" altLang="en-US" sz="2800" b="1" dirty="0" smtClean="0">
                <a:solidFill>
                  <a:srgbClr val="C00000"/>
                </a:solidFill>
              </a:rPr>
              <a:t>{</a:t>
            </a:r>
            <a:r>
              <a:rPr lang="en-US" altLang="en-US" sz="2800" b="1" dirty="0">
                <a:solidFill>
                  <a:srgbClr val="C00000"/>
                </a:solidFill>
              </a:rPr>
              <a:t>n(n+2)}</a:t>
            </a:r>
            <a:r>
              <a:rPr lang="en-US" altLang="en-US" sz="2800" b="1" baseline="30000" dirty="0">
                <a:solidFill>
                  <a:srgbClr val="C00000"/>
                </a:solidFill>
              </a:rPr>
              <a:t>1/2</a:t>
            </a:r>
            <a:r>
              <a:rPr lang="en-US" altLang="en-US" sz="2800" b="1" dirty="0">
                <a:solidFill>
                  <a:srgbClr val="C00000"/>
                </a:solidFill>
              </a:rPr>
              <a:t> </a:t>
            </a:r>
            <a:r>
              <a:rPr lang="en-US" altLang="en-US" sz="2800" b="1" dirty="0">
                <a:solidFill>
                  <a:srgbClr val="C00000"/>
                </a:solidFill>
                <a:sym typeface="Symbol" pitchFamily="18" charset="2"/>
              </a:rPr>
              <a:t></a:t>
            </a:r>
            <a:r>
              <a:rPr lang="en-US" altLang="en-US" sz="2800" b="1" baseline="-25000" dirty="0">
                <a:solidFill>
                  <a:srgbClr val="C00000"/>
                </a:solidFill>
              </a:rPr>
              <a:t>B</a:t>
            </a:r>
            <a:endParaRPr lang="en-IN" sz="2800" b="1" dirty="0">
              <a:solidFill>
                <a:srgbClr val="C00000"/>
              </a:solidFill>
            </a:endParaRPr>
          </a:p>
        </p:txBody>
      </p:sp>
    </p:spTree>
    <p:extLst>
      <p:ext uri="{BB962C8B-B14F-4D97-AF65-F5344CB8AC3E}">
        <p14:creationId xmlns:p14="http://schemas.microsoft.com/office/powerpoint/2010/main" val="182085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572" y="152400"/>
            <a:ext cx="8335167" cy="584775"/>
          </a:xfrm>
          <a:prstGeom prst="rect">
            <a:avLst/>
          </a:prstGeom>
          <a:noFill/>
        </p:spPr>
        <p:txBody>
          <a:bodyPr wrap="none" rtlCol="0">
            <a:spAutoFit/>
          </a:bodyPr>
          <a:lstStyle/>
          <a:p>
            <a:pPr algn="ctr"/>
            <a:r>
              <a:rPr lang="en-US" sz="3200" b="1" dirty="0" smtClean="0">
                <a:solidFill>
                  <a:srgbClr val="B533BF"/>
                </a:solidFill>
              </a:rPr>
              <a:t>Magnetic Properties of Coordination Complexes</a:t>
            </a:r>
            <a:endParaRPr lang="en-US" sz="3200" b="1" dirty="0">
              <a:solidFill>
                <a:srgbClr val="B533BF"/>
              </a:solidFill>
            </a:endParaRPr>
          </a:p>
        </p:txBody>
      </p:sp>
      <p:sp>
        <p:nvSpPr>
          <p:cNvPr id="32" name="Text Box 5"/>
          <p:cNvSpPr txBox="1">
            <a:spLocks noChangeArrowheads="1"/>
          </p:cNvSpPr>
          <p:nvPr/>
        </p:nvSpPr>
        <p:spPr bwMode="auto">
          <a:xfrm>
            <a:off x="539750" y="981075"/>
            <a:ext cx="79136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buFont typeface="Wingdings" panose="05000000000000000000" pitchFamily="2" charset="2"/>
              <a:buChar char="q"/>
            </a:pPr>
            <a:r>
              <a:rPr lang="en-US" altLang="en-US" sz="2000" b="1" i="1" dirty="0">
                <a:solidFill>
                  <a:srgbClr val="87319F"/>
                </a:solidFill>
              </a:rPr>
              <a:t>Using the </a:t>
            </a:r>
            <a:r>
              <a:rPr lang="en-US" altLang="en-US" sz="2000" b="1" i="1" dirty="0" err="1">
                <a:solidFill>
                  <a:srgbClr val="87319F"/>
                </a:solidFill>
              </a:rPr>
              <a:t>Spectrochemical</a:t>
            </a:r>
            <a:r>
              <a:rPr lang="en-US" altLang="en-US" sz="2000" b="1" i="1" dirty="0">
                <a:solidFill>
                  <a:srgbClr val="87319F"/>
                </a:solidFill>
              </a:rPr>
              <a:t> Series to </a:t>
            </a:r>
            <a:r>
              <a:rPr lang="en-US" altLang="en-US" sz="2000" b="1" i="1" dirty="0" smtClean="0">
                <a:solidFill>
                  <a:srgbClr val="87319F"/>
                </a:solidFill>
              </a:rPr>
              <a:t>predict magnetic properties.</a:t>
            </a:r>
          </a:p>
          <a:p>
            <a:pPr marL="285750" indent="-285750">
              <a:buFont typeface="Wingdings" panose="05000000000000000000" pitchFamily="2" charset="2"/>
              <a:buChar char="q"/>
            </a:pPr>
            <a:endParaRPr lang="en-US" altLang="en-US" sz="2000" b="1" dirty="0" smtClean="0">
              <a:solidFill>
                <a:srgbClr val="87319F"/>
              </a:solidFill>
            </a:endParaRPr>
          </a:p>
          <a:p>
            <a:pPr marL="285750" indent="-285750">
              <a:buFont typeface="Wingdings" panose="05000000000000000000" pitchFamily="2" charset="2"/>
              <a:buChar char="q"/>
            </a:pPr>
            <a:r>
              <a:rPr lang="en-US" altLang="en-US" sz="2000" b="1" dirty="0" smtClean="0">
                <a:solidFill>
                  <a:srgbClr val="87319F"/>
                </a:solidFill>
              </a:rPr>
              <a:t>How </a:t>
            </a:r>
            <a:r>
              <a:rPr lang="en-US" altLang="en-US" sz="2000" b="1" dirty="0">
                <a:solidFill>
                  <a:srgbClr val="87319F"/>
                </a:solidFill>
              </a:rPr>
              <a:t>many unpaired electrons would you expect to find in the octahedral complex [Fe(CN)</a:t>
            </a:r>
            <a:r>
              <a:rPr lang="en-US" altLang="en-US" sz="2000" b="1" baseline="-25000" dirty="0">
                <a:solidFill>
                  <a:srgbClr val="87319F"/>
                </a:solidFill>
              </a:rPr>
              <a:t>6</a:t>
            </a:r>
            <a:r>
              <a:rPr lang="en-US" altLang="en-US" sz="2000" b="1" dirty="0">
                <a:solidFill>
                  <a:srgbClr val="87319F"/>
                </a:solidFill>
              </a:rPr>
              <a:t>]</a:t>
            </a:r>
            <a:r>
              <a:rPr lang="en-US" altLang="en-US" sz="2000" b="1" baseline="30000" dirty="0">
                <a:solidFill>
                  <a:srgbClr val="87319F"/>
                </a:solidFill>
              </a:rPr>
              <a:t>3-</a:t>
            </a:r>
            <a:r>
              <a:rPr lang="en-US" altLang="en-US" sz="2000" b="1" dirty="0">
                <a:solidFill>
                  <a:srgbClr val="87319F"/>
                </a:solidFill>
              </a:rPr>
              <a:t>?</a:t>
            </a:r>
            <a:endParaRPr lang="en-CA" altLang="en-US" sz="2000" b="1" i="1" baseline="-25000" dirty="0">
              <a:solidFill>
                <a:srgbClr val="87319F"/>
              </a:solidFill>
            </a:endParaRPr>
          </a:p>
        </p:txBody>
      </p:sp>
      <p:sp>
        <p:nvSpPr>
          <p:cNvPr id="33" name="Text Box 7"/>
          <p:cNvSpPr txBox="1">
            <a:spLocks noChangeArrowheads="1"/>
          </p:cNvSpPr>
          <p:nvPr/>
        </p:nvSpPr>
        <p:spPr bwMode="auto">
          <a:xfrm>
            <a:off x="1408113" y="3928268"/>
            <a:ext cx="209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Fe    [</a:t>
            </a:r>
            <a:r>
              <a:rPr lang="en-US" altLang="en-US" dirty="0" err="1"/>
              <a:t>Ar</a:t>
            </a:r>
            <a:r>
              <a:rPr lang="en-US" altLang="en-US" dirty="0"/>
              <a:t>]3</a:t>
            </a:r>
            <a:r>
              <a:rPr lang="en-US" altLang="en-US" i="1" dirty="0"/>
              <a:t>d</a:t>
            </a:r>
            <a:r>
              <a:rPr lang="en-US" altLang="en-US" baseline="30000" dirty="0"/>
              <a:t>6</a:t>
            </a:r>
            <a:r>
              <a:rPr lang="en-US" altLang="en-US" dirty="0"/>
              <a:t>4</a:t>
            </a:r>
            <a:r>
              <a:rPr lang="en-US" altLang="en-US" i="1" dirty="0"/>
              <a:t>s</a:t>
            </a:r>
            <a:r>
              <a:rPr lang="en-US" altLang="en-US" baseline="30000" dirty="0"/>
              <a:t>2</a:t>
            </a:r>
            <a:endParaRPr lang="en-US" altLang="en-US" dirty="0"/>
          </a:p>
        </p:txBody>
      </p:sp>
      <p:sp>
        <p:nvSpPr>
          <p:cNvPr id="34" name="Text Box 8"/>
          <p:cNvSpPr txBox="1">
            <a:spLocks noChangeArrowheads="1"/>
          </p:cNvSpPr>
          <p:nvPr/>
        </p:nvSpPr>
        <p:spPr bwMode="auto">
          <a:xfrm>
            <a:off x="1408113" y="4691856"/>
            <a:ext cx="1712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Fe</a:t>
            </a:r>
            <a:r>
              <a:rPr lang="en-US" altLang="en-US" baseline="30000"/>
              <a:t>3+</a:t>
            </a:r>
            <a:r>
              <a:rPr lang="en-US" altLang="en-US"/>
              <a:t> [Ar]3</a:t>
            </a:r>
            <a:r>
              <a:rPr lang="en-US" altLang="en-US" i="1"/>
              <a:t>d</a:t>
            </a:r>
            <a:r>
              <a:rPr lang="en-US" altLang="en-US" baseline="30000"/>
              <a:t>5</a:t>
            </a:r>
            <a:endParaRPr lang="en-US" altLang="en-US"/>
          </a:p>
        </p:txBody>
      </p:sp>
      <p:pic>
        <p:nvPicPr>
          <p:cNvPr id="35" name="Picture 9" descr="FG25_15-01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191000" y="3129756"/>
            <a:ext cx="3422650" cy="2408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1928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572" y="152400"/>
            <a:ext cx="8335167" cy="584775"/>
          </a:xfrm>
          <a:prstGeom prst="rect">
            <a:avLst/>
          </a:prstGeom>
          <a:noFill/>
        </p:spPr>
        <p:txBody>
          <a:bodyPr wrap="none" rtlCol="0">
            <a:spAutoFit/>
          </a:bodyPr>
          <a:lstStyle/>
          <a:p>
            <a:pPr algn="ctr"/>
            <a:r>
              <a:rPr lang="en-US" sz="3200" b="1" dirty="0" smtClean="0">
                <a:solidFill>
                  <a:srgbClr val="B533BF"/>
                </a:solidFill>
              </a:rPr>
              <a:t>Magnetic Properties of Coordination Complexes</a:t>
            </a:r>
            <a:endParaRPr lang="en-US" sz="3200" b="1" dirty="0">
              <a:solidFill>
                <a:srgbClr val="B533BF"/>
              </a:solidFill>
            </a:endParaRPr>
          </a:p>
        </p:txBody>
      </p:sp>
      <p:sp>
        <p:nvSpPr>
          <p:cNvPr id="7" name="Text Box 5"/>
          <p:cNvSpPr txBox="1">
            <a:spLocks noChangeArrowheads="1"/>
          </p:cNvSpPr>
          <p:nvPr/>
        </p:nvSpPr>
        <p:spPr bwMode="auto">
          <a:xfrm>
            <a:off x="304800" y="838200"/>
            <a:ext cx="8686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i="1" dirty="0">
                <a:solidFill>
                  <a:srgbClr val="0070C0"/>
                </a:solidFill>
              </a:rPr>
              <a:t>Using the Crystal Field theory to Predict the Structure of a Complex from Its Magnetic Properties.</a:t>
            </a:r>
            <a:endParaRPr lang="en-US" altLang="en-US" sz="2000" b="1" dirty="0">
              <a:solidFill>
                <a:srgbClr val="0070C0"/>
              </a:solidFill>
            </a:endParaRPr>
          </a:p>
          <a:p>
            <a:pPr marL="342900" indent="-342900">
              <a:buFont typeface="Wingdings" panose="05000000000000000000" pitchFamily="2" charset="2"/>
              <a:buChar char="q"/>
            </a:pPr>
            <a:r>
              <a:rPr lang="en-US" altLang="en-US" sz="2000" b="1" dirty="0">
                <a:solidFill>
                  <a:srgbClr val="87319F"/>
                </a:solidFill>
              </a:rPr>
              <a:t>The complex ion [Ni(CN</a:t>
            </a:r>
            <a:r>
              <a:rPr lang="en-US" altLang="en-US" sz="2000" b="1" baseline="-25000" dirty="0">
                <a:solidFill>
                  <a:srgbClr val="87319F"/>
                </a:solidFill>
              </a:rPr>
              <a:t>4</a:t>
            </a:r>
            <a:r>
              <a:rPr lang="en-US" altLang="en-US" sz="2000" b="1" dirty="0">
                <a:solidFill>
                  <a:srgbClr val="87319F"/>
                </a:solidFill>
              </a:rPr>
              <a:t>)]</a:t>
            </a:r>
            <a:r>
              <a:rPr lang="en-US" altLang="en-US" sz="2000" b="1" baseline="30000" dirty="0">
                <a:solidFill>
                  <a:srgbClr val="87319F"/>
                </a:solidFill>
              </a:rPr>
              <a:t>2-</a:t>
            </a:r>
            <a:r>
              <a:rPr lang="en-US" altLang="en-US" sz="2000" b="1" dirty="0">
                <a:solidFill>
                  <a:srgbClr val="87319F"/>
                </a:solidFill>
              </a:rPr>
              <a:t> is diamagnetic.  Use ideas from the crystal field theory to speculate on its </a:t>
            </a:r>
            <a:r>
              <a:rPr lang="en-US" altLang="en-US" sz="2000" b="1" dirty="0" smtClean="0">
                <a:solidFill>
                  <a:srgbClr val="87319F"/>
                </a:solidFill>
              </a:rPr>
              <a:t>probable </a:t>
            </a:r>
            <a:r>
              <a:rPr lang="en-US" altLang="en-US" sz="2000" b="1" dirty="0">
                <a:solidFill>
                  <a:srgbClr val="87319F"/>
                </a:solidFill>
              </a:rPr>
              <a:t>structure.</a:t>
            </a:r>
            <a:endParaRPr lang="en-CA" altLang="en-US" sz="2000" b="1" i="1" baseline="-25000" dirty="0">
              <a:solidFill>
                <a:srgbClr val="87319F"/>
              </a:solidFill>
            </a:endParaRPr>
          </a:p>
        </p:txBody>
      </p:sp>
      <p:sp>
        <p:nvSpPr>
          <p:cNvPr id="8" name="Text Box 6"/>
          <p:cNvSpPr txBox="1">
            <a:spLocks noChangeArrowheads="1"/>
          </p:cNvSpPr>
          <p:nvPr/>
        </p:nvSpPr>
        <p:spPr bwMode="auto">
          <a:xfrm>
            <a:off x="44136" y="3429000"/>
            <a:ext cx="1677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solidFill>
                  <a:srgbClr val="0000FF"/>
                </a:solidFill>
              </a:rPr>
              <a:t>Solution:</a:t>
            </a:r>
            <a:endParaRPr lang="en-CA" altLang="en-US" i="1" dirty="0">
              <a:solidFill>
                <a:srgbClr val="0000FF"/>
              </a:solidFill>
            </a:endParaRPr>
          </a:p>
        </p:txBody>
      </p:sp>
      <p:sp>
        <p:nvSpPr>
          <p:cNvPr id="9" name="Text Box 7"/>
          <p:cNvSpPr txBox="1">
            <a:spLocks noChangeArrowheads="1"/>
          </p:cNvSpPr>
          <p:nvPr/>
        </p:nvSpPr>
        <p:spPr bwMode="auto">
          <a:xfrm>
            <a:off x="304800" y="2181761"/>
            <a:ext cx="8686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q"/>
            </a:pPr>
            <a:r>
              <a:rPr lang="en-US" altLang="en-US" sz="2000" b="1" dirty="0">
                <a:solidFill>
                  <a:srgbClr val="87319F"/>
                </a:solidFill>
              </a:rPr>
              <a:t>Coordination is 4 so octahedral complex is not possible.</a:t>
            </a:r>
          </a:p>
          <a:p>
            <a:pPr marL="342900" indent="-342900">
              <a:buFont typeface="Wingdings" panose="05000000000000000000" pitchFamily="2" charset="2"/>
              <a:buChar char="q"/>
            </a:pPr>
            <a:r>
              <a:rPr lang="en-US" altLang="en-US" sz="2000" b="1" dirty="0">
                <a:solidFill>
                  <a:srgbClr val="87319F"/>
                </a:solidFill>
              </a:rPr>
              <a:t>Complex must be tetrahedral or square planar.</a:t>
            </a:r>
          </a:p>
          <a:p>
            <a:pPr marL="342900" indent="-342900">
              <a:buFont typeface="Wingdings" panose="05000000000000000000" pitchFamily="2" charset="2"/>
              <a:buChar char="q"/>
            </a:pPr>
            <a:r>
              <a:rPr lang="en-US" altLang="en-US" sz="2000" b="1" dirty="0">
                <a:solidFill>
                  <a:srgbClr val="87319F"/>
                </a:solidFill>
              </a:rPr>
              <a:t>Draw the energy level diagrams and fill the orbitals with </a:t>
            </a:r>
            <a:r>
              <a:rPr lang="en-US" altLang="en-US" sz="2000" b="1" i="1" dirty="0">
                <a:solidFill>
                  <a:srgbClr val="87319F"/>
                </a:solidFill>
              </a:rPr>
              <a:t>e</a:t>
            </a:r>
            <a:r>
              <a:rPr lang="en-US" altLang="en-US" sz="2000" b="1" baseline="30000" dirty="0">
                <a:solidFill>
                  <a:srgbClr val="87319F"/>
                </a:solidFill>
              </a:rPr>
              <a:t>-</a:t>
            </a:r>
            <a:r>
              <a:rPr lang="en-US" altLang="en-US" sz="2000" b="1" dirty="0">
                <a:solidFill>
                  <a:srgbClr val="87319F"/>
                </a:solidFill>
              </a:rPr>
              <a:t>.</a:t>
            </a:r>
            <a:br>
              <a:rPr lang="en-US" altLang="en-US" sz="2000" b="1" dirty="0">
                <a:solidFill>
                  <a:srgbClr val="87319F"/>
                </a:solidFill>
              </a:rPr>
            </a:br>
            <a:r>
              <a:rPr lang="en-US" altLang="en-US" sz="2000" b="1" dirty="0">
                <a:solidFill>
                  <a:srgbClr val="87319F"/>
                </a:solidFill>
              </a:rPr>
              <a:t>Consider the magnetic properties.</a:t>
            </a:r>
          </a:p>
        </p:txBody>
      </p:sp>
      <p:pic>
        <p:nvPicPr>
          <p:cNvPr id="10" name="Picture 7" descr="FG25_15-02U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883130" y="4224966"/>
            <a:ext cx="3290888" cy="2192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9" descr="FG25_15-03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32868" y="3669341"/>
            <a:ext cx="3309937" cy="3171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11"/>
          <p:cNvSpPr txBox="1">
            <a:spLocks noChangeArrowheads="1"/>
          </p:cNvSpPr>
          <p:nvPr/>
        </p:nvSpPr>
        <p:spPr bwMode="auto">
          <a:xfrm>
            <a:off x="660880" y="3657600"/>
            <a:ext cx="190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solidFill>
                  <a:srgbClr val="0000FF"/>
                </a:solidFill>
              </a:rPr>
              <a:t>Tetrahedral:</a:t>
            </a:r>
            <a:endParaRPr lang="en-CA" altLang="en-US" i="1" dirty="0">
              <a:solidFill>
                <a:srgbClr val="0000FF"/>
              </a:solidFill>
            </a:endParaRPr>
          </a:p>
        </p:txBody>
      </p:sp>
      <p:sp>
        <p:nvSpPr>
          <p:cNvPr id="13" name="Text Box 12"/>
          <p:cNvSpPr txBox="1">
            <a:spLocks noChangeArrowheads="1"/>
          </p:cNvSpPr>
          <p:nvPr/>
        </p:nvSpPr>
        <p:spPr bwMode="auto">
          <a:xfrm>
            <a:off x="4174018" y="3657600"/>
            <a:ext cx="2855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solidFill>
                  <a:srgbClr val="0000FF"/>
                </a:solidFill>
              </a:rPr>
              <a:t>Square planar:</a:t>
            </a:r>
            <a:endParaRPr lang="en-CA" altLang="en-US" i="1" dirty="0">
              <a:solidFill>
                <a:srgbClr val="0000FF"/>
              </a:solidFill>
            </a:endParaRPr>
          </a:p>
        </p:txBody>
      </p:sp>
    </p:spTree>
    <p:extLst>
      <p:ext uri="{BB962C8B-B14F-4D97-AF65-F5344CB8AC3E}">
        <p14:creationId xmlns:p14="http://schemas.microsoft.com/office/powerpoint/2010/main" val="4253332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5586" y="152400"/>
            <a:ext cx="3773084" cy="584775"/>
          </a:xfrm>
          <a:prstGeom prst="rect">
            <a:avLst/>
          </a:prstGeom>
          <a:noFill/>
        </p:spPr>
        <p:txBody>
          <a:bodyPr wrap="none" rtlCol="0">
            <a:spAutoFit/>
          </a:bodyPr>
          <a:lstStyle/>
          <a:p>
            <a:pPr algn="ctr"/>
            <a:r>
              <a:rPr lang="en-US" sz="3200" b="1" dirty="0" smtClean="0">
                <a:solidFill>
                  <a:srgbClr val="B533BF"/>
                </a:solidFill>
              </a:rPr>
              <a:t>Tetragonal Distortion</a:t>
            </a:r>
            <a:endParaRPr lang="en-US" sz="3200" b="1" dirty="0">
              <a:solidFill>
                <a:srgbClr val="B533BF"/>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228" y="1259928"/>
            <a:ext cx="7543799" cy="5300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2027" y="824376"/>
            <a:ext cx="8787173"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smtClean="0">
                <a:solidFill>
                  <a:srgbClr val="87319F"/>
                </a:solidFill>
              </a:rPr>
              <a:t>Intermediate stages will lead to a “distorted” octahedral complex.</a:t>
            </a:r>
          </a:p>
        </p:txBody>
      </p:sp>
    </p:spTree>
    <p:extLst>
      <p:ext uri="{BB962C8B-B14F-4D97-AF65-F5344CB8AC3E}">
        <p14:creationId xmlns:p14="http://schemas.microsoft.com/office/powerpoint/2010/main" val="1297694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88022" y="152400"/>
            <a:ext cx="6368282" cy="584775"/>
          </a:xfrm>
          <a:prstGeom prst="rect">
            <a:avLst/>
          </a:prstGeom>
          <a:noFill/>
        </p:spPr>
        <p:txBody>
          <a:bodyPr wrap="none" rtlCol="0">
            <a:spAutoFit/>
          </a:bodyPr>
          <a:lstStyle/>
          <a:p>
            <a:pPr algn="ctr"/>
            <a:r>
              <a:rPr lang="en-US" sz="3200" b="1" dirty="0" smtClean="0">
                <a:solidFill>
                  <a:srgbClr val="B533BF"/>
                </a:solidFill>
              </a:rPr>
              <a:t>Some Calculations and Observations</a:t>
            </a:r>
            <a:endParaRPr lang="en-US" sz="3200" b="1" dirty="0">
              <a:solidFill>
                <a:srgbClr val="B533BF"/>
              </a:solidFill>
            </a:endParaRPr>
          </a:p>
        </p:txBody>
      </p:sp>
      <p:sp>
        <p:nvSpPr>
          <p:cNvPr id="6" name="Rectangle 3"/>
          <p:cNvSpPr txBox="1">
            <a:spLocks noChangeArrowheads="1"/>
          </p:cNvSpPr>
          <p:nvPr/>
        </p:nvSpPr>
        <p:spPr>
          <a:xfrm>
            <a:off x="460744" y="838200"/>
            <a:ext cx="8229600" cy="6019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Char char="q"/>
            </a:pPr>
            <a:r>
              <a:rPr lang="en-US" sz="2000" b="1" dirty="0" smtClean="0">
                <a:solidFill>
                  <a:srgbClr val="87319F"/>
                </a:solidFill>
              </a:rPr>
              <a:t>The spin-only formula applies reasonably well to metal ions from the first row of transition metals: (units = </a:t>
            </a:r>
            <a:r>
              <a:rPr lang="el-GR" sz="2000" b="1" dirty="0" smtClean="0">
                <a:solidFill>
                  <a:srgbClr val="87319F"/>
                </a:solidFill>
                <a:cs typeface="Times New Roman" pitchFamily="18" charset="0"/>
              </a:rPr>
              <a:t>μ</a:t>
            </a:r>
            <a:r>
              <a:rPr lang="en-US" sz="2000" b="1" baseline="-25000" dirty="0" smtClean="0">
                <a:solidFill>
                  <a:srgbClr val="87319F"/>
                </a:solidFill>
              </a:rPr>
              <a:t>B,</a:t>
            </a:r>
            <a:r>
              <a:rPr lang="en-US" sz="2000" b="1" dirty="0" smtClean="0">
                <a:solidFill>
                  <a:srgbClr val="87319F"/>
                </a:solidFill>
              </a:rPr>
              <a:t>, Bohr-magnetons)</a:t>
            </a:r>
          </a:p>
          <a:p>
            <a:pPr marL="0" indent="0">
              <a:lnSpc>
                <a:spcPct val="90000"/>
              </a:lnSpc>
              <a:buNone/>
            </a:pPr>
            <a:endParaRPr lang="en-US" sz="2000" dirty="0" smtClean="0"/>
          </a:p>
          <a:p>
            <a:pPr>
              <a:lnSpc>
                <a:spcPct val="90000"/>
              </a:lnSpc>
              <a:buNone/>
            </a:pPr>
            <a:r>
              <a:rPr lang="en-US" altLang="en-US" sz="2000" b="1" dirty="0" smtClean="0">
                <a:solidFill>
                  <a:srgbClr val="CC0000"/>
                </a:solidFill>
                <a:sym typeface="Symbol" pitchFamily="18" charset="2"/>
              </a:rPr>
              <a:t>		</a:t>
            </a:r>
            <a:r>
              <a:rPr lang="en-US" altLang="en-US" sz="2000" b="1" dirty="0" smtClean="0">
                <a:solidFill>
                  <a:srgbClr val="CC0000"/>
                </a:solidFill>
              </a:rPr>
              <a:t> </a:t>
            </a:r>
            <a:r>
              <a:rPr lang="en-US" altLang="en-US" sz="2000" b="1" dirty="0">
                <a:solidFill>
                  <a:srgbClr val="CC0000"/>
                </a:solidFill>
              </a:rPr>
              <a:t>= {n(n+2)}</a:t>
            </a:r>
            <a:r>
              <a:rPr lang="en-US" altLang="en-US" sz="2000" b="1" baseline="30000" dirty="0">
                <a:solidFill>
                  <a:srgbClr val="CC0000"/>
                </a:solidFill>
              </a:rPr>
              <a:t>1/2</a:t>
            </a:r>
            <a:r>
              <a:rPr lang="en-US" altLang="en-US" sz="2000" b="1" dirty="0">
                <a:solidFill>
                  <a:srgbClr val="CC0000"/>
                </a:solidFill>
              </a:rPr>
              <a:t> </a:t>
            </a:r>
            <a:r>
              <a:rPr lang="en-US" altLang="en-US" sz="2000" b="1" dirty="0">
                <a:solidFill>
                  <a:srgbClr val="CC0000"/>
                </a:solidFill>
                <a:sym typeface="Symbol" pitchFamily="18" charset="2"/>
              </a:rPr>
              <a:t></a:t>
            </a:r>
            <a:r>
              <a:rPr lang="en-US" altLang="en-US" sz="2000" b="1" baseline="-25000" dirty="0" smtClean="0">
                <a:solidFill>
                  <a:srgbClr val="CC0000"/>
                </a:solidFill>
              </a:rPr>
              <a:t>B   </a:t>
            </a:r>
            <a:r>
              <a:rPr lang="en-US" altLang="en-US" sz="2000" b="1" dirty="0" smtClean="0">
                <a:solidFill>
                  <a:srgbClr val="CC0000"/>
                </a:solidFill>
              </a:rPr>
              <a:t>where</a:t>
            </a:r>
            <a:r>
              <a:rPr lang="en-US" altLang="en-US" sz="2000" b="1" baseline="-25000" dirty="0" smtClean="0">
                <a:solidFill>
                  <a:srgbClr val="CC0000"/>
                </a:solidFill>
              </a:rPr>
              <a:t> </a:t>
            </a:r>
            <a:r>
              <a:rPr lang="en-US" altLang="en-US" sz="2000" b="1" dirty="0">
                <a:solidFill>
                  <a:srgbClr val="000066"/>
                </a:solidFill>
              </a:rPr>
              <a:t>n = no. of unpaired electrons</a:t>
            </a:r>
          </a:p>
          <a:p>
            <a:pPr>
              <a:lnSpc>
                <a:spcPct val="90000"/>
              </a:lnSpc>
              <a:buFontTx/>
              <a:buNone/>
            </a:pPr>
            <a:endParaRPr lang="en-US" sz="2000" dirty="0" smtClean="0"/>
          </a:p>
          <a:p>
            <a:pPr>
              <a:lnSpc>
                <a:spcPct val="90000"/>
              </a:lnSpc>
              <a:buFontTx/>
              <a:buNone/>
            </a:pPr>
            <a:r>
              <a:rPr lang="en-US" sz="2400" dirty="0" smtClean="0"/>
              <a:t>	</a:t>
            </a:r>
            <a:r>
              <a:rPr lang="en-US" sz="2000" dirty="0" smtClean="0"/>
              <a:t>Metal ion	</a:t>
            </a:r>
            <a:r>
              <a:rPr lang="en-US" sz="2000" dirty="0" err="1" smtClean="0"/>
              <a:t>d</a:t>
            </a:r>
            <a:r>
              <a:rPr lang="en-US" sz="2000" baseline="30000" dirty="0" err="1" smtClean="0"/>
              <a:t>n</a:t>
            </a:r>
            <a:r>
              <a:rPr lang="en-US" sz="2000" dirty="0" smtClean="0"/>
              <a:t> configuration     </a:t>
            </a:r>
            <a:r>
              <a:rPr lang="el-GR" sz="2000" dirty="0" smtClean="0">
                <a:latin typeface="Times New Roman" pitchFamily="18" charset="0"/>
                <a:cs typeface="Times New Roman" pitchFamily="18" charset="0"/>
              </a:rPr>
              <a:t>μ</a:t>
            </a:r>
            <a:r>
              <a:rPr lang="en-US" sz="2000" baseline="-25000" dirty="0" smtClean="0"/>
              <a:t>eff</a:t>
            </a:r>
            <a:r>
              <a:rPr lang="en-US" sz="2000" dirty="0" smtClean="0"/>
              <a:t>(spin only)  		</a:t>
            </a:r>
            <a:r>
              <a:rPr lang="el-GR" sz="2000" dirty="0" smtClean="0">
                <a:latin typeface="Times New Roman" pitchFamily="18" charset="0"/>
                <a:cs typeface="Times New Roman" pitchFamily="18" charset="0"/>
              </a:rPr>
              <a:t>μ</a:t>
            </a:r>
            <a:r>
              <a:rPr lang="en-US" sz="2000" baseline="-25000" dirty="0" smtClean="0"/>
              <a:t>eff</a:t>
            </a:r>
            <a:r>
              <a:rPr lang="en-US" sz="2000" dirty="0" smtClean="0"/>
              <a:t> (observed)</a:t>
            </a:r>
          </a:p>
          <a:p>
            <a:pPr>
              <a:lnSpc>
                <a:spcPct val="90000"/>
              </a:lnSpc>
              <a:buFontTx/>
              <a:buNone/>
            </a:pPr>
            <a:r>
              <a:rPr lang="en-US" sz="2000" dirty="0" smtClean="0"/>
              <a:t>	Ca</a:t>
            </a:r>
            <a:r>
              <a:rPr lang="en-US" sz="2000" baseline="30000" dirty="0" smtClean="0"/>
              <a:t>2+</a:t>
            </a:r>
            <a:r>
              <a:rPr lang="en-US" sz="2000" dirty="0" smtClean="0"/>
              <a:t>, Sc</a:t>
            </a:r>
            <a:r>
              <a:rPr lang="en-US" sz="2000" baseline="30000" dirty="0" smtClean="0"/>
              <a:t>3+</a:t>
            </a:r>
            <a:r>
              <a:rPr lang="en-US" sz="2000" dirty="0" smtClean="0"/>
              <a:t>      		d</a:t>
            </a:r>
            <a:r>
              <a:rPr lang="en-US" sz="2000" baseline="30000" dirty="0" smtClean="0"/>
              <a:t>0		</a:t>
            </a:r>
            <a:r>
              <a:rPr lang="en-US" sz="2000" dirty="0" smtClean="0"/>
              <a:t>0		0</a:t>
            </a:r>
          </a:p>
          <a:p>
            <a:pPr>
              <a:lnSpc>
                <a:spcPct val="90000"/>
              </a:lnSpc>
              <a:buFontTx/>
              <a:buNone/>
            </a:pPr>
            <a:r>
              <a:rPr lang="en-US" sz="2000" dirty="0" smtClean="0"/>
              <a:t>	Ti</a:t>
            </a:r>
            <a:r>
              <a:rPr lang="en-US" sz="2000" baseline="30000" dirty="0" smtClean="0"/>
              <a:t>3+</a:t>
            </a:r>
            <a:r>
              <a:rPr lang="en-US" sz="2000" dirty="0" smtClean="0"/>
              <a:t>			d</a:t>
            </a:r>
            <a:r>
              <a:rPr lang="en-US" sz="2000" baseline="30000" dirty="0" smtClean="0"/>
              <a:t>1</a:t>
            </a:r>
            <a:r>
              <a:rPr lang="en-US" sz="2000" dirty="0" smtClean="0"/>
              <a:t>		1.73		1.7-1.8</a:t>
            </a:r>
          </a:p>
          <a:p>
            <a:pPr>
              <a:lnSpc>
                <a:spcPct val="90000"/>
              </a:lnSpc>
              <a:buFontTx/>
              <a:buNone/>
            </a:pPr>
            <a:r>
              <a:rPr lang="en-US" sz="2000" dirty="0" smtClean="0"/>
              <a:t>	V</a:t>
            </a:r>
            <a:r>
              <a:rPr lang="en-US" sz="2000" baseline="30000" dirty="0" smtClean="0"/>
              <a:t>3+	</a:t>
            </a:r>
            <a:r>
              <a:rPr lang="en-US" sz="2000" dirty="0" smtClean="0"/>
              <a:t>		d</a:t>
            </a:r>
            <a:r>
              <a:rPr lang="en-US" sz="2000" baseline="30000" dirty="0" smtClean="0"/>
              <a:t>2</a:t>
            </a:r>
            <a:r>
              <a:rPr lang="en-US" sz="2000" dirty="0" smtClean="0"/>
              <a:t>		2.83		2.8-3.1</a:t>
            </a:r>
          </a:p>
          <a:p>
            <a:pPr>
              <a:lnSpc>
                <a:spcPct val="90000"/>
              </a:lnSpc>
              <a:buFontTx/>
              <a:buNone/>
            </a:pPr>
            <a:r>
              <a:rPr lang="en-US" sz="2000" dirty="0" smtClean="0"/>
              <a:t>	V</a:t>
            </a:r>
            <a:r>
              <a:rPr lang="en-US" sz="2000" baseline="30000" dirty="0" smtClean="0"/>
              <a:t>2+</a:t>
            </a:r>
            <a:r>
              <a:rPr lang="en-US" sz="2000" dirty="0" smtClean="0"/>
              <a:t>, Cr</a:t>
            </a:r>
            <a:r>
              <a:rPr lang="en-US" sz="2000" baseline="30000" dirty="0" smtClean="0"/>
              <a:t>3+</a:t>
            </a:r>
            <a:r>
              <a:rPr lang="en-US" sz="2000" dirty="0" smtClean="0"/>
              <a:t>		d</a:t>
            </a:r>
            <a:r>
              <a:rPr lang="en-US" sz="2000" baseline="30000" dirty="0" smtClean="0"/>
              <a:t>3</a:t>
            </a:r>
            <a:r>
              <a:rPr lang="en-US" sz="2000" dirty="0" smtClean="0"/>
              <a:t>		3.87		3.7-3.9</a:t>
            </a:r>
          </a:p>
          <a:p>
            <a:pPr>
              <a:lnSpc>
                <a:spcPct val="90000"/>
              </a:lnSpc>
              <a:buFontTx/>
              <a:buNone/>
            </a:pPr>
            <a:r>
              <a:rPr lang="en-US" sz="2000" baseline="30000" dirty="0" smtClean="0"/>
              <a:t>	</a:t>
            </a:r>
            <a:r>
              <a:rPr lang="en-US" sz="2000" dirty="0" smtClean="0"/>
              <a:t>Cr</a:t>
            </a:r>
            <a:r>
              <a:rPr lang="en-US" sz="2000" baseline="30000" dirty="0" smtClean="0"/>
              <a:t>2+</a:t>
            </a:r>
            <a:r>
              <a:rPr lang="en-US" sz="2000" dirty="0" smtClean="0"/>
              <a:t>, Mn</a:t>
            </a:r>
            <a:r>
              <a:rPr lang="en-US" sz="2000" baseline="30000" dirty="0" smtClean="0"/>
              <a:t>3+</a:t>
            </a:r>
            <a:r>
              <a:rPr lang="en-US" sz="2000" dirty="0" smtClean="0"/>
              <a:t>		d</a:t>
            </a:r>
            <a:r>
              <a:rPr lang="en-US" sz="2000" baseline="30000" dirty="0" smtClean="0"/>
              <a:t>4</a:t>
            </a:r>
            <a:r>
              <a:rPr lang="en-US" sz="2000" dirty="0" smtClean="0"/>
              <a:t>		4.90		4.8-4.9</a:t>
            </a:r>
          </a:p>
          <a:p>
            <a:pPr>
              <a:lnSpc>
                <a:spcPct val="90000"/>
              </a:lnSpc>
              <a:buFontTx/>
              <a:buNone/>
            </a:pPr>
            <a:r>
              <a:rPr lang="en-US" sz="2000" dirty="0" smtClean="0"/>
              <a:t>	Mn</a:t>
            </a:r>
            <a:r>
              <a:rPr lang="en-US" sz="2000" baseline="30000" dirty="0" smtClean="0"/>
              <a:t>2+</a:t>
            </a:r>
            <a:r>
              <a:rPr lang="en-US" sz="2000" dirty="0" smtClean="0"/>
              <a:t>, Fe</a:t>
            </a:r>
            <a:r>
              <a:rPr lang="en-US" sz="2000" baseline="30000" dirty="0" smtClean="0"/>
              <a:t>3+</a:t>
            </a:r>
            <a:r>
              <a:rPr lang="en-US" sz="2000" dirty="0" smtClean="0"/>
              <a:t>		d</a:t>
            </a:r>
            <a:r>
              <a:rPr lang="en-US" sz="2000" baseline="30000" dirty="0" smtClean="0"/>
              <a:t>5</a:t>
            </a:r>
            <a:r>
              <a:rPr lang="en-US" sz="2000" dirty="0" smtClean="0"/>
              <a:t>		5.92		5.7-6.0</a:t>
            </a:r>
          </a:p>
          <a:p>
            <a:pPr>
              <a:lnSpc>
                <a:spcPct val="90000"/>
              </a:lnSpc>
              <a:buFontTx/>
              <a:buNone/>
            </a:pPr>
            <a:r>
              <a:rPr lang="en-US" sz="2000" dirty="0" smtClean="0"/>
              <a:t>	Fe</a:t>
            </a:r>
            <a:r>
              <a:rPr lang="en-US" sz="2000" baseline="30000" dirty="0" smtClean="0"/>
              <a:t>2+</a:t>
            </a:r>
            <a:r>
              <a:rPr lang="en-US" sz="2000" dirty="0" smtClean="0"/>
              <a:t>, Co</a:t>
            </a:r>
            <a:r>
              <a:rPr lang="en-US" sz="2000" baseline="30000" dirty="0" smtClean="0"/>
              <a:t>3+</a:t>
            </a:r>
            <a:r>
              <a:rPr lang="en-US" sz="2000" dirty="0" smtClean="0"/>
              <a:t>		d</a:t>
            </a:r>
            <a:r>
              <a:rPr lang="en-US" sz="2000" baseline="30000" dirty="0" smtClean="0"/>
              <a:t>6</a:t>
            </a:r>
            <a:r>
              <a:rPr lang="en-US" sz="2000" dirty="0" smtClean="0"/>
              <a:t>		4.90		5.0-5.6</a:t>
            </a:r>
          </a:p>
          <a:p>
            <a:pPr>
              <a:lnSpc>
                <a:spcPct val="90000"/>
              </a:lnSpc>
              <a:buFontTx/>
              <a:buNone/>
            </a:pPr>
            <a:r>
              <a:rPr lang="en-US" sz="2000" dirty="0" smtClean="0"/>
              <a:t>	Co</a:t>
            </a:r>
            <a:r>
              <a:rPr lang="en-US" sz="2000" baseline="30000" dirty="0" smtClean="0"/>
              <a:t>2+</a:t>
            </a:r>
            <a:r>
              <a:rPr lang="en-US" sz="2000" dirty="0" smtClean="0"/>
              <a:t>			d</a:t>
            </a:r>
            <a:r>
              <a:rPr lang="en-US" sz="2000" baseline="30000" dirty="0" smtClean="0"/>
              <a:t>7</a:t>
            </a:r>
            <a:r>
              <a:rPr lang="en-US" sz="2000" dirty="0" smtClean="0"/>
              <a:t>		3.87		4.3-5.2</a:t>
            </a:r>
          </a:p>
          <a:p>
            <a:pPr>
              <a:lnSpc>
                <a:spcPct val="90000"/>
              </a:lnSpc>
              <a:buFontTx/>
              <a:buNone/>
            </a:pPr>
            <a:r>
              <a:rPr lang="en-US" sz="2000" dirty="0" smtClean="0"/>
              <a:t>	Ni</a:t>
            </a:r>
            <a:r>
              <a:rPr lang="en-US" sz="2000" baseline="30000" dirty="0" smtClean="0"/>
              <a:t>2+</a:t>
            </a:r>
            <a:r>
              <a:rPr lang="en-US" sz="2000" dirty="0" smtClean="0"/>
              <a:t>			d</a:t>
            </a:r>
            <a:r>
              <a:rPr lang="en-US" sz="2000" baseline="30000" dirty="0" smtClean="0"/>
              <a:t>8</a:t>
            </a:r>
            <a:r>
              <a:rPr lang="en-US" sz="2000" dirty="0" smtClean="0"/>
              <a:t>		2.83		2.9-3.9</a:t>
            </a:r>
          </a:p>
          <a:p>
            <a:pPr>
              <a:lnSpc>
                <a:spcPct val="90000"/>
              </a:lnSpc>
              <a:buFontTx/>
              <a:buNone/>
            </a:pPr>
            <a:r>
              <a:rPr lang="en-US" sz="2000" dirty="0" smtClean="0"/>
              <a:t>	Cu</a:t>
            </a:r>
            <a:r>
              <a:rPr lang="en-US" sz="2000" baseline="30000" dirty="0" smtClean="0"/>
              <a:t>2+</a:t>
            </a:r>
            <a:r>
              <a:rPr lang="en-US" sz="2000" dirty="0" smtClean="0"/>
              <a:t>			d</a:t>
            </a:r>
            <a:r>
              <a:rPr lang="en-US" sz="2000" baseline="30000" dirty="0" smtClean="0"/>
              <a:t>9</a:t>
            </a:r>
            <a:r>
              <a:rPr lang="en-US" sz="2000" dirty="0" smtClean="0"/>
              <a:t>		1.73		1.9-2.1</a:t>
            </a:r>
          </a:p>
          <a:p>
            <a:pPr>
              <a:lnSpc>
                <a:spcPct val="90000"/>
              </a:lnSpc>
              <a:buFontTx/>
              <a:buNone/>
            </a:pPr>
            <a:r>
              <a:rPr lang="en-US" sz="2000" dirty="0" smtClean="0"/>
              <a:t>	Zn</a:t>
            </a:r>
            <a:r>
              <a:rPr lang="en-US" sz="2000" baseline="30000" dirty="0" smtClean="0"/>
              <a:t>2+</a:t>
            </a:r>
            <a:r>
              <a:rPr lang="en-US" sz="2000" dirty="0" smtClean="0"/>
              <a:t>, Ga</a:t>
            </a:r>
            <a:r>
              <a:rPr lang="en-US" sz="2000" baseline="30000" dirty="0" smtClean="0"/>
              <a:t>3+</a:t>
            </a:r>
            <a:r>
              <a:rPr lang="en-US" sz="2000" dirty="0" smtClean="0"/>
              <a:t>		d</a:t>
            </a:r>
            <a:r>
              <a:rPr lang="en-US" sz="2000" baseline="30000" dirty="0" smtClean="0"/>
              <a:t>10</a:t>
            </a:r>
            <a:r>
              <a:rPr lang="en-US" sz="2000" dirty="0" smtClean="0"/>
              <a:t>		0		0</a:t>
            </a:r>
            <a:endParaRPr lang="en-US" sz="2000" baseline="30000" dirty="0" smtClean="0"/>
          </a:p>
        </p:txBody>
      </p:sp>
    </p:spTree>
    <p:extLst>
      <p:ext uri="{BB962C8B-B14F-4D97-AF65-F5344CB8AC3E}">
        <p14:creationId xmlns:p14="http://schemas.microsoft.com/office/powerpoint/2010/main" val="1343878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24" y="152400"/>
            <a:ext cx="9045490" cy="584775"/>
          </a:xfrm>
          <a:prstGeom prst="rect">
            <a:avLst/>
          </a:prstGeom>
          <a:noFill/>
        </p:spPr>
        <p:txBody>
          <a:bodyPr wrap="none" rtlCol="0">
            <a:spAutoFit/>
          </a:bodyPr>
          <a:lstStyle/>
          <a:p>
            <a:pPr algn="ctr"/>
            <a:r>
              <a:rPr lang="en-US" sz="3200" b="1" dirty="0" smtClean="0">
                <a:solidFill>
                  <a:srgbClr val="B533BF"/>
                </a:solidFill>
              </a:rPr>
              <a:t>When does Orbital Angular Momentum Contribute?</a:t>
            </a:r>
            <a:endParaRPr lang="en-US" sz="3200" b="1" dirty="0">
              <a:solidFill>
                <a:srgbClr val="B533BF"/>
              </a:solidFill>
            </a:endParaRPr>
          </a:p>
        </p:txBody>
      </p:sp>
      <p:sp>
        <p:nvSpPr>
          <p:cNvPr id="2" name="TextBox 1"/>
          <p:cNvSpPr txBox="1"/>
          <p:nvPr/>
        </p:nvSpPr>
        <p:spPr>
          <a:xfrm>
            <a:off x="152400" y="1066800"/>
            <a:ext cx="8595430" cy="4093428"/>
          </a:xfrm>
          <a:prstGeom prst="rect">
            <a:avLst/>
          </a:prstGeom>
          <a:noFill/>
        </p:spPr>
        <p:txBody>
          <a:bodyPr wrap="none" rtlCol="0">
            <a:spAutoFit/>
          </a:bodyPr>
          <a:lstStyle/>
          <a:p>
            <a:r>
              <a:rPr lang="en-IN" sz="2000" b="1" dirty="0">
                <a:solidFill>
                  <a:srgbClr val="FF0000"/>
                </a:solidFill>
              </a:rPr>
              <a:t>Essential conditions:</a:t>
            </a:r>
          </a:p>
          <a:p>
            <a:r>
              <a:rPr lang="en-IN" sz="2000" b="1" dirty="0">
                <a:solidFill>
                  <a:srgbClr val="FF0000"/>
                </a:solidFill>
              </a:rPr>
              <a:t>1</a:t>
            </a:r>
            <a:r>
              <a:rPr lang="en-IN" sz="2000" b="1" dirty="0" smtClean="0">
                <a:solidFill>
                  <a:srgbClr val="FF0000"/>
                </a:solidFill>
              </a:rPr>
              <a:t>. The </a:t>
            </a:r>
            <a:r>
              <a:rPr lang="en-IN" sz="2000" b="1" dirty="0">
                <a:solidFill>
                  <a:srgbClr val="FF0000"/>
                </a:solidFill>
              </a:rPr>
              <a:t>orbitals should be degenerate (t</a:t>
            </a:r>
            <a:r>
              <a:rPr lang="en-IN" sz="2000" b="1" baseline="-25000" dirty="0">
                <a:solidFill>
                  <a:srgbClr val="FF0000"/>
                </a:solidFill>
              </a:rPr>
              <a:t>2g</a:t>
            </a:r>
            <a:r>
              <a:rPr lang="en-IN" sz="2000" b="1" dirty="0">
                <a:solidFill>
                  <a:srgbClr val="FF0000"/>
                </a:solidFill>
              </a:rPr>
              <a:t> /</a:t>
            </a:r>
            <a:r>
              <a:rPr lang="en-IN" sz="2000" b="1" dirty="0" smtClean="0">
                <a:solidFill>
                  <a:srgbClr val="FF0000"/>
                </a:solidFill>
              </a:rPr>
              <a:t>t</a:t>
            </a:r>
            <a:r>
              <a:rPr lang="en-IN" sz="2000" b="1" baseline="-25000" dirty="0" smtClean="0">
                <a:solidFill>
                  <a:srgbClr val="FF0000"/>
                </a:solidFill>
              </a:rPr>
              <a:t>2 </a:t>
            </a:r>
            <a:r>
              <a:rPr lang="en-IN" sz="2000" b="1" dirty="0" smtClean="0">
                <a:solidFill>
                  <a:srgbClr val="FF0000"/>
                </a:solidFill>
              </a:rPr>
              <a:t>or </a:t>
            </a:r>
            <a:r>
              <a:rPr lang="en-IN" sz="2000" b="1" dirty="0" err="1">
                <a:solidFill>
                  <a:srgbClr val="FF0000"/>
                </a:solidFill>
              </a:rPr>
              <a:t>e</a:t>
            </a:r>
            <a:r>
              <a:rPr lang="en-IN" sz="2000" b="1" baseline="-25000" dirty="0" err="1">
                <a:solidFill>
                  <a:srgbClr val="FF0000"/>
                </a:solidFill>
              </a:rPr>
              <a:t>g</a:t>
            </a:r>
            <a:r>
              <a:rPr lang="en-IN" sz="2000" b="1" dirty="0">
                <a:solidFill>
                  <a:srgbClr val="FF0000"/>
                </a:solidFill>
              </a:rPr>
              <a:t>/e</a:t>
            </a:r>
            <a:r>
              <a:rPr lang="en-IN" sz="2000" b="1" dirty="0" smtClean="0">
                <a:solidFill>
                  <a:srgbClr val="FF0000"/>
                </a:solidFill>
              </a:rPr>
              <a:t>)</a:t>
            </a:r>
          </a:p>
          <a:p>
            <a:endParaRPr lang="en-IN" sz="2000" b="1" dirty="0">
              <a:solidFill>
                <a:srgbClr val="FF0000"/>
              </a:solidFill>
            </a:endParaRPr>
          </a:p>
          <a:p>
            <a:r>
              <a:rPr lang="en-IN" sz="2000" b="1" dirty="0">
                <a:solidFill>
                  <a:srgbClr val="FF0000"/>
                </a:solidFill>
              </a:rPr>
              <a:t>2</a:t>
            </a:r>
            <a:r>
              <a:rPr lang="en-IN" sz="2000" b="1" dirty="0" smtClean="0">
                <a:solidFill>
                  <a:srgbClr val="FF0000"/>
                </a:solidFill>
              </a:rPr>
              <a:t>. The </a:t>
            </a:r>
            <a:r>
              <a:rPr lang="en-IN" sz="2000" b="1" dirty="0">
                <a:solidFill>
                  <a:srgbClr val="FF0000"/>
                </a:solidFill>
              </a:rPr>
              <a:t>orbitals should have similar shape and size, transformable to each other </a:t>
            </a:r>
            <a:endParaRPr lang="en-IN" sz="2000" b="1" dirty="0" smtClean="0">
              <a:solidFill>
                <a:srgbClr val="FF0000"/>
              </a:solidFill>
            </a:endParaRPr>
          </a:p>
          <a:p>
            <a:r>
              <a:rPr lang="en-IN" sz="2000" b="1" dirty="0" smtClean="0">
                <a:solidFill>
                  <a:srgbClr val="FF0000"/>
                </a:solidFill>
              </a:rPr>
              <a:t>by </a:t>
            </a:r>
            <a:r>
              <a:rPr lang="en-IN" sz="2000" b="1" dirty="0">
                <a:solidFill>
                  <a:srgbClr val="FF0000"/>
                </a:solidFill>
              </a:rPr>
              <a:t>rotation</a:t>
            </a:r>
            <a:r>
              <a:rPr lang="en-IN" sz="2000" b="1" dirty="0" smtClean="0">
                <a:solidFill>
                  <a:srgbClr val="FF0000"/>
                </a:solidFill>
              </a:rPr>
              <a:t>.</a:t>
            </a:r>
          </a:p>
          <a:p>
            <a:endParaRPr lang="en-IN" sz="2000" b="1" dirty="0">
              <a:solidFill>
                <a:srgbClr val="FF0000"/>
              </a:solidFill>
            </a:endParaRPr>
          </a:p>
          <a:p>
            <a:endParaRPr lang="en-IN" sz="2000" b="1" dirty="0" smtClean="0">
              <a:solidFill>
                <a:srgbClr val="FF0000"/>
              </a:solidFill>
            </a:endParaRPr>
          </a:p>
          <a:p>
            <a:endParaRPr lang="en-IN" sz="2000" b="1" dirty="0">
              <a:solidFill>
                <a:srgbClr val="FF0000"/>
              </a:solidFill>
            </a:endParaRPr>
          </a:p>
          <a:p>
            <a:endParaRPr lang="en-IN" sz="2000" b="1" dirty="0" smtClean="0">
              <a:solidFill>
                <a:srgbClr val="FF0000"/>
              </a:solidFill>
            </a:endParaRPr>
          </a:p>
          <a:p>
            <a:endParaRPr lang="en-IN" sz="2000" b="1" dirty="0">
              <a:solidFill>
                <a:srgbClr val="FF0000"/>
              </a:solidFill>
            </a:endParaRPr>
          </a:p>
          <a:p>
            <a:endParaRPr lang="en-IN" sz="2000" b="1" dirty="0" smtClean="0">
              <a:solidFill>
                <a:srgbClr val="FF0000"/>
              </a:solidFill>
            </a:endParaRPr>
          </a:p>
          <a:p>
            <a:endParaRPr lang="en-IN" sz="2000" b="1" dirty="0">
              <a:solidFill>
                <a:srgbClr val="FF0000"/>
              </a:solidFill>
            </a:endParaRPr>
          </a:p>
          <a:p>
            <a:r>
              <a:rPr lang="en-IN" sz="2000" b="1" dirty="0">
                <a:solidFill>
                  <a:srgbClr val="FF0000"/>
                </a:solidFill>
              </a:rPr>
              <a:t>3</a:t>
            </a:r>
            <a:r>
              <a:rPr lang="en-IN" sz="2000" b="1" dirty="0" smtClean="0">
                <a:solidFill>
                  <a:srgbClr val="FF0000"/>
                </a:solidFill>
              </a:rPr>
              <a:t>. Orbitals </a:t>
            </a:r>
            <a:r>
              <a:rPr lang="en-IN" sz="2000" b="1" dirty="0">
                <a:solidFill>
                  <a:srgbClr val="FF0000"/>
                </a:solidFill>
              </a:rPr>
              <a:t>must not be symmetrically occupied (half-filled/full-filled</a:t>
            </a:r>
            <a:r>
              <a:rPr lang="en-IN" sz="2000" b="1" dirty="0" smtClean="0">
                <a:solidFill>
                  <a:srgbClr val="FF0000"/>
                </a:solidFill>
              </a:rPr>
              <a:t>).</a:t>
            </a:r>
            <a:endParaRPr lang="en-IN" sz="2000" b="1" dirty="0">
              <a:solidFill>
                <a:srgbClr val="FF0000"/>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62250"/>
            <a:ext cx="74961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2554" y="5562600"/>
            <a:ext cx="8519230" cy="1015663"/>
          </a:xfrm>
          <a:prstGeom prst="rect">
            <a:avLst/>
          </a:prstGeom>
        </p:spPr>
        <p:txBody>
          <a:bodyPr wrap="square">
            <a:spAutoFit/>
          </a:bodyPr>
          <a:lstStyle/>
          <a:p>
            <a:r>
              <a:rPr lang="en-IN" sz="2000" b="1" dirty="0">
                <a:solidFill>
                  <a:srgbClr val="87319F"/>
                </a:solidFill>
              </a:rPr>
              <a:t>For an octahedral complex, orbital contributions are possible only when the </a:t>
            </a:r>
            <a:r>
              <a:rPr lang="en-IN" sz="2000" b="1" dirty="0" smtClean="0">
                <a:solidFill>
                  <a:srgbClr val="87319F"/>
                </a:solidFill>
              </a:rPr>
              <a:t>t</a:t>
            </a:r>
            <a:r>
              <a:rPr lang="en-IN" sz="2000" b="1" baseline="-25000" dirty="0" smtClean="0">
                <a:solidFill>
                  <a:srgbClr val="87319F"/>
                </a:solidFill>
              </a:rPr>
              <a:t>2g</a:t>
            </a:r>
            <a:r>
              <a:rPr lang="en-IN" sz="2000" b="1" dirty="0" smtClean="0">
                <a:solidFill>
                  <a:srgbClr val="87319F"/>
                </a:solidFill>
              </a:rPr>
              <a:t> orbitals </a:t>
            </a:r>
            <a:r>
              <a:rPr lang="en-IN" sz="2000" b="1" dirty="0">
                <a:solidFill>
                  <a:srgbClr val="87319F"/>
                </a:solidFill>
              </a:rPr>
              <a:t>are differentially occupied and for a tetrahedral complex the t</a:t>
            </a:r>
            <a:r>
              <a:rPr lang="en-IN" sz="2000" b="1" baseline="-25000" dirty="0">
                <a:solidFill>
                  <a:srgbClr val="87319F"/>
                </a:solidFill>
              </a:rPr>
              <a:t>2</a:t>
            </a:r>
            <a:r>
              <a:rPr lang="en-IN" sz="2000" b="1" dirty="0">
                <a:solidFill>
                  <a:srgbClr val="87319F"/>
                </a:solidFill>
              </a:rPr>
              <a:t> </a:t>
            </a:r>
            <a:r>
              <a:rPr lang="en-IN" sz="2000" b="1" dirty="0" smtClean="0">
                <a:solidFill>
                  <a:srgbClr val="87319F"/>
                </a:solidFill>
              </a:rPr>
              <a:t>orbitals have </a:t>
            </a:r>
            <a:r>
              <a:rPr lang="en-IN" sz="2000" b="1" dirty="0">
                <a:solidFill>
                  <a:srgbClr val="87319F"/>
                </a:solidFill>
              </a:rPr>
              <a:t>to be differentially occupied.</a:t>
            </a:r>
          </a:p>
        </p:txBody>
      </p:sp>
    </p:spTree>
    <p:extLst>
      <p:ext uri="{BB962C8B-B14F-4D97-AF65-F5344CB8AC3E}">
        <p14:creationId xmlns:p14="http://schemas.microsoft.com/office/powerpoint/2010/main" val="1889313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424" y="152400"/>
            <a:ext cx="9045490" cy="584775"/>
          </a:xfrm>
          <a:prstGeom prst="rect">
            <a:avLst/>
          </a:prstGeom>
          <a:noFill/>
        </p:spPr>
        <p:txBody>
          <a:bodyPr wrap="none" rtlCol="0">
            <a:spAutoFit/>
          </a:bodyPr>
          <a:lstStyle/>
          <a:p>
            <a:pPr algn="ctr"/>
            <a:r>
              <a:rPr lang="en-US" sz="3200" b="1" dirty="0" smtClean="0">
                <a:solidFill>
                  <a:srgbClr val="B533BF"/>
                </a:solidFill>
              </a:rPr>
              <a:t>When does Orbital Angular Momentum Contribute?</a:t>
            </a:r>
            <a:endParaRPr lang="en-US" sz="3200" b="1" dirty="0">
              <a:solidFill>
                <a:srgbClr val="B533BF"/>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44538"/>
            <a:ext cx="8462212" cy="565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665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4137" y="152400"/>
            <a:ext cx="2976071" cy="584775"/>
          </a:xfrm>
          <a:prstGeom prst="rect">
            <a:avLst/>
          </a:prstGeom>
          <a:noFill/>
        </p:spPr>
        <p:txBody>
          <a:bodyPr wrap="none" rtlCol="0">
            <a:spAutoFit/>
          </a:bodyPr>
          <a:lstStyle/>
          <a:p>
            <a:pPr algn="ctr"/>
            <a:r>
              <a:rPr lang="en-US" sz="3200" b="1" dirty="0" smtClean="0">
                <a:solidFill>
                  <a:srgbClr val="B533BF"/>
                </a:solidFill>
              </a:rPr>
              <a:t>Ferromagnetism</a:t>
            </a:r>
            <a:endParaRPr lang="en-US" sz="3200" b="1" dirty="0">
              <a:solidFill>
                <a:srgbClr val="B533BF"/>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87" y="3200400"/>
            <a:ext cx="8513763" cy="3522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892076"/>
            <a:ext cx="8763000" cy="2308324"/>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rgbClr val="87319F"/>
                </a:solidFill>
              </a:rPr>
              <a:t>In a normal paramagnetic material, the atoms containing the unpaired electrons are </a:t>
            </a:r>
            <a:endParaRPr lang="en-US" b="1" dirty="0" smtClean="0">
              <a:solidFill>
                <a:srgbClr val="87319F"/>
              </a:solidFill>
            </a:endParaRPr>
          </a:p>
          <a:p>
            <a:r>
              <a:rPr lang="en-US" b="1" dirty="0" smtClean="0">
                <a:solidFill>
                  <a:srgbClr val="87319F"/>
                </a:solidFill>
              </a:rPr>
              <a:t>magnetically </a:t>
            </a:r>
            <a:r>
              <a:rPr lang="en-US" b="1" dirty="0">
                <a:solidFill>
                  <a:srgbClr val="87319F"/>
                </a:solidFill>
              </a:rPr>
              <a:t>dilute, and so the unpaired electrons in one atom are not aligned with </a:t>
            </a:r>
            <a:endParaRPr lang="en-US" b="1" dirty="0" smtClean="0">
              <a:solidFill>
                <a:srgbClr val="87319F"/>
              </a:solidFill>
            </a:endParaRPr>
          </a:p>
          <a:p>
            <a:r>
              <a:rPr lang="en-US" b="1" dirty="0" smtClean="0">
                <a:solidFill>
                  <a:srgbClr val="87319F"/>
                </a:solidFill>
              </a:rPr>
              <a:t>those </a:t>
            </a:r>
            <a:r>
              <a:rPr lang="en-US" b="1" dirty="0">
                <a:solidFill>
                  <a:srgbClr val="87319F"/>
                </a:solidFill>
              </a:rPr>
              <a:t>in other atoms. </a:t>
            </a:r>
            <a:endParaRPr lang="en-US" b="1" dirty="0" smtClean="0">
              <a:solidFill>
                <a:srgbClr val="87319F"/>
              </a:solidFill>
            </a:endParaRPr>
          </a:p>
          <a:p>
            <a:endParaRPr lang="en-US" b="1" dirty="0">
              <a:solidFill>
                <a:srgbClr val="87319F"/>
              </a:solidFill>
            </a:endParaRPr>
          </a:p>
          <a:p>
            <a:pPr marL="285750" indent="-285750">
              <a:buFont typeface="Wingdings" panose="05000000000000000000" pitchFamily="2" charset="2"/>
              <a:buChar char="q"/>
            </a:pPr>
            <a:r>
              <a:rPr lang="en-US" b="1" dirty="0" smtClean="0">
                <a:solidFill>
                  <a:srgbClr val="87319F"/>
                </a:solidFill>
              </a:rPr>
              <a:t>However</a:t>
            </a:r>
            <a:r>
              <a:rPr lang="en-US" b="1" dirty="0">
                <a:solidFill>
                  <a:srgbClr val="87319F"/>
                </a:solidFill>
              </a:rPr>
              <a:t>, in ferromagnetic materials, such as metallic iron, or iron oxides such as </a:t>
            </a:r>
            <a:endParaRPr lang="en-US" b="1" dirty="0" smtClean="0">
              <a:solidFill>
                <a:srgbClr val="87319F"/>
              </a:solidFill>
            </a:endParaRPr>
          </a:p>
          <a:p>
            <a:r>
              <a:rPr lang="en-US" b="1" dirty="0" smtClean="0">
                <a:solidFill>
                  <a:srgbClr val="87319F"/>
                </a:solidFill>
              </a:rPr>
              <a:t>magnetite </a:t>
            </a:r>
            <a:r>
              <a:rPr lang="en-US" b="1" dirty="0">
                <a:solidFill>
                  <a:srgbClr val="87319F"/>
                </a:solidFill>
              </a:rPr>
              <a:t>(Fe</a:t>
            </a:r>
            <a:r>
              <a:rPr lang="en-US" b="1" baseline="-25000" dirty="0">
                <a:solidFill>
                  <a:srgbClr val="87319F"/>
                </a:solidFill>
              </a:rPr>
              <a:t>3</a:t>
            </a:r>
            <a:r>
              <a:rPr lang="en-US" b="1" dirty="0">
                <a:solidFill>
                  <a:srgbClr val="87319F"/>
                </a:solidFill>
              </a:rPr>
              <a:t>O</a:t>
            </a:r>
            <a:r>
              <a:rPr lang="en-US" b="1" baseline="-25000" dirty="0">
                <a:solidFill>
                  <a:srgbClr val="87319F"/>
                </a:solidFill>
              </a:rPr>
              <a:t>4</a:t>
            </a:r>
            <a:r>
              <a:rPr lang="en-US" b="1" dirty="0">
                <a:solidFill>
                  <a:srgbClr val="87319F"/>
                </a:solidFill>
              </a:rPr>
              <a:t>), where the paramagnetic iron atoms are very close together, they can </a:t>
            </a:r>
            <a:endParaRPr lang="en-US" b="1" dirty="0" smtClean="0">
              <a:solidFill>
                <a:srgbClr val="87319F"/>
              </a:solidFill>
            </a:endParaRPr>
          </a:p>
          <a:p>
            <a:r>
              <a:rPr lang="en-US" b="1" dirty="0" smtClean="0">
                <a:solidFill>
                  <a:srgbClr val="87319F"/>
                </a:solidFill>
              </a:rPr>
              <a:t>create </a:t>
            </a:r>
            <a:r>
              <a:rPr lang="en-US" b="1" dirty="0">
                <a:solidFill>
                  <a:srgbClr val="87319F"/>
                </a:solidFill>
              </a:rPr>
              <a:t>an internal magnetic field strong enough that all the centers remain aligned: </a:t>
            </a:r>
          </a:p>
          <a:p>
            <a:endParaRPr lang="en-IN" dirty="0"/>
          </a:p>
        </p:txBody>
      </p:sp>
    </p:spTree>
    <p:extLst>
      <p:ext uri="{BB962C8B-B14F-4D97-AF65-F5344CB8AC3E}">
        <p14:creationId xmlns:p14="http://schemas.microsoft.com/office/powerpoint/2010/main" val="2842752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60428" y="152400"/>
            <a:ext cx="3623492" cy="584775"/>
          </a:xfrm>
          <a:prstGeom prst="rect">
            <a:avLst/>
          </a:prstGeom>
          <a:noFill/>
        </p:spPr>
        <p:txBody>
          <a:bodyPr wrap="none" rtlCol="0">
            <a:spAutoFit/>
          </a:bodyPr>
          <a:lstStyle/>
          <a:p>
            <a:pPr algn="ctr"/>
            <a:r>
              <a:rPr lang="en-US" sz="3200" b="1" dirty="0" err="1" smtClean="0">
                <a:solidFill>
                  <a:srgbClr val="B533BF"/>
                </a:solidFill>
              </a:rPr>
              <a:t>Antiferromagnetism</a:t>
            </a:r>
            <a:endParaRPr lang="en-US" sz="3200" b="1" dirty="0">
              <a:solidFill>
                <a:srgbClr val="B533BF"/>
              </a:solidFill>
            </a:endParaRPr>
          </a:p>
        </p:txBody>
      </p:sp>
      <p:sp>
        <p:nvSpPr>
          <p:cNvPr id="3" name="TextBox 2"/>
          <p:cNvSpPr txBox="1"/>
          <p:nvPr/>
        </p:nvSpPr>
        <p:spPr>
          <a:xfrm>
            <a:off x="152400" y="892076"/>
            <a:ext cx="8763000" cy="1908215"/>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a:solidFill>
                  <a:srgbClr val="87319F"/>
                </a:solidFill>
              </a:rPr>
              <a:t>Here the spins on </a:t>
            </a:r>
            <a:r>
              <a:rPr lang="en-IN" sz="2000" b="1" dirty="0" smtClean="0">
                <a:solidFill>
                  <a:srgbClr val="87319F"/>
                </a:solidFill>
              </a:rPr>
              <a:t>the unpaired electrons become </a:t>
            </a:r>
            <a:r>
              <a:rPr lang="en-IN" sz="2000" b="1" dirty="0">
                <a:solidFill>
                  <a:srgbClr val="87319F"/>
                </a:solidFill>
              </a:rPr>
              <a:t>aligned in </a:t>
            </a:r>
            <a:r>
              <a:rPr lang="en-IN" sz="2000" b="1" dirty="0" smtClean="0">
                <a:solidFill>
                  <a:srgbClr val="87319F"/>
                </a:solidFill>
              </a:rPr>
              <a:t>opposite </a:t>
            </a:r>
            <a:r>
              <a:rPr lang="en-IN" sz="2000" b="1" dirty="0">
                <a:solidFill>
                  <a:srgbClr val="87319F"/>
                </a:solidFill>
              </a:rPr>
              <a:t>directions </a:t>
            </a:r>
            <a:r>
              <a:rPr lang="en-IN" sz="2000" b="1" dirty="0" smtClean="0">
                <a:solidFill>
                  <a:srgbClr val="87319F"/>
                </a:solidFill>
              </a:rPr>
              <a:t>so that </a:t>
            </a:r>
            <a:r>
              <a:rPr lang="en-IN" sz="2000" b="1" dirty="0">
                <a:solidFill>
                  <a:srgbClr val="87319F"/>
                </a:solidFill>
              </a:rPr>
              <a:t>the </a:t>
            </a:r>
            <a:r>
              <a:rPr lang="en-IN" sz="2000" b="1" dirty="0" err="1">
                <a:solidFill>
                  <a:srgbClr val="87319F"/>
                </a:solidFill>
              </a:rPr>
              <a:t>μ</a:t>
            </a:r>
            <a:r>
              <a:rPr lang="en-IN" sz="2000" b="1" baseline="-25000" dirty="0" err="1">
                <a:solidFill>
                  <a:srgbClr val="87319F"/>
                </a:solidFill>
              </a:rPr>
              <a:t>eff</a:t>
            </a:r>
            <a:r>
              <a:rPr lang="en-IN" sz="2000" b="1" dirty="0">
                <a:solidFill>
                  <a:srgbClr val="87319F"/>
                </a:solidFill>
              </a:rPr>
              <a:t> </a:t>
            </a:r>
            <a:r>
              <a:rPr lang="en-IN" sz="2000" b="1" dirty="0" smtClean="0">
                <a:solidFill>
                  <a:srgbClr val="87319F"/>
                </a:solidFill>
              </a:rPr>
              <a:t>approaches zero</a:t>
            </a:r>
            <a:r>
              <a:rPr lang="en-IN" sz="2000" b="1" dirty="0">
                <a:solidFill>
                  <a:srgbClr val="87319F"/>
                </a:solidFill>
              </a:rPr>
              <a:t>, in contrast </a:t>
            </a:r>
            <a:r>
              <a:rPr lang="en-IN" sz="2000" b="1" dirty="0" smtClean="0">
                <a:solidFill>
                  <a:srgbClr val="87319F"/>
                </a:solidFill>
              </a:rPr>
              <a:t>to ferromagnetism</a:t>
            </a:r>
            <a:r>
              <a:rPr lang="en-IN" sz="2000" b="1" dirty="0">
                <a:solidFill>
                  <a:srgbClr val="87319F"/>
                </a:solidFill>
              </a:rPr>
              <a:t>, </a:t>
            </a:r>
            <a:r>
              <a:rPr lang="en-IN" sz="2000" b="1" dirty="0" smtClean="0">
                <a:solidFill>
                  <a:srgbClr val="87319F"/>
                </a:solidFill>
              </a:rPr>
              <a:t>where </a:t>
            </a:r>
            <a:r>
              <a:rPr lang="en-IN" sz="2000" b="1" dirty="0" err="1" smtClean="0">
                <a:solidFill>
                  <a:srgbClr val="87319F"/>
                </a:solidFill>
              </a:rPr>
              <a:t>μ</a:t>
            </a:r>
            <a:r>
              <a:rPr lang="en-IN" sz="2000" b="1" baseline="-25000" dirty="0" err="1" smtClean="0">
                <a:solidFill>
                  <a:srgbClr val="87319F"/>
                </a:solidFill>
              </a:rPr>
              <a:t>eff</a:t>
            </a:r>
            <a:r>
              <a:rPr lang="en-IN" sz="2000" b="1" dirty="0" smtClean="0">
                <a:solidFill>
                  <a:srgbClr val="87319F"/>
                </a:solidFill>
              </a:rPr>
              <a:t> </a:t>
            </a:r>
            <a:r>
              <a:rPr lang="en-IN" sz="2000" b="1" dirty="0">
                <a:solidFill>
                  <a:srgbClr val="87319F"/>
                </a:solidFill>
              </a:rPr>
              <a:t>becomes very large</a:t>
            </a:r>
            <a:r>
              <a:rPr lang="en-IN" sz="2000" b="1" dirty="0" smtClean="0">
                <a:solidFill>
                  <a:srgbClr val="87319F"/>
                </a:solidFill>
              </a:rPr>
              <a:t>.</a:t>
            </a:r>
          </a:p>
          <a:p>
            <a:pPr marL="285750" indent="-285750">
              <a:buFont typeface="Wingdings" panose="05000000000000000000" pitchFamily="2" charset="2"/>
              <a:buChar char="q"/>
            </a:pPr>
            <a:endParaRPr lang="en-IN" sz="2000" b="1" dirty="0">
              <a:solidFill>
                <a:srgbClr val="87319F"/>
              </a:solidFill>
            </a:endParaRPr>
          </a:p>
          <a:p>
            <a:pPr marL="285750" indent="-285750">
              <a:buFont typeface="Wingdings" panose="05000000000000000000" pitchFamily="2" charset="2"/>
              <a:buChar char="q"/>
            </a:pPr>
            <a:r>
              <a:rPr lang="en-IN" sz="2000" b="1" dirty="0">
                <a:solidFill>
                  <a:srgbClr val="87319F"/>
                </a:solidFill>
              </a:rPr>
              <a:t>An example of </a:t>
            </a:r>
            <a:r>
              <a:rPr lang="en-IN" sz="2000" b="1" dirty="0" smtClean="0">
                <a:solidFill>
                  <a:srgbClr val="87319F"/>
                </a:solidFill>
              </a:rPr>
              <a:t>anti-ferromagnetism </a:t>
            </a:r>
            <a:r>
              <a:rPr lang="en-IN" sz="2000" b="1" dirty="0">
                <a:solidFill>
                  <a:srgbClr val="87319F"/>
                </a:solidFill>
              </a:rPr>
              <a:t>is </a:t>
            </a:r>
            <a:r>
              <a:rPr lang="en-IN" sz="2000" b="1" dirty="0" smtClean="0">
                <a:solidFill>
                  <a:srgbClr val="87319F"/>
                </a:solidFill>
              </a:rPr>
              <a:t>found in </a:t>
            </a:r>
            <a:r>
              <a:rPr lang="en-IN" sz="2000" b="1" dirty="0" err="1">
                <a:solidFill>
                  <a:srgbClr val="87319F"/>
                </a:solidFill>
              </a:rPr>
              <a:t>MnO</a:t>
            </a:r>
            <a:r>
              <a:rPr lang="en-IN" sz="2000" b="1" dirty="0">
                <a:solidFill>
                  <a:srgbClr val="87319F"/>
                </a:solidFill>
              </a:rPr>
              <a:t>.</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531" y="2615250"/>
            <a:ext cx="3614737" cy="421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472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7158" y="152400"/>
            <a:ext cx="6510052" cy="584775"/>
          </a:xfrm>
          <a:prstGeom prst="rect">
            <a:avLst/>
          </a:prstGeom>
          <a:noFill/>
        </p:spPr>
        <p:txBody>
          <a:bodyPr wrap="none" rtlCol="0">
            <a:spAutoFit/>
          </a:bodyPr>
          <a:lstStyle/>
          <a:p>
            <a:pPr algn="ctr"/>
            <a:r>
              <a:rPr lang="en-US" sz="3200" b="1" dirty="0" smtClean="0">
                <a:solidFill>
                  <a:srgbClr val="B533BF"/>
                </a:solidFill>
              </a:rPr>
              <a:t>Back to Structures and Geometry…….</a:t>
            </a:r>
            <a:endParaRPr lang="en-US" sz="3200" b="1" dirty="0">
              <a:solidFill>
                <a:srgbClr val="B533BF"/>
              </a:solidFill>
            </a:endParaRPr>
          </a:p>
        </p:txBody>
      </p:sp>
      <p:sp>
        <p:nvSpPr>
          <p:cNvPr id="3" name="TextBox 2"/>
          <p:cNvSpPr txBox="1"/>
          <p:nvPr/>
        </p:nvSpPr>
        <p:spPr>
          <a:xfrm>
            <a:off x="152400" y="892076"/>
            <a:ext cx="8763000" cy="707886"/>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smtClean="0">
                <a:solidFill>
                  <a:srgbClr val="87319F"/>
                </a:solidFill>
              </a:rPr>
              <a:t>So far we have considered “perfect” geometries, i.e., we expect a complex of the type ML</a:t>
            </a:r>
            <a:r>
              <a:rPr lang="en-IN" sz="2000" b="1" baseline="-25000" dirty="0" smtClean="0">
                <a:solidFill>
                  <a:srgbClr val="87319F"/>
                </a:solidFill>
              </a:rPr>
              <a:t>6</a:t>
            </a:r>
            <a:r>
              <a:rPr lang="en-IN" sz="2000" b="1" dirty="0" smtClean="0">
                <a:solidFill>
                  <a:srgbClr val="87319F"/>
                </a:solidFill>
              </a:rPr>
              <a:t> to have all bonds equivalent. But….</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828800"/>
            <a:ext cx="7334250"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520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3994" y="152400"/>
            <a:ext cx="5316392" cy="584775"/>
          </a:xfrm>
          <a:prstGeom prst="rect">
            <a:avLst/>
          </a:prstGeom>
          <a:noFill/>
        </p:spPr>
        <p:txBody>
          <a:bodyPr wrap="none" rtlCol="0">
            <a:spAutoFit/>
          </a:bodyPr>
          <a:lstStyle/>
          <a:p>
            <a:pPr algn="ctr"/>
            <a:r>
              <a:rPr lang="en-US" sz="3200" b="1" dirty="0" smtClean="0">
                <a:solidFill>
                  <a:srgbClr val="B533BF"/>
                </a:solidFill>
              </a:rPr>
              <a:t>Distorted Octahedral Complex</a:t>
            </a:r>
            <a:endParaRPr lang="en-US" sz="3200" b="1" dirty="0">
              <a:solidFill>
                <a:srgbClr val="B533BF"/>
              </a:solidFill>
            </a:endParaRPr>
          </a:p>
        </p:txBody>
      </p:sp>
      <p:sp>
        <p:nvSpPr>
          <p:cNvPr id="3" name="TextBox 2"/>
          <p:cNvSpPr txBox="1"/>
          <p:nvPr/>
        </p:nvSpPr>
        <p:spPr>
          <a:xfrm>
            <a:off x="152400" y="762000"/>
            <a:ext cx="8763000" cy="707886"/>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smtClean="0">
                <a:solidFill>
                  <a:srgbClr val="87319F"/>
                </a:solidFill>
              </a:rPr>
              <a:t>Not all complexes exhibit such distortion.</a:t>
            </a:r>
          </a:p>
          <a:p>
            <a:pPr marL="285750" indent="-285750">
              <a:buFont typeface="Wingdings" panose="05000000000000000000" pitchFamily="2" charset="2"/>
              <a:buChar char="q"/>
            </a:pPr>
            <a:r>
              <a:rPr lang="en-IN" sz="2000" b="1" dirty="0" smtClean="0">
                <a:solidFill>
                  <a:srgbClr val="87319F"/>
                </a:solidFill>
              </a:rPr>
              <a:t>This phenomena is referred to as </a:t>
            </a:r>
            <a:r>
              <a:rPr lang="en-IN" sz="2000" b="1" dirty="0" err="1" smtClean="0">
                <a:solidFill>
                  <a:srgbClr val="FF0000"/>
                </a:solidFill>
              </a:rPr>
              <a:t>Jahn</a:t>
            </a:r>
            <a:r>
              <a:rPr lang="en-IN" sz="2000" b="1" dirty="0" smtClean="0">
                <a:solidFill>
                  <a:srgbClr val="FF0000"/>
                </a:solidFill>
              </a:rPr>
              <a:t>-Teller</a:t>
            </a:r>
            <a:r>
              <a:rPr lang="en-IN" sz="2000" b="1" dirty="0" smtClean="0">
                <a:solidFill>
                  <a:srgbClr val="87319F"/>
                </a:solidFill>
              </a:rPr>
              <a:t> distortion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598" y="1673511"/>
            <a:ext cx="7686969" cy="5032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868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90024" y="3581400"/>
            <a:ext cx="4565124" cy="3200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4" name="TextBox 3"/>
          <p:cNvSpPr txBox="1"/>
          <p:nvPr/>
        </p:nvSpPr>
        <p:spPr>
          <a:xfrm>
            <a:off x="2389546" y="152400"/>
            <a:ext cx="4365298" cy="584775"/>
          </a:xfrm>
          <a:prstGeom prst="rect">
            <a:avLst/>
          </a:prstGeom>
          <a:noFill/>
        </p:spPr>
        <p:txBody>
          <a:bodyPr wrap="none" rtlCol="0">
            <a:spAutoFit/>
          </a:bodyPr>
          <a:lstStyle/>
          <a:p>
            <a:pPr algn="ctr"/>
            <a:r>
              <a:rPr lang="en-US" sz="3200" b="1" dirty="0" smtClean="0">
                <a:solidFill>
                  <a:srgbClr val="B533BF"/>
                </a:solidFill>
              </a:rPr>
              <a:t>The </a:t>
            </a:r>
            <a:r>
              <a:rPr lang="en-US" sz="3200" b="1" dirty="0" err="1" smtClean="0">
                <a:solidFill>
                  <a:srgbClr val="B533BF"/>
                </a:solidFill>
              </a:rPr>
              <a:t>Jahn</a:t>
            </a:r>
            <a:r>
              <a:rPr lang="en-US" sz="3200" b="1" dirty="0" smtClean="0">
                <a:solidFill>
                  <a:srgbClr val="B533BF"/>
                </a:solidFill>
              </a:rPr>
              <a:t>-Teller Theorem</a:t>
            </a:r>
            <a:endParaRPr lang="en-US" sz="3200" b="1" dirty="0">
              <a:solidFill>
                <a:srgbClr val="B533BF"/>
              </a:solidFill>
            </a:endParaRPr>
          </a:p>
        </p:txBody>
      </p:sp>
      <p:sp>
        <p:nvSpPr>
          <p:cNvPr id="3" name="TextBox 2"/>
          <p:cNvSpPr txBox="1"/>
          <p:nvPr/>
        </p:nvSpPr>
        <p:spPr>
          <a:xfrm>
            <a:off x="152400" y="762000"/>
            <a:ext cx="8763000" cy="2554545"/>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a:solidFill>
                  <a:srgbClr val="87319F"/>
                </a:solidFill>
              </a:rPr>
              <a:t>The </a:t>
            </a:r>
            <a:r>
              <a:rPr lang="en-IN" sz="2000" b="1" dirty="0" err="1">
                <a:solidFill>
                  <a:srgbClr val="87319F"/>
                </a:solidFill>
              </a:rPr>
              <a:t>Jahn</a:t>
            </a:r>
            <a:r>
              <a:rPr lang="en-IN" sz="2000" b="1" dirty="0">
                <a:solidFill>
                  <a:srgbClr val="87319F"/>
                </a:solidFill>
              </a:rPr>
              <a:t>-Teller (J-T) theorem states that in molecules/ ions that have a degenerate ground-state, the molecule/ion will distort to remove the degeneracy. </a:t>
            </a:r>
            <a:endParaRPr lang="en-IN" sz="2000" b="1" dirty="0" smtClean="0">
              <a:solidFill>
                <a:srgbClr val="87319F"/>
              </a:solidFill>
            </a:endParaRPr>
          </a:p>
          <a:p>
            <a:r>
              <a:rPr lang="en-IN" sz="2000" b="1" dirty="0">
                <a:solidFill>
                  <a:srgbClr val="87319F"/>
                </a:solidFill>
              </a:rPr>
              <a:t>	</a:t>
            </a:r>
            <a:r>
              <a:rPr lang="en-IN" sz="2000" b="1" i="1" dirty="0" smtClean="0">
                <a:solidFill>
                  <a:srgbClr val="0070C0"/>
                </a:solidFill>
              </a:rPr>
              <a:t>This </a:t>
            </a:r>
            <a:r>
              <a:rPr lang="en-IN" sz="2000" b="1" i="1" dirty="0">
                <a:solidFill>
                  <a:srgbClr val="0070C0"/>
                </a:solidFill>
              </a:rPr>
              <a:t>is a fancy way of saying that when orbitals in the same level are occupied by different numbers of electrons, this will lead to distortion of the molecule.</a:t>
            </a:r>
            <a:r>
              <a:rPr lang="en-IN" sz="2000" b="1" dirty="0">
                <a:solidFill>
                  <a:srgbClr val="87319F"/>
                </a:solidFill>
              </a:rPr>
              <a:t> </a:t>
            </a:r>
            <a:endParaRPr lang="en-IN" sz="2000" b="1" dirty="0" smtClean="0">
              <a:solidFill>
                <a:srgbClr val="87319F"/>
              </a:solidFill>
            </a:endParaRPr>
          </a:p>
          <a:p>
            <a:r>
              <a:rPr lang="en-IN" sz="2000" b="1" dirty="0" smtClean="0">
                <a:solidFill>
                  <a:srgbClr val="87319F"/>
                </a:solidFill>
              </a:rPr>
              <a:t>	</a:t>
            </a:r>
            <a:r>
              <a:rPr lang="en-IN" sz="2000" b="1" dirty="0" smtClean="0">
                <a:solidFill>
                  <a:srgbClr val="00B050"/>
                </a:solidFill>
              </a:rPr>
              <a:t>For </a:t>
            </a:r>
            <a:r>
              <a:rPr lang="en-IN" sz="2000" b="1" dirty="0">
                <a:solidFill>
                  <a:srgbClr val="00B050"/>
                </a:solidFill>
              </a:rPr>
              <a:t>us, what is important is that if the two orbitals of the </a:t>
            </a:r>
            <a:r>
              <a:rPr lang="en-IN" sz="2000" b="1" dirty="0" err="1">
                <a:solidFill>
                  <a:srgbClr val="00B050"/>
                </a:solidFill>
              </a:rPr>
              <a:t>e</a:t>
            </a:r>
            <a:r>
              <a:rPr lang="en-IN" sz="2000" b="1" baseline="-25000" dirty="0" err="1">
                <a:solidFill>
                  <a:srgbClr val="00B050"/>
                </a:solidFill>
              </a:rPr>
              <a:t>g</a:t>
            </a:r>
            <a:r>
              <a:rPr lang="en-IN" sz="2000" b="1" dirty="0">
                <a:solidFill>
                  <a:srgbClr val="00B050"/>
                </a:solidFill>
              </a:rPr>
              <a:t> level have different numbers of electrons, this will  lead to J-T distortion. </a:t>
            </a:r>
            <a:endParaRPr lang="en-IN" sz="2000" b="1" dirty="0" smtClean="0">
              <a:solidFill>
                <a:srgbClr val="00B05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86912"/>
            <a:ext cx="3267075" cy="217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6958" y="3495268"/>
            <a:ext cx="3933834" cy="1200329"/>
          </a:xfrm>
          <a:prstGeom prst="rect">
            <a:avLst/>
          </a:prstGeom>
          <a:noFill/>
        </p:spPr>
        <p:txBody>
          <a:bodyPr wrap="none" rtlCol="0">
            <a:spAutoFit/>
          </a:bodyPr>
          <a:lstStyle/>
          <a:p>
            <a:r>
              <a:rPr lang="en-US" altLang="en-US" b="1" dirty="0"/>
              <a:t>High-spin Ni(II) – only one way of </a:t>
            </a:r>
            <a:r>
              <a:rPr lang="en-US" altLang="en-US" b="1" dirty="0" smtClean="0"/>
              <a:t>filling</a:t>
            </a:r>
          </a:p>
          <a:p>
            <a:r>
              <a:rPr lang="en-US" altLang="en-US" b="1" dirty="0" smtClean="0"/>
              <a:t> </a:t>
            </a:r>
            <a:r>
              <a:rPr lang="en-US" altLang="en-US" b="1" dirty="0"/>
              <a:t>the </a:t>
            </a:r>
            <a:r>
              <a:rPr lang="en-US" altLang="en-US" b="1" i="1" dirty="0" err="1"/>
              <a:t>e</a:t>
            </a:r>
            <a:r>
              <a:rPr lang="en-US" altLang="en-US" b="1" i="1" baseline="-25000" dirty="0" err="1"/>
              <a:t>g</a:t>
            </a:r>
            <a:r>
              <a:rPr lang="en-US" altLang="en-US" b="1" dirty="0"/>
              <a:t> level – not degenerate, </a:t>
            </a:r>
            <a:endParaRPr lang="en-US" altLang="en-US" b="1" dirty="0" smtClean="0"/>
          </a:p>
          <a:p>
            <a:r>
              <a:rPr lang="en-US" altLang="en-US" b="1" dirty="0" smtClean="0"/>
              <a:t>no </a:t>
            </a:r>
            <a:r>
              <a:rPr lang="en-US" altLang="en-US" b="1" dirty="0"/>
              <a:t>J-T distortion</a:t>
            </a:r>
          </a:p>
          <a:p>
            <a:endParaRPr lang="en-IN" dirty="0"/>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024" y="3733800"/>
            <a:ext cx="4565124" cy="289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232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1111" y="152400"/>
            <a:ext cx="7062191" cy="584775"/>
          </a:xfrm>
          <a:prstGeom prst="rect">
            <a:avLst/>
          </a:prstGeom>
          <a:noFill/>
        </p:spPr>
        <p:txBody>
          <a:bodyPr wrap="none" rtlCol="0">
            <a:spAutoFit/>
          </a:bodyPr>
          <a:lstStyle/>
          <a:p>
            <a:pPr algn="ctr"/>
            <a:r>
              <a:rPr lang="en-US" sz="3200" b="1" dirty="0" smtClean="0">
                <a:solidFill>
                  <a:srgbClr val="B533BF"/>
                </a:solidFill>
              </a:rPr>
              <a:t>Further Splitting of the t</a:t>
            </a:r>
            <a:r>
              <a:rPr lang="en-US" sz="3200" b="1" baseline="-25000" dirty="0" smtClean="0">
                <a:solidFill>
                  <a:srgbClr val="B533BF"/>
                </a:solidFill>
              </a:rPr>
              <a:t>2g</a:t>
            </a:r>
            <a:r>
              <a:rPr lang="en-US" sz="3200" b="1" dirty="0" smtClean="0">
                <a:solidFill>
                  <a:srgbClr val="B533BF"/>
                </a:solidFill>
              </a:rPr>
              <a:t> and </a:t>
            </a:r>
            <a:r>
              <a:rPr lang="en-US" sz="3200" b="1" dirty="0" err="1" smtClean="0">
                <a:solidFill>
                  <a:srgbClr val="B533BF"/>
                </a:solidFill>
              </a:rPr>
              <a:t>e</a:t>
            </a:r>
            <a:r>
              <a:rPr lang="en-US" sz="3200" b="1" baseline="-25000" dirty="0" err="1" smtClean="0">
                <a:solidFill>
                  <a:srgbClr val="B533BF"/>
                </a:solidFill>
              </a:rPr>
              <a:t>g</a:t>
            </a:r>
            <a:r>
              <a:rPr lang="en-US" sz="3200" b="1" dirty="0" smtClean="0">
                <a:solidFill>
                  <a:srgbClr val="B533BF"/>
                </a:solidFill>
              </a:rPr>
              <a:t> Levels</a:t>
            </a:r>
            <a:endParaRPr lang="en-US" sz="3200" b="1" dirty="0">
              <a:solidFill>
                <a:srgbClr val="B533BF"/>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1" y="3048000"/>
            <a:ext cx="4697413" cy="344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2242" y="3762936"/>
            <a:ext cx="4206949" cy="2749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892076"/>
            <a:ext cx="8763000" cy="1631216"/>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a:solidFill>
                  <a:srgbClr val="87319F"/>
                </a:solidFill>
              </a:rPr>
              <a:t>The CF view of the splitting of the d-orbitals is that those aligned with the two more distant donor atoms along the z-coordinate experience less repulsion and so </a:t>
            </a:r>
            <a:r>
              <a:rPr lang="en-IN" sz="2000" b="1" dirty="0">
                <a:solidFill>
                  <a:srgbClr val="C24500"/>
                </a:solidFill>
              </a:rPr>
              <a:t>drop in energy (</a:t>
            </a:r>
            <a:r>
              <a:rPr lang="en-IN" sz="2000" b="1" dirty="0" err="1">
                <a:solidFill>
                  <a:srgbClr val="C24500"/>
                </a:solidFill>
              </a:rPr>
              <a:t>d</a:t>
            </a:r>
            <a:r>
              <a:rPr lang="en-IN" sz="2000" b="1" baseline="-25000" dirty="0" err="1">
                <a:solidFill>
                  <a:srgbClr val="C24500"/>
                </a:solidFill>
              </a:rPr>
              <a:t>xz</a:t>
            </a:r>
            <a:r>
              <a:rPr lang="en-IN" sz="2000" b="1" dirty="0">
                <a:solidFill>
                  <a:srgbClr val="C24500"/>
                </a:solidFill>
              </a:rPr>
              <a:t>, </a:t>
            </a:r>
            <a:r>
              <a:rPr lang="en-IN" sz="2000" b="1" dirty="0" err="1">
                <a:solidFill>
                  <a:srgbClr val="C24500"/>
                </a:solidFill>
              </a:rPr>
              <a:t>d</a:t>
            </a:r>
            <a:r>
              <a:rPr lang="en-IN" sz="2000" b="1" baseline="-25000" dirty="0" err="1">
                <a:solidFill>
                  <a:srgbClr val="C24500"/>
                </a:solidFill>
              </a:rPr>
              <a:t>yz</a:t>
            </a:r>
            <a:r>
              <a:rPr lang="en-IN" sz="2000" b="1" dirty="0">
                <a:solidFill>
                  <a:srgbClr val="C24500"/>
                </a:solidFill>
              </a:rPr>
              <a:t>, and d</a:t>
            </a:r>
            <a:r>
              <a:rPr lang="en-IN" sz="2000" b="1" baseline="-25000" dirty="0">
                <a:solidFill>
                  <a:srgbClr val="C24500"/>
                </a:solidFill>
              </a:rPr>
              <a:t>z2</a:t>
            </a:r>
            <a:r>
              <a:rPr lang="en-IN" sz="2000" b="1" dirty="0">
                <a:solidFill>
                  <a:srgbClr val="C24500"/>
                </a:solidFill>
              </a:rPr>
              <a:t>)</a:t>
            </a:r>
            <a:r>
              <a:rPr lang="en-IN" sz="2000" b="1" dirty="0">
                <a:solidFill>
                  <a:srgbClr val="87319F"/>
                </a:solidFill>
              </a:rPr>
              <a:t>, while those closer to the in-plane </a:t>
            </a:r>
            <a:r>
              <a:rPr lang="en-IN" sz="2000" b="1" dirty="0" smtClean="0">
                <a:solidFill>
                  <a:srgbClr val="0070C0"/>
                </a:solidFill>
              </a:rPr>
              <a:t>donor </a:t>
            </a:r>
            <a:r>
              <a:rPr lang="en-IN" sz="2000" b="1" dirty="0">
                <a:solidFill>
                  <a:srgbClr val="0070C0"/>
                </a:solidFill>
              </a:rPr>
              <a:t>atoms </a:t>
            </a:r>
            <a:r>
              <a:rPr lang="en-IN" sz="2000" b="1" dirty="0" smtClean="0">
                <a:solidFill>
                  <a:srgbClr val="0070C0"/>
                </a:solidFill>
              </a:rPr>
              <a:t>(</a:t>
            </a:r>
            <a:r>
              <a:rPr lang="en-IN" sz="2000" b="1" dirty="0" err="1">
                <a:solidFill>
                  <a:srgbClr val="0070C0"/>
                </a:solidFill>
              </a:rPr>
              <a:t>d</a:t>
            </a:r>
            <a:r>
              <a:rPr lang="en-IN" sz="2000" b="1" baseline="-25000" dirty="0" err="1">
                <a:solidFill>
                  <a:srgbClr val="0070C0"/>
                </a:solidFill>
              </a:rPr>
              <a:t>xy</a:t>
            </a:r>
            <a:r>
              <a:rPr lang="en-IN" sz="2000" b="1" dirty="0">
                <a:solidFill>
                  <a:srgbClr val="0070C0"/>
                </a:solidFill>
              </a:rPr>
              <a:t>, d</a:t>
            </a:r>
            <a:r>
              <a:rPr lang="en-IN" sz="2000" b="1" baseline="-25000" dirty="0">
                <a:solidFill>
                  <a:srgbClr val="0070C0"/>
                </a:solidFill>
              </a:rPr>
              <a:t>x2-y2</a:t>
            </a:r>
            <a:r>
              <a:rPr lang="en-IN" sz="2000" b="1" dirty="0">
                <a:solidFill>
                  <a:srgbClr val="0070C0"/>
                </a:solidFill>
              </a:rPr>
              <a:t>) rise in </a:t>
            </a:r>
            <a:r>
              <a:rPr lang="en-IN" sz="2000" b="1" dirty="0" smtClean="0">
                <a:solidFill>
                  <a:srgbClr val="0070C0"/>
                </a:solidFill>
              </a:rPr>
              <a:t>energy</a:t>
            </a:r>
            <a:r>
              <a:rPr lang="en-IN" sz="2000" b="1" dirty="0">
                <a:solidFill>
                  <a:srgbClr val="87319F"/>
                </a:solidFill>
              </a:rPr>
              <a:t>. </a:t>
            </a:r>
            <a:endParaRPr lang="en-IN" sz="2000" b="1" dirty="0" smtClean="0">
              <a:solidFill>
                <a:srgbClr val="87319F"/>
              </a:solidFill>
            </a:endParaRPr>
          </a:p>
          <a:p>
            <a:pPr marL="285750" indent="-285750">
              <a:buFont typeface="Wingdings" panose="05000000000000000000" pitchFamily="2" charset="2"/>
              <a:buChar char="q"/>
            </a:pPr>
            <a:r>
              <a:rPr lang="en-IN" sz="2000" b="1" dirty="0" smtClean="0">
                <a:solidFill>
                  <a:srgbClr val="87319F"/>
                </a:solidFill>
              </a:rPr>
              <a:t>Lowering of energy (although small) is the motivation behind distortion.</a:t>
            </a:r>
          </a:p>
        </p:txBody>
      </p:sp>
    </p:spTree>
    <p:extLst>
      <p:ext uri="{BB962C8B-B14F-4D97-AF65-F5344CB8AC3E}">
        <p14:creationId xmlns:p14="http://schemas.microsoft.com/office/powerpoint/2010/main" val="45339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4427" y="152400"/>
            <a:ext cx="4795608" cy="584775"/>
          </a:xfrm>
          <a:prstGeom prst="rect">
            <a:avLst/>
          </a:prstGeom>
          <a:noFill/>
        </p:spPr>
        <p:txBody>
          <a:bodyPr wrap="none" rtlCol="0">
            <a:spAutoFit/>
          </a:bodyPr>
          <a:lstStyle/>
          <a:p>
            <a:pPr algn="ctr"/>
            <a:r>
              <a:rPr lang="en-US" sz="3200" b="1" dirty="0" smtClean="0">
                <a:solidFill>
                  <a:srgbClr val="B533BF"/>
                </a:solidFill>
              </a:rPr>
              <a:t>J-T Distortion for d</a:t>
            </a:r>
            <a:r>
              <a:rPr lang="en-US" sz="3200" b="1" baseline="30000" dirty="0" smtClean="0">
                <a:solidFill>
                  <a:srgbClr val="B533BF"/>
                </a:solidFill>
              </a:rPr>
              <a:t>1</a:t>
            </a:r>
            <a:r>
              <a:rPr lang="en-US" sz="3200" b="1" dirty="0" smtClean="0">
                <a:solidFill>
                  <a:srgbClr val="B533BF"/>
                </a:solidFill>
              </a:rPr>
              <a:t> System</a:t>
            </a:r>
            <a:endParaRPr lang="en-US" sz="3200" b="1" dirty="0">
              <a:solidFill>
                <a:srgbClr val="B533BF"/>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87413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 y="920567"/>
            <a:ext cx="8483733" cy="984885"/>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a:solidFill>
                  <a:srgbClr val="87319F"/>
                </a:solidFill>
              </a:rPr>
              <a:t>in molecules/ ions that have a degenerate ground-state, the molecule/ion will </a:t>
            </a:r>
            <a:r>
              <a:rPr lang="en-IN" sz="2000" b="1" dirty="0" smtClean="0">
                <a:solidFill>
                  <a:srgbClr val="87319F"/>
                </a:solidFill>
              </a:rPr>
              <a:t>distort </a:t>
            </a:r>
            <a:r>
              <a:rPr lang="en-IN" sz="2000" b="1" dirty="0">
                <a:solidFill>
                  <a:srgbClr val="87319F"/>
                </a:solidFill>
              </a:rPr>
              <a:t>to remove the degeneracy. </a:t>
            </a:r>
          </a:p>
          <a:p>
            <a:endParaRPr lang="en-IN" dirty="0"/>
          </a:p>
        </p:txBody>
      </p:sp>
    </p:spTree>
    <p:extLst>
      <p:ext uri="{BB962C8B-B14F-4D97-AF65-F5344CB8AC3E}">
        <p14:creationId xmlns:p14="http://schemas.microsoft.com/office/powerpoint/2010/main" val="2626901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7003" y="152400"/>
            <a:ext cx="4710265" cy="584775"/>
          </a:xfrm>
          <a:prstGeom prst="rect">
            <a:avLst/>
          </a:prstGeom>
          <a:noFill/>
        </p:spPr>
        <p:txBody>
          <a:bodyPr wrap="none" rtlCol="0">
            <a:spAutoFit/>
          </a:bodyPr>
          <a:lstStyle/>
          <a:p>
            <a:pPr algn="ctr"/>
            <a:r>
              <a:rPr lang="en-US" sz="3200" b="1" dirty="0" smtClean="0">
                <a:solidFill>
                  <a:srgbClr val="B533BF"/>
                </a:solidFill>
              </a:rPr>
              <a:t>Square Planar Crystal Field</a:t>
            </a:r>
            <a:endParaRPr lang="en-US" sz="3200" b="1" dirty="0">
              <a:solidFill>
                <a:srgbClr val="B533BF"/>
              </a:solidFill>
            </a:endParaRPr>
          </a:p>
        </p:txBody>
      </p:sp>
      <p:pic>
        <p:nvPicPr>
          <p:cNvPr id="7" name="Picture 2" descr="figure_18"/>
          <p:cNvPicPr>
            <a:picLocks noChangeAspect="1" noChangeArrowheads="1"/>
          </p:cNvPicPr>
          <p:nvPr/>
        </p:nvPicPr>
        <p:blipFill>
          <a:blip r:embed="rId2">
            <a:extLst>
              <a:ext uri="{28A0092B-C50C-407E-A947-70E740481C1C}">
                <a14:useLocalDpi xmlns:a14="http://schemas.microsoft.com/office/drawing/2010/main" val="0"/>
              </a:ext>
            </a:extLst>
          </a:blip>
          <a:srcRect l="26437" t="10715" r="60445" b="66667"/>
          <a:stretch>
            <a:fillRect/>
          </a:stretch>
        </p:blipFill>
        <p:spPr bwMode="auto">
          <a:xfrm>
            <a:off x="4863529" y="4086129"/>
            <a:ext cx="1152525"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타원 5"/>
          <p:cNvSpPr/>
          <p:nvPr/>
        </p:nvSpPr>
        <p:spPr>
          <a:xfrm>
            <a:off x="4647629" y="4763991"/>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9" name="타원 6"/>
          <p:cNvSpPr/>
          <p:nvPr/>
        </p:nvSpPr>
        <p:spPr>
          <a:xfrm>
            <a:off x="6012879" y="4754466"/>
            <a:ext cx="215900" cy="2174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10" name="타원 7"/>
          <p:cNvSpPr/>
          <p:nvPr/>
        </p:nvSpPr>
        <p:spPr>
          <a:xfrm>
            <a:off x="4706367" y="5237066"/>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12" name="타원 8"/>
          <p:cNvSpPr/>
          <p:nvPr/>
        </p:nvSpPr>
        <p:spPr>
          <a:xfrm>
            <a:off x="5904929" y="4313141"/>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pic>
        <p:nvPicPr>
          <p:cNvPr id="13" name="Picture 2" descr="figure_18"/>
          <p:cNvPicPr>
            <a:picLocks noChangeAspect="1" noChangeArrowheads="1"/>
          </p:cNvPicPr>
          <p:nvPr/>
        </p:nvPicPr>
        <p:blipFill>
          <a:blip r:embed="rId2">
            <a:extLst>
              <a:ext uri="{28A0092B-C50C-407E-A947-70E740481C1C}">
                <a14:useLocalDpi xmlns:a14="http://schemas.microsoft.com/office/drawing/2010/main" val="0"/>
              </a:ext>
            </a:extLst>
          </a:blip>
          <a:srcRect l="57387" t="13393" r="25397" b="68750"/>
          <a:stretch>
            <a:fillRect/>
          </a:stretch>
        </p:blipFill>
        <p:spPr bwMode="auto">
          <a:xfrm>
            <a:off x="4695254" y="1681066"/>
            <a:ext cx="15128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타원 10"/>
          <p:cNvSpPr/>
          <p:nvPr/>
        </p:nvSpPr>
        <p:spPr>
          <a:xfrm>
            <a:off x="4528567" y="2176366"/>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15" name="타원 11"/>
          <p:cNvSpPr/>
          <p:nvPr/>
        </p:nvSpPr>
        <p:spPr>
          <a:xfrm>
            <a:off x="6141467" y="2177954"/>
            <a:ext cx="217487"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16" name="타원 12"/>
          <p:cNvSpPr/>
          <p:nvPr/>
        </p:nvSpPr>
        <p:spPr>
          <a:xfrm>
            <a:off x="4680967" y="2684366"/>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17" name="타원 13"/>
          <p:cNvSpPr/>
          <p:nvPr/>
        </p:nvSpPr>
        <p:spPr>
          <a:xfrm>
            <a:off x="6031929" y="1650904"/>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pic>
        <p:nvPicPr>
          <p:cNvPr id="18" name="Picture 2" descr="figure_18"/>
          <p:cNvPicPr>
            <a:picLocks noChangeAspect="1" noChangeArrowheads="1"/>
          </p:cNvPicPr>
          <p:nvPr/>
        </p:nvPicPr>
        <p:blipFill>
          <a:blip r:embed="rId2">
            <a:extLst>
              <a:ext uri="{28A0092B-C50C-407E-A947-70E740481C1C}">
                <a14:useLocalDpi xmlns:a14="http://schemas.microsoft.com/office/drawing/2010/main" val="0"/>
              </a:ext>
            </a:extLst>
          </a:blip>
          <a:srcRect l="7378" t="64732" r="76225" b="16295"/>
          <a:stretch>
            <a:fillRect/>
          </a:stretch>
        </p:blipFill>
        <p:spPr bwMode="auto">
          <a:xfrm>
            <a:off x="6376417" y="2833591"/>
            <a:ext cx="143986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figure_18"/>
          <p:cNvPicPr>
            <a:picLocks noChangeAspect="1" noChangeArrowheads="1"/>
          </p:cNvPicPr>
          <p:nvPr/>
        </p:nvPicPr>
        <p:blipFill>
          <a:blip r:embed="rId2">
            <a:extLst>
              <a:ext uri="{28A0092B-C50C-407E-A947-70E740481C1C}">
                <a14:useLocalDpi xmlns:a14="http://schemas.microsoft.com/office/drawing/2010/main" val="0"/>
              </a:ext>
            </a:extLst>
          </a:blip>
          <a:srcRect l="42632" t="63614" r="43431" b="15182"/>
          <a:stretch>
            <a:fillRect/>
          </a:stretch>
        </p:blipFill>
        <p:spPr bwMode="auto">
          <a:xfrm>
            <a:off x="6484367" y="5372004"/>
            <a:ext cx="122396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타원 16"/>
          <p:cNvSpPr/>
          <p:nvPr/>
        </p:nvSpPr>
        <p:spPr>
          <a:xfrm>
            <a:off x="6157342" y="3370166"/>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21" name="타원 17"/>
          <p:cNvSpPr/>
          <p:nvPr/>
        </p:nvSpPr>
        <p:spPr>
          <a:xfrm>
            <a:off x="7771829" y="3370166"/>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22" name="타원 18"/>
          <p:cNvSpPr/>
          <p:nvPr/>
        </p:nvSpPr>
        <p:spPr>
          <a:xfrm>
            <a:off x="6309742" y="3878166"/>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23" name="타원 19"/>
          <p:cNvSpPr/>
          <p:nvPr/>
        </p:nvSpPr>
        <p:spPr>
          <a:xfrm>
            <a:off x="7660704" y="2844704"/>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24" name="타원 20"/>
          <p:cNvSpPr/>
          <p:nvPr/>
        </p:nvSpPr>
        <p:spPr>
          <a:xfrm>
            <a:off x="6297042" y="5967316"/>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25" name="타원 21"/>
          <p:cNvSpPr/>
          <p:nvPr/>
        </p:nvSpPr>
        <p:spPr>
          <a:xfrm>
            <a:off x="7700392" y="5972079"/>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26" name="타원 22"/>
          <p:cNvSpPr/>
          <p:nvPr/>
        </p:nvSpPr>
        <p:spPr>
          <a:xfrm>
            <a:off x="6357367" y="6441979"/>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sp>
        <p:nvSpPr>
          <p:cNvPr id="27" name="타원 23"/>
          <p:cNvSpPr/>
          <p:nvPr/>
        </p:nvSpPr>
        <p:spPr>
          <a:xfrm>
            <a:off x="7592442" y="5491066"/>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맑은 고딕" pitchFamily="50" charset="-127"/>
                <a:ea typeface="맑은 고딕" pitchFamily="50" charset="-127"/>
              </a:defRPr>
            </a:lvl1pPr>
            <a:lvl2pPr marL="742950" indent="-285750">
              <a:defRPr>
                <a:solidFill>
                  <a:schemeClr val="tx1"/>
                </a:solidFill>
                <a:latin typeface="맑은 고딕" pitchFamily="50" charset="-127"/>
                <a:ea typeface="맑은 고딕" pitchFamily="50" charset="-127"/>
              </a:defRPr>
            </a:lvl2pPr>
            <a:lvl3pPr marL="1143000" indent="-228600">
              <a:defRPr>
                <a:solidFill>
                  <a:schemeClr val="tx1"/>
                </a:solidFill>
                <a:latin typeface="맑은 고딕" pitchFamily="50" charset="-127"/>
                <a:ea typeface="맑은 고딕" pitchFamily="50" charset="-127"/>
              </a:defRPr>
            </a:lvl3pPr>
            <a:lvl4pPr marL="1600200" indent="-228600">
              <a:defRPr>
                <a:solidFill>
                  <a:schemeClr val="tx1"/>
                </a:solidFill>
                <a:latin typeface="맑은 고딕" pitchFamily="50" charset="-127"/>
                <a:ea typeface="맑은 고딕" pitchFamily="50" charset="-127"/>
              </a:defRPr>
            </a:lvl4pPr>
            <a:lvl5pPr marL="2057400" indent="-228600">
              <a:defRPr>
                <a:solidFill>
                  <a:schemeClr val="tx1"/>
                </a:solidFill>
                <a:latin typeface="맑은 고딕" pitchFamily="50" charset="-127"/>
                <a:ea typeface="맑은 고딕" pitchFamily="50" charset="-127"/>
              </a:defRPr>
            </a:lvl5pPr>
            <a:lvl6pPr marL="2514600" indent="-228600" eaLnBrk="0" fontAlgn="base" hangingPunct="0">
              <a:spcBef>
                <a:spcPct val="0"/>
              </a:spcBef>
              <a:spcAft>
                <a:spcPct val="0"/>
              </a:spcAft>
              <a:defRPr>
                <a:solidFill>
                  <a:schemeClr val="tx1"/>
                </a:solidFill>
                <a:latin typeface="맑은 고딕" pitchFamily="50" charset="-127"/>
                <a:ea typeface="맑은 고딕" pitchFamily="50" charset="-127"/>
              </a:defRPr>
            </a:lvl6pPr>
            <a:lvl7pPr marL="2971800" indent="-228600" eaLnBrk="0" fontAlgn="base" hangingPunct="0">
              <a:spcBef>
                <a:spcPct val="0"/>
              </a:spcBef>
              <a:spcAft>
                <a:spcPct val="0"/>
              </a:spcAft>
              <a:defRPr>
                <a:solidFill>
                  <a:schemeClr val="tx1"/>
                </a:solidFill>
                <a:latin typeface="맑은 고딕" pitchFamily="50" charset="-127"/>
                <a:ea typeface="맑은 고딕" pitchFamily="50" charset="-127"/>
              </a:defRPr>
            </a:lvl7pPr>
            <a:lvl8pPr marL="3429000" indent="-228600" eaLnBrk="0" fontAlgn="base" hangingPunct="0">
              <a:spcBef>
                <a:spcPct val="0"/>
              </a:spcBef>
              <a:spcAft>
                <a:spcPct val="0"/>
              </a:spcAft>
              <a:defRPr>
                <a:solidFill>
                  <a:schemeClr val="tx1"/>
                </a:solidFill>
                <a:latin typeface="맑은 고딕" pitchFamily="50" charset="-127"/>
                <a:ea typeface="맑은 고딕" pitchFamily="50" charset="-127"/>
              </a:defRPr>
            </a:lvl8pPr>
            <a:lvl9pPr marL="3886200" indent="-228600" eaLnBrk="0" fontAlgn="base" hangingPunct="0">
              <a:spcBef>
                <a:spcPct val="0"/>
              </a:spcBef>
              <a:spcAft>
                <a:spcPct val="0"/>
              </a:spcAft>
              <a:defRPr>
                <a:solidFill>
                  <a:schemeClr val="tx1"/>
                </a:solidFill>
                <a:latin typeface="맑은 고딕" pitchFamily="50" charset="-127"/>
                <a:ea typeface="맑은 고딕" pitchFamily="50" charset="-127"/>
              </a:defRPr>
            </a:lvl9pPr>
          </a:lstStyle>
          <a:p>
            <a:pPr algn="ctr" eaLnBrk="1" latinLnBrk="1" hangingPunct="1"/>
            <a:endParaRPr lang="ko-KR" altLang="en-US" sz="1800">
              <a:solidFill>
                <a:srgbClr val="FFFFFF"/>
              </a:solidFill>
            </a:endParaRPr>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82015" t="30614" b="1"/>
          <a:stretch/>
        </p:blipFill>
        <p:spPr bwMode="auto">
          <a:xfrm>
            <a:off x="1676400" y="1005699"/>
            <a:ext cx="2291334" cy="5565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780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0744" y="152400"/>
            <a:ext cx="5922968" cy="584775"/>
          </a:xfrm>
          <a:prstGeom prst="rect">
            <a:avLst/>
          </a:prstGeom>
          <a:noFill/>
        </p:spPr>
        <p:txBody>
          <a:bodyPr wrap="none" rtlCol="0">
            <a:spAutoFit/>
          </a:bodyPr>
          <a:lstStyle/>
          <a:p>
            <a:pPr algn="ctr"/>
            <a:r>
              <a:rPr lang="en-US" sz="3200" b="1" dirty="0" smtClean="0">
                <a:solidFill>
                  <a:srgbClr val="B533BF"/>
                </a:solidFill>
              </a:rPr>
              <a:t>Comparison of d</a:t>
            </a:r>
            <a:r>
              <a:rPr lang="en-US" sz="3200" b="1" baseline="30000" dirty="0" smtClean="0">
                <a:solidFill>
                  <a:srgbClr val="B533BF"/>
                </a:solidFill>
              </a:rPr>
              <a:t>1</a:t>
            </a:r>
            <a:r>
              <a:rPr lang="en-US" sz="3200" b="1" dirty="0" smtClean="0">
                <a:solidFill>
                  <a:srgbClr val="B533BF"/>
                </a:solidFill>
              </a:rPr>
              <a:t> and d</a:t>
            </a:r>
            <a:r>
              <a:rPr lang="en-US" sz="3200" b="1" baseline="30000" dirty="0" smtClean="0">
                <a:solidFill>
                  <a:srgbClr val="B533BF"/>
                </a:solidFill>
              </a:rPr>
              <a:t>9</a:t>
            </a:r>
            <a:r>
              <a:rPr lang="en-US" sz="3200" b="1" dirty="0" smtClean="0">
                <a:solidFill>
                  <a:srgbClr val="B533BF"/>
                </a:solidFill>
              </a:rPr>
              <a:t> Systems</a:t>
            </a:r>
            <a:endParaRPr lang="en-US" sz="3200" b="1" dirty="0">
              <a:solidFill>
                <a:srgbClr val="B533BF"/>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762000"/>
            <a:ext cx="8429625"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92102" y="5867400"/>
            <a:ext cx="683200" cy="369332"/>
          </a:xfrm>
          <a:prstGeom prst="rect">
            <a:avLst/>
          </a:prstGeom>
          <a:noFill/>
        </p:spPr>
        <p:txBody>
          <a:bodyPr wrap="none" rtlCol="0">
            <a:spAutoFit/>
          </a:bodyPr>
          <a:lstStyle/>
          <a:p>
            <a:r>
              <a:rPr lang="en-IN" dirty="0" smtClean="0"/>
              <a:t>Z-out</a:t>
            </a:r>
            <a:endParaRPr lang="en-IN" dirty="0"/>
          </a:p>
        </p:txBody>
      </p:sp>
      <p:sp>
        <p:nvSpPr>
          <p:cNvPr id="6" name="TextBox 5"/>
          <p:cNvSpPr txBox="1"/>
          <p:nvPr/>
        </p:nvSpPr>
        <p:spPr>
          <a:xfrm>
            <a:off x="7239000" y="5867400"/>
            <a:ext cx="537327" cy="369332"/>
          </a:xfrm>
          <a:prstGeom prst="rect">
            <a:avLst/>
          </a:prstGeom>
          <a:noFill/>
        </p:spPr>
        <p:txBody>
          <a:bodyPr wrap="none" rtlCol="0">
            <a:spAutoFit/>
          </a:bodyPr>
          <a:lstStyle/>
          <a:p>
            <a:r>
              <a:rPr lang="en-IN" dirty="0" smtClean="0"/>
              <a:t>Z-in</a:t>
            </a:r>
            <a:endParaRPr lang="en-IN" dirty="0"/>
          </a:p>
        </p:txBody>
      </p:sp>
      <p:sp>
        <p:nvSpPr>
          <p:cNvPr id="7" name="TextBox 6"/>
          <p:cNvSpPr txBox="1"/>
          <p:nvPr/>
        </p:nvSpPr>
        <p:spPr>
          <a:xfrm>
            <a:off x="182526" y="6343620"/>
            <a:ext cx="8763000" cy="400110"/>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smtClean="0">
                <a:solidFill>
                  <a:srgbClr val="87319F"/>
                </a:solidFill>
              </a:rPr>
              <a:t>Distortions are more pronounced if degeneracy occurs in an </a:t>
            </a:r>
            <a:r>
              <a:rPr lang="en-IN" sz="2000" b="1" dirty="0" err="1" smtClean="0">
                <a:solidFill>
                  <a:srgbClr val="87319F"/>
                </a:solidFill>
              </a:rPr>
              <a:t>e</a:t>
            </a:r>
            <a:r>
              <a:rPr lang="en-IN" sz="2000" b="1" baseline="-25000" dirty="0" err="1" smtClean="0">
                <a:solidFill>
                  <a:srgbClr val="87319F"/>
                </a:solidFill>
              </a:rPr>
              <a:t>g</a:t>
            </a:r>
            <a:r>
              <a:rPr lang="en-IN" sz="2000" b="1" dirty="0" smtClean="0">
                <a:solidFill>
                  <a:srgbClr val="87319F"/>
                </a:solidFill>
              </a:rPr>
              <a:t> orbital.</a:t>
            </a:r>
          </a:p>
        </p:txBody>
      </p:sp>
    </p:spTree>
    <p:extLst>
      <p:ext uri="{BB962C8B-B14F-4D97-AF65-F5344CB8AC3E}">
        <p14:creationId xmlns:p14="http://schemas.microsoft.com/office/powerpoint/2010/main" val="2672850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5853" y="152400"/>
            <a:ext cx="2812758" cy="584775"/>
          </a:xfrm>
          <a:prstGeom prst="rect">
            <a:avLst/>
          </a:prstGeom>
          <a:noFill/>
        </p:spPr>
        <p:txBody>
          <a:bodyPr wrap="none" rtlCol="0">
            <a:spAutoFit/>
          </a:bodyPr>
          <a:lstStyle/>
          <a:p>
            <a:pPr algn="ctr"/>
            <a:r>
              <a:rPr lang="en-US" sz="3200" b="1" dirty="0" smtClean="0">
                <a:solidFill>
                  <a:srgbClr val="B533BF"/>
                </a:solidFill>
              </a:rPr>
              <a:t>General Picture</a:t>
            </a:r>
            <a:endParaRPr lang="en-US" sz="3200" b="1" dirty="0">
              <a:solidFill>
                <a:srgbClr val="B533BF"/>
              </a:solidFill>
            </a:endParaRPr>
          </a:p>
        </p:txBody>
      </p:sp>
      <p:sp>
        <p:nvSpPr>
          <p:cNvPr id="2" name="TextBox 1"/>
          <p:cNvSpPr txBox="1"/>
          <p:nvPr/>
        </p:nvSpPr>
        <p:spPr>
          <a:xfrm>
            <a:off x="892102" y="5867400"/>
            <a:ext cx="683200" cy="369332"/>
          </a:xfrm>
          <a:prstGeom prst="rect">
            <a:avLst/>
          </a:prstGeom>
          <a:noFill/>
        </p:spPr>
        <p:txBody>
          <a:bodyPr wrap="none" rtlCol="0">
            <a:spAutoFit/>
          </a:bodyPr>
          <a:lstStyle/>
          <a:p>
            <a:r>
              <a:rPr lang="en-IN" dirty="0" smtClean="0"/>
              <a:t>Z-out</a:t>
            </a:r>
            <a:endParaRPr lang="en-IN" dirty="0"/>
          </a:p>
        </p:txBody>
      </p:sp>
      <p:sp>
        <p:nvSpPr>
          <p:cNvPr id="6" name="TextBox 5"/>
          <p:cNvSpPr txBox="1"/>
          <p:nvPr/>
        </p:nvSpPr>
        <p:spPr>
          <a:xfrm>
            <a:off x="7239000" y="5867400"/>
            <a:ext cx="537327" cy="369332"/>
          </a:xfrm>
          <a:prstGeom prst="rect">
            <a:avLst/>
          </a:prstGeom>
          <a:noFill/>
        </p:spPr>
        <p:txBody>
          <a:bodyPr wrap="none" rtlCol="0">
            <a:spAutoFit/>
          </a:bodyPr>
          <a:lstStyle/>
          <a:p>
            <a:r>
              <a:rPr lang="en-IN" dirty="0" smtClean="0"/>
              <a:t>Z-in</a:t>
            </a:r>
            <a:endParaRPr lang="en-IN" dirty="0"/>
          </a:p>
        </p:txBody>
      </p:sp>
      <p:sp>
        <p:nvSpPr>
          <p:cNvPr id="7" name="TextBox 6"/>
          <p:cNvSpPr txBox="1"/>
          <p:nvPr/>
        </p:nvSpPr>
        <p:spPr>
          <a:xfrm>
            <a:off x="182526" y="6343620"/>
            <a:ext cx="8763000" cy="400110"/>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smtClean="0">
                <a:solidFill>
                  <a:srgbClr val="87319F"/>
                </a:solidFill>
              </a:rPr>
              <a:t>Distortions are more pronounced if degeneracy occurs in an </a:t>
            </a:r>
            <a:r>
              <a:rPr lang="en-IN" sz="2000" b="1" dirty="0" err="1" smtClean="0">
                <a:solidFill>
                  <a:srgbClr val="87319F"/>
                </a:solidFill>
              </a:rPr>
              <a:t>e</a:t>
            </a:r>
            <a:r>
              <a:rPr lang="en-IN" sz="2000" b="1" baseline="-25000" dirty="0" err="1" smtClean="0">
                <a:solidFill>
                  <a:srgbClr val="87319F"/>
                </a:solidFill>
              </a:rPr>
              <a:t>g</a:t>
            </a:r>
            <a:r>
              <a:rPr lang="en-IN" sz="2000" b="1" dirty="0" smtClean="0">
                <a:solidFill>
                  <a:srgbClr val="87319F"/>
                </a:solidFill>
              </a:rPr>
              <a:t> orbital.</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55" y="1600200"/>
            <a:ext cx="8224837"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755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0284" y="152400"/>
            <a:ext cx="6943889" cy="1077218"/>
          </a:xfrm>
          <a:prstGeom prst="rect">
            <a:avLst/>
          </a:prstGeom>
          <a:noFill/>
        </p:spPr>
        <p:txBody>
          <a:bodyPr wrap="none" rtlCol="0">
            <a:spAutoFit/>
          </a:bodyPr>
          <a:lstStyle/>
          <a:p>
            <a:pPr algn="ctr"/>
            <a:r>
              <a:rPr lang="en-US" sz="3200" b="1" dirty="0" smtClean="0">
                <a:solidFill>
                  <a:srgbClr val="B533BF"/>
                </a:solidFill>
              </a:rPr>
              <a:t>J-T Distortion Possibilities for High-Spin </a:t>
            </a:r>
          </a:p>
          <a:p>
            <a:pPr algn="ctr"/>
            <a:r>
              <a:rPr lang="en-US" sz="3200" b="1" dirty="0" smtClean="0">
                <a:solidFill>
                  <a:srgbClr val="B533BF"/>
                </a:solidFill>
              </a:rPr>
              <a:t>Octahedral Complexes</a:t>
            </a:r>
            <a:endParaRPr lang="en-US" sz="3200" b="1" dirty="0">
              <a:solidFill>
                <a:srgbClr val="B533BF"/>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620" y="1104900"/>
            <a:ext cx="7467600"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887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7571" y="152400"/>
            <a:ext cx="6869316" cy="1077218"/>
          </a:xfrm>
          <a:prstGeom prst="rect">
            <a:avLst/>
          </a:prstGeom>
          <a:noFill/>
        </p:spPr>
        <p:txBody>
          <a:bodyPr wrap="none" rtlCol="0">
            <a:spAutoFit/>
          </a:bodyPr>
          <a:lstStyle/>
          <a:p>
            <a:pPr algn="ctr"/>
            <a:r>
              <a:rPr lang="en-US" sz="3200" b="1" dirty="0" smtClean="0">
                <a:solidFill>
                  <a:srgbClr val="B533BF"/>
                </a:solidFill>
              </a:rPr>
              <a:t>J-T Distortion Possibilities for Low-Spin </a:t>
            </a:r>
          </a:p>
          <a:p>
            <a:pPr algn="ctr"/>
            <a:r>
              <a:rPr lang="en-US" sz="3200" b="1" dirty="0" smtClean="0">
                <a:solidFill>
                  <a:srgbClr val="B533BF"/>
                </a:solidFill>
              </a:rPr>
              <a:t>Octahedral Complexes</a:t>
            </a:r>
            <a:endParaRPr lang="en-US" sz="3200" b="1" dirty="0">
              <a:solidFill>
                <a:srgbClr val="B533BF"/>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573" y="1447800"/>
            <a:ext cx="70866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3636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76" y="152400"/>
            <a:ext cx="9077934" cy="584775"/>
          </a:xfrm>
          <a:prstGeom prst="rect">
            <a:avLst/>
          </a:prstGeom>
          <a:noFill/>
        </p:spPr>
        <p:txBody>
          <a:bodyPr wrap="none" rtlCol="0">
            <a:spAutoFit/>
          </a:bodyPr>
          <a:lstStyle/>
          <a:p>
            <a:pPr algn="ctr"/>
            <a:r>
              <a:rPr lang="en-US" sz="3200" b="1" dirty="0" smtClean="0">
                <a:solidFill>
                  <a:srgbClr val="B533BF"/>
                </a:solidFill>
              </a:rPr>
              <a:t>Will a d</a:t>
            </a:r>
            <a:r>
              <a:rPr lang="en-US" sz="3200" b="1" baseline="30000" dirty="0" smtClean="0">
                <a:solidFill>
                  <a:srgbClr val="B533BF"/>
                </a:solidFill>
              </a:rPr>
              <a:t>2</a:t>
            </a:r>
            <a:r>
              <a:rPr lang="en-US" sz="3200" b="1" dirty="0" smtClean="0">
                <a:solidFill>
                  <a:srgbClr val="B533BF"/>
                </a:solidFill>
              </a:rPr>
              <a:t> system Exhibit Compression or Elongation?</a:t>
            </a:r>
            <a:endParaRPr lang="en-US" sz="3200" b="1" dirty="0">
              <a:solidFill>
                <a:srgbClr val="B533BF"/>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31" y="751345"/>
            <a:ext cx="8445223" cy="5805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844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9370" y="152400"/>
            <a:ext cx="4485523" cy="584775"/>
          </a:xfrm>
          <a:prstGeom prst="rect">
            <a:avLst/>
          </a:prstGeom>
          <a:noFill/>
        </p:spPr>
        <p:txBody>
          <a:bodyPr wrap="none" rtlCol="0">
            <a:spAutoFit/>
          </a:bodyPr>
          <a:lstStyle/>
          <a:p>
            <a:pPr algn="ctr"/>
            <a:r>
              <a:rPr lang="en-US" sz="3200" b="1" dirty="0" smtClean="0">
                <a:solidFill>
                  <a:srgbClr val="B533BF"/>
                </a:solidFill>
              </a:rPr>
              <a:t>Square Planar Complexes</a:t>
            </a:r>
            <a:endParaRPr lang="en-US" sz="3200" b="1" dirty="0">
              <a:solidFill>
                <a:srgbClr val="B533BF"/>
              </a:solidFill>
            </a:endParaRPr>
          </a:p>
        </p:txBody>
      </p:sp>
      <p:sp>
        <p:nvSpPr>
          <p:cNvPr id="2" name="TextBox 1"/>
          <p:cNvSpPr txBox="1"/>
          <p:nvPr/>
        </p:nvSpPr>
        <p:spPr>
          <a:xfrm>
            <a:off x="609600" y="1447800"/>
            <a:ext cx="184731" cy="369332"/>
          </a:xfrm>
          <a:prstGeom prst="rect">
            <a:avLst/>
          </a:prstGeom>
          <a:noFill/>
        </p:spPr>
        <p:txBody>
          <a:bodyPr wrap="none" rtlCol="0">
            <a:spAutoFit/>
          </a:bodyPr>
          <a:lstStyle/>
          <a:p>
            <a:endParaRPr lang="en-IN" dirty="0"/>
          </a:p>
        </p:txBody>
      </p:sp>
      <p:sp>
        <p:nvSpPr>
          <p:cNvPr id="8" name="TextBox 7"/>
          <p:cNvSpPr txBox="1"/>
          <p:nvPr/>
        </p:nvSpPr>
        <p:spPr>
          <a:xfrm>
            <a:off x="220376" y="762000"/>
            <a:ext cx="8787173" cy="4093428"/>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solidFill>
                  <a:srgbClr val="87319F"/>
                </a:solidFill>
              </a:rPr>
              <a:t>Why would a "happy" octahedral complex want to lose two of its ligands to make a square planar complex? </a:t>
            </a:r>
            <a:endParaRPr lang="en-IN" sz="2000" b="1" dirty="0" smtClean="0">
              <a:solidFill>
                <a:srgbClr val="87319F"/>
              </a:solidFill>
            </a:endParaRPr>
          </a:p>
          <a:p>
            <a:endParaRPr lang="en-IN" sz="2000" b="1" dirty="0" smtClean="0">
              <a:solidFill>
                <a:srgbClr val="87319F"/>
              </a:solidFill>
            </a:endParaRPr>
          </a:p>
          <a:p>
            <a:pPr marL="342900" indent="-342900">
              <a:buFont typeface="Wingdings" panose="05000000000000000000" pitchFamily="2" charset="2"/>
              <a:buChar char="q"/>
            </a:pPr>
            <a:r>
              <a:rPr lang="en-IN" sz="2000" b="1" dirty="0">
                <a:solidFill>
                  <a:srgbClr val="87319F"/>
                </a:solidFill>
              </a:rPr>
              <a:t>Square planar coordination is </a:t>
            </a:r>
            <a:r>
              <a:rPr lang="en-IN" sz="2000" b="1" dirty="0">
                <a:solidFill>
                  <a:srgbClr val="FF0000"/>
                </a:solidFill>
              </a:rPr>
              <a:t>rare</a:t>
            </a:r>
            <a:r>
              <a:rPr lang="en-IN" sz="2000" b="1" dirty="0">
                <a:solidFill>
                  <a:srgbClr val="87319F"/>
                </a:solidFill>
              </a:rPr>
              <a:t> except for </a:t>
            </a:r>
            <a:r>
              <a:rPr lang="en-IN" sz="2000" b="1" dirty="0">
                <a:solidFill>
                  <a:srgbClr val="FF0000"/>
                </a:solidFill>
              </a:rPr>
              <a:t>d</a:t>
            </a:r>
            <a:r>
              <a:rPr lang="en-IN" sz="2000" b="1" baseline="30000" dirty="0">
                <a:solidFill>
                  <a:srgbClr val="FF0000"/>
                </a:solidFill>
              </a:rPr>
              <a:t>8</a:t>
            </a:r>
            <a:r>
              <a:rPr lang="en-IN" sz="2000" b="1" dirty="0">
                <a:solidFill>
                  <a:srgbClr val="87319F"/>
                </a:solidFill>
              </a:rPr>
              <a:t> metal ions</a:t>
            </a:r>
            <a:r>
              <a:rPr lang="en-IN" sz="2000" b="1" dirty="0" smtClean="0">
                <a:solidFill>
                  <a:srgbClr val="87319F"/>
                </a:solidFill>
              </a:rPr>
              <a:t>. Occasionally, </a:t>
            </a:r>
            <a:r>
              <a:rPr lang="en-IN" sz="2000" b="1" dirty="0">
                <a:solidFill>
                  <a:srgbClr val="87319F"/>
                </a:solidFill>
              </a:rPr>
              <a:t>d</a:t>
            </a:r>
            <a:r>
              <a:rPr lang="en-IN" sz="2000" b="1" baseline="30000" dirty="0">
                <a:solidFill>
                  <a:srgbClr val="87319F"/>
                </a:solidFill>
              </a:rPr>
              <a:t>9</a:t>
            </a:r>
            <a:r>
              <a:rPr lang="en-IN" sz="2000" b="1" dirty="0">
                <a:solidFill>
                  <a:srgbClr val="87319F"/>
                </a:solidFill>
              </a:rPr>
              <a:t> complexes with large </a:t>
            </a:r>
            <a:r>
              <a:rPr lang="en-IN" sz="2000" b="1" dirty="0" smtClean="0">
                <a:solidFill>
                  <a:srgbClr val="87319F"/>
                </a:solidFill>
              </a:rPr>
              <a:t>Δ</a:t>
            </a:r>
            <a:r>
              <a:rPr lang="en-IN" sz="2000" b="1" baseline="-25000" dirty="0" smtClean="0">
                <a:solidFill>
                  <a:srgbClr val="87319F"/>
                </a:solidFill>
              </a:rPr>
              <a:t>O </a:t>
            </a:r>
            <a:r>
              <a:rPr lang="en-IN" sz="2000" b="1" dirty="0" smtClean="0">
                <a:solidFill>
                  <a:srgbClr val="87319F"/>
                </a:solidFill>
              </a:rPr>
              <a:t> also occur. </a:t>
            </a:r>
            <a:r>
              <a:rPr lang="en-IN" sz="2000" b="1" dirty="0">
                <a:solidFill>
                  <a:srgbClr val="87319F"/>
                </a:solidFill>
              </a:rPr>
              <a:t> </a:t>
            </a:r>
            <a:r>
              <a:rPr lang="en-IN" sz="2000" b="1" i="1" dirty="0">
                <a:solidFill>
                  <a:srgbClr val="00B050"/>
                </a:solidFill>
              </a:rPr>
              <a:t>3d</a:t>
            </a:r>
            <a:r>
              <a:rPr lang="en-IN" sz="2000" b="1" i="1" baseline="30000" dirty="0">
                <a:solidFill>
                  <a:srgbClr val="00B050"/>
                </a:solidFill>
              </a:rPr>
              <a:t>8</a:t>
            </a:r>
            <a:r>
              <a:rPr lang="en-IN" sz="2000" b="1" i="1" dirty="0">
                <a:solidFill>
                  <a:srgbClr val="00B050"/>
                </a:solidFill>
              </a:rPr>
              <a:t> complexes with strong field ligands and 4d</a:t>
            </a:r>
            <a:r>
              <a:rPr lang="en-IN" sz="2000" b="1" i="1" baseline="30000" dirty="0">
                <a:solidFill>
                  <a:srgbClr val="00B050"/>
                </a:solidFill>
              </a:rPr>
              <a:t>8</a:t>
            </a:r>
            <a:r>
              <a:rPr lang="en-IN" sz="2000" b="1" i="1" dirty="0">
                <a:solidFill>
                  <a:srgbClr val="00B050"/>
                </a:solidFill>
              </a:rPr>
              <a:t>, 5d</a:t>
            </a:r>
            <a:r>
              <a:rPr lang="en-IN" sz="2000" b="1" i="1" baseline="30000" dirty="0">
                <a:solidFill>
                  <a:srgbClr val="00B050"/>
                </a:solidFill>
              </a:rPr>
              <a:t>8</a:t>
            </a:r>
            <a:r>
              <a:rPr lang="en-IN" sz="2000" b="1" i="1" dirty="0">
                <a:solidFill>
                  <a:srgbClr val="00B050"/>
                </a:solidFill>
              </a:rPr>
              <a:t> complexes with any </a:t>
            </a:r>
            <a:r>
              <a:rPr lang="en-IN" sz="2000" b="1" i="1" dirty="0" smtClean="0">
                <a:solidFill>
                  <a:srgbClr val="00B050"/>
                </a:solidFill>
              </a:rPr>
              <a:t>ligands can be expected to be square planar. </a:t>
            </a:r>
          </a:p>
          <a:p>
            <a:endParaRPr lang="en-IN" sz="2000" b="1" dirty="0" smtClean="0">
              <a:solidFill>
                <a:srgbClr val="87319F"/>
              </a:solidFill>
            </a:endParaRPr>
          </a:p>
          <a:p>
            <a:pPr marL="342900" indent="-342900">
              <a:buFont typeface="Wingdings" panose="05000000000000000000" pitchFamily="2" charset="2"/>
              <a:buChar char="q"/>
            </a:pPr>
            <a:r>
              <a:rPr lang="en-IN" sz="2000" b="1" dirty="0" smtClean="0">
                <a:solidFill>
                  <a:srgbClr val="87319F"/>
                </a:solidFill>
              </a:rPr>
              <a:t>Examples </a:t>
            </a:r>
            <a:r>
              <a:rPr lang="en-IN" sz="2000" b="1" dirty="0">
                <a:solidFill>
                  <a:srgbClr val="87319F"/>
                </a:solidFill>
              </a:rPr>
              <a:t>of such d</a:t>
            </a:r>
            <a:r>
              <a:rPr lang="en-IN" sz="2000" b="1" baseline="30000" dirty="0">
                <a:solidFill>
                  <a:srgbClr val="87319F"/>
                </a:solidFill>
              </a:rPr>
              <a:t>8</a:t>
            </a:r>
            <a:r>
              <a:rPr lang="en-IN" sz="2000" b="1" dirty="0">
                <a:solidFill>
                  <a:srgbClr val="87319F"/>
                </a:solidFill>
              </a:rPr>
              <a:t> complexes are [Ni(CN)</a:t>
            </a:r>
            <a:r>
              <a:rPr lang="en-IN" sz="2000" b="1" baseline="-25000" dirty="0">
                <a:solidFill>
                  <a:srgbClr val="87319F"/>
                </a:solidFill>
              </a:rPr>
              <a:t>4</a:t>
            </a:r>
            <a:r>
              <a:rPr lang="en-IN" sz="2000" b="1" dirty="0">
                <a:solidFill>
                  <a:srgbClr val="87319F"/>
                </a:solidFill>
              </a:rPr>
              <a:t>]</a:t>
            </a:r>
            <a:r>
              <a:rPr lang="en-IN" sz="2000" b="1" baseline="30000" dirty="0">
                <a:solidFill>
                  <a:srgbClr val="87319F"/>
                </a:solidFill>
              </a:rPr>
              <a:t>2-</a:t>
            </a:r>
            <a:r>
              <a:rPr lang="en-IN" sz="2000" b="1" dirty="0">
                <a:solidFill>
                  <a:srgbClr val="87319F"/>
                </a:solidFill>
              </a:rPr>
              <a:t>, the anti-cancer drug cisplatin (cis-Pt(NH</a:t>
            </a:r>
            <a:r>
              <a:rPr lang="en-IN" sz="2000" b="1" baseline="-25000" dirty="0">
                <a:solidFill>
                  <a:srgbClr val="87319F"/>
                </a:solidFill>
              </a:rPr>
              <a:t>3</a:t>
            </a:r>
            <a:r>
              <a:rPr lang="en-IN" sz="2000" b="1" dirty="0">
                <a:solidFill>
                  <a:srgbClr val="87319F"/>
                </a:solidFill>
              </a:rPr>
              <a:t>)</a:t>
            </a:r>
            <a:r>
              <a:rPr lang="en-IN" sz="2000" b="1" baseline="-25000" dirty="0">
                <a:solidFill>
                  <a:srgbClr val="87319F"/>
                </a:solidFill>
              </a:rPr>
              <a:t>2</a:t>
            </a:r>
            <a:r>
              <a:rPr lang="en-IN" sz="2000" b="1" dirty="0">
                <a:solidFill>
                  <a:srgbClr val="87319F"/>
                </a:solidFill>
              </a:rPr>
              <a:t>Cl</a:t>
            </a:r>
            <a:r>
              <a:rPr lang="en-IN" sz="2000" b="1" baseline="-25000" dirty="0">
                <a:solidFill>
                  <a:srgbClr val="87319F"/>
                </a:solidFill>
              </a:rPr>
              <a:t>2</a:t>
            </a:r>
            <a:r>
              <a:rPr lang="en-IN" sz="2000" b="1" dirty="0">
                <a:solidFill>
                  <a:srgbClr val="87319F"/>
                </a:solidFill>
              </a:rPr>
              <a:t>), [</a:t>
            </a:r>
            <a:r>
              <a:rPr lang="en-IN" sz="2000" b="1" dirty="0" err="1">
                <a:solidFill>
                  <a:srgbClr val="87319F"/>
                </a:solidFill>
              </a:rPr>
              <a:t>Pd</a:t>
            </a:r>
            <a:r>
              <a:rPr lang="en-IN" sz="2000" b="1" dirty="0">
                <a:solidFill>
                  <a:srgbClr val="87319F"/>
                </a:solidFill>
              </a:rPr>
              <a:t>(H</a:t>
            </a:r>
            <a:r>
              <a:rPr lang="en-IN" sz="2000" b="1" baseline="-25000" dirty="0">
                <a:solidFill>
                  <a:srgbClr val="87319F"/>
                </a:solidFill>
              </a:rPr>
              <a:t>2</a:t>
            </a:r>
            <a:r>
              <a:rPr lang="en-IN" sz="2000" b="1" dirty="0">
                <a:solidFill>
                  <a:srgbClr val="87319F"/>
                </a:solidFill>
              </a:rPr>
              <a:t>O)</a:t>
            </a:r>
            <a:r>
              <a:rPr lang="en-IN" sz="2000" b="1" baseline="-25000" dirty="0">
                <a:solidFill>
                  <a:srgbClr val="87319F"/>
                </a:solidFill>
              </a:rPr>
              <a:t>4</a:t>
            </a:r>
            <a:r>
              <a:rPr lang="en-IN" sz="2000" b="1" dirty="0">
                <a:solidFill>
                  <a:srgbClr val="87319F"/>
                </a:solidFill>
              </a:rPr>
              <a:t>]</a:t>
            </a:r>
            <a:r>
              <a:rPr lang="en-IN" sz="2000" b="1" baseline="30000" dirty="0">
                <a:solidFill>
                  <a:srgbClr val="87319F"/>
                </a:solidFill>
              </a:rPr>
              <a:t>2+</a:t>
            </a:r>
            <a:r>
              <a:rPr lang="en-IN" sz="2000" b="1" dirty="0">
                <a:solidFill>
                  <a:srgbClr val="87319F"/>
                </a:solidFill>
              </a:rPr>
              <a:t>, and [AuCl</a:t>
            </a:r>
            <a:r>
              <a:rPr lang="en-IN" sz="2000" b="1" baseline="-25000" dirty="0">
                <a:solidFill>
                  <a:srgbClr val="87319F"/>
                </a:solidFill>
              </a:rPr>
              <a:t>4</a:t>
            </a:r>
            <a:r>
              <a:rPr lang="en-IN" sz="2000" b="1" dirty="0">
                <a:solidFill>
                  <a:srgbClr val="87319F"/>
                </a:solidFill>
              </a:rPr>
              <a:t>]</a:t>
            </a:r>
            <a:r>
              <a:rPr lang="en-IN" sz="2000" b="1" baseline="30000" dirty="0">
                <a:solidFill>
                  <a:srgbClr val="87319F"/>
                </a:solidFill>
              </a:rPr>
              <a:t>-</a:t>
            </a:r>
            <a:r>
              <a:rPr lang="en-IN" sz="2000" b="1" dirty="0">
                <a:solidFill>
                  <a:srgbClr val="87319F"/>
                </a:solidFill>
              </a:rPr>
              <a:t>. </a:t>
            </a:r>
            <a:endParaRPr lang="en-IN" sz="2000" b="1" dirty="0" smtClean="0">
              <a:solidFill>
                <a:srgbClr val="87319F"/>
              </a:solidFill>
            </a:endParaRPr>
          </a:p>
          <a:p>
            <a:endParaRPr lang="en-IN" sz="2000" b="1" dirty="0" smtClean="0">
              <a:solidFill>
                <a:srgbClr val="87319F"/>
              </a:solidFill>
            </a:endParaRPr>
          </a:p>
          <a:p>
            <a:pPr marL="342900" indent="-342900">
              <a:buFont typeface="Wingdings" panose="05000000000000000000" pitchFamily="2" charset="2"/>
              <a:buChar char="q"/>
            </a:pPr>
            <a:r>
              <a:rPr lang="en-IN" sz="2000" b="1" dirty="0" smtClean="0">
                <a:solidFill>
                  <a:srgbClr val="87319F"/>
                </a:solidFill>
              </a:rPr>
              <a:t>At </a:t>
            </a:r>
            <a:r>
              <a:rPr lang="en-IN" sz="2000" b="1" dirty="0">
                <a:solidFill>
                  <a:srgbClr val="87319F"/>
                </a:solidFill>
              </a:rPr>
              <a:t>the d</a:t>
            </a:r>
            <a:r>
              <a:rPr lang="en-IN" sz="2000" b="1" baseline="30000" dirty="0">
                <a:solidFill>
                  <a:srgbClr val="87319F"/>
                </a:solidFill>
              </a:rPr>
              <a:t>8</a:t>
            </a:r>
            <a:r>
              <a:rPr lang="en-IN" sz="2000" b="1" dirty="0">
                <a:solidFill>
                  <a:srgbClr val="87319F"/>
                </a:solidFill>
              </a:rPr>
              <a:t> electron count, the lowest four orbitals are filled and the highest orbital (the d</a:t>
            </a:r>
            <a:r>
              <a:rPr lang="en-IN" sz="2000" b="1" baseline="-25000" dirty="0">
                <a:solidFill>
                  <a:srgbClr val="87319F"/>
                </a:solidFill>
              </a:rPr>
              <a:t>x</a:t>
            </a:r>
            <a:r>
              <a:rPr lang="en-IN" sz="2000" b="1" dirty="0">
                <a:solidFill>
                  <a:srgbClr val="87319F"/>
                </a:solidFill>
              </a:rPr>
              <a:t>2</a:t>
            </a:r>
            <a:r>
              <a:rPr lang="en-IN" sz="2000" b="1" baseline="-25000" dirty="0">
                <a:solidFill>
                  <a:srgbClr val="87319F"/>
                </a:solidFill>
              </a:rPr>
              <a:t>-y</a:t>
            </a:r>
            <a:r>
              <a:rPr lang="en-IN" sz="2000" b="1" dirty="0">
                <a:solidFill>
                  <a:srgbClr val="87319F"/>
                </a:solidFill>
              </a:rPr>
              <a:t>2) is empty, resulting in a large CFSE. These complexes are diamagnetic and tend to be quite stable. </a:t>
            </a:r>
            <a:endParaRPr lang="en-IN" sz="2000" b="1" dirty="0" smtClean="0">
              <a:solidFill>
                <a:srgbClr val="87319F"/>
              </a:solidFill>
            </a:endParaRPr>
          </a:p>
        </p:txBody>
      </p:sp>
      <p:sp>
        <p:nvSpPr>
          <p:cNvPr id="5" name="Rectangle 2"/>
          <p:cNvSpPr txBox="1">
            <a:spLocks noChangeArrowheads="1"/>
          </p:cNvSpPr>
          <p:nvPr/>
        </p:nvSpPr>
        <p:spPr>
          <a:xfrm>
            <a:off x="167213" y="4866061"/>
            <a:ext cx="8458200" cy="76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buFont typeface="Wingdings" pitchFamily="2" charset="2"/>
              <a:buNone/>
            </a:pPr>
            <a:r>
              <a:rPr lang="en-US" altLang="en-US" sz="1600" dirty="0" smtClean="0">
                <a:latin typeface="Comic Sans MS" pitchFamily="66" charset="0"/>
              </a:rPr>
              <a:t>	</a:t>
            </a:r>
            <a:r>
              <a:rPr lang="en-US" altLang="en-US" sz="1800" b="1" dirty="0" smtClean="0">
                <a:solidFill>
                  <a:srgbClr val="0070C0"/>
                </a:solidFill>
              </a:rPr>
              <a:t>The crystal field stabilization energy for a diamagnetic square planar d</a:t>
            </a:r>
            <a:r>
              <a:rPr lang="en-US" altLang="en-US" sz="1800" b="1" baseline="30000" dirty="0" smtClean="0">
                <a:solidFill>
                  <a:srgbClr val="0070C0"/>
                </a:solidFill>
              </a:rPr>
              <a:t>8</a:t>
            </a:r>
            <a:r>
              <a:rPr lang="en-US" altLang="en-US" sz="1800" b="1" dirty="0" smtClean="0">
                <a:solidFill>
                  <a:srgbClr val="0070C0"/>
                </a:solidFill>
              </a:rPr>
              <a:t> metal complex is readily calculated by the usual method: </a:t>
            </a:r>
          </a:p>
        </p:txBody>
      </p:sp>
      <p:pic>
        <p:nvPicPr>
          <p:cNvPr id="6" name="Picture 4" descr="L11CFSEcalcd8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99" y="5791200"/>
            <a:ext cx="51054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4953000" y="6179344"/>
            <a:ext cx="419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25000">
                <a:solidFill>
                  <a:schemeClr val="tx1"/>
                </a:solidFill>
                <a:latin typeface="Arial" charset="0"/>
              </a:defRPr>
            </a:lvl1pPr>
            <a:lvl2pPr marL="742950" indent="-285750" eaLnBrk="0" hangingPunct="0">
              <a:defRPr baseline="-25000">
                <a:solidFill>
                  <a:schemeClr val="tx1"/>
                </a:solidFill>
                <a:latin typeface="Arial" charset="0"/>
              </a:defRPr>
            </a:lvl2pPr>
            <a:lvl3pPr marL="1143000" indent="-228600" eaLnBrk="0" hangingPunct="0">
              <a:defRPr baseline="-25000">
                <a:solidFill>
                  <a:schemeClr val="tx1"/>
                </a:solidFill>
                <a:latin typeface="Arial" charset="0"/>
              </a:defRPr>
            </a:lvl3pPr>
            <a:lvl4pPr marL="1600200" indent="-228600" eaLnBrk="0" hangingPunct="0">
              <a:defRPr baseline="-25000">
                <a:solidFill>
                  <a:schemeClr val="tx1"/>
                </a:solidFill>
                <a:latin typeface="Arial" charset="0"/>
              </a:defRPr>
            </a:lvl4pPr>
            <a:lvl5pPr marL="2057400" indent="-228600" eaLnBrk="0" hangingPunct="0">
              <a:defRPr baseline="-25000">
                <a:solidFill>
                  <a:schemeClr val="tx1"/>
                </a:solidFill>
                <a:latin typeface="Arial" charset="0"/>
              </a:defRPr>
            </a:lvl5pPr>
            <a:lvl6pPr marL="2514600" indent="-228600" eaLnBrk="0" fontAlgn="base" hangingPunct="0">
              <a:spcBef>
                <a:spcPct val="0"/>
              </a:spcBef>
              <a:spcAft>
                <a:spcPct val="0"/>
              </a:spcAft>
              <a:defRPr baseline="-25000">
                <a:solidFill>
                  <a:schemeClr val="tx1"/>
                </a:solidFill>
                <a:latin typeface="Arial" charset="0"/>
              </a:defRPr>
            </a:lvl6pPr>
            <a:lvl7pPr marL="2971800" indent="-228600" eaLnBrk="0" fontAlgn="base" hangingPunct="0">
              <a:spcBef>
                <a:spcPct val="0"/>
              </a:spcBef>
              <a:spcAft>
                <a:spcPct val="0"/>
              </a:spcAft>
              <a:defRPr baseline="-25000">
                <a:solidFill>
                  <a:schemeClr val="tx1"/>
                </a:solidFill>
                <a:latin typeface="Arial" charset="0"/>
              </a:defRPr>
            </a:lvl7pPr>
            <a:lvl8pPr marL="3429000" indent="-228600" eaLnBrk="0" fontAlgn="base" hangingPunct="0">
              <a:spcBef>
                <a:spcPct val="0"/>
              </a:spcBef>
              <a:spcAft>
                <a:spcPct val="0"/>
              </a:spcAft>
              <a:defRPr baseline="-25000">
                <a:solidFill>
                  <a:schemeClr val="tx1"/>
                </a:solidFill>
                <a:latin typeface="Arial" charset="0"/>
              </a:defRPr>
            </a:lvl8pPr>
            <a:lvl9pPr marL="3886200" indent="-228600" eaLnBrk="0" fontAlgn="base" hangingPunct="0">
              <a:spcBef>
                <a:spcPct val="0"/>
              </a:spcBef>
              <a:spcAft>
                <a:spcPct val="0"/>
              </a:spcAft>
              <a:defRPr baseline="-25000">
                <a:solidFill>
                  <a:schemeClr val="tx1"/>
                </a:solidFill>
                <a:latin typeface="Arial" charset="0"/>
              </a:defRPr>
            </a:lvl9pPr>
          </a:lstStyle>
          <a:p>
            <a:pPr eaLnBrk="1" hangingPunct="1"/>
            <a:r>
              <a:rPr lang="en-US" altLang="en-US" sz="1200" baseline="0" dirty="0">
                <a:latin typeface="+mn-lt"/>
              </a:rPr>
              <a:t>The pairing energy correction is included because a free d</a:t>
            </a:r>
            <a:r>
              <a:rPr lang="en-US" altLang="en-US" sz="1200" baseline="30000" dirty="0">
                <a:latin typeface="+mn-lt"/>
              </a:rPr>
              <a:t>8</a:t>
            </a:r>
            <a:r>
              <a:rPr lang="en-US" altLang="en-US" sz="1200" baseline="0" dirty="0">
                <a:latin typeface="+mn-lt"/>
              </a:rPr>
              <a:t> ion has 2 unpaired electrons, but a square planar d</a:t>
            </a:r>
            <a:r>
              <a:rPr lang="en-US" altLang="en-US" sz="1200" baseline="30000" dirty="0">
                <a:latin typeface="+mn-lt"/>
              </a:rPr>
              <a:t>8</a:t>
            </a:r>
            <a:r>
              <a:rPr lang="en-US" altLang="en-US" sz="1200" baseline="0" dirty="0">
                <a:latin typeface="+mn-lt"/>
              </a:rPr>
              <a:t> complex has no unpaired electrons </a:t>
            </a:r>
          </a:p>
        </p:txBody>
      </p:sp>
    </p:spTree>
    <p:extLst>
      <p:ext uri="{BB962C8B-B14F-4D97-AF65-F5344CB8AC3E}">
        <p14:creationId xmlns:p14="http://schemas.microsoft.com/office/powerpoint/2010/main" val="1201312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5706" y="152400"/>
            <a:ext cx="7252883" cy="584775"/>
          </a:xfrm>
          <a:prstGeom prst="rect">
            <a:avLst/>
          </a:prstGeom>
          <a:noFill/>
        </p:spPr>
        <p:txBody>
          <a:bodyPr wrap="none" rtlCol="0">
            <a:spAutoFit/>
          </a:bodyPr>
          <a:lstStyle/>
          <a:p>
            <a:pPr algn="ctr"/>
            <a:r>
              <a:rPr lang="en-US" sz="3200" b="1" dirty="0" smtClean="0">
                <a:solidFill>
                  <a:srgbClr val="B533BF"/>
                </a:solidFill>
              </a:rPr>
              <a:t>Square Planar Complexes: General Trends</a:t>
            </a:r>
            <a:endParaRPr lang="en-US" sz="3200" b="1" dirty="0">
              <a:solidFill>
                <a:srgbClr val="B533BF"/>
              </a:solidFill>
            </a:endParaRPr>
          </a:p>
        </p:txBody>
      </p:sp>
      <p:sp>
        <p:nvSpPr>
          <p:cNvPr id="2" name="TextBox 1"/>
          <p:cNvSpPr txBox="1"/>
          <p:nvPr/>
        </p:nvSpPr>
        <p:spPr>
          <a:xfrm>
            <a:off x="609600" y="1447800"/>
            <a:ext cx="184731" cy="369332"/>
          </a:xfrm>
          <a:prstGeom prst="rect">
            <a:avLst/>
          </a:prstGeom>
          <a:noFill/>
        </p:spPr>
        <p:txBody>
          <a:bodyPr wrap="none" rtlCol="0">
            <a:spAutoFit/>
          </a:bodyPr>
          <a:lstStyle/>
          <a:p>
            <a:endParaRPr lang="en-IN" dirty="0"/>
          </a:p>
        </p:txBody>
      </p:sp>
      <p:sp>
        <p:nvSpPr>
          <p:cNvPr id="8" name="TextBox 7"/>
          <p:cNvSpPr txBox="1"/>
          <p:nvPr/>
        </p:nvSpPr>
        <p:spPr>
          <a:xfrm>
            <a:off x="220376" y="762000"/>
            <a:ext cx="8787173" cy="4708981"/>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solidFill>
                  <a:srgbClr val="87319F"/>
                </a:solidFill>
              </a:rPr>
              <a:t>As a result of these distortions, there is a net lowering of energy (an increase in the ligand field stabilization energy) for complexes in which the metal has a d</a:t>
            </a:r>
            <a:r>
              <a:rPr lang="en-IN" sz="2000" b="1" baseline="30000" dirty="0">
                <a:solidFill>
                  <a:srgbClr val="87319F"/>
                </a:solidFill>
              </a:rPr>
              <a:t>7</a:t>
            </a:r>
            <a:r>
              <a:rPr lang="en-IN" sz="2000" b="1" dirty="0">
                <a:solidFill>
                  <a:srgbClr val="87319F"/>
                </a:solidFill>
              </a:rPr>
              <a:t>, d</a:t>
            </a:r>
            <a:r>
              <a:rPr lang="en-IN" sz="2000" b="1" baseline="30000" dirty="0">
                <a:solidFill>
                  <a:srgbClr val="87319F"/>
                </a:solidFill>
              </a:rPr>
              <a:t>8</a:t>
            </a:r>
            <a:r>
              <a:rPr lang="en-IN" sz="2000" b="1" dirty="0">
                <a:solidFill>
                  <a:srgbClr val="87319F"/>
                </a:solidFill>
              </a:rPr>
              <a:t>, or d</a:t>
            </a:r>
            <a:r>
              <a:rPr lang="en-IN" sz="2000" b="1" baseline="30000" dirty="0">
                <a:solidFill>
                  <a:srgbClr val="87319F"/>
                </a:solidFill>
              </a:rPr>
              <a:t>9</a:t>
            </a:r>
            <a:r>
              <a:rPr lang="en-IN" sz="2000" b="1" dirty="0">
                <a:solidFill>
                  <a:srgbClr val="87319F"/>
                </a:solidFill>
              </a:rPr>
              <a:t> configurations, and thus electrons would occupy the upper </a:t>
            </a:r>
            <a:r>
              <a:rPr lang="en-IN" sz="2000" b="1" dirty="0" err="1">
                <a:solidFill>
                  <a:srgbClr val="87319F"/>
                </a:solidFill>
              </a:rPr>
              <a:t>e</a:t>
            </a:r>
            <a:r>
              <a:rPr lang="en-IN" sz="2000" b="1" baseline="-25000" dirty="0" err="1">
                <a:solidFill>
                  <a:srgbClr val="87319F"/>
                </a:solidFill>
              </a:rPr>
              <a:t>g</a:t>
            </a:r>
            <a:r>
              <a:rPr lang="en-IN" sz="2000" b="1" dirty="0">
                <a:solidFill>
                  <a:srgbClr val="87319F"/>
                </a:solidFill>
              </a:rPr>
              <a:t> set if an octahedral complex. </a:t>
            </a:r>
            <a:endParaRPr lang="en-IN" sz="2000" b="1" dirty="0" smtClean="0">
              <a:solidFill>
                <a:srgbClr val="87319F"/>
              </a:solidFill>
            </a:endParaRPr>
          </a:p>
          <a:p>
            <a:pPr marL="342900" indent="-342900">
              <a:buFont typeface="Wingdings" panose="05000000000000000000" pitchFamily="2" charset="2"/>
              <a:buChar char="q"/>
            </a:pPr>
            <a:r>
              <a:rPr lang="en-IN" sz="2000" b="1" dirty="0" smtClean="0">
                <a:solidFill>
                  <a:srgbClr val="87319F"/>
                </a:solidFill>
              </a:rPr>
              <a:t>In </a:t>
            </a:r>
            <a:r>
              <a:rPr lang="en-IN" sz="2000" b="1" dirty="0">
                <a:solidFill>
                  <a:srgbClr val="87319F"/>
                </a:solidFill>
              </a:rPr>
              <a:t>general, the size of the splitting in a square planar complex, </a:t>
            </a:r>
            <a:r>
              <a:rPr lang="en-IN" sz="2000" b="1" dirty="0">
                <a:solidFill>
                  <a:srgbClr val="87319F"/>
                </a:solidFill>
                <a:latin typeface="Symbol" panose="05050102010706020507" pitchFamily="18" charset="2"/>
              </a:rPr>
              <a:t>D</a:t>
            </a:r>
            <a:r>
              <a:rPr lang="en-IN" sz="2000" b="1" baseline="-25000" dirty="0">
                <a:solidFill>
                  <a:srgbClr val="87319F"/>
                </a:solidFill>
              </a:rPr>
              <a:t>SP</a:t>
            </a:r>
            <a:r>
              <a:rPr lang="en-IN" sz="2000" b="1" dirty="0">
                <a:solidFill>
                  <a:srgbClr val="87319F"/>
                </a:solidFill>
              </a:rPr>
              <a:t> is 1.3 times greater than </a:t>
            </a:r>
            <a:r>
              <a:rPr lang="en-IN" sz="2000" b="1" dirty="0">
                <a:solidFill>
                  <a:srgbClr val="87319F"/>
                </a:solidFill>
                <a:latin typeface="Symbol" panose="05050102010706020507" pitchFamily="18" charset="2"/>
              </a:rPr>
              <a:t>D</a:t>
            </a:r>
            <a:r>
              <a:rPr lang="en-IN" sz="2000" b="1" baseline="-25000" dirty="0" smtClean="0">
                <a:solidFill>
                  <a:srgbClr val="87319F"/>
                </a:solidFill>
              </a:rPr>
              <a:t>o</a:t>
            </a:r>
            <a:r>
              <a:rPr lang="en-IN" sz="2000" b="1" dirty="0">
                <a:solidFill>
                  <a:srgbClr val="87319F"/>
                </a:solidFill>
              </a:rPr>
              <a:t> for complexes with the same metal and ligands.  As a result, the distortion results in square planar complexes with lower energies  than the comparable octahedral complex.  </a:t>
            </a:r>
            <a:endParaRPr lang="en-IN" sz="2000" b="1" dirty="0" smtClean="0">
              <a:solidFill>
                <a:srgbClr val="87319F"/>
              </a:solidFill>
            </a:endParaRPr>
          </a:p>
          <a:p>
            <a:pPr marL="342900" indent="-342900">
              <a:buFont typeface="Wingdings" panose="05000000000000000000" pitchFamily="2" charset="2"/>
              <a:buChar char="q"/>
            </a:pPr>
            <a:r>
              <a:rPr lang="en-IN" sz="2000" b="1" dirty="0" smtClean="0">
                <a:solidFill>
                  <a:srgbClr val="87319F"/>
                </a:solidFill>
              </a:rPr>
              <a:t>This </a:t>
            </a:r>
            <a:r>
              <a:rPr lang="en-IN" sz="2000" b="1" dirty="0">
                <a:solidFill>
                  <a:srgbClr val="87319F"/>
                </a:solidFill>
              </a:rPr>
              <a:t>distortion to square planar complexes is especially prevalent for d</a:t>
            </a:r>
            <a:r>
              <a:rPr lang="en-IN" sz="2000" b="1" baseline="30000" dirty="0">
                <a:solidFill>
                  <a:srgbClr val="87319F"/>
                </a:solidFill>
              </a:rPr>
              <a:t>8</a:t>
            </a:r>
            <a:r>
              <a:rPr lang="en-IN" sz="2000" b="1" dirty="0">
                <a:solidFill>
                  <a:srgbClr val="87319F"/>
                </a:solidFill>
              </a:rPr>
              <a:t> configurations and elements in the 4</a:t>
            </a:r>
            <a:r>
              <a:rPr lang="en-IN" sz="2000" b="1" baseline="30000" dirty="0">
                <a:solidFill>
                  <a:srgbClr val="87319F"/>
                </a:solidFill>
              </a:rPr>
              <a:t>th</a:t>
            </a:r>
            <a:r>
              <a:rPr lang="en-IN" sz="2000" b="1" dirty="0">
                <a:solidFill>
                  <a:srgbClr val="87319F"/>
                </a:solidFill>
              </a:rPr>
              <a:t> and 5</a:t>
            </a:r>
            <a:r>
              <a:rPr lang="en-IN" sz="2000" b="1" baseline="30000" dirty="0">
                <a:solidFill>
                  <a:srgbClr val="87319F"/>
                </a:solidFill>
              </a:rPr>
              <a:t>th</a:t>
            </a:r>
            <a:r>
              <a:rPr lang="en-IN" sz="2000" b="1" dirty="0">
                <a:solidFill>
                  <a:srgbClr val="87319F"/>
                </a:solidFill>
              </a:rPr>
              <a:t> periods such as:  Rh (I), </a:t>
            </a:r>
            <a:r>
              <a:rPr lang="en-IN" sz="2000" b="1" dirty="0" err="1">
                <a:solidFill>
                  <a:srgbClr val="87319F"/>
                </a:solidFill>
              </a:rPr>
              <a:t>Ir</a:t>
            </a:r>
            <a:r>
              <a:rPr lang="en-IN" sz="2000" b="1" dirty="0">
                <a:solidFill>
                  <a:srgbClr val="87319F"/>
                </a:solidFill>
              </a:rPr>
              <a:t> (I), Pt(II), </a:t>
            </a:r>
            <a:r>
              <a:rPr lang="en-IN" sz="2000" b="1" dirty="0" err="1">
                <a:solidFill>
                  <a:srgbClr val="87319F"/>
                </a:solidFill>
              </a:rPr>
              <a:t>Pd</a:t>
            </a:r>
            <a:r>
              <a:rPr lang="en-IN" sz="2000" b="1" dirty="0">
                <a:solidFill>
                  <a:srgbClr val="87319F"/>
                </a:solidFill>
              </a:rPr>
              <a:t>(III), and Au (III).  Nickel (II) four-coordinate complexes are usually tetrahedral unless there is a very strong ligand fields such as in [Ni(CN)</a:t>
            </a:r>
            <a:r>
              <a:rPr lang="en-IN" sz="2000" b="1" baseline="-25000" dirty="0">
                <a:solidFill>
                  <a:srgbClr val="87319F"/>
                </a:solidFill>
              </a:rPr>
              <a:t>4</a:t>
            </a:r>
            <a:r>
              <a:rPr lang="en-IN" sz="2000" b="1" dirty="0">
                <a:solidFill>
                  <a:srgbClr val="87319F"/>
                </a:solidFill>
              </a:rPr>
              <a:t>]</a:t>
            </a:r>
            <a:r>
              <a:rPr lang="en-IN" sz="2000" b="1" baseline="30000" dirty="0">
                <a:solidFill>
                  <a:srgbClr val="87319F"/>
                </a:solidFill>
              </a:rPr>
              <a:t>2-</a:t>
            </a:r>
            <a:r>
              <a:rPr lang="en-IN" sz="2000" b="1" dirty="0">
                <a:solidFill>
                  <a:srgbClr val="87319F"/>
                </a:solidFill>
              </a:rPr>
              <a:t>, which is square planar.</a:t>
            </a:r>
          </a:p>
          <a:p>
            <a:r>
              <a:rPr lang="en-IN" sz="2000" dirty="0"/>
              <a:t/>
            </a:r>
            <a:br>
              <a:rPr lang="en-IN" sz="2000" dirty="0"/>
            </a:br>
            <a:endParaRPr lang="en-IN" sz="2000" b="1" dirty="0" smtClean="0">
              <a:solidFill>
                <a:srgbClr val="87319F"/>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4495800"/>
            <a:ext cx="20955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7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225" y="152400"/>
            <a:ext cx="8935843" cy="1569660"/>
          </a:xfrm>
          <a:prstGeom prst="rect">
            <a:avLst/>
          </a:prstGeom>
          <a:noFill/>
        </p:spPr>
        <p:txBody>
          <a:bodyPr wrap="none" rtlCol="0">
            <a:spAutoFit/>
          </a:bodyPr>
          <a:lstStyle/>
          <a:p>
            <a:pPr algn="ctr"/>
            <a:r>
              <a:rPr lang="en-US" sz="3200" b="1" dirty="0">
                <a:solidFill>
                  <a:srgbClr val="B533BF"/>
                </a:solidFill>
              </a:rPr>
              <a:t>Nickel(II) vs. platinum(II): why is Pt</a:t>
            </a:r>
            <a:r>
              <a:rPr lang="en-US" sz="3200" b="1" baseline="30000" dirty="0">
                <a:solidFill>
                  <a:srgbClr val="B533BF"/>
                </a:solidFill>
              </a:rPr>
              <a:t>2+ </a:t>
            </a:r>
            <a:r>
              <a:rPr lang="en-US" sz="3200" b="1" dirty="0">
                <a:solidFill>
                  <a:srgbClr val="B533BF"/>
                </a:solidFill>
              </a:rPr>
              <a:t>found only in </a:t>
            </a:r>
            <a:endParaRPr lang="en-US" sz="3200" b="1" dirty="0" smtClean="0">
              <a:solidFill>
                <a:srgbClr val="B533BF"/>
              </a:solidFill>
            </a:endParaRPr>
          </a:p>
          <a:p>
            <a:pPr algn="ctr"/>
            <a:r>
              <a:rPr lang="en-US" sz="3200" b="1" dirty="0" smtClean="0">
                <a:solidFill>
                  <a:srgbClr val="B533BF"/>
                </a:solidFill>
              </a:rPr>
              <a:t>square planar </a:t>
            </a:r>
            <a:r>
              <a:rPr lang="en-US" sz="3200" b="1" dirty="0">
                <a:solidFill>
                  <a:srgbClr val="B533BF"/>
                </a:solidFill>
              </a:rPr>
              <a:t>coordination </a:t>
            </a:r>
            <a:r>
              <a:rPr lang="en-US" sz="3200" b="1" dirty="0" smtClean="0">
                <a:solidFill>
                  <a:srgbClr val="B533BF"/>
                </a:solidFill>
              </a:rPr>
              <a:t>but </a:t>
            </a:r>
            <a:r>
              <a:rPr lang="en-US" sz="3200" b="1" dirty="0">
                <a:solidFill>
                  <a:srgbClr val="B533BF"/>
                </a:solidFill>
              </a:rPr>
              <a:t>Ni</a:t>
            </a:r>
            <a:r>
              <a:rPr lang="en-US" sz="3200" b="1" baseline="30000" dirty="0">
                <a:solidFill>
                  <a:srgbClr val="B533BF"/>
                </a:solidFill>
              </a:rPr>
              <a:t>2+ </a:t>
            </a:r>
            <a:r>
              <a:rPr lang="en-US" sz="3200" b="1" dirty="0">
                <a:solidFill>
                  <a:srgbClr val="B533BF"/>
                </a:solidFill>
              </a:rPr>
              <a:t>is found in </a:t>
            </a:r>
            <a:endParaRPr lang="en-US" sz="3200" b="1" dirty="0" smtClean="0">
              <a:solidFill>
                <a:srgbClr val="B533BF"/>
              </a:solidFill>
            </a:endParaRPr>
          </a:p>
          <a:p>
            <a:pPr algn="ctr"/>
            <a:r>
              <a:rPr lang="en-US" sz="3200" b="1" dirty="0" smtClean="0">
                <a:solidFill>
                  <a:srgbClr val="B533BF"/>
                </a:solidFill>
              </a:rPr>
              <a:t>several </a:t>
            </a:r>
            <a:r>
              <a:rPr lang="en-US" sz="3200" b="1" dirty="0">
                <a:solidFill>
                  <a:srgbClr val="B533BF"/>
                </a:solidFill>
              </a:rPr>
              <a:t>geometries?</a:t>
            </a:r>
          </a:p>
        </p:txBody>
      </p:sp>
      <p:sp>
        <p:nvSpPr>
          <p:cNvPr id="2" name="TextBox 1"/>
          <p:cNvSpPr txBox="1"/>
          <p:nvPr/>
        </p:nvSpPr>
        <p:spPr>
          <a:xfrm>
            <a:off x="609600" y="1447800"/>
            <a:ext cx="184731" cy="369332"/>
          </a:xfrm>
          <a:prstGeom prst="rect">
            <a:avLst/>
          </a:prstGeom>
          <a:noFill/>
        </p:spPr>
        <p:txBody>
          <a:bodyPr wrap="none" rtlCol="0">
            <a:spAutoFit/>
          </a:bodyPr>
          <a:lstStyle/>
          <a:p>
            <a:endParaRPr lang="en-IN" dirty="0"/>
          </a:p>
        </p:txBody>
      </p:sp>
      <p:sp>
        <p:nvSpPr>
          <p:cNvPr id="8" name="TextBox 7"/>
          <p:cNvSpPr txBox="1"/>
          <p:nvPr/>
        </p:nvSpPr>
        <p:spPr>
          <a:xfrm>
            <a:off x="178413" y="1811816"/>
            <a:ext cx="8787173" cy="1938992"/>
          </a:xfrm>
          <a:prstGeom prst="rect">
            <a:avLst/>
          </a:prstGeom>
          <a:noFill/>
        </p:spPr>
        <p:txBody>
          <a:bodyPr wrap="square" rtlCol="0">
            <a:spAutoFit/>
          </a:bodyPr>
          <a:lstStyle/>
          <a:p>
            <a:pPr marL="342900" indent="-342900">
              <a:buFont typeface="Wingdings" panose="05000000000000000000" pitchFamily="2" charset="2"/>
              <a:buChar char="q"/>
            </a:pPr>
            <a:r>
              <a:rPr lang="en-US" altLang="en-US" sz="2000" b="1" dirty="0">
                <a:solidFill>
                  <a:srgbClr val="87319F"/>
                </a:solidFill>
              </a:rPr>
              <a:t>Nickel forms the octahedral </a:t>
            </a:r>
            <a:r>
              <a:rPr lang="en-US" altLang="en-US" sz="2000" b="1" dirty="0" err="1">
                <a:solidFill>
                  <a:srgbClr val="87319F"/>
                </a:solidFill>
              </a:rPr>
              <a:t>hexaammine</a:t>
            </a:r>
            <a:r>
              <a:rPr lang="en-US" altLang="en-US" sz="2000" b="1" dirty="0">
                <a:solidFill>
                  <a:srgbClr val="87319F"/>
                </a:solidFill>
              </a:rPr>
              <a:t> complex, [Ni(NH</a:t>
            </a:r>
            <a:r>
              <a:rPr lang="en-US" altLang="en-US" sz="2000" b="1" baseline="-25000" dirty="0">
                <a:solidFill>
                  <a:srgbClr val="87319F"/>
                </a:solidFill>
              </a:rPr>
              <a:t>3</a:t>
            </a:r>
            <a:r>
              <a:rPr lang="en-US" altLang="en-US" sz="2000" b="1" dirty="0">
                <a:solidFill>
                  <a:srgbClr val="87319F"/>
                </a:solidFill>
              </a:rPr>
              <a:t>)</a:t>
            </a:r>
            <a:r>
              <a:rPr lang="en-US" altLang="en-US" sz="2000" b="1" baseline="-25000" dirty="0">
                <a:solidFill>
                  <a:srgbClr val="87319F"/>
                </a:solidFill>
              </a:rPr>
              <a:t>6</a:t>
            </a:r>
            <a:r>
              <a:rPr lang="en-US" altLang="en-US" sz="2000" b="1" dirty="0">
                <a:solidFill>
                  <a:srgbClr val="87319F"/>
                </a:solidFill>
              </a:rPr>
              <a:t>]</a:t>
            </a:r>
            <a:r>
              <a:rPr lang="en-US" altLang="en-US" sz="2000" b="1" baseline="30000" dirty="0">
                <a:solidFill>
                  <a:srgbClr val="87319F"/>
                </a:solidFill>
              </a:rPr>
              <a:t>2</a:t>
            </a:r>
            <a:r>
              <a:rPr lang="en-US" altLang="en-US" sz="2000" b="1" baseline="30000" dirty="0" smtClean="0">
                <a:solidFill>
                  <a:srgbClr val="87319F"/>
                </a:solidFill>
              </a:rPr>
              <a:t>+</a:t>
            </a:r>
            <a:r>
              <a:rPr lang="en-US" altLang="en-US" sz="2000" b="1" dirty="0" smtClean="0">
                <a:solidFill>
                  <a:srgbClr val="87319F"/>
                </a:solidFill>
              </a:rPr>
              <a:t>, </a:t>
            </a:r>
            <a:r>
              <a:rPr lang="en-US" altLang="en-US" sz="2000" b="1" dirty="0">
                <a:solidFill>
                  <a:srgbClr val="87319F"/>
                </a:solidFill>
              </a:rPr>
              <a:t>but platinum forms the square planar </a:t>
            </a:r>
            <a:r>
              <a:rPr lang="en-US" altLang="en-US" sz="2000" b="1" dirty="0" err="1">
                <a:solidFill>
                  <a:srgbClr val="87319F"/>
                </a:solidFill>
              </a:rPr>
              <a:t>tetraammine</a:t>
            </a:r>
            <a:r>
              <a:rPr lang="en-US" altLang="en-US" sz="2000" b="1" dirty="0">
                <a:solidFill>
                  <a:srgbClr val="87319F"/>
                </a:solidFill>
              </a:rPr>
              <a:t> complex [Pt(NH</a:t>
            </a:r>
            <a:r>
              <a:rPr lang="en-US" altLang="en-US" sz="2000" b="1" baseline="-25000" dirty="0">
                <a:solidFill>
                  <a:srgbClr val="87319F"/>
                </a:solidFill>
              </a:rPr>
              <a:t>3</a:t>
            </a:r>
            <a:r>
              <a:rPr lang="en-US" altLang="en-US" sz="2000" b="1" dirty="0">
                <a:solidFill>
                  <a:srgbClr val="87319F"/>
                </a:solidFill>
              </a:rPr>
              <a:t>)</a:t>
            </a:r>
            <a:r>
              <a:rPr lang="en-US" altLang="en-US" sz="2000" b="1" baseline="-25000" dirty="0">
                <a:solidFill>
                  <a:srgbClr val="87319F"/>
                </a:solidFill>
              </a:rPr>
              <a:t>4</a:t>
            </a:r>
            <a:r>
              <a:rPr lang="en-US" altLang="en-US" sz="2000" b="1" dirty="0">
                <a:solidFill>
                  <a:srgbClr val="87319F"/>
                </a:solidFill>
              </a:rPr>
              <a:t>]</a:t>
            </a:r>
            <a:r>
              <a:rPr lang="en-US" altLang="en-US" sz="2000" b="1" baseline="30000" dirty="0">
                <a:solidFill>
                  <a:srgbClr val="87319F"/>
                </a:solidFill>
              </a:rPr>
              <a:t>2</a:t>
            </a:r>
            <a:r>
              <a:rPr lang="en-US" altLang="en-US" sz="2000" b="1" baseline="30000" dirty="0" smtClean="0">
                <a:solidFill>
                  <a:srgbClr val="87319F"/>
                </a:solidFill>
              </a:rPr>
              <a:t>+</a:t>
            </a:r>
            <a:r>
              <a:rPr lang="en-US" altLang="en-US" sz="2000" b="1" dirty="0" smtClean="0">
                <a:solidFill>
                  <a:srgbClr val="87319F"/>
                </a:solidFill>
              </a:rPr>
              <a:t>. </a:t>
            </a:r>
            <a:r>
              <a:rPr lang="en-US" altLang="en-US" sz="2000" b="1" dirty="0">
                <a:solidFill>
                  <a:srgbClr val="87319F"/>
                </a:solidFill>
              </a:rPr>
              <a:t>Both metal ions have 8 d-electrons. </a:t>
            </a:r>
            <a:endParaRPr lang="en-US" altLang="en-US" sz="2000" b="1" dirty="0" smtClean="0">
              <a:solidFill>
                <a:srgbClr val="87319F"/>
              </a:solidFill>
            </a:endParaRPr>
          </a:p>
          <a:p>
            <a:pPr marL="342900" indent="-342900">
              <a:buFont typeface="Wingdings" panose="05000000000000000000" pitchFamily="2" charset="2"/>
              <a:buChar char="q"/>
            </a:pPr>
            <a:r>
              <a:rPr lang="en-US" sz="2000" b="1" dirty="0">
                <a:solidFill>
                  <a:srgbClr val="87319F"/>
                </a:solidFill>
              </a:rPr>
              <a:t>We can calculate a preference energy for octahedral over square planar coordination, just as we did for octahedral over tetrahedral. We will neglect the pairing energy for this calculation.</a:t>
            </a:r>
            <a:r>
              <a:rPr lang="en-IN" sz="2000" b="1" dirty="0">
                <a:solidFill>
                  <a:srgbClr val="87319F"/>
                </a:solidFill>
              </a:rPr>
              <a:t>  </a:t>
            </a:r>
            <a:endParaRPr lang="en-IN" sz="2000" b="1" dirty="0" smtClean="0">
              <a:solidFill>
                <a:srgbClr val="87319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38" y="3886200"/>
            <a:ext cx="5011737" cy="271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303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6695" y="152400"/>
            <a:ext cx="4470903" cy="584775"/>
          </a:xfrm>
          <a:prstGeom prst="rect">
            <a:avLst/>
          </a:prstGeom>
          <a:noFill/>
        </p:spPr>
        <p:txBody>
          <a:bodyPr wrap="none" rtlCol="0">
            <a:spAutoFit/>
          </a:bodyPr>
          <a:lstStyle/>
          <a:p>
            <a:pPr algn="ctr"/>
            <a:r>
              <a:rPr lang="en-US" sz="3200" b="1" dirty="0">
                <a:solidFill>
                  <a:srgbClr val="B533BF"/>
                </a:solidFill>
              </a:rPr>
              <a:t>Nickel(II) vs. platinum(II</a:t>
            </a:r>
            <a:r>
              <a:rPr lang="en-US" sz="3200" b="1" dirty="0" smtClean="0">
                <a:solidFill>
                  <a:srgbClr val="B533BF"/>
                </a:solidFill>
              </a:rPr>
              <a:t>)</a:t>
            </a:r>
            <a:endParaRPr lang="en-US" sz="3200" b="1" dirty="0">
              <a:solidFill>
                <a:srgbClr val="B533BF"/>
              </a:solidFill>
            </a:endParaRPr>
          </a:p>
        </p:txBody>
      </p:sp>
      <p:sp>
        <p:nvSpPr>
          <p:cNvPr id="2" name="TextBox 1"/>
          <p:cNvSpPr txBox="1"/>
          <p:nvPr/>
        </p:nvSpPr>
        <p:spPr>
          <a:xfrm>
            <a:off x="609600" y="1447800"/>
            <a:ext cx="184731" cy="369332"/>
          </a:xfrm>
          <a:prstGeom prst="rect">
            <a:avLst/>
          </a:prstGeom>
          <a:noFill/>
        </p:spPr>
        <p:txBody>
          <a:bodyPr wrap="none" rtlCol="0">
            <a:spAutoFit/>
          </a:bodyPr>
          <a:lstStyle/>
          <a:p>
            <a:endParaRPr lang="en-IN" dirty="0"/>
          </a:p>
        </p:txBody>
      </p:sp>
      <p:sp>
        <p:nvSpPr>
          <p:cNvPr id="6" name="Text Box 4"/>
          <p:cNvSpPr txBox="1">
            <a:spLocks noChangeArrowheads="1"/>
          </p:cNvSpPr>
          <p:nvPr/>
        </p:nvSpPr>
        <p:spPr>
          <a:xfrm>
            <a:off x="304800" y="914400"/>
            <a:ext cx="8534400" cy="2667000"/>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buFont typeface="Wingdings" panose="05000000000000000000" pitchFamily="2" charset="2"/>
              <a:buChar char="q"/>
            </a:pPr>
            <a:r>
              <a:rPr lang="en-US" altLang="en-US" sz="2000" b="1" dirty="0" smtClean="0">
                <a:solidFill>
                  <a:srgbClr val="87319F"/>
                </a:solidFill>
              </a:rPr>
              <a:t>Notice that in this case, the crystal field stabilization (in terms of </a:t>
            </a:r>
            <a:r>
              <a:rPr lang="en-US" altLang="en-US" sz="2000" b="1" dirty="0" smtClean="0">
                <a:solidFill>
                  <a:srgbClr val="87319F"/>
                </a:solidFill>
                <a:latin typeface="Symbol" panose="05050102010706020507" pitchFamily="18" charset="2"/>
              </a:rPr>
              <a:t>D</a:t>
            </a:r>
            <a:r>
              <a:rPr lang="en-US" altLang="en-US" sz="2000" b="1" baseline="-25000" dirty="0" smtClean="0">
                <a:solidFill>
                  <a:srgbClr val="87319F"/>
                </a:solidFill>
              </a:rPr>
              <a:t>o</a:t>
            </a:r>
            <a:r>
              <a:rPr lang="en-US" altLang="en-US" sz="2000" b="1" dirty="0" smtClean="0">
                <a:solidFill>
                  <a:srgbClr val="87319F"/>
                </a:solidFill>
              </a:rPr>
              <a:t>) is much greater for square planar coordination than for octahedral coordination! In fact, the preference energy (compared to octahedral coordination) for square planar coordination of a d</a:t>
            </a:r>
            <a:r>
              <a:rPr lang="en-US" altLang="en-US" sz="2000" b="1" baseline="30000" dirty="0" smtClean="0">
                <a:solidFill>
                  <a:srgbClr val="87319F"/>
                </a:solidFill>
              </a:rPr>
              <a:t>8</a:t>
            </a:r>
            <a:r>
              <a:rPr lang="en-US" altLang="en-US" sz="2000" b="1" dirty="0" smtClean="0">
                <a:solidFill>
                  <a:srgbClr val="87319F"/>
                </a:solidFill>
              </a:rPr>
              <a:t> metal ion is -1.24 </a:t>
            </a:r>
            <a:r>
              <a:rPr lang="en-US" altLang="en-US" sz="2000" b="1" dirty="0" smtClean="0">
                <a:solidFill>
                  <a:srgbClr val="87319F"/>
                </a:solidFill>
                <a:latin typeface="Symbol" panose="05050102010706020507" pitchFamily="18" charset="2"/>
              </a:rPr>
              <a:t>D</a:t>
            </a:r>
            <a:r>
              <a:rPr lang="en-US" altLang="en-US" sz="2000" b="1" baseline="-25000" dirty="0" smtClean="0">
                <a:solidFill>
                  <a:srgbClr val="87319F"/>
                </a:solidFill>
              </a:rPr>
              <a:t>o</a:t>
            </a:r>
            <a:r>
              <a:rPr lang="en-US" altLang="en-US" sz="2000" b="1" dirty="0" smtClean="0">
                <a:solidFill>
                  <a:srgbClr val="87319F"/>
                </a:solidFill>
              </a:rPr>
              <a:t>. </a:t>
            </a:r>
          </a:p>
          <a:p>
            <a:pPr>
              <a:lnSpc>
                <a:spcPct val="120000"/>
              </a:lnSpc>
              <a:spcBef>
                <a:spcPct val="0"/>
              </a:spcBef>
              <a:buFont typeface="Wingdings" pitchFamily="2" charset="2"/>
              <a:buChar char="§"/>
            </a:pPr>
            <a:endParaRPr lang="en-US" altLang="en-US" sz="2000" b="1" dirty="0" smtClean="0">
              <a:solidFill>
                <a:srgbClr val="87319F"/>
              </a:solidFill>
            </a:endParaRPr>
          </a:p>
          <a:p>
            <a:pPr>
              <a:lnSpc>
                <a:spcPct val="120000"/>
              </a:lnSpc>
              <a:spcBef>
                <a:spcPct val="0"/>
              </a:spcBef>
              <a:buFont typeface="Wingdings" panose="05000000000000000000" pitchFamily="2" charset="2"/>
              <a:buChar char="q"/>
            </a:pPr>
            <a:r>
              <a:rPr lang="en-US" altLang="en-US" sz="2000" b="1" dirty="0" smtClean="0">
                <a:solidFill>
                  <a:srgbClr val="87319F"/>
                </a:solidFill>
              </a:rPr>
              <a:t>However, let's use the following values and determine the absolute values for the square planar preference in kJ/mol. </a:t>
            </a:r>
          </a:p>
        </p:txBody>
      </p:sp>
      <p:graphicFrame>
        <p:nvGraphicFramePr>
          <p:cNvPr id="7" name="Group 73"/>
          <p:cNvGraphicFramePr>
            <a:graphicFrameLocks noGrp="1"/>
          </p:cNvGraphicFramePr>
          <p:nvPr>
            <p:extLst>
              <p:ext uri="{D42A27DB-BD31-4B8C-83A1-F6EECF244321}">
                <p14:modId xmlns:p14="http://schemas.microsoft.com/office/powerpoint/2010/main" val="2636429363"/>
              </p:ext>
            </p:extLst>
          </p:nvPr>
        </p:nvGraphicFramePr>
        <p:xfrm>
          <a:off x="3196577" y="3657600"/>
          <a:ext cx="2751138" cy="1403033"/>
        </p:xfrm>
        <a:graphic>
          <a:graphicData uri="http://schemas.openxmlformats.org/drawingml/2006/table">
            <a:tbl>
              <a:tblPr/>
              <a:tblGrid>
                <a:gridCol w="1376363"/>
                <a:gridCol w="1374775"/>
              </a:tblGrid>
              <a:tr h="319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mic Sans MS" pitchFamily="66" charset="0"/>
                        </a:rPr>
                        <a:t>Complex</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2000" b="1" dirty="0" smtClean="0">
                          <a:solidFill>
                            <a:srgbClr val="87319F"/>
                          </a:solidFill>
                          <a:latin typeface="Symbol" panose="05050102010706020507" pitchFamily="18" charset="2"/>
                        </a:rPr>
                        <a:t>D</a:t>
                      </a:r>
                      <a:r>
                        <a:rPr lang="en-US" altLang="en-US" sz="2000" b="1" baseline="-25000" dirty="0" smtClean="0">
                          <a:solidFill>
                            <a:srgbClr val="87319F"/>
                          </a:solidFill>
                        </a:rPr>
                        <a:t>o </a:t>
                      </a:r>
                      <a:r>
                        <a:rPr lang="en-US" altLang="en-US" sz="2000" b="1" baseline="0" dirty="0" smtClean="0">
                          <a:solidFill>
                            <a:srgbClr val="87319F"/>
                          </a:solidFill>
                        </a:rPr>
                        <a:t>(kJ/</a:t>
                      </a:r>
                      <a:r>
                        <a:rPr lang="en-US" altLang="en-US" sz="2000" b="1" baseline="0" dirty="0" err="1" smtClean="0">
                          <a:solidFill>
                            <a:srgbClr val="87319F"/>
                          </a:solidFill>
                        </a:rPr>
                        <a:t>mol</a:t>
                      </a:r>
                      <a:r>
                        <a:rPr lang="en-US" altLang="en-US" sz="2000" b="1" baseline="0" dirty="0" smtClean="0">
                          <a:solidFill>
                            <a:srgbClr val="87319F"/>
                          </a:solidFill>
                        </a:rPr>
                        <a:t>)</a:t>
                      </a:r>
                      <a:r>
                        <a:rPr kumimoji="0" lang="en-US" sz="2000" b="0" i="0" u="none" strike="noStrike" cap="none" normalizeH="0" baseline="0" dirty="0" smtClean="0">
                          <a:ln>
                            <a:noFill/>
                          </a:ln>
                          <a:solidFill>
                            <a:schemeClr val="tx1"/>
                          </a:solidFill>
                          <a:effectLst/>
                          <a:latin typeface="Comic Sans MS" pitchFamily="66" charset="0"/>
                        </a:rPr>
                        <a: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rPr>
                        <a:t>[Ni(NH</a:t>
                      </a:r>
                      <a:r>
                        <a:rPr kumimoji="0" lang="en-US" sz="1600" b="0" i="0" u="none" strike="noStrike" cap="none" normalizeH="0" baseline="-30000" smtClean="0">
                          <a:ln>
                            <a:noFill/>
                          </a:ln>
                          <a:solidFill>
                            <a:schemeClr val="tx1"/>
                          </a:solidFill>
                          <a:effectLst/>
                          <a:latin typeface="Comic Sans MS" pitchFamily="66" charset="0"/>
                        </a:rPr>
                        <a:t>3</a:t>
                      </a:r>
                      <a:r>
                        <a:rPr kumimoji="0" lang="en-US" sz="1600" b="0" i="0" u="none" strike="noStrike" cap="none" normalizeH="0" baseline="0" smtClean="0">
                          <a:ln>
                            <a:noFill/>
                          </a:ln>
                          <a:solidFill>
                            <a:schemeClr val="tx1"/>
                          </a:solidFill>
                          <a:effectLst/>
                          <a:latin typeface="Comic Sans MS" pitchFamily="66" charset="0"/>
                        </a:rPr>
                        <a:t>)</a:t>
                      </a:r>
                      <a:r>
                        <a:rPr kumimoji="0" lang="en-US" sz="1600" b="0" i="0" u="none" strike="noStrike" cap="none" normalizeH="0" baseline="-30000" smtClean="0">
                          <a:ln>
                            <a:noFill/>
                          </a:ln>
                          <a:solidFill>
                            <a:schemeClr val="tx1"/>
                          </a:solidFill>
                          <a:effectLst/>
                          <a:latin typeface="Comic Sans MS" pitchFamily="66" charset="0"/>
                        </a:rPr>
                        <a:t>x</a:t>
                      </a:r>
                      <a:r>
                        <a:rPr kumimoji="0" lang="en-US" sz="1600" b="0" i="0" u="none" strike="noStrike" cap="none" normalizeH="0" baseline="0" smtClean="0">
                          <a:ln>
                            <a:noFill/>
                          </a:ln>
                          <a:solidFill>
                            <a:schemeClr val="tx1"/>
                          </a:solidFill>
                          <a:effectLst/>
                          <a:latin typeface="Comic Sans MS" pitchFamily="66" charset="0"/>
                        </a:rPr>
                        <a:t>]</a:t>
                      </a:r>
                      <a:r>
                        <a:rPr kumimoji="0" lang="en-US" sz="1600" b="0" i="0" u="none" strike="noStrike" cap="none" normalizeH="0" baseline="30000" smtClean="0">
                          <a:ln>
                            <a:noFill/>
                          </a:ln>
                          <a:solidFill>
                            <a:schemeClr val="tx1"/>
                          </a:solidFill>
                          <a:effectLst/>
                          <a:latin typeface="Comic Sans MS" pitchFamily="66" charset="0"/>
                        </a:rPr>
                        <a:t>2+</a:t>
                      </a:r>
                      <a:endParaRPr kumimoji="0" lang="en-US" sz="1600" b="0" i="0" u="none" strike="noStrike" cap="none" normalizeH="0" baseline="-25000" smtClean="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rPr>
                        <a:t>132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mic Sans MS" pitchFamily="66" charset="0"/>
                        </a:rPr>
                        <a:t>[Pt(NH</a:t>
                      </a:r>
                      <a:r>
                        <a:rPr kumimoji="0" lang="en-US" sz="1600" b="0" i="0" u="none" strike="noStrike" cap="none" normalizeH="0" baseline="-30000" smtClean="0">
                          <a:ln>
                            <a:noFill/>
                          </a:ln>
                          <a:solidFill>
                            <a:schemeClr val="tx1"/>
                          </a:solidFill>
                          <a:effectLst/>
                          <a:latin typeface="Comic Sans MS" pitchFamily="66" charset="0"/>
                        </a:rPr>
                        <a:t>3</a:t>
                      </a:r>
                      <a:r>
                        <a:rPr kumimoji="0" lang="en-US" sz="1600" b="0" i="0" u="none" strike="noStrike" cap="none" normalizeH="0" baseline="0" smtClean="0">
                          <a:ln>
                            <a:noFill/>
                          </a:ln>
                          <a:solidFill>
                            <a:schemeClr val="tx1"/>
                          </a:solidFill>
                          <a:effectLst/>
                          <a:latin typeface="Comic Sans MS" pitchFamily="66" charset="0"/>
                        </a:rPr>
                        <a:t>)</a:t>
                      </a:r>
                      <a:r>
                        <a:rPr kumimoji="0" lang="en-US" sz="1600" b="0" i="0" u="none" strike="noStrike" cap="none" normalizeH="0" baseline="-30000" smtClean="0">
                          <a:ln>
                            <a:noFill/>
                          </a:ln>
                          <a:solidFill>
                            <a:schemeClr val="tx1"/>
                          </a:solidFill>
                          <a:effectLst/>
                          <a:latin typeface="Comic Sans MS" pitchFamily="66" charset="0"/>
                        </a:rPr>
                        <a:t>x</a:t>
                      </a:r>
                      <a:r>
                        <a:rPr kumimoji="0" lang="en-US" sz="1600" b="0" i="0" u="none" strike="noStrike" cap="none" normalizeH="0" baseline="0" smtClean="0">
                          <a:ln>
                            <a:noFill/>
                          </a:ln>
                          <a:solidFill>
                            <a:schemeClr val="tx1"/>
                          </a:solidFill>
                          <a:effectLst/>
                          <a:latin typeface="Comic Sans MS" pitchFamily="66" charset="0"/>
                        </a:rPr>
                        <a:t>]</a:t>
                      </a:r>
                      <a:r>
                        <a:rPr kumimoji="0" lang="en-US" sz="1600" b="0" i="0" u="none" strike="noStrike" cap="none" normalizeH="0" baseline="30000" smtClean="0">
                          <a:ln>
                            <a:noFill/>
                          </a:ln>
                          <a:solidFill>
                            <a:schemeClr val="tx1"/>
                          </a:solidFill>
                          <a:effectLst/>
                          <a:latin typeface="Comic Sans MS" pitchFamily="66" charset="0"/>
                        </a:rPr>
                        <a:t>2+</a:t>
                      </a:r>
                      <a:endParaRPr kumimoji="0" lang="en-US" sz="1600" b="0" i="0" u="none" strike="noStrike" cap="none" normalizeH="0" baseline="-25000" smtClean="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mic Sans MS" pitchFamily="66" charset="0"/>
                        </a:rPr>
                        <a:t>359</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Text Box 68"/>
          <p:cNvSpPr txBox="1">
            <a:spLocks noChangeArrowheads="1"/>
          </p:cNvSpPr>
          <p:nvPr/>
        </p:nvSpPr>
        <p:spPr bwMode="auto">
          <a:xfrm>
            <a:off x="304800" y="5129988"/>
            <a:ext cx="8458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25000">
                <a:solidFill>
                  <a:schemeClr val="tx1"/>
                </a:solidFill>
                <a:latin typeface="Arial" pitchFamily="34" charset="0"/>
              </a:defRPr>
            </a:lvl1pPr>
            <a:lvl2pPr marL="742950" indent="-285750" eaLnBrk="0" hangingPunct="0">
              <a:defRPr baseline="-25000">
                <a:solidFill>
                  <a:schemeClr val="tx1"/>
                </a:solidFill>
                <a:latin typeface="Arial" pitchFamily="34" charset="0"/>
              </a:defRPr>
            </a:lvl2pPr>
            <a:lvl3pPr marL="1143000" indent="-228600" eaLnBrk="0" hangingPunct="0">
              <a:defRPr baseline="-25000">
                <a:solidFill>
                  <a:schemeClr val="tx1"/>
                </a:solidFill>
                <a:latin typeface="Arial" pitchFamily="34" charset="0"/>
              </a:defRPr>
            </a:lvl3pPr>
            <a:lvl4pPr marL="1600200" indent="-228600" eaLnBrk="0" hangingPunct="0">
              <a:defRPr baseline="-25000">
                <a:solidFill>
                  <a:schemeClr val="tx1"/>
                </a:solidFill>
                <a:latin typeface="Arial" pitchFamily="34" charset="0"/>
              </a:defRPr>
            </a:lvl4pPr>
            <a:lvl5pPr marL="2057400" indent="-228600" eaLnBrk="0" hangingPunct="0">
              <a:defRPr baseline="-25000">
                <a:solidFill>
                  <a:schemeClr val="tx1"/>
                </a:solidFill>
                <a:latin typeface="Arial" pitchFamily="34" charset="0"/>
              </a:defRPr>
            </a:lvl5pPr>
            <a:lvl6pPr marL="2514600" indent="-228600" eaLnBrk="0" fontAlgn="base" hangingPunct="0">
              <a:spcBef>
                <a:spcPct val="0"/>
              </a:spcBef>
              <a:spcAft>
                <a:spcPct val="0"/>
              </a:spcAft>
              <a:defRPr baseline="-25000">
                <a:solidFill>
                  <a:schemeClr val="tx1"/>
                </a:solidFill>
                <a:latin typeface="Arial" pitchFamily="34" charset="0"/>
              </a:defRPr>
            </a:lvl6pPr>
            <a:lvl7pPr marL="2971800" indent="-228600" eaLnBrk="0" fontAlgn="base" hangingPunct="0">
              <a:spcBef>
                <a:spcPct val="0"/>
              </a:spcBef>
              <a:spcAft>
                <a:spcPct val="0"/>
              </a:spcAft>
              <a:defRPr baseline="-25000">
                <a:solidFill>
                  <a:schemeClr val="tx1"/>
                </a:solidFill>
                <a:latin typeface="Arial" pitchFamily="34" charset="0"/>
              </a:defRPr>
            </a:lvl7pPr>
            <a:lvl8pPr marL="3429000" indent="-228600" eaLnBrk="0" fontAlgn="base" hangingPunct="0">
              <a:spcBef>
                <a:spcPct val="0"/>
              </a:spcBef>
              <a:spcAft>
                <a:spcPct val="0"/>
              </a:spcAft>
              <a:defRPr baseline="-25000">
                <a:solidFill>
                  <a:schemeClr val="tx1"/>
                </a:solidFill>
                <a:latin typeface="Arial" pitchFamily="34" charset="0"/>
              </a:defRPr>
            </a:lvl8pPr>
            <a:lvl9pPr marL="3886200" indent="-228600" eaLnBrk="0" fontAlgn="base" hangingPunct="0">
              <a:spcBef>
                <a:spcPct val="0"/>
              </a:spcBef>
              <a:spcAft>
                <a:spcPct val="0"/>
              </a:spcAft>
              <a:defRPr baseline="-25000">
                <a:solidFill>
                  <a:schemeClr val="tx1"/>
                </a:solidFill>
                <a:latin typeface="Arial" pitchFamily="34" charset="0"/>
              </a:defRPr>
            </a:lvl9pPr>
          </a:lstStyle>
          <a:p>
            <a:pPr eaLnBrk="1" hangingPunct="1"/>
            <a:r>
              <a:rPr lang="en-US" altLang="en-US" sz="2000" b="1" baseline="0" dirty="0">
                <a:solidFill>
                  <a:srgbClr val="0070C0"/>
                </a:solidFill>
                <a:latin typeface="+mn-lt"/>
              </a:rPr>
              <a:t>Preference for square planar coordination by [Ni(NH</a:t>
            </a:r>
            <a:r>
              <a:rPr lang="en-US" altLang="en-US" sz="2000" b="1" dirty="0">
                <a:solidFill>
                  <a:srgbClr val="0070C0"/>
                </a:solidFill>
                <a:latin typeface="+mn-lt"/>
              </a:rPr>
              <a:t>3</a:t>
            </a:r>
            <a:r>
              <a:rPr lang="en-US" altLang="en-US" sz="2000" b="1" baseline="0" dirty="0">
                <a:solidFill>
                  <a:srgbClr val="0070C0"/>
                </a:solidFill>
                <a:latin typeface="+mn-lt"/>
              </a:rPr>
              <a:t>)</a:t>
            </a:r>
            <a:r>
              <a:rPr lang="en-US" altLang="en-US" sz="2000" b="1" dirty="0">
                <a:solidFill>
                  <a:srgbClr val="0070C0"/>
                </a:solidFill>
                <a:latin typeface="+mn-lt"/>
              </a:rPr>
              <a:t>x</a:t>
            </a:r>
            <a:r>
              <a:rPr lang="en-US" altLang="en-US" sz="2000" b="1" baseline="0" dirty="0">
                <a:solidFill>
                  <a:srgbClr val="0070C0"/>
                </a:solidFill>
                <a:latin typeface="+mn-lt"/>
              </a:rPr>
              <a:t>]</a:t>
            </a:r>
            <a:r>
              <a:rPr lang="en-US" altLang="en-US" sz="2000" b="1" baseline="30000" dirty="0">
                <a:solidFill>
                  <a:srgbClr val="0070C0"/>
                </a:solidFill>
                <a:latin typeface="+mn-lt"/>
              </a:rPr>
              <a:t>2+</a:t>
            </a:r>
            <a:r>
              <a:rPr lang="en-US" altLang="en-US" sz="2000" b="1" baseline="0" dirty="0">
                <a:solidFill>
                  <a:srgbClr val="0070C0"/>
                </a:solidFill>
                <a:latin typeface="+mn-lt"/>
              </a:rPr>
              <a:t> = -1.24 (132 kJ/</a:t>
            </a:r>
            <a:r>
              <a:rPr lang="en-US" altLang="en-US" sz="2000" b="1" baseline="0" dirty="0" err="1">
                <a:solidFill>
                  <a:srgbClr val="0070C0"/>
                </a:solidFill>
                <a:latin typeface="+mn-lt"/>
              </a:rPr>
              <a:t>mol</a:t>
            </a:r>
            <a:r>
              <a:rPr lang="en-US" altLang="en-US" sz="2000" b="1" baseline="0" dirty="0">
                <a:solidFill>
                  <a:srgbClr val="0070C0"/>
                </a:solidFill>
                <a:latin typeface="+mn-lt"/>
              </a:rPr>
              <a:t>) = -164 kJ/</a:t>
            </a:r>
            <a:r>
              <a:rPr lang="en-US" altLang="en-US" sz="2000" b="1" baseline="0" dirty="0" err="1">
                <a:solidFill>
                  <a:srgbClr val="0070C0"/>
                </a:solidFill>
                <a:latin typeface="+mn-lt"/>
              </a:rPr>
              <a:t>mol</a:t>
            </a:r>
            <a:endParaRPr lang="en-US" altLang="en-US" sz="2000" b="1" baseline="0" dirty="0">
              <a:solidFill>
                <a:srgbClr val="0070C0"/>
              </a:solidFill>
              <a:latin typeface="+mn-lt"/>
            </a:endParaRPr>
          </a:p>
          <a:p>
            <a:pPr eaLnBrk="1" hangingPunct="1"/>
            <a:endParaRPr lang="en-US" altLang="en-US" sz="2000" b="1" baseline="0" dirty="0">
              <a:solidFill>
                <a:srgbClr val="FF0000"/>
              </a:solidFill>
              <a:latin typeface="+mn-lt"/>
            </a:endParaRPr>
          </a:p>
          <a:p>
            <a:pPr eaLnBrk="1" hangingPunct="1"/>
            <a:r>
              <a:rPr lang="en-US" altLang="en-US" sz="2000" b="1" baseline="0" dirty="0">
                <a:solidFill>
                  <a:srgbClr val="FF0000"/>
                </a:solidFill>
                <a:latin typeface="+mn-lt"/>
              </a:rPr>
              <a:t>Preference for square planar coordination by [Pt(NH</a:t>
            </a:r>
            <a:r>
              <a:rPr lang="en-US" altLang="en-US" sz="2000" b="1" dirty="0">
                <a:solidFill>
                  <a:srgbClr val="FF0000"/>
                </a:solidFill>
                <a:latin typeface="+mn-lt"/>
              </a:rPr>
              <a:t>3</a:t>
            </a:r>
            <a:r>
              <a:rPr lang="en-US" altLang="en-US" sz="2000" b="1" baseline="0" dirty="0">
                <a:solidFill>
                  <a:srgbClr val="FF0000"/>
                </a:solidFill>
                <a:latin typeface="+mn-lt"/>
              </a:rPr>
              <a:t>)</a:t>
            </a:r>
            <a:r>
              <a:rPr lang="en-US" altLang="en-US" sz="2000" b="1" dirty="0">
                <a:solidFill>
                  <a:srgbClr val="FF0000"/>
                </a:solidFill>
                <a:latin typeface="+mn-lt"/>
              </a:rPr>
              <a:t>x</a:t>
            </a:r>
            <a:r>
              <a:rPr lang="en-US" altLang="en-US" sz="2000" b="1" baseline="0" dirty="0">
                <a:solidFill>
                  <a:srgbClr val="FF0000"/>
                </a:solidFill>
                <a:latin typeface="+mn-lt"/>
              </a:rPr>
              <a:t>]</a:t>
            </a:r>
            <a:r>
              <a:rPr lang="en-US" altLang="en-US" sz="2000" b="1" baseline="30000" dirty="0">
                <a:solidFill>
                  <a:srgbClr val="FF0000"/>
                </a:solidFill>
                <a:latin typeface="+mn-lt"/>
              </a:rPr>
              <a:t>2+</a:t>
            </a:r>
            <a:r>
              <a:rPr lang="en-US" altLang="en-US" sz="2000" b="1" baseline="0" dirty="0">
                <a:solidFill>
                  <a:srgbClr val="FF0000"/>
                </a:solidFill>
                <a:latin typeface="+mn-lt"/>
              </a:rPr>
              <a:t> = -1.24 (359 kJ/</a:t>
            </a:r>
            <a:r>
              <a:rPr lang="en-US" altLang="en-US" sz="2000" b="1" baseline="0" dirty="0" err="1">
                <a:solidFill>
                  <a:srgbClr val="FF0000"/>
                </a:solidFill>
                <a:latin typeface="+mn-lt"/>
              </a:rPr>
              <a:t>mol</a:t>
            </a:r>
            <a:r>
              <a:rPr lang="en-US" altLang="en-US" sz="2000" b="1" baseline="0" dirty="0">
                <a:solidFill>
                  <a:srgbClr val="FF0000"/>
                </a:solidFill>
                <a:latin typeface="+mn-lt"/>
              </a:rPr>
              <a:t>) = -445 kJ/</a:t>
            </a:r>
            <a:r>
              <a:rPr lang="en-US" altLang="en-US" sz="2000" b="1" baseline="0" dirty="0" err="1">
                <a:solidFill>
                  <a:srgbClr val="FF0000"/>
                </a:solidFill>
                <a:latin typeface="+mn-lt"/>
              </a:rPr>
              <a:t>mol</a:t>
            </a:r>
            <a:r>
              <a:rPr lang="en-US" altLang="en-US" sz="2000" b="1" baseline="0" dirty="0">
                <a:solidFill>
                  <a:srgbClr val="FF0000"/>
                </a:solidFill>
                <a:latin typeface="+mn-lt"/>
              </a:rPr>
              <a:t> </a:t>
            </a:r>
          </a:p>
        </p:txBody>
      </p:sp>
    </p:spTree>
    <p:extLst>
      <p:ext uri="{BB962C8B-B14F-4D97-AF65-F5344CB8AC3E}">
        <p14:creationId xmlns:p14="http://schemas.microsoft.com/office/powerpoint/2010/main" val="4211713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6695" y="152400"/>
            <a:ext cx="4470903" cy="584775"/>
          </a:xfrm>
          <a:prstGeom prst="rect">
            <a:avLst/>
          </a:prstGeom>
          <a:noFill/>
        </p:spPr>
        <p:txBody>
          <a:bodyPr wrap="none" rtlCol="0">
            <a:spAutoFit/>
          </a:bodyPr>
          <a:lstStyle/>
          <a:p>
            <a:pPr algn="ctr"/>
            <a:r>
              <a:rPr lang="en-US" sz="3200" b="1" dirty="0">
                <a:solidFill>
                  <a:srgbClr val="B533BF"/>
                </a:solidFill>
              </a:rPr>
              <a:t>Nickel(II) vs. platinum(II</a:t>
            </a:r>
            <a:r>
              <a:rPr lang="en-US" sz="3200" b="1" dirty="0" smtClean="0">
                <a:solidFill>
                  <a:srgbClr val="B533BF"/>
                </a:solidFill>
              </a:rPr>
              <a:t>)</a:t>
            </a:r>
            <a:endParaRPr lang="en-US" sz="3200" b="1" dirty="0">
              <a:solidFill>
                <a:srgbClr val="B533BF"/>
              </a:solidFill>
            </a:endParaRPr>
          </a:p>
        </p:txBody>
      </p:sp>
      <p:sp>
        <p:nvSpPr>
          <p:cNvPr id="2" name="TextBox 1"/>
          <p:cNvSpPr txBox="1"/>
          <p:nvPr/>
        </p:nvSpPr>
        <p:spPr>
          <a:xfrm>
            <a:off x="609600" y="1447800"/>
            <a:ext cx="184731" cy="369332"/>
          </a:xfrm>
          <a:prstGeom prst="rect">
            <a:avLst/>
          </a:prstGeom>
          <a:noFill/>
        </p:spPr>
        <p:txBody>
          <a:bodyPr wrap="none" rtlCol="0">
            <a:spAutoFit/>
          </a:bodyPr>
          <a:lstStyle/>
          <a:p>
            <a:endParaRPr lang="en-IN" dirty="0"/>
          </a:p>
        </p:txBody>
      </p:sp>
      <p:sp>
        <p:nvSpPr>
          <p:cNvPr id="8" name="Rectangle 3"/>
          <p:cNvSpPr txBox="1">
            <a:spLocks noChangeArrowheads="1"/>
          </p:cNvSpPr>
          <p:nvPr/>
        </p:nvSpPr>
        <p:spPr>
          <a:xfrm>
            <a:off x="501502" y="1239837"/>
            <a:ext cx="8229600" cy="50847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buFont typeface="Wingdings" panose="05000000000000000000" pitchFamily="2" charset="2"/>
              <a:buChar char="q"/>
            </a:pPr>
            <a:r>
              <a:rPr lang="en-US" altLang="en-US" sz="2000" b="1" dirty="0" smtClean="0">
                <a:solidFill>
                  <a:srgbClr val="FF0000"/>
                </a:solidFill>
              </a:rPr>
              <a:t>Thus square planar [Pt(NH</a:t>
            </a:r>
            <a:r>
              <a:rPr lang="en-US" altLang="en-US" sz="2000" b="1" baseline="-25000" dirty="0" smtClean="0">
                <a:solidFill>
                  <a:srgbClr val="FF0000"/>
                </a:solidFill>
              </a:rPr>
              <a:t>3</a:t>
            </a:r>
            <a:r>
              <a:rPr lang="en-US" altLang="en-US" sz="2000" b="1" dirty="0" smtClean="0">
                <a:solidFill>
                  <a:srgbClr val="FF0000"/>
                </a:solidFill>
              </a:rPr>
              <a:t>)</a:t>
            </a:r>
            <a:r>
              <a:rPr lang="en-US" altLang="en-US" sz="2000" b="1" baseline="-25000" dirty="0" smtClean="0">
                <a:solidFill>
                  <a:srgbClr val="FF0000"/>
                </a:solidFill>
              </a:rPr>
              <a:t>4</a:t>
            </a:r>
            <a:r>
              <a:rPr lang="en-US" altLang="en-US" sz="2000" b="1" dirty="0" smtClean="0">
                <a:solidFill>
                  <a:srgbClr val="FF0000"/>
                </a:solidFill>
              </a:rPr>
              <a:t>]</a:t>
            </a:r>
            <a:r>
              <a:rPr lang="en-US" altLang="en-US" sz="2000" b="1" baseline="30000" dirty="0" smtClean="0">
                <a:solidFill>
                  <a:srgbClr val="FF0000"/>
                </a:solidFill>
              </a:rPr>
              <a:t>2+</a:t>
            </a:r>
            <a:r>
              <a:rPr lang="en-US" altLang="en-US" sz="2000" b="1" dirty="0" smtClean="0">
                <a:solidFill>
                  <a:srgbClr val="FF0000"/>
                </a:solidFill>
              </a:rPr>
              <a:t> is stabilized by nearly 300 kJ/</a:t>
            </a:r>
            <a:r>
              <a:rPr lang="en-US" altLang="en-US" sz="2000" b="1" dirty="0" err="1" smtClean="0">
                <a:solidFill>
                  <a:srgbClr val="FF0000"/>
                </a:solidFill>
              </a:rPr>
              <a:t>mol</a:t>
            </a:r>
            <a:r>
              <a:rPr lang="en-US" altLang="en-US" sz="2000" b="1" dirty="0" smtClean="0">
                <a:solidFill>
                  <a:srgbClr val="FF0000"/>
                </a:solidFill>
              </a:rPr>
              <a:t> more than the corresponding nickel complex.</a:t>
            </a:r>
            <a:r>
              <a:rPr lang="en-US" altLang="en-US" sz="2000" b="1" dirty="0" smtClean="0">
                <a:solidFill>
                  <a:srgbClr val="87319F"/>
                </a:solidFill>
              </a:rPr>
              <a:t> This greater energy difference is enough to make up for the loss in bond energy suffered as an octahedral platinum(II) complex is transformed to a square planar complex, but is not usually enough to favor square planar complexes for nickel. </a:t>
            </a:r>
          </a:p>
          <a:p>
            <a:pPr>
              <a:lnSpc>
                <a:spcPct val="140000"/>
              </a:lnSpc>
              <a:buFont typeface="Wingdings" panose="05000000000000000000" pitchFamily="2" charset="2"/>
              <a:buChar char="q"/>
            </a:pPr>
            <a:endParaRPr lang="en-US" altLang="en-US" sz="2000" b="1" dirty="0" smtClean="0">
              <a:solidFill>
                <a:srgbClr val="87319F"/>
              </a:solidFill>
            </a:endParaRPr>
          </a:p>
          <a:p>
            <a:pPr>
              <a:lnSpc>
                <a:spcPct val="140000"/>
              </a:lnSpc>
              <a:buFont typeface="Wingdings" panose="05000000000000000000" pitchFamily="2" charset="2"/>
              <a:buChar char="q"/>
            </a:pPr>
            <a:r>
              <a:rPr lang="en-US" altLang="en-US" sz="2000" b="1" dirty="0" smtClean="0">
                <a:solidFill>
                  <a:srgbClr val="00B0F0"/>
                </a:solidFill>
              </a:rPr>
              <a:t>So why does nickel form square planar complexes at all? </a:t>
            </a:r>
          </a:p>
          <a:p>
            <a:pPr marL="0" indent="0">
              <a:lnSpc>
                <a:spcPct val="140000"/>
              </a:lnSpc>
              <a:buNone/>
            </a:pPr>
            <a:r>
              <a:rPr lang="en-US" altLang="en-US" sz="2000" b="1" dirty="0">
                <a:solidFill>
                  <a:srgbClr val="87319F"/>
                </a:solidFill>
              </a:rPr>
              <a:t>	</a:t>
            </a:r>
            <a:r>
              <a:rPr lang="en-US" altLang="en-US" sz="2000" b="1" dirty="0" smtClean="0">
                <a:solidFill>
                  <a:srgbClr val="87319F"/>
                </a:solidFill>
              </a:rPr>
              <a:t>Actually, there are many fewer square planar complexes than there are octahedral ones. the ones that are square planar tend to be found with stronger-field ligands, i.e. those that are capable of giving high values for the octahedral splitting energy </a:t>
            </a:r>
            <a:r>
              <a:rPr lang="en-US" altLang="en-US" sz="2000" b="1" dirty="0">
                <a:solidFill>
                  <a:srgbClr val="87319F"/>
                </a:solidFill>
                <a:latin typeface="Symbol" panose="05050102010706020507" pitchFamily="18" charset="2"/>
              </a:rPr>
              <a:t>D</a:t>
            </a:r>
            <a:r>
              <a:rPr lang="en-US" altLang="en-US" sz="2000" b="1" baseline="-25000" dirty="0">
                <a:solidFill>
                  <a:srgbClr val="87319F"/>
                </a:solidFill>
              </a:rPr>
              <a:t>o</a:t>
            </a:r>
            <a:r>
              <a:rPr lang="en-US" altLang="en-US" sz="2000" b="1" dirty="0" smtClean="0">
                <a:solidFill>
                  <a:srgbClr val="87319F"/>
                </a:solidFill>
              </a:rPr>
              <a:t>.</a:t>
            </a:r>
          </a:p>
        </p:txBody>
      </p:sp>
    </p:spTree>
    <p:extLst>
      <p:ext uri="{BB962C8B-B14F-4D97-AF65-F5344CB8AC3E}">
        <p14:creationId xmlns:p14="http://schemas.microsoft.com/office/powerpoint/2010/main" val="1179354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6172200" y="1981200"/>
            <a:ext cx="609600" cy="2819400"/>
            <a:chOff x="864" y="1800"/>
            <a:chExt cx="576" cy="1272"/>
          </a:xfrm>
        </p:grpSpPr>
        <p:sp>
          <p:nvSpPr>
            <p:cNvPr id="22531" name="AutoShape 3"/>
            <p:cNvSpPr>
              <a:spLocks noChangeArrowheads="1"/>
            </p:cNvSpPr>
            <p:nvPr/>
          </p:nvSpPr>
          <p:spPr bwMode="auto">
            <a:xfrm>
              <a:off x="864" y="2352"/>
              <a:ext cx="576" cy="720"/>
            </a:xfrm>
            <a:prstGeom prst="can">
              <a:avLst>
                <a:gd name="adj" fmla="val 31250"/>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AutoShape 4"/>
            <p:cNvSpPr>
              <a:spLocks noChangeArrowheads="1"/>
            </p:cNvSpPr>
            <p:nvPr/>
          </p:nvSpPr>
          <p:spPr bwMode="auto">
            <a:xfrm>
              <a:off x="864" y="1800"/>
              <a:ext cx="576" cy="720"/>
            </a:xfrm>
            <a:prstGeom prst="can">
              <a:avLst>
                <a:gd name="adj" fmla="val 31250"/>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Text Box 5"/>
            <p:cNvSpPr txBox="1">
              <a:spLocks noChangeArrowheads="1"/>
            </p:cNvSpPr>
            <p:nvPr/>
          </p:nvSpPr>
          <p:spPr bwMode="auto">
            <a:xfrm>
              <a:off x="1008" y="1997"/>
              <a:ext cx="27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N</a:t>
              </a:r>
              <a:endParaRPr lang="fr-FR" altLang="en-US" sz="2400">
                <a:latin typeface="Times" charset="0"/>
              </a:endParaRPr>
            </a:p>
          </p:txBody>
        </p:sp>
        <p:sp>
          <p:nvSpPr>
            <p:cNvPr id="22534" name="Text Box 6"/>
            <p:cNvSpPr txBox="1">
              <a:spLocks noChangeArrowheads="1"/>
            </p:cNvSpPr>
            <p:nvPr/>
          </p:nvSpPr>
          <p:spPr bwMode="auto">
            <a:xfrm>
              <a:off x="1008" y="2592"/>
              <a:ext cx="275"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fr-FR" altLang="en-US" sz="2400" b="1">
                  <a:solidFill>
                    <a:srgbClr val="FFFF00"/>
                  </a:solidFill>
                  <a:latin typeface="Comic Sans MS" pitchFamily="66" charset="0"/>
                </a:rPr>
                <a:t>S</a:t>
              </a:r>
              <a:endParaRPr lang="fr-FR" altLang="en-US" sz="2400">
                <a:latin typeface="Times" charset="0"/>
              </a:endParaRPr>
            </a:p>
          </p:txBody>
        </p:sp>
      </p:grpSp>
      <p:sp>
        <p:nvSpPr>
          <p:cNvPr id="8" name="TextBox 7"/>
          <p:cNvSpPr txBox="1"/>
          <p:nvPr/>
        </p:nvSpPr>
        <p:spPr>
          <a:xfrm>
            <a:off x="1553446" y="152400"/>
            <a:ext cx="6037422" cy="584775"/>
          </a:xfrm>
          <a:prstGeom prst="rect">
            <a:avLst/>
          </a:prstGeom>
          <a:noFill/>
        </p:spPr>
        <p:txBody>
          <a:bodyPr wrap="none" rtlCol="0">
            <a:spAutoFit/>
          </a:bodyPr>
          <a:lstStyle/>
          <a:p>
            <a:pPr algn="ctr"/>
            <a:r>
              <a:rPr lang="en-US" sz="3200" b="1" dirty="0" smtClean="0">
                <a:solidFill>
                  <a:srgbClr val="B533BF"/>
                </a:solidFill>
              </a:rPr>
              <a:t>Magnetism in Macroscopic Setting</a:t>
            </a:r>
            <a:endParaRPr lang="en-US" sz="3200" b="1" dirty="0">
              <a:solidFill>
                <a:srgbClr val="B533BF"/>
              </a:solidFill>
            </a:endParaRPr>
          </a:p>
        </p:txBody>
      </p:sp>
    </p:spTree>
    <p:extLst>
      <p:ext uri="{BB962C8B-B14F-4D97-AF65-F5344CB8AC3E}">
        <p14:creationId xmlns:p14="http://schemas.microsoft.com/office/powerpoint/2010/main" val="3903298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13173</TotalTime>
  <Words>1515</Words>
  <Application>Microsoft Office PowerPoint</Application>
  <PresentationFormat>On-screen Show (4:3)</PresentationFormat>
  <Paragraphs>222</Paragraphs>
  <Slides>34</Slides>
  <Notes>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Anand Singh</dc:creator>
  <cp:lastModifiedBy>Dr. Anand Singh</cp:lastModifiedBy>
  <cp:revision>302</cp:revision>
  <dcterms:created xsi:type="dcterms:W3CDTF">2006-08-16T00:00:00Z</dcterms:created>
  <dcterms:modified xsi:type="dcterms:W3CDTF">2018-03-15T08:36:19Z</dcterms:modified>
</cp:coreProperties>
</file>