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569" r:id="rId2"/>
    <p:sldId id="571" r:id="rId3"/>
    <p:sldId id="574" r:id="rId4"/>
    <p:sldId id="575" r:id="rId5"/>
    <p:sldId id="576" r:id="rId6"/>
    <p:sldId id="570" r:id="rId7"/>
    <p:sldId id="572" r:id="rId8"/>
    <p:sldId id="573" r:id="rId9"/>
    <p:sldId id="598" r:id="rId10"/>
    <p:sldId id="580" r:id="rId11"/>
    <p:sldId id="581" r:id="rId12"/>
    <p:sldId id="583" r:id="rId13"/>
    <p:sldId id="584" r:id="rId14"/>
    <p:sldId id="592" r:id="rId15"/>
    <p:sldId id="595" r:id="rId16"/>
    <p:sldId id="586" r:id="rId17"/>
    <p:sldId id="596" r:id="rId18"/>
    <p:sldId id="597" r:id="rId19"/>
    <p:sldId id="577" r:id="rId20"/>
    <p:sldId id="599" r:id="rId21"/>
    <p:sldId id="593" r:id="rId22"/>
    <p:sldId id="578" r:id="rId23"/>
    <p:sldId id="579" r:id="rId24"/>
    <p:sldId id="600" r:id="rId25"/>
    <p:sldId id="602" r:id="rId26"/>
    <p:sldId id="604" r:id="rId27"/>
    <p:sldId id="605" r:id="rId28"/>
    <p:sldId id="603" r:id="rId29"/>
    <p:sldId id="606" r:id="rId30"/>
    <p:sldId id="601" r:id="rId31"/>
    <p:sldId id="607" r:id="rId32"/>
    <p:sldId id="608" r:id="rId33"/>
    <p:sldId id="60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319F"/>
    <a:srgbClr val="DD114B"/>
    <a:srgbClr val="C24500"/>
    <a:srgbClr val="3232E6"/>
    <a:srgbClr val="BC5014"/>
    <a:srgbClr val="B533BF"/>
    <a:srgbClr val="F917D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528" y="390"/>
      </p:cViewPr>
      <p:guideLst>
        <p:guide orient="horz" pos="2208"/>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58D20-3F2C-4C34-8599-8CEAC2368ED0}" type="datetimeFigureOut">
              <a:rPr lang="en-US" smtClean="0"/>
              <a:t>4/10/2018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747D61-4868-4B99-B551-1A50885E6E24}" type="slidenum">
              <a:rPr lang="en-US" smtClean="0"/>
              <a:t>‹#›</a:t>
            </a:fld>
            <a:endParaRPr lang="en-US"/>
          </a:p>
        </p:txBody>
      </p:sp>
    </p:spTree>
    <p:extLst>
      <p:ext uri="{BB962C8B-B14F-4D97-AF65-F5344CB8AC3E}">
        <p14:creationId xmlns:p14="http://schemas.microsoft.com/office/powerpoint/2010/main" val="2107117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itchFamily="18"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965E0959-D0D7-4169-8014-E2ABB12475DC}" type="slidenum">
              <a:rPr lang="en-US" altLang="ko-KR" sz="1200">
                <a:latin typeface="Times New Roman" pitchFamily="18" charset="0"/>
              </a:rPr>
              <a:pPr/>
              <a:t>10</a:t>
            </a:fld>
            <a:endParaRPr lang="en-US" altLang="ko-KR" sz="120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261123" name="Rectangle 3"/>
          <p:cNvSpPr>
            <a:spLocks noChangeArrowheads="1" noTextEdit="1"/>
          </p:cNvSpPr>
          <p:nvPr>
            <p:ph type="sldImg"/>
          </p:nvPr>
        </p:nvSpPr>
        <p:spPr>
          <a:xfrm>
            <a:off x="1447800" y="3022600"/>
            <a:ext cx="4572000" cy="3429000"/>
          </a:xfrm>
          <a:ln cap="flat"/>
        </p:spPr>
      </p:sp>
      <p:sp>
        <p:nvSpPr>
          <p:cNvPr id="261124" name="Rectangle 4"/>
          <p:cNvSpPr>
            <a:spLocks noChangeArrowheads="1"/>
          </p:cNvSpPr>
          <p:nvPr/>
        </p:nvSpPr>
        <p:spPr bwMode="auto">
          <a:xfrm>
            <a:off x="3302000" y="8496300"/>
            <a:ext cx="381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7" rIns="19050" bIns="26987"/>
          <a:lstStyle>
            <a:lvl1pPr>
              <a:defRPr sz="2800">
                <a:solidFill>
                  <a:srgbClr val="FFFF00"/>
                </a:solidFill>
                <a:latin typeface="Arial" pitchFamily="34" charset="0"/>
                <a:ea typeface="MS PGothic" pitchFamily="34" charset="-128"/>
              </a:defRPr>
            </a:lvl1pPr>
            <a:lvl2pPr marL="742950" indent="-285750">
              <a:defRPr sz="2800">
                <a:solidFill>
                  <a:srgbClr val="FFFF00"/>
                </a:solidFill>
                <a:latin typeface="Arial" pitchFamily="34" charset="0"/>
                <a:ea typeface="MS PGothic" pitchFamily="34" charset="-128"/>
              </a:defRPr>
            </a:lvl2pPr>
            <a:lvl3pPr marL="1143000" indent="-228600">
              <a:defRPr sz="2800">
                <a:solidFill>
                  <a:srgbClr val="FFFF00"/>
                </a:solidFill>
                <a:latin typeface="Arial" pitchFamily="34" charset="0"/>
                <a:ea typeface="MS PGothic" pitchFamily="34" charset="-128"/>
              </a:defRPr>
            </a:lvl3pPr>
            <a:lvl4pPr marL="1600200" indent="-228600">
              <a:defRPr sz="2800">
                <a:solidFill>
                  <a:srgbClr val="FFFF00"/>
                </a:solidFill>
                <a:latin typeface="Arial" pitchFamily="34" charset="0"/>
                <a:ea typeface="MS PGothic" pitchFamily="34" charset="-128"/>
              </a:defRPr>
            </a:lvl4pPr>
            <a:lvl5pPr marL="2057400" indent="-228600">
              <a:defRPr sz="2800">
                <a:solidFill>
                  <a:srgbClr val="FFFF00"/>
                </a:solidFill>
                <a:latin typeface="Arial" pitchFamily="34" charset="0"/>
                <a:ea typeface="MS PGothic" pitchFamily="34" charset="-128"/>
              </a:defRPr>
            </a:lvl5pPr>
            <a:lvl6pPr marL="2514600" indent="-228600" eaLnBrk="0" fontAlgn="base" hangingPunct="0">
              <a:lnSpc>
                <a:spcPts val="3600"/>
              </a:lnSpc>
              <a:spcBef>
                <a:spcPct val="0"/>
              </a:spcBef>
              <a:spcAft>
                <a:spcPct val="0"/>
              </a:spcAft>
              <a:defRPr sz="2800">
                <a:solidFill>
                  <a:srgbClr val="FFFF00"/>
                </a:solidFill>
                <a:latin typeface="Arial" pitchFamily="34" charset="0"/>
                <a:ea typeface="MS PGothic" pitchFamily="34" charset="-128"/>
              </a:defRPr>
            </a:lvl6pPr>
            <a:lvl7pPr marL="2971800" indent="-228600" eaLnBrk="0" fontAlgn="base" hangingPunct="0">
              <a:lnSpc>
                <a:spcPts val="3600"/>
              </a:lnSpc>
              <a:spcBef>
                <a:spcPct val="0"/>
              </a:spcBef>
              <a:spcAft>
                <a:spcPct val="0"/>
              </a:spcAft>
              <a:defRPr sz="2800">
                <a:solidFill>
                  <a:srgbClr val="FFFF00"/>
                </a:solidFill>
                <a:latin typeface="Arial" pitchFamily="34" charset="0"/>
                <a:ea typeface="MS PGothic" pitchFamily="34" charset="-128"/>
              </a:defRPr>
            </a:lvl7pPr>
            <a:lvl8pPr marL="3429000" indent="-228600" eaLnBrk="0" fontAlgn="base" hangingPunct="0">
              <a:lnSpc>
                <a:spcPts val="3600"/>
              </a:lnSpc>
              <a:spcBef>
                <a:spcPct val="0"/>
              </a:spcBef>
              <a:spcAft>
                <a:spcPct val="0"/>
              </a:spcAft>
              <a:defRPr sz="2800">
                <a:solidFill>
                  <a:srgbClr val="FFFF00"/>
                </a:solidFill>
                <a:latin typeface="Arial" pitchFamily="34" charset="0"/>
                <a:ea typeface="MS PGothic" pitchFamily="34" charset="-128"/>
              </a:defRPr>
            </a:lvl8pPr>
            <a:lvl9pPr marL="3886200" indent="-228600" eaLnBrk="0" fontAlgn="base" hangingPunct="0">
              <a:lnSpc>
                <a:spcPts val="3600"/>
              </a:lnSpc>
              <a:spcBef>
                <a:spcPct val="0"/>
              </a:spcBef>
              <a:spcAft>
                <a:spcPct val="0"/>
              </a:spcAft>
              <a:defRPr sz="2800">
                <a:solidFill>
                  <a:srgbClr val="FFFF00"/>
                </a:solidFill>
                <a:latin typeface="Arial" pitchFamily="34" charset="0"/>
                <a:ea typeface="MS PGothic" pitchFamily="34" charset="-128"/>
              </a:defRPr>
            </a:lvl9pPr>
          </a:lstStyle>
          <a:p>
            <a:pPr>
              <a:lnSpc>
                <a:spcPts val="2100"/>
              </a:lnSpc>
            </a:pPr>
            <a:r>
              <a:rPr lang="en-US" altLang="en-US" sz="1800">
                <a:solidFill>
                  <a:srgbClr val="000000"/>
                </a:solidFill>
                <a:effectLst/>
              </a:rPr>
              <a:t>11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itchFamily="18"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02F485EA-9987-4E49-92C8-CDED1854DDE5}" type="slidenum">
              <a:rPr lang="en-US" altLang="ko-KR" sz="1200">
                <a:latin typeface="Times New Roman" pitchFamily="18" charset="0"/>
              </a:rPr>
              <a:pPr/>
              <a:t>11</a:t>
            </a:fld>
            <a:endParaRPr lang="en-US" altLang="ko-KR" sz="12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itchFamily="18"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D94E834A-CCDA-43BC-A091-8F80D2C0FB55}" type="slidenum">
              <a:rPr lang="en-US" altLang="ko-KR" sz="1200">
                <a:latin typeface="Times New Roman" pitchFamily="18" charset="0"/>
              </a:rPr>
              <a:pPr/>
              <a:t>12</a:t>
            </a:fld>
            <a:endParaRPr lang="en-US" altLang="ko-KR" sz="120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itchFamily="18"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19F7BDA4-54E4-47EC-BA3E-F099F4FAF593}" type="slidenum">
              <a:rPr lang="en-US" altLang="ko-KR" sz="1200">
                <a:latin typeface="Times New Roman" pitchFamily="18" charset="0"/>
              </a:rPr>
              <a:pPr/>
              <a:t>13</a:t>
            </a:fld>
            <a:endParaRPr lang="en-US" altLang="ko-KR" sz="120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itchFamily="18"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19F7BDA4-54E4-47EC-BA3E-F099F4FAF593}" type="slidenum">
              <a:rPr lang="en-US" altLang="ko-KR" sz="1200">
                <a:latin typeface="Times New Roman" pitchFamily="18" charset="0"/>
              </a:rPr>
              <a:pPr/>
              <a:t>14</a:t>
            </a:fld>
            <a:endParaRPr lang="en-US" altLang="ko-KR" sz="120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dirty="0" smtClean="0">
              <a:latin typeface="Times New Roman" pitchFamily="18"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19F7BDA4-54E4-47EC-BA3E-F099F4FAF593}" type="slidenum">
              <a:rPr lang="en-US" altLang="ko-KR" sz="1200">
                <a:latin typeface="Times New Roman" pitchFamily="18" charset="0"/>
              </a:rPr>
              <a:pPr/>
              <a:t>15</a:t>
            </a:fld>
            <a:endParaRPr lang="en-US" altLang="ko-KR" sz="120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itchFamily="18"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989D62D2-525B-487E-9C0E-D9FDC4A66754}" type="slidenum">
              <a:rPr lang="en-US" altLang="ko-KR" sz="1200">
                <a:latin typeface="Times New Roman" pitchFamily="18" charset="0"/>
              </a:rPr>
              <a:pPr/>
              <a:t>16</a:t>
            </a:fld>
            <a:endParaRPr lang="en-US" altLang="ko-KR" sz="120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itchFamily="18"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5502D0FE-F9F7-4F6B-8C4D-784114C2EB3C}" type="slidenum">
              <a:rPr lang="en-US" altLang="ko-KR" sz="1200">
                <a:latin typeface="Times New Roman" pitchFamily="18" charset="0"/>
              </a:rPr>
              <a:pPr/>
              <a:t>17</a:t>
            </a:fld>
            <a:endParaRPr lang="en-US" altLang="ko-KR" sz="120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latin typeface="Times New Roman" pitchFamily="18"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fld id="{989D62D2-525B-487E-9C0E-D9FDC4A66754}" type="slidenum">
              <a:rPr lang="en-US" altLang="ko-KR" sz="1200">
                <a:latin typeface="Times New Roman" pitchFamily="18" charset="0"/>
              </a:rPr>
              <a:pPr/>
              <a:t>18</a:t>
            </a:fld>
            <a:endParaRPr lang="en-US" altLang="ko-KR" sz="12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304800"/>
            <a:ext cx="77724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endParaRPr lang="ko-KR" altLang="ko-KR"/>
          </a:p>
        </p:txBody>
      </p:sp>
      <p:sp>
        <p:nvSpPr>
          <p:cNvPr id="4" name="Rectangle 5"/>
          <p:cNvSpPr>
            <a:spLocks noGrp="1" noChangeArrowheads="1"/>
          </p:cNvSpPr>
          <p:nvPr>
            <p:ph type="ftr" sz="quarter" idx="11"/>
          </p:nvPr>
        </p:nvSpPr>
        <p:spPr>
          <a:ln/>
        </p:spPr>
        <p:txBody>
          <a:bodyPr/>
          <a:lstStyle>
            <a:lvl1pPr>
              <a:defRPr/>
            </a:lvl1pPr>
          </a:lstStyle>
          <a:p>
            <a:pPr>
              <a:defRPr/>
            </a:pPr>
            <a:r>
              <a:rPr lang="en-US"/>
              <a:t>Chapter 5</a:t>
            </a:r>
          </a:p>
        </p:txBody>
      </p:sp>
      <p:sp>
        <p:nvSpPr>
          <p:cNvPr id="5" name="Rectangle 6"/>
          <p:cNvSpPr>
            <a:spLocks noGrp="1" noChangeArrowheads="1"/>
          </p:cNvSpPr>
          <p:nvPr>
            <p:ph type="sldNum" sz="quarter" idx="12"/>
          </p:nvPr>
        </p:nvSpPr>
        <p:spPr>
          <a:ln/>
        </p:spPr>
        <p:txBody>
          <a:bodyPr/>
          <a:lstStyle>
            <a:lvl1pPr>
              <a:defRPr/>
            </a:lvl1pPr>
          </a:lstStyle>
          <a:p>
            <a:fld id="{28D98700-4D9E-408A-932F-62D0B9B37B75}" type="slidenum">
              <a:rPr lang="en-US" altLang="ko-KR"/>
              <a:pPr/>
              <a:t>‹#›</a:t>
            </a:fld>
            <a:endParaRPr lang="en-US" altLang="ko-KR"/>
          </a:p>
        </p:txBody>
      </p:sp>
    </p:spTree>
    <p:extLst>
      <p:ext uri="{BB962C8B-B14F-4D97-AF65-F5344CB8AC3E}">
        <p14:creationId xmlns:p14="http://schemas.microsoft.com/office/powerpoint/2010/main" val="2639119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9624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ko-KR" altLang="ko-KR"/>
          </a:p>
        </p:txBody>
      </p:sp>
      <p:sp>
        <p:nvSpPr>
          <p:cNvPr id="6" name="Rectangle 5"/>
          <p:cNvSpPr>
            <a:spLocks noGrp="1" noChangeArrowheads="1"/>
          </p:cNvSpPr>
          <p:nvPr>
            <p:ph type="ftr" sz="quarter" idx="11"/>
          </p:nvPr>
        </p:nvSpPr>
        <p:spPr>
          <a:ln/>
        </p:spPr>
        <p:txBody>
          <a:bodyPr/>
          <a:lstStyle>
            <a:lvl1pPr>
              <a:defRPr/>
            </a:lvl1pPr>
          </a:lstStyle>
          <a:p>
            <a:pPr>
              <a:defRPr/>
            </a:pPr>
            <a:r>
              <a:rPr lang="en-US"/>
              <a:t>Chapter 5</a:t>
            </a:r>
          </a:p>
        </p:txBody>
      </p:sp>
      <p:sp>
        <p:nvSpPr>
          <p:cNvPr id="7" name="Rectangle 6"/>
          <p:cNvSpPr>
            <a:spLocks noGrp="1" noChangeArrowheads="1"/>
          </p:cNvSpPr>
          <p:nvPr>
            <p:ph type="sldNum" sz="quarter" idx="12"/>
          </p:nvPr>
        </p:nvSpPr>
        <p:spPr>
          <a:ln/>
        </p:spPr>
        <p:txBody>
          <a:bodyPr/>
          <a:lstStyle>
            <a:lvl1pPr>
              <a:defRPr/>
            </a:lvl1pPr>
          </a:lstStyle>
          <a:p>
            <a:fld id="{18445F7E-E170-4CE4-A456-4C65AF44DB9C}" type="slidenum">
              <a:rPr lang="en-US" altLang="ko-KR"/>
              <a:pPr/>
              <a:t>‹#›</a:t>
            </a:fld>
            <a:endParaRPr lang="en-US" altLang="ko-KR"/>
          </a:p>
        </p:txBody>
      </p:sp>
    </p:spTree>
    <p:extLst>
      <p:ext uri="{BB962C8B-B14F-4D97-AF65-F5344CB8AC3E}">
        <p14:creationId xmlns:p14="http://schemas.microsoft.com/office/powerpoint/2010/main" val="239584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8.emf"/><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23.jpe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4.e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1.gi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emf"/><Relationship Id="rId5" Type="http://schemas.openxmlformats.org/officeDocument/2006/relationships/oleObject" Target="../embeddings/oleObject9.bin"/><Relationship Id="rId4" Type="http://schemas.openxmlformats.org/officeDocument/2006/relationships/image" Target="../media/image29.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3.jpeg"/><Relationship Id="rId4" Type="http://schemas.openxmlformats.org/officeDocument/2006/relationships/image" Target="../media/image3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5.emf"/><Relationship Id="rId5" Type="http://schemas.openxmlformats.org/officeDocument/2006/relationships/oleObject" Target="../embeddings/oleObject12.bin"/><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6.emf"/></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image" Target="../media/image40.gif"/></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087" y="152400"/>
            <a:ext cx="2783904" cy="584775"/>
          </a:xfrm>
          <a:prstGeom prst="rect">
            <a:avLst/>
          </a:prstGeom>
          <a:noFill/>
        </p:spPr>
        <p:txBody>
          <a:bodyPr wrap="none" rtlCol="0">
            <a:spAutoFit/>
          </a:bodyPr>
          <a:lstStyle/>
          <a:p>
            <a:pPr algn="ctr"/>
            <a:r>
              <a:rPr lang="en-US" sz="3200" b="1" dirty="0" smtClean="0">
                <a:solidFill>
                  <a:srgbClr val="B533BF"/>
                </a:solidFill>
              </a:rPr>
              <a:t>Optical Activity</a:t>
            </a:r>
            <a:endParaRPr lang="en-US" sz="3200" b="1" dirty="0">
              <a:solidFill>
                <a:srgbClr val="B533BF"/>
              </a:solidFill>
            </a:endParaRPr>
          </a:p>
        </p:txBody>
      </p:sp>
      <p:sp>
        <p:nvSpPr>
          <p:cNvPr id="5" name="Rectangle 4"/>
          <p:cNvSpPr/>
          <p:nvPr/>
        </p:nvSpPr>
        <p:spPr>
          <a:xfrm>
            <a:off x="152400" y="818614"/>
            <a:ext cx="8839200" cy="3600986"/>
          </a:xfrm>
          <a:prstGeom prst="rect">
            <a:avLst/>
          </a:prstGeom>
        </p:spPr>
        <p:txBody>
          <a:bodyPr wrap="square">
            <a:spAutoFit/>
          </a:bodyPr>
          <a:lstStyle/>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Solutions of chiral compounds rotate plane-polarized light and the molecules are said to be optically </a:t>
            </a:r>
            <a:r>
              <a:rPr lang="en-IN" sz="2000" b="1" kern="0" dirty="0" smtClean="0">
                <a:solidFill>
                  <a:srgbClr val="87319F"/>
                </a:solidFill>
                <a:ea typeface="ＭＳ Ｐゴシック"/>
              </a:rPr>
              <a:t>active.</a:t>
            </a:r>
          </a:p>
          <a:p>
            <a:pPr marL="342900" lvl="0" indent="-342900" fontAlgn="base">
              <a:spcBef>
                <a:spcPct val="20000"/>
              </a:spcBef>
              <a:spcAft>
                <a:spcPct val="0"/>
              </a:spcAft>
              <a:buFont typeface="Wingdings" panose="05000000000000000000" pitchFamily="2" charset="2"/>
              <a:buChar char="q"/>
              <a:defRPr/>
            </a:pPr>
            <a:r>
              <a:rPr lang="en-IN" sz="2000" b="1" kern="0" dirty="0" smtClean="0">
                <a:solidFill>
                  <a:srgbClr val="87319F"/>
                </a:solidFill>
                <a:ea typeface="ＭＳ Ｐゴシック"/>
              </a:rPr>
              <a:t>The </a:t>
            </a:r>
            <a:r>
              <a:rPr lang="en-IN" sz="2000" b="1" kern="0" dirty="0">
                <a:solidFill>
                  <a:srgbClr val="87319F"/>
                </a:solidFill>
                <a:ea typeface="ＭＳ Ｐゴシック"/>
              </a:rPr>
              <a:t>angle between the entrance and exit planes is the optical rotation.</a:t>
            </a:r>
          </a:p>
          <a:p>
            <a:pPr marL="342900" lvl="0" indent="-342900" fontAlgn="base">
              <a:spcBef>
                <a:spcPct val="20000"/>
              </a:spcBef>
              <a:spcAft>
                <a:spcPct val="0"/>
              </a:spcAft>
              <a:buFont typeface="Wingdings" panose="05000000000000000000" pitchFamily="2" charset="2"/>
              <a:buChar char="q"/>
              <a:defRPr/>
            </a:pPr>
            <a:r>
              <a:rPr lang="en-IN" sz="2000" b="1" kern="0" dirty="0" smtClean="0">
                <a:solidFill>
                  <a:srgbClr val="87319F"/>
                </a:solidFill>
                <a:ea typeface="ＭＳ Ｐゴシック"/>
              </a:rPr>
              <a:t>Rotation</a:t>
            </a:r>
            <a:r>
              <a:rPr lang="en-IN" sz="2000" b="1" kern="0" dirty="0">
                <a:solidFill>
                  <a:srgbClr val="87319F"/>
                </a:solidFill>
                <a:ea typeface="ＭＳ Ｐゴシック"/>
              </a:rPr>
              <a:t>, in degrees, is </a:t>
            </a:r>
            <a:r>
              <a:rPr lang="en-IN" sz="2000" b="1" kern="0" dirty="0" smtClean="0">
                <a:solidFill>
                  <a:srgbClr val="87319F"/>
                </a:solidFill>
                <a:ea typeface="ＭＳ Ｐゴシック"/>
              </a:rPr>
              <a:t>[</a:t>
            </a:r>
            <a:r>
              <a:rPr lang="en-IN" sz="2000" b="1" kern="0" dirty="0" smtClean="0">
                <a:solidFill>
                  <a:srgbClr val="87319F"/>
                </a:solidFill>
                <a:latin typeface="Symbol" panose="05050102010706020507" pitchFamily="18" charset="2"/>
                <a:ea typeface="ＭＳ Ｐゴシック"/>
              </a:rPr>
              <a:t>a</a:t>
            </a:r>
            <a:r>
              <a:rPr lang="en-IN" sz="2000" b="1" kern="0" dirty="0" smtClean="0">
                <a:solidFill>
                  <a:srgbClr val="87319F"/>
                </a:solidFill>
                <a:ea typeface="ＭＳ Ｐゴシック"/>
              </a:rPr>
              <a:t>]</a:t>
            </a:r>
            <a:endParaRPr lang="en-IN" sz="2000" b="1" kern="0" dirty="0">
              <a:solidFill>
                <a:srgbClr val="87319F"/>
              </a:solidFill>
              <a:ea typeface="ＭＳ Ｐゴシック"/>
            </a:endParaRP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Clockwise rotation is called </a:t>
            </a:r>
            <a:r>
              <a:rPr lang="en-IN" sz="2000" b="1" kern="0" dirty="0" smtClean="0">
                <a:solidFill>
                  <a:srgbClr val="DD114B"/>
                </a:solidFill>
                <a:ea typeface="ＭＳ Ｐゴシック"/>
              </a:rPr>
              <a:t>dextrorotatory; </a:t>
            </a:r>
            <a:r>
              <a:rPr lang="en-IN" sz="2000" b="1" kern="0" dirty="0" smtClean="0">
                <a:solidFill>
                  <a:srgbClr val="87319F"/>
                </a:solidFill>
                <a:ea typeface="ＭＳ Ｐゴシック"/>
              </a:rPr>
              <a:t>Anti-clockwise </a:t>
            </a:r>
            <a:r>
              <a:rPr lang="en-IN" sz="2000" b="1" kern="0" dirty="0">
                <a:solidFill>
                  <a:srgbClr val="87319F"/>
                </a:solidFill>
                <a:ea typeface="ＭＳ Ｐゴシック"/>
              </a:rPr>
              <a:t>is </a:t>
            </a:r>
            <a:r>
              <a:rPr lang="en-IN" sz="2000" b="1" kern="0" dirty="0" err="1" smtClean="0">
                <a:solidFill>
                  <a:srgbClr val="DD114B"/>
                </a:solidFill>
                <a:ea typeface="ＭＳ Ｐゴシック"/>
              </a:rPr>
              <a:t>levorotatory</a:t>
            </a:r>
            <a:endParaRPr lang="en-IN" sz="2000" b="1" kern="0" dirty="0" smtClean="0">
              <a:solidFill>
                <a:srgbClr val="DD114B"/>
              </a:solidFill>
              <a:ea typeface="ＭＳ Ｐゴシック"/>
            </a:endParaRP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Depends on </a:t>
            </a:r>
            <a:r>
              <a:rPr lang="en-IN" sz="2000" b="1" kern="0" dirty="0" err="1">
                <a:solidFill>
                  <a:srgbClr val="87319F"/>
                </a:solidFill>
                <a:ea typeface="ＭＳ Ｐゴシック"/>
              </a:rPr>
              <a:t>polarimeter</a:t>
            </a:r>
            <a:r>
              <a:rPr lang="en-IN" sz="2000" b="1" kern="0" dirty="0">
                <a:solidFill>
                  <a:srgbClr val="87319F"/>
                </a:solidFill>
                <a:ea typeface="ＭＳ Ｐゴシック"/>
              </a:rPr>
              <a:t> </a:t>
            </a:r>
            <a:r>
              <a:rPr lang="en-IN" sz="2000" b="1" kern="0" dirty="0" err="1">
                <a:solidFill>
                  <a:srgbClr val="87319F"/>
                </a:solidFill>
                <a:ea typeface="ＭＳ Ｐゴシック"/>
              </a:rPr>
              <a:t>pathlength</a:t>
            </a:r>
            <a:r>
              <a:rPr lang="en-IN" sz="2000" b="1" kern="0" dirty="0">
                <a:solidFill>
                  <a:srgbClr val="87319F"/>
                </a:solidFill>
                <a:ea typeface="ＭＳ Ｐゴシック"/>
              </a:rPr>
              <a:t> (l) and sample concentration (c</a:t>
            </a:r>
            <a:r>
              <a:rPr lang="en-IN" sz="2000" b="1" kern="0" dirty="0" smtClean="0">
                <a:solidFill>
                  <a:srgbClr val="87319F"/>
                </a:solidFill>
                <a:ea typeface="ＭＳ Ｐゴシック"/>
              </a:rPr>
              <a:t>)</a:t>
            </a: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Temperature and the wavelength of light can also affect rotation and must be reported with measurements that are </a:t>
            </a:r>
            <a:r>
              <a:rPr lang="en-IN" sz="2000" b="1" kern="0" dirty="0" smtClean="0">
                <a:solidFill>
                  <a:srgbClr val="87319F"/>
                </a:solidFill>
                <a:ea typeface="ＭＳ Ｐゴシック"/>
              </a:rPr>
              <a:t>taken. </a:t>
            </a:r>
            <a:endParaRPr lang="en-IN" sz="2000" b="1" kern="0" dirty="0">
              <a:solidFill>
                <a:srgbClr val="87319F"/>
              </a:solidFill>
              <a:ea typeface="ＭＳ Ｐゴシック"/>
            </a:endParaRPr>
          </a:p>
          <a:p>
            <a:pPr marL="342900" lvl="0" indent="-342900" fontAlgn="base">
              <a:spcBef>
                <a:spcPct val="20000"/>
              </a:spcBef>
              <a:spcAft>
                <a:spcPct val="0"/>
              </a:spcAft>
              <a:buFont typeface="Wingdings" panose="05000000000000000000" pitchFamily="2" charset="2"/>
              <a:buChar char="q"/>
              <a:defRPr/>
            </a:pPr>
            <a:endParaRPr lang="en-IN" sz="2000" b="1" kern="0" dirty="0" smtClean="0">
              <a:solidFill>
                <a:srgbClr val="87319F"/>
              </a:solidFill>
              <a:ea typeface="ＭＳ Ｐゴシック"/>
            </a:endParaRPr>
          </a:p>
          <a:p>
            <a:pPr marL="342900" lvl="0" indent="-342900" fontAlgn="base">
              <a:spcBef>
                <a:spcPct val="20000"/>
              </a:spcBef>
              <a:spcAft>
                <a:spcPct val="0"/>
              </a:spcAft>
              <a:buFont typeface="Wingdings" panose="05000000000000000000" pitchFamily="2" charset="2"/>
              <a:buChar char="q"/>
              <a:defRPr/>
            </a:pPr>
            <a:endParaRPr lang="en-IN" sz="2000" b="1" kern="0" dirty="0">
              <a:solidFill>
                <a:srgbClr val="DD114B"/>
              </a:solidFill>
              <a:ea typeface="ＭＳ Ｐゴシック"/>
            </a:endParaRPr>
          </a:p>
        </p:txBody>
      </p:sp>
      <p:pic>
        <p:nvPicPr>
          <p:cNvPr id="9" name="Picture 4" descr="05_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 y="3672621"/>
            <a:ext cx="7696200" cy="3186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stretch>
            <a:fillRect/>
          </a:stretch>
        </p:blipFill>
        <p:spPr bwMode="auto">
          <a:xfrm>
            <a:off x="5410200" y="3276600"/>
            <a:ext cx="832925" cy="543038"/>
          </a:xfrm>
          <a:prstGeom prst="rect">
            <a:avLst/>
          </a:prstGeom>
          <a:noFill/>
          <a:ln w="9525">
            <a:noFill/>
            <a:miter lim="800000"/>
            <a:headEnd/>
            <a:tailEnd/>
          </a:ln>
        </p:spPr>
      </p:pic>
    </p:spTree>
    <p:extLst>
      <p:ext uri="{BB962C8B-B14F-4D97-AF65-F5344CB8AC3E}">
        <p14:creationId xmlns:p14="http://schemas.microsoft.com/office/powerpoint/2010/main" val="3000300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533400" y="1135083"/>
            <a:ext cx="7772400" cy="1684317"/>
          </a:xfrm>
        </p:spPr>
        <p:txBody>
          <a:bodyPr>
            <a:normAutofit/>
          </a:bodyPr>
          <a:lstStyle/>
          <a:p>
            <a:pPr>
              <a:buFont typeface="Wingdings" panose="05000000000000000000" pitchFamily="2" charset="2"/>
              <a:buChar char="q"/>
            </a:pPr>
            <a:r>
              <a:rPr lang="en-US" altLang="ko-KR" sz="2000" b="1" dirty="0" smtClean="0">
                <a:solidFill>
                  <a:srgbClr val="87319F"/>
                </a:solidFill>
                <a:ea typeface="굴림" charset="-127"/>
              </a:rPr>
              <a:t>Flat representation of a 3-D molecule.</a:t>
            </a:r>
          </a:p>
          <a:p>
            <a:pPr>
              <a:buFont typeface="Wingdings" panose="05000000000000000000" pitchFamily="2" charset="2"/>
              <a:buChar char="q"/>
            </a:pPr>
            <a:r>
              <a:rPr lang="en-US" altLang="ko-KR" sz="2000" b="1" dirty="0" smtClean="0">
                <a:solidFill>
                  <a:srgbClr val="87319F"/>
                </a:solidFill>
                <a:ea typeface="굴림" charset="-127"/>
              </a:rPr>
              <a:t>A chiral carbon is at the intersection of horizontal and vertical lines.</a:t>
            </a:r>
          </a:p>
          <a:p>
            <a:pPr>
              <a:buFont typeface="Wingdings" panose="05000000000000000000" pitchFamily="2" charset="2"/>
              <a:buChar char="q"/>
            </a:pPr>
            <a:r>
              <a:rPr lang="en-US" altLang="ko-KR" sz="2000" b="1" dirty="0" smtClean="0">
                <a:solidFill>
                  <a:srgbClr val="87319F"/>
                </a:solidFill>
                <a:ea typeface="굴림" charset="-127"/>
              </a:rPr>
              <a:t>Horizontal lines are forward, out-of-plane.</a:t>
            </a:r>
          </a:p>
          <a:p>
            <a:pPr>
              <a:buFont typeface="Wingdings" panose="05000000000000000000" pitchFamily="2" charset="2"/>
              <a:buChar char="q"/>
            </a:pPr>
            <a:r>
              <a:rPr lang="en-US" altLang="ko-KR" sz="2000" b="1" dirty="0" smtClean="0">
                <a:solidFill>
                  <a:srgbClr val="87319F"/>
                </a:solidFill>
                <a:ea typeface="굴림" charset="-127"/>
              </a:rPr>
              <a:t>Vertical lines are behind the plane.</a:t>
            </a:r>
          </a:p>
        </p:txBody>
      </p:sp>
      <p:sp>
        <p:nvSpPr>
          <p:cNvPr id="8" name="TextBox 7"/>
          <p:cNvSpPr txBox="1"/>
          <p:nvPr/>
        </p:nvSpPr>
        <p:spPr>
          <a:xfrm>
            <a:off x="2964992" y="152400"/>
            <a:ext cx="3214150" cy="584775"/>
          </a:xfrm>
          <a:prstGeom prst="rect">
            <a:avLst/>
          </a:prstGeom>
          <a:noFill/>
        </p:spPr>
        <p:txBody>
          <a:bodyPr wrap="none" rtlCol="0">
            <a:spAutoFit/>
          </a:bodyPr>
          <a:lstStyle/>
          <a:p>
            <a:pPr algn="ctr"/>
            <a:r>
              <a:rPr lang="en-US" sz="3200" b="1" dirty="0" smtClean="0">
                <a:solidFill>
                  <a:srgbClr val="B533BF"/>
                </a:solidFill>
              </a:rPr>
              <a:t>Fisher Projections</a:t>
            </a:r>
            <a:endParaRPr lang="en-US" sz="3200" b="1" dirty="0">
              <a:solidFill>
                <a:srgbClr val="B533BF"/>
              </a:solidFill>
            </a:endParaRPr>
          </a:p>
        </p:txBody>
      </p:sp>
      <p:pic>
        <p:nvPicPr>
          <p:cNvPr id="9" name="Picture 9" descr="05_20-04un"/>
          <p:cNvPicPr>
            <a:picLocks noChangeAspect="1" noChangeArrowheads="1"/>
          </p:cNvPicPr>
          <p:nvPr/>
        </p:nvPicPr>
        <p:blipFill rotWithShape="1">
          <a:blip r:embed="rId3">
            <a:extLst>
              <a:ext uri="{28A0092B-C50C-407E-A947-70E740481C1C}">
                <a14:useLocalDpi xmlns:a14="http://schemas.microsoft.com/office/drawing/2010/main" val="0"/>
              </a:ext>
            </a:extLst>
          </a:blip>
          <a:srcRect b="6753"/>
          <a:stretch/>
        </p:blipFill>
        <p:spPr bwMode="auto">
          <a:xfrm>
            <a:off x="928909" y="3214255"/>
            <a:ext cx="7286316"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9083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64992" y="152400"/>
            <a:ext cx="3214150" cy="584775"/>
          </a:xfrm>
          <a:prstGeom prst="rect">
            <a:avLst/>
          </a:prstGeom>
          <a:noFill/>
        </p:spPr>
        <p:txBody>
          <a:bodyPr wrap="none" rtlCol="0">
            <a:spAutoFit/>
          </a:bodyPr>
          <a:lstStyle/>
          <a:p>
            <a:pPr algn="ctr"/>
            <a:r>
              <a:rPr lang="en-US" sz="3200" b="1" dirty="0" smtClean="0">
                <a:solidFill>
                  <a:srgbClr val="B533BF"/>
                </a:solidFill>
              </a:rPr>
              <a:t>Fisher Projections</a:t>
            </a:r>
            <a:endParaRPr lang="en-US" sz="3200" b="1" dirty="0">
              <a:solidFill>
                <a:srgbClr val="B533BF"/>
              </a:solidFill>
            </a:endParaRPr>
          </a:p>
        </p:txBody>
      </p:sp>
      <p:pic>
        <p:nvPicPr>
          <p:cNvPr id="7" name="Picture 8" descr="05_20"/>
          <p:cNvPicPr>
            <a:picLocks noChangeAspect="1" noChangeArrowheads="1"/>
          </p:cNvPicPr>
          <p:nvPr/>
        </p:nvPicPr>
        <p:blipFill rotWithShape="1">
          <a:blip r:embed="rId3">
            <a:extLst>
              <a:ext uri="{28A0092B-C50C-407E-A947-70E740481C1C}">
                <a14:useLocalDpi xmlns:a14="http://schemas.microsoft.com/office/drawing/2010/main" val="0"/>
              </a:ext>
            </a:extLst>
          </a:blip>
          <a:srcRect b="4736"/>
          <a:stretch/>
        </p:blipFill>
        <p:spPr bwMode="auto">
          <a:xfrm>
            <a:off x="1168400" y="2226624"/>
            <a:ext cx="6807200" cy="443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228600" y="838200"/>
            <a:ext cx="8686800" cy="138842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altLang="ko-KR" sz="2000" b="1" dirty="0" smtClean="0">
                <a:solidFill>
                  <a:srgbClr val="87319F"/>
                </a:solidFill>
                <a:ea typeface="굴림" charset="-127"/>
              </a:rPr>
              <a:t>Apply CIP rules to assign priority to substituents.</a:t>
            </a:r>
          </a:p>
          <a:p>
            <a:pPr>
              <a:buFont typeface="Wingdings" panose="05000000000000000000" pitchFamily="2" charset="2"/>
              <a:buChar char="q"/>
            </a:pPr>
            <a:r>
              <a:rPr lang="en-US" altLang="ko-KR" sz="2000" b="1" dirty="0" smtClean="0">
                <a:solidFill>
                  <a:srgbClr val="87319F"/>
                </a:solidFill>
                <a:ea typeface="굴림" charset="-127"/>
              </a:rPr>
              <a:t>If the lowest priority group is on the vertical line, clockwise 1       2        3 would be R configuration. If lowest priority group is on the horizontal line, the configuration will be “S”.       </a:t>
            </a:r>
          </a:p>
        </p:txBody>
      </p:sp>
      <p:cxnSp>
        <p:nvCxnSpPr>
          <p:cNvPr id="3" name="Straight Arrow Connector 2"/>
          <p:cNvCxnSpPr/>
          <p:nvPr/>
        </p:nvCxnSpPr>
        <p:spPr>
          <a:xfrm>
            <a:off x="7086600" y="1403265"/>
            <a:ext cx="304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7696200" y="1412175"/>
            <a:ext cx="304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61452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9" name="Rectangle 7"/>
          <p:cNvSpPr>
            <a:spLocks noGrp="1" noChangeArrowheads="1"/>
          </p:cNvSpPr>
          <p:nvPr>
            <p:ph type="body" sz="half" idx="2"/>
          </p:nvPr>
        </p:nvSpPr>
        <p:spPr>
          <a:xfrm>
            <a:off x="685800" y="4343400"/>
            <a:ext cx="7772400" cy="1066800"/>
          </a:xfrm>
        </p:spPr>
        <p:txBody>
          <a:bodyPr/>
          <a:lstStyle/>
          <a:p>
            <a:pPr>
              <a:buFont typeface="Wingdings" panose="05000000000000000000" pitchFamily="2" charset="2"/>
              <a:buChar char="q"/>
            </a:pPr>
            <a:r>
              <a:rPr lang="en-US" altLang="ko-KR" sz="2800" b="1" dirty="0" smtClean="0">
                <a:solidFill>
                  <a:srgbClr val="87319F"/>
                </a:solidFill>
                <a:ea typeface="굴림" charset="-127"/>
              </a:rPr>
              <a:t>A rotation of 180</a:t>
            </a:r>
            <a:r>
              <a:rPr lang="en-US" altLang="ko-KR" sz="2800" b="1" dirty="0" smtClean="0">
                <a:solidFill>
                  <a:srgbClr val="87319F"/>
                </a:solidFill>
                <a:ea typeface="굴림" charset="-127"/>
                <a:cs typeface="Arial" pitchFamily="34" charset="0"/>
              </a:rPr>
              <a:t>°</a:t>
            </a:r>
            <a:r>
              <a:rPr lang="en-US" altLang="ko-KR" sz="2800" b="1" dirty="0" smtClean="0">
                <a:solidFill>
                  <a:srgbClr val="87319F"/>
                </a:solidFill>
                <a:ea typeface="굴림" charset="-127"/>
              </a:rPr>
              <a:t> is allowed because it will not change the configuration.</a:t>
            </a:r>
          </a:p>
        </p:txBody>
      </p:sp>
      <p:sp>
        <p:nvSpPr>
          <p:cNvPr id="7" name="TextBox 6"/>
          <p:cNvSpPr txBox="1"/>
          <p:nvPr/>
        </p:nvSpPr>
        <p:spPr>
          <a:xfrm>
            <a:off x="521218" y="152400"/>
            <a:ext cx="8101706" cy="584775"/>
          </a:xfrm>
          <a:prstGeom prst="rect">
            <a:avLst/>
          </a:prstGeom>
          <a:noFill/>
        </p:spPr>
        <p:txBody>
          <a:bodyPr wrap="none" rtlCol="0">
            <a:spAutoFit/>
          </a:bodyPr>
          <a:lstStyle/>
          <a:p>
            <a:pPr algn="ctr"/>
            <a:r>
              <a:rPr lang="en-US" sz="3200" b="1" dirty="0" smtClean="0">
                <a:solidFill>
                  <a:srgbClr val="B533BF"/>
                </a:solidFill>
              </a:rPr>
              <a:t>Maneuvering Fisher Projections</a:t>
            </a:r>
            <a:r>
              <a:rPr lang="en-US" sz="3200" b="1" dirty="0">
                <a:solidFill>
                  <a:srgbClr val="B533BF"/>
                </a:solidFill>
              </a:rPr>
              <a:t>: 180° Rotation</a:t>
            </a:r>
            <a:endParaRPr lang="en-US" sz="3200" b="1" dirty="0">
              <a:solidFill>
                <a:srgbClr val="B533BF"/>
              </a:solidFill>
            </a:endParaRPr>
          </a:p>
        </p:txBody>
      </p:sp>
      <p:pic>
        <p:nvPicPr>
          <p:cNvPr id="9" name="Picture 9" descr="05_20-02un"/>
          <p:cNvPicPr>
            <a:picLocks noChangeAspect="1" noChangeArrowheads="1"/>
          </p:cNvPicPr>
          <p:nvPr/>
        </p:nvPicPr>
        <p:blipFill rotWithShape="1">
          <a:blip r:embed="rId3">
            <a:extLst>
              <a:ext uri="{28A0092B-C50C-407E-A947-70E740481C1C}">
                <a14:useLocalDpi xmlns:a14="http://schemas.microsoft.com/office/drawing/2010/main" val="0"/>
              </a:ext>
            </a:extLst>
          </a:blip>
          <a:srcRect b="13836"/>
          <a:stretch/>
        </p:blipFill>
        <p:spPr bwMode="auto">
          <a:xfrm>
            <a:off x="95890" y="1380505"/>
            <a:ext cx="8952354" cy="17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969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5"/>
          <p:cNvSpPr>
            <a:spLocks noGrp="1" noChangeArrowheads="1"/>
          </p:cNvSpPr>
          <p:nvPr>
            <p:ph type="body" sz="half" idx="2"/>
          </p:nvPr>
        </p:nvSpPr>
        <p:spPr/>
        <p:txBody>
          <a:bodyPr/>
          <a:lstStyle/>
          <a:p>
            <a:pPr>
              <a:buFont typeface="Wingdings" panose="05000000000000000000" pitchFamily="2" charset="2"/>
              <a:buChar char="q"/>
            </a:pPr>
            <a:r>
              <a:rPr lang="en-US" altLang="ko-KR" sz="2800" b="1" dirty="0" smtClean="0">
                <a:solidFill>
                  <a:srgbClr val="87319F"/>
                </a:solidFill>
                <a:ea typeface="굴림" charset="-127"/>
              </a:rPr>
              <a:t>A 90</a:t>
            </a:r>
            <a:r>
              <a:rPr lang="en-US" altLang="ko-KR" sz="2800" b="1" dirty="0" smtClean="0">
                <a:solidFill>
                  <a:srgbClr val="87319F"/>
                </a:solidFill>
                <a:ea typeface="굴림" charset="-127"/>
                <a:cs typeface="Arial" pitchFamily="34" charset="0"/>
              </a:rPr>
              <a:t>°</a:t>
            </a:r>
            <a:r>
              <a:rPr lang="en-US" altLang="ko-KR" sz="2800" b="1" dirty="0" smtClean="0">
                <a:solidFill>
                  <a:srgbClr val="87319F"/>
                </a:solidFill>
                <a:ea typeface="굴림" charset="-127"/>
              </a:rPr>
              <a:t> rotation will change the orientation of the horizontal and vertical groups.  </a:t>
            </a:r>
          </a:p>
          <a:p>
            <a:pPr>
              <a:buFont typeface="Wingdings" panose="05000000000000000000" pitchFamily="2" charset="2"/>
              <a:buChar char="q"/>
            </a:pPr>
            <a:r>
              <a:rPr lang="en-US" altLang="ko-KR" sz="2800" b="1" dirty="0" smtClean="0">
                <a:solidFill>
                  <a:srgbClr val="87319F"/>
                </a:solidFill>
                <a:ea typeface="굴림" charset="-127"/>
              </a:rPr>
              <a:t>Do not rotate a Fischer projection 90°.</a:t>
            </a:r>
          </a:p>
        </p:txBody>
      </p:sp>
      <p:sp>
        <p:nvSpPr>
          <p:cNvPr id="8" name="TextBox 7"/>
          <p:cNvSpPr txBox="1"/>
          <p:nvPr/>
        </p:nvSpPr>
        <p:spPr>
          <a:xfrm>
            <a:off x="624416" y="152400"/>
            <a:ext cx="7895303" cy="584775"/>
          </a:xfrm>
          <a:prstGeom prst="rect">
            <a:avLst/>
          </a:prstGeom>
          <a:noFill/>
        </p:spPr>
        <p:txBody>
          <a:bodyPr wrap="none" rtlCol="0">
            <a:spAutoFit/>
          </a:bodyPr>
          <a:lstStyle/>
          <a:p>
            <a:pPr algn="ctr"/>
            <a:r>
              <a:rPr lang="en-US" sz="3200" b="1" dirty="0">
                <a:solidFill>
                  <a:srgbClr val="B533BF"/>
                </a:solidFill>
              </a:rPr>
              <a:t>Maneuvering Fisher </a:t>
            </a:r>
            <a:r>
              <a:rPr lang="en-US" sz="3200" b="1" dirty="0" smtClean="0">
                <a:solidFill>
                  <a:srgbClr val="B533BF"/>
                </a:solidFill>
              </a:rPr>
              <a:t>Projections</a:t>
            </a:r>
            <a:r>
              <a:rPr lang="en-US" sz="3200" b="1" dirty="0">
                <a:solidFill>
                  <a:srgbClr val="B533BF"/>
                </a:solidFill>
              </a:rPr>
              <a:t>: 9</a:t>
            </a:r>
            <a:r>
              <a:rPr lang="en-US" sz="3200" b="1" dirty="0" smtClean="0">
                <a:solidFill>
                  <a:srgbClr val="B533BF"/>
                </a:solidFill>
              </a:rPr>
              <a:t>0</a:t>
            </a:r>
            <a:r>
              <a:rPr lang="en-US" sz="3200" b="1" dirty="0">
                <a:solidFill>
                  <a:srgbClr val="B533BF"/>
                </a:solidFill>
              </a:rPr>
              <a:t>° Rotation</a:t>
            </a:r>
            <a:endParaRPr lang="en-US" sz="3200" b="1" dirty="0">
              <a:solidFill>
                <a:srgbClr val="B533BF"/>
              </a:solidFill>
            </a:endParaRPr>
          </a:p>
        </p:txBody>
      </p:sp>
      <p:pic>
        <p:nvPicPr>
          <p:cNvPr id="9" name="Picture 9" descr="05_20-03un"/>
          <p:cNvPicPr>
            <a:picLocks noChangeAspect="1" noChangeArrowheads="1"/>
          </p:cNvPicPr>
          <p:nvPr/>
        </p:nvPicPr>
        <p:blipFill rotWithShape="1">
          <a:blip r:embed="rId3">
            <a:extLst>
              <a:ext uri="{28A0092B-C50C-407E-A947-70E740481C1C}">
                <a14:useLocalDpi xmlns:a14="http://schemas.microsoft.com/office/drawing/2010/main" val="0"/>
              </a:ext>
            </a:extLst>
          </a:blip>
          <a:srcRect b="11479"/>
          <a:stretch/>
        </p:blipFill>
        <p:spPr bwMode="auto">
          <a:xfrm>
            <a:off x="145534" y="1447800"/>
            <a:ext cx="8852932" cy="209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4092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86276" y="152400"/>
            <a:ext cx="5571590" cy="584775"/>
          </a:xfrm>
          <a:prstGeom prst="rect">
            <a:avLst/>
          </a:prstGeom>
          <a:noFill/>
        </p:spPr>
        <p:txBody>
          <a:bodyPr wrap="none" rtlCol="0">
            <a:spAutoFit/>
          </a:bodyPr>
          <a:lstStyle/>
          <a:p>
            <a:pPr algn="ctr"/>
            <a:r>
              <a:rPr lang="en-US" sz="3200" b="1" dirty="0">
                <a:solidFill>
                  <a:srgbClr val="B533BF"/>
                </a:solidFill>
              </a:rPr>
              <a:t>Maneuvering Fisher </a:t>
            </a:r>
            <a:r>
              <a:rPr lang="en-US" sz="3200" b="1" dirty="0" smtClean="0">
                <a:solidFill>
                  <a:srgbClr val="B533BF"/>
                </a:solidFill>
              </a:rPr>
              <a:t>Projections</a:t>
            </a:r>
            <a:endParaRPr lang="en-US" sz="3200" b="1" dirty="0">
              <a:solidFill>
                <a:srgbClr val="B533BF"/>
              </a:solidFill>
            </a:endParaRPr>
          </a:p>
        </p:txBody>
      </p:sp>
      <p:sp>
        <p:nvSpPr>
          <p:cNvPr id="10" name="Text Box 2"/>
          <p:cNvSpPr txBox="1">
            <a:spLocks noChangeArrowheads="1"/>
          </p:cNvSpPr>
          <p:nvPr/>
        </p:nvSpPr>
        <p:spPr bwMode="auto">
          <a:xfrm>
            <a:off x="219146" y="1066800"/>
            <a:ext cx="86962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Arial" pitchFamily="34" charset="0"/>
                <a:ea typeface="MS PGothic" pitchFamily="34" charset="-128"/>
              </a:defRPr>
            </a:lvl1pPr>
            <a:lvl2pPr marL="914400" indent="-457200">
              <a:defRPr sz="2400">
                <a:solidFill>
                  <a:schemeClr val="tx1"/>
                </a:solidFill>
                <a:latin typeface="Arial" pitchFamily="34" charset="0"/>
                <a:ea typeface="MS PGothic" pitchFamily="34" charset="-128"/>
              </a:defRPr>
            </a:lvl2pPr>
            <a:lvl3pPr marL="1371600" indent="-457200">
              <a:defRPr sz="2400">
                <a:solidFill>
                  <a:schemeClr val="tx1"/>
                </a:solidFill>
                <a:latin typeface="Arial" pitchFamily="34" charset="0"/>
                <a:ea typeface="MS PGothic" pitchFamily="34" charset="-128"/>
              </a:defRPr>
            </a:lvl3pPr>
            <a:lvl4pPr marL="1828800" indent="-457200">
              <a:defRPr sz="2400">
                <a:solidFill>
                  <a:schemeClr val="tx1"/>
                </a:solidFill>
                <a:latin typeface="Arial" pitchFamily="34" charset="0"/>
                <a:ea typeface="MS PGothic" pitchFamily="34" charset="-128"/>
              </a:defRPr>
            </a:lvl4pPr>
            <a:lvl5pPr marL="2286000" indent="-457200">
              <a:defRPr sz="2400">
                <a:solidFill>
                  <a:schemeClr val="tx1"/>
                </a:solidFill>
                <a:latin typeface="Arial" pitchFamily="34" charset="0"/>
                <a:ea typeface="MS PGothic" pitchFamily="34" charset="-128"/>
              </a:defRPr>
            </a:lvl5pPr>
            <a:lvl6pPr marL="2743200" indent="-457200" eaLnBrk="0" fontAlgn="base" hangingPunct="0">
              <a:spcBef>
                <a:spcPct val="0"/>
              </a:spcBef>
              <a:spcAft>
                <a:spcPct val="0"/>
              </a:spcAft>
              <a:defRPr sz="2400">
                <a:solidFill>
                  <a:schemeClr val="tx1"/>
                </a:solidFill>
                <a:latin typeface="Arial" pitchFamily="34" charset="0"/>
                <a:ea typeface="MS PGothic" pitchFamily="34" charset="-128"/>
              </a:defRPr>
            </a:lvl6pPr>
            <a:lvl7pPr marL="3200400" indent="-457200" eaLnBrk="0" fontAlgn="base" hangingPunct="0">
              <a:spcBef>
                <a:spcPct val="0"/>
              </a:spcBef>
              <a:spcAft>
                <a:spcPct val="0"/>
              </a:spcAft>
              <a:defRPr sz="2400">
                <a:solidFill>
                  <a:schemeClr val="tx1"/>
                </a:solidFill>
                <a:latin typeface="Arial" pitchFamily="34" charset="0"/>
                <a:ea typeface="MS PGothic" pitchFamily="34" charset="-128"/>
              </a:defRPr>
            </a:lvl7pPr>
            <a:lvl8pPr marL="3657600" indent="-457200" eaLnBrk="0" fontAlgn="base" hangingPunct="0">
              <a:spcBef>
                <a:spcPct val="0"/>
              </a:spcBef>
              <a:spcAft>
                <a:spcPct val="0"/>
              </a:spcAft>
              <a:defRPr sz="2400">
                <a:solidFill>
                  <a:schemeClr val="tx1"/>
                </a:solidFill>
                <a:latin typeface="Arial" pitchFamily="34" charset="0"/>
                <a:ea typeface="MS PGothic" pitchFamily="34" charset="-128"/>
              </a:defRPr>
            </a:lvl8pPr>
            <a:lvl9pPr marL="4114800" indent="-4572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buFont typeface="Wingdings" panose="05000000000000000000" pitchFamily="2" charset="2"/>
              <a:buChar char="q"/>
            </a:pPr>
            <a:r>
              <a:rPr lang="en-US" altLang="en-US" sz="2000" b="1" dirty="0">
                <a:solidFill>
                  <a:srgbClr val="87319F"/>
                </a:solidFill>
                <a:latin typeface="+mn-lt"/>
              </a:rPr>
              <a:t>If one group of a Fischer projection is held steady, the </a:t>
            </a:r>
            <a:r>
              <a:rPr lang="en-US" altLang="en-US" sz="2000" b="1" dirty="0" smtClean="0">
                <a:solidFill>
                  <a:srgbClr val="87319F"/>
                </a:solidFill>
                <a:latin typeface="+mn-lt"/>
              </a:rPr>
              <a:t>other three </a:t>
            </a:r>
            <a:r>
              <a:rPr lang="en-US" altLang="en-US" sz="2000" b="1" dirty="0">
                <a:solidFill>
                  <a:srgbClr val="87319F"/>
                </a:solidFill>
                <a:latin typeface="+mn-lt"/>
              </a:rPr>
              <a:t>groups can be rotated clockwise or counterclockwise.</a:t>
            </a:r>
          </a:p>
        </p:txBody>
      </p:sp>
      <p:pic>
        <p:nvPicPr>
          <p:cNvPr id="11"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286000"/>
            <a:ext cx="5029200" cy="367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307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0463" y="152400"/>
            <a:ext cx="7843237" cy="584775"/>
          </a:xfrm>
          <a:prstGeom prst="rect">
            <a:avLst/>
          </a:prstGeom>
          <a:noFill/>
        </p:spPr>
        <p:txBody>
          <a:bodyPr wrap="none" rtlCol="0">
            <a:spAutoFit/>
          </a:bodyPr>
          <a:lstStyle/>
          <a:p>
            <a:pPr algn="ctr"/>
            <a:r>
              <a:rPr lang="en-US" sz="3200" b="1" dirty="0" smtClean="0">
                <a:solidFill>
                  <a:srgbClr val="B533BF"/>
                </a:solidFill>
              </a:rPr>
              <a:t>Molecules With More than One </a:t>
            </a:r>
            <a:r>
              <a:rPr lang="en-US" sz="3200" b="1" dirty="0" err="1" smtClean="0">
                <a:solidFill>
                  <a:srgbClr val="B533BF"/>
                </a:solidFill>
              </a:rPr>
              <a:t>Stereocenter</a:t>
            </a:r>
            <a:endParaRPr lang="en-US" sz="3200" b="1" dirty="0">
              <a:solidFill>
                <a:srgbClr val="B533BF"/>
              </a:solidFill>
            </a:endParaRPr>
          </a:p>
        </p:txBody>
      </p:sp>
      <p:sp>
        <p:nvSpPr>
          <p:cNvPr id="10" name="Text Box 2"/>
          <p:cNvSpPr txBox="1">
            <a:spLocks noChangeArrowheads="1"/>
          </p:cNvSpPr>
          <p:nvPr/>
        </p:nvSpPr>
        <p:spPr bwMode="auto">
          <a:xfrm>
            <a:off x="219146" y="838200"/>
            <a:ext cx="8696254"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Arial" pitchFamily="34" charset="0"/>
                <a:ea typeface="MS PGothic" pitchFamily="34" charset="-128"/>
              </a:defRPr>
            </a:lvl1pPr>
            <a:lvl2pPr marL="914400" indent="-457200">
              <a:defRPr sz="2400">
                <a:solidFill>
                  <a:schemeClr val="tx1"/>
                </a:solidFill>
                <a:latin typeface="Arial" pitchFamily="34" charset="0"/>
                <a:ea typeface="MS PGothic" pitchFamily="34" charset="-128"/>
              </a:defRPr>
            </a:lvl2pPr>
            <a:lvl3pPr marL="1371600" indent="-457200">
              <a:defRPr sz="2400">
                <a:solidFill>
                  <a:schemeClr val="tx1"/>
                </a:solidFill>
                <a:latin typeface="Arial" pitchFamily="34" charset="0"/>
                <a:ea typeface="MS PGothic" pitchFamily="34" charset="-128"/>
              </a:defRPr>
            </a:lvl3pPr>
            <a:lvl4pPr marL="1828800" indent="-457200">
              <a:defRPr sz="2400">
                <a:solidFill>
                  <a:schemeClr val="tx1"/>
                </a:solidFill>
                <a:latin typeface="Arial" pitchFamily="34" charset="0"/>
                <a:ea typeface="MS PGothic" pitchFamily="34" charset="-128"/>
              </a:defRPr>
            </a:lvl4pPr>
            <a:lvl5pPr marL="2286000" indent="-457200">
              <a:defRPr sz="2400">
                <a:solidFill>
                  <a:schemeClr val="tx1"/>
                </a:solidFill>
                <a:latin typeface="Arial" pitchFamily="34" charset="0"/>
                <a:ea typeface="MS PGothic" pitchFamily="34" charset="-128"/>
              </a:defRPr>
            </a:lvl5pPr>
            <a:lvl6pPr marL="2743200" indent="-457200" eaLnBrk="0" fontAlgn="base" hangingPunct="0">
              <a:spcBef>
                <a:spcPct val="0"/>
              </a:spcBef>
              <a:spcAft>
                <a:spcPct val="0"/>
              </a:spcAft>
              <a:defRPr sz="2400">
                <a:solidFill>
                  <a:schemeClr val="tx1"/>
                </a:solidFill>
                <a:latin typeface="Arial" pitchFamily="34" charset="0"/>
                <a:ea typeface="MS PGothic" pitchFamily="34" charset="-128"/>
              </a:defRPr>
            </a:lvl6pPr>
            <a:lvl7pPr marL="3200400" indent="-457200" eaLnBrk="0" fontAlgn="base" hangingPunct="0">
              <a:spcBef>
                <a:spcPct val="0"/>
              </a:spcBef>
              <a:spcAft>
                <a:spcPct val="0"/>
              </a:spcAft>
              <a:defRPr sz="2400">
                <a:solidFill>
                  <a:schemeClr val="tx1"/>
                </a:solidFill>
                <a:latin typeface="Arial" pitchFamily="34" charset="0"/>
                <a:ea typeface="MS PGothic" pitchFamily="34" charset="-128"/>
              </a:defRPr>
            </a:lvl7pPr>
            <a:lvl8pPr marL="3657600" indent="-457200" eaLnBrk="0" fontAlgn="base" hangingPunct="0">
              <a:spcBef>
                <a:spcPct val="0"/>
              </a:spcBef>
              <a:spcAft>
                <a:spcPct val="0"/>
              </a:spcAft>
              <a:defRPr sz="2400">
                <a:solidFill>
                  <a:schemeClr val="tx1"/>
                </a:solidFill>
                <a:latin typeface="Arial" pitchFamily="34" charset="0"/>
                <a:ea typeface="MS PGothic" pitchFamily="34" charset="-128"/>
              </a:defRPr>
            </a:lvl8pPr>
            <a:lvl9pPr marL="4114800" indent="-4572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buFont typeface="Wingdings" panose="05000000000000000000" pitchFamily="2" charset="2"/>
              <a:buChar char="q"/>
            </a:pPr>
            <a:r>
              <a:rPr lang="en-IN" altLang="en-US" sz="2000" b="1" dirty="0">
                <a:solidFill>
                  <a:srgbClr val="87319F"/>
                </a:solidFill>
                <a:latin typeface="+mn-lt"/>
              </a:rPr>
              <a:t>When compounds have two or more chiral </a:t>
            </a:r>
            <a:r>
              <a:rPr lang="en-IN" altLang="en-US" sz="2000" b="1" dirty="0" err="1">
                <a:solidFill>
                  <a:srgbClr val="87319F"/>
                </a:solidFill>
                <a:latin typeface="+mn-lt"/>
              </a:rPr>
              <a:t>centers</a:t>
            </a:r>
            <a:r>
              <a:rPr lang="en-IN" altLang="en-US" sz="2000" b="1" dirty="0">
                <a:solidFill>
                  <a:srgbClr val="87319F"/>
                </a:solidFill>
                <a:latin typeface="+mn-lt"/>
              </a:rPr>
              <a:t> they have enantiomers, </a:t>
            </a:r>
            <a:r>
              <a:rPr lang="en-IN" altLang="en-US" sz="2000" b="1" dirty="0" err="1">
                <a:solidFill>
                  <a:srgbClr val="87319F"/>
                </a:solidFill>
                <a:latin typeface="+mn-lt"/>
              </a:rPr>
              <a:t>diastereomers</a:t>
            </a:r>
            <a:r>
              <a:rPr lang="en-IN" altLang="en-US" sz="2000" b="1" dirty="0">
                <a:solidFill>
                  <a:srgbClr val="87319F"/>
                </a:solidFill>
                <a:latin typeface="+mn-lt"/>
              </a:rPr>
              <a:t>, or </a:t>
            </a:r>
            <a:r>
              <a:rPr lang="en-IN" altLang="en-US" sz="2000" b="1" dirty="0" err="1">
                <a:solidFill>
                  <a:srgbClr val="87319F"/>
                </a:solidFill>
                <a:latin typeface="+mn-lt"/>
              </a:rPr>
              <a:t>meso</a:t>
            </a:r>
            <a:r>
              <a:rPr lang="en-IN" altLang="en-US" sz="2000" b="1" dirty="0">
                <a:solidFill>
                  <a:srgbClr val="87319F"/>
                </a:solidFill>
                <a:latin typeface="+mn-lt"/>
              </a:rPr>
              <a:t> isomers. </a:t>
            </a:r>
            <a:r>
              <a:rPr lang="en-IN" altLang="en-US" sz="2000" b="1" dirty="0">
                <a:solidFill>
                  <a:srgbClr val="3232E6"/>
                </a:solidFill>
                <a:latin typeface="+mn-lt"/>
              </a:rPr>
              <a:t>Maximum number of isomers is 2</a:t>
            </a:r>
            <a:r>
              <a:rPr lang="en-IN" altLang="en-US" sz="2000" b="1" baseline="30000" dirty="0">
                <a:solidFill>
                  <a:srgbClr val="3232E6"/>
                </a:solidFill>
                <a:latin typeface="+mn-lt"/>
              </a:rPr>
              <a:t>n</a:t>
            </a:r>
            <a:r>
              <a:rPr lang="en-IN" altLang="en-US" sz="2000" b="1" dirty="0">
                <a:solidFill>
                  <a:srgbClr val="3232E6"/>
                </a:solidFill>
                <a:latin typeface="+mn-lt"/>
              </a:rPr>
              <a:t>, where n = the number of chiral carbons. </a:t>
            </a:r>
            <a:endParaRPr lang="en-IN" altLang="en-US" sz="2000" b="1" dirty="0" smtClean="0">
              <a:solidFill>
                <a:srgbClr val="3232E6"/>
              </a:solidFill>
              <a:latin typeface="+mn-lt"/>
            </a:endParaRPr>
          </a:p>
          <a:p>
            <a:pPr>
              <a:buFont typeface="Wingdings" panose="05000000000000000000" pitchFamily="2" charset="2"/>
              <a:buChar char="q"/>
            </a:pPr>
            <a:endParaRPr lang="en-IN" altLang="en-US" sz="2000" b="1" dirty="0">
              <a:solidFill>
                <a:srgbClr val="3232E6"/>
              </a:solidFill>
              <a:latin typeface="+mn-lt"/>
            </a:endParaRPr>
          </a:p>
          <a:p>
            <a:pPr>
              <a:buFont typeface="Wingdings" panose="05000000000000000000" pitchFamily="2" charset="2"/>
              <a:buChar char="q"/>
            </a:pPr>
            <a:r>
              <a:rPr lang="en-IN" altLang="en-US" sz="2000" b="1" dirty="0" smtClean="0">
                <a:solidFill>
                  <a:srgbClr val="87319F"/>
                </a:solidFill>
                <a:latin typeface="+mn-lt"/>
              </a:rPr>
              <a:t>Enantiomers </a:t>
            </a:r>
            <a:r>
              <a:rPr lang="en-IN" altLang="en-US" sz="2000" b="1" dirty="0">
                <a:solidFill>
                  <a:srgbClr val="87319F"/>
                </a:solidFill>
                <a:latin typeface="+mn-lt"/>
              </a:rPr>
              <a:t>have opposite configurations at each corresponding chiral carbon</a:t>
            </a:r>
            <a:r>
              <a:rPr lang="en-IN" altLang="en-US" sz="2000" b="1" dirty="0" smtClean="0">
                <a:solidFill>
                  <a:srgbClr val="87319F"/>
                </a:solidFill>
                <a:latin typeface="+mn-lt"/>
              </a:rPr>
              <a:t>.</a:t>
            </a:r>
          </a:p>
          <a:p>
            <a:pPr>
              <a:buFont typeface="Wingdings" panose="05000000000000000000" pitchFamily="2" charset="2"/>
              <a:buChar char="q"/>
            </a:pPr>
            <a:endParaRPr lang="en-IN" altLang="en-US" sz="2000" b="1" dirty="0">
              <a:solidFill>
                <a:srgbClr val="87319F"/>
              </a:solidFill>
              <a:latin typeface="+mn-lt"/>
            </a:endParaRPr>
          </a:p>
          <a:p>
            <a:pPr>
              <a:buFont typeface="Wingdings" panose="05000000000000000000" pitchFamily="2" charset="2"/>
              <a:buChar char="q"/>
            </a:pPr>
            <a:endParaRPr lang="en-IN" altLang="en-US" sz="2000" b="1" dirty="0" smtClean="0">
              <a:solidFill>
                <a:srgbClr val="87319F"/>
              </a:solidFill>
              <a:latin typeface="+mn-lt"/>
            </a:endParaRPr>
          </a:p>
          <a:p>
            <a:pPr>
              <a:buFont typeface="Wingdings" panose="05000000000000000000" pitchFamily="2" charset="2"/>
              <a:buChar char="q"/>
            </a:pPr>
            <a:endParaRPr lang="en-IN" altLang="en-US" sz="2000" b="1" dirty="0">
              <a:solidFill>
                <a:srgbClr val="87319F"/>
              </a:solidFill>
              <a:latin typeface="+mn-lt"/>
            </a:endParaRPr>
          </a:p>
          <a:p>
            <a:pPr marL="0" indent="0"/>
            <a:endParaRPr lang="en-IN" altLang="en-US" sz="2000" b="1" dirty="0" smtClean="0">
              <a:solidFill>
                <a:srgbClr val="87319F"/>
              </a:solidFill>
              <a:latin typeface="+mn-lt"/>
            </a:endParaRPr>
          </a:p>
          <a:p>
            <a:pPr marL="0" indent="0"/>
            <a:endParaRPr lang="en-IN" altLang="en-US" sz="2000" b="1" dirty="0">
              <a:solidFill>
                <a:srgbClr val="87319F"/>
              </a:solidFill>
              <a:latin typeface="+mn-lt"/>
            </a:endParaRPr>
          </a:p>
          <a:p>
            <a:pPr>
              <a:buFont typeface="Wingdings" panose="05000000000000000000" pitchFamily="2" charset="2"/>
              <a:buChar char="q"/>
            </a:pPr>
            <a:r>
              <a:rPr lang="en-IN" altLang="en-US" sz="2000" b="1" dirty="0" err="1">
                <a:solidFill>
                  <a:srgbClr val="87319F"/>
                </a:solidFill>
                <a:latin typeface="+mn-lt"/>
              </a:rPr>
              <a:t>Diastereomers</a:t>
            </a:r>
            <a:r>
              <a:rPr lang="en-IN" altLang="en-US" sz="2000" b="1" dirty="0">
                <a:solidFill>
                  <a:srgbClr val="87319F"/>
                </a:solidFill>
                <a:latin typeface="+mn-lt"/>
              </a:rPr>
              <a:t> have some matching, some opposite configurations. (In other words, </a:t>
            </a:r>
            <a:r>
              <a:rPr lang="en-IN" altLang="en-US" sz="2000" b="1" dirty="0" smtClean="0">
                <a:solidFill>
                  <a:srgbClr val="87319F"/>
                </a:solidFill>
                <a:latin typeface="+mn-lt"/>
              </a:rPr>
              <a:t>if </a:t>
            </a:r>
            <a:r>
              <a:rPr lang="en-IN" altLang="en-US" sz="2000" b="1" dirty="0">
                <a:solidFill>
                  <a:srgbClr val="87319F"/>
                </a:solidFill>
                <a:latin typeface="+mn-lt"/>
              </a:rPr>
              <a:t>at least one </a:t>
            </a:r>
            <a:r>
              <a:rPr lang="en-IN" altLang="en-US" sz="2000" b="1" dirty="0" err="1">
                <a:solidFill>
                  <a:srgbClr val="87319F"/>
                </a:solidFill>
                <a:latin typeface="+mn-lt"/>
              </a:rPr>
              <a:t>center</a:t>
            </a:r>
            <a:r>
              <a:rPr lang="en-IN" altLang="en-US" sz="2000" b="1" dirty="0">
                <a:solidFill>
                  <a:srgbClr val="87319F"/>
                </a:solidFill>
                <a:latin typeface="+mn-lt"/>
              </a:rPr>
              <a:t> remains the same and at least one other flips, they are </a:t>
            </a:r>
            <a:r>
              <a:rPr lang="en-IN" altLang="en-US" sz="2000" b="1" dirty="0" err="1">
                <a:solidFill>
                  <a:srgbClr val="87319F"/>
                </a:solidFill>
                <a:latin typeface="+mn-lt"/>
              </a:rPr>
              <a:t>diastereomers</a:t>
            </a:r>
            <a:r>
              <a:rPr lang="en-IN" altLang="en-US" sz="2000" b="1" dirty="0" smtClean="0">
                <a:solidFill>
                  <a:srgbClr val="87319F"/>
                </a:solidFill>
                <a:latin typeface="+mn-lt"/>
              </a:rPr>
              <a:t>!)</a:t>
            </a:r>
          </a:p>
          <a:p>
            <a:pPr>
              <a:buFont typeface="Wingdings" panose="05000000000000000000" pitchFamily="2" charset="2"/>
              <a:buChar char="q"/>
            </a:pPr>
            <a:endParaRPr lang="en-IN" altLang="en-US" sz="2000" b="1" dirty="0">
              <a:solidFill>
                <a:srgbClr val="87319F"/>
              </a:solidFill>
              <a:latin typeface="+mn-lt"/>
            </a:endParaRPr>
          </a:p>
          <a:p>
            <a:pPr>
              <a:buFont typeface="Wingdings" panose="05000000000000000000" pitchFamily="2" charset="2"/>
              <a:buChar char="q"/>
            </a:pPr>
            <a:endParaRPr lang="en-IN" altLang="en-US" sz="2000" b="1" dirty="0" smtClean="0">
              <a:solidFill>
                <a:srgbClr val="87319F"/>
              </a:solidFill>
              <a:latin typeface="+mn-lt"/>
            </a:endParaRPr>
          </a:p>
          <a:p>
            <a:pPr>
              <a:buFont typeface="Wingdings" panose="05000000000000000000" pitchFamily="2" charset="2"/>
              <a:buChar char="q"/>
            </a:pPr>
            <a:endParaRPr lang="en-IN" altLang="en-US" sz="2000" b="1" dirty="0">
              <a:solidFill>
                <a:srgbClr val="87319F"/>
              </a:solidFill>
              <a:latin typeface="+mn-lt"/>
            </a:endParaRPr>
          </a:p>
        </p:txBody>
      </p:sp>
      <p:pic>
        <p:nvPicPr>
          <p:cNvPr id="7" name="Picture 6"/>
          <p:cNvPicPr>
            <a:picLocks noChangeAspect="1"/>
          </p:cNvPicPr>
          <p:nvPr/>
        </p:nvPicPr>
        <p:blipFill>
          <a:blip r:embed="rId3"/>
          <a:stretch>
            <a:fillRect/>
          </a:stretch>
        </p:blipFill>
        <p:spPr>
          <a:xfrm>
            <a:off x="2480012" y="2588651"/>
            <a:ext cx="4184138" cy="1449949"/>
          </a:xfrm>
          <a:prstGeom prst="rect">
            <a:avLst/>
          </a:prstGeom>
          <a:ln w="28575" cap="sq">
            <a:solidFill>
              <a:srgbClr val="DD114B"/>
            </a:solidFill>
            <a:miter lim="800000"/>
          </a:ln>
          <a:effectLst>
            <a:outerShdw blurRad="57150" dist="50800" dir="2700000" algn="tl" rotWithShape="0">
              <a:srgbClr val="000000">
                <a:alpha val="40000"/>
              </a:srgbClr>
            </a:outerShdw>
          </a:effectLst>
        </p:spPr>
      </p:pic>
      <p:pic>
        <p:nvPicPr>
          <p:cNvPr id="9" name="Picture 8"/>
          <p:cNvPicPr>
            <a:picLocks noChangeAspect="1"/>
          </p:cNvPicPr>
          <p:nvPr/>
        </p:nvPicPr>
        <p:blipFill>
          <a:blip r:embed="rId4"/>
          <a:stretch>
            <a:fillRect/>
          </a:stretch>
        </p:blipFill>
        <p:spPr>
          <a:xfrm>
            <a:off x="228600" y="5326225"/>
            <a:ext cx="3859339" cy="1337394"/>
          </a:xfrm>
          <a:prstGeom prst="rect">
            <a:avLst/>
          </a:prstGeom>
          <a:ln w="28575" cap="sq">
            <a:solidFill>
              <a:srgbClr val="DD114B"/>
            </a:solidFill>
            <a:miter lim="800000"/>
          </a:ln>
          <a:effectLst>
            <a:outerShdw blurRad="57150" dist="50800" dir="2700000" algn="tl" rotWithShape="0">
              <a:srgbClr val="000000">
                <a:alpha val="40000"/>
              </a:srgbClr>
            </a:outerShdw>
          </a:effectLst>
        </p:spPr>
      </p:pic>
      <p:pic>
        <p:nvPicPr>
          <p:cNvPr id="12" name="Picture 11"/>
          <p:cNvPicPr>
            <a:picLocks noChangeAspect="1"/>
          </p:cNvPicPr>
          <p:nvPr/>
        </p:nvPicPr>
        <p:blipFill>
          <a:blip r:embed="rId5"/>
          <a:stretch>
            <a:fillRect/>
          </a:stretch>
        </p:blipFill>
        <p:spPr>
          <a:xfrm>
            <a:off x="5056062" y="5326226"/>
            <a:ext cx="3859338" cy="1337394"/>
          </a:xfrm>
          <a:prstGeom prst="rect">
            <a:avLst/>
          </a:prstGeom>
          <a:ln w="28575" cap="sq">
            <a:solidFill>
              <a:srgbClr val="DD114B"/>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3202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2805137" y="152400"/>
            <a:ext cx="3533917" cy="584775"/>
          </a:xfrm>
          <a:prstGeom prst="rect">
            <a:avLst/>
          </a:prstGeom>
          <a:noFill/>
        </p:spPr>
        <p:txBody>
          <a:bodyPr wrap="none" rtlCol="0">
            <a:spAutoFit/>
          </a:bodyPr>
          <a:lstStyle/>
          <a:p>
            <a:pPr algn="ctr"/>
            <a:r>
              <a:rPr lang="en-US" sz="3200" b="1" dirty="0" smtClean="0">
                <a:solidFill>
                  <a:srgbClr val="B533BF"/>
                </a:solidFill>
              </a:rPr>
              <a:t>2,3-Dibromobutane</a:t>
            </a:r>
            <a:endParaRPr lang="en-US" sz="3200" b="1" dirty="0">
              <a:solidFill>
                <a:srgbClr val="B533BF"/>
              </a:solidFill>
            </a:endParaRPr>
          </a:p>
        </p:txBody>
      </p:sp>
      <p:sp>
        <p:nvSpPr>
          <p:cNvPr id="40" name="Text Box 16"/>
          <p:cNvSpPr txBox="1">
            <a:spLocks noChangeArrowheads="1"/>
          </p:cNvSpPr>
          <p:nvPr/>
        </p:nvSpPr>
        <p:spPr bwMode="auto">
          <a:xfrm>
            <a:off x="230721" y="838200"/>
            <a:ext cx="87134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marL="342900" indent="-342900">
              <a:spcBef>
                <a:spcPct val="50000"/>
              </a:spcBef>
              <a:buFont typeface="Wingdings" panose="05000000000000000000" pitchFamily="2" charset="2"/>
              <a:buChar char="q"/>
            </a:pPr>
            <a:r>
              <a:rPr lang="en-US" altLang="ko-KR" sz="2000" b="1" dirty="0">
                <a:solidFill>
                  <a:srgbClr val="87319F"/>
                </a:solidFill>
                <a:latin typeface="+mn-lt"/>
                <a:ea typeface="굴림" charset="-127"/>
              </a:rPr>
              <a:t>The 2</a:t>
            </a:r>
            <a:r>
              <a:rPr lang="en-US" altLang="ko-KR" sz="2000" b="1" i="1" baseline="30000" dirty="0">
                <a:solidFill>
                  <a:srgbClr val="87319F"/>
                </a:solidFill>
                <a:latin typeface="+mn-lt"/>
                <a:ea typeface="굴림" charset="-127"/>
              </a:rPr>
              <a:t>n</a:t>
            </a:r>
            <a:r>
              <a:rPr lang="en-US" altLang="ko-KR" sz="2000" b="1" dirty="0">
                <a:solidFill>
                  <a:srgbClr val="87319F"/>
                </a:solidFill>
                <a:latin typeface="+mn-lt"/>
                <a:ea typeface="굴림" charset="-127"/>
              </a:rPr>
              <a:t> rule will not apply to compounds that may have a plane of symmetry.  2,3-dibromobutane has only 3 </a:t>
            </a:r>
            <a:r>
              <a:rPr lang="en-US" altLang="ko-KR" sz="2000" b="1" dirty="0" smtClean="0">
                <a:solidFill>
                  <a:srgbClr val="87319F"/>
                </a:solidFill>
                <a:latin typeface="+mn-lt"/>
                <a:ea typeface="굴림" charset="-127"/>
              </a:rPr>
              <a:t>stereoisomers</a:t>
            </a:r>
            <a:r>
              <a:rPr lang="en-US" altLang="ko-KR" sz="2000" b="1" dirty="0">
                <a:solidFill>
                  <a:srgbClr val="87319F"/>
                </a:solidFill>
                <a:latin typeface="+mn-lt"/>
                <a:ea typeface="굴림" charset="-127"/>
              </a:rPr>
              <a:t>.</a:t>
            </a:r>
          </a:p>
        </p:txBody>
      </p:sp>
      <p:pic>
        <p:nvPicPr>
          <p:cNvPr id="43" name="Picture 8" descr="05_20-28un"/>
          <p:cNvPicPr>
            <a:picLocks noChangeAspect="1" noChangeArrowheads="1"/>
          </p:cNvPicPr>
          <p:nvPr/>
        </p:nvPicPr>
        <p:blipFill rotWithShape="1">
          <a:blip r:embed="rId3">
            <a:extLst>
              <a:ext uri="{28A0092B-C50C-407E-A947-70E740481C1C}">
                <a14:useLocalDpi xmlns:a14="http://schemas.microsoft.com/office/drawing/2010/main" val="0"/>
              </a:ext>
            </a:extLst>
          </a:blip>
          <a:srcRect r="62051" b="33652"/>
          <a:stretch/>
        </p:blipFill>
        <p:spPr bwMode="auto">
          <a:xfrm>
            <a:off x="5944078" y="1669911"/>
            <a:ext cx="2879543" cy="2444878"/>
          </a:xfrm>
          <a:prstGeom prst="rect">
            <a:avLst/>
          </a:prstGeom>
          <a:ln w="28575">
            <a:solidFill>
              <a:srgbClr val="DD114B"/>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44" name="Picture 7" descr="0010"/>
          <p:cNvPicPr>
            <a:picLocks noChangeAspect="1" noChangeArrowheads="1"/>
          </p:cNvPicPr>
          <p:nvPr/>
        </p:nvPicPr>
        <p:blipFill>
          <a:blip r:embed="rId4" cstate="print"/>
          <a:srcRect/>
          <a:stretch>
            <a:fillRect/>
          </a:stretch>
        </p:blipFill>
        <p:spPr bwMode="auto">
          <a:xfrm>
            <a:off x="228600" y="4267200"/>
            <a:ext cx="8686800" cy="2473325"/>
          </a:xfrm>
          <a:prstGeom prst="rect">
            <a:avLst/>
          </a:prstGeom>
          <a:ln w="28575" cap="sq">
            <a:solidFill>
              <a:srgbClr val="DD114B"/>
            </a:solidFill>
            <a:miter lim="800000"/>
          </a:ln>
          <a:effectLst>
            <a:outerShdw blurRad="57150" dist="50800" dir="2700000" algn="tl" rotWithShape="0">
              <a:srgbClr val="000000">
                <a:alpha val="40000"/>
              </a:srgbClr>
            </a:outerShdw>
          </a:effectLst>
        </p:spPr>
      </p:pic>
      <p:sp>
        <p:nvSpPr>
          <p:cNvPr id="6" name="TextBox 5"/>
          <p:cNvSpPr txBox="1"/>
          <p:nvPr/>
        </p:nvSpPr>
        <p:spPr>
          <a:xfrm>
            <a:off x="6317050" y="3704503"/>
            <a:ext cx="328936" cy="400110"/>
          </a:xfrm>
          <a:prstGeom prst="rect">
            <a:avLst/>
          </a:prstGeom>
          <a:noFill/>
        </p:spPr>
        <p:txBody>
          <a:bodyPr wrap="none" rtlCol="0">
            <a:spAutoFit/>
          </a:bodyPr>
          <a:lstStyle/>
          <a:p>
            <a:r>
              <a:rPr lang="en-IN" sz="2000" b="1" dirty="0" smtClean="0"/>
              <a:t>B</a:t>
            </a:r>
            <a:endParaRPr lang="en-IN" sz="2000" b="1" dirty="0"/>
          </a:p>
        </p:txBody>
      </p:sp>
      <p:sp>
        <p:nvSpPr>
          <p:cNvPr id="46" name="TextBox 45"/>
          <p:cNvSpPr txBox="1"/>
          <p:nvPr/>
        </p:nvSpPr>
        <p:spPr>
          <a:xfrm>
            <a:off x="7917250" y="3704503"/>
            <a:ext cx="340158" cy="400110"/>
          </a:xfrm>
          <a:prstGeom prst="rect">
            <a:avLst/>
          </a:prstGeom>
          <a:noFill/>
        </p:spPr>
        <p:txBody>
          <a:bodyPr wrap="none" rtlCol="0">
            <a:spAutoFit/>
          </a:bodyPr>
          <a:lstStyle/>
          <a:p>
            <a:r>
              <a:rPr lang="en-IN" sz="2000" b="1" dirty="0" smtClean="0"/>
              <a:t>A</a:t>
            </a:r>
            <a:endParaRPr lang="en-IN" sz="2000" b="1" dirty="0"/>
          </a:p>
        </p:txBody>
      </p:sp>
      <p:graphicFrame>
        <p:nvGraphicFramePr>
          <p:cNvPr id="48" name="Table 47"/>
          <p:cNvGraphicFramePr>
            <a:graphicFrameLocks noGrp="1"/>
          </p:cNvGraphicFramePr>
          <p:nvPr>
            <p:extLst>
              <p:ext uri="{D42A27DB-BD31-4B8C-83A1-F6EECF244321}">
                <p14:modId xmlns:p14="http://schemas.microsoft.com/office/powerpoint/2010/main" val="277836707"/>
              </p:ext>
            </p:extLst>
          </p:nvPr>
        </p:nvGraphicFramePr>
        <p:xfrm>
          <a:off x="228600" y="1645920"/>
          <a:ext cx="5410200" cy="2468880"/>
        </p:xfrm>
        <a:graphic>
          <a:graphicData uri="http://schemas.openxmlformats.org/drawingml/2006/table">
            <a:tbl>
              <a:tblPr firstRow="1" bandRow="1"/>
              <a:tblGrid>
                <a:gridCol w="1803400"/>
                <a:gridCol w="1803400"/>
                <a:gridCol w="1803400"/>
              </a:tblGrid>
              <a:tr h="45008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smtClean="0"/>
                        <a:t># Stereocenters</a:t>
                      </a:r>
                      <a:endParaRPr 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388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smtClean="0"/>
                        <a:t># Stereoisomers</a:t>
                      </a:r>
                      <a:endParaRPr 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388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dirty="0" smtClean="0"/>
                        <a:t>Stereoisomers</a:t>
                      </a:r>
                      <a:endParaRPr 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388C"/>
                    </a:solidFill>
                  </a:tcPr>
                </a:tc>
              </a:tr>
              <a:tr h="54010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dirty="0" smtClean="0"/>
                        <a:t>1</a:t>
                      </a:r>
                      <a:endParaRPr lang="en-US"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388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dirty="0" smtClean="0"/>
                        <a:t>2</a:t>
                      </a:r>
                      <a:endParaRPr lang="en-US"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388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dirty="0" smtClean="0"/>
                        <a:t>R</a:t>
                      </a:r>
                    </a:p>
                    <a:p>
                      <a:pPr algn="ctr"/>
                      <a:r>
                        <a:rPr lang="en-US" dirty="0" smtClean="0"/>
                        <a:t>S</a:t>
                      </a:r>
                      <a:endParaRPr lang="en-US"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388C">
                        <a:tint val="40000"/>
                      </a:srgbClr>
                    </a:solidFill>
                  </a:tcPr>
                </a:tc>
              </a:tr>
              <a:tr h="100305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dirty="0" smtClean="0"/>
                        <a:t>2</a:t>
                      </a:r>
                      <a:endParaRPr 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388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dirty="0" smtClean="0"/>
                        <a:t>4</a:t>
                      </a:r>
                      <a:endParaRPr 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388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dirty="0" smtClean="0"/>
                        <a:t>(R,R)</a:t>
                      </a:r>
                    </a:p>
                    <a:p>
                      <a:pPr algn="ctr"/>
                      <a:r>
                        <a:rPr lang="en-US" dirty="0" smtClean="0"/>
                        <a:t>(S,S)</a:t>
                      </a:r>
                    </a:p>
                    <a:p>
                      <a:pPr algn="ctr"/>
                      <a:r>
                        <a:rPr lang="en-US" dirty="0" smtClean="0"/>
                        <a:t>(R,S)</a:t>
                      </a:r>
                    </a:p>
                    <a:p>
                      <a:pPr algn="ctr"/>
                      <a:r>
                        <a:rPr lang="en-US" dirty="0" smtClean="0"/>
                        <a:t>(S,R)</a:t>
                      </a:r>
                      <a:endParaRPr 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388C">
                        <a:tint val="20000"/>
                      </a:srgbClr>
                    </a:solidFill>
                  </a:tcPr>
                </a:tc>
              </a:tr>
            </a:tbl>
          </a:graphicData>
        </a:graphic>
      </p:graphicFrame>
    </p:spTree>
    <p:extLst>
      <p:ext uri="{BB962C8B-B14F-4D97-AF65-F5344CB8AC3E}">
        <p14:creationId xmlns:p14="http://schemas.microsoft.com/office/powerpoint/2010/main" val="81216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6"/>
          <p:cNvSpPr>
            <a:spLocks noGrp="1" noChangeArrowheads="1"/>
          </p:cNvSpPr>
          <p:nvPr>
            <p:ph type="body" sz="half" idx="2"/>
          </p:nvPr>
        </p:nvSpPr>
        <p:spPr>
          <a:xfrm>
            <a:off x="76200" y="1033361"/>
            <a:ext cx="4800600" cy="2090839"/>
          </a:xfrm>
        </p:spPr>
        <p:txBody>
          <a:bodyPr>
            <a:normAutofit lnSpcReduction="10000"/>
          </a:bodyPr>
          <a:lstStyle/>
          <a:p>
            <a:pPr>
              <a:lnSpc>
                <a:spcPct val="90000"/>
              </a:lnSpc>
              <a:buFont typeface="Wingdings" panose="05000000000000000000" pitchFamily="2" charset="2"/>
              <a:buChar char="q"/>
            </a:pPr>
            <a:r>
              <a:rPr lang="en-US" altLang="ko-KR" sz="2000" b="1" dirty="0" err="1" smtClean="0">
                <a:solidFill>
                  <a:srgbClr val="87319F"/>
                </a:solidFill>
                <a:ea typeface="굴림" charset="-127"/>
              </a:rPr>
              <a:t>Meso</a:t>
            </a:r>
            <a:r>
              <a:rPr lang="en-US" altLang="ko-KR" sz="2000" b="1" dirty="0" smtClean="0">
                <a:solidFill>
                  <a:srgbClr val="87319F"/>
                </a:solidFill>
                <a:ea typeface="굴림" charset="-127"/>
              </a:rPr>
              <a:t> compounds have a plane of symmetry.</a:t>
            </a:r>
          </a:p>
          <a:p>
            <a:pPr>
              <a:lnSpc>
                <a:spcPct val="90000"/>
              </a:lnSpc>
              <a:buFont typeface="Wingdings" panose="05000000000000000000" pitchFamily="2" charset="2"/>
              <a:buChar char="q"/>
            </a:pPr>
            <a:r>
              <a:rPr lang="en-US" altLang="ko-KR" sz="2000" b="1" dirty="0" smtClean="0">
                <a:solidFill>
                  <a:srgbClr val="87319F"/>
                </a:solidFill>
                <a:ea typeface="굴림" charset="-127"/>
              </a:rPr>
              <a:t>If one image was rotated 180</a:t>
            </a:r>
            <a:r>
              <a:rPr lang="en-US" altLang="ko-KR" sz="2000" b="1" dirty="0" smtClean="0">
                <a:solidFill>
                  <a:srgbClr val="87319F"/>
                </a:solidFill>
                <a:ea typeface="굴림" charset="-127"/>
                <a:cs typeface="Arial" pitchFamily="34" charset="0"/>
              </a:rPr>
              <a:t>°</a:t>
            </a:r>
            <a:r>
              <a:rPr lang="en-US" altLang="ko-KR" sz="2000" b="1" dirty="0" smtClean="0">
                <a:solidFill>
                  <a:srgbClr val="87319F"/>
                </a:solidFill>
                <a:ea typeface="굴림" charset="-127"/>
              </a:rPr>
              <a:t>, then it could be superimposed on the other image.</a:t>
            </a:r>
          </a:p>
          <a:p>
            <a:pPr>
              <a:lnSpc>
                <a:spcPct val="90000"/>
              </a:lnSpc>
              <a:buFont typeface="Wingdings" panose="05000000000000000000" pitchFamily="2" charset="2"/>
              <a:buChar char="q"/>
            </a:pPr>
            <a:r>
              <a:rPr lang="en-US" altLang="ko-KR" sz="2000" b="1" dirty="0" err="1" smtClean="0">
                <a:solidFill>
                  <a:srgbClr val="87319F"/>
                </a:solidFill>
                <a:ea typeface="굴림" charset="-127"/>
              </a:rPr>
              <a:t>Meso</a:t>
            </a:r>
            <a:r>
              <a:rPr lang="en-US" altLang="ko-KR" sz="2000" b="1" dirty="0" smtClean="0">
                <a:solidFill>
                  <a:srgbClr val="87319F"/>
                </a:solidFill>
                <a:ea typeface="굴림" charset="-127"/>
              </a:rPr>
              <a:t> compounds are achiral even though they have chiral centers.  </a:t>
            </a:r>
          </a:p>
        </p:txBody>
      </p:sp>
      <p:sp>
        <p:nvSpPr>
          <p:cNvPr id="7" name="TextBox 6"/>
          <p:cNvSpPr txBox="1"/>
          <p:nvPr/>
        </p:nvSpPr>
        <p:spPr>
          <a:xfrm>
            <a:off x="1020102" y="152400"/>
            <a:ext cx="7103996" cy="584775"/>
          </a:xfrm>
          <a:prstGeom prst="rect">
            <a:avLst/>
          </a:prstGeom>
          <a:noFill/>
        </p:spPr>
        <p:txBody>
          <a:bodyPr wrap="none" rtlCol="0">
            <a:spAutoFit/>
          </a:bodyPr>
          <a:lstStyle/>
          <a:p>
            <a:pPr algn="ctr"/>
            <a:r>
              <a:rPr lang="en-US" sz="3200" b="1" dirty="0" smtClean="0">
                <a:solidFill>
                  <a:srgbClr val="B533BF"/>
                </a:solidFill>
              </a:rPr>
              <a:t>2,3-Dibromobutane: </a:t>
            </a:r>
            <a:r>
              <a:rPr lang="en-US" sz="3200" b="1" dirty="0" err="1" smtClean="0">
                <a:solidFill>
                  <a:srgbClr val="B533BF"/>
                </a:solidFill>
              </a:rPr>
              <a:t>Meso</a:t>
            </a:r>
            <a:r>
              <a:rPr lang="en-US" sz="3200" b="1" dirty="0" smtClean="0">
                <a:solidFill>
                  <a:srgbClr val="B533BF"/>
                </a:solidFill>
              </a:rPr>
              <a:t> </a:t>
            </a:r>
            <a:r>
              <a:rPr lang="en-US" sz="3200" b="1" dirty="0" err="1" smtClean="0">
                <a:solidFill>
                  <a:srgbClr val="B533BF"/>
                </a:solidFill>
              </a:rPr>
              <a:t>Diastereomer</a:t>
            </a:r>
            <a:endParaRPr lang="en-US" sz="3200" b="1" dirty="0">
              <a:solidFill>
                <a:srgbClr val="B533BF"/>
              </a:solidFill>
            </a:endParaRPr>
          </a:p>
        </p:txBody>
      </p:sp>
      <p:pic>
        <p:nvPicPr>
          <p:cNvPr id="10" name="Picture 6" descr="0029"/>
          <p:cNvPicPr>
            <a:picLocks noChangeAspect="1" noChangeArrowheads="1"/>
          </p:cNvPicPr>
          <p:nvPr/>
        </p:nvPicPr>
        <p:blipFill>
          <a:blip r:embed="rId3" cstate="print"/>
          <a:srcRect/>
          <a:stretch>
            <a:fillRect/>
          </a:stretch>
        </p:blipFill>
        <p:spPr bwMode="auto">
          <a:xfrm>
            <a:off x="34451" y="3491962"/>
            <a:ext cx="6858000" cy="3366038"/>
          </a:xfrm>
          <a:prstGeom prst="rect">
            <a:avLst/>
          </a:prstGeom>
          <a:noFill/>
        </p:spPr>
      </p:pic>
      <p:sp>
        <p:nvSpPr>
          <p:cNvPr id="2" name="TextBox 1"/>
          <p:cNvSpPr txBox="1"/>
          <p:nvPr/>
        </p:nvSpPr>
        <p:spPr>
          <a:xfrm>
            <a:off x="463510" y="4102718"/>
            <a:ext cx="293670" cy="369332"/>
          </a:xfrm>
          <a:prstGeom prst="rect">
            <a:avLst/>
          </a:prstGeom>
          <a:noFill/>
        </p:spPr>
        <p:txBody>
          <a:bodyPr wrap="none" rtlCol="0">
            <a:spAutoFit/>
          </a:bodyPr>
          <a:lstStyle/>
          <a:p>
            <a:r>
              <a:rPr lang="en-IN" b="1" dirty="0" smtClean="0">
                <a:solidFill>
                  <a:srgbClr val="DD114B"/>
                </a:solidFill>
              </a:rPr>
              <a:t>S</a:t>
            </a:r>
            <a:endParaRPr lang="en-IN" b="1" dirty="0">
              <a:solidFill>
                <a:srgbClr val="DD114B"/>
              </a:solidFill>
            </a:endParaRPr>
          </a:p>
        </p:txBody>
      </p:sp>
      <p:sp>
        <p:nvSpPr>
          <p:cNvPr id="12" name="TextBox 11"/>
          <p:cNvSpPr txBox="1"/>
          <p:nvPr/>
        </p:nvSpPr>
        <p:spPr>
          <a:xfrm>
            <a:off x="304800" y="3735989"/>
            <a:ext cx="293670" cy="369332"/>
          </a:xfrm>
          <a:prstGeom prst="rect">
            <a:avLst/>
          </a:prstGeom>
          <a:noFill/>
        </p:spPr>
        <p:txBody>
          <a:bodyPr wrap="none" rtlCol="0">
            <a:spAutoFit/>
          </a:bodyPr>
          <a:lstStyle/>
          <a:p>
            <a:r>
              <a:rPr lang="en-IN" b="1" dirty="0" smtClean="0">
                <a:solidFill>
                  <a:srgbClr val="DD114B"/>
                </a:solidFill>
              </a:rPr>
              <a:t>S</a:t>
            </a:r>
            <a:endParaRPr lang="en-IN" b="1" dirty="0">
              <a:solidFill>
                <a:srgbClr val="DD114B"/>
              </a:solidFill>
            </a:endParaRPr>
          </a:p>
        </p:txBody>
      </p:sp>
      <p:sp>
        <p:nvSpPr>
          <p:cNvPr id="13" name="TextBox 12"/>
          <p:cNvSpPr txBox="1"/>
          <p:nvPr/>
        </p:nvSpPr>
        <p:spPr>
          <a:xfrm>
            <a:off x="2452569" y="4092848"/>
            <a:ext cx="293670" cy="369332"/>
          </a:xfrm>
          <a:prstGeom prst="rect">
            <a:avLst/>
          </a:prstGeom>
          <a:noFill/>
        </p:spPr>
        <p:txBody>
          <a:bodyPr wrap="none" rtlCol="0">
            <a:spAutoFit/>
          </a:bodyPr>
          <a:lstStyle/>
          <a:p>
            <a:r>
              <a:rPr lang="en-IN" b="1" dirty="0" smtClean="0">
                <a:solidFill>
                  <a:srgbClr val="DD114B"/>
                </a:solidFill>
              </a:rPr>
              <a:t>S</a:t>
            </a:r>
            <a:endParaRPr lang="en-IN" b="1" dirty="0">
              <a:solidFill>
                <a:srgbClr val="DD114B"/>
              </a:solidFill>
            </a:endParaRPr>
          </a:p>
        </p:txBody>
      </p:sp>
      <p:sp>
        <p:nvSpPr>
          <p:cNvPr id="14" name="TextBox 13"/>
          <p:cNvSpPr txBox="1"/>
          <p:nvPr/>
        </p:nvSpPr>
        <p:spPr>
          <a:xfrm>
            <a:off x="2221675" y="3719372"/>
            <a:ext cx="314510" cy="369332"/>
          </a:xfrm>
          <a:prstGeom prst="rect">
            <a:avLst/>
          </a:prstGeom>
          <a:noFill/>
        </p:spPr>
        <p:txBody>
          <a:bodyPr wrap="none" rtlCol="0">
            <a:spAutoFit/>
          </a:bodyPr>
          <a:lstStyle/>
          <a:p>
            <a:r>
              <a:rPr lang="en-IN" b="1" dirty="0" smtClean="0">
                <a:solidFill>
                  <a:srgbClr val="DD114B"/>
                </a:solidFill>
              </a:rPr>
              <a:t>R</a:t>
            </a:r>
            <a:endParaRPr lang="en-IN" b="1" dirty="0">
              <a:solidFill>
                <a:srgbClr val="DD114B"/>
              </a:solidFill>
            </a:endParaRPr>
          </a:p>
        </p:txBody>
      </p:sp>
      <p:pic>
        <p:nvPicPr>
          <p:cNvPr id="15" name="Picture 8" descr="05_20-28u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45" b="33652"/>
          <a:stretch/>
        </p:blipFill>
        <p:spPr bwMode="auto">
          <a:xfrm>
            <a:off x="5029200" y="914400"/>
            <a:ext cx="3950525" cy="2088238"/>
          </a:xfrm>
          <a:prstGeom prst="rect">
            <a:avLst/>
          </a:prstGeom>
          <a:ln w="28575">
            <a:solidFill>
              <a:srgbClr val="DD114B"/>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16" name="Picture 5" descr="0030"/>
          <p:cNvPicPr>
            <a:picLocks noChangeAspect="1" noChangeArrowheads="1"/>
          </p:cNvPicPr>
          <p:nvPr/>
        </p:nvPicPr>
        <p:blipFill>
          <a:blip r:embed="rId5" cstate="print"/>
          <a:srcRect/>
          <a:stretch>
            <a:fillRect/>
          </a:stretch>
        </p:blipFill>
        <p:spPr bwMode="auto">
          <a:xfrm>
            <a:off x="7003472" y="3920655"/>
            <a:ext cx="2063338" cy="2838454"/>
          </a:xfrm>
          <a:prstGeom prst="rect">
            <a:avLst/>
          </a:prstGeom>
          <a:ln w="28575" cap="sq">
            <a:solidFill>
              <a:srgbClr val="DD114B"/>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03946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3134046" y="152400"/>
            <a:ext cx="2876108" cy="584775"/>
          </a:xfrm>
          <a:prstGeom prst="rect">
            <a:avLst/>
          </a:prstGeom>
          <a:noFill/>
        </p:spPr>
        <p:txBody>
          <a:bodyPr wrap="none" rtlCol="0">
            <a:spAutoFit/>
          </a:bodyPr>
          <a:lstStyle/>
          <a:p>
            <a:pPr algn="ctr"/>
            <a:r>
              <a:rPr lang="en-US" sz="3200" b="1" dirty="0" smtClean="0">
                <a:solidFill>
                  <a:srgbClr val="B533BF"/>
                </a:solidFill>
              </a:rPr>
              <a:t>2,3-Pentanediol</a:t>
            </a:r>
            <a:endParaRPr lang="en-US" sz="3200" b="1" dirty="0">
              <a:solidFill>
                <a:srgbClr val="B533BF"/>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573507664"/>
              </p:ext>
            </p:extLst>
          </p:nvPr>
        </p:nvGraphicFramePr>
        <p:xfrm>
          <a:off x="3134046" y="990600"/>
          <a:ext cx="2819400" cy="989013"/>
        </p:xfrm>
        <a:graphic>
          <a:graphicData uri="http://schemas.openxmlformats.org/presentationml/2006/ole">
            <mc:AlternateContent xmlns:mc="http://schemas.openxmlformats.org/markup-compatibility/2006">
              <mc:Choice xmlns:v="urn:schemas-microsoft-com:vml" Requires="v">
                <p:oleObj spid="_x0000_s205850" name="CS ChemDraw Drawing" r:id="rId4" imgW="1995943" imgH="700478" progId="ChemDraw.Document.6.0">
                  <p:embed/>
                </p:oleObj>
              </mc:Choice>
              <mc:Fallback>
                <p:oleObj name="CS ChemDraw Drawing" r:id="rId4" imgW="1995943" imgH="700478" progId="ChemDraw.Document.6.0">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4046" y="990600"/>
                        <a:ext cx="2819400" cy="989013"/>
                      </a:xfrm>
                      <a:prstGeom prst="rect">
                        <a:avLst/>
                      </a:prstGeom>
                      <a:noFill/>
                      <a:ln w="28575">
                        <a:solidFill>
                          <a:srgbClr val="C24500"/>
                        </a:solid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911832227"/>
              </p:ext>
            </p:extLst>
          </p:nvPr>
        </p:nvGraphicFramePr>
        <p:xfrm>
          <a:off x="601762" y="2286000"/>
          <a:ext cx="7940675" cy="2590800"/>
        </p:xfrm>
        <a:graphic>
          <a:graphicData uri="http://schemas.openxmlformats.org/presentationml/2006/ole">
            <mc:AlternateContent xmlns:mc="http://schemas.openxmlformats.org/markup-compatibility/2006">
              <mc:Choice xmlns:v="urn:schemas-microsoft-com:vml" Requires="v">
                <p:oleObj spid="_x0000_s205851" name="CS ChemDraw Drawing" r:id="rId6" imgW="6155192" imgH="2008306" progId="ChemDraw.Document.6.0">
                  <p:embed/>
                </p:oleObj>
              </mc:Choice>
              <mc:Fallback>
                <p:oleObj name="CS ChemDraw Drawing" r:id="rId6" imgW="6155192" imgH="2008306" progId="ChemDraw.Document.6.0">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762" y="2286000"/>
                        <a:ext cx="79406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Content Placeholder 2"/>
          <p:cNvSpPr>
            <a:spLocks noGrp="1"/>
          </p:cNvSpPr>
          <p:nvPr>
            <p:ph idx="1"/>
          </p:nvPr>
        </p:nvSpPr>
        <p:spPr>
          <a:xfrm>
            <a:off x="381000" y="4953000"/>
            <a:ext cx="8458200" cy="1828800"/>
          </a:xfrm>
        </p:spPr>
        <p:txBody>
          <a:bodyPr>
            <a:normAutofit/>
          </a:bodyPr>
          <a:lstStyle/>
          <a:p>
            <a:pPr>
              <a:buFont typeface="Wingdings" panose="05000000000000000000" pitchFamily="2" charset="2"/>
              <a:buChar char="q"/>
            </a:pPr>
            <a:r>
              <a:rPr lang="en-US" sz="2800" b="1" dirty="0" smtClean="0">
                <a:solidFill>
                  <a:srgbClr val="87319F"/>
                </a:solidFill>
              </a:rPr>
              <a:t> A </a:t>
            </a:r>
            <a:r>
              <a:rPr lang="en-US" sz="2800" b="1" dirty="0" smtClean="0">
                <a:solidFill>
                  <a:srgbClr val="87319F"/>
                </a:solidFill>
              </a:rPr>
              <a:t>and B are enantiomers</a:t>
            </a:r>
          </a:p>
          <a:p>
            <a:pPr>
              <a:buFont typeface="Wingdings" panose="05000000000000000000" pitchFamily="2" charset="2"/>
              <a:buChar char="q"/>
            </a:pPr>
            <a:r>
              <a:rPr lang="en-US" sz="2800" b="1" dirty="0" smtClean="0">
                <a:solidFill>
                  <a:srgbClr val="87319F"/>
                </a:solidFill>
              </a:rPr>
              <a:t> C </a:t>
            </a:r>
            <a:r>
              <a:rPr lang="en-US" sz="2800" b="1" dirty="0" smtClean="0">
                <a:solidFill>
                  <a:srgbClr val="87319F"/>
                </a:solidFill>
              </a:rPr>
              <a:t>and D are enantiomers</a:t>
            </a:r>
          </a:p>
          <a:p>
            <a:pPr>
              <a:buFont typeface="Wingdings" panose="05000000000000000000" pitchFamily="2" charset="2"/>
              <a:buChar char="q"/>
            </a:pPr>
            <a:r>
              <a:rPr lang="en-US" sz="2800" b="1" dirty="0" smtClean="0">
                <a:solidFill>
                  <a:srgbClr val="87319F"/>
                </a:solidFill>
              </a:rPr>
              <a:t> A </a:t>
            </a:r>
            <a:r>
              <a:rPr lang="en-US" sz="2800" b="1" dirty="0" smtClean="0">
                <a:solidFill>
                  <a:srgbClr val="87319F"/>
                </a:solidFill>
              </a:rPr>
              <a:t>and C, A and D, B and C, B and D are diastereomers</a:t>
            </a:r>
            <a:endParaRPr lang="en-US" sz="2800" b="1" dirty="0">
              <a:solidFill>
                <a:srgbClr val="87319F"/>
              </a:solidFill>
            </a:endParaRPr>
          </a:p>
        </p:txBody>
      </p:sp>
    </p:spTree>
    <p:extLst>
      <p:ext uri="{BB962C8B-B14F-4D97-AF65-F5344CB8AC3E}">
        <p14:creationId xmlns:p14="http://schemas.microsoft.com/office/powerpoint/2010/main" val="2786250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152400" y="1143000"/>
            <a:ext cx="8763000" cy="5181600"/>
          </a:xfrm>
        </p:spPr>
        <p:txBody>
          <a:bodyPr>
            <a:normAutofit lnSpcReduction="10000"/>
          </a:bodyPr>
          <a:lstStyle/>
          <a:p>
            <a:pPr algn="just" eaLnBrk="1" hangingPunct="1">
              <a:lnSpc>
                <a:spcPct val="90000"/>
              </a:lnSpc>
              <a:buFont typeface="Wingdings" panose="05000000000000000000" pitchFamily="2" charset="2"/>
              <a:buChar char="q"/>
            </a:pPr>
            <a:r>
              <a:rPr lang="en-US" altLang="en-US" sz="2400" b="1" dirty="0" smtClean="0">
                <a:solidFill>
                  <a:srgbClr val="87319F"/>
                </a:solidFill>
              </a:rPr>
              <a:t>A 50:50 mixture of two chiral compounds that are mirror images does not rotate light – called a racemic </a:t>
            </a:r>
            <a:r>
              <a:rPr lang="en-US" altLang="en-US" sz="2400" b="1" dirty="0" smtClean="0">
                <a:solidFill>
                  <a:srgbClr val="87319F"/>
                </a:solidFill>
              </a:rPr>
              <a:t>mixture.</a:t>
            </a:r>
          </a:p>
          <a:p>
            <a:pPr algn="just" eaLnBrk="1" hangingPunct="1">
              <a:lnSpc>
                <a:spcPct val="90000"/>
              </a:lnSpc>
              <a:buFont typeface="Wingdings" panose="05000000000000000000" pitchFamily="2" charset="2"/>
              <a:buChar char="q"/>
            </a:pPr>
            <a:endParaRPr lang="en-US" altLang="en-US" sz="2400" b="1" dirty="0" smtClean="0">
              <a:solidFill>
                <a:srgbClr val="87319F"/>
              </a:solidFill>
            </a:endParaRPr>
          </a:p>
          <a:p>
            <a:pPr algn="just" eaLnBrk="1" hangingPunct="1">
              <a:lnSpc>
                <a:spcPct val="90000"/>
              </a:lnSpc>
              <a:buFont typeface="Wingdings" panose="05000000000000000000" pitchFamily="2" charset="2"/>
              <a:buChar char="q"/>
            </a:pPr>
            <a:r>
              <a:rPr lang="en-US" altLang="en-US" sz="2400" b="1" dirty="0" smtClean="0">
                <a:solidFill>
                  <a:srgbClr val="87319F"/>
                </a:solidFill>
              </a:rPr>
              <a:t>The pure compounds need to be separated or resolved from the mixture (called a </a:t>
            </a:r>
            <a:r>
              <a:rPr lang="en-US" altLang="en-US" sz="2400" b="1" dirty="0" err="1" smtClean="0">
                <a:solidFill>
                  <a:srgbClr val="87319F"/>
                </a:solidFill>
              </a:rPr>
              <a:t>racemate</a:t>
            </a:r>
            <a:r>
              <a:rPr lang="en-US" altLang="en-US" sz="2400" b="1" dirty="0" smtClean="0">
                <a:solidFill>
                  <a:srgbClr val="87319F"/>
                </a:solidFill>
              </a:rPr>
              <a:t>)</a:t>
            </a:r>
          </a:p>
          <a:p>
            <a:pPr algn="just" eaLnBrk="1" hangingPunct="1">
              <a:lnSpc>
                <a:spcPct val="90000"/>
              </a:lnSpc>
              <a:buFont typeface="Wingdings" panose="05000000000000000000" pitchFamily="2" charset="2"/>
              <a:buChar char="q"/>
            </a:pPr>
            <a:endParaRPr lang="en-US" altLang="en-US" sz="2400" b="1" dirty="0" smtClean="0">
              <a:solidFill>
                <a:srgbClr val="87319F"/>
              </a:solidFill>
            </a:endParaRPr>
          </a:p>
          <a:p>
            <a:pPr algn="just" eaLnBrk="1" hangingPunct="1">
              <a:lnSpc>
                <a:spcPct val="90000"/>
              </a:lnSpc>
              <a:buFont typeface="Wingdings" panose="05000000000000000000" pitchFamily="2" charset="2"/>
              <a:buChar char="q"/>
            </a:pPr>
            <a:r>
              <a:rPr lang="en-US" altLang="en-US" sz="2400" b="1" dirty="0" smtClean="0">
                <a:solidFill>
                  <a:srgbClr val="87319F"/>
                </a:solidFill>
              </a:rPr>
              <a:t>To separate components of a </a:t>
            </a:r>
            <a:r>
              <a:rPr lang="en-US" altLang="en-US" sz="2400" b="1" dirty="0" err="1" smtClean="0">
                <a:solidFill>
                  <a:srgbClr val="87319F"/>
                </a:solidFill>
              </a:rPr>
              <a:t>racemate</a:t>
            </a:r>
            <a:r>
              <a:rPr lang="en-US" altLang="en-US" sz="2400" b="1" dirty="0" smtClean="0">
                <a:solidFill>
                  <a:srgbClr val="87319F"/>
                </a:solidFill>
              </a:rPr>
              <a:t> </a:t>
            </a:r>
            <a:r>
              <a:rPr lang="en-US" altLang="en-US" sz="2400" b="1" dirty="0" smtClean="0">
                <a:solidFill>
                  <a:srgbClr val="87319F"/>
                </a:solidFill>
              </a:rPr>
              <a:t>we </a:t>
            </a:r>
            <a:r>
              <a:rPr lang="en-US" altLang="en-US" sz="2400" b="1" dirty="0" smtClean="0">
                <a:solidFill>
                  <a:srgbClr val="87319F"/>
                </a:solidFill>
              </a:rPr>
              <a:t>make a derivative of each with a chiral substance that is free of its enantiomer (resolving agent</a:t>
            </a:r>
            <a:r>
              <a:rPr lang="en-US" altLang="en-US" sz="2400" b="1" dirty="0" smtClean="0">
                <a:solidFill>
                  <a:srgbClr val="87319F"/>
                </a:solidFill>
              </a:rPr>
              <a:t>)</a:t>
            </a:r>
          </a:p>
          <a:p>
            <a:pPr algn="just" eaLnBrk="1" hangingPunct="1">
              <a:lnSpc>
                <a:spcPct val="90000"/>
              </a:lnSpc>
              <a:buFont typeface="Wingdings" panose="05000000000000000000" pitchFamily="2" charset="2"/>
              <a:buChar char="q"/>
            </a:pPr>
            <a:endParaRPr lang="en-US" altLang="en-US" sz="2400" b="1" dirty="0" smtClean="0">
              <a:solidFill>
                <a:srgbClr val="87319F"/>
              </a:solidFill>
            </a:endParaRPr>
          </a:p>
          <a:p>
            <a:pPr algn="just" eaLnBrk="1" hangingPunct="1">
              <a:lnSpc>
                <a:spcPct val="90000"/>
              </a:lnSpc>
              <a:buFont typeface="Wingdings" panose="05000000000000000000" pitchFamily="2" charset="2"/>
              <a:buChar char="q"/>
            </a:pPr>
            <a:r>
              <a:rPr lang="en-US" altLang="en-US" sz="2400" b="1" dirty="0" smtClean="0">
                <a:solidFill>
                  <a:srgbClr val="87319F"/>
                </a:solidFill>
              </a:rPr>
              <a:t>This gives </a:t>
            </a:r>
            <a:r>
              <a:rPr lang="en-US" altLang="en-US" sz="2400" b="1" dirty="0" err="1" smtClean="0">
                <a:solidFill>
                  <a:srgbClr val="87319F"/>
                </a:solidFill>
              </a:rPr>
              <a:t>diastereomers</a:t>
            </a:r>
            <a:r>
              <a:rPr lang="en-US" altLang="en-US" sz="2400" b="1" dirty="0" smtClean="0">
                <a:solidFill>
                  <a:srgbClr val="87319F"/>
                </a:solidFill>
              </a:rPr>
              <a:t> that are separated by their differing </a:t>
            </a:r>
            <a:r>
              <a:rPr lang="en-US" altLang="en-US" sz="2400" b="1" dirty="0" smtClean="0">
                <a:solidFill>
                  <a:srgbClr val="87319F"/>
                </a:solidFill>
              </a:rPr>
              <a:t>solubility (or any other property)</a:t>
            </a:r>
          </a:p>
          <a:p>
            <a:pPr algn="just" eaLnBrk="1" hangingPunct="1">
              <a:lnSpc>
                <a:spcPct val="90000"/>
              </a:lnSpc>
              <a:buFont typeface="Wingdings" panose="05000000000000000000" pitchFamily="2" charset="2"/>
              <a:buChar char="q"/>
            </a:pPr>
            <a:endParaRPr lang="en-US" altLang="en-US" sz="2400" b="1" dirty="0" smtClean="0">
              <a:solidFill>
                <a:srgbClr val="87319F"/>
              </a:solidFill>
            </a:endParaRPr>
          </a:p>
          <a:p>
            <a:pPr algn="just" eaLnBrk="1" hangingPunct="1">
              <a:lnSpc>
                <a:spcPct val="90000"/>
              </a:lnSpc>
              <a:buFont typeface="Wingdings" panose="05000000000000000000" pitchFamily="2" charset="2"/>
              <a:buChar char="q"/>
            </a:pPr>
            <a:r>
              <a:rPr lang="en-US" altLang="en-US" sz="2400" b="1" dirty="0" smtClean="0">
                <a:solidFill>
                  <a:srgbClr val="87319F"/>
                </a:solidFill>
              </a:rPr>
              <a:t>The resolving agent is then removed</a:t>
            </a:r>
          </a:p>
        </p:txBody>
      </p:sp>
      <p:sp>
        <p:nvSpPr>
          <p:cNvPr id="4" name="TextBox 3"/>
          <p:cNvSpPr txBox="1"/>
          <p:nvPr/>
        </p:nvSpPr>
        <p:spPr>
          <a:xfrm>
            <a:off x="-34183" y="152400"/>
            <a:ext cx="9212587" cy="584775"/>
          </a:xfrm>
          <a:prstGeom prst="rect">
            <a:avLst/>
          </a:prstGeom>
          <a:noFill/>
        </p:spPr>
        <p:txBody>
          <a:bodyPr wrap="none" rtlCol="0">
            <a:spAutoFit/>
          </a:bodyPr>
          <a:lstStyle/>
          <a:p>
            <a:pPr algn="ctr"/>
            <a:r>
              <a:rPr lang="en-US" sz="3200" b="1" dirty="0" smtClean="0">
                <a:solidFill>
                  <a:srgbClr val="B533BF"/>
                </a:solidFill>
              </a:rPr>
              <a:t>Racemic Mixtures and the Resolution of Enantiomers</a:t>
            </a:r>
            <a:endParaRPr lang="en-US" sz="3200" b="1" dirty="0">
              <a:solidFill>
                <a:srgbClr val="B533BF"/>
              </a:solidFill>
            </a:endParaRPr>
          </a:p>
        </p:txBody>
      </p:sp>
    </p:spTree>
    <p:extLst>
      <p:ext uri="{BB962C8B-B14F-4D97-AF65-F5344CB8AC3E}">
        <p14:creationId xmlns:p14="http://schemas.microsoft.com/office/powerpoint/2010/main" val="3731298225"/>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087" y="152400"/>
            <a:ext cx="2783904" cy="584775"/>
          </a:xfrm>
          <a:prstGeom prst="rect">
            <a:avLst/>
          </a:prstGeom>
          <a:noFill/>
        </p:spPr>
        <p:txBody>
          <a:bodyPr wrap="none" rtlCol="0">
            <a:spAutoFit/>
          </a:bodyPr>
          <a:lstStyle/>
          <a:p>
            <a:pPr algn="ctr"/>
            <a:r>
              <a:rPr lang="en-US" sz="3200" b="1" dirty="0" smtClean="0">
                <a:solidFill>
                  <a:srgbClr val="B533BF"/>
                </a:solidFill>
              </a:rPr>
              <a:t>Optical Activity</a:t>
            </a:r>
            <a:endParaRPr lang="en-US" sz="3200" b="1" dirty="0">
              <a:solidFill>
                <a:srgbClr val="B533BF"/>
              </a:solidFill>
            </a:endParaRPr>
          </a:p>
        </p:txBody>
      </p:sp>
      <p:sp>
        <p:nvSpPr>
          <p:cNvPr id="5" name="Rectangle 4"/>
          <p:cNvSpPr/>
          <p:nvPr/>
        </p:nvSpPr>
        <p:spPr>
          <a:xfrm>
            <a:off x="152400" y="914400"/>
            <a:ext cx="8839200" cy="3416320"/>
          </a:xfrm>
          <a:prstGeom prst="rect">
            <a:avLst/>
          </a:prstGeom>
        </p:spPr>
        <p:txBody>
          <a:bodyPr wrap="square">
            <a:spAutoFit/>
          </a:bodyPr>
          <a:lstStyle/>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To have a basis for comparison, define specific rotation, </a:t>
            </a:r>
            <a:r>
              <a:rPr lang="en-IN" sz="2000" b="1" kern="0" dirty="0" smtClean="0">
                <a:solidFill>
                  <a:srgbClr val="87319F"/>
                </a:solidFill>
                <a:ea typeface="ＭＳ Ｐゴシック"/>
              </a:rPr>
              <a:t>[</a:t>
            </a:r>
            <a:r>
              <a:rPr lang="en-IN" sz="2000" b="1" kern="0" dirty="0">
                <a:solidFill>
                  <a:srgbClr val="87319F"/>
                </a:solidFill>
                <a:latin typeface="Symbol" panose="05050102010706020507" pitchFamily="18" charset="2"/>
                <a:ea typeface="ＭＳ Ｐゴシック"/>
              </a:rPr>
              <a:t>a</a:t>
            </a:r>
            <a:r>
              <a:rPr lang="en-IN" sz="2000" b="1" kern="0" dirty="0" smtClean="0">
                <a:solidFill>
                  <a:srgbClr val="87319F"/>
                </a:solidFill>
                <a:ea typeface="ＭＳ Ｐゴシック"/>
              </a:rPr>
              <a:t>]</a:t>
            </a:r>
            <a:r>
              <a:rPr lang="en-IN" sz="2000" b="1" kern="0" baseline="-25000" dirty="0" smtClean="0">
                <a:solidFill>
                  <a:srgbClr val="87319F"/>
                </a:solidFill>
                <a:ea typeface="ＭＳ Ｐゴシック"/>
              </a:rPr>
              <a:t>D</a:t>
            </a:r>
            <a:r>
              <a:rPr lang="en-IN" sz="2000" b="1" kern="0" dirty="0" smtClean="0">
                <a:solidFill>
                  <a:srgbClr val="87319F"/>
                </a:solidFill>
                <a:ea typeface="ＭＳ Ｐゴシック"/>
              </a:rPr>
              <a:t> </a:t>
            </a:r>
            <a:r>
              <a:rPr lang="en-IN" sz="2000" b="1" kern="0" dirty="0">
                <a:solidFill>
                  <a:srgbClr val="87319F"/>
                </a:solidFill>
                <a:ea typeface="ＭＳ Ｐゴシック"/>
              </a:rPr>
              <a:t>for an optically active </a:t>
            </a:r>
            <a:r>
              <a:rPr lang="en-IN" sz="2000" b="1" kern="0" dirty="0" smtClean="0">
                <a:solidFill>
                  <a:srgbClr val="87319F"/>
                </a:solidFill>
                <a:ea typeface="ＭＳ Ｐゴシック"/>
              </a:rPr>
              <a:t>compound.</a:t>
            </a:r>
            <a:endParaRPr lang="en-IN" sz="2000" b="1" kern="0" dirty="0">
              <a:solidFill>
                <a:srgbClr val="87319F"/>
              </a:solidFill>
              <a:ea typeface="ＭＳ Ｐゴシック"/>
            </a:endParaRPr>
          </a:p>
          <a:p>
            <a:pPr marL="342900" lvl="0" indent="-342900" fontAlgn="base">
              <a:spcBef>
                <a:spcPct val="20000"/>
              </a:spcBef>
              <a:spcAft>
                <a:spcPct val="0"/>
              </a:spcAft>
              <a:buFont typeface="Wingdings" panose="05000000000000000000" pitchFamily="2" charset="2"/>
              <a:buChar char="q"/>
              <a:defRPr/>
            </a:pPr>
            <a:r>
              <a:rPr lang="en-IN" sz="2000" b="1" kern="0" dirty="0" smtClean="0">
                <a:solidFill>
                  <a:srgbClr val="3232E6"/>
                </a:solidFill>
                <a:ea typeface="ＭＳ Ｐゴシック"/>
              </a:rPr>
              <a:t>[</a:t>
            </a:r>
            <a:r>
              <a:rPr lang="en-IN" sz="2000" b="1" kern="0" dirty="0">
                <a:solidFill>
                  <a:srgbClr val="3232E6"/>
                </a:solidFill>
                <a:latin typeface="Symbol" panose="05050102010706020507" pitchFamily="18" charset="2"/>
                <a:ea typeface="ＭＳ Ｐゴシック"/>
              </a:rPr>
              <a:t>a</a:t>
            </a:r>
            <a:r>
              <a:rPr lang="en-IN" sz="2000" b="1" kern="0" dirty="0" smtClean="0">
                <a:solidFill>
                  <a:srgbClr val="3232E6"/>
                </a:solidFill>
                <a:ea typeface="ＭＳ Ｐゴシック"/>
              </a:rPr>
              <a:t>]</a:t>
            </a:r>
            <a:r>
              <a:rPr lang="en-IN" sz="2000" b="1" kern="0" baseline="-25000" dirty="0" smtClean="0">
                <a:solidFill>
                  <a:srgbClr val="3232E6"/>
                </a:solidFill>
                <a:ea typeface="ＭＳ Ｐゴシック"/>
              </a:rPr>
              <a:t>D</a:t>
            </a:r>
            <a:r>
              <a:rPr lang="en-IN" sz="2000" b="1" kern="0" dirty="0" smtClean="0">
                <a:solidFill>
                  <a:srgbClr val="3232E6"/>
                </a:solidFill>
                <a:ea typeface="ＭＳ Ｐゴシック"/>
              </a:rPr>
              <a:t> </a:t>
            </a:r>
            <a:r>
              <a:rPr lang="en-IN" sz="2000" b="1" kern="0" dirty="0">
                <a:solidFill>
                  <a:srgbClr val="3232E6"/>
                </a:solidFill>
                <a:ea typeface="ＭＳ Ｐゴシック"/>
              </a:rPr>
              <a:t>= observed rotation/(</a:t>
            </a:r>
            <a:r>
              <a:rPr lang="en-IN" sz="2000" b="1" kern="0" dirty="0" err="1">
                <a:solidFill>
                  <a:srgbClr val="3232E6"/>
                </a:solidFill>
                <a:ea typeface="ＭＳ Ｐゴシック"/>
              </a:rPr>
              <a:t>pathlength</a:t>
            </a:r>
            <a:r>
              <a:rPr lang="en-IN" sz="2000" b="1" kern="0" dirty="0">
                <a:solidFill>
                  <a:srgbClr val="3232E6"/>
                </a:solidFill>
                <a:ea typeface="ＭＳ Ｐゴシック"/>
              </a:rPr>
              <a:t> x concentration)</a:t>
            </a:r>
            <a:br>
              <a:rPr lang="en-IN" sz="2000" b="1" kern="0" dirty="0">
                <a:solidFill>
                  <a:srgbClr val="3232E6"/>
                </a:solidFill>
                <a:ea typeface="ＭＳ Ｐゴシック"/>
              </a:rPr>
            </a:br>
            <a:r>
              <a:rPr lang="en-IN" sz="2000" b="1" kern="0" dirty="0">
                <a:solidFill>
                  <a:srgbClr val="3232E6"/>
                </a:solidFill>
                <a:ea typeface="ＭＳ Ｐゴシック"/>
              </a:rPr>
              <a:t>	= </a:t>
            </a:r>
            <a:r>
              <a:rPr lang="en-IN" sz="2000" b="1" kern="0" dirty="0">
                <a:solidFill>
                  <a:srgbClr val="3232E6"/>
                </a:solidFill>
                <a:latin typeface="Symbol" panose="05050102010706020507" pitchFamily="18" charset="2"/>
                <a:ea typeface="ＭＳ Ｐゴシック"/>
              </a:rPr>
              <a:t>a </a:t>
            </a:r>
            <a:r>
              <a:rPr lang="en-IN" sz="2000" b="1" kern="0" dirty="0" smtClean="0">
                <a:solidFill>
                  <a:srgbClr val="3232E6"/>
                </a:solidFill>
                <a:ea typeface="ＭＳ Ｐゴシック"/>
              </a:rPr>
              <a:t>/(</a:t>
            </a:r>
            <a:r>
              <a:rPr lang="en-IN" sz="2000" b="1" kern="0" dirty="0">
                <a:solidFill>
                  <a:srgbClr val="3232E6"/>
                </a:solidFill>
                <a:ea typeface="ＭＳ Ｐゴシック"/>
              </a:rPr>
              <a:t>l x C) = degrees/(</a:t>
            </a:r>
            <a:r>
              <a:rPr lang="en-IN" sz="2000" b="1" kern="0" dirty="0" err="1">
                <a:solidFill>
                  <a:srgbClr val="3232E6"/>
                </a:solidFill>
                <a:ea typeface="ＭＳ Ｐゴシック"/>
              </a:rPr>
              <a:t>dm</a:t>
            </a:r>
            <a:r>
              <a:rPr lang="en-IN" sz="2000" b="1" kern="0" dirty="0">
                <a:solidFill>
                  <a:srgbClr val="3232E6"/>
                </a:solidFill>
                <a:ea typeface="ＭＳ Ｐゴシック"/>
              </a:rPr>
              <a:t> x g/mL)</a:t>
            </a: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Specific rotation is that observed for 1 g/mL in solution in cell with a </a:t>
            </a:r>
            <a:r>
              <a:rPr lang="en-IN" sz="2000" b="1" kern="0" dirty="0" smtClean="0">
                <a:solidFill>
                  <a:srgbClr val="87319F"/>
                </a:solidFill>
                <a:ea typeface="ＭＳ Ｐゴシック"/>
              </a:rPr>
              <a:t>1 </a:t>
            </a:r>
            <a:r>
              <a:rPr lang="en-IN" sz="2000" b="1" kern="0" dirty="0" err="1" smtClean="0">
                <a:solidFill>
                  <a:srgbClr val="87319F"/>
                </a:solidFill>
                <a:ea typeface="ＭＳ Ｐゴシック"/>
              </a:rPr>
              <a:t>dm</a:t>
            </a:r>
            <a:r>
              <a:rPr lang="en-IN" sz="2000" b="1" kern="0" dirty="0" smtClean="0">
                <a:solidFill>
                  <a:srgbClr val="87319F"/>
                </a:solidFill>
                <a:ea typeface="ＭＳ Ｐゴシック"/>
              </a:rPr>
              <a:t> (10 cm) </a:t>
            </a:r>
            <a:r>
              <a:rPr lang="en-IN" sz="2000" b="1" kern="0" dirty="0">
                <a:solidFill>
                  <a:srgbClr val="87319F"/>
                </a:solidFill>
                <a:ea typeface="ＭＳ Ｐゴシック"/>
              </a:rPr>
              <a:t>path using light from sodium metal </a:t>
            </a:r>
            <a:r>
              <a:rPr lang="en-IN" sz="2000" b="1" kern="0" dirty="0" err="1">
                <a:solidFill>
                  <a:srgbClr val="87319F"/>
                </a:solidFill>
                <a:ea typeface="ＭＳ Ｐゴシック"/>
              </a:rPr>
              <a:t>vapor</a:t>
            </a:r>
            <a:r>
              <a:rPr lang="en-IN" sz="2000" b="1" kern="0" dirty="0">
                <a:solidFill>
                  <a:srgbClr val="87319F"/>
                </a:solidFill>
                <a:ea typeface="ＭＳ Ｐゴシック"/>
              </a:rPr>
              <a:t> (589 nm</a:t>
            </a:r>
            <a:r>
              <a:rPr lang="en-IN" sz="2000" b="1" kern="0" dirty="0" smtClean="0">
                <a:solidFill>
                  <a:srgbClr val="87319F"/>
                </a:solidFill>
                <a:ea typeface="ＭＳ Ｐゴシック"/>
              </a:rPr>
              <a:t>).</a:t>
            </a:r>
          </a:p>
          <a:p>
            <a:pPr marL="342900" lvl="0" indent="-342900" fontAlgn="base">
              <a:spcBef>
                <a:spcPct val="20000"/>
              </a:spcBef>
              <a:spcAft>
                <a:spcPct val="0"/>
              </a:spcAft>
              <a:buFont typeface="Wingdings" panose="05000000000000000000" pitchFamily="2" charset="2"/>
              <a:buChar char="q"/>
              <a:defRPr/>
            </a:pPr>
            <a:r>
              <a:rPr lang="en-IN" sz="2000" b="1" kern="0" dirty="0" smtClean="0">
                <a:solidFill>
                  <a:srgbClr val="87319F"/>
                </a:solidFill>
                <a:ea typeface="ＭＳ Ｐゴシック"/>
              </a:rPr>
              <a:t>The </a:t>
            </a:r>
            <a:r>
              <a:rPr lang="en-IN" sz="2000" b="1" kern="0" dirty="0">
                <a:solidFill>
                  <a:srgbClr val="87319F"/>
                </a:solidFill>
                <a:ea typeface="ＭＳ Ｐゴシック"/>
              </a:rPr>
              <a:t>specific rotation of the enantiomer is equal in magnitude but opposite in </a:t>
            </a:r>
            <a:r>
              <a:rPr lang="en-IN" sz="2000" b="1" kern="0" dirty="0" smtClean="0">
                <a:solidFill>
                  <a:srgbClr val="87319F"/>
                </a:solidFill>
                <a:ea typeface="ＭＳ Ｐゴシック"/>
              </a:rPr>
              <a:t>sign.</a:t>
            </a:r>
          </a:p>
          <a:p>
            <a:pPr marL="342900" lvl="0" indent="-342900" fontAlgn="base">
              <a:spcBef>
                <a:spcPct val="20000"/>
              </a:spcBef>
              <a:spcAft>
                <a:spcPct val="0"/>
              </a:spcAft>
              <a:buFont typeface="Wingdings" panose="05000000000000000000" pitchFamily="2" charset="2"/>
              <a:buChar char="q"/>
              <a:defRPr/>
            </a:pPr>
            <a:r>
              <a:rPr lang="en-IN" sz="2000" b="1" kern="0" dirty="0" smtClean="0">
                <a:solidFill>
                  <a:srgbClr val="87319F"/>
                </a:solidFill>
                <a:ea typeface="ＭＳ Ｐゴシック"/>
              </a:rPr>
              <a:t>A sample containing equal amounts of both enantiomers will have a zero specific rotation. Such mixtures are called “racemic mixture”.</a:t>
            </a:r>
            <a:endParaRPr lang="en-IN" sz="2000" b="1" kern="0" dirty="0">
              <a:solidFill>
                <a:srgbClr val="87319F"/>
              </a:solidFill>
              <a:ea typeface="ＭＳ Ｐゴシック"/>
            </a:endParaRPr>
          </a:p>
        </p:txBody>
      </p:sp>
      <p:pic>
        <p:nvPicPr>
          <p:cNvPr id="6" name="Picture 5" descr="05_u002"/>
          <p:cNvPicPr>
            <a:picLocks noChangeAspect="1" noChangeArrowheads="1"/>
          </p:cNvPicPr>
          <p:nvPr/>
        </p:nvPicPr>
        <p:blipFill rotWithShape="1">
          <a:blip r:embed="rId2">
            <a:extLst>
              <a:ext uri="{28A0092B-C50C-407E-A947-70E740481C1C}">
                <a14:useLocalDpi xmlns:a14="http://schemas.microsoft.com/office/drawing/2010/main" val="0"/>
              </a:ext>
            </a:extLst>
          </a:blip>
          <a:srcRect t="40432"/>
          <a:stretch/>
        </p:blipFill>
        <p:spPr bwMode="auto">
          <a:xfrm>
            <a:off x="1241105" y="4418588"/>
            <a:ext cx="666186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867400" y="6260068"/>
            <a:ext cx="1326004" cy="369332"/>
          </a:xfrm>
          <a:prstGeom prst="rect">
            <a:avLst/>
          </a:prstGeom>
        </p:spPr>
        <p:txBody>
          <a:bodyPr wrap="none">
            <a:spAutoFit/>
          </a:bodyPr>
          <a:lstStyle/>
          <a:p>
            <a:r>
              <a:rPr lang="en-US" dirty="0"/>
              <a:t>[</a:t>
            </a:r>
            <a:r>
              <a:rPr lang="en-US" dirty="0">
                <a:latin typeface="Symbol" panose="05050102010706020507" pitchFamily="18" charset="2"/>
              </a:rPr>
              <a:t>a</a:t>
            </a:r>
            <a:r>
              <a:rPr lang="en-US" dirty="0"/>
              <a:t>]</a:t>
            </a:r>
            <a:r>
              <a:rPr lang="en-US" baseline="-25000" dirty="0"/>
              <a:t>D </a:t>
            </a:r>
            <a:r>
              <a:rPr lang="en-US" dirty="0"/>
              <a:t>of -3.82</a:t>
            </a:r>
          </a:p>
        </p:txBody>
      </p:sp>
      <p:sp>
        <p:nvSpPr>
          <p:cNvPr id="7" name="Rectangle 6"/>
          <p:cNvSpPr/>
          <p:nvPr/>
        </p:nvSpPr>
        <p:spPr>
          <a:xfrm>
            <a:off x="2515668" y="6260068"/>
            <a:ext cx="1370888" cy="369332"/>
          </a:xfrm>
          <a:prstGeom prst="rect">
            <a:avLst/>
          </a:prstGeom>
        </p:spPr>
        <p:txBody>
          <a:bodyPr wrap="none">
            <a:spAutoFit/>
          </a:bodyPr>
          <a:lstStyle/>
          <a:p>
            <a:r>
              <a:rPr lang="en-US" dirty="0"/>
              <a:t>[</a:t>
            </a:r>
            <a:r>
              <a:rPr lang="en-US" dirty="0">
                <a:latin typeface="Symbol" panose="05050102010706020507" pitchFamily="18" charset="2"/>
              </a:rPr>
              <a:t>a</a:t>
            </a:r>
            <a:r>
              <a:rPr lang="en-US" dirty="0"/>
              <a:t>]</a:t>
            </a:r>
            <a:r>
              <a:rPr lang="en-US" baseline="-25000" dirty="0"/>
              <a:t>D </a:t>
            </a:r>
            <a:r>
              <a:rPr lang="en-US" dirty="0"/>
              <a:t>of +3.82</a:t>
            </a:r>
          </a:p>
        </p:txBody>
      </p:sp>
    </p:spTree>
    <p:extLst>
      <p:ext uri="{BB962C8B-B14F-4D97-AF65-F5344CB8AC3E}">
        <p14:creationId xmlns:p14="http://schemas.microsoft.com/office/powerpoint/2010/main" val="1877241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228600" y="1676400"/>
            <a:ext cx="8763000" cy="2438400"/>
          </a:xfrm>
        </p:spPr>
        <p:txBody>
          <a:bodyPr>
            <a:normAutofit/>
          </a:bodyPr>
          <a:lstStyle/>
          <a:p>
            <a:pPr algn="just">
              <a:lnSpc>
                <a:spcPct val="90000"/>
              </a:lnSpc>
              <a:buFont typeface="Wingdings" panose="05000000000000000000" pitchFamily="2" charset="2"/>
              <a:buChar char="q"/>
            </a:pPr>
            <a:r>
              <a:rPr lang="en-IN" altLang="en-US" sz="2400" b="1" dirty="0">
                <a:solidFill>
                  <a:srgbClr val="87319F"/>
                </a:solidFill>
              </a:rPr>
              <a:t>Same boiling point, melting point, and density.</a:t>
            </a:r>
          </a:p>
          <a:p>
            <a:pPr algn="just">
              <a:lnSpc>
                <a:spcPct val="90000"/>
              </a:lnSpc>
              <a:buFont typeface="Wingdings" panose="05000000000000000000" pitchFamily="2" charset="2"/>
              <a:buChar char="q"/>
            </a:pPr>
            <a:r>
              <a:rPr lang="en-IN" altLang="en-US" sz="2400" b="1" dirty="0">
                <a:solidFill>
                  <a:srgbClr val="87319F"/>
                </a:solidFill>
              </a:rPr>
              <a:t>Same refractive index.</a:t>
            </a:r>
          </a:p>
          <a:p>
            <a:pPr algn="just">
              <a:lnSpc>
                <a:spcPct val="90000"/>
              </a:lnSpc>
              <a:buFont typeface="Wingdings" panose="05000000000000000000" pitchFamily="2" charset="2"/>
              <a:buChar char="q"/>
            </a:pPr>
            <a:r>
              <a:rPr lang="en-IN" altLang="en-US" sz="2400" b="1" dirty="0">
                <a:solidFill>
                  <a:srgbClr val="87319F"/>
                </a:solidFill>
              </a:rPr>
              <a:t>Rotate the plane of polarized light in the same magnitude, but in opposite directions.</a:t>
            </a:r>
          </a:p>
          <a:p>
            <a:pPr algn="just">
              <a:lnSpc>
                <a:spcPct val="90000"/>
              </a:lnSpc>
              <a:buFont typeface="Wingdings" panose="05000000000000000000" pitchFamily="2" charset="2"/>
              <a:buChar char="q"/>
            </a:pPr>
            <a:r>
              <a:rPr lang="en-IN" altLang="en-US" sz="2400" b="1" dirty="0">
                <a:solidFill>
                  <a:srgbClr val="87319F"/>
                </a:solidFill>
              </a:rPr>
              <a:t>Different interaction with other chiral molecules: </a:t>
            </a:r>
          </a:p>
          <a:p>
            <a:pPr algn="just">
              <a:lnSpc>
                <a:spcPct val="90000"/>
              </a:lnSpc>
              <a:buFont typeface="Wingdings" panose="05000000000000000000" pitchFamily="2" charset="2"/>
              <a:buChar char="q"/>
            </a:pPr>
            <a:r>
              <a:rPr lang="en-IN" altLang="en-US" sz="2400" b="1" dirty="0">
                <a:solidFill>
                  <a:srgbClr val="87319F"/>
                </a:solidFill>
              </a:rPr>
              <a:t>Active site of enzymes is selective for a specific enantiomer</a:t>
            </a:r>
            <a:r>
              <a:rPr lang="en-IN" altLang="en-US" sz="2400" b="1" dirty="0" smtClean="0">
                <a:solidFill>
                  <a:srgbClr val="87319F"/>
                </a:solidFill>
              </a:rPr>
              <a:t>.</a:t>
            </a:r>
            <a:endParaRPr lang="en-IN" altLang="en-US" sz="2400" b="1" dirty="0">
              <a:solidFill>
                <a:srgbClr val="87319F"/>
              </a:solidFill>
            </a:endParaRPr>
          </a:p>
        </p:txBody>
      </p:sp>
      <p:sp>
        <p:nvSpPr>
          <p:cNvPr id="4" name="TextBox 3"/>
          <p:cNvSpPr txBox="1"/>
          <p:nvPr/>
        </p:nvSpPr>
        <p:spPr>
          <a:xfrm>
            <a:off x="711606" y="152400"/>
            <a:ext cx="7721024" cy="584775"/>
          </a:xfrm>
          <a:prstGeom prst="rect">
            <a:avLst/>
          </a:prstGeom>
          <a:noFill/>
        </p:spPr>
        <p:txBody>
          <a:bodyPr wrap="none" rtlCol="0">
            <a:spAutoFit/>
          </a:bodyPr>
          <a:lstStyle/>
          <a:p>
            <a:pPr algn="ctr"/>
            <a:r>
              <a:rPr lang="en-US" sz="3200" b="1" dirty="0" smtClean="0">
                <a:solidFill>
                  <a:srgbClr val="B533BF"/>
                </a:solidFill>
              </a:rPr>
              <a:t>Properties of Enantiomers ad </a:t>
            </a:r>
            <a:r>
              <a:rPr lang="en-US" sz="3200" b="1" dirty="0" err="1" smtClean="0">
                <a:solidFill>
                  <a:srgbClr val="B533BF"/>
                </a:solidFill>
              </a:rPr>
              <a:t>Diastereomers</a:t>
            </a:r>
            <a:endParaRPr lang="en-US" sz="3200" b="1" dirty="0">
              <a:solidFill>
                <a:srgbClr val="B533BF"/>
              </a:solidFill>
            </a:endParaRPr>
          </a:p>
        </p:txBody>
      </p:sp>
      <p:sp>
        <p:nvSpPr>
          <p:cNvPr id="5" name="Rectangle 3"/>
          <p:cNvSpPr txBox="1">
            <a:spLocks noChangeArrowheads="1"/>
          </p:cNvSpPr>
          <p:nvPr/>
        </p:nvSpPr>
        <p:spPr>
          <a:xfrm>
            <a:off x="152400" y="5105400"/>
            <a:ext cx="8839200" cy="137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anose="05000000000000000000" pitchFamily="2" charset="2"/>
              <a:buChar char="q"/>
            </a:pPr>
            <a:r>
              <a:rPr lang="en-IN" altLang="en-US" sz="2400" b="1" dirty="0" smtClean="0">
                <a:solidFill>
                  <a:srgbClr val="87319F"/>
                </a:solidFill>
              </a:rPr>
              <a:t>Have different physical and chemical properties. The difference may be significant.</a:t>
            </a:r>
          </a:p>
          <a:p>
            <a:pPr algn="just">
              <a:lnSpc>
                <a:spcPct val="90000"/>
              </a:lnSpc>
              <a:buFont typeface="Wingdings" panose="05000000000000000000" pitchFamily="2" charset="2"/>
              <a:buChar char="q"/>
            </a:pPr>
            <a:r>
              <a:rPr lang="en-IN" altLang="en-US" sz="2400" b="1" dirty="0" smtClean="0">
                <a:solidFill>
                  <a:srgbClr val="87319F"/>
                </a:solidFill>
              </a:rPr>
              <a:t>Can be easily separated using various techniques.</a:t>
            </a:r>
            <a:endParaRPr lang="en-IN" altLang="en-US" sz="2400" b="1" dirty="0">
              <a:solidFill>
                <a:srgbClr val="87319F"/>
              </a:solidFill>
            </a:endParaRPr>
          </a:p>
        </p:txBody>
      </p:sp>
      <p:sp>
        <p:nvSpPr>
          <p:cNvPr id="2" name="TextBox 1"/>
          <p:cNvSpPr txBox="1"/>
          <p:nvPr/>
        </p:nvSpPr>
        <p:spPr>
          <a:xfrm>
            <a:off x="152400" y="914400"/>
            <a:ext cx="2445734" cy="584775"/>
          </a:xfrm>
          <a:prstGeom prst="rect">
            <a:avLst/>
          </a:prstGeom>
          <a:noFill/>
        </p:spPr>
        <p:txBody>
          <a:bodyPr wrap="none" rtlCol="0">
            <a:spAutoFit/>
          </a:bodyPr>
          <a:lstStyle/>
          <a:p>
            <a:r>
              <a:rPr lang="en-IN" sz="3200" b="1" dirty="0" smtClean="0">
                <a:solidFill>
                  <a:srgbClr val="0070C0"/>
                </a:solidFill>
              </a:rPr>
              <a:t>Enantiomers:</a:t>
            </a:r>
            <a:endParaRPr lang="en-IN" sz="3200" b="1" dirty="0">
              <a:solidFill>
                <a:srgbClr val="0070C0"/>
              </a:solidFill>
            </a:endParaRPr>
          </a:p>
        </p:txBody>
      </p:sp>
      <p:sp>
        <p:nvSpPr>
          <p:cNvPr id="6" name="TextBox 5"/>
          <p:cNvSpPr txBox="1"/>
          <p:nvPr/>
        </p:nvSpPr>
        <p:spPr>
          <a:xfrm>
            <a:off x="152400" y="4343400"/>
            <a:ext cx="2776722" cy="584775"/>
          </a:xfrm>
          <a:prstGeom prst="rect">
            <a:avLst/>
          </a:prstGeom>
          <a:noFill/>
        </p:spPr>
        <p:txBody>
          <a:bodyPr wrap="none" rtlCol="0">
            <a:spAutoFit/>
          </a:bodyPr>
          <a:lstStyle/>
          <a:p>
            <a:r>
              <a:rPr lang="en-IN" sz="3200" b="1" dirty="0" err="1" smtClean="0">
                <a:solidFill>
                  <a:srgbClr val="0070C0"/>
                </a:solidFill>
              </a:rPr>
              <a:t>Diastereomers</a:t>
            </a:r>
            <a:r>
              <a:rPr lang="en-IN" sz="3200" b="1" dirty="0" smtClean="0">
                <a:solidFill>
                  <a:srgbClr val="0070C0"/>
                </a:solidFill>
              </a:rPr>
              <a:t>:</a:t>
            </a:r>
            <a:endParaRPr lang="en-IN" sz="3200" b="1" dirty="0">
              <a:solidFill>
                <a:srgbClr val="0070C0"/>
              </a:solidFill>
            </a:endParaRPr>
          </a:p>
        </p:txBody>
      </p:sp>
    </p:spTree>
    <p:extLst>
      <p:ext uri="{BB962C8B-B14F-4D97-AF65-F5344CB8AC3E}">
        <p14:creationId xmlns:p14="http://schemas.microsoft.com/office/powerpoint/2010/main" val="2838888304"/>
      </p:ext>
    </p:ext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609600" y="1295400"/>
            <a:ext cx="3517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7" rIns="19050" bIns="26987"/>
          <a:lstStyle>
            <a:lvl1pPr>
              <a:tabLst>
                <a:tab pos="457200" algn="l"/>
                <a:tab pos="914400" algn="l"/>
                <a:tab pos="1371600" algn="l"/>
              </a:tabLst>
              <a:defRPr sz="2800">
                <a:solidFill>
                  <a:srgbClr val="FFFF00"/>
                </a:solidFill>
                <a:latin typeface="Arial" pitchFamily="34" charset="0"/>
                <a:ea typeface="MS PGothic" pitchFamily="34" charset="-128"/>
              </a:defRPr>
            </a:lvl1pPr>
            <a:lvl2pPr marL="742950" indent="-285750">
              <a:tabLst>
                <a:tab pos="457200" algn="l"/>
                <a:tab pos="914400" algn="l"/>
                <a:tab pos="1371600" algn="l"/>
              </a:tabLst>
              <a:defRPr sz="2800">
                <a:solidFill>
                  <a:srgbClr val="FFFF00"/>
                </a:solidFill>
                <a:latin typeface="Arial" pitchFamily="34" charset="0"/>
                <a:ea typeface="MS PGothic" pitchFamily="34" charset="-128"/>
              </a:defRPr>
            </a:lvl2pPr>
            <a:lvl3pPr marL="1143000" indent="-228600">
              <a:tabLst>
                <a:tab pos="457200" algn="l"/>
                <a:tab pos="914400" algn="l"/>
                <a:tab pos="1371600" algn="l"/>
              </a:tabLst>
              <a:defRPr sz="2800">
                <a:solidFill>
                  <a:srgbClr val="FFFF00"/>
                </a:solidFill>
                <a:latin typeface="Arial" pitchFamily="34" charset="0"/>
                <a:ea typeface="MS PGothic" pitchFamily="34" charset="-128"/>
              </a:defRPr>
            </a:lvl3pPr>
            <a:lvl4pPr marL="1600200" indent="-228600">
              <a:tabLst>
                <a:tab pos="457200" algn="l"/>
                <a:tab pos="914400" algn="l"/>
                <a:tab pos="1371600" algn="l"/>
              </a:tabLst>
              <a:defRPr sz="2800">
                <a:solidFill>
                  <a:srgbClr val="FFFF00"/>
                </a:solidFill>
                <a:latin typeface="Arial" pitchFamily="34" charset="0"/>
                <a:ea typeface="MS PGothic" pitchFamily="34" charset="-128"/>
              </a:defRPr>
            </a:lvl4pPr>
            <a:lvl5pPr marL="2057400" indent="-228600">
              <a:tabLst>
                <a:tab pos="457200" algn="l"/>
                <a:tab pos="914400" algn="l"/>
                <a:tab pos="1371600" algn="l"/>
              </a:tabLst>
              <a:defRPr sz="2800">
                <a:solidFill>
                  <a:srgbClr val="FFFF00"/>
                </a:solidFill>
                <a:latin typeface="Arial" pitchFamily="34" charset="0"/>
                <a:ea typeface="MS PGothic" pitchFamily="34" charset="-128"/>
              </a:defRPr>
            </a:lvl5pPr>
            <a:lvl6pPr marL="2514600" indent="-228600" eaLnBrk="0" fontAlgn="base" hangingPunct="0">
              <a:lnSpc>
                <a:spcPts val="3600"/>
              </a:lnSpc>
              <a:spcBef>
                <a:spcPct val="0"/>
              </a:spcBef>
              <a:spcAft>
                <a:spcPct val="0"/>
              </a:spcAft>
              <a:tabLst>
                <a:tab pos="457200" algn="l"/>
                <a:tab pos="914400" algn="l"/>
                <a:tab pos="1371600" algn="l"/>
              </a:tabLst>
              <a:defRPr sz="2800">
                <a:solidFill>
                  <a:srgbClr val="FFFF00"/>
                </a:solidFill>
                <a:latin typeface="Arial" pitchFamily="34" charset="0"/>
                <a:ea typeface="MS PGothic" pitchFamily="34" charset="-128"/>
              </a:defRPr>
            </a:lvl6pPr>
            <a:lvl7pPr marL="2971800" indent="-228600" eaLnBrk="0" fontAlgn="base" hangingPunct="0">
              <a:lnSpc>
                <a:spcPts val="3600"/>
              </a:lnSpc>
              <a:spcBef>
                <a:spcPct val="0"/>
              </a:spcBef>
              <a:spcAft>
                <a:spcPct val="0"/>
              </a:spcAft>
              <a:tabLst>
                <a:tab pos="457200" algn="l"/>
                <a:tab pos="914400" algn="l"/>
                <a:tab pos="1371600" algn="l"/>
              </a:tabLst>
              <a:defRPr sz="2800">
                <a:solidFill>
                  <a:srgbClr val="FFFF00"/>
                </a:solidFill>
                <a:latin typeface="Arial" pitchFamily="34" charset="0"/>
                <a:ea typeface="MS PGothic" pitchFamily="34" charset="-128"/>
              </a:defRPr>
            </a:lvl7pPr>
            <a:lvl8pPr marL="3429000" indent="-228600" eaLnBrk="0" fontAlgn="base" hangingPunct="0">
              <a:lnSpc>
                <a:spcPts val="3600"/>
              </a:lnSpc>
              <a:spcBef>
                <a:spcPct val="0"/>
              </a:spcBef>
              <a:spcAft>
                <a:spcPct val="0"/>
              </a:spcAft>
              <a:tabLst>
                <a:tab pos="457200" algn="l"/>
                <a:tab pos="914400" algn="l"/>
                <a:tab pos="1371600" algn="l"/>
              </a:tabLst>
              <a:defRPr sz="2800">
                <a:solidFill>
                  <a:srgbClr val="FFFF00"/>
                </a:solidFill>
                <a:latin typeface="Arial" pitchFamily="34" charset="0"/>
                <a:ea typeface="MS PGothic" pitchFamily="34" charset="-128"/>
              </a:defRPr>
            </a:lvl8pPr>
            <a:lvl9pPr marL="3886200" indent="-228600" eaLnBrk="0" fontAlgn="base" hangingPunct="0">
              <a:lnSpc>
                <a:spcPts val="3600"/>
              </a:lnSpc>
              <a:spcBef>
                <a:spcPct val="0"/>
              </a:spcBef>
              <a:spcAft>
                <a:spcPct val="0"/>
              </a:spcAft>
              <a:tabLst>
                <a:tab pos="457200" algn="l"/>
                <a:tab pos="914400" algn="l"/>
                <a:tab pos="1371600" algn="l"/>
              </a:tabLst>
              <a:defRPr sz="2800">
                <a:solidFill>
                  <a:srgbClr val="FFFF00"/>
                </a:solidFill>
                <a:latin typeface="Arial" pitchFamily="34" charset="0"/>
                <a:ea typeface="MS PGothic" pitchFamily="34" charset="-128"/>
              </a:defRPr>
            </a:lvl9pPr>
          </a:lstStyle>
          <a:p>
            <a:pPr algn="ctr"/>
            <a:r>
              <a:rPr lang="en-US" altLang="en-US">
                <a:solidFill>
                  <a:srgbClr val="000000"/>
                </a:solidFill>
                <a:effectLst/>
              </a:rPr>
              <a:t>Enantiomers, racemic</a:t>
            </a:r>
          </a:p>
        </p:txBody>
      </p:sp>
      <p:grpSp>
        <p:nvGrpSpPr>
          <p:cNvPr id="126979" name="Group 5"/>
          <p:cNvGrpSpPr>
            <a:grpSpLocks/>
          </p:cNvGrpSpPr>
          <p:nvPr/>
        </p:nvGrpSpPr>
        <p:grpSpPr bwMode="auto">
          <a:xfrm>
            <a:off x="971550" y="2095500"/>
            <a:ext cx="2641600" cy="692150"/>
            <a:chOff x="612" y="1320"/>
            <a:chExt cx="1664" cy="436"/>
          </a:xfrm>
        </p:grpSpPr>
        <p:sp>
          <p:nvSpPr>
            <p:cNvPr id="30723" name="Rectangle 3"/>
            <p:cNvSpPr>
              <a:spLocks noChangeArrowheads="1"/>
            </p:cNvSpPr>
            <p:nvPr/>
          </p:nvSpPr>
          <p:spPr bwMode="auto">
            <a:xfrm>
              <a:off x="612" y="1320"/>
              <a:ext cx="844" cy="436"/>
            </a:xfrm>
            <a:prstGeom prst="rect">
              <a:avLst/>
            </a:prstGeom>
            <a:solidFill>
              <a:srgbClr val="FF0000"/>
            </a:solidFill>
            <a:ln w="12700">
              <a:solidFill>
                <a:srgbClr val="FFFFFF"/>
              </a:solidFill>
              <a:miter lim="800000"/>
              <a:headEnd/>
              <a:tailEnd/>
            </a:ln>
            <a:effectLst>
              <a:outerShdw blurRad="63500" dist="107763" dir="2700000" algn="ctr" rotWithShape="0">
                <a:srgbClr val="000000">
                  <a:alpha val="74998"/>
                </a:srgbClr>
              </a:outerShdw>
            </a:effectLst>
          </p:spPr>
          <p:txBody>
            <a:bodyPr wrap="none" lIns="19050" tIns="26987" rIns="19050" bIns="26987"/>
            <a:lstStyle/>
            <a:p>
              <a:pPr algn="ctr">
                <a:tabLst>
                  <a:tab pos="457200" algn="l"/>
                  <a:tab pos="914400" algn="l"/>
                  <a:tab pos="1371600" algn="l"/>
                </a:tabLst>
                <a:defRPr/>
              </a:pPr>
              <a:r>
                <a:rPr lang="en-US" b="1">
                  <a:effectLst>
                    <a:outerShdw blurRad="38100" dist="38100" dir="2700000" algn="tl">
                      <a:srgbClr val="000000"/>
                    </a:outerShdw>
                  </a:effectLst>
                  <a:latin typeface="Arial" charset="0"/>
                  <a:ea typeface="ＭＳ Ｐゴシック" charset="-128"/>
                </a:rPr>
                <a:t>C(+)</a:t>
              </a:r>
            </a:p>
          </p:txBody>
        </p:sp>
        <p:sp>
          <p:nvSpPr>
            <p:cNvPr id="30724" name="Rectangle 4"/>
            <p:cNvSpPr>
              <a:spLocks noChangeArrowheads="1"/>
            </p:cNvSpPr>
            <p:nvPr/>
          </p:nvSpPr>
          <p:spPr bwMode="auto">
            <a:xfrm>
              <a:off x="1432" y="1320"/>
              <a:ext cx="844" cy="436"/>
            </a:xfrm>
            <a:prstGeom prst="rect">
              <a:avLst/>
            </a:prstGeom>
            <a:solidFill>
              <a:srgbClr val="0000FF"/>
            </a:solidFill>
            <a:ln w="12700">
              <a:solidFill>
                <a:srgbClr val="FFFFFF"/>
              </a:solidFill>
              <a:miter lim="800000"/>
              <a:headEnd/>
              <a:tailEnd/>
            </a:ln>
            <a:effectLst>
              <a:outerShdw blurRad="63500" dist="107763" dir="2700000" algn="ctr" rotWithShape="0">
                <a:srgbClr val="000000">
                  <a:alpha val="74998"/>
                </a:srgbClr>
              </a:outerShdw>
            </a:effectLst>
          </p:spPr>
          <p:txBody>
            <a:bodyPr wrap="none" lIns="19050" tIns="26987" rIns="19050" bIns="26987"/>
            <a:lstStyle/>
            <a:p>
              <a:pPr algn="ctr">
                <a:tabLst>
                  <a:tab pos="457200" algn="l"/>
                  <a:tab pos="914400" algn="l"/>
                  <a:tab pos="1371600" algn="l"/>
                </a:tabLst>
                <a:defRPr/>
              </a:pPr>
              <a:r>
                <a:rPr lang="en-US" b="1">
                  <a:effectLst>
                    <a:outerShdw blurRad="38100" dist="38100" dir="2700000" algn="tl">
                      <a:srgbClr val="000000"/>
                    </a:outerShdw>
                  </a:effectLst>
                  <a:latin typeface="Arial" charset="0"/>
                  <a:ea typeface="ＭＳ Ｐゴシック" charset="-128"/>
                </a:rPr>
                <a:t>C(-)</a:t>
              </a:r>
            </a:p>
          </p:txBody>
        </p:sp>
      </p:grpSp>
      <p:grpSp>
        <p:nvGrpSpPr>
          <p:cNvPr id="3" name="Group 28"/>
          <p:cNvGrpSpPr>
            <a:grpSpLocks/>
          </p:cNvGrpSpPr>
          <p:nvPr/>
        </p:nvGrpSpPr>
        <p:grpSpPr bwMode="auto">
          <a:xfrm>
            <a:off x="1992313" y="3116263"/>
            <a:ext cx="1633537" cy="1289050"/>
            <a:chOff x="1255" y="1963"/>
            <a:chExt cx="1029" cy="812"/>
          </a:xfrm>
        </p:grpSpPr>
        <p:sp>
          <p:nvSpPr>
            <p:cNvPr id="30726" name="Rectangle 6"/>
            <p:cNvSpPr>
              <a:spLocks noChangeArrowheads="1"/>
            </p:cNvSpPr>
            <p:nvPr/>
          </p:nvSpPr>
          <p:spPr bwMode="auto">
            <a:xfrm>
              <a:off x="1456" y="2066"/>
              <a:ext cx="828" cy="437"/>
            </a:xfrm>
            <a:prstGeom prst="rect">
              <a:avLst/>
            </a:prstGeom>
            <a:solidFill>
              <a:srgbClr val="FFFF00"/>
            </a:solidFill>
            <a:ln w="12700">
              <a:solidFill>
                <a:srgbClr val="FFFFFF"/>
              </a:solidFill>
              <a:miter lim="800000"/>
              <a:headEnd/>
              <a:tailEnd/>
            </a:ln>
            <a:effectLst>
              <a:outerShdw blurRad="63500" dist="107763" dir="2700000" algn="ctr" rotWithShape="0">
                <a:srgbClr val="000000">
                  <a:alpha val="74998"/>
                </a:srgbClr>
              </a:outerShdw>
            </a:effectLst>
          </p:spPr>
          <p:txBody>
            <a:bodyPr wrap="none" lIns="19050" tIns="26987" rIns="19050" bIns="26987"/>
            <a:lstStyle/>
            <a:p>
              <a:pPr algn="ctr">
                <a:tabLst>
                  <a:tab pos="457200" algn="l"/>
                  <a:tab pos="914400" algn="l"/>
                  <a:tab pos="1371600" algn="l"/>
                </a:tabLst>
                <a:defRPr/>
              </a:pPr>
              <a:r>
                <a:rPr lang="en-US" b="1">
                  <a:solidFill>
                    <a:srgbClr val="000000"/>
                  </a:solidFill>
                  <a:effectLst/>
                  <a:latin typeface="Arial" charset="0"/>
                  <a:ea typeface="ＭＳ Ｐゴシック" charset="-128"/>
                </a:rPr>
                <a:t>2P(+)</a:t>
              </a:r>
            </a:p>
          </p:txBody>
        </p:sp>
        <p:sp>
          <p:nvSpPr>
            <p:cNvPr id="30727" name="Line 7"/>
            <p:cNvSpPr>
              <a:spLocks noChangeShapeType="1"/>
            </p:cNvSpPr>
            <p:nvPr/>
          </p:nvSpPr>
          <p:spPr bwMode="auto">
            <a:xfrm>
              <a:off x="1255" y="1963"/>
              <a:ext cx="0" cy="812"/>
            </a:xfrm>
            <a:prstGeom prst="line">
              <a:avLst/>
            </a:prstGeom>
            <a:noFill/>
            <a:ln w="28575">
              <a:solidFill>
                <a:schemeClr val="accent2"/>
              </a:solidFill>
              <a:round/>
              <a:headEnd/>
              <a:tailEnd type="triangle" w="med" len="med"/>
            </a:ln>
            <a:effectLst/>
          </p:spPr>
          <p:txBody>
            <a:bodyPr wrap="none" anchor="ctr"/>
            <a:lstStyle/>
            <a:p>
              <a:pPr>
                <a:defRPr/>
              </a:pPr>
              <a:endParaRPr lang="en-US">
                <a:latin typeface="Arial" charset="0"/>
                <a:ea typeface="+mn-ea"/>
              </a:endParaRPr>
            </a:p>
          </p:txBody>
        </p:sp>
      </p:grpSp>
      <p:grpSp>
        <p:nvGrpSpPr>
          <p:cNvPr id="4" name="Group 29"/>
          <p:cNvGrpSpPr>
            <a:grpSpLocks/>
          </p:cNvGrpSpPr>
          <p:nvPr/>
        </p:nvGrpSpPr>
        <p:grpSpPr bwMode="auto">
          <a:xfrm>
            <a:off x="228600" y="5029200"/>
            <a:ext cx="3883025" cy="1435100"/>
            <a:chOff x="162" y="3142"/>
            <a:chExt cx="2446" cy="1000"/>
          </a:xfrm>
        </p:grpSpPr>
        <p:grpSp>
          <p:nvGrpSpPr>
            <p:cNvPr id="127001" name="Group 10"/>
            <p:cNvGrpSpPr>
              <a:grpSpLocks/>
            </p:cNvGrpSpPr>
            <p:nvPr/>
          </p:nvGrpSpPr>
          <p:grpSpPr bwMode="auto">
            <a:xfrm>
              <a:off x="162" y="3142"/>
              <a:ext cx="2446" cy="436"/>
              <a:chOff x="162" y="3142"/>
              <a:chExt cx="2446" cy="436"/>
            </a:xfrm>
          </p:grpSpPr>
          <p:sp>
            <p:nvSpPr>
              <p:cNvPr id="30728" name="Rectangle 8"/>
              <p:cNvSpPr>
                <a:spLocks noChangeArrowheads="1"/>
              </p:cNvSpPr>
              <p:nvPr/>
            </p:nvSpPr>
            <p:spPr bwMode="auto">
              <a:xfrm>
                <a:off x="162" y="3142"/>
                <a:ext cx="1278" cy="436"/>
              </a:xfrm>
              <a:prstGeom prst="rect">
                <a:avLst/>
              </a:prstGeom>
              <a:solidFill>
                <a:srgbClr val="FF652A"/>
              </a:solidFill>
              <a:ln w="12700">
                <a:solidFill>
                  <a:srgbClr val="FFFFFF"/>
                </a:solidFill>
                <a:miter lim="800000"/>
                <a:headEnd/>
                <a:tailEnd/>
              </a:ln>
              <a:effectLst>
                <a:outerShdw blurRad="63500" dist="107763" dir="2700000" algn="ctr" rotWithShape="0">
                  <a:srgbClr val="000000">
                    <a:alpha val="74998"/>
                  </a:srgbClr>
                </a:outerShdw>
              </a:effectLst>
            </p:spPr>
            <p:txBody>
              <a:bodyPr wrap="none" lIns="19050" tIns="26987" rIns="19050" bIns="26987"/>
              <a:lstStyle/>
              <a:p>
                <a:pPr algn="ctr">
                  <a:tabLst>
                    <a:tab pos="457200" algn="l"/>
                    <a:tab pos="914400" algn="l"/>
                    <a:tab pos="1371600" algn="l"/>
                  </a:tabLst>
                  <a:defRPr/>
                </a:pPr>
                <a:r>
                  <a:rPr lang="en-US" b="1">
                    <a:effectLst>
                      <a:outerShdw blurRad="38100" dist="38100" dir="2700000" algn="tl">
                        <a:srgbClr val="000000"/>
                      </a:outerShdw>
                    </a:effectLst>
                    <a:latin typeface="Arial" charset="0"/>
                    <a:ea typeface="ＭＳ Ｐゴシック" charset="-128"/>
                  </a:rPr>
                  <a:t>C(+)</a:t>
                </a:r>
                <a:r>
                  <a:rPr lang="en-US" b="1">
                    <a:solidFill>
                      <a:srgbClr val="000000"/>
                    </a:solidFill>
                    <a:effectLst/>
                    <a:latin typeface="Arial" charset="0"/>
                    <a:ea typeface="ＭＳ Ｐゴシック" charset="-128"/>
                  </a:rPr>
                  <a:t>P(+)</a:t>
                </a:r>
              </a:p>
            </p:txBody>
          </p:sp>
          <p:sp>
            <p:nvSpPr>
              <p:cNvPr id="30729" name="Rectangle 9"/>
              <p:cNvSpPr>
                <a:spLocks noChangeArrowheads="1"/>
              </p:cNvSpPr>
              <p:nvPr/>
            </p:nvSpPr>
            <p:spPr bwMode="auto">
              <a:xfrm>
                <a:off x="1432" y="3142"/>
                <a:ext cx="1176" cy="436"/>
              </a:xfrm>
              <a:prstGeom prst="rect">
                <a:avLst/>
              </a:prstGeom>
              <a:solidFill>
                <a:srgbClr val="00FF00"/>
              </a:solidFill>
              <a:ln w="12700">
                <a:solidFill>
                  <a:srgbClr val="FFFFFF"/>
                </a:solidFill>
                <a:miter lim="800000"/>
                <a:headEnd/>
                <a:tailEnd/>
              </a:ln>
              <a:effectLst>
                <a:outerShdw blurRad="63500" dist="107763" dir="2700000" algn="ctr" rotWithShape="0">
                  <a:srgbClr val="000000">
                    <a:alpha val="74998"/>
                  </a:srgbClr>
                </a:outerShdw>
              </a:effectLst>
            </p:spPr>
            <p:txBody>
              <a:bodyPr wrap="none" lIns="19050" tIns="26987" rIns="19050" bIns="26987"/>
              <a:lstStyle/>
              <a:p>
                <a:pPr algn="ctr">
                  <a:tabLst>
                    <a:tab pos="457200" algn="l"/>
                    <a:tab pos="914400" algn="l"/>
                    <a:tab pos="1371600" algn="l"/>
                  </a:tabLst>
                  <a:defRPr/>
                </a:pPr>
                <a:r>
                  <a:rPr lang="en-US" b="1">
                    <a:effectLst>
                      <a:outerShdw blurRad="38100" dist="38100" dir="2700000" algn="tl">
                        <a:srgbClr val="000000"/>
                      </a:outerShdw>
                    </a:effectLst>
                    <a:latin typeface="Arial" charset="0"/>
                    <a:ea typeface="ＭＳ Ｐゴシック" charset="-128"/>
                  </a:rPr>
                  <a:t>C(-)</a:t>
                </a:r>
                <a:r>
                  <a:rPr lang="en-US" b="1">
                    <a:solidFill>
                      <a:srgbClr val="000000"/>
                    </a:solidFill>
                    <a:effectLst/>
                    <a:latin typeface="Arial" charset="0"/>
                    <a:ea typeface="ＭＳ Ｐゴシック" charset="-128"/>
                  </a:rPr>
                  <a:t>P(+)</a:t>
                </a:r>
              </a:p>
            </p:txBody>
          </p:sp>
        </p:grpSp>
        <p:sp>
          <p:nvSpPr>
            <p:cNvPr id="127002" name="Rectangle 11"/>
            <p:cNvSpPr>
              <a:spLocks noChangeArrowheads="1"/>
            </p:cNvSpPr>
            <p:nvPr/>
          </p:nvSpPr>
          <p:spPr bwMode="auto">
            <a:xfrm>
              <a:off x="174" y="3698"/>
              <a:ext cx="223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7" rIns="19050" bIns="26987"/>
            <a:lstStyle>
              <a:lvl1pPr>
                <a:tabLst>
                  <a:tab pos="457200" algn="l"/>
                  <a:tab pos="914400" algn="l"/>
                  <a:tab pos="1371600" algn="l"/>
                </a:tabLst>
                <a:defRPr sz="2800">
                  <a:solidFill>
                    <a:srgbClr val="FFFF00"/>
                  </a:solidFill>
                  <a:latin typeface="Arial" pitchFamily="34" charset="0"/>
                  <a:ea typeface="MS PGothic" pitchFamily="34" charset="-128"/>
                </a:defRPr>
              </a:lvl1pPr>
              <a:lvl2pPr marL="742950" indent="-285750">
                <a:tabLst>
                  <a:tab pos="457200" algn="l"/>
                  <a:tab pos="914400" algn="l"/>
                  <a:tab pos="1371600" algn="l"/>
                </a:tabLst>
                <a:defRPr sz="2800">
                  <a:solidFill>
                    <a:srgbClr val="FFFF00"/>
                  </a:solidFill>
                  <a:latin typeface="Arial" pitchFamily="34" charset="0"/>
                  <a:ea typeface="MS PGothic" pitchFamily="34" charset="-128"/>
                </a:defRPr>
              </a:lvl2pPr>
              <a:lvl3pPr marL="1143000" indent="-228600">
                <a:tabLst>
                  <a:tab pos="457200" algn="l"/>
                  <a:tab pos="914400" algn="l"/>
                  <a:tab pos="1371600" algn="l"/>
                </a:tabLst>
                <a:defRPr sz="2800">
                  <a:solidFill>
                    <a:srgbClr val="FFFF00"/>
                  </a:solidFill>
                  <a:latin typeface="Arial" pitchFamily="34" charset="0"/>
                  <a:ea typeface="MS PGothic" pitchFamily="34" charset="-128"/>
                </a:defRPr>
              </a:lvl3pPr>
              <a:lvl4pPr marL="1600200" indent="-228600">
                <a:tabLst>
                  <a:tab pos="457200" algn="l"/>
                  <a:tab pos="914400" algn="l"/>
                  <a:tab pos="1371600" algn="l"/>
                </a:tabLst>
                <a:defRPr sz="2800">
                  <a:solidFill>
                    <a:srgbClr val="FFFF00"/>
                  </a:solidFill>
                  <a:latin typeface="Arial" pitchFamily="34" charset="0"/>
                  <a:ea typeface="MS PGothic" pitchFamily="34" charset="-128"/>
                </a:defRPr>
              </a:lvl4pPr>
              <a:lvl5pPr marL="2057400" indent="-228600">
                <a:tabLst>
                  <a:tab pos="457200" algn="l"/>
                  <a:tab pos="914400" algn="l"/>
                  <a:tab pos="1371600" algn="l"/>
                </a:tabLst>
                <a:defRPr sz="2800">
                  <a:solidFill>
                    <a:srgbClr val="FFFF00"/>
                  </a:solidFill>
                  <a:latin typeface="Arial" pitchFamily="34" charset="0"/>
                  <a:ea typeface="MS PGothic" pitchFamily="34" charset="-128"/>
                </a:defRPr>
              </a:lvl5pPr>
              <a:lvl6pPr marL="2514600" indent="-228600" eaLnBrk="0" fontAlgn="base" hangingPunct="0">
                <a:lnSpc>
                  <a:spcPts val="3600"/>
                </a:lnSpc>
                <a:spcBef>
                  <a:spcPct val="0"/>
                </a:spcBef>
                <a:spcAft>
                  <a:spcPct val="0"/>
                </a:spcAft>
                <a:tabLst>
                  <a:tab pos="457200" algn="l"/>
                  <a:tab pos="914400" algn="l"/>
                  <a:tab pos="1371600" algn="l"/>
                </a:tabLst>
                <a:defRPr sz="2800">
                  <a:solidFill>
                    <a:srgbClr val="FFFF00"/>
                  </a:solidFill>
                  <a:latin typeface="Arial" pitchFamily="34" charset="0"/>
                  <a:ea typeface="MS PGothic" pitchFamily="34" charset="-128"/>
                </a:defRPr>
              </a:lvl6pPr>
              <a:lvl7pPr marL="2971800" indent="-228600" eaLnBrk="0" fontAlgn="base" hangingPunct="0">
                <a:lnSpc>
                  <a:spcPts val="3600"/>
                </a:lnSpc>
                <a:spcBef>
                  <a:spcPct val="0"/>
                </a:spcBef>
                <a:spcAft>
                  <a:spcPct val="0"/>
                </a:spcAft>
                <a:tabLst>
                  <a:tab pos="457200" algn="l"/>
                  <a:tab pos="914400" algn="l"/>
                  <a:tab pos="1371600" algn="l"/>
                </a:tabLst>
                <a:defRPr sz="2800">
                  <a:solidFill>
                    <a:srgbClr val="FFFF00"/>
                  </a:solidFill>
                  <a:latin typeface="Arial" pitchFamily="34" charset="0"/>
                  <a:ea typeface="MS PGothic" pitchFamily="34" charset="-128"/>
                </a:defRPr>
              </a:lvl7pPr>
              <a:lvl8pPr marL="3429000" indent="-228600" eaLnBrk="0" fontAlgn="base" hangingPunct="0">
                <a:lnSpc>
                  <a:spcPts val="3600"/>
                </a:lnSpc>
                <a:spcBef>
                  <a:spcPct val="0"/>
                </a:spcBef>
                <a:spcAft>
                  <a:spcPct val="0"/>
                </a:spcAft>
                <a:tabLst>
                  <a:tab pos="457200" algn="l"/>
                  <a:tab pos="914400" algn="l"/>
                  <a:tab pos="1371600" algn="l"/>
                </a:tabLst>
                <a:defRPr sz="2800">
                  <a:solidFill>
                    <a:srgbClr val="FFFF00"/>
                  </a:solidFill>
                  <a:latin typeface="Arial" pitchFamily="34" charset="0"/>
                  <a:ea typeface="MS PGothic" pitchFamily="34" charset="-128"/>
                </a:defRPr>
              </a:lvl8pPr>
              <a:lvl9pPr marL="3886200" indent="-228600" eaLnBrk="0" fontAlgn="base" hangingPunct="0">
                <a:lnSpc>
                  <a:spcPts val="3600"/>
                </a:lnSpc>
                <a:spcBef>
                  <a:spcPct val="0"/>
                </a:spcBef>
                <a:spcAft>
                  <a:spcPct val="0"/>
                </a:spcAft>
                <a:tabLst>
                  <a:tab pos="457200" algn="l"/>
                  <a:tab pos="914400" algn="l"/>
                  <a:tab pos="1371600" algn="l"/>
                </a:tabLst>
                <a:defRPr sz="2800">
                  <a:solidFill>
                    <a:srgbClr val="FFFF00"/>
                  </a:solidFill>
                  <a:latin typeface="Arial" pitchFamily="34" charset="0"/>
                  <a:ea typeface="MS PGothic" pitchFamily="34" charset="-128"/>
                </a:defRPr>
              </a:lvl9pPr>
            </a:lstStyle>
            <a:p>
              <a:r>
                <a:rPr lang="en-US" altLang="en-US" dirty="0">
                  <a:solidFill>
                    <a:srgbClr val="C24500"/>
                  </a:solidFill>
                  <a:effectLst/>
                </a:rPr>
                <a:t>Separate </a:t>
              </a:r>
              <a:r>
                <a:rPr lang="en-US" altLang="en-US" dirty="0" smtClean="0">
                  <a:solidFill>
                    <a:srgbClr val="C24500"/>
                  </a:solidFill>
                  <a:effectLst/>
                </a:rPr>
                <a:t>the </a:t>
              </a:r>
              <a:r>
                <a:rPr lang="en-US" altLang="en-US" dirty="0" err="1" smtClean="0">
                  <a:solidFill>
                    <a:srgbClr val="C24500"/>
                  </a:solidFill>
                  <a:effectLst/>
                </a:rPr>
                <a:t>diastereomers</a:t>
              </a:r>
              <a:endParaRPr lang="en-US" altLang="en-US" dirty="0">
                <a:solidFill>
                  <a:srgbClr val="C24500"/>
                </a:solidFill>
                <a:effectLst/>
              </a:endParaRPr>
            </a:p>
          </p:txBody>
        </p:sp>
      </p:grpSp>
      <p:grpSp>
        <p:nvGrpSpPr>
          <p:cNvPr id="6" name="Group 30"/>
          <p:cNvGrpSpPr>
            <a:grpSpLocks/>
          </p:cNvGrpSpPr>
          <p:nvPr/>
        </p:nvGrpSpPr>
        <p:grpSpPr bwMode="auto">
          <a:xfrm>
            <a:off x="4284663" y="3138488"/>
            <a:ext cx="3300412" cy="2209800"/>
            <a:chOff x="2699" y="1977"/>
            <a:chExt cx="2079" cy="1392"/>
          </a:xfrm>
        </p:grpSpPr>
        <p:sp>
          <p:nvSpPr>
            <p:cNvPr id="30732" name="Rectangle 12"/>
            <p:cNvSpPr>
              <a:spLocks noChangeArrowheads="1"/>
            </p:cNvSpPr>
            <p:nvPr/>
          </p:nvSpPr>
          <p:spPr bwMode="auto">
            <a:xfrm>
              <a:off x="3499" y="1977"/>
              <a:ext cx="1279" cy="437"/>
            </a:xfrm>
            <a:prstGeom prst="rect">
              <a:avLst/>
            </a:prstGeom>
            <a:solidFill>
              <a:srgbClr val="FF652A"/>
            </a:solidFill>
            <a:ln w="12700">
              <a:solidFill>
                <a:srgbClr val="FFFFFF"/>
              </a:solidFill>
              <a:miter lim="800000"/>
              <a:headEnd/>
              <a:tailEnd/>
            </a:ln>
            <a:effectLst>
              <a:outerShdw blurRad="63500" dist="107763" dir="2700000" algn="ctr" rotWithShape="0">
                <a:srgbClr val="000000">
                  <a:alpha val="74998"/>
                </a:srgbClr>
              </a:outerShdw>
            </a:effectLst>
          </p:spPr>
          <p:txBody>
            <a:bodyPr wrap="none" lIns="19050" tIns="26987" rIns="19050" bIns="26987"/>
            <a:lstStyle/>
            <a:p>
              <a:pPr algn="ctr">
                <a:tabLst>
                  <a:tab pos="457200" algn="l"/>
                  <a:tab pos="914400" algn="l"/>
                  <a:tab pos="1371600" algn="l"/>
                </a:tabLst>
                <a:defRPr/>
              </a:pPr>
              <a:r>
                <a:rPr lang="en-US" b="1" dirty="0">
                  <a:effectLst>
                    <a:outerShdw blurRad="38100" dist="38100" dir="2700000" algn="tl">
                      <a:srgbClr val="000000"/>
                    </a:outerShdw>
                  </a:effectLst>
                  <a:latin typeface="Arial" charset="0"/>
                  <a:ea typeface="ＭＳ Ｐゴシック" charset="-128"/>
                </a:rPr>
                <a:t>C(+)</a:t>
              </a:r>
              <a:r>
                <a:rPr lang="en-US" b="1" dirty="0">
                  <a:solidFill>
                    <a:srgbClr val="000000"/>
                  </a:solidFill>
                  <a:effectLst/>
                  <a:latin typeface="Arial" charset="0"/>
                  <a:ea typeface="ＭＳ Ｐゴシック" charset="-128"/>
                </a:rPr>
                <a:t>P(+)</a:t>
              </a:r>
            </a:p>
          </p:txBody>
        </p:sp>
        <p:sp>
          <p:nvSpPr>
            <p:cNvPr id="30733" name="Rectangle 13"/>
            <p:cNvSpPr>
              <a:spLocks noChangeArrowheads="1"/>
            </p:cNvSpPr>
            <p:nvPr/>
          </p:nvSpPr>
          <p:spPr bwMode="auto">
            <a:xfrm>
              <a:off x="3555" y="2626"/>
              <a:ext cx="1175" cy="437"/>
            </a:xfrm>
            <a:prstGeom prst="rect">
              <a:avLst/>
            </a:prstGeom>
            <a:solidFill>
              <a:srgbClr val="00FF00"/>
            </a:solidFill>
            <a:ln w="12700">
              <a:solidFill>
                <a:srgbClr val="FFFFFF"/>
              </a:solidFill>
              <a:miter lim="800000"/>
              <a:headEnd/>
              <a:tailEnd/>
            </a:ln>
            <a:effectLst>
              <a:outerShdw blurRad="63500" dist="107763" dir="2700000" algn="ctr" rotWithShape="0">
                <a:srgbClr val="000000">
                  <a:alpha val="74998"/>
                </a:srgbClr>
              </a:outerShdw>
            </a:effectLst>
          </p:spPr>
          <p:txBody>
            <a:bodyPr wrap="none" lIns="19050" tIns="26987" rIns="19050" bIns="26987"/>
            <a:lstStyle/>
            <a:p>
              <a:pPr algn="ctr">
                <a:tabLst>
                  <a:tab pos="457200" algn="l"/>
                  <a:tab pos="914400" algn="l"/>
                  <a:tab pos="1371600" algn="l"/>
                </a:tabLst>
                <a:defRPr/>
              </a:pPr>
              <a:r>
                <a:rPr lang="en-US" b="1">
                  <a:effectLst>
                    <a:outerShdw blurRad="38100" dist="38100" dir="2700000" algn="tl">
                      <a:srgbClr val="000000"/>
                    </a:outerShdw>
                  </a:effectLst>
                  <a:latin typeface="Arial" charset="0"/>
                  <a:ea typeface="ＭＳ Ｐゴシック" charset="-128"/>
                </a:rPr>
                <a:t>C(-)</a:t>
              </a:r>
              <a:r>
                <a:rPr lang="en-US" b="1">
                  <a:solidFill>
                    <a:srgbClr val="000000"/>
                  </a:solidFill>
                  <a:effectLst/>
                  <a:latin typeface="Arial" charset="0"/>
                  <a:ea typeface="ＭＳ Ｐゴシック" charset="-128"/>
                </a:rPr>
                <a:t>P(+)</a:t>
              </a:r>
            </a:p>
          </p:txBody>
        </p:sp>
        <p:grpSp>
          <p:nvGrpSpPr>
            <p:cNvPr id="126996" name="Group 18"/>
            <p:cNvGrpSpPr>
              <a:grpSpLocks/>
            </p:cNvGrpSpPr>
            <p:nvPr/>
          </p:nvGrpSpPr>
          <p:grpSpPr bwMode="auto">
            <a:xfrm>
              <a:off x="2699" y="2213"/>
              <a:ext cx="702" cy="1156"/>
              <a:chOff x="2699" y="2213"/>
              <a:chExt cx="702" cy="1156"/>
            </a:xfrm>
          </p:grpSpPr>
          <p:sp>
            <p:nvSpPr>
              <p:cNvPr id="30734" name="Line 14"/>
              <p:cNvSpPr>
                <a:spLocks noChangeShapeType="1"/>
              </p:cNvSpPr>
              <p:nvPr/>
            </p:nvSpPr>
            <p:spPr bwMode="auto">
              <a:xfrm>
                <a:off x="2699" y="3369"/>
                <a:ext cx="291" cy="0"/>
              </a:xfrm>
              <a:prstGeom prst="line">
                <a:avLst/>
              </a:prstGeom>
              <a:noFill/>
              <a:ln w="25400">
                <a:solidFill>
                  <a:schemeClr val="accent2"/>
                </a:solidFill>
                <a:round/>
                <a:headEnd/>
                <a:tailEnd/>
              </a:ln>
              <a:effectLst/>
            </p:spPr>
            <p:txBody>
              <a:bodyPr wrap="none" anchor="ctr"/>
              <a:lstStyle/>
              <a:p>
                <a:pPr>
                  <a:defRPr/>
                </a:pPr>
                <a:endParaRPr lang="en-US">
                  <a:latin typeface="Arial" charset="0"/>
                  <a:ea typeface="+mn-ea"/>
                </a:endParaRPr>
              </a:p>
            </p:txBody>
          </p:sp>
          <p:sp>
            <p:nvSpPr>
              <p:cNvPr id="30735" name="Line 15"/>
              <p:cNvSpPr>
                <a:spLocks noChangeShapeType="1"/>
              </p:cNvSpPr>
              <p:nvPr/>
            </p:nvSpPr>
            <p:spPr bwMode="auto">
              <a:xfrm flipV="1">
                <a:off x="3006" y="2213"/>
                <a:ext cx="0" cy="1156"/>
              </a:xfrm>
              <a:prstGeom prst="line">
                <a:avLst/>
              </a:prstGeom>
              <a:noFill/>
              <a:ln w="25400">
                <a:solidFill>
                  <a:schemeClr val="accent2"/>
                </a:solidFill>
                <a:round/>
                <a:headEnd/>
                <a:tailEnd/>
              </a:ln>
              <a:effectLst/>
            </p:spPr>
            <p:txBody>
              <a:bodyPr wrap="none" anchor="ctr"/>
              <a:lstStyle/>
              <a:p>
                <a:pPr>
                  <a:defRPr/>
                </a:pPr>
                <a:endParaRPr lang="en-US">
                  <a:latin typeface="Arial" charset="0"/>
                  <a:ea typeface="+mn-ea"/>
                </a:endParaRPr>
              </a:p>
            </p:txBody>
          </p:sp>
          <p:sp>
            <p:nvSpPr>
              <p:cNvPr id="30736" name="Line 16"/>
              <p:cNvSpPr>
                <a:spLocks noChangeShapeType="1"/>
              </p:cNvSpPr>
              <p:nvPr/>
            </p:nvSpPr>
            <p:spPr bwMode="auto">
              <a:xfrm>
                <a:off x="3022" y="2844"/>
                <a:ext cx="379" cy="0"/>
              </a:xfrm>
              <a:prstGeom prst="line">
                <a:avLst/>
              </a:prstGeom>
              <a:noFill/>
              <a:ln w="25400">
                <a:solidFill>
                  <a:schemeClr val="accent2"/>
                </a:solidFill>
                <a:round/>
                <a:headEnd/>
                <a:tailEnd type="triangle" w="med" len="med"/>
              </a:ln>
              <a:effectLst/>
            </p:spPr>
            <p:txBody>
              <a:bodyPr wrap="none" anchor="ctr"/>
              <a:lstStyle/>
              <a:p>
                <a:pPr>
                  <a:defRPr/>
                </a:pPr>
                <a:endParaRPr lang="en-US">
                  <a:latin typeface="Arial" charset="0"/>
                  <a:ea typeface="+mn-ea"/>
                </a:endParaRPr>
              </a:p>
            </p:txBody>
          </p:sp>
          <p:sp>
            <p:nvSpPr>
              <p:cNvPr id="30737" name="Line 17"/>
              <p:cNvSpPr>
                <a:spLocks noChangeShapeType="1"/>
              </p:cNvSpPr>
              <p:nvPr/>
            </p:nvSpPr>
            <p:spPr bwMode="auto">
              <a:xfrm>
                <a:off x="3022" y="2213"/>
                <a:ext cx="379" cy="0"/>
              </a:xfrm>
              <a:prstGeom prst="line">
                <a:avLst/>
              </a:prstGeom>
              <a:noFill/>
              <a:ln w="25400">
                <a:solidFill>
                  <a:schemeClr val="accent2"/>
                </a:solidFill>
                <a:round/>
                <a:headEnd/>
                <a:tailEnd type="triangle" w="med" len="med"/>
              </a:ln>
              <a:effectLst/>
            </p:spPr>
            <p:txBody>
              <a:bodyPr wrap="none" anchor="ctr"/>
              <a:lstStyle/>
              <a:p>
                <a:pPr>
                  <a:defRPr/>
                </a:pPr>
                <a:endParaRPr lang="en-US">
                  <a:latin typeface="Arial" charset="0"/>
                  <a:ea typeface="+mn-ea"/>
                </a:endParaRPr>
              </a:p>
            </p:txBody>
          </p:sp>
        </p:grpSp>
      </p:grpSp>
      <p:grpSp>
        <p:nvGrpSpPr>
          <p:cNvPr id="8" name="Group 32"/>
          <p:cNvGrpSpPr>
            <a:grpSpLocks/>
          </p:cNvGrpSpPr>
          <p:nvPr/>
        </p:nvGrpSpPr>
        <p:grpSpPr bwMode="auto">
          <a:xfrm>
            <a:off x="5905500" y="1120775"/>
            <a:ext cx="3068638" cy="5646738"/>
            <a:chOff x="3720" y="706"/>
            <a:chExt cx="1933" cy="3557"/>
          </a:xfrm>
        </p:grpSpPr>
        <p:sp>
          <p:nvSpPr>
            <p:cNvPr id="30744" name="Arc 24"/>
            <p:cNvSpPr>
              <a:spLocks/>
            </p:cNvSpPr>
            <p:nvPr/>
          </p:nvSpPr>
          <p:spPr bwMode="auto">
            <a:xfrm>
              <a:off x="4136" y="3187"/>
              <a:ext cx="683" cy="317"/>
            </a:xfrm>
            <a:custGeom>
              <a:avLst/>
              <a:gdLst>
                <a:gd name="G0" fmla="+- 21600 0 0"/>
                <a:gd name="G1" fmla="+- 68 0 0"/>
                <a:gd name="G2" fmla="+- 21600 0 0"/>
                <a:gd name="T0" fmla="*/ 21569 w 21600"/>
                <a:gd name="T1" fmla="*/ 21667 h 21667"/>
                <a:gd name="T2" fmla="*/ 1 w 21600"/>
                <a:gd name="T3" fmla="*/ 0 h 21667"/>
                <a:gd name="T4" fmla="*/ 21600 w 21600"/>
                <a:gd name="T5" fmla="*/ 68 h 21667"/>
              </a:gdLst>
              <a:ahLst/>
              <a:cxnLst>
                <a:cxn ang="0">
                  <a:pos x="T0" y="T1"/>
                </a:cxn>
                <a:cxn ang="0">
                  <a:pos x="T2" y="T3"/>
                </a:cxn>
                <a:cxn ang="0">
                  <a:pos x="T4" y="T5"/>
                </a:cxn>
              </a:cxnLst>
              <a:rect l="0" t="0" r="r" b="b"/>
              <a:pathLst>
                <a:path w="21600" h="21667" fill="none" extrusionOk="0">
                  <a:moveTo>
                    <a:pt x="21568" y="21667"/>
                  </a:moveTo>
                  <a:cubicBezTo>
                    <a:pt x="9651" y="21650"/>
                    <a:pt x="0" y="11985"/>
                    <a:pt x="0" y="68"/>
                  </a:cubicBezTo>
                  <a:cubicBezTo>
                    <a:pt x="-1" y="45"/>
                    <a:pt x="0" y="22"/>
                    <a:pt x="0" y="-1"/>
                  </a:cubicBezTo>
                </a:path>
                <a:path w="21600" h="21667" stroke="0" extrusionOk="0">
                  <a:moveTo>
                    <a:pt x="21568" y="21667"/>
                  </a:moveTo>
                  <a:cubicBezTo>
                    <a:pt x="9651" y="21650"/>
                    <a:pt x="0" y="11985"/>
                    <a:pt x="0" y="68"/>
                  </a:cubicBezTo>
                  <a:cubicBezTo>
                    <a:pt x="-1" y="45"/>
                    <a:pt x="0" y="22"/>
                    <a:pt x="0" y="-1"/>
                  </a:cubicBezTo>
                  <a:lnTo>
                    <a:pt x="21600" y="68"/>
                  </a:lnTo>
                  <a:close/>
                </a:path>
              </a:pathLst>
            </a:custGeom>
            <a:noFill/>
            <a:ln w="25400" cap="rnd">
              <a:solidFill>
                <a:schemeClr val="accent2"/>
              </a:solidFill>
              <a:round/>
              <a:headEnd/>
              <a:tailEnd/>
            </a:ln>
            <a:effectLst/>
          </p:spPr>
          <p:txBody>
            <a:bodyPr wrap="none" anchor="ctr"/>
            <a:lstStyle/>
            <a:p>
              <a:pPr>
                <a:defRPr/>
              </a:pPr>
              <a:endParaRPr lang="en-US">
                <a:effectLst>
                  <a:outerShdw blurRad="38100" dist="38100" dir="2700000" algn="tl">
                    <a:srgbClr val="C0C0C0"/>
                  </a:outerShdw>
                </a:effectLst>
                <a:latin typeface="Arial" charset="0"/>
                <a:ea typeface="ＭＳ Ｐゴシック" charset="-128"/>
              </a:endParaRPr>
            </a:p>
          </p:txBody>
        </p:sp>
        <p:grpSp>
          <p:nvGrpSpPr>
            <p:cNvPr id="126986" name="Group 31"/>
            <p:cNvGrpSpPr>
              <a:grpSpLocks/>
            </p:cNvGrpSpPr>
            <p:nvPr/>
          </p:nvGrpSpPr>
          <p:grpSpPr bwMode="auto">
            <a:xfrm>
              <a:off x="3720" y="706"/>
              <a:ext cx="1933" cy="3557"/>
              <a:chOff x="3720" y="706"/>
              <a:chExt cx="1933" cy="3557"/>
            </a:xfrm>
          </p:grpSpPr>
          <p:sp>
            <p:nvSpPr>
              <p:cNvPr id="30739" name="Rectangle 19"/>
              <p:cNvSpPr>
                <a:spLocks noChangeArrowheads="1"/>
              </p:cNvSpPr>
              <p:nvPr/>
            </p:nvSpPr>
            <p:spPr bwMode="auto">
              <a:xfrm>
                <a:off x="4825" y="3240"/>
                <a:ext cx="828" cy="436"/>
              </a:xfrm>
              <a:prstGeom prst="rect">
                <a:avLst/>
              </a:prstGeom>
              <a:solidFill>
                <a:srgbClr val="FFFF00"/>
              </a:solidFill>
              <a:ln w="12700">
                <a:solidFill>
                  <a:srgbClr val="FFFFFF"/>
                </a:solidFill>
                <a:miter lim="800000"/>
                <a:headEnd/>
                <a:tailEnd/>
              </a:ln>
              <a:effectLst>
                <a:outerShdw blurRad="63500" dist="107763" dir="2700000" algn="ctr" rotWithShape="0">
                  <a:srgbClr val="000000">
                    <a:alpha val="74998"/>
                  </a:srgbClr>
                </a:outerShdw>
              </a:effectLst>
            </p:spPr>
            <p:txBody>
              <a:bodyPr wrap="none" lIns="19050" tIns="26987" rIns="19050" bIns="26987"/>
              <a:lstStyle/>
              <a:p>
                <a:pPr algn="ctr">
                  <a:tabLst>
                    <a:tab pos="457200" algn="l"/>
                    <a:tab pos="914400" algn="l"/>
                    <a:tab pos="1371600" algn="l"/>
                  </a:tabLst>
                  <a:defRPr/>
                </a:pPr>
                <a:r>
                  <a:rPr lang="en-US" b="1">
                    <a:solidFill>
                      <a:srgbClr val="000000"/>
                    </a:solidFill>
                    <a:effectLst/>
                    <a:latin typeface="Arial" charset="0"/>
                    <a:ea typeface="ＭＳ Ｐゴシック" charset="-128"/>
                  </a:rPr>
                  <a:t>P(+)</a:t>
                </a:r>
              </a:p>
            </p:txBody>
          </p:sp>
          <p:sp>
            <p:nvSpPr>
              <p:cNvPr id="30740" name="Line 20"/>
              <p:cNvSpPr>
                <a:spLocks noChangeShapeType="1"/>
              </p:cNvSpPr>
              <p:nvPr/>
            </p:nvSpPr>
            <p:spPr bwMode="auto">
              <a:xfrm flipV="1">
                <a:off x="4135" y="1360"/>
                <a:ext cx="0" cy="516"/>
              </a:xfrm>
              <a:prstGeom prst="line">
                <a:avLst/>
              </a:prstGeom>
              <a:noFill/>
              <a:ln w="25400">
                <a:solidFill>
                  <a:schemeClr val="accent2"/>
                </a:solidFill>
                <a:round/>
                <a:headEnd/>
                <a:tailEnd type="triangle" w="med" len="med"/>
              </a:ln>
              <a:effectLst/>
            </p:spPr>
            <p:txBody>
              <a:bodyPr wrap="none" anchor="ctr"/>
              <a:lstStyle/>
              <a:p>
                <a:pPr>
                  <a:defRPr/>
                </a:pPr>
                <a:endParaRPr lang="en-US">
                  <a:latin typeface="Arial" charset="0"/>
                  <a:ea typeface="+mn-ea"/>
                </a:endParaRPr>
              </a:p>
            </p:txBody>
          </p:sp>
          <p:sp>
            <p:nvSpPr>
              <p:cNvPr id="30741" name="Line 21"/>
              <p:cNvSpPr>
                <a:spLocks noChangeShapeType="1"/>
              </p:cNvSpPr>
              <p:nvPr/>
            </p:nvSpPr>
            <p:spPr bwMode="auto">
              <a:xfrm>
                <a:off x="4135" y="3190"/>
                <a:ext cx="0" cy="562"/>
              </a:xfrm>
              <a:prstGeom prst="line">
                <a:avLst/>
              </a:prstGeom>
              <a:noFill/>
              <a:ln w="25400">
                <a:solidFill>
                  <a:schemeClr val="accent2"/>
                </a:solidFill>
                <a:round/>
                <a:headEnd/>
                <a:tailEnd type="triangle" w="med" len="med"/>
              </a:ln>
              <a:effectLst/>
            </p:spPr>
            <p:txBody>
              <a:bodyPr wrap="none" anchor="ctr"/>
              <a:lstStyle/>
              <a:p>
                <a:pPr>
                  <a:defRPr/>
                </a:pPr>
                <a:endParaRPr lang="en-US">
                  <a:latin typeface="Arial" charset="0"/>
                  <a:ea typeface="+mn-ea"/>
                </a:endParaRPr>
              </a:p>
            </p:txBody>
          </p:sp>
          <p:sp>
            <p:nvSpPr>
              <p:cNvPr id="30742" name="Rectangle 22"/>
              <p:cNvSpPr>
                <a:spLocks noChangeArrowheads="1"/>
              </p:cNvSpPr>
              <p:nvPr/>
            </p:nvSpPr>
            <p:spPr bwMode="auto">
              <a:xfrm>
                <a:off x="4801" y="1302"/>
                <a:ext cx="829" cy="436"/>
              </a:xfrm>
              <a:prstGeom prst="rect">
                <a:avLst/>
              </a:prstGeom>
              <a:solidFill>
                <a:srgbClr val="FFFF00"/>
              </a:solidFill>
              <a:ln w="12700">
                <a:solidFill>
                  <a:srgbClr val="FFFFFF"/>
                </a:solidFill>
                <a:miter lim="800000"/>
                <a:headEnd/>
                <a:tailEnd/>
              </a:ln>
              <a:effectLst>
                <a:outerShdw blurRad="63500" dist="107763" dir="2700000" algn="ctr" rotWithShape="0">
                  <a:srgbClr val="000000">
                    <a:alpha val="74998"/>
                  </a:srgbClr>
                </a:outerShdw>
              </a:effectLst>
            </p:spPr>
            <p:txBody>
              <a:bodyPr wrap="none" lIns="19050" tIns="26987" rIns="19050" bIns="26987"/>
              <a:lstStyle/>
              <a:p>
                <a:pPr algn="ctr">
                  <a:tabLst>
                    <a:tab pos="457200" algn="l"/>
                    <a:tab pos="914400" algn="l"/>
                    <a:tab pos="1371600" algn="l"/>
                  </a:tabLst>
                  <a:defRPr/>
                </a:pPr>
                <a:r>
                  <a:rPr lang="en-US" b="1">
                    <a:solidFill>
                      <a:srgbClr val="000000"/>
                    </a:solidFill>
                    <a:effectLst/>
                    <a:latin typeface="Arial" charset="0"/>
                    <a:ea typeface="ＭＳ Ｐゴシック" charset="-128"/>
                  </a:rPr>
                  <a:t>P(+)</a:t>
                </a:r>
              </a:p>
            </p:txBody>
          </p:sp>
          <p:sp>
            <p:nvSpPr>
              <p:cNvPr id="30743" name="Arc 23"/>
              <p:cNvSpPr>
                <a:spLocks/>
              </p:cNvSpPr>
              <p:nvPr/>
            </p:nvSpPr>
            <p:spPr bwMode="auto">
              <a:xfrm>
                <a:off x="4159" y="1476"/>
                <a:ext cx="612" cy="414"/>
              </a:xfrm>
              <a:custGeom>
                <a:avLst/>
                <a:gdLst>
                  <a:gd name="G0" fmla="+- 21600 0 0"/>
                  <a:gd name="G1" fmla="+- 21599 0 0"/>
                  <a:gd name="G2" fmla="+- 21600 0 0"/>
                  <a:gd name="T0" fmla="*/ 0 w 21600"/>
                  <a:gd name="T1" fmla="*/ 21599 h 21599"/>
                  <a:gd name="T2" fmla="*/ 215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683"/>
                      <a:pt x="9649" y="18"/>
                      <a:pt x="21564" y="-1"/>
                    </a:cubicBezTo>
                  </a:path>
                  <a:path w="21600" h="21599" stroke="0" extrusionOk="0">
                    <a:moveTo>
                      <a:pt x="0" y="21599"/>
                    </a:moveTo>
                    <a:cubicBezTo>
                      <a:pt x="0" y="9683"/>
                      <a:pt x="9649" y="18"/>
                      <a:pt x="21564" y="-1"/>
                    </a:cubicBezTo>
                    <a:lnTo>
                      <a:pt x="21600" y="21599"/>
                    </a:lnTo>
                    <a:close/>
                  </a:path>
                </a:pathLst>
              </a:custGeom>
              <a:noFill/>
              <a:ln w="25400" cap="rnd">
                <a:solidFill>
                  <a:schemeClr val="accent2"/>
                </a:solidFill>
                <a:round/>
                <a:headEnd/>
                <a:tailEnd/>
              </a:ln>
              <a:effectLst/>
            </p:spPr>
            <p:txBody>
              <a:bodyPr wrap="none" anchor="ctr"/>
              <a:lstStyle/>
              <a:p>
                <a:pPr>
                  <a:defRPr/>
                </a:pPr>
                <a:endParaRPr lang="en-US">
                  <a:effectLst>
                    <a:outerShdw blurRad="38100" dist="38100" dir="2700000" algn="tl">
                      <a:srgbClr val="C0C0C0"/>
                    </a:outerShdw>
                  </a:effectLst>
                  <a:latin typeface="Arial" charset="0"/>
                  <a:ea typeface="ＭＳ Ｐゴシック" charset="-128"/>
                </a:endParaRPr>
              </a:p>
            </p:txBody>
          </p:sp>
          <p:sp>
            <p:nvSpPr>
              <p:cNvPr id="30745" name="Rectangle 25"/>
              <p:cNvSpPr>
                <a:spLocks noChangeArrowheads="1"/>
              </p:cNvSpPr>
              <p:nvPr/>
            </p:nvSpPr>
            <p:spPr bwMode="auto">
              <a:xfrm>
                <a:off x="3720" y="706"/>
                <a:ext cx="845" cy="437"/>
              </a:xfrm>
              <a:prstGeom prst="rect">
                <a:avLst/>
              </a:prstGeom>
              <a:solidFill>
                <a:srgbClr val="FF0000"/>
              </a:solidFill>
              <a:ln w="12700">
                <a:solidFill>
                  <a:srgbClr val="FFFFFF"/>
                </a:solidFill>
                <a:miter lim="800000"/>
                <a:headEnd/>
                <a:tailEnd/>
              </a:ln>
              <a:effectLst>
                <a:outerShdw blurRad="63500" dist="107763" dir="2700000" algn="ctr" rotWithShape="0">
                  <a:srgbClr val="000000">
                    <a:alpha val="74998"/>
                  </a:srgbClr>
                </a:outerShdw>
              </a:effectLst>
            </p:spPr>
            <p:txBody>
              <a:bodyPr wrap="none" lIns="19050" tIns="26987" rIns="19050" bIns="26987"/>
              <a:lstStyle/>
              <a:p>
                <a:pPr algn="ctr">
                  <a:tabLst>
                    <a:tab pos="457200" algn="l"/>
                    <a:tab pos="914400" algn="l"/>
                    <a:tab pos="1371600" algn="l"/>
                  </a:tabLst>
                  <a:defRPr/>
                </a:pPr>
                <a:r>
                  <a:rPr lang="en-US" b="1">
                    <a:effectLst>
                      <a:outerShdw blurRad="38100" dist="38100" dir="2700000" algn="tl">
                        <a:srgbClr val="000000"/>
                      </a:outerShdw>
                    </a:effectLst>
                    <a:latin typeface="Arial" charset="0"/>
                    <a:ea typeface="ＭＳ Ｐゴシック" charset="-128"/>
                  </a:rPr>
                  <a:t>C(+)</a:t>
                </a:r>
              </a:p>
            </p:txBody>
          </p:sp>
          <p:sp>
            <p:nvSpPr>
              <p:cNvPr id="30746" name="Rectangle 26"/>
              <p:cNvSpPr>
                <a:spLocks noChangeArrowheads="1"/>
              </p:cNvSpPr>
              <p:nvPr/>
            </p:nvSpPr>
            <p:spPr bwMode="auto">
              <a:xfrm>
                <a:off x="3720" y="3826"/>
                <a:ext cx="845" cy="437"/>
              </a:xfrm>
              <a:prstGeom prst="rect">
                <a:avLst/>
              </a:prstGeom>
              <a:solidFill>
                <a:srgbClr val="0000FF"/>
              </a:solidFill>
              <a:ln w="12700">
                <a:solidFill>
                  <a:srgbClr val="FFFFFF"/>
                </a:solidFill>
                <a:miter lim="800000"/>
                <a:headEnd/>
                <a:tailEnd/>
              </a:ln>
              <a:effectLst>
                <a:outerShdw blurRad="63500" dist="107763" dir="2700000" algn="ctr" rotWithShape="0">
                  <a:srgbClr val="000000">
                    <a:alpha val="74998"/>
                  </a:srgbClr>
                </a:outerShdw>
              </a:effectLst>
            </p:spPr>
            <p:txBody>
              <a:bodyPr wrap="none" lIns="19050" tIns="26987" rIns="19050" bIns="26987"/>
              <a:lstStyle/>
              <a:p>
                <a:pPr algn="ctr">
                  <a:tabLst>
                    <a:tab pos="457200" algn="l"/>
                    <a:tab pos="914400" algn="l"/>
                    <a:tab pos="1371600" algn="l"/>
                  </a:tabLst>
                  <a:defRPr/>
                </a:pPr>
                <a:r>
                  <a:rPr lang="en-US" b="1">
                    <a:effectLst>
                      <a:outerShdw blurRad="38100" dist="38100" dir="2700000" algn="tl">
                        <a:srgbClr val="000000"/>
                      </a:outerShdw>
                    </a:effectLst>
                    <a:latin typeface="Arial" charset="0"/>
                    <a:ea typeface="ＭＳ Ｐゴシック" charset="-128"/>
                  </a:rPr>
                  <a:t>C(-)</a:t>
                </a:r>
              </a:p>
            </p:txBody>
          </p:sp>
        </p:grpSp>
      </p:grpSp>
      <p:sp>
        <p:nvSpPr>
          <p:cNvPr id="127013" name="Rectangle 37"/>
          <p:cNvSpPr>
            <a:spLocks noChangeArrowheads="1"/>
          </p:cNvSpPr>
          <p:nvPr/>
        </p:nvSpPr>
        <p:spPr bwMode="auto">
          <a:xfrm>
            <a:off x="7405688" y="1143000"/>
            <a:ext cx="898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00"/>
                </a:solidFill>
                <a:effectLst/>
              </a:rPr>
              <a:t>pure</a:t>
            </a:r>
          </a:p>
        </p:txBody>
      </p:sp>
      <p:sp>
        <p:nvSpPr>
          <p:cNvPr id="127014" name="Rectangle 38"/>
          <p:cNvSpPr>
            <a:spLocks noChangeArrowheads="1"/>
          </p:cNvSpPr>
          <p:nvPr/>
        </p:nvSpPr>
        <p:spPr bwMode="auto">
          <a:xfrm>
            <a:off x="7407275" y="6080125"/>
            <a:ext cx="8985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00"/>
                </a:solidFill>
                <a:effectLst/>
              </a:rPr>
              <a:t>pure</a:t>
            </a:r>
          </a:p>
        </p:txBody>
      </p:sp>
      <p:sp>
        <p:nvSpPr>
          <p:cNvPr id="127015" name="Rectangle 39"/>
          <p:cNvSpPr>
            <a:spLocks noChangeArrowheads="1"/>
          </p:cNvSpPr>
          <p:nvPr/>
        </p:nvSpPr>
        <p:spPr bwMode="auto">
          <a:xfrm>
            <a:off x="152400" y="3122613"/>
            <a:ext cx="1838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a:solidFill>
                  <a:srgbClr val="000000"/>
                </a:solidFill>
                <a:effectLst/>
              </a:rPr>
              <a:t>Add pure</a:t>
            </a:r>
          </a:p>
          <a:p>
            <a:r>
              <a:rPr lang="en-US" altLang="en-US" sz="2600">
                <a:solidFill>
                  <a:srgbClr val="000000"/>
                </a:solidFill>
                <a:effectLst/>
              </a:rPr>
              <a:t>enantiomer</a:t>
            </a:r>
          </a:p>
        </p:txBody>
      </p:sp>
      <p:sp>
        <p:nvSpPr>
          <p:cNvPr id="36" name="TextBox 35"/>
          <p:cNvSpPr txBox="1"/>
          <p:nvPr/>
        </p:nvSpPr>
        <p:spPr>
          <a:xfrm>
            <a:off x="2226949" y="152400"/>
            <a:ext cx="4690322" cy="584775"/>
          </a:xfrm>
          <a:prstGeom prst="rect">
            <a:avLst/>
          </a:prstGeom>
          <a:noFill/>
        </p:spPr>
        <p:txBody>
          <a:bodyPr wrap="none" rtlCol="0">
            <a:spAutoFit/>
          </a:bodyPr>
          <a:lstStyle/>
          <a:p>
            <a:pPr algn="ctr"/>
            <a:r>
              <a:rPr lang="en-US" sz="3200" b="1" dirty="0" smtClean="0">
                <a:solidFill>
                  <a:srgbClr val="B533BF"/>
                </a:solidFill>
              </a:rPr>
              <a:t>Resolution of Enantiomers</a:t>
            </a:r>
            <a:endParaRPr lang="en-US" sz="3200" b="1" dirty="0">
              <a:solidFill>
                <a:srgbClr val="B533BF"/>
              </a:solidFill>
            </a:endParaRPr>
          </a:p>
        </p:txBody>
      </p:sp>
    </p:spTree>
    <p:extLst>
      <p:ext uri="{BB962C8B-B14F-4D97-AF65-F5344CB8AC3E}">
        <p14:creationId xmlns:p14="http://schemas.microsoft.com/office/powerpoint/2010/main" val="8356846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5" descr="05_1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088" y="1501775"/>
            <a:ext cx="7148512"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98305" y="152400"/>
            <a:ext cx="7947624" cy="1077218"/>
          </a:xfrm>
          <a:prstGeom prst="rect">
            <a:avLst/>
          </a:prstGeom>
          <a:noFill/>
        </p:spPr>
        <p:txBody>
          <a:bodyPr wrap="none" rtlCol="0">
            <a:spAutoFit/>
          </a:bodyPr>
          <a:lstStyle/>
          <a:p>
            <a:pPr algn="ctr"/>
            <a:r>
              <a:rPr lang="en-US" sz="3200" b="1" dirty="0" smtClean="0">
                <a:solidFill>
                  <a:srgbClr val="B533BF"/>
                </a:solidFill>
              </a:rPr>
              <a:t>Resolution of Enantiomers: Requirement of a </a:t>
            </a:r>
          </a:p>
          <a:p>
            <a:pPr algn="ctr"/>
            <a:r>
              <a:rPr lang="en-US" sz="3200" b="1" dirty="0" smtClean="0">
                <a:solidFill>
                  <a:srgbClr val="B533BF"/>
                </a:solidFill>
              </a:rPr>
              <a:t>Chiral Resolving Agent</a:t>
            </a:r>
            <a:endParaRPr lang="en-US" sz="3200" b="1" dirty="0">
              <a:solidFill>
                <a:srgbClr val="B533BF"/>
              </a:solidFill>
            </a:endParaRPr>
          </a:p>
        </p:txBody>
      </p:sp>
    </p:spTree>
    <p:extLst>
      <p:ext uri="{BB962C8B-B14F-4D97-AF65-F5344CB8AC3E}">
        <p14:creationId xmlns:p14="http://schemas.microsoft.com/office/powerpoint/2010/main" val="2962068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5" descr="05_1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1905000"/>
            <a:ext cx="8593138"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98305" y="152400"/>
            <a:ext cx="7947624" cy="1077218"/>
          </a:xfrm>
          <a:prstGeom prst="rect">
            <a:avLst/>
          </a:prstGeom>
          <a:noFill/>
        </p:spPr>
        <p:txBody>
          <a:bodyPr wrap="none" rtlCol="0">
            <a:spAutoFit/>
          </a:bodyPr>
          <a:lstStyle/>
          <a:p>
            <a:pPr algn="ctr"/>
            <a:r>
              <a:rPr lang="en-US" sz="3200" b="1" dirty="0" smtClean="0">
                <a:solidFill>
                  <a:srgbClr val="B533BF"/>
                </a:solidFill>
              </a:rPr>
              <a:t>Resolution of Enantiomers: Requirement of a </a:t>
            </a:r>
          </a:p>
          <a:p>
            <a:pPr algn="ctr"/>
            <a:r>
              <a:rPr lang="en-US" sz="3200" b="1" dirty="0" smtClean="0">
                <a:solidFill>
                  <a:srgbClr val="B533BF"/>
                </a:solidFill>
              </a:rPr>
              <a:t>Chiral Resolving Agent</a:t>
            </a:r>
            <a:endParaRPr lang="en-US" sz="3200" b="1" dirty="0">
              <a:solidFill>
                <a:srgbClr val="B533BF"/>
              </a:solidFill>
            </a:endParaRPr>
          </a:p>
        </p:txBody>
      </p:sp>
    </p:spTree>
    <p:extLst>
      <p:ext uri="{BB962C8B-B14F-4D97-AF65-F5344CB8AC3E}">
        <p14:creationId xmlns:p14="http://schemas.microsoft.com/office/powerpoint/2010/main" val="2651327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6956" y="152400"/>
            <a:ext cx="4690322" cy="584775"/>
          </a:xfrm>
          <a:prstGeom prst="rect">
            <a:avLst/>
          </a:prstGeom>
          <a:noFill/>
        </p:spPr>
        <p:txBody>
          <a:bodyPr wrap="none" rtlCol="0">
            <a:spAutoFit/>
          </a:bodyPr>
          <a:lstStyle/>
          <a:p>
            <a:pPr algn="ctr"/>
            <a:r>
              <a:rPr lang="en-US" sz="3200" b="1" dirty="0" smtClean="0">
                <a:solidFill>
                  <a:srgbClr val="B533BF"/>
                </a:solidFill>
              </a:rPr>
              <a:t>Resolution of Enantiomers</a:t>
            </a:r>
            <a:endParaRPr lang="en-US" sz="3200" b="1" dirty="0">
              <a:solidFill>
                <a:srgbClr val="B533BF"/>
              </a:solidFill>
            </a:endParaRPr>
          </a:p>
        </p:txBody>
      </p:sp>
      <p:pic>
        <p:nvPicPr>
          <p:cNvPr id="4" name="Picture 30" descr="FG05_21-01"/>
          <p:cNvPicPr>
            <a:picLocks noChangeAspect="1" noChangeArrowheads="1"/>
          </p:cNvPicPr>
          <p:nvPr/>
        </p:nvPicPr>
        <p:blipFill>
          <a:blip r:embed="rId2" cstate="print"/>
          <a:srcRect/>
          <a:stretch>
            <a:fillRect/>
          </a:stretch>
        </p:blipFill>
        <p:spPr bwMode="auto">
          <a:xfrm>
            <a:off x="304800" y="2179637"/>
            <a:ext cx="8534400" cy="3916363"/>
          </a:xfrm>
          <a:prstGeom prst="rect">
            <a:avLst/>
          </a:prstGeom>
          <a:noFill/>
          <a:ln w="9525">
            <a:noFill/>
            <a:miter lim="800000"/>
            <a:headEnd/>
            <a:tailEnd/>
          </a:ln>
        </p:spPr>
      </p:pic>
      <p:sp>
        <p:nvSpPr>
          <p:cNvPr id="6" name="Rectangle 3"/>
          <p:cNvSpPr txBox="1">
            <a:spLocks noChangeArrowheads="1"/>
          </p:cNvSpPr>
          <p:nvPr/>
        </p:nvSpPr>
        <p:spPr>
          <a:xfrm>
            <a:off x="152400" y="1143000"/>
            <a:ext cx="8839200"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anose="05000000000000000000" pitchFamily="2" charset="2"/>
              <a:buChar char="q"/>
            </a:pPr>
            <a:r>
              <a:rPr lang="en-IN" altLang="en-US" sz="2000" b="1" dirty="0" smtClean="0">
                <a:solidFill>
                  <a:srgbClr val="87319F"/>
                </a:solidFill>
              </a:rPr>
              <a:t>Covalent modifications can also be applied as long as there is a way to remove the resolving agent after the separation of </a:t>
            </a:r>
            <a:r>
              <a:rPr lang="en-IN" altLang="en-US" sz="2000" b="1" dirty="0" err="1" smtClean="0">
                <a:solidFill>
                  <a:srgbClr val="87319F"/>
                </a:solidFill>
              </a:rPr>
              <a:t>diastereomers</a:t>
            </a:r>
            <a:r>
              <a:rPr lang="en-IN" altLang="en-US" sz="2000" b="1" dirty="0" smtClean="0">
                <a:solidFill>
                  <a:srgbClr val="87319F"/>
                </a:solidFill>
              </a:rPr>
              <a:t>.</a:t>
            </a:r>
            <a:endParaRPr lang="en-IN" altLang="en-US" sz="2000" b="1" dirty="0">
              <a:solidFill>
                <a:srgbClr val="87319F"/>
              </a:solidFill>
            </a:endParaRPr>
          </a:p>
        </p:txBody>
      </p:sp>
    </p:spTree>
    <p:extLst>
      <p:ext uri="{BB962C8B-B14F-4D97-AF65-F5344CB8AC3E}">
        <p14:creationId xmlns:p14="http://schemas.microsoft.com/office/powerpoint/2010/main" val="3427844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81000" y="1524000"/>
            <a:ext cx="8534400" cy="1447800"/>
          </a:xfrm>
        </p:spPr>
        <p:txBody>
          <a:bodyPr>
            <a:normAutofit/>
          </a:bodyPr>
          <a:lstStyle/>
          <a:p>
            <a:pPr algn="just">
              <a:buFont typeface="Wingdings" panose="05000000000000000000" pitchFamily="2" charset="2"/>
              <a:buChar char="q"/>
            </a:pPr>
            <a:r>
              <a:rPr lang="en-IN" sz="2000" b="1" dirty="0" err="1">
                <a:solidFill>
                  <a:srgbClr val="87319F"/>
                </a:solidFill>
              </a:rPr>
              <a:t>Atropisomers</a:t>
            </a:r>
            <a:r>
              <a:rPr lang="en-IN" sz="2000" b="1" dirty="0">
                <a:solidFill>
                  <a:srgbClr val="87319F"/>
                </a:solidFill>
              </a:rPr>
              <a:t> are stereoisomers resulting from hindered rotation about single bonds where the steric strain barrier to rotation is high enough to allow for the isolation of the conformers (from Greek, a = not and </a:t>
            </a:r>
            <a:r>
              <a:rPr lang="en-IN" sz="2000" b="1" dirty="0" err="1">
                <a:solidFill>
                  <a:srgbClr val="87319F"/>
                </a:solidFill>
              </a:rPr>
              <a:t>tropos</a:t>
            </a:r>
            <a:r>
              <a:rPr lang="en-IN" sz="2000" b="1" dirty="0">
                <a:solidFill>
                  <a:srgbClr val="87319F"/>
                </a:solidFill>
              </a:rPr>
              <a:t> = turn). </a:t>
            </a:r>
            <a:endParaRPr lang="en-US" altLang="en-US" sz="2000" b="1" dirty="0">
              <a:solidFill>
                <a:srgbClr val="87319F"/>
              </a:solidFill>
            </a:endParaRPr>
          </a:p>
        </p:txBody>
      </p:sp>
      <p:sp>
        <p:nvSpPr>
          <p:cNvPr id="8" name="TextBox 7"/>
          <p:cNvSpPr txBox="1"/>
          <p:nvPr/>
        </p:nvSpPr>
        <p:spPr>
          <a:xfrm>
            <a:off x="653265" y="152400"/>
            <a:ext cx="7837723" cy="584775"/>
          </a:xfrm>
          <a:prstGeom prst="rect">
            <a:avLst/>
          </a:prstGeom>
          <a:noFill/>
        </p:spPr>
        <p:txBody>
          <a:bodyPr wrap="none" rtlCol="0">
            <a:spAutoFit/>
          </a:bodyPr>
          <a:lstStyle/>
          <a:p>
            <a:pPr algn="ctr"/>
            <a:r>
              <a:rPr lang="en-US" sz="3200" b="1" dirty="0" smtClean="0">
                <a:solidFill>
                  <a:srgbClr val="B533BF"/>
                </a:solidFill>
              </a:rPr>
              <a:t>Chirality Without a </a:t>
            </a:r>
            <a:r>
              <a:rPr lang="en-US" sz="3200" b="1" dirty="0" err="1" smtClean="0">
                <a:solidFill>
                  <a:srgbClr val="B533BF"/>
                </a:solidFill>
              </a:rPr>
              <a:t>Stereogenic</a:t>
            </a:r>
            <a:r>
              <a:rPr lang="en-US" sz="3200" b="1" dirty="0" smtClean="0">
                <a:solidFill>
                  <a:srgbClr val="B533BF"/>
                </a:solidFill>
              </a:rPr>
              <a:t> Carbon Atom</a:t>
            </a:r>
            <a:endParaRPr lang="en-US" sz="3200" b="1" dirty="0">
              <a:solidFill>
                <a:srgbClr val="B533BF"/>
              </a:solidFill>
            </a:endParaRPr>
          </a:p>
        </p:txBody>
      </p:sp>
      <p:sp>
        <p:nvSpPr>
          <p:cNvPr id="9" name="TextBox 8"/>
          <p:cNvSpPr txBox="1"/>
          <p:nvPr/>
        </p:nvSpPr>
        <p:spPr>
          <a:xfrm>
            <a:off x="152400" y="838200"/>
            <a:ext cx="3028393" cy="584775"/>
          </a:xfrm>
          <a:prstGeom prst="rect">
            <a:avLst/>
          </a:prstGeom>
          <a:noFill/>
        </p:spPr>
        <p:txBody>
          <a:bodyPr wrap="none" rtlCol="0">
            <a:spAutoFit/>
          </a:bodyPr>
          <a:lstStyle/>
          <a:p>
            <a:r>
              <a:rPr lang="en-IN" sz="3200" b="1" dirty="0" err="1" smtClean="0">
                <a:solidFill>
                  <a:srgbClr val="0070C0"/>
                </a:solidFill>
              </a:rPr>
              <a:t>Atropisomerism</a:t>
            </a:r>
            <a:r>
              <a:rPr lang="en-IN" sz="3200" b="1" dirty="0" smtClean="0">
                <a:solidFill>
                  <a:srgbClr val="0070C0"/>
                </a:solidFill>
              </a:rPr>
              <a:t>:</a:t>
            </a:r>
            <a:endParaRPr lang="en-IN" sz="3200" b="1" dirty="0">
              <a:solidFill>
                <a:srgbClr val="0070C0"/>
              </a:solidFill>
            </a:endParaRPr>
          </a:p>
        </p:txBody>
      </p:sp>
      <p:sp>
        <p:nvSpPr>
          <p:cNvPr id="10" name="Rectangle 3"/>
          <p:cNvSpPr txBox="1">
            <a:spLocks noChangeArrowheads="1"/>
          </p:cNvSpPr>
          <p:nvPr/>
        </p:nvSpPr>
        <p:spPr>
          <a:xfrm>
            <a:off x="381000" y="2971800"/>
            <a:ext cx="8534400" cy="45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IN" sz="2000" b="1" dirty="0" smtClean="0">
                <a:solidFill>
                  <a:srgbClr val="87319F"/>
                </a:solidFill>
              </a:rPr>
              <a:t>Observed in substituted biphenyl derivatives.</a:t>
            </a:r>
            <a:endParaRPr lang="en-US" altLang="en-US" sz="2000" b="1" dirty="0">
              <a:solidFill>
                <a:srgbClr val="87319F"/>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394368188"/>
              </p:ext>
            </p:extLst>
          </p:nvPr>
        </p:nvGraphicFramePr>
        <p:xfrm>
          <a:off x="6705600" y="2660650"/>
          <a:ext cx="2060575" cy="1606550"/>
        </p:xfrm>
        <a:graphic>
          <a:graphicData uri="http://schemas.openxmlformats.org/presentationml/2006/ole">
            <mc:AlternateContent xmlns:mc="http://schemas.openxmlformats.org/markup-compatibility/2006">
              <mc:Choice xmlns:v="urn:schemas-microsoft-com:vml" Requires="v">
                <p:oleObj spid="_x0000_s206873" r:id="rId3" imgW="2060438" imgH="1605788" progId="">
                  <p:embed/>
                </p:oleObj>
              </mc:Choice>
              <mc:Fallback>
                <p:oleObj r:id="rId3" imgW="2060438" imgH="1605788" progId="">
                  <p:embed/>
                  <p:pic>
                    <p:nvPicPr>
                      <p:cNvPr id="0" name=""/>
                      <p:cNvPicPr/>
                      <p:nvPr/>
                    </p:nvPicPr>
                    <p:blipFill>
                      <a:blip r:embed="rId4"/>
                      <a:stretch>
                        <a:fillRect/>
                      </a:stretch>
                    </p:blipFill>
                    <p:spPr>
                      <a:xfrm>
                        <a:off x="6705600" y="2660650"/>
                        <a:ext cx="2060575" cy="1606550"/>
                      </a:xfrm>
                      <a:prstGeom prst="rect">
                        <a:avLst/>
                      </a:prstGeom>
                    </p:spPr>
                  </p:pic>
                </p:oleObj>
              </mc:Fallback>
            </mc:AlternateContent>
          </a:graphicData>
        </a:graphic>
      </p:graphicFrame>
      <p:sp>
        <p:nvSpPr>
          <p:cNvPr id="13" name="Rectangle 3"/>
          <p:cNvSpPr txBox="1">
            <a:spLocks noChangeArrowheads="1"/>
          </p:cNvSpPr>
          <p:nvPr/>
        </p:nvSpPr>
        <p:spPr>
          <a:xfrm>
            <a:off x="381000" y="3581400"/>
            <a:ext cx="5867400" cy="1295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IN" sz="2000" b="1" dirty="0">
                <a:solidFill>
                  <a:srgbClr val="87319F"/>
                </a:solidFill>
              </a:rPr>
              <a:t>If </a:t>
            </a:r>
            <a:r>
              <a:rPr lang="en-IN" sz="2000" b="1" dirty="0" smtClean="0">
                <a:solidFill>
                  <a:srgbClr val="87319F"/>
                </a:solidFill>
              </a:rPr>
              <a:t>the </a:t>
            </a:r>
            <a:r>
              <a:rPr lang="en-IN" sz="2000" b="1" dirty="0" err="1">
                <a:solidFill>
                  <a:srgbClr val="87319F"/>
                </a:solidFill>
              </a:rPr>
              <a:t>ortho</a:t>
            </a:r>
            <a:r>
              <a:rPr lang="en-IN" sz="2000" b="1" dirty="0">
                <a:solidFill>
                  <a:srgbClr val="87319F"/>
                </a:solidFill>
              </a:rPr>
              <a:t> </a:t>
            </a:r>
            <a:r>
              <a:rPr lang="en-IN" sz="2000" b="1" dirty="0" smtClean="0">
                <a:solidFill>
                  <a:srgbClr val="87319F"/>
                </a:solidFill>
              </a:rPr>
              <a:t>substituents </a:t>
            </a:r>
            <a:r>
              <a:rPr lang="en-IN" sz="2000" b="1" dirty="0">
                <a:solidFill>
                  <a:srgbClr val="87319F"/>
                </a:solidFill>
              </a:rPr>
              <a:t>are large then the total </a:t>
            </a:r>
            <a:r>
              <a:rPr lang="en-IN" sz="2000" b="1" dirty="0" smtClean="0">
                <a:solidFill>
                  <a:srgbClr val="87319F"/>
                </a:solidFill>
              </a:rPr>
              <a:t>strain </a:t>
            </a:r>
            <a:r>
              <a:rPr lang="en-IN" sz="2000" b="1" dirty="0">
                <a:solidFill>
                  <a:srgbClr val="87319F"/>
                </a:solidFill>
              </a:rPr>
              <a:t>restricts C-C bond rotation to such an extent that the two conformers become configurationally stable</a:t>
            </a:r>
            <a:r>
              <a:rPr lang="en-IN" sz="2000" b="1" dirty="0" smtClean="0">
                <a:solidFill>
                  <a:srgbClr val="87319F"/>
                </a:solidFill>
              </a:rPr>
              <a:t>.</a:t>
            </a:r>
            <a:endParaRPr lang="en-US" altLang="en-US" sz="2000" b="1" dirty="0">
              <a:solidFill>
                <a:srgbClr val="87319F"/>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99663206"/>
              </p:ext>
            </p:extLst>
          </p:nvPr>
        </p:nvGraphicFramePr>
        <p:xfrm>
          <a:off x="8382000" y="3962400"/>
          <a:ext cx="646113" cy="566737"/>
        </p:xfrm>
        <a:graphic>
          <a:graphicData uri="http://schemas.openxmlformats.org/presentationml/2006/ole">
            <mc:AlternateContent xmlns:mc="http://schemas.openxmlformats.org/markup-compatibility/2006">
              <mc:Choice xmlns:v="urn:schemas-microsoft-com:vml" Requires="v">
                <p:oleObj spid="_x0000_s206874" r:id="rId5" imgW="645983" imgH="566420" progId="">
                  <p:embed/>
                </p:oleObj>
              </mc:Choice>
              <mc:Fallback>
                <p:oleObj r:id="rId5" imgW="645983" imgH="566420" progId="">
                  <p:embed/>
                  <p:pic>
                    <p:nvPicPr>
                      <p:cNvPr id="0" name=""/>
                      <p:cNvPicPr/>
                      <p:nvPr/>
                    </p:nvPicPr>
                    <p:blipFill>
                      <a:blip r:embed="rId6"/>
                      <a:stretch>
                        <a:fillRect/>
                      </a:stretch>
                    </p:blipFill>
                    <p:spPr>
                      <a:xfrm>
                        <a:off x="8382000" y="3962400"/>
                        <a:ext cx="646113" cy="566737"/>
                      </a:xfrm>
                      <a:prstGeom prst="rect">
                        <a:avLst/>
                      </a:prstGeom>
                    </p:spPr>
                  </p:pic>
                </p:oleObj>
              </mc:Fallback>
            </mc:AlternateContent>
          </a:graphicData>
        </a:graphic>
      </p:graphicFrame>
      <p:pic>
        <p:nvPicPr>
          <p:cNvPr id="206854" name="Picture 6" descr="Image result for Atropisomeris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677021"/>
            <a:ext cx="5772150" cy="2162176"/>
          </a:xfrm>
          <a:prstGeom prst="rect">
            <a:avLst/>
          </a:prstGeom>
          <a:ln w="28575" cap="sq">
            <a:solidFill>
              <a:srgbClr val="DD114B"/>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687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156358" y="990600"/>
            <a:ext cx="4559500" cy="1219200"/>
          </a:xfrm>
        </p:spPr>
        <p:txBody>
          <a:bodyPr>
            <a:normAutofit/>
          </a:bodyPr>
          <a:lstStyle/>
          <a:p>
            <a:pPr algn="just">
              <a:buFont typeface="Wingdings" panose="05000000000000000000" pitchFamily="2" charset="2"/>
              <a:buChar char="q"/>
            </a:pPr>
            <a:r>
              <a:rPr lang="en-IN" sz="2000" b="1" dirty="0" smtClean="0">
                <a:solidFill>
                  <a:srgbClr val="87319F"/>
                </a:solidFill>
              </a:rPr>
              <a:t>First observed in 1922 by </a:t>
            </a:r>
            <a:r>
              <a:rPr lang="en-IN" sz="2000" b="1" dirty="0" err="1" smtClean="0">
                <a:solidFill>
                  <a:srgbClr val="87319F"/>
                </a:solidFill>
              </a:rPr>
              <a:t>Cristie</a:t>
            </a:r>
            <a:r>
              <a:rPr lang="en-IN" sz="2000" b="1" dirty="0" smtClean="0">
                <a:solidFill>
                  <a:srgbClr val="87319F"/>
                </a:solidFill>
              </a:rPr>
              <a:t>. The term “</a:t>
            </a:r>
            <a:r>
              <a:rPr lang="en-IN" sz="2000" b="1" dirty="0" err="1" smtClean="0">
                <a:solidFill>
                  <a:srgbClr val="87319F"/>
                </a:solidFill>
              </a:rPr>
              <a:t>atropisomerism</a:t>
            </a:r>
            <a:r>
              <a:rPr lang="en-IN" sz="2000" b="1" dirty="0" smtClean="0">
                <a:solidFill>
                  <a:srgbClr val="87319F"/>
                </a:solidFill>
              </a:rPr>
              <a:t>” was coined in 1933.</a:t>
            </a:r>
          </a:p>
          <a:p>
            <a:pPr algn="just">
              <a:buFont typeface="Wingdings" panose="05000000000000000000" pitchFamily="2" charset="2"/>
              <a:buChar char="q"/>
            </a:pPr>
            <a:endParaRPr lang="en-IN" sz="2000" b="1" dirty="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marL="0" indent="0" algn="just">
              <a:buNone/>
            </a:pPr>
            <a:endParaRPr lang="en-IN" sz="2000" b="1" dirty="0" smtClean="0">
              <a:solidFill>
                <a:srgbClr val="87319F"/>
              </a:solidFill>
            </a:endParaRPr>
          </a:p>
        </p:txBody>
      </p:sp>
      <p:sp>
        <p:nvSpPr>
          <p:cNvPr id="8" name="TextBox 7"/>
          <p:cNvSpPr txBox="1"/>
          <p:nvPr/>
        </p:nvSpPr>
        <p:spPr>
          <a:xfrm>
            <a:off x="3114840" y="152400"/>
            <a:ext cx="2914580" cy="584775"/>
          </a:xfrm>
          <a:prstGeom prst="rect">
            <a:avLst/>
          </a:prstGeom>
          <a:noFill/>
        </p:spPr>
        <p:txBody>
          <a:bodyPr wrap="none" rtlCol="0">
            <a:spAutoFit/>
          </a:bodyPr>
          <a:lstStyle/>
          <a:p>
            <a:pPr algn="ctr"/>
            <a:r>
              <a:rPr lang="en-US" sz="3200" b="1" dirty="0" err="1" smtClean="0">
                <a:solidFill>
                  <a:srgbClr val="B533BF"/>
                </a:solidFill>
              </a:rPr>
              <a:t>Atropisomerism</a:t>
            </a:r>
            <a:endParaRPr lang="en-US" sz="3200" b="1" dirty="0">
              <a:solidFill>
                <a:srgbClr val="B533BF"/>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90832642"/>
              </p:ext>
            </p:extLst>
          </p:nvPr>
        </p:nvGraphicFramePr>
        <p:xfrm>
          <a:off x="4864100" y="1108075"/>
          <a:ext cx="4064000" cy="1808163"/>
        </p:xfrm>
        <a:graphic>
          <a:graphicData uri="http://schemas.openxmlformats.org/presentationml/2006/ole">
            <mc:AlternateContent xmlns:mc="http://schemas.openxmlformats.org/markup-compatibility/2006">
              <mc:Choice xmlns:v="urn:schemas-microsoft-com:vml" Requires="v">
                <p:oleObj spid="_x0000_s237583" r:id="rId3" imgW="4775499" imgH="2125472" progId="">
                  <p:embed/>
                </p:oleObj>
              </mc:Choice>
              <mc:Fallback>
                <p:oleObj r:id="rId3" imgW="4775499" imgH="2125472" progId="">
                  <p:embed/>
                  <p:pic>
                    <p:nvPicPr>
                      <p:cNvPr id="0" name=""/>
                      <p:cNvPicPr/>
                      <p:nvPr/>
                    </p:nvPicPr>
                    <p:blipFill>
                      <a:blip r:embed="rId4"/>
                      <a:stretch>
                        <a:fillRect/>
                      </a:stretch>
                    </p:blipFill>
                    <p:spPr>
                      <a:xfrm>
                        <a:off x="4864100" y="1108075"/>
                        <a:ext cx="4064000" cy="1808163"/>
                      </a:xfrm>
                      <a:prstGeom prst="rect">
                        <a:avLst/>
                      </a:prstGeom>
                    </p:spPr>
                  </p:pic>
                </p:oleObj>
              </mc:Fallback>
            </mc:AlternateContent>
          </a:graphicData>
        </a:graphic>
      </p:graphicFrame>
      <p:pic>
        <p:nvPicPr>
          <p:cNvPr id="11" name="Picture 5" descr="05_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038600"/>
            <a:ext cx="6985660" cy="27595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a:spLocks noChangeArrowheads="1"/>
          </p:cNvSpPr>
          <p:nvPr/>
        </p:nvSpPr>
        <p:spPr>
          <a:xfrm>
            <a:off x="152400" y="2971800"/>
            <a:ext cx="845807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IN" altLang="en-US" sz="2000" b="1" dirty="0">
                <a:solidFill>
                  <a:srgbClr val="87319F"/>
                </a:solidFill>
              </a:rPr>
              <a:t>This type of chirality is termed “Axial Chirality” because it involves the spatial arrangements of substituents along as axis such that the molecule is non-superimposable on its mirror image.</a:t>
            </a:r>
            <a:endParaRPr lang="en-US" altLang="en-US" sz="2000" b="1" dirty="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marL="0" indent="0" algn="just">
              <a:buFont typeface="Arial" pitchFamily="34" charset="0"/>
              <a:buNone/>
            </a:pPr>
            <a:endParaRPr lang="en-IN" sz="2000" b="1" dirty="0" smtClean="0">
              <a:solidFill>
                <a:srgbClr val="87319F"/>
              </a:solidFill>
            </a:endParaRPr>
          </a:p>
        </p:txBody>
      </p:sp>
    </p:spTree>
    <p:extLst>
      <p:ext uri="{BB962C8B-B14F-4D97-AF65-F5344CB8AC3E}">
        <p14:creationId xmlns:p14="http://schemas.microsoft.com/office/powerpoint/2010/main" val="2350301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04930" y="990600"/>
            <a:ext cx="8534400" cy="457200"/>
          </a:xfrm>
        </p:spPr>
        <p:txBody>
          <a:bodyPr>
            <a:normAutofit/>
          </a:bodyPr>
          <a:lstStyle/>
          <a:p>
            <a:pPr algn="just">
              <a:buFont typeface="Wingdings" panose="05000000000000000000" pitchFamily="2" charset="2"/>
              <a:buChar char="q"/>
            </a:pPr>
            <a:r>
              <a:rPr lang="en-IN" sz="2000" b="1" dirty="0" smtClean="0">
                <a:solidFill>
                  <a:srgbClr val="87319F"/>
                </a:solidFill>
              </a:rPr>
              <a:t>Barrier to rotation determines the half life of the conformers.</a:t>
            </a:r>
          </a:p>
        </p:txBody>
      </p:sp>
      <p:sp>
        <p:nvSpPr>
          <p:cNvPr id="8" name="TextBox 7"/>
          <p:cNvSpPr txBox="1"/>
          <p:nvPr/>
        </p:nvSpPr>
        <p:spPr>
          <a:xfrm>
            <a:off x="3114840" y="152400"/>
            <a:ext cx="2914580" cy="584775"/>
          </a:xfrm>
          <a:prstGeom prst="rect">
            <a:avLst/>
          </a:prstGeom>
          <a:noFill/>
        </p:spPr>
        <p:txBody>
          <a:bodyPr wrap="none" rtlCol="0">
            <a:spAutoFit/>
          </a:bodyPr>
          <a:lstStyle/>
          <a:p>
            <a:pPr algn="ctr"/>
            <a:r>
              <a:rPr lang="en-US" sz="3200" b="1" dirty="0" err="1" smtClean="0">
                <a:solidFill>
                  <a:srgbClr val="B533BF"/>
                </a:solidFill>
              </a:rPr>
              <a:t>Atropisomerism</a:t>
            </a:r>
            <a:endParaRPr lang="en-US" sz="3200" b="1" dirty="0">
              <a:solidFill>
                <a:srgbClr val="B533BF"/>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806646989"/>
              </p:ext>
            </p:extLst>
          </p:nvPr>
        </p:nvGraphicFramePr>
        <p:xfrm>
          <a:off x="1219200" y="1752600"/>
          <a:ext cx="2433637" cy="2998787"/>
        </p:xfrm>
        <a:graphic>
          <a:graphicData uri="http://schemas.openxmlformats.org/presentationml/2006/ole">
            <mc:AlternateContent xmlns:mc="http://schemas.openxmlformats.org/markup-compatibility/2006">
              <mc:Choice xmlns:v="urn:schemas-microsoft-com:vml" Requires="v">
                <p:oleObj spid="_x0000_s238612" r:id="rId3" imgW="2432983" imgH="2998724" progId="">
                  <p:embed/>
                </p:oleObj>
              </mc:Choice>
              <mc:Fallback>
                <p:oleObj r:id="rId3" imgW="2432983" imgH="2998724" progId="">
                  <p:embed/>
                  <p:pic>
                    <p:nvPicPr>
                      <p:cNvPr id="0" name=""/>
                      <p:cNvPicPr/>
                      <p:nvPr/>
                    </p:nvPicPr>
                    <p:blipFill>
                      <a:blip r:embed="rId4"/>
                      <a:stretch>
                        <a:fillRect/>
                      </a:stretch>
                    </p:blipFill>
                    <p:spPr>
                      <a:xfrm>
                        <a:off x="1219200" y="1752600"/>
                        <a:ext cx="2433637" cy="299878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782782222"/>
              </p:ext>
            </p:extLst>
          </p:nvPr>
        </p:nvGraphicFramePr>
        <p:xfrm>
          <a:off x="5338763" y="1700150"/>
          <a:ext cx="2433637" cy="2998787"/>
        </p:xfrm>
        <a:graphic>
          <a:graphicData uri="http://schemas.openxmlformats.org/presentationml/2006/ole">
            <mc:AlternateContent xmlns:mc="http://schemas.openxmlformats.org/markup-compatibility/2006">
              <mc:Choice xmlns:v="urn:schemas-microsoft-com:vml" Requires="v">
                <p:oleObj spid="_x0000_s238613" r:id="rId5" imgW="2433492" imgH="2998724" progId="">
                  <p:embed/>
                </p:oleObj>
              </mc:Choice>
              <mc:Fallback>
                <p:oleObj r:id="rId5" imgW="2433492" imgH="2998724" progId="">
                  <p:embed/>
                  <p:pic>
                    <p:nvPicPr>
                      <p:cNvPr id="0" name=""/>
                      <p:cNvPicPr/>
                      <p:nvPr/>
                    </p:nvPicPr>
                    <p:blipFill>
                      <a:blip r:embed="rId6"/>
                      <a:stretch>
                        <a:fillRect/>
                      </a:stretch>
                    </p:blipFill>
                    <p:spPr>
                      <a:xfrm>
                        <a:off x="5338763" y="1700150"/>
                        <a:ext cx="2433637" cy="2998787"/>
                      </a:xfrm>
                      <a:prstGeom prst="rect">
                        <a:avLst/>
                      </a:prstGeom>
                    </p:spPr>
                  </p:pic>
                </p:oleObj>
              </mc:Fallback>
            </mc:AlternateContent>
          </a:graphicData>
        </a:graphic>
      </p:graphicFrame>
      <p:sp>
        <p:nvSpPr>
          <p:cNvPr id="7" name="Rectangle 3"/>
          <p:cNvSpPr txBox="1">
            <a:spLocks noChangeArrowheads="1"/>
          </p:cNvSpPr>
          <p:nvPr/>
        </p:nvSpPr>
        <p:spPr>
          <a:xfrm>
            <a:off x="304930" y="5257800"/>
            <a:ext cx="85344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US" sz="2000" b="1" dirty="0">
                <a:solidFill>
                  <a:srgbClr val="87319F"/>
                </a:solidFill>
              </a:rPr>
              <a:t>In general, </a:t>
            </a:r>
            <a:r>
              <a:rPr lang="en-US" sz="2000" b="1" dirty="0" err="1">
                <a:solidFill>
                  <a:srgbClr val="87319F"/>
                </a:solidFill>
              </a:rPr>
              <a:t>atropisomers</a:t>
            </a:r>
            <a:r>
              <a:rPr lang="en-US" sz="2000" b="1" dirty="0">
                <a:solidFill>
                  <a:srgbClr val="87319F"/>
                </a:solidFill>
              </a:rPr>
              <a:t> are considered physically separable when they have a half-life at room temperature of &gt;1000 s (16.7 min).</a:t>
            </a:r>
            <a:endParaRPr lang="en-IN" sz="2000" b="1" dirty="0" smtClean="0">
              <a:solidFill>
                <a:srgbClr val="87319F"/>
              </a:solidFill>
            </a:endParaRPr>
          </a:p>
        </p:txBody>
      </p:sp>
    </p:spTree>
    <p:extLst>
      <p:ext uri="{BB962C8B-B14F-4D97-AF65-F5344CB8AC3E}">
        <p14:creationId xmlns:p14="http://schemas.microsoft.com/office/powerpoint/2010/main" val="41556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08711" y="152400"/>
            <a:ext cx="3926845" cy="584775"/>
          </a:xfrm>
          <a:prstGeom prst="rect">
            <a:avLst/>
          </a:prstGeom>
          <a:noFill/>
        </p:spPr>
        <p:txBody>
          <a:bodyPr wrap="none" rtlCol="0">
            <a:spAutoFit/>
          </a:bodyPr>
          <a:lstStyle/>
          <a:p>
            <a:pPr algn="ctr"/>
            <a:r>
              <a:rPr lang="en-US" sz="3200" b="1" dirty="0" smtClean="0">
                <a:solidFill>
                  <a:srgbClr val="B533BF"/>
                </a:solidFill>
              </a:rPr>
              <a:t>Nomenclature System</a:t>
            </a:r>
            <a:endParaRPr lang="en-US" sz="3200" b="1" dirty="0">
              <a:solidFill>
                <a:srgbClr val="B533BF"/>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207799343"/>
              </p:ext>
            </p:extLst>
          </p:nvPr>
        </p:nvGraphicFramePr>
        <p:xfrm>
          <a:off x="1219200" y="3723283"/>
          <a:ext cx="6747008" cy="3058517"/>
        </p:xfrm>
        <a:graphic>
          <a:graphicData uri="http://schemas.openxmlformats.org/presentationml/2006/ole">
            <mc:AlternateContent xmlns:mc="http://schemas.openxmlformats.org/markup-compatibility/2006">
              <mc:Choice xmlns:v="urn:schemas-microsoft-com:vml" Requires="v">
                <p:oleObj spid="_x0000_s236559" r:id="rId3" imgW="7854465" imgH="3561080" progId="">
                  <p:embed/>
                </p:oleObj>
              </mc:Choice>
              <mc:Fallback>
                <p:oleObj r:id="rId3" imgW="7854465" imgH="3561080" progId="">
                  <p:embed/>
                  <p:pic>
                    <p:nvPicPr>
                      <p:cNvPr id="0" name=""/>
                      <p:cNvPicPr/>
                      <p:nvPr/>
                    </p:nvPicPr>
                    <p:blipFill>
                      <a:blip r:embed="rId4"/>
                      <a:stretch>
                        <a:fillRect/>
                      </a:stretch>
                    </p:blipFill>
                    <p:spPr>
                      <a:xfrm>
                        <a:off x="1219200" y="3723283"/>
                        <a:ext cx="6747008" cy="3058517"/>
                      </a:xfrm>
                      <a:prstGeom prst="rect">
                        <a:avLst/>
                      </a:prstGeom>
                    </p:spPr>
                  </p:pic>
                </p:oleObj>
              </mc:Fallback>
            </mc:AlternateContent>
          </a:graphicData>
        </a:graphic>
      </p:graphicFrame>
      <p:sp>
        <p:nvSpPr>
          <p:cNvPr id="15" name="Rectangle 3"/>
          <p:cNvSpPr txBox="1">
            <a:spLocks noChangeArrowheads="1"/>
          </p:cNvSpPr>
          <p:nvPr/>
        </p:nvSpPr>
        <p:spPr>
          <a:xfrm>
            <a:off x="156358" y="762000"/>
            <a:ext cx="8530442" cy="3048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IN" sz="2000" b="1" dirty="0" smtClean="0">
                <a:solidFill>
                  <a:srgbClr val="87319F"/>
                </a:solidFill>
              </a:rPr>
              <a:t>On every phenyl ring, the two substituents are ranked in order of priority. In the examples below (A&gt;B) and (A’&gt;B’).</a:t>
            </a:r>
          </a:p>
          <a:p>
            <a:pPr algn="just">
              <a:buFont typeface="Wingdings" panose="05000000000000000000" pitchFamily="2" charset="2"/>
              <a:buChar char="q"/>
            </a:pPr>
            <a:r>
              <a:rPr lang="en-IN" sz="2000" b="1" dirty="0" smtClean="0">
                <a:solidFill>
                  <a:srgbClr val="87319F"/>
                </a:solidFill>
              </a:rPr>
              <a:t>Look along the axis and redraw the molecule as shown with the from ring denoted by a line and the back ring by a circle.</a:t>
            </a:r>
          </a:p>
          <a:p>
            <a:pPr algn="just">
              <a:buFont typeface="Wingdings" panose="05000000000000000000" pitchFamily="2" charset="2"/>
              <a:buChar char="q"/>
            </a:pPr>
            <a:r>
              <a:rPr lang="en-IN" sz="2000" b="1" dirty="0" smtClean="0">
                <a:solidFill>
                  <a:srgbClr val="87319F"/>
                </a:solidFill>
              </a:rPr>
              <a:t>Draw the substitutions on either side as you would see.</a:t>
            </a:r>
          </a:p>
          <a:p>
            <a:pPr algn="just">
              <a:buFont typeface="Wingdings" panose="05000000000000000000" pitchFamily="2" charset="2"/>
              <a:buChar char="q"/>
            </a:pPr>
            <a:r>
              <a:rPr lang="en-IN" sz="2000" b="1" dirty="0" smtClean="0">
                <a:solidFill>
                  <a:srgbClr val="87319F"/>
                </a:solidFill>
              </a:rPr>
              <a:t>Trace the movement from the highest priority substitution on the front carbon to the highest priority substitution on the back carbon. If clockwise, configuration is denoted as “P” (for plus) and if </a:t>
            </a:r>
            <a:r>
              <a:rPr lang="en-IN" sz="2000" b="1" dirty="0" err="1" smtClean="0">
                <a:solidFill>
                  <a:srgbClr val="87319F"/>
                </a:solidFill>
              </a:rPr>
              <a:t>aniticlockwise</a:t>
            </a:r>
            <a:r>
              <a:rPr lang="en-IN" sz="2000" b="1" dirty="0" smtClean="0">
                <a:solidFill>
                  <a:srgbClr val="87319F"/>
                </a:solidFill>
              </a:rPr>
              <a:t>, configuration is “M” (for minus).</a:t>
            </a: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marL="0" indent="0" algn="just">
              <a:buFont typeface="Arial" pitchFamily="34" charset="0"/>
              <a:buNone/>
            </a:pPr>
            <a:endParaRPr lang="en-IN" sz="2000" b="1" dirty="0" smtClean="0">
              <a:solidFill>
                <a:srgbClr val="87319F"/>
              </a:solidFill>
            </a:endParaRPr>
          </a:p>
        </p:txBody>
      </p:sp>
    </p:spTree>
    <p:extLst>
      <p:ext uri="{BB962C8B-B14F-4D97-AF65-F5344CB8AC3E}">
        <p14:creationId xmlns:p14="http://schemas.microsoft.com/office/powerpoint/2010/main" val="2074968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9258" y="152400"/>
            <a:ext cx="8905771" cy="584775"/>
          </a:xfrm>
          <a:prstGeom prst="rect">
            <a:avLst/>
          </a:prstGeom>
          <a:noFill/>
        </p:spPr>
        <p:txBody>
          <a:bodyPr wrap="none" rtlCol="0">
            <a:spAutoFit/>
          </a:bodyPr>
          <a:lstStyle/>
          <a:p>
            <a:pPr algn="ctr"/>
            <a:r>
              <a:rPr lang="en-US" sz="3200" b="1" dirty="0" smtClean="0">
                <a:solidFill>
                  <a:srgbClr val="B533BF"/>
                </a:solidFill>
              </a:rPr>
              <a:t>Many Important Molecules Exhibit </a:t>
            </a:r>
            <a:r>
              <a:rPr lang="en-US" sz="3200" b="1" dirty="0" err="1" smtClean="0">
                <a:solidFill>
                  <a:srgbClr val="B533BF"/>
                </a:solidFill>
              </a:rPr>
              <a:t>Atropisomerism</a:t>
            </a:r>
            <a:endParaRPr lang="en-US" sz="3200" b="1" dirty="0">
              <a:solidFill>
                <a:srgbClr val="B533BF"/>
              </a:solidFill>
            </a:endParaRPr>
          </a:p>
        </p:txBody>
      </p:sp>
      <p:pic>
        <p:nvPicPr>
          <p:cNvPr id="6" name="Picture 6" descr="https://ars.els-cdn.com/content/image/1-s2.0-S1631074816302983-gr1_lr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979318"/>
            <a:ext cx="8305800" cy="567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65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9881" y="152400"/>
            <a:ext cx="3624326" cy="584775"/>
          </a:xfrm>
          <a:prstGeom prst="rect">
            <a:avLst/>
          </a:prstGeom>
          <a:noFill/>
        </p:spPr>
        <p:txBody>
          <a:bodyPr wrap="none" rtlCol="0">
            <a:spAutoFit/>
          </a:bodyPr>
          <a:lstStyle/>
          <a:p>
            <a:pPr algn="ctr"/>
            <a:r>
              <a:rPr lang="en-US" sz="3200" b="1" dirty="0" smtClean="0">
                <a:solidFill>
                  <a:srgbClr val="B533BF"/>
                </a:solidFill>
              </a:rPr>
              <a:t>Enantiomeric Excess</a:t>
            </a:r>
            <a:endParaRPr lang="en-US" sz="3200" b="1" dirty="0">
              <a:solidFill>
                <a:srgbClr val="B533BF"/>
              </a:solidFill>
            </a:endParaRPr>
          </a:p>
        </p:txBody>
      </p:sp>
      <p:sp>
        <p:nvSpPr>
          <p:cNvPr id="5" name="Rectangle 4"/>
          <p:cNvSpPr/>
          <p:nvPr/>
        </p:nvSpPr>
        <p:spPr>
          <a:xfrm>
            <a:off x="152400" y="914400"/>
            <a:ext cx="8839200" cy="2369880"/>
          </a:xfrm>
          <a:prstGeom prst="rect">
            <a:avLst/>
          </a:prstGeom>
        </p:spPr>
        <p:txBody>
          <a:bodyPr wrap="square">
            <a:spAutoFit/>
          </a:bodyPr>
          <a:lstStyle/>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A sample of an optically active substance that consists of a single enantiomer is said to be </a:t>
            </a:r>
            <a:r>
              <a:rPr lang="en-IN" sz="2000" b="1" kern="0" dirty="0" err="1">
                <a:solidFill>
                  <a:srgbClr val="87319F"/>
                </a:solidFill>
                <a:ea typeface="ＭＳ Ｐゴシック"/>
              </a:rPr>
              <a:t>enantiomerically</a:t>
            </a:r>
            <a:r>
              <a:rPr lang="en-IN" sz="2000" b="1" kern="0" dirty="0">
                <a:solidFill>
                  <a:srgbClr val="87319F"/>
                </a:solidFill>
                <a:ea typeface="ＭＳ Ｐゴシック"/>
              </a:rPr>
              <a:t> pure or to have an enantiomeric excess of 100</a:t>
            </a:r>
            <a:r>
              <a:rPr lang="en-IN" sz="2000" b="1" kern="0" dirty="0" smtClean="0">
                <a:solidFill>
                  <a:srgbClr val="87319F"/>
                </a:solidFill>
                <a:ea typeface="ＭＳ Ｐゴシック"/>
              </a:rPr>
              <a:t>%</a:t>
            </a:r>
            <a:endParaRPr lang="en-IN" sz="2000" b="1" kern="0" dirty="0">
              <a:solidFill>
                <a:srgbClr val="87319F"/>
              </a:solidFill>
              <a:ea typeface="ＭＳ Ｐゴシック"/>
            </a:endParaRP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An </a:t>
            </a:r>
            <a:r>
              <a:rPr lang="en-IN" sz="2000" b="1" kern="0" dirty="0" err="1">
                <a:solidFill>
                  <a:srgbClr val="87319F"/>
                </a:solidFill>
                <a:ea typeface="ＭＳ Ｐゴシック"/>
              </a:rPr>
              <a:t>enantiomerically</a:t>
            </a:r>
            <a:r>
              <a:rPr lang="en-IN" sz="2000" b="1" kern="0" dirty="0">
                <a:solidFill>
                  <a:srgbClr val="87319F"/>
                </a:solidFill>
                <a:ea typeface="ＭＳ Ｐゴシック"/>
              </a:rPr>
              <a:t> pure sample of (S)-(+)-2-butanol shows a specific rotation of +</a:t>
            </a:r>
            <a:r>
              <a:rPr lang="en-IN" sz="2000" b="1" kern="0" dirty="0" smtClean="0">
                <a:solidFill>
                  <a:srgbClr val="87319F"/>
                </a:solidFill>
                <a:ea typeface="ＭＳ Ｐゴシック"/>
              </a:rPr>
              <a:t>13.52</a:t>
            </a:r>
            <a:endParaRPr lang="en-IN" sz="2000" b="1" kern="0" dirty="0">
              <a:solidFill>
                <a:srgbClr val="87319F"/>
              </a:solidFill>
              <a:ea typeface="ＭＳ Ｐゴシック"/>
            </a:endParaRP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A sample of (S)-(+)-2-butanol that contains less than an equimolar amount of (R)-(–)-2-butanol will show a specific rotation that is less than 13.52 but greater than zero</a:t>
            </a:r>
          </a:p>
        </p:txBody>
      </p:sp>
      <p:sp>
        <p:nvSpPr>
          <p:cNvPr id="2" name="TextBox 1"/>
          <p:cNvSpPr txBox="1"/>
          <p:nvPr/>
        </p:nvSpPr>
        <p:spPr>
          <a:xfrm>
            <a:off x="1095707" y="3624689"/>
            <a:ext cx="6952673" cy="461665"/>
          </a:xfrm>
          <a:prstGeom prst="rect">
            <a:avLst/>
          </a:prstGeom>
          <a:noFill/>
        </p:spPr>
        <p:txBody>
          <a:bodyPr wrap="none" rtlCol="0">
            <a:spAutoFit/>
          </a:bodyPr>
          <a:lstStyle/>
          <a:p>
            <a:r>
              <a:rPr lang="en-IN" sz="2400" b="1" i="1" dirty="0" smtClean="0">
                <a:solidFill>
                  <a:srgbClr val="00B050"/>
                </a:solidFill>
              </a:rPr>
              <a:t>Calculating Enantiomeric Excess (</a:t>
            </a:r>
            <a:r>
              <a:rPr lang="en-IN" sz="2400" b="1" i="1" dirty="0" err="1" smtClean="0">
                <a:solidFill>
                  <a:srgbClr val="00B050"/>
                </a:solidFill>
              </a:rPr>
              <a:t>ee</a:t>
            </a:r>
            <a:r>
              <a:rPr lang="en-IN" sz="2400" b="1" i="1" dirty="0" smtClean="0">
                <a:solidFill>
                  <a:srgbClr val="00B050"/>
                </a:solidFill>
              </a:rPr>
              <a:t>) or Optical Purity</a:t>
            </a:r>
            <a:endParaRPr lang="en-IN" sz="2400" b="1" i="1" dirty="0">
              <a:solidFill>
                <a:srgbClr val="00B050"/>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550773671"/>
              </p:ext>
            </p:extLst>
          </p:nvPr>
        </p:nvGraphicFramePr>
        <p:xfrm>
          <a:off x="1066800" y="4572000"/>
          <a:ext cx="7240588" cy="1390650"/>
        </p:xfrm>
        <a:graphic>
          <a:graphicData uri="http://schemas.openxmlformats.org/presentationml/2006/ole">
            <mc:AlternateContent xmlns:mc="http://schemas.openxmlformats.org/markup-compatibility/2006">
              <mc:Choice xmlns:v="urn:schemas-microsoft-com:vml" Requires="v">
                <p:oleObj spid="_x0000_s202767" name="CS ChemDraw Drawing" r:id="rId3" imgW="8627189" imgH="1659377" progId="ChemDraw.Document.6.0">
                  <p:embed/>
                </p:oleObj>
              </mc:Choice>
              <mc:Fallback>
                <p:oleObj name="CS ChemDraw Drawing" r:id="rId3" imgW="8627189" imgH="1659377"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572000"/>
                        <a:ext cx="7240588"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981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90" name="Picture 6" descr="05_19Rev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1384" y="1371600"/>
            <a:ext cx="2895600" cy="1198728"/>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05_19Rev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867955"/>
            <a:ext cx="2590800" cy="183991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27674" y="152400"/>
            <a:ext cx="4288931" cy="584775"/>
          </a:xfrm>
          <a:prstGeom prst="rect">
            <a:avLst/>
          </a:prstGeom>
          <a:noFill/>
        </p:spPr>
        <p:txBody>
          <a:bodyPr wrap="none" rtlCol="0">
            <a:spAutoFit/>
          </a:bodyPr>
          <a:lstStyle/>
          <a:p>
            <a:pPr algn="ctr"/>
            <a:r>
              <a:rPr lang="en-US" sz="3200" b="1" dirty="0" smtClean="0">
                <a:solidFill>
                  <a:srgbClr val="B533BF"/>
                </a:solidFill>
              </a:rPr>
              <a:t>Axial Chirality in </a:t>
            </a:r>
            <a:r>
              <a:rPr lang="en-US" sz="3200" b="1" dirty="0" err="1" smtClean="0">
                <a:solidFill>
                  <a:srgbClr val="B533BF"/>
                </a:solidFill>
              </a:rPr>
              <a:t>Allenes</a:t>
            </a:r>
            <a:endParaRPr lang="en-US" sz="3200" b="1" dirty="0">
              <a:solidFill>
                <a:srgbClr val="B533BF"/>
              </a:solidFill>
            </a:endParaRPr>
          </a:p>
        </p:txBody>
      </p:sp>
      <p:sp>
        <p:nvSpPr>
          <p:cNvPr id="14" name="Rectangle 3"/>
          <p:cNvSpPr txBox="1">
            <a:spLocks noChangeArrowheads="1"/>
          </p:cNvSpPr>
          <p:nvPr/>
        </p:nvSpPr>
        <p:spPr>
          <a:xfrm>
            <a:off x="193963" y="762000"/>
            <a:ext cx="8530442"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IN" sz="2000" b="1" dirty="0" err="1" smtClean="0">
                <a:solidFill>
                  <a:srgbClr val="87319F"/>
                </a:solidFill>
              </a:rPr>
              <a:t>Allenes</a:t>
            </a:r>
            <a:r>
              <a:rPr lang="en-IN" sz="2000" b="1" dirty="0" smtClean="0">
                <a:solidFill>
                  <a:srgbClr val="87319F"/>
                </a:solidFill>
              </a:rPr>
              <a:t> are compounds which have two cumulative double bonds (two double bonds adjacent to each other).</a:t>
            </a:r>
          </a:p>
          <a:p>
            <a:pPr marL="0" indent="0" algn="just">
              <a:buNone/>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marL="0" indent="0" algn="just">
              <a:buFont typeface="Arial" pitchFamily="34" charset="0"/>
              <a:buNone/>
            </a:pPr>
            <a:endParaRPr lang="en-IN" sz="2000" b="1" dirty="0" smtClean="0">
              <a:solidFill>
                <a:srgbClr val="87319F"/>
              </a:solidFill>
            </a:endParaRPr>
          </a:p>
        </p:txBody>
      </p:sp>
      <p:sp>
        <p:nvSpPr>
          <p:cNvPr id="16" name="Rectangle 3"/>
          <p:cNvSpPr txBox="1">
            <a:spLocks noChangeArrowheads="1"/>
          </p:cNvSpPr>
          <p:nvPr/>
        </p:nvSpPr>
        <p:spPr>
          <a:xfrm>
            <a:off x="30677" y="2743200"/>
            <a:ext cx="6141523" cy="19045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IN" sz="2000" b="1" dirty="0" smtClean="0">
                <a:solidFill>
                  <a:srgbClr val="87319F"/>
                </a:solidFill>
              </a:rPr>
              <a:t>The simplest </a:t>
            </a:r>
            <a:r>
              <a:rPr lang="en-IN" sz="2000" b="1" dirty="0" err="1" smtClean="0">
                <a:solidFill>
                  <a:srgbClr val="87319F"/>
                </a:solidFill>
              </a:rPr>
              <a:t>allene</a:t>
            </a:r>
            <a:r>
              <a:rPr lang="en-IN" sz="2000" b="1" dirty="0" smtClean="0">
                <a:solidFill>
                  <a:srgbClr val="87319F"/>
                </a:solidFill>
              </a:rPr>
              <a:t> is 1,2-propadiene.</a:t>
            </a:r>
          </a:p>
          <a:p>
            <a:pPr algn="just">
              <a:buFont typeface="Wingdings" panose="05000000000000000000" pitchFamily="2" charset="2"/>
              <a:buChar char="q"/>
            </a:pPr>
            <a:r>
              <a:rPr lang="en-IN" sz="2000" b="1" dirty="0" smtClean="0">
                <a:solidFill>
                  <a:srgbClr val="87319F"/>
                </a:solidFill>
              </a:rPr>
              <a:t>The terminal carbon atoms are sp</a:t>
            </a:r>
            <a:r>
              <a:rPr lang="en-IN" sz="2000" b="1" baseline="30000" dirty="0" smtClean="0">
                <a:solidFill>
                  <a:srgbClr val="87319F"/>
                </a:solidFill>
              </a:rPr>
              <a:t>2</a:t>
            </a:r>
            <a:r>
              <a:rPr lang="en-IN" sz="2000" b="1" dirty="0" smtClean="0">
                <a:solidFill>
                  <a:srgbClr val="87319F"/>
                </a:solidFill>
              </a:rPr>
              <a:t> hybridized while the central carbon atom is </a:t>
            </a:r>
            <a:r>
              <a:rPr lang="en-IN" sz="2000" b="1" dirty="0" err="1" smtClean="0">
                <a:solidFill>
                  <a:srgbClr val="87319F"/>
                </a:solidFill>
              </a:rPr>
              <a:t>sp</a:t>
            </a:r>
            <a:r>
              <a:rPr lang="en-IN" sz="2000" b="1" dirty="0" smtClean="0">
                <a:solidFill>
                  <a:srgbClr val="87319F"/>
                </a:solidFill>
              </a:rPr>
              <a:t> hybridized.</a:t>
            </a:r>
          </a:p>
          <a:p>
            <a:pPr algn="just">
              <a:buFont typeface="Wingdings" panose="05000000000000000000" pitchFamily="2" charset="2"/>
              <a:buChar char="q"/>
            </a:pPr>
            <a:r>
              <a:rPr lang="en-IN" sz="2000" b="1" dirty="0" smtClean="0">
                <a:solidFill>
                  <a:srgbClr val="87319F"/>
                </a:solidFill>
              </a:rPr>
              <a:t>The bonding dictates that the two </a:t>
            </a:r>
            <a:r>
              <a:rPr lang="en-IN" sz="2000" b="1" dirty="0" smtClean="0">
                <a:solidFill>
                  <a:srgbClr val="87319F"/>
                </a:solidFill>
                <a:latin typeface="Symbol" panose="05050102010706020507" pitchFamily="18" charset="2"/>
              </a:rPr>
              <a:t>p</a:t>
            </a:r>
            <a:r>
              <a:rPr lang="en-IN" sz="2000" b="1" dirty="0" smtClean="0">
                <a:solidFill>
                  <a:srgbClr val="87319F"/>
                </a:solidFill>
              </a:rPr>
              <a:t>-bonds be in perpendicular planes.</a:t>
            </a:r>
          </a:p>
          <a:p>
            <a:pPr marL="0" indent="0" algn="just">
              <a:buNone/>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marL="0" indent="0" algn="just">
              <a:buFont typeface="Arial" pitchFamily="34" charset="0"/>
              <a:buNone/>
            </a:pPr>
            <a:endParaRPr lang="en-IN" sz="2000" b="1" dirty="0" smtClean="0">
              <a:solidFill>
                <a:srgbClr val="87319F"/>
              </a:solidFill>
            </a:endParaRPr>
          </a:p>
        </p:txBody>
      </p:sp>
      <p:pic>
        <p:nvPicPr>
          <p:cNvPr id="207878"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457713"/>
            <a:ext cx="2857500" cy="3280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30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900053" y="152400"/>
            <a:ext cx="3344185" cy="584775"/>
          </a:xfrm>
          <a:prstGeom prst="rect">
            <a:avLst/>
          </a:prstGeom>
          <a:noFill/>
        </p:spPr>
        <p:txBody>
          <a:bodyPr wrap="none" rtlCol="0">
            <a:spAutoFit/>
          </a:bodyPr>
          <a:lstStyle/>
          <a:p>
            <a:pPr algn="ctr"/>
            <a:r>
              <a:rPr lang="en-US" sz="3200" b="1" dirty="0" smtClean="0">
                <a:solidFill>
                  <a:srgbClr val="B533BF"/>
                </a:solidFill>
              </a:rPr>
              <a:t>Bonding in </a:t>
            </a:r>
            <a:r>
              <a:rPr lang="en-US" sz="3200" b="1" dirty="0" err="1" smtClean="0">
                <a:solidFill>
                  <a:srgbClr val="B533BF"/>
                </a:solidFill>
              </a:rPr>
              <a:t>Allenes</a:t>
            </a:r>
            <a:endParaRPr lang="en-US" sz="3200" b="1" dirty="0">
              <a:solidFill>
                <a:srgbClr val="B533BF"/>
              </a:solidFill>
            </a:endParaRPr>
          </a:p>
        </p:txBody>
      </p:sp>
      <p:pic>
        <p:nvPicPr>
          <p:cNvPr id="4" name="Picture 4" descr="image0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38" y="1295400"/>
            <a:ext cx="7659687" cy="5191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08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94956" y="152400"/>
            <a:ext cx="3354381" cy="584775"/>
          </a:xfrm>
          <a:prstGeom prst="rect">
            <a:avLst/>
          </a:prstGeom>
          <a:noFill/>
        </p:spPr>
        <p:txBody>
          <a:bodyPr wrap="none" rtlCol="0">
            <a:spAutoFit/>
          </a:bodyPr>
          <a:lstStyle/>
          <a:p>
            <a:pPr algn="ctr"/>
            <a:r>
              <a:rPr lang="en-US" sz="3200" b="1" dirty="0" smtClean="0">
                <a:solidFill>
                  <a:srgbClr val="B533BF"/>
                </a:solidFill>
              </a:rPr>
              <a:t>Chirality in </a:t>
            </a:r>
            <a:r>
              <a:rPr lang="en-US" sz="3200" b="1" dirty="0" err="1" smtClean="0">
                <a:solidFill>
                  <a:srgbClr val="B533BF"/>
                </a:solidFill>
              </a:rPr>
              <a:t>Allenes</a:t>
            </a:r>
            <a:endParaRPr lang="en-US" sz="3200" b="1" dirty="0">
              <a:solidFill>
                <a:srgbClr val="B533BF"/>
              </a:solidFill>
            </a:endParaRPr>
          </a:p>
        </p:txBody>
      </p:sp>
      <p:pic>
        <p:nvPicPr>
          <p:cNvPr id="5" name="Picture 7" descr="082_05_Pg196_UnFigure_2"/>
          <p:cNvPicPr>
            <a:picLocks noChangeAspect="1" noChangeArrowheads="1"/>
          </p:cNvPicPr>
          <p:nvPr/>
        </p:nvPicPr>
        <p:blipFill>
          <a:blip r:embed="rId2" cstate="print"/>
          <a:srcRect/>
          <a:stretch>
            <a:fillRect/>
          </a:stretch>
        </p:blipFill>
        <p:spPr bwMode="auto">
          <a:xfrm>
            <a:off x="943121" y="1752600"/>
            <a:ext cx="7258050" cy="4624388"/>
          </a:xfrm>
          <a:prstGeom prst="rect">
            <a:avLst/>
          </a:prstGeom>
          <a:noFill/>
          <a:ln w="9525">
            <a:noFill/>
            <a:miter lim="800000"/>
            <a:headEnd/>
            <a:tailEnd/>
          </a:ln>
        </p:spPr>
      </p:pic>
      <p:sp>
        <p:nvSpPr>
          <p:cNvPr id="6" name="Rectangle 3"/>
          <p:cNvSpPr txBox="1">
            <a:spLocks noChangeArrowheads="1"/>
          </p:cNvSpPr>
          <p:nvPr/>
        </p:nvSpPr>
        <p:spPr>
          <a:xfrm>
            <a:off x="193963" y="762000"/>
            <a:ext cx="8530442"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IN" sz="2000" b="1" dirty="0" smtClean="0">
                <a:solidFill>
                  <a:srgbClr val="87319F"/>
                </a:solidFill>
              </a:rPr>
              <a:t>If the two substituents on the terminal carbon atoms are distinct, then the </a:t>
            </a:r>
            <a:r>
              <a:rPr lang="en-IN" sz="2000" b="1" dirty="0" err="1" smtClean="0">
                <a:solidFill>
                  <a:srgbClr val="87319F"/>
                </a:solidFill>
              </a:rPr>
              <a:t>allene</a:t>
            </a:r>
            <a:r>
              <a:rPr lang="en-IN" sz="2000" b="1" dirty="0" smtClean="0">
                <a:solidFill>
                  <a:srgbClr val="87319F"/>
                </a:solidFill>
              </a:rPr>
              <a:t> is chiral.</a:t>
            </a:r>
          </a:p>
          <a:p>
            <a:pPr marL="0" indent="0" algn="just">
              <a:buNone/>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marL="0" indent="0" algn="just">
              <a:buFont typeface="Arial" pitchFamily="34" charset="0"/>
              <a:buNone/>
            </a:pPr>
            <a:endParaRPr lang="en-IN" sz="2000" b="1" dirty="0" smtClean="0">
              <a:solidFill>
                <a:srgbClr val="87319F"/>
              </a:solidFill>
            </a:endParaRPr>
          </a:p>
        </p:txBody>
      </p:sp>
    </p:spTree>
    <p:extLst>
      <p:ext uri="{BB962C8B-B14F-4D97-AF65-F5344CB8AC3E}">
        <p14:creationId xmlns:p14="http://schemas.microsoft.com/office/powerpoint/2010/main" val="21739459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94956" y="152400"/>
            <a:ext cx="3354381" cy="584775"/>
          </a:xfrm>
          <a:prstGeom prst="rect">
            <a:avLst/>
          </a:prstGeom>
          <a:noFill/>
        </p:spPr>
        <p:txBody>
          <a:bodyPr wrap="none" rtlCol="0">
            <a:spAutoFit/>
          </a:bodyPr>
          <a:lstStyle/>
          <a:p>
            <a:pPr algn="ctr"/>
            <a:r>
              <a:rPr lang="en-US" sz="3200" b="1" dirty="0" smtClean="0">
                <a:solidFill>
                  <a:srgbClr val="B533BF"/>
                </a:solidFill>
              </a:rPr>
              <a:t>Chirality in </a:t>
            </a:r>
            <a:r>
              <a:rPr lang="en-US" sz="3200" b="1" dirty="0" err="1" smtClean="0">
                <a:solidFill>
                  <a:srgbClr val="B533BF"/>
                </a:solidFill>
              </a:rPr>
              <a:t>Allenes</a:t>
            </a:r>
            <a:endParaRPr lang="en-US" sz="3200" b="1" dirty="0">
              <a:solidFill>
                <a:srgbClr val="B533BF"/>
              </a:solidFill>
            </a:endParaRPr>
          </a:p>
        </p:txBody>
      </p:sp>
      <p:sp>
        <p:nvSpPr>
          <p:cNvPr id="6" name="Rectangle 3"/>
          <p:cNvSpPr txBox="1">
            <a:spLocks noChangeArrowheads="1"/>
          </p:cNvSpPr>
          <p:nvPr/>
        </p:nvSpPr>
        <p:spPr>
          <a:xfrm>
            <a:off x="176150" y="1219200"/>
            <a:ext cx="8530442" cy="137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IN" sz="2000" b="1" dirty="0" smtClean="0">
                <a:solidFill>
                  <a:srgbClr val="87319F"/>
                </a:solidFill>
              </a:rPr>
              <a:t>The “P” and “M” nomenclature applies to </a:t>
            </a:r>
            <a:r>
              <a:rPr lang="en-IN" sz="2000" b="1" dirty="0" err="1" smtClean="0">
                <a:solidFill>
                  <a:srgbClr val="87319F"/>
                </a:solidFill>
              </a:rPr>
              <a:t>allenes</a:t>
            </a:r>
            <a:r>
              <a:rPr lang="en-IN" sz="2000" b="1" dirty="0" smtClean="0">
                <a:solidFill>
                  <a:srgbClr val="87319F"/>
                </a:solidFill>
              </a:rPr>
              <a:t> as well.</a:t>
            </a:r>
          </a:p>
          <a:p>
            <a:pPr algn="just">
              <a:buFont typeface="Wingdings" panose="05000000000000000000" pitchFamily="2" charset="2"/>
              <a:buChar char="q"/>
            </a:pPr>
            <a:r>
              <a:rPr lang="en-IN" sz="2000" b="1" dirty="0" smtClean="0">
                <a:solidFill>
                  <a:srgbClr val="87319F"/>
                </a:solidFill>
              </a:rPr>
              <a:t>Using the same procedure that we followed for </a:t>
            </a:r>
            <a:r>
              <a:rPr lang="en-IN" sz="2000" b="1" dirty="0" err="1" smtClean="0">
                <a:solidFill>
                  <a:srgbClr val="87319F"/>
                </a:solidFill>
              </a:rPr>
              <a:t>biaryls</a:t>
            </a:r>
            <a:r>
              <a:rPr lang="en-IN" sz="2000" b="1" dirty="0" smtClean="0">
                <a:solidFill>
                  <a:srgbClr val="87319F"/>
                </a:solidFill>
              </a:rPr>
              <a:t>, the configuration of </a:t>
            </a:r>
            <a:r>
              <a:rPr lang="en-IN" sz="2000" b="1" dirty="0" err="1" smtClean="0">
                <a:solidFill>
                  <a:srgbClr val="87319F"/>
                </a:solidFill>
              </a:rPr>
              <a:t>allenes</a:t>
            </a:r>
            <a:r>
              <a:rPr lang="en-IN" sz="2000" b="1" dirty="0" smtClean="0">
                <a:solidFill>
                  <a:srgbClr val="87319F"/>
                </a:solidFill>
              </a:rPr>
              <a:t> can be determined.</a:t>
            </a:r>
          </a:p>
          <a:p>
            <a:pPr marL="0" indent="0" algn="just">
              <a:buNone/>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algn="just">
              <a:buFont typeface="Wingdings" panose="05000000000000000000" pitchFamily="2" charset="2"/>
              <a:buChar char="q"/>
            </a:pPr>
            <a:endParaRPr lang="en-IN" sz="2000" b="1" dirty="0" smtClean="0">
              <a:solidFill>
                <a:srgbClr val="87319F"/>
              </a:solidFill>
            </a:endParaRPr>
          </a:p>
          <a:p>
            <a:pPr marL="0" indent="0" algn="just">
              <a:buFont typeface="Arial" pitchFamily="34" charset="0"/>
              <a:buNone/>
            </a:pPr>
            <a:endParaRPr lang="en-IN" sz="2000" b="1" dirty="0" smtClean="0">
              <a:solidFill>
                <a:srgbClr val="87319F"/>
              </a:solidFill>
            </a:endParaRPr>
          </a:p>
        </p:txBody>
      </p:sp>
      <p:pic>
        <p:nvPicPr>
          <p:cNvPr id="2416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62" y="3048000"/>
            <a:ext cx="7835557"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66800" y="5616059"/>
            <a:ext cx="308098" cy="369332"/>
          </a:xfrm>
          <a:prstGeom prst="rect">
            <a:avLst/>
          </a:prstGeom>
          <a:noFill/>
        </p:spPr>
        <p:txBody>
          <a:bodyPr wrap="none" rtlCol="0">
            <a:spAutoFit/>
          </a:bodyPr>
          <a:lstStyle/>
          <a:p>
            <a:r>
              <a:rPr lang="en-IN" b="1" dirty="0" smtClean="0">
                <a:solidFill>
                  <a:srgbClr val="FF0000"/>
                </a:solidFill>
              </a:rPr>
              <a:t>P</a:t>
            </a:r>
            <a:endParaRPr lang="en-IN" b="1" dirty="0">
              <a:solidFill>
                <a:srgbClr val="FF0000"/>
              </a:solidFill>
            </a:endParaRPr>
          </a:p>
        </p:txBody>
      </p:sp>
      <p:sp>
        <p:nvSpPr>
          <p:cNvPr id="7" name="TextBox 6"/>
          <p:cNvSpPr txBox="1"/>
          <p:nvPr/>
        </p:nvSpPr>
        <p:spPr>
          <a:xfrm>
            <a:off x="7315200" y="5616059"/>
            <a:ext cx="308098" cy="369332"/>
          </a:xfrm>
          <a:prstGeom prst="rect">
            <a:avLst/>
          </a:prstGeom>
          <a:noFill/>
        </p:spPr>
        <p:txBody>
          <a:bodyPr wrap="none" rtlCol="0">
            <a:spAutoFit/>
          </a:bodyPr>
          <a:lstStyle/>
          <a:p>
            <a:r>
              <a:rPr lang="en-IN" b="1" dirty="0" smtClean="0">
                <a:solidFill>
                  <a:srgbClr val="FF0000"/>
                </a:solidFill>
              </a:rPr>
              <a:t>P</a:t>
            </a:r>
            <a:endParaRPr lang="en-IN" b="1" dirty="0">
              <a:solidFill>
                <a:srgbClr val="FF0000"/>
              </a:solidFill>
            </a:endParaRPr>
          </a:p>
        </p:txBody>
      </p:sp>
    </p:spTree>
    <p:extLst>
      <p:ext uri="{BB962C8B-B14F-4D97-AF65-F5344CB8AC3E}">
        <p14:creationId xmlns:p14="http://schemas.microsoft.com/office/powerpoint/2010/main" val="3656275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9177" y="152400"/>
            <a:ext cx="7405746" cy="584775"/>
          </a:xfrm>
          <a:prstGeom prst="rect">
            <a:avLst/>
          </a:prstGeom>
          <a:noFill/>
        </p:spPr>
        <p:txBody>
          <a:bodyPr wrap="none" rtlCol="0">
            <a:spAutoFit/>
          </a:bodyPr>
          <a:lstStyle/>
          <a:p>
            <a:pPr algn="ctr"/>
            <a:r>
              <a:rPr lang="en-US" sz="3200" b="1" dirty="0" smtClean="0">
                <a:solidFill>
                  <a:srgbClr val="B533BF"/>
                </a:solidFill>
              </a:rPr>
              <a:t>Enantiomeric Excess from Optical Rotation</a:t>
            </a:r>
            <a:endParaRPr lang="en-US" sz="3200" b="1" dirty="0">
              <a:solidFill>
                <a:srgbClr val="B533BF"/>
              </a:solidFill>
            </a:endParaRPr>
          </a:p>
        </p:txBody>
      </p:sp>
      <p:sp>
        <p:nvSpPr>
          <p:cNvPr id="5" name="Rectangle 4"/>
          <p:cNvSpPr/>
          <p:nvPr/>
        </p:nvSpPr>
        <p:spPr>
          <a:xfrm>
            <a:off x="152400" y="914400"/>
            <a:ext cx="8839200" cy="707886"/>
          </a:xfrm>
          <a:prstGeom prst="rect">
            <a:avLst/>
          </a:prstGeom>
        </p:spPr>
        <p:txBody>
          <a:bodyPr wrap="square">
            <a:spAutoFit/>
          </a:bodyPr>
          <a:lstStyle/>
          <a:p>
            <a:pPr marL="342900" lvl="0" indent="-342900" fontAlgn="base">
              <a:spcBef>
                <a:spcPct val="20000"/>
              </a:spcBef>
              <a:spcAft>
                <a:spcPct val="0"/>
              </a:spcAft>
              <a:buFont typeface="Wingdings" panose="05000000000000000000" pitchFamily="2" charset="2"/>
              <a:buChar char="q"/>
              <a:defRPr/>
            </a:pPr>
            <a:r>
              <a:rPr lang="en-IN" sz="2000" b="1" kern="0" dirty="0" smtClean="0">
                <a:solidFill>
                  <a:srgbClr val="87319F"/>
                </a:solidFill>
                <a:ea typeface="ＭＳ Ｐゴシック"/>
              </a:rPr>
              <a:t>Enantiomeric Excess can also be calculated from the optical rotation data of a sample.</a:t>
            </a:r>
            <a:endParaRPr lang="en-IN" sz="2000" b="1" kern="0" dirty="0">
              <a:solidFill>
                <a:srgbClr val="87319F"/>
              </a:solidFill>
              <a:ea typeface="ＭＳ Ｐゴシック"/>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193672891"/>
              </p:ext>
            </p:extLst>
          </p:nvPr>
        </p:nvGraphicFramePr>
        <p:xfrm>
          <a:off x="1135906" y="1752600"/>
          <a:ext cx="6872288" cy="1071562"/>
        </p:xfrm>
        <a:graphic>
          <a:graphicData uri="http://schemas.openxmlformats.org/presentationml/2006/ole">
            <mc:AlternateContent xmlns:mc="http://schemas.openxmlformats.org/markup-compatibility/2006">
              <mc:Choice xmlns:v="urn:schemas-microsoft-com:vml" Requires="v">
                <p:oleObj spid="_x0000_s203802" name="CS ChemDraw Drawing" r:id="rId3" imgW="7604760" imgH="1188720" progId="">
                  <p:embed/>
                </p:oleObj>
              </mc:Choice>
              <mc:Fallback>
                <p:oleObj name="CS ChemDraw Drawing" r:id="rId3" imgW="7604760" imgH="118872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906" y="1752600"/>
                        <a:ext cx="687228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167244" y="4114800"/>
            <a:ext cx="8839200" cy="1138773"/>
          </a:xfrm>
          <a:prstGeom prst="rect">
            <a:avLst/>
          </a:prstGeom>
        </p:spPr>
        <p:txBody>
          <a:bodyPr wrap="square">
            <a:spAutoFit/>
          </a:bodyPr>
          <a:lstStyle/>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A mixture of the 2-butanol enantiomers showed a specific rotation of +6.76</a:t>
            </a:r>
            <a:r>
              <a:rPr lang="en-IN" sz="2000" b="1" kern="0" baseline="30000" dirty="0">
                <a:solidFill>
                  <a:srgbClr val="87319F"/>
                </a:solidFill>
                <a:ea typeface="ＭＳ Ｐゴシック"/>
              </a:rPr>
              <a:t>o</a:t>
            </a:r>
            <a:r>
              <a:rPr lang="en-IN" sz="2000" b="1" kern="0" dirty="0">
                <a:solidFill>
                  <a:srgbClr val="87319F"/>
                </a:solidFill>
                <a:ea typeface="ＭＳ Ｐゴシック"/>
              </a:rPr>
              <a:t> </a:t>
            </a: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The specific rotation of pure (S)-2-butanol is +</a:t>
            </a:r>
            <a:r>
              <a:rPr lang="en-IN" sz="2000" b="1" kern="0" dirty="0" smtClean="0">
                <a:solidFill>
                  <a:srgbClr val="87319F"/>
                </a:solidFill>
                <a:ea typeface="ＭＳ Ｐゴシック"/>
              </a:rPr>
              <a:t>13.5</a:t>
            </a:r>
            <a:r>
              <a:rPr lang="en-IN" sz="2000" b="1" kern="0" baseline="30000" dirty="0" smtClean="0">
                <a:solidFill>
                  <a:srgbClr val="87319F"/>
                </a:solidFill>
                <a:ea typeface="ＭＳ Ｐゴシック"/>
              </a:rPr>
              <a:t>o</a:t>
            </a:r>
            <a:endParaRPr lang="en-IN" sz="2000" b="1" kern="0" dirty="0">
              <a:solidFill>
                <a:srgbClr val="87319F"/>
              </a:solidFill>
              <a:ea typeface="ＭＳ Ｐゴシック"/>
            </a:endParaRP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The enantiomeric excess of the (S)-(+)-2-butanol is 50%</a:t>
            </a:r>
          </a:p>
        </p:txBody>
      </p:sp>
      <p:graphicFrame>
        <p:nvGraphicFramePr>
          <p:cNvPr id="6" name="Object 5"/>
          <p:cNvGraphicFramePr>
            <a:graphicFrameLocks noChangeAspect="1"/>
          </p:cNvGraphicFramePr>
          <p:nvPr>
            <p:extLst>
              <p:ext uri="{D42A27DB-BD31-4B8C-83A1-F6EECF244321}">
                <p14:modId xmlns:p14="http://schemas.microsoft.com/office/powerpoint/2010/main" val="1853538276"/>
              </p:ext>
            </p:extLst>
          </p:nvPr>
        </p:nvGraphicFramePr>
        <p:xfrm>
          <a:off x="1150700" y="5486400"/>
          <a:ext cx="6872288" cy="741362"/>
        </p:xfrm>
        <a:graphic>
          <a:graphicData uri="http://schemas.openxmlformats.org/presentationml/2006/ole">
            <mc:AlternateContent xmlns:mc="http://schemas.openxmlformats.org/markup-compatibility/2006">
              <mc:Choice xmlns:v="urn:schemas-microsoft-com:vml" Requires="v">
                <p:oleObj spid="_x0000_s203803" name="CS ChemDraw Drawing" r:id="rId5" imgW="6314440" imgH="683260" progId="">
                  <p:embed/>
                </p:oleObj>
              </mc:Choice>
              <mc:Fallback>
                <p:oleObj name="CS ChemDraw Drawing" r:id="rId5" imgW="6314440" imgH="68326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0700" y="5486400"/>
                        <a:ext cx="6872288"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152400" y="3352800"/>
            <a:ext cx="1269899" cy="461665"/>
          </a:xfrm>
          <a:prstGeom prst="rect">
            <a:avLst/>
          </a:prstGeom>
          <a:noFill/>
        </p:spPr>
        <p:txBody>
          <a:bodyPr wrap="none" rtlCol="0">
            <a:spAutoFit/>
          </a:bodyPr>
          <a:lstStyle/>
          <a:p>
            <a:r>
              <a:rPr lang="en-IN" sz="2400" b="1" dirty="0" smtClean="0">
                <a:solidFill>
                  <a:srgbClr val="00B050"/>
                </a:solidFill>
              </a:rPr>
              <a:t>Example</a:t>
            </a:r>
            <a:endParaRPr lang="en-IN" sz="2400" b="1" dirty="0">
              <a:solidFill>
                <a:srgbClr val="00B050"/>
              </a:solidFill>
            </a:endParaRPr>
          </a:p>
        </p:txBody>
      </p:sp>
    </p:spTree>
    <p:extLst>
      <p:ext uri="{BB962C8B-B14F-4D97-AF65-F5344CB8AC3E}">
        <p14:creationId xmlns:p14="http://schemas.microsoft.com/office/powerpoint/2010/main" val="215534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0343" y="152400"/>
            <a:ext cx="6863417" cy="584775"/>
          </a:xfrm>
          <a:prstGeom prst="rect">
            <a:avLst/>
          </a:prstGeom>
          <a:noFill/>
        </p:spPr>
        <p:txBody>
          <a:bodyPr wrap="none" rtlCol="0">
            <a:spAutoFit/>
          </a:bodyPr>
          <a:lstStyle/>
          <a:p>
            <a:pPr algn="ctr"/>
            <a:r>
              <a:rPr lang="en-US" sz="3200" b="1" dirty="0" smtClean="0">
                <a:solidFill>
                  <a:srgbClr val="B533BF"/>
                </a:solidFill>
              </a:rPr>
              <a:t>What Does Enantiomeric Excess Mean?</a:t>
            </a:r>
            <a:endParaRPr lang="en-US" sz="3200" b="1" dirty="0">
              <a:solidFill>
                <a:srgbClr val="B533BF"/>
              </a:solidFill>
            </a:endParaRPr>
          </a:p>
        </p:txBody>
      </p:sp>
      <p:sp>
        <p:nvSpPr>
          <p:cNvPr id="5" name="Rectangle 4"/>
          <p:cNvSpPr/>
          <p:nvPr/>
        </p:nvSpPr>
        <p:spPr>
          <a:xfrm>
            <a:off x="76251" y="3200400"/>
            <a:ext cx="8991600" cy="3342453"/>
          </a:xfrm>
          <a:prstGeom prst="rect">
            <a:avLst/>
          </a:prstGeom>
        </p:spPr>
        <p:txBody>
          <a:bodyPr wrap="square">
            <a:spAutoFit/>
          </a:bodyPr>
          <a:lstStyle/>
          <a:p>
            <a:pPr marL="342900" lvl="0" indent="-342900" fontAlgn="base">
              <a:spcBef>
                <a:spcPct val="20000"/>
              </a:spcBef>
              <a:spcAft>
                <a:spcPct val="0"/>
              </a:spcAft>
              <a:buFont typeface="Wingdings" panose="05000000000000000000" pitchFamily="2" charset="2"/>
              <a:buChar char="q"/>
              <a:defRPr/>
            </a:pPr>
            <a:r>
              <a:rPr lang="en-IN" sz="2400" b="1" kern="0" dirty="0">
                <a:solidFill>
                  <a:srgbClr val="87319F"/>
                </a:solidFill>
                <a:ea typeface="ＭＳ Ｐゴシック"/>
              </a:rPr>
              <a:t>It is important to know what this </a:t>
            </a:r>
            <a:r>
              <a:rPr lang="en-IN" sz="2400" b="1" kern="0" dirty="0" smtClean="0">
                <a:solidFill>
                  <a:srgbClr val="87319F"/>
                </a:solidFill>
                <a:ea typeface="ＭＳ Ｐゴシック"/>
              </a:rPr>
              <a:t>implies about the amounts of the enantiomers present in the sample.  </a:t>
            </a:r>
            <a:r>
              <a:rPr lang="en-IN" sz="2400" b="1" kern="0" dirty="0">
                <a:solidFill>
                  <a:srgbClr val="87319F"/>
                </a:solidFill>
                <a:ea typeface="ＭＳ Ｐゴシック"/>
              </a:rPr>
              <a:t>Since any R impurity will ‘cancel’ the rotation of an equal amount of S:</a:t>
            </a:r>
          </a:p>
          <a:p>
            <a:pPr marL="342900" lvl="0" indent="-342900" fontAlgn="base">
              <a:spcBef>
                <a:spcPct val="20000"/>
              </a:spcBef>
              <a:spcAft>
                <a:spcPct val="0"/>
              </a:spcAft>
              <a:buFont typeface="Wingdings" panose="05000000000000000000" pitchFamily="2" charset="2"/>
              <a:buChar char="q"/>
              <a:defRPr/>
            </a:pPr>
            <a:endParaRPr lang="en-IN" sz="2400" b="1" kern="0" dirty="0">
              <a:solidFill>
                <a:srgbClr val="87319F"/>
              </a:solidFill>
              <a:ea typeface="ＭＳ Ｐゴシック"/>
            </a:endParaRPr>
          </a:p>
          <a:p>
            <a:pPr marL="800100" lvl="1" indent="-342900" fontAlgn="base">
              <a:spcBef>
                <a:spcPct val="20000"/>
              </a:spcBef>
              <a:spcAft>
                <a:spcPct val="0"/>
              </a:spcAft>
              <a:buFont typeface="Wingdings" panose="05000000000000000000" pitchFamily="2" charset="2"/>
              <a:buChar char="Ø"/>
              <a:defRPr/>
            </a:pPr>
            <a:r>
              <a:rPr lang="en-IN" sz="2400" b="1" kern="0" dirty="0">
                <a:solidFill>
                  <a:srgbClr val="87319F"/>
                </a:solidFill>
                <a:ea typeface="ＭＳ Ｐゴシック"/>
              </a:rPr>
              <a:t>A sample with an </a:t>
            </a:r>
            <a:r>
              <a:rPr lang="en-IN" sz="2400" b="1" kern="0" dirty="0" err="1">
                <a:solidFill>
                  <a:srgbClr val="87319F"/>
                </a:solidFill>
                <a:ea typeface="ＭＳ Ｐゴシック"/>
              </a:rPr>
              <a:t>ee</a:t>
            </a:r>
            <a:r>
              <a:rPr lang="en-IN" sz="2400" b="1" kern="0" dirty="0">
                <a:solidFill>
                  <a:srgbClr val="87319F"/>
                </a:solidFill>
                <a:ea typeface="ＭＳ Ｐゴシック"/>
              </a:rPr>
              <a:t> of 50% </a:t>
            </a:r>
            <a:r>
              <a:rPr lang="en-IN" sz="2400" b="1" kern="0" dirty="0" smtClean="0">
                <a:solidFill>
                  <a:srgbClr val="87319F"/>
                </a:solidFill>
                <a:ea typeface="ＭＳ Ｐゴシック"/>
              </a:rPr>
              <a:t>(S) </a:t>
            </a:r>
            <a:r>
              <a:rPr lang="en-IN" sz="2400" b="1" kern="0" dirty="0">
                <a:solidFill>
                  <a:srgbClr val="87319F"/>
                </a:solidFill>
                <a:ea typeface="ＭＳ Ｐゴシック"/>
              </a:rPr>
              <a:t>is actually 50% pure S and 50% racemic R/S.</a:t>
            </a:r>
          </a:p>
          <a:p>
            <a:pPr marL="342900" lvl="0" indent="-342900" fontAlgn="base">
              <a:spcBef>
                <a:spcPct val="20000"/>
              </a:spcBef>
              <a:spcAft>
                <a:spcPct val="0"/>
              </a:spcAft>
              <a:buFont typeface="Wingdings" panose="05000000000000000000" pitchFamily="2" charset="2"/>
              <a:buChar char="Ø"/>
              <a:defRPr/>
            </a:pPr>
            <a:endParaRPr lang="en-IN" sz="2400" b="1" kern="0" dirty="0">
              <a:solidFill>
                <a:srgbClr val="87319F"/>
              </a:solidFill>
              <a:ea typeface="ＭＳ Ｐゴシック"/>
            </a:endParaRPr>
          </a:p>
          <a:p>
            <a:pPr marL="800100" lvl="1" indent="-342900" fontAlgn="base">
              <a:spcBef>
                <a:spcPct val="20000"/>
              </a:spcBef>
              <a:spcAft>
                <a:spcPct val="0"/>
              </a:spcAft>
              <a:buFont typeface="Wingdings" panose="05000000000000000000" pitchFamily="2" charset="2"/>
              <a:buChar char="Ø"/>
              <a:defRPr/>
            </a:pPr>
            <a:r>
              <a:rPr lang="en-IN" sz="2400" b="1" kern="0" dirty="0">
                <a:solidFill>
                  <a:srgbClr val="87319F"/>
                </a:solidFill>
                <a:ea typeface="ＭＳ Ｐゴシック"/>
              </a:rPr>
              <a:t>The total S enantiomer in the sample is actually 75%!</a:t>
            </a:r>
          </a:p>
        </p:txBody>
      </p:sp>
      <p:graphicFrame>
        <p:nvGraphicFramePr>
          <p:cNvPr id="2" name="Object 1"/>
          <p:cNvGraphicFramePr>
            <a:graphicFrameLocks noChangeAspect="1"/>
          </p:cNvGraphicFramePr>
          <p:nvPr>
            <p:extLst>
              <p:ext uri="{D42A27DB-BD31-4B8C-83A1-F6EECF244321}">
                <p14:modId xmlns:p14="http://schemas.microsoft.com/office/powerpoint/2010/main" val="839648071"/>
              </p:ext>
            </p:extLst>
          </p:nvPr>
        </p:nvGraphicFramePr>
        <p:xfrm>
          <a:off x="951757" y="1295400"/>
          <a:ext cx="7240588" cy="1390650"/>
        </p:xfrm>
        <a:graphic>
          <a:graphicData uri="http://schemas.openxmlformats.org/presentationml/2006/ole">
            <mc:AlternateContent xmlns:mc="http://schemas.openxmlformats.org/markup-compatibility/2006">
              <mc:Choice xmlns:v="urn:schemas-microsoft-com:vml" Requires="v">
                <p:oleObj spid="_x0000_s204814" name="CS ChemDraw Drawing" r:id="rId3" imgW="8627189" imgH="1659377" progId="ChemDraw.Document.6.0">
                  <p:embed/>
                </p:oleObj>
              </mc:Choice>
              <mc:Fallback>
                <p:oleObj name="CS ChemDraw Drawing" r:id="rId3" imgW="8627189" imgH="1659377"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757" y="1295400"/>
                        <a:ext cx="7240588"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99802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017" y="152400"/>
            <a:ext cx="9274142" cy="584775"/>
          </a:xfrm>
          <a:prstGeom prst="rect">
            <a:avLst/>
          </a:prstGeom>
          <a:noFill/>
        </p:spPr>
        <p:txBody>
          <a:bodyPr wrap="none" rtlCol="0">
            <a:spAutoFit/>
          </a:bodyPr>
          <a:lstStyle/>
          <a:p>
            <a:pPr algn="ctr"/>
            <a:r>
              <a:rPr lang="en-US" sz="3200" b="1" dirty="0" smtClean="0">
                <a:solidFill>
                  <a:srgbClr val="B533BF"/>
                </a:solidFill>
              </a:rPr>
              <a:t>Specifying Absolute Configuration: R/S Nomenclature</a:t>
            </a:r>
            <a:endParaRPr lang="en-US" sz="3200" b="1" dirty="0">
              <a:solidFill>
                <a:srgbClr val="B533BF"/>
              </a:solidFill>
            </a:endParaRPr>
          </a:p>
        </p:txBody>
      </p:sp>
      <p:sp>
        <p:nvSpPr>
          <p:cNvPr id="5" name="Rectangle 4"/>
          <p:cNvSpPr/>
          <p:nvPr/>
        </p:nvSpPr>
        <p:spPr>
          <a:xfrm>
            <a:off x="152400" y="4136410"/>
            <a:ext cx="8839200" cy="2492990"/>
          </a:xfrm>
          <a:prstGeom prst="rect">
            <a:avLst/>
          </a:prstGeom>
        </p:spPr>
        <p:txBody>
          <a:bodyPr wrap="square">
            <a:spAutoFit/>
          </a:bodyPr>
          <a:lstStyle/>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Different molecules (enantiomers) must have different names.</a:t>
            </a:r>
          </a:p>
          <a:p>
            <a:pPr marL="342900" lvl="0" indent="-342900" fontAlgn="base">
              <a:spcBef>
                <a:spcPct val="20000"/>
              </a:spcBef>
              <a:spcAft>
                <a:spcPct val="0"/>
              </a:spcAft>
              <a:buFont typeface="Wingdings" panose="05000000000000000000" pitchFamily="2" charset="2"/>
              <a:buChar char="q"/>
              <a:defRPr/>
            </a:pPr>
            <a:r>
              <a:rPr lang="en-IN" sz="2000" b="1" kern="0" dirty="0" smtClean="0">
                <a:solidFill>
                  <a:srgbClr val="87319F"/>
                </a:solidFill>
                <a:ea typeface="ＭＳ Ｐゴシック"/>
              </a:rPr>
              <a:t>Configuration </a:t>
            </a:r>
            <a:r>
              <a:rPr lang="en-IN" sz="2000" b="1" kern="0" dirty="0">
                <a:solidFill>
                  <a:srgbClr val="87319F"/>
                </a:solidFill>
                <a:ea typeface="ＭＳ Ｐゴシック"/>
              </a:rPr>
              <a:t>around the chiral carbon is specified </a:t>
            </a:r>
            <a:r>
              <a:rPr lang="en-IN" sz="2000" b="1" kern="0" dirty="0" smtClean="0">
                <a:solidFill>
                  <a:srgbClr val="87319F"/>
                </a:solidFill>
                <a:ea typeface="ＭＳ Ｐゴシック"/>
              </a:rPr>
              <a:t>with </a:t>
            </a:r>
            <a:r>
              <a:rPr lang="en-IN" sz="2000" b="1" kern="0" dirty="0">
                <a:solidFill>
                  <a:srgbClr val="87319F"/>
                </a:solidFill>
                <a:ea typeface="ＭＳ Ｐゴシック"/>
              </a:rPr>
              <a:t>(R) and (S). </a:t>
            </a:r>
            <a:endParaRPr lang="en-IN" sz="2000" b="1" kern="0" dirty="0" smtClean="0">
              <a:solidFill>
                <a:srgbClr val="87319F"/>
              </a:solidFill>
              <a:ea typeface="ＭＳ Ｐゴシック"/>
            </a:endParaRP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The configuration is specified by the relative positions of all the groups with respect to each other at the chirality </a:t>
            </a:r>
            <a:r>
              <a:rPr lang="en-IN" sz="2000" b="1" kern="0" dirty="0" err="1">
                <a:solidFill>
                  <a:srgbClr val="87319F"/>
                </a:solidFill>
                <a:ea typeface="ＭＳ Ｐゴシック"/>
              </a:rPr>
              <a:t>center</a:t>
            </a:r>
            <a:endParaRPr lang="en-IN" sz="2000" b="1" kern="0" dirty="0">
              <a:solidFill>
                <a:srgbClr val="87319F"/>
              </a:solidFill>
              <a:ea typeface="ＭＳ Ｐゴシック"/>
            </a:endParaRP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The groups are ranked in an established priority sequence and compared</a:t>
            </a: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The relationship of the groups in priority order in space determines the label applied to the configuration, according to a </a:t>
            </a:r>
            <a:r>
              <a:rPr lang="en-IN" sz="2000" b="1" kern="0" dirty="0" smtClean="0">
                <a:solidFill>
                  <a:srgbClr val="87319F"/>
                </a:solidFill>
                <a:ea typeface="ＭＳ Ｐゴシック"/>
              </a:rPr>
              <a:t>rule.</a:t>
            </a:r>
            <a:endParaRPr lang="en-IN" sz="2000" b="1" kern="0" dirty="0">
              <a:solidFill>
                <a:srgbClr val="87319F"/>
              </a:solidFill>
              <a:ea typeface="ＭＳ Ｐゴシック"/>
            </a:endParaRPr>
          </a:p>
        </p:txBody>
      </p:sp>
      <p:pic>
        <p:nvPicPr>
          <p:cNvPr id="10" name="Picture 9" descr="05_09-05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43000"/>
            <a:ext cx="5029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135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867" y="152400"/>
            <a:ext cx="7854394" cy="584775"/>
          </a:xfrm>
          <a:prstGeom prst="rect">
            <a:avLst/>
          </a:prstGeom>
          <a:noFill/>
        </p:spPr>
        <p:txBody>
          <a:bodyPr wrap="none" rtlCol="0">
            <a:spAutoFit/>
          </a:bodyPr>
          <a:lstStyle/>
          <a:p>
            <a:pPr algn="ctr"/>
            <a:r>
              <a:rPr lang="en-US" sz="3200" b="1" dirty="0" smtClean="0">
                <a:solidFill>
                  <a:srgbClr val="B533BF"/>
                </a:solidFill>
              </a:rPr>
              <a:t>Sequence Rule/CIP (Cahn-</a:t>
            </a:r>
            <a:r>
              <a:rPr lang="en-US" sz="3200" b="1" dirty="0" err="1" smtClean="0">
                <a:solidFill>
                  <a:srgbClr val="B533BF"/>
                </a:solidFill>
              </a:rPr>
              <a:t>Ingold</a:t>
            </a:r>
            <a:r>
              <a:rPr lang="en-US" sz="3200" b="1" dirty="0" smtClean="0">
                <a:solidFill>
                  <a:srgbClr val="B533BF"/>
                </a:solidFill>
              </a:rPr>
              <a:t>-Prelog) Rule</a:t>
            </a:r>
            <a:endParaRPr lang="en-US" sz="3200" b="1" dirty="0">
              <a:solidFill>
                <a:srgbClr val="B533BF"/>
              </a:solidFill>
            </a:endParaRPr>
          </a:p>
        </p:txBody>
      </p:sp>
      <p:sp>
        <p:nvSpPr>
          <p:cNvPr id="5" name="Rectangle 4"/>
          <p:cNvSpPr/>
          <p:nvPr/>
        </p:nvSpPr>
        <p:spPr>
          <a:xfrm>
            <a:off x="152400" y="914400"/>
            <a:ext cx="8839200" cy="1815882"/>
          </a:xfrm>
          <a:prstGeom prst="rect">
            <a:avLst/>
          </a:prstGeom>
        </p:spPr>
        <p:txBody>
          <a:bodyPr wrap="square">
            <a:spAutoFit/>
          </a:bodyPr>
          <a:lstStyle/>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Assign a priority number to each group attached to the chiral carbon.</a:t>
            </a: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Priority is assigned according to atomic number.  The highest atomic number assigned is the highest priority #1.</a:t>
            </a: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In case of ties, look at the next atoms along the chain.</a:t>
            </a: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Double and triple bonds are treated like bonds to duplicate atoms.</a:t>
            </a:r>
          </a:p>
        </p:txBody>
      </p:sp>
      <p:pic>
        <p:nvPicPr>
          <p:cNvPr id="6" name="Picture 11" descr="05_09-12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944174"/>
            <a:ext cx="4826388" cy="386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52400" y="3505200"/>
            <a:ext cx="4038600" cy="2369880"/>
          </a:xfrm>
          <a:prstGeom prst="rect">
            <a:avLst/>
          </a:prstGeom>
        </p:spPr>
        <p:txBody>
          <a:bodyPr wrap="square">
            <a:spAutoFit/>
          </a:bodyPr>
          <a:lstStyle/>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Working in 3-D, rotate the molecule so that the lowest priority group is in back.</a:t>
            </a: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Draw an arrow from highest to lowest priority group.</a:t>
            </a: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Clockwise = (R), </a:t>
            </a:r>
            <a:r>
              <a:rPr lang="en-IN" sz="2000" b="1" kern="0" dirty="0" err="1">
                <a:solidFill>
                  <a:srgbClr val="87319F"/>
                </a:solidFill>
                <a:ea typeface="ＭＳ Ｐゴシック"/>
              </a:rPr>
              <a:t>Counterclockwise</a:t>
            </a:r>
            <a:r>
              <a:rPr lang="en-IN" sz="2000" b="1" kern="0" dirty="0">
                <a:solidFill>
                  <a:srgbClr val="87319F"/>
                </a:solidFill>
                <a:ea typeface="ＭＳ Ｐゴシック"/>
              </a:rPr>
              <a:t> = (S) </a:t>
            </a:r>
          </a:p>
        </p:txBody>
      </p:sp>
    </p:spTree>
    <p:extLst>
      <p:ext uri="{BB962C8B-B14F-4D97-AF65-F5344CB8AC3E}">
        <p14:creationId xmlns:p14="http://schemas.microsoft.com/office/powerpoint/2010/main" val="586072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9619" y="152400"/>
            <a:ext cx="4044890" cy="584775"/>
          </a:xfrm>
          <a:prstGeom prst="rect">
            <a:avLst/>
          </a:prstGeom>
          <a:noFill/>
        </p:spPr>
        <p:txBody>
          <a:bodyPr wrap="none" rtlCol="0">
            <a:spAutoFit/>
          </a:bodyPr>
          <a:lstStyle/>
          <a:p>
            <a:pPr algn="ctr"/>
            <a:r>
              <a:rPr lang="en-US" sz="3200" b="1" dirty="0" smtClean="0">
                <a:solidFill>
                  <a:srgbClr val="B533BF"/>
                </a:solidFill>
              </a:rPr>
              <a:t>R/S Notation: Example</a:t>
            </a:r>
            <a:endParaRPr lang="en-US" sz="3200" b="1" dirty="0">
              <a:solidFill>
                <a:srgbClr val="B533BF"/>
              </a:solidFill>
            </a:endParaRPr>
          </a:p>
        </p:txBody>
      </p:sp>
      <p:sp>
        <p:nvSpPr>
          <p:cNvPr id="7" name="Rectangle 6"/>
          <p:cNvSpPr/>
          <p:nvPr/>
        </p:nvSpPr>
        <p:spPr>
          <a:xfrm>
            <a:off x="3810000" y="1475665"/>
            <a:ext cx="5105400" cy="1754326"/>
          </a:xfrm>
          <a:prstGeom prst="rect">
            <a:avLst/>
          </a:prstGeom>
        </p:spPr>
        <p:txBody>
          <a:bodyPr wrap="square">
            <a:spAutoFit/>
          </a:bodyPr>
          <a:lstStyle/>
          <a:p>
            <a:pPr marL="342900" lvl="0" indent="-342900" fontAlgn="base">
              <a:spcBef>
                <a:spcPct val="20000"/>
              </a:spcBef>
              <a:spcAft>
                <a:spcPct val="0"/>
              </a:spcAft>
              <a:buFont typeface="Wingdings" panose="05000000000000000000" pitchFamily="2" charset="2"/>
              <a:buChar char="q"/>
              <a:defRPr/>
            </a:pPr>
            <a:r>
              <a:rPr lang="pt-BR" sz="2000" b="1" kern="0" dirty="0">
                <a:solidFill>
                  <a:srgbClr val="87319F"/>
                </a:solidFill>
                <a:ea typeface="ＭＳ Ｐゴシック"/>
              </a:rPr>
              <a:t>Atomic number:     F  &gt;  N  &gt;  C  &gt;  H</a:t>
            </a:r>
          </a:p>
          <a:p>
            <a:pPr marL="342900" lvl="0" indent="-342900" fontAlgn="base">
              <a:spcBef>
                <a:spcPct val="20000"/>
              </a:spcBef>
              <a:spcAft>
                <a:spcPct val="0"/>
              </a:spcAft>
              <a:buFont typeface="Wingdings" panose="05000000000000000000" pitchFamily="2" charset="2"/>
              <a:buChar char="q"/>
              <a:defRPr/>
            </a:pPr>
            <a:r>
              <a:rPr lang="en-IN" sz="2000" b="1" kern="0" dirty="0" smtClean="0">
                <a:solidFill>
                  <a:srgbClr val="87319F"/>
                </a:solidFill>
                <a:ea typeface="ＭＳ Ｐゴシック"/>
              </a:rPr>
              <a:t>Assign Priority.</a:t>
            </a:r>
            <a:endParaRPr lang="en-IN" sz="2000" b="1" kern="0" dirty="0">
              <a:solidFill>
                <a:srgbClr val="87319F"/>
              </a:solidFill>
              <a:ea typeface="ＭＳ Ｐゴシック"/>
            </a:endParaRPr>
          </a:p>
          <a:p>
            <a:pPr marL="342900" lvl="0" indent="-342900" fontAlgn="base">
              <a:spcBef>
                <a:spcPct val="20000"/>
              </a:spcBef>
              <a:spcAft>
                <a:spcPct val="0"/>
              </a:spcAft>
              <a:buFont typeface="Wingdings" panose="05000000000000000000" pitchFamily="2" charset="2"/>
              <a:buChar char="q"/>
              <a:defRPr/>
            </a:pPr>
            <a:r>
              <a:rPr lang="en-IN" sz="2000" b="1" kern="0" dirty="0" smtClean="0">
                <a:solidFill>
                  <a:srgbClr val="87319F"/>
                </a:solidFill>
                <a:ea typeface="ＭＳ Ｐゴシック"/>
              </a:rPr>
              <a:t>Rotate molecule such that lowest priority group is in the back (not required for this example).</a:t>
            </a:r>
            <a:endParaRPr lang="en-IN" sz="2000" b="1" kern="0" dirty="0">
              <a:solidFill>
                <a:srgbClr val="87319F"/>
              </a:solidFill>
              <a:ea typeface="ＭＳ Ｐゴシック"/>
            </a:endParaRPr>
          </a:p>
        </p:txBody>
      </p:sp>
      <p:pic>
        <p:nvPicPr>
          <p:cNvPr id="8" name="Picture 10" descr="05_09-06u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75382"/>
            <a:ext cx="2895600"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ext uri="{D42A27DB-BD31-4B8C-83A1-F6EECF244321}">
                <p14:modId xmlns:p14="http://schemas.microsoft.com/office/powerpoint/2010/main" val="927723821"/>
              </p:ext>
            </p:extLst>
          </p:nvPr>
        </p:nvGraphicFramePr>
        <p:xfrm>
          <a:off x="1447800" y="1847675"/>
          <a:ext cx="1524000" cy="1425575"/>
        </p:xfrm>
        <a:graphic>
          <a:graphicData uri="http://schemas.openxmlformats.org/presentationml/2006/ole">
            <mc:AlternateContent xmlns:mc="http://schemas.openxmlformats.org/markup-compatibility/2006">
              <mc:Choice xmlns:v="urn:schemas-microsoft-com:vml" Requires="v">
                <p:oleObj spid="_x0000_s198684" name="CS ChemDraw Drawing" r:id="rId4" imgW="1361982" imgH="679230" progId="ChemDraw.Document.6.0">
                  <p:embed/>
                </p:oleObj>
              </mc:Choice>
              <mc:Fallback>
                <p:oleObj name="CS ChemDraw Drawing" r:id="rId4" imgW="1361982" imgH="679230" progId="ChemDraw.Document.6.0">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47675"/>
                        <a:ext cx="152400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304800" y="4551982"/>
            <a:ext cx="8458200" cy="1077218"/>
          </a:xfrm>
          <a:prstGeom prst="rect">
            <a:avLst/>
          </a:prstGeom>
        </p:spPr>
        <p:txBody>
          <a:bodyPr wrap="square">
            <a:spAutoFit/>
          </a:bodyPr>
          <a:lstStyle/>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Draw an arrow from Group 1 to Group 2 to Group 3 and back to Group 1. Ignore Group 4</a:t>
            </a:r>
            <a:r>
              <a:rPr lang="en-IN" sz="2000" b="1" kern="0" dirty="0" smtClean="0">
                <a:solidFill>
                  <a:srgbClr val="87319F"/>
                </a:solidFill>
                <a:ea typeface="ＭＳ Ｐゴシック"/>
              </a:rPr>
              <a:t>.</a:t>
            </a:r>
          </a:p>
          <a:p>
            <a:pPr marL="342900" lvl="0" indent="-342900" fontAlgn="base">
              <a:spcBef>
                <a:spcPct val="20000"/>
              </a:spcBef>
              <a:spcAft>
                <a:spcPct val="0"/>
              </a:spcAft>
              <a:buFont typeface="Wingdings" panose="05000000000000000000" pitchFamily="2" charset="2"/>
              <a:buChar char="q"/>
              <a:defRPr/>
            </a:pPr>
            <a:r>
              <a:rPr lang="en-IN" sz="2000" b="1" kern="0" dirty="0">
                <a:solidFill>
                  <a:srgbClr val="87319F"/>
                </a:solidFill>
                <a:ea typeface="ＭＳ Ｐゴシック"/>
              </a:rPr>
              <a:t>Clockwise = (R)   and  </a:t>
            </a:r>
            <a:r>
              <a:rPr lang="en-IN" sz="2000" b="1" kern="0" dirty="0" err="1">
                <a:solidFill>
                  <a:srgbClr val="87319F"/>
                </a:solidFill>
                <a:ea typeface="ＭＳ Ｐゴシック"/>
              </a:rPr>
              <a:t>Counterclockwise</a:t>
            </a:r>
            <a:r>
              <a:rPr lang="en-IN" sz="2000" b="1" kern="0" dirty="0">
                <a:solidFill>
                  <a:srgbClr val="87319F"/>
                </a:solidFill>
                <a:ea typeface="ＭＳ Ｐゴシック"/>
              </a:rPr>
              <a:t> = (S</a:t>
            </a:r>
            <a:r>
              <a:rPr lang="en-IN" sz="2000" b="1" kern="0" dirty="0" smtClean="0">
                <a:solidFill>
                  <a:srgbClr val="87319F"/>
                </a:solidFill>
                <a:ea typeface="ＭＳ Ｐゴシック"/>
              </a:rPr>
              <a:t>)</a:t>
            </a:r>
            <a:endParaRPr lang="en-IN" sz="2000" b="1" kern="0" dirty="0">
              <a:solidFill>
                <a:srgbClr val="87319F"/>
              </a:solidFill>
              <a:ea typeface="ＭＳ Ｐゴシック"/>
            </a:endParaRPr>
          </a:p>
        </p:txBody>
      </p:sp>
      <p:sp>
        <p:nvSpPr>
          <p:cNvPr id="11" name="Text Box 9"/>
          <p:cNvSpPr txBox="1">
            <a:spLocks noChangeArrowheads="1"/>
          </p:cNvSpPr>
          <p:nvPr/>
        </p:nvSpPr>
        <p:spPr bwMode="auto">
          <a:xfrm>
            <a:off x="1002475" y="3767152"/>
            <a:ext cx="2362200" cy="784830"/>
          </a:xfrm>
          <a:prstGeom prst="rect">
            <a:avLst/>
          </a:prstGeom>
          <a:noFill/>
          <a:ln w="9525">
            <a:noFill/>
            <a:miter lim="800000"/>
            <a:headEnd/>
            <a:tailEnd/>
          </a:ln>
          <a:effectLst/>
        </p:spPr>
        <p:txBody>
          <a:bodyPr wrap="square">
            <a:spAutoFit/>
          </a:bodyPr>
          <a:lstStyle/>
          <a:p>
            <a:pPr>
              <a:spcBef>
                <a:spcPct val="50000"/>
              </a:spcBef>
              <a:defRPr/>
            </a:pPr>
            <a:r>
              <a:rPr lang="en-US" b="1" dirty="0">
                <a:solidFill>
                  <a:schemeClr val="accent6">
                    <a:lumMod val="75000"/>
                  </a:schemeClr>
                </a:solidFill>
                <a:effectLst>
                  <a:outerShdw blurRad="38100" dist="38100" dir="2700000" algn="tl">
                    <a:srgbClr val="C0C0C0"/>
                  </a:outerShdw>
                </a:effectLst>
                <a:latin typeface="Arial" charset="0"/>
              </a:rPr>
              <a:t>Counterclockwise</a:t>
            </a:r>
          </a:p>
          <a:p>
            <a:pPr>
              <a:spcBef>
                <a:spcPct val="50000"/>
              </a:spcBef>
              <a:defRPr/>
            </a:pPr>
            <a:r>
              <a:rPr lang="en-US" b="1" dirty="0">
                <a:solidFill>
                  <a:schemeClr val="accent6">
                    <a:lumMod val="75000"/>
                  </a:schemeClr>
                </a:solidFill>
                <a:effectLst>
                  <a:outerShdw blurRad="38100" dist="38100" dir="2700000" algn="tl">
                    <a:srgbClr val="C0C0C0"/>
                  </a:outerShdw>
                </a:effectLst>
                <a:latin typeface="Arial" charset="0"/>
              </a:rPr>
              <a:t>             (</a:t>
            </a:r>
            <a:r>
              <a:rPr lang="en-US" b="1" i="1" dirty="0">
                <a:solidFill>
                  <a:schemeClr val="accent6">
                    <a:lumMod val="75000"/>
                  </a:schemeClr>
                </a:solidFill>
                <a:effectLst>
                  <a:outerShdw blurRad="38100" dist="38100" dir="2700000" algn="tl">
                    <a:srgbClr val="C0C0C0"/>
                  </a:outerShdw>
                </a:effectLst>
                <a:latin typeface="Arial" charset="0"/>
              </a:rPr>
              <a:t>S</a:t>
            </a:r>
            <a:r>
              <a:rPr lang="en-US" b="1" dirty="0">
                <a:solidFill>
                  <a:schemeClr val="accent6">
                    <a:lumMod val="75000"/>
                  </a:schemeClr>
                </a:solidFill>
                <a:effectLst>
                  <a:outerShdw blurRad="38100" dist="38100" dir="2700000" algn="tl">
                    <a:srgbClr val="C0C0C0"/>
                  </a:outerShdw>
                </a:effectLst>
                <a:latin typeface="Arial" charset="0"/>
              </a:rPr>
              <a:t>)</a:t>
            </a:r>
          </a:p>
        </p:txBody>
      </p:sp>
    </p:spTree>
    <p:extLst>
      <p:ext uri="{BB962C8B-B14F-4D97-AF65-F5344CB8AC3E}">
        <p14:creationId xmlns:p14="http://schemas.microsoft.com/office/powerpoint/2010/main" val="65840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7000" y="990600"/>
            <a:ext cx="3980577" cy="1200329"/>
          </a:xfrm>
          <a:prstGeom prst="rect">
            <a:avLst/>
          </a:prstGeom>
          <a:noFill/>
        </p:spPr>
        <p:txBody>
          <a:bodyPr wrap="none" rtlCol="0">
            <a:spAutoFit/>
          </a:bodyPr>
          <a:lstStyle/>
          <a:p>
            <a:r>
              <a:rPr lang="en-IN" sz="7200" dirty="0" smtClean="0">
                <a:solidFill>
                  <a:srgbClr val="DD114B"/>
                </a:solidFill>
              </a:rPr>
              <a:t>CAUTION!</a:t>
            </a:r>
            <a:endParaRPr lang="en-IN" sz="7200" dirty="0">
              <a:solidFill>
                <a:srgbClr val="DD114B"/>
              </a:solidFill>
            </a:endParaRPr>
          </a:p>
        </p:txBody>
      </p:sp>
      <p:sp>
        <p:nvSpPr>
          <p:cNvPr id="9" name="Rectangle 8"/>
          <p:cNvSpPr/>
          <p:nvPr/>
        </p:nvSpPr>
        <p:spPr>
          <a:xfrm>
            <a:off x="139532" y="3025676"/>
            <a:ext cx="8839200" cy="2308324"/>
          </a:xfrm>
          <a:prstGeom prst="rect">
            <a:avLst/>
          </a:prstGeom>
        </p:spPr>
        <p:txBody>
          <a:bodyPr wrap="square">
            <a:spAutoFit/>
          </a:bodyPr>
          <a:lstStyle/>
          <a:p>
            <a:pPr lvl="0" algn="just" fontAlgn="base">
              <a:spcBef>
                <a:spcPct val="20000"/>
              </a:spcBef>
              <a:spcAft>
                <a:spcPct val="0"/>
              </a:spcAft>
              <a:defRPr/>
            </a:pPr>
            <a:r>
              <a:rPr lang="en-IN" sz="3600" b="1" kern="0" dirty="0" smtClean="0">
                <a:solidFill>
                  <a:srgbClr val="87319F"/>
                </a:solidFill>
                <a:ea typeface="ＭＳ Ｐゴシック"/>
              </a:rPr>
              <a:t>If two different compounds have the same R (or S) configuration, it </a:t>
            </a:r>
            <a:r>
              <a:rPr lang="en-IN" sz="3600" b="1" i="1" kern="0" dirty="0" smtClean="0">
                <a:solidFill>
                  <a:srgbClr val="DD114B"/>
                </a:solidFill>
                <a:ea typeface="ＭＳ Ｐゴシック"/>
              </a:rPr>
              <a:t>DOES NOT</a:t>
            </a:r>
            <a:r>
              <a:rPr lang="en-IN" sz="3600" b="1" kern="0" dirty="0" smtClean="0">
                <a:solidFill>
                  <a:srgbClr val="87319F"/>
                </a:solidFill>
                <a:ea typeface="ＭＳ Ｐゴシック"/>
              </a:rPr>
              <a:t> mean that they rotate the plane polarized light in the same direction!</a:t>
            </a:r>
            <a:endParaRPr lang="en-IN" sz="3600" b="1" kern="0" dirty="0">
              <a:solidFill>
                <a:srgbClr val="87319F"/>
              </a:solidFill>
              <a:ea typeface="ＭＳ Ｐゴシック"/>
            </a:endParaRPr>
          </a:p>
        </p:txBody>
      </p:sp>
    </p:spTree>
    <p:extLst>
      <p:ext uri="{BB962C8B-B14F-4D97-AF65-F5344CB8AC3E}">
        <p14:creationId xmlns:p14="http://schemas.microsoft.com/office/powerpoint/2010/main" val="366144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31420</TotalTime>
  <Words>1683</Words>
  <Application>Microsoft Office PowerPoint</Application>
  <PresentationFormat>On-screen Show (4:3)</PresentationFormat>
  <Paragraphs>223</Paragraphs>
  <Slides>33</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CS ChemDraw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Anand Singh</dc:creator>
  <cp:lastModifiedBy>Dr. Anand Singh</cp:lastModifiedBy>
  <cp:revision>706</cp:revision>
  <dcterms:created xsi:type="dcterms:W3CDTF">2006-08-16T00:00:00Z</dcterms:created>
  <dcterms:modified xsi:type="dcterms:W3CDTF">2018-04-10T19:12:27Z</dcterms:modified>
</cp:coreProperties>
</file>