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571" r:id="rId2"/>
    <p:sldId id="573" r:id="rId3"/>
    <p:sldId id="575" r:id="rId4"/>
    <p:sldId id="574" r:id="rId5"/>
    <p:sldId id="577" r:id="rId6"/>
    <p:sldId id="615" r:id="rId7"/>
    <p:sldId id="616" r:id="rId8"/>
    <p:sldId id="617" r:id="rId9"/>
    <p:sldId id="618" r:id="rId10"/>
    <p:sldId id="619" r:id="rId11"/>
    <p:sldId id="576" r:id="rId12"/>
    <p:sldId id="578" r:id="rId13"/>
    <p:sldId id="579" r:id="rId14"/>
    <p:sldId id="580" r:id="rId15"/>
    <p:sldId id="581" r:id="rId16"/>
    <p:sldId id="582" r:id="rId17"/>
    <p:sldId id="598" r:id="rId18"/>
    <p:sldId id="583" r:id="rId19"/>
    <p:sldId id="585" r:id="rId20"/>
    <p:sldId id="584" r:id="rId21"/>
    <p:sldId id="586" r:id="rId22"/>
    <p:sldId id="620" r:id="rId23"/>
    <p:sldId id="588" r:id="rId24"/>
    <p:sldId id="593" r:id="rId25"/>
    <p:sldId id="592" r:id="rId26"/>
    <p:sldId id="589" r:id="rId27"/>
    <p:sldId id="625" r:id="rId28"/>
    <p:sldId id="626" r:id="rId29"/>
    <p:sldId id="627" r:id="rId30"/>
    <p:sldId id="628" r:id="rId31"/>
    <p:sldId id="590" r:id="rId32"/>
    <p:sldId id="591" r:id="rId33"/>
    <p:sldId id="594" r:id="rId34"/>
    <p:sldId id="595" r:id="rId35"/>
    <p:sldId id="597" r:id="rId36"/>
    <p:sldId id="599" r:id="rId37"/>
    <p:sldId id="602" r:id="rId38"/>
    <p:sldId id="600" r:id="rId39"/>
    <p:sldId id="621" r:id="rId40"/>
    <p:sldId id="601" r:id="rId41"/>
    <p:sldId id="606" r:id="rId42"/>
    <p:sldId id="622" r:id="rId43"/>
    <p:sldId id="623" r:id="rId44"/>
    <p:sldId id="62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19F"/>
    <a:srgbClr val="3232E6"/>
    <a:srgbClr val="DD114B"/>
    <a:srgbClr val="C24500"/>
    <a:srgbClr val="BC5014"/>
    <a:srgbClr val="B533BF"/>
    <a:srgbClr val="F917D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28" y="390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58D20-3F2C-4C34-8599-8CEAC2368E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47D61-4868-4B99-B551-1A50885E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1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latin typeface="Times New Roman" pitchFamily="18" charset="0"/>
                <a:ea typeface="ＭＳ Ｐゴシック" pitchFamily="34" charset="-128"/>
              </a:rPr>
              <a:t>File Name: </a:t>
            </a:r>
            <a:r>
              <a:rPr lang="en-US" altLang="en-US" b="1" smtClean="0">
                <a:latin typeface="Times New Roman" pitchFamily="18" charset="0"/>
                <a:ea typeface="ＭＳ Ｐゴシック" pitchFamily="34" charset="-128"/>
              </a:rPr>
              <a:t>AACXSGA0</a:t>
            </a: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DF2E31-0E13-4315-BE2F-6FE1967AF979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379" y="21336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6000" b="1" kern="0" dirty="0" smtClean="0">
                <a:solidFill>
                  <a:srgbClr val="87319F"/>
                </a:solidFill>
                <a:ea typeface="ＭＳ Ｐゴシック"/>
              </a:rPr>
              <a:t>Elimination </a:t>
            </a:r>
            <a:r>
              <a:rPr lang="en-IN" sz="6000" b="1" kern="0" dirty="0" smtClean="0">
                <a:solidFill>
                  <a:srgbClr val="87319F"/>
                </a:solidFill>
                <a:ea typeface="ＭＳ Ｐゴシック"/>
              </a:rPr>
              <a:t>Reactions</a:t>
            </a:r>
            <a:endParaRPr lang="en-IN" sz="6000" b="1" kern="0" dirty="0">
              <a:solidFill>
                <a:srgbClr val="87319F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772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726" y="152400"/>
            <a:ext cx="4356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Elimination Mechanisms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686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4213" indent="-22701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87319F"/>
                </a:solidFill>
                <a:latin typeface="+mn-lt"/>
              </a:rPr>
              <a:t>There are two mechanisms of elimination—E2 and E1, just as there are two mechanisms of substitution, S</a:t>
            </a:r>
            <a:r>
              <a:rPr lang="en-US" altLang="en-US" sz="2800" b="1" baseline="-25000" dirty="0">
                <a:solidFill>
                  <a:srgbClr val="87319F"/>
                </a:solidFill>
                <a:latin typeface="+mn-lt"/>
              </a:rPr>
              <a:t>N</a:t>
            </a:r>
            <a:r>
              <a:rPr lang="en-US" altLang="en-US" sz="2800" b="1" dirty="0">
                <a:solidFill>
                  <a:srgbClr val="87319F"/>
                </a:solidFill>
                <a:latin typeface="+mn-lt"/>
              </a:rPr>
              <a:t>2 and S</a:t>
            </a:r>
            <a:r>
              <a:rPr lang="en-US" altLang="en-US" sz="2800" b="1" baseline="-25000" dirty="0">
                <a:solidFill>
                  <a:srgbClr val="87319F"/>
                </a:solidFill>
                <a:latin typeface="+mn-lt"/>
              </a:rPr>
              <a:t>N</a:t>
            </a:r>
            <a:r>
              <a:rPr lang="en-US" altLang="en-US" sz="2800" b="1" dirty="0">
                <a:solidFill>
                  <a:srgbClr val="87319F"/>
                </a:solidFill>
                <a:latin typeface="+mn-lt"/>
              </a:rPr>
              <a:t>1.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87319F"/>
                </a:solidFill>
                <a:latin typeface="+mn-lt"/>
              </a:rPr>
              <a:t>E2 mechanism—bimolecular elimination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87319F"/>
                </a:solidFill>
                <a:latin typeface="+mn-lt"/>
              </a:rPr>
              <a:t>E1 mechanism—unimolecular elimination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87319F"/>
                </a:solidFill>
                <a:latin typeface="+mn-lt"/>
              </a:rPr>
              <a:t>The E2 and E1 mechanisms differ in the timing of bond cleavage and bond formation, (similar to the S</a:t>
            </a:r>
            <a:r>
              <a:rPr lang="en-US" altLang="en-US" sz="2800" b="1" baseline="-25000" dirty="0">
                <a:solidFill>
                  <a:srgbClr val="87319F"/>
                </a:solidFill>
                <a:latin typeface="+mn-lt"/>
              </a:rPr>
              <a:t>N</a:t>
            </a:r>
            <a:r>
              <a:rPr lang="en-US" altLang="en-US" sz="2800" b="1" dirty="0">
                <a:solidFill>
                  <a:srgbClr val="87319F"/>
                </a:solidFill>
                <a:latin typeface="+mn-lt"/>
              </a:rPr>
              <a:t>2 and S</a:t>
            </a:r>
            <a:r>
              <a:rPr lang="en-US" altLang="en-US" sz="2800" b="1" baseline="-25000" dirty="0">
                <a:solidFill>
                  <a:srgbClr val="87319F"/>
                </a:solidFill>
                <a:latin typeface="+mn-lt"/>
              </a:rPr>
              <a:t>N</a:t>
            </a:r>
            <a:r>
              <a:rPr lang="en-US" altLang="en-US" sz="2800" b="1" dirty="0">
                <a:solidFill>
                  <a:srgbClr val="87319F"/>
                </a:solidFill>
                <a:latin typeface="+mn-lt"/>
              </a:rPr>
              <a:t>1 mechanisms).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87319F"/>
                </a:solidFill>
                <a:latin typeface="+mn-lt"/>
              </a:rPr>
              <a:t>E2 and S</a:t>
            </a:r>
            <a:r>
              <a:rPr lang="en-US" altLang="en-US" sz="2800" b="1" baseline="-25000" dirty="0">
                <a:solidFill>
                  <a:srgbClr val="87319F"/>
                </a:solidFill>
                <a:latin typeface="+mn-lt"/>
              </a:rPr>
              <a:t>N</a:t>
            </a:r>
            <a:r>
              <a:rPr lang="en-US" altLang="en-US" sz="2800" b="1" dirty="0">
                <a:solidFill>
                  <a:srgbClr val="87319F"/>
                </a:solidFill>
                <a:latin typeface="+mn-lt"/>
              </a:rPr>
              <a:t>2 reactions have some features in common, and so do E1 and S</a:t>
            </a:r>
            <a:r>
              <a:rPr lang="en-US" altLang="en-US" sz="2800" b="1" baseline="-25000" dirty="0">
                <a:solidFill>
                  <a:srgbClr val="87319F"/>
                </a:solidFill>
                <a:latin typeface="+mn-lt"/>
              </a:rPr>
              <a:t>N</a:t>
            </a:r>
            <a:r>
              <a:rPr lang="en-US" altLang="en-US" sz="2800" b="1" dirty="0">
                <a:solidFill>
                  <a:srgbClr val="87319F"/>
                </a:solidFill>
                <a:latin typeface="+mn-lt"/>
              </a:rPr>
              <a:t>1 reactions.</a:t>
            </a:r>
          </a:p>
        </p:txBody>
      </p:sp>
    </p:spTree>
    <p:extLst>
      <p:ext uri="{BB962C8B-B14F-4D97-AF65-F5344CB8AC3E}">
        <p14:creationId xmlns:p14="http://schemas.microsoft.com/office/powerpoint/2010/main" val="32037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891" y="152400"/>
            <a:ext cx="406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E1 and E2 Mechanisms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0574"/>
            <a:ext cx="8684646" cy="459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8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0611" y="152400"/>
            <a:ext cx="2662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E2 Mechanism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73" y="914400"/>
            <a:ext cx="8517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altLang="en-US" sz="2200" b="1" dirty="0">
                <a:solidFill>
                  <a:srgbClr val="87319F"/>
                </a:solidFill>
              </a:rPr>
              <a:t>E2 is the most common and it follows second-order kinetics with both the alkyl halide and the base in the rate equation</a:t>
            </a:r>
          </a:p>
        </p:txBody>
      </p:sp>
      <p:pic>
        <p:nvPicPr>
          <p:cNvPr id="7" name="Picture 6" descr="mechanism_1_c_la_76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4" r="53225" b="8264"/>
          <a:stretch/>
        </p:blipFill>
        <p:spPr bwMode="auto">
          <a:xfrm>
            <a:off x="1762379" y="2057400"/>
            <a:ext cx="561937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78079" y="3861961"/>
            <a:ext cx="8686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200" b="1" dirty="0" smtClean="0">
                <a:solidFill>
                  <a:srgbClr val="87319F"/>
                </a:solidFill>
                <a:latin typeface="+mn-lt"/>
              </a:rPr>
              <a:t>It </a:t>
            </a:r>
            <a:r>
              <a:rPr lang="en-US" altLang="en-US" sz="2200" b="1" dirty="0" smtClean="0">
                <a:solidFill>
                  <a:srgbClr val="87319F"/>
                </a:solidFill>
                <a:latin typeface="+mn-lt"/>
              </a:rPr>
              <a:t>exhibits second-order kinetics, and both the alkyl halide and the base appear in the rate equation, i.e.,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203761" y="4914405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Arial" pitchFamily="34" charset="0"/>
              </a:rPr>
              <a:t>rate = k[(CH</a:t>
            </a:r>
            <a:r>
              <a:rPr lang="en-US" altLang="en-US" b="1" baseline="-25000" dirty="0" smtClean="0">
                <a:solidFill>
                  <a:srgbClr val="000000"/>
                </a:solidFill>
                <a:latin typeface="Arial" pitchFamily="34" charset="0"/>
              </a:rPr>
              <a:t>3</a:t>
            </a:r>
            <a:r>
              <a:rPr lang="en-US" altLang="en-US" b="1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r>
              <a:rPr lang="en-US" altLang="en-US" b="1" baseline="-25000" dirty="0" smtClean="0">
                <a:solidFill>
                  <a:srgbClr val="000000"/>
                </a:solidFill>
                <a:latin typeface="Arial" pitchFamily="34" charset="0"/>
              </a:rPr>
              <a:t>3</a:t>
            </a:r>
            <a:r>
              <a:rPr lang="en-US" altLang="en-US" b="1" dirty="0" smtClean="0">
                <a:solidFill>
                  <a:srgbClr val="000000"/>
                </a:solidFill>
                <a:latin typeface="Arial" pitchFamily="34" charset="0"/>
              </a:rPr>
              <a:t>CBr][</a:t>
            </a:r>
            <a:r>
              <a:rPr lang="en-US" alt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¯</a:t>
            </a:r>
            <a:r>
              <a:rPr lang="en-US" alt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OH]</a:t>
            </a:r>
            <a:endParaRPr lang="en-US" altLang="en-US" b="1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28664" y="5715000"/>
            <a:ext cx="8686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200" b="1" dirty="0" smtClean="0">
                <a:solidFill>
                  <a:srgbClr val="87319F"/>
                </a:solidFill>
                <a:latin typeface="+mn-lt"/>
              </a:rPr>
              <a:t>The reaction is concerted—all bonds are broken and formed in a single step.</a:t>
            </a:r>
          </a:p>
        </p:txBody>
      </p:sp>
    </p:spTree>
    <p:extLst>
      <p:ext uri="{BB962C8B-B14F-4D97-AF65-F5344CB8AC3E}">
        <p14:creationId xmlns:p14="http://schemas.microsoft.com/office/powerpoint/2010/main" val="34514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6856" y="152400"/>
            <a:ext cx="627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E2 Reaction: Energy Profile Diagram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" y="3533776"/>
            <a:ext cx="3352800" cy="14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2054226"/>
            <a:ext cx="26670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91" y="1624013"/>
            <a:ext cx="5715000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9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347" y="152400"/>
            <a:ext cx="8421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E2 </a:t>
            </a:r>
            <a:r>
              <a:rPr lang="en-US" sz="3200" b="1" dirty="0" smtClean="0">
                <a:solidFill>
                  <a:srgbClr val="B533BF"/>
                </a:solidFill>
              </a:rPr>
              <a:t>Reaction: Effect of </a:t>
            </a:r>
            <a:r>
              <a:rPr lang="en-US" sz="3200" b="1" dirty="0" smtClean="0">
                <a:solidFill>
                  <a:srgbClr val="B533BF"/>
                </a:solidFill>
              </a:rPr>
              <a:t>Leaving Group and Solvent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73" y="1103312"/>
            <a:ext cx="8517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altLang="en-US" sz="2200" b="1" dirty="0" smtClean="0">
                <a:solidFill>
                  <a:srgbClr val="87319F"/>
                </a:solidFill>
              </a:rPr>
              <a:t>There are similarities between the E2 and S</a:t>
            </a:r>
            <a:r>
              <a:rPr lang="en-IN" altLang="en-US" sz="2200" b="1" baseline="-25000" dirty="0" smtClean="0">
                <a:solidFill>
                  <a:srgbClr val="87319F"/>
                </a:solidFill>
              </a:rPr>
              <a:t>N</a:t>
            </a:r>
            <a:r>
              <a:rPr lang="en-IN" altLang="en-US" sz="2200" b="1" dirty="0" smtClean="0">
                <a:solidFill>
                  <a:srgbClr val="87319F"/>
                </a:solidFill>
              </a:rPr>
              <a:t>2 reactions</a:t>
            </a:r>
            <a:endParaRPr lang="en-IN" altLang="en-US" sz="2200" b="1" dirty="0">
              <a:solidFill>
                <a:srgbClr val="87319F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7712"/>
            <a:ext cx="8691563" cy="24780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173" y="5207913"/>
            <a:ext cx="8517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altLang="en-US" sz="2200" b="1" dirty="0" smtClean="0">
                <a:solidFill>
                  <a:srgbClr val="87319F"/>
                </a:solidFill>
              </a:rPr>
              <a:t>Polar aprotic solvents are good for E2 reactions</a:t>
            </a:r>
            <a:endParaRPr lang="en-IN" altLang="en-US" sz="2200" b="1" dirty="0">
              <a:solidFill>
                <a:srgbClr val="873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24" y="152400"/>
            <a:ext cx="782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E2 </a:t>
            </a:r>
            <a:r>
              <a:rPr lang="en-US" sz="3200" b="1" dirty="0" smtClean="0">
                <a:solidFill>
                  <a:srgbClr val="B533BF"/>
                </a:solidFill>
              </a:rPr>
              <a:t>Reaction: Effect of Alkyl Halide Structure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-1" y="1100316"/>
            <a:ext cx="85243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altLang="en-US" sz="2400" b="1" dirty="0">
                <a:solidFill>
                  <a:srgbClr val="87319F"/>
                </a:solidFill>
              </a:rPr>
              <a:t>The S</a:t>
            </a:r>
            <a:r>
              <a:rPr lang="en-IN" altLang="en-US" sz="2400" b="1" baseline="-25000" dirty="0">
                <a:solidFill>
                  <a:srgbClr val="87319F"/>
                </a:solidFill>
              </a:rPr>
              <a:t>N</a:t>
            </a:r>
            <a:r>
              <a:rPr lang="en-IN" altLang="en-US" sz="2400" b="1" dirty="0">
                <a:solidFill>
                  <a:srgbClr val="87319F"/>
                </a:solidFill>
              </a:rPr>
              <a:t>2 and E2 mechanisms differ in how the R group affects </a:t>
            </a:r>
            <a:endParaRPr lang="en-IN" altLang="en-US" sz="2400" b="1" dirty="0" smtClean="0">
              <a:solidFill>
                <a:srgbClr val="87319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 smtClean="0">
                <a:solidFill>
                  <a:srgbClr val="87319F"/>
                </a:solidFill>
              </a:rPr>
              <a:t>the </a:t>
            </a:r>
            <a:r>
              <a:rPr lang="en-IN" altLang="en-US" sz="2400" b="1" dirty="0">
                <a:solidFill>
                  <a:srgbClr val="87319F"/>
                </a:solidFill>
              </a:rPr>
              <a:t>reaction rate.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2" y="2819400"/>
            <a:ext cx="8745538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2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0051" y="152400"/>
            <a:ext cx="758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Effect of Alkyl Halide Structure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83" y="1143000"/>
            <a:ext cx="830580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200" b="1" dirty="0" smtClean="0">
                <a:solidFill>
                  <a:srgbClr val="87319F"/>
                </a:solidFill>
                <a:latin typeface="+mn-lt"/>
              </a:rPr>
              <a:t>The increase in E2 reaction rate with increasing alkyl substitution can be rationalized in terms of transition state stability</a:t>
            </a:r>
            <a:r>
              <a:rPr lang="en-US" altLang="en-US" sz="2200" b="1" dirty="0" smtClean="0">
                <a:solidFill>
                  <a:srgbClr val="87319F"/>
                </a:solidFill>
                <a:latin typeface="+mn-lt"/>
              </a:rPr>
              <a:t>.</a:t>
            </a:r>
          </a:p>
          <a:p>
            <a:pPr marL="0" indent="0" algn="just" fontAlgn="base">
              <a:spcBef>
                <a:spcPct val="25000"/>
              </a:spcBef>
              <a:spcAft>
                <a:spcPct val="0"/>
              </a:spcAft>
            </a:pPr>
            <a:endParaRPr lang="en-US" altLang="en-US" sz="2200" b="1" dirty="0" smtClean="0">
              <a:solidFill>
                <a:srgbClr val="87319F"/>
              </a:solidFill>
              <a:latin typeface="+mn-lt"/>
            </a:endParaRPr>
          </a:p>
          <a:p>
            <a:pPr marL="342900" indent="-342900" algn="just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200" b="1" dirty="0" smtClean="0">
                <a:solidFill>
                  <a:srgbClr val="87319F"/>
                </a:solidFill>
                <a:latin typeface="+mn-lt"/>
              </a:rPr>
              <a:t>In the transition state, the double bond is partially formed. Thus, increasing the stability of the double bond with alkyl substituents stabilizes the transition state (i.e., lowers </a:t>
            </a:r>
            <a:r>
              <a:rPr lang="en-US" altLang="en-US" sz="2200" b="1" i="1" dirty="0" err="1" smtClean="0">
                <a:solidFill>
                  <a:srgbClr val="87319F"/>
                </a:solidFill>
                <a:latin typeface="+mn-lt"/>
              </a:rPr>
              <a:t>E</a:t>
            </a:r>
            <a:r>
              <a:rPr lang="en-US" altLang="en-US" sz="2200" b="1" baseline="-25000" dirty="0" err="1" smtClean="0">
                <a:solidFill>
                  <a:srgbClr val="87319F"/>
                </a:solidFill>
                <a:latin typeface="+mn-lt"/>
              </a:rPr>
              <a:t>a</a:t>
            </a:r>
            <a:r>
              <a:rPr lang="en-US" altLang="en-US" sz="2200" b="1" dirty="0" smtClean="0">
                <a:solidFill>
                  <a:srgbClr val="87319F"/>
                </a:solidFill>
                <a:latin typeface="+mn-lt"/>
              </a:rPr>
              <a:t>, which increases the rate of the reaction.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2" y="3962400"/>
            <a:ext cx="7467600" cy="2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3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5734" y="152400"/>
            <a:ext cx="685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</a:t>
            </a:r>
            <a:r>
              <a:rPr lang="en-US" sz="3200" b="1" dirty="0" smtClean="0">
                <a:solidFill>
                  <a:srgbClr val="B533BF"/>
                </a:solidFill>
              </a:rPr>
              <a:t>The Zaitsev (</a:t>
            </a:r>
            <a:r>
              <a:rPr lang="en-US" sz="3200" b="1" dirty="0" err="1" smtClean="0">
                <a:solidFill>
                  <a:srgbClr val="B533BF"/>
                </a:solidFill>
              </a:rPr>
              <a:t>Saytzeff</a:t>
            </a:r>
            <a:r>
              <a:rPr lang="en-US" sz="3200" b="1" dirty="0" smtClean="0">
                <a:solidFill>
                  <a:srgbClr val="B533BF"/>
                </a:solidFill>
              </a:rPr>
              <a:t>) Rule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237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 smtClean="0">
                <a:solidFill>
                  <a:srgbClr val="87319F"/>
                </a:solidFill>
                <a:latin typeface="+mn-lt"/>
              </a:rPr>
              <a:t>When 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alkyl halides have two or more different 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 carbons, more than one alkene product is formed.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When this happens, one of the products usually predominates.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The major product is the more stable product—the one with the more substituted double bond.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This phenomenon is called the </a:t>
            </a:r>
            <a:r>
              <a:rPr lang="en-US" altLang="en-US" sz="2200" b="1" dirty="0">
                <a:solidFill>
                  <a:srgbClr val="3232E6"/>
                </a:solidFill>
                <a:latin typeface="+mn-lt"/>
                <a:sym typeface="Symbol" pitchFamily="18" charset="2"/>
              </a:rPr>
              <a:t>Zaitsev rule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.</a:t>
            </a:r>
            <a:endParaRPr lang="en-US" altLang="en-US" sz="2200" b="1" dirty="0">
              <a:solidFill>
                <a:srgbClr val="87319F"/>
              </a:solidFill>
              <a:latin typeface="+mn-lt"/>
            </a:endParaRPr>
          </a:p>
        </p:txBody>
      </p:sp>
      <p:pic>
        <p:nvPicPr>
          <p:cNvPr id="16" name="Picture 6" descr="0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8659667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916" y="152400"/>
            <a:ext cx="6860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The Zaitsev (</a:t>
            </a:r>
            <a:r>
              <a:rPr lang="en-US" sz="3200" b="1" dirty="0" err="1">
                <a:solidFill>
                  <a:srgbClr val="B533BF"/>
                </a:solidFill>
              </a:rPr>
              <a:t>Saytzeff</a:t>
            </a:r>
            <a:r>
              <a:rPr lang="en-US" sz="3200" b="1" dirty="0">
                <a:solidFill>
                  <a:srgbClr val="B533BF"/>
                </a:solidFill>
              </a:rPr>
              <a:t>) Rule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382000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The Zaitsev rule:   the major product in 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 elimination has the more substituted double bond.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A reaction is </a:t>
            </a:r>
            <a:r>
              <a:rPr lang="en-US" altLang="en-US" sz="2200" b="1" dirty="0" err="1">
                <a:solidFill>
                  <a:srgbClr val="87319F"/>
                </a:solidFill>
                <a:latin typeface="+mn-lt"/>
                <a:sym typeface="Symbol" pitchFamily="18" charset="2"/>
              </a:rPr>
              <a:t>regioselective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 when it yields predominantly or exclusively one constitutional isomer when more than one is possible. Thus, the E2 reaction is </a:t>
            </a:r>
            <a:r>
              <a:rPr lang="en-US" altLang="en-US" sz="2200" b="1" dirty="0" err="1">
                <a:solidFill>
                  <a:srgbClr val="87319F"/>
                </a:solidFill>
                <a:latin typeface="+mn-lt"/>
                <a:sym typeface="Symbol" pitchFamily="18" charset="2"/>
              </a:rPr>
              <a:t>regioselective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.</a:t>
            </a:r>
            <a:endParaRPr lang="en-US" altLang="en-US" sz="2200" b="1" dirty="0">
              <a:solidFill>
                <a:srgbClr val="87319F"/>
              </a:solidFill>
              <a:latin typeface="+mn-lt"/>
            </a:endParaRPr>
          </a:p>
        </p:txBody>
      </p:sp>
      <p:pic>
        <p:nvPicPr>
          <p:cNvPr id="7" name="Picture 6" descr="001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32100"/>
            <a:ext cx="777240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5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4416" y="152400"/>
            <a:ext cx="505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</a:t>
            </a:r>
            <a:r>
              <a:rPr lang="en-US" sz="3200" b="1" dirty="0" err="1" smtClean="0">
                <a:solidFill>
                  <a:srgbClr val="B533BF"/>
                </a:solidFill>
              </a:rPr>
              <a:t>Regioselectivity</a:t>
            </a:r>
            <a:endParaRPr lang="en-US" sz="3200" b="1" dirty="0">
              <a:solidFill>
                <a:srgbClr val="B533B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92131"/>
              </p:ext>
            </p:extLst>
          </p:nvPr>
        </p:nvGraphicFramePr>
        <p:xfrm>
          <a:off x="304895" y="737175"/>
          <a:ext cx="85344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3" name="Photo Editor Photo" r:id="rId3" imgW="7497221" imgH="1580952" progId="MSPhotoEd.3">
                  <p:embed/>
                </p:oleObj>
              </mc:Choice>
              <mc:Fallback>
                <p:oleObj name="Photo Editor Photo" r:id="rId3" imgW="7497221" imgH="1580952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95" y="737175"/>
                        <a:ext cx="85344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4" descr="FG11_0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0" b="16025"/>
          <a:stretch/>
        </p:blipFill>
        <p:spPr bwMode="auto">
          <a:xfrm>
            <a:off x="498474" y="2514600"/>
            <a:ext cx="8145463" cy="42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FG10_001-00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9" b="23031"/>
          <a:stretch/>
        </p:blipFill>
        <p:spPr bwMode="auto">
          <a:xfrm>
            <a:off x="4953000" y="2968831"/>
            <a:ext cx="4170363" cy="187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9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5730" y="152400"/>
            <a:ext cx="4232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Alkyl Halides: Reactions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838200"/>
            <a:ext cx="861060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87319F"/>
                </a:solidFill>
              </a:rPr>
              <a:t> </a:t>
            </a:r>
            <a:r>
              <a:rPr lang="en-US" sz="2400" b="1" dirty="0" smtClean="0">
                <a:solidFill>
                  <a:srgbClr val="87319F"/>
                </a:solidFill>
              </a:rPr>
              <a:t>Carbon bonded to X is electron-poor (electrophilic)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87319F"/>
                </a:solidFill>
              </a:rPr>
              <a:t>Will react with nucleophiles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87319F"/>
                </a:solidFill>
              </a:rPr>
              <a:t> </a:t>
            </a:r>
            <a:r>
              <a:rPr lang="en-US" sz="2400" b="1" dirty="0" smtClean="0">
                <a:solidFill>
                  <a:srgbClr val="87319F"/>
                </a:solidFill>
              </a:rPr>
              <a:t>Nucleophiles are also bases! So, there are two competing reactions: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87319F"/>
                </a:solidFill>
              </a:rPr>
              <a:t>Substitution</a:t>
            </a:r>
          </a:p>
          <a:p>
            <a:pPr lvl="2"/>
            <a:r>
              <a:rPr lang="en-US" b="1" dirty="0" smtClean="0">
                <a:solidFill>
                  <a:srgbClr val="87319F"/>
                </a:solidFill>
              </a:rPr>
              <a:t>Nucleophile substitutes for X (the </a:t>
            </a:r>
            <a:r>
              <a:rPr lang="en-US" b="1" i="1" dirty="0" smtClean="0">
                <a:solidFill>
                  <a:srgbClr val="87319F"/>
                </a:solidFill>
              </a:rPr>
              <a:t>leaving group</a:t>
            </a:r>
            <a:r>
              <a:rPr lang="en-US" b="1" dirty="0" smtClean="0">
                <a:solidFill>
                  <a:srgbClr val="87319F"/>
                </a:solidFill>
              </a:rPr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87319F"/>
                </a:solidFill>
              </a:rPr>
              <a:t>Elimination </a:t>
            </a:r>
          </a:p>
          <a:p>
            <a:pPr lvl="2"/>
            <a:r>
              <a:rPr lang="en-US" b="1" dirty="0" smtClean="0">
                <a:solidFill>
                  <a:srgbClr val="87319F"/>
                </a:solidFill>
              </a:rPr>
              <a:t>Nucleophile/base removes H, eliminates HX to yield an alkene</a:t>
            </a:r>
            <a:endParaRPr lang="en-US" b="1" dirty="0">
              <a:solidFill>
                <a:srgbClr val="87319F"/>
              </a:solidFill>
            </a:endParaRPr>
          </a:p>
        </p:txBody>
      </p:sp>
      <p:pic>
        <p:nvPicPr>
          <p:cNvPr id="6" name="Picture 6" descr="FG09_000-0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7" b="34476"/>
          <a:stretch/>
        </p:blipFill>
        <p:spPr bwMode="auto">
          <a:xfrm>
            <a:off x="824840" y="5064826"/>
            <a:ext cx="7620000" cy="179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64122"/>
              </p:ext>
            </p:extLst>
          </p:nvPr>
        </p:nvGraphicFramePr>
        <p:xfrm>
          <a:off x="7513122" y="459631"/>
          <a:ext cx="13716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5" name="CS ChemDraw Drawing" r:id="rId4" imgW="557272" imgH="566573" progId="ChemDraw.Document.6.0">
                  <p:embed/>
                </p:oleObj>
              </mc:Choice>
              <mc:Fallback>
                <p:oleObj name="CS ChemDraw Drawing" r:id="rId4" imgW="557272" imgH="566573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122" y="459631"/>
                        <a:ext cx="1371600" cy="1393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DD114B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8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3164" y="152400"/>
            <a:ext cx="92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</a:t>
            </a:r>
            <a:r>
              <a:rPr lang="en-US" sz="3200" b="1" dirty="0" smtClean="0">
                <a:solidFill>
                  <a:srgbClr val="B533BF"/>
                </a:solidFill>
              </a:rPr>
              <a:t>Exceptions to the </a:t>
            </a:r>
            <a:r>
              <a:rPr lang="en-US" sz="3200" b="1" dirty="0">
                <a:solidFill>
                  <a:srgbClr val="B533BF"/>
                </a:solidFill>
              </a:rPr>
              <a:t>Zaitsev (</a:t>
            </a:r>
            <a:r>
              <a:rPr lang="en-US" sz="3200" b="1" dirty="0" err="1">
                <a:solidFill>
                  <a:srgbClr val="B533BF"/>
                </a:solidFill>
              </a:rPr>
              <a:t>Saytzeff</a:t>
            </a:r>
            <a:r>
              <a:rPr lang="en-US" sz="3200" b="1" dirty="0">
                <a:solidFill>
                  <a:srgbClr val="B533BF"/>
                </a:solidFill>
              </a:rPr>
              <a:t>) Rule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415" y="1143000"/>
            <a:ext cx="91053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  <a:latin typeface="Arial" charset="0"/>
              </a:rPr>
              <a:t> </a:t>
            </a:r>
            <a:r>
              <a:rPr lang="en-IN" altLang="en-US" sz="2000" b="1" dirty="0">
                <a:solidFill>
                  <a:srgbClr val="87319F"/>
                </a:solidFill>
                <a:latin typeface="Arial" charset="0"/>
              </a:rPr>
              <a:t>Conjugated alkene products are preferred over the </a:t>
            </a:r>
            <a:r>
              <a:rPr lang="en-IN" altLang="en-US" sz="2000" b="1" dirty="0" smtClean="0">
                <a:solidFill>
                  <a:srgbClr val="87319F"/>
                </a:solidFill>
                <a:latin typeface="Arial" charset="0"/>
              </a:rPr>
              <a:t>more </a:t>
            </a:r>
            <a:r>
              <a:rPr lang="en-IN" altLang="en-US" sz="2000" b="1" dirty="0">
                <a:solidFill>
                  <a:srgbClr val="87319F"/>
                </a:solidFill>
                <a:latin typeface="Arial" charset="0"/>
              </a:rPr>
              <a:t>substituted </a:t>
            </a:r>
            <a:endParaRPr lang="en-IN" altLang="en-US" sz="2000" b="1" dirty="0" smtClean="0">
              <a:solidFill>
                <a:srgbClr val="87319F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 smtClean="0">
                <a:solidFill>
                  <a:srgbClr val="87319F"/>
                </a:solidFill>
                <a:latin typeface="Arial" charset="0"/>
              </a:rPr>
              <a:t>alkene product</a:t>
            </a:r>
            <a:endParaRPr lang="en-IN" altLang="en-US" sz="2000" b="1" dirty="0">
              <a:solidFill>
                <a:srgbClr val="87319F"/>
              </a:solidFill>
              <a:latin typeface="Arial" charset="0"/>
            </a:endParaRPr>
          </a:p>
        </p:txBody>
      </p:sp>
      <p:pic>
        <p:nvPicPr>
          <p:cNvPr id="11" name="Picture 5" descr="FG11_01-05-1U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9" b="20876"/>
          <a:stretch/>
        </p:blipFill>
        <p:spPr bwMode="auto">
          <a:xfrm>
            <a:off x="228600" y="2438400"/>
            <a:ext cx="874084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2703" y="152400"/>
            <a:ext cx="9169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Exceptions to the Zaitsev (</a:t>
            </a:r>
            <a:r>
              <a:rPr lang="en-US" sz="3200" b="1" dirty="0" err="1">
                <a:solidFill>
                  <a:srgbClr val="B533BF"/>
                </a:solidFill>
              </a:rPr>
              <a:t>Saytzeff</a:t>
            </a:r>
            <a:r>
              <a:rPr lang="en-US" sz="3200" b="1" dirty="0">
                <a:solidFill>
                  <a:srgbClr val="B533BF"/>
                </a:solidFill>
              </a:rPr>
              <a:t>) Rule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8415" y="1066800"/>
            <a:ext cx="890318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altLang="en-US" sz="2200" b="1" dirty="0" smtClean="0">
                <a:solidFill>
                  <a:srgbClr val="87319F"/>
                </a:solidFill>
              </a:rPr>
              <a:t>Bulky bases work against the Zaitsev rule.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altLang="en-US" sz="2200" b="1" dirty="0" smtClean="0">
                <a:solidFill>
                  <a:srgbClr val="87319F"/>
                </a:solidFill>
              </a:rPr>
              <a:t>Remember that comparing product stability means that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200" b="1" dirty="0">
                <a:solidFill>
                  <a:srgbClr val="87319F"/>
                </a:solidFill>
              </a:rPr>
              <a:t> </a:t>
            </a:r>
            <a:r>
              <a:rPr lang="en-IN" altLang="en-US" sz="2200" b="1" dirty="0" smtClean="0">
                <a:solidFill>
                  <a:srgbClr val="87319F"/>
                </a:solidFill>
              </a:rPr>
              <a:t>     thermodynamics is being considered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altLang="en-US" sz="2200" b="1" dirty="0" smtClean="0">
                <a:solidFill>
                  <a:srgbClr val="87319F"/>
                </a:solidFill>
              </a:rPr>
              <a:t>Using a bulky base impacts the kinetics (activation energy) because of the greater steric hindrance in approaching the alkyl halide</a:t>
            </a:r>
            <a:endParaRPr lang="en-IN" altLang="en-US" sz="2200" b="1" dirty="0">
              <a:solidFill>
                <a:srgbClr val="87319F"/>
              </a:solidFill>
            </a:endParaRPr>
          </a:p>
        </p:txBody>
      </p:sp>
      <p:pic>
        <p:nvPicPr>
          <p:cNvPr id="6" name="Picture 4" descr="FG10_001-0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8" b="16675"/>
          <a:stretch/>
        </p:blipFill>
        <p:spPr bwMode="auto">
          <a:xfrm>
            <a:off x="762110" y="2774216"/>
            <a:ext cx="7620000" cy="394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5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2703" y="152400"/>
            <a:ext cx="9169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Exceptions to the Zaitsev (</a:t>
            </a:r>
            <a:r>
              <a:rPr lang="en-US" sz="3200" b="1" dirty="0" err="1">
                <a:solidFill>
                  <a:srgbClr val="B533BF"/>
                </a:solidFill>
              </a:rPr>
              <a:t>Saytzeff</a:t>
            </a:r>
            <a:r>
              <a:rPr lang="en-US" sz="3200" b="1" dirty="0">
                <a:solidFill>
                  <a:srgbClr val="B533BF"/>
                </a:solidFill>
              </a:rPr>
              <a:t>) Rule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7" name="Picture 5" descr="C:\Documents and Settings\ukaiskr\Desktop\FG11_01-07T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10" y="945078"/>
            <a:ext cx="7518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127" y="152400"/>
            <a:ext cx="5165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Stereochemistry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The transition state of an E2 reaction consists of four atoms from an alkyl halide—one hydrogen atom, two carbon atoms, and the leaving group (X)—all aligned in a plane.  There are two ways for the C—H  and C—X bonds to be coplanar.</a:t>
            </a: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05800" cy="306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28600" y="5334000"/>
            <a:ext cx="86868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5000"/>
              </a:spcBef>
              <a:buFontTx/>
              <a:buChar char="•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E2 elimination occurs </a:t>
            </a:r>
            <a:r>
              <a:rPr lang="en-US" altLang="en-US" sz="2200" b="1" dirty="0" smtClean="0">
                <a:solidFill>
                  <a:srgbClr val="87319F"/>
                </a:solidFill>
                <a:latin typeface="+mn-lt"/>
              </a:rPr>
              <a:t>in 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the anti </a:t>
            </a:r>
            <a:r>
              <a:rPr lang="en-US" altLang="en-US" sz="2200" b="1" dirty="0" err="1">
                <a:solidFill>
                  <a:srgbClr val="87319F"/>
                </a:solidFill>
                <a:latin typeface="+mn-lt"/>
              </a:rPr>
              <a:t>periplanar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 geometry. This arrangement allows the molecule to react in the lower energy staggered conformation, and allows the incoming base and leaving group to be further away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8096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132" y="152400"/>
            <a:ext cx="5165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Stereochemistry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5800" y="1219200"/>
            <a:ext cx="7772400" cy="502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800" b="1" dirty="0" smtClean="0">
                <a:solidFill>
                  <a:srgbClr val="87319F"/>
                </a:solidFill>
                <a:ea typeface="ＭＳ Ｐゴシック" pitchFamily="34" charset="-128"/>
              </a:rPr>
              <a:t>The halide and the proton to be abstracted must be anti-coplanar (</a:t>
            </a:r>
            <a:r>
              <a:rPr lang="en-US" altLang="en-US" sz="2800" b="1" dirty="0" smtClean="0">
                <a:solidFill>
                  <a:srgbClr val="87319F"/>
                </a:solidFill>
                <a:ea typeface="ＭＳ Ｐゴシック" pitchFamily="34" charset="-128"/>
                <a:sym typeface="Symbol" pitchFamily="18" charset="2"/>
              </a:rPr>
              <a:t> </a:t>
            </a:r>
            <a:r>
              <a:rPr lang="en-US" altLang="en-US" sz="2800" b="1" dirty="0" smtClean="0">
                <a:solidFill>
                  <a:srgbClr val="87319F"/>
                </a:solidFill>
                <a:ea typeface="ＭＳ Ｐゴシック" pitchFamily="34" charset="-128"/>
              </a:rPr>
              <a:t>= 180</a:t>
            </a:r>
            <a:r>
              <a:rPr lang="en-US" altLang="en-US" sz="2800" b="1" dirty="0" smtClean="0">
                <a:solidFill>
                  <a:srgbClr val="87319F"/>
                </a:solidFill>
                <a:ea typeface="ＭＳ Ｐゴシック" pitchFamily="34" charset="-128"/>
                <a:cs typeface="Arial" charset="0"/>
              </a:rPr>
              <a:t>º</a:t>
            </a:r>
            <a:r>
              <a:rPr lang="en-US" altLang="en-US" sz="2800" b="1" dirty="0" smtClean="0">
                <a:solidFill>
                  <a:srgbClr val="87319F"/>
                </a:solidFill>
                <a:ea typeface="ＭＳ Ｐゴシック" pitchFamily="34" charset="-128"/>
              </a:rPr>
              <a:t>) to each other for the elimination to occur.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2800" b="1" dirty="0" smtClean="0">
              <a:solidFill>
                <a:srgbClr val="87319F"/>
              </a:solidFill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b="1" dirty="0" smtClean="0">
                <a:solidFill>
                  <a:srgbClr val="87319F"/>
                </a:solidFill>
                <a:ea typeface="ＭＳ Ｐゴシック" pitchFamily="34" charset="-128"/>
              </a:rPr>
              <a:t>The orbitals of the hydrogen atom and the halide must be aligned so they can begin to form a pi bond in the transition state.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2800" b="1" dirty="0" smtClean="0">
              <a:solidFill>
                <a:srgbClr val="87319F"/>
              </a:solidFill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b="1" dirty="0" smtClean="0">
                <a:solidFill>
                  <a:srgbClr val="87319F"/>
                </a:solidFill>
                <a:ea typeface="ＭＳ Ｐゴシック" pitchFamily="34" charset="-128"/>
              </a:rPr>
              <a:t>The anti-coplanar arrangement minimizes any steric hindrance between the base and the leaving group.</a:t>
            </a:r>
            <a:endParaRPr lang="en-US" altLang="en-US" sz="2800" b="1" dirty="0" smtClean="0">
              <a:solidFill>
                <a:srgbClr val="87319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6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1133" y="152400"/>
            <a:ext cx="6961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E2 </a:t>
            </a:r>
            <a:r>
              <a:rPr lang="en-US" sz="3200" b="1" dirty="0">
                <a:solidFill>
                  <a:srgbClr val="B533BF"/>
                </a:solidFill>
              </a:rPr>
              <a:t>Reaction: </a:t>
            </a:r>
            <a:r>
              <a:rPr lang="en-US" sz="3200" b="1" dirty="0" smtClean="0">
                <a:solidFill>
                  <a:srgbClr val="B533BF"/>
                </a:solidFill>
              </a:rPr>
              <a:t>Configuration of Precursor </a:t>
            </a:r>
          </a:p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Impacts Outcome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13" name="Picture 4" descr="FG10_003-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0441" y="152400"/>
            <a:ext cx="546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</a:t>
            </a:r>
            <a:r>
              <a:rPr lang="en-US" sz="3200" b="1" dirty="0" smtClean="0">
                <a:solidFill>
                  <a:srgbClr val="B533BF"/>
                </a:solidFill>
              </a:rPr>
              <a:t>Cyclic Compounds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9218" y="1066800"/>
            <a:ext cx="8305800" cy="137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b="1" dirty="0" smtClean="0">
                <a:solidFill>
                  <a:srgbClr val="87319F"/>
                </a:solidFill>
                <a:ea typeface="ＭＳ Ｐゴシック" pitchFamily="34" charset="-128"/>
              </a:rPr>
              <a:t>Abstracted proton and leaving group should align </a:t>
            </a:r>
            <a:r>
              <a:rPr lang="en-US" altLang="en-US" sz="2200" b="1" i="1" dirty="0" smtClean="0">
                <a:solidFill>
                  <a:srgbClr val="87319F"/>
                </a:solidFill>
                <a:ea typeface="ＭＳ Ｐゴシック" pitchFamily="34" charset="-128"/>
              </a:rPr>
              <a:t>trans</a:t>
            </a:r>
            <a:r>
              <a:rPr lang="en-US" altLang="en-US" sz="2200" b="1" dirty="0" smtClean="0">
                <a:solidFill>
                  <a:srgbClr val="87319F"/>
                </a:solidFill>
                <a:ea typeface="ＭＳ Ｐゴシック" pitchFamily="34" charset="-128"/>
              </a:rPr>
              <a:t>-</a:t>
            </a:r>
            <a:r>
              <a:rPr lang="en-US" altLang="en-US" sz="2200" b="1" dirty="0" err="1" smtClean="0">
                <a:solidFill>
                  <a:srgbClr val="87319F"/>
                </a:solidFill>
                <a:ea typeface="ＭＳ Ｐゴシック" pitchFamily="34" charset="-128"/>
              </a:rPr>
              <a:t>diaxial</a:t>
            </a:r>
            <a:r>
              <a:rPr lang="en-US" altLang="en-US" sz="2200" b="1" dirty="0" smtClean="0">
                <a:solidFill>
                  <a:srgbClr val="87319F"/>
                </a:solidFill>
                <a:ea typeface="ＭＳ Ｐゴシック" pitchFamily="34" charset="-128"/>
              </a:rPr>
              <a:t> to be anti </a:t>
            </a:r>
            <a:r>
              <a:rPr lang="en-US" altLang="en-US" sz="2200" b="1" dirty="0" err="1" smtClean="0">
                <a:solidFill>
                  <a:srgbClr val="87319F"/>
                </a:solidFill>
                <a:ea typeface="ＭＳ Ｐゴシック" pitchFamily="34" charset="-128"/>
              </a:rPr>
              <a:t>periplanar</a:t>
            </a:r>
            <a:r>
              <a:rPr lang="en-US" altLang="en-US" sz="2200" b="1" dirty="0" smtClean="0">
                <a:solidFill>
                  <a:srgbClr val="87319F"/>
                </a:solidFill>
                <a:ea typeface="ＭＳ Ｐゴシック" pitchFamily="34" charset="-128"/>
              </a:rPr>
              <a:t> in approaching transition state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200" b="1" dirty="0" smtClean="0">
              <a:solidFill>
                <a:srgbClr val="87319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b="1" dirty="0" smtClean="0">
                <a:solidFill>
                  <a:srgbClr val="87319F"/>
                </a:solidFill>
                <a:ea typeface="ＭＳ Ｐゴシック" pitchFamily="34" charset="-128"/>
              </a:rPr>
              <a:t>Equatorial groups are not in proper alignment</a:t>
            </a:r>
            <a:endParaRPr lang="en-US" altLang="en-US" sz="2200" b="1" i="1" dirty="0" smtClean="0">
              <a:solidFill>
                <a:srgbClr val="87319F"/>
              </a:solidFill>
              <a:ea typeface="ＭＳ Ｐゴシック" pitchFamily="34" charset="-128"/>
            </a:endParaRPr>
          </a:p>
        </p:txBody>
      </p:sp>
      <p:pic>
        <p:nvPicPr>
          <p:cNvPr id="16" name="Picture 6" descr="11_1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70957"/>
            <a:ext cx="7010400" cy="380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5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A0E-8AEA-44F0-8846-4651E3657AC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>
                <a:solidFill>
                  <a:srgbClr val="87319F"/>
                </a:solidFill>
                <a:latin typeface="+mn-lt"/>
              </a:rPr>
              <a:t>Now consider the E2 </a:t>
            </a:r>
            <a:r>
              <a:rPr lang="en-US" altLang="en-US" sz="2100" b="1" dirty="0" err="1">
                <a:solidFill>
                  <a:srgbClr val="87319F"/>
                </a:solidFill>
                <a:latin typeface="+mn-lt"/>
              </a:rPr>
              <a:t>dehydrohalogenation</a:t>
            </a:r>
            <a:r>
              <a:rPr lang="en-US" altLang="en-US" sz="2100" b="1" dirty="0">
                <a:solidFill>
                  <a:srgbClr val="87319F"/>
                </a:solidFill>
                <a:latin typeface="+mn-lt"/>
              </a:rPr>
              <a:t> of </a:t>
            </a:r>
            <a:r>
              <a:rPr lang="en-US" altLang="en-US" sz="2100" b="1" i="1" dirty="0">
                <a:solidFill>
                  <a:srgbClr val="87319F"/>
                </a:solidFill>
                <a:latin typeface="+mn-lt"/>
              </a:rPr>
              <a:t>cis</a:t>
            </a:r>
            <a:r>
              <a:rPr lang="en-US" altLang="en-US" sz="2100" b="1" dirty="0">
                <a:solidFill>
                  <a:srgbClr val="87319F"/>
                </a:solidFill>
                <a:latin typeface="+mn-lt"/>
              </a:rPr>
              <a:t>- and </a:t>
            </a:r>
            <a:r>
              <a:rPr lang="en-US" altLang="en-US" sz="2100" b="1" i="1" dirty="0">
                <a:solidFill>
                  <a:srgbClr val="87319F"/>
                </a:solidFill>
                <a:latin typeface="+mn-lt"/>
              </a:rPr>
              <a:t>trans</a:t>
            </a:r>
            <a:r>
              <a:rPr lang="en-US" altLang="en-US" sz="2100" b="1" dirty="0">
                <a:solidFill>
                  <a:srgbClr val="87319F"/>
                </a:solidFill>
                <a:latin typeface="+mn-lt"/>
              </a:rPr>
              <a:t>-1-chloro-2-methylcyclohexane.</a:t>
            </a:r>
          </a:p>
        </p:txBody>
      </p:sp>
      <p:pic>
        <p:nvPicPr>
          <p:cNvPr id="461831" name="Picture 7" descr="001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34375"/>
            <a:ext cx="426720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228600" y="3578225"/>
            <a:ext cx="86868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>
                <a:solidFill>
                  <a:srgbClr val="87319F"/>
                </a:solidFill>
                <a:latin typeface="+mn-lt"/>
              </a:rPr>
              <a:t>This </a:t>
            </a:r>
            <a:r>
              <a:rPr lang="en-US" altLang="en-US" sz="2100" b="1" i="1" dirty="0">
                <a:solidFill>
                  <a:srgbClr val="87319F"/>
                </a:solidFill>
                <a:latin typeface="+mn-lt"/>
              </a:rPr>
              <a:t>cis</a:t>
            </a:r>
            <a:r>
              <a:rPr lang="en-US" altLang="en-US" sz="2100" b="1" dirty="0">
                <a:solidFill>
                  <a:srgbClr val="87319F"/>
                </a:solidFill>
                <a:latin typeface="+mn-lt"/>
              </a:rPr>
              <a:t> isomer exists as two conformations, A and B, each of which as one group axial and one group equatorial.  E2 reaction must occur from conformation B, which contains an axial Cl atom.</a:t>
            </a:r>
          </a:p>
        </p:txBody>
      </p:sp>
      <p:pic>
        <p:nvPicPr>
          <p:cNvPr id="4618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64088"/>
            <a:ext cx="6324600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40441" y="152400"/>
            <a:ext cx="546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</a:t>
            </a:r>
            <a:r>
              <a:rPr lang="en-US" sz="3200" b="1" dirty="0" smtClean="0">
                <a:solidFill>
                  <a:srgbClr val="B533BF"/>
                </a:solidFill>
              </a:rPr>
              <a:t>Cyclic Compounds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F30D-83BC-444A-943D-A6C505D8F87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458200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buFontTx/>
              <a:buChar char="•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Because conformation B has two different axial 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 hydrogens, labeled H</a:t>
            </a:r>
            <a:r>
              <a:rPr lang="en-US" altLang="en-US" sz="2200" b="1" baseline="-25000" dirty="0">
                <a:solidFill>
                  <a:srgbClr val="87319F"/>
                </a:solidFill>
                <a:latin typeface="+mn-lt"/>
                <a:sym typeface="Symbol" pitchFamily="18" charset="2"/>
              </a:rPr>
              <a:t>a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 and </a:t>
            </a:r>
            <a:r>
              <a:rPr lang="en-US" altLang="en-US" sz="2200" b="1" dirty="0" err="1">
                <a:solidFill>
                  <a:srgbClr val="87319F"/>
                </a:solidFill>
                <a:latin typeface="+mn-lt"/>
                <a:sym typeface="Symbol" pitchFamily="18" charset="2"/>
              </a:rPr>
              <a:t>H</a:t>
            </a:r>
            <a:r>
              <a:rPr lang="en-US" altLang="en-US" sz="2200" b="1" baseline="-25000" dirty="0" err="1">
                <a:solidFill>
                  <a:srgbClr val="87319F"/>
                </a:solidFill>
                <a:latin typeface="+mn-lt"/>
                <a:sym typeface="Symbol" pitchFamily="18" charset="2"/>
              </a:rPr>
              <a:t>b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, E2 reaction occurs in two different directions to afford two alkenes.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The major product contains the more stable </a:t>
            </a:r>
            <a:r>
              <a:rPr lang="en-US" altLang="en-US" sz="2200" b="1" dirty="0" err="1">
                <a:solidFill>
                  <a:srgbClr val="87319F"/>
                </a:solidFill>
                <a:latin typeface="+mn-lt"/>
                <a:sym typeface="Symbol" pitchFamily="18" charset="2"/>
              </a:rPr>
              <a:t>trisubstituted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 double bond, as predicted by the Zaitsev rule.</a:t>
            </a:r>
            <a:endParaRPr lang="en-US" altLang="en-US" sz="2200" b="1" dirty="0">
              <a:solidFill>
                <a:srgbClr val="87319F"/>
              </a:solidFill>
              <a:latin typeface="+mn-lt"/>
            </a:endParaRPr>
          </a:p>
        </p:txBody>
      </p:sp>
      <p:pic>
        <p:nvPicPr>
          <p:cNvPr id="462856" name="Picture 8" descr="001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05263"/>
            <a:ext cx="8610600" cy="20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40441" y="152400"/>
            <a:ext cx="546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</a:t>
            </a:r>
            <a:r>
              <a:rPr lang="en-US" sz="3200" b="1" dirty="0" smtClean="0">
                <a:solidFill>
                  <a:srgbClr val="B533BF"/>
                </a:solidFill>
              </a:rPr>
              <a:t>Cyclic Compounds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6096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5000"/>
              </a:spcBef>
              <a:buFontTx/>
              <a:buChar char="•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The </a:t>
            </a:r>
            <a:r>
              <a:rPr lang="en-US" altLang="en-US" sz="2200" b="1" i="1" dirty="0">
                <a:solidFill>
                  <a:srgbClr val="87319F"/>
                </a:solidFill>
                <a:latin typeface="+mn-lt"/>
              </a:rPr>
              <a:t>trans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 isomer of 1-chloro-2-methylcyclohexane exists as two conformers: C, having two equatorial substituents, and D, having two axial substituents. </a:t>
            </a:r>
          </a:p>
        </p:txBody>
      </p:sp>
      <p:pic>
        <p:nvPicPr>
          <p:cNvPr id="463877" name="Picture 5" descr="001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7"/>
          <a:stretch>
            <a:fillRect/>
          </a:stretch>
        </p:blipFill>
        <p:spPr bwMode="auto">
          <a:xfrm>
            <a:off x="6756400" y="1066800"/>
            <a:ext cx="190500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304800" y="3339770"/>
            <a:ext cx="8382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E2 reaction must occur from D, since it contains an axial Cl atom.</a:t>
            </a:r>
          </a:p>
        </p:txBody>
      </p:sp>
      <p:pic>
        <p:nvPicPr>
          <p:cNvPr id="4638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0" y="4495800"/>
            <a:ext cx="844335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40441" y="152400"/>
            <a:ext cx="546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</a:t>
            </a:r>
            <a:r>
              <a:rPr lang="en-US" sz="3200" b="1" dirty="0" smtClean="0">
                <a:solidFill>
                  <a:srgbClr val="B533BF"/>
                </a:solidFill>
              </a:rPr>
              <a:t>Cyclic Compounds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7771" y="152400"/>
            <a:ext cx="2688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Learning Goals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2286000"/>
            <a:ext cx="7924800" cy="220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4000" b="1" dirty="0" smtClean="0">
                <a:solidFill>
                  <a:srgbClr val="3232E6"/>
                </a:solidFill>
              </a:rPr>
              <a:t> Mechanisms of substitution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000" b="1" dirty="0" smtClean="0">
                <a:solidFill>
                  <a:srgbClr val="87319F"/>
                </a:solidFill>
              </a:rPr>
              <a:t> Mechanisms of elimination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000" b="1" dirty="0" smtClean="0">
                <a:solidFill>
                  <a:srgbClr val="87319F"/>
                </a:solidFill>
              </a:rPr>
              <a:t> </a:t>
            </a:r>
            <a:r>
              <a:rPr lang="en-IN" sz="4000" b="1" dirty="0" smtClean="0">
                <a:solidFill>
                  <a:srgbClr val="87319F"/>
                </a:solidFill>
              </a:rPr>
              <a:t>Substitution </a:t>
            </a:r>
            <a:r>
              <a:rPr lang="en-IN" sz="4000" b="1" dirty="0">
                <a:solidFill>
                  <a:srgbClr val="87319F"/>
                </a:solidFill>
              </a:rPr>
              <a:t>vs. </a:t>
            </a:r>
            <a:r>
              <a:rPr lang="en-IN" sz="4000" b="1" dirty="0" smtClean="0">
                <a:solidFill>
                  <a:srgbClr val="87319F"/>
                </a:solidFill>
              </a:rPr>
              <a:t>Elimination</a:t>
            </a:r>
            <a:endParaRPr lang="en-IN" sz="4000" b="1" dirty="0">
              <a:solidFill>
                <a:srgbClr val="873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0B3C-3A5B-418B-B58B-5679362ECA5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1534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Because conformer D has only one axial 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  <a:sym typeface="Symbol" pitchFamily="18" charset="2"/>
              </a:rPr>
              <a:t> H, the E2 reaction occurs only in one direction to afford a single product. This is not predicted by the Zaitsev rule.</a:t>
            </a:r>
            <a:endParaRPr lang="en-US" altLang="en-US" sz="2200" b="1" dirty="0">
              <a:solidFill>
                <a:srgbClr val="87319F"/>
              </a:solidFill>
              <a:latin typeface="+mn-lt"/>
            </a:endParaRPr>
          </a:p>
        </p:txBody>
      </p:sp>
      <p:pic>
        <p:nvPicPr>
          <p:cNvPr id="46490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17800"/>
            <a:ext cx="8229600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40441" y="152400"/>
            <a:ext cx="546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</a:t>
            </a:r>
            <a:r>
              <a:rPr lang="en-US" sz="3200" b="1" dirty="0" smtClean="0">
                <a:solidFill>
                  <a:srgbClr val="B533BF"/>
                </a:solidFill>
              </a:rPr>
              <a:t>Cyclic Compounds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0444" y="152400"/>
            <a:ext cx="546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E2 Reaction: Cyclic Compounds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5" name="Picture 3" descr="FG10_003-0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3" b="17741"/>
          <a:stretch/>
        </p:blipFill>
        <p:spPr bwMode="auto">
          <a:xfrm>
            <a:off x="76200" y="838200"/>
            <a:ext cx="6172200" cy="293379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G10_003-0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1" b="13376"/>
          <a:stretch/>
        </p:blipFill>
        <p:spPr bwMode="auto">
          <a:xfrm>
            <a:off x="3518065" y="3930642"/>
            <a:ext cx="5473535" cy="2891732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4776343"/>
            <a:ext cx="3213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87319F"/>
                </a:solidFill>
              </a:rPr>
              <a:t>The most substituted alkene is not formed because the eliminating groups must be </a:t>
            </a:r>
            <a:r>
              <a:rPr lang="en-IN" b="1" dirty="0" err="1" smtClean="0">
                <a:solidFill>
                  <a:srgbClr val="87319F"/>
                </a:solidFill>
              </a:rPr>
              <a:t>antiperiplanar</a:t>
            </a:r>
            <a:endParaRPr lang="en-IN" b="1" dirty="0">
              <a:solidFill>
                <a:srgbClr val="873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0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402" y="152400"/>
            <a:ext cx="262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E1 Elimination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7" name="Picture 5" descr="FG10_001-0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0" b="31728"/>
          <a:stretch/>
        </p:blipFill>
        <p:spPr bwMode="auto">
          <a:xfrm>
            <a:off x="1371600" y="914400"/>
            <a:ext cx="616385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G10_001-02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3" t="23701" b="10065"/>
          <a:stretch/>
        </p:blipFill>
        <p:spPr bwMode="auto">
          <a:xfrm>
            <a:off x="3505201" y="3508475"/>
            <a:ext cx="5256434" cy="333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3657600"/>
            <a:ext cx="2274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87319F"/>
                </a:solidFill>
              </a:rPr>
              <a:t>Mechanism:</a:t>
            </a:r>
            <a:endParaRPr lang="en-IN" sz="3200" b="1" dirty="0">
              <a:solidFill>
                <a:srgbClr val="87319F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9530" y="2893621"/>
            <a:ext cx="8305800" cy="7639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b="1" dirty="0" smtClean="0">
                <a:solidFill>
                  <a:srgbClr val="87319F"/>
                </a:solidFill>
                <a:ea typeface="ＭＳ Ｐゴシック" pitchFamily="34" charset="-128"/>
              </a:rPr>
              <a:t>E1 eliminations  typically occur with weaker bases.</a:t>
            </a:r>
          </a:p>
        </p:txBody>
      </p:sp>
    </p:spTree>
    <p:extLst>
      <p:ext uri="{BB962C8B-B14F-4D97-AF65-F5344CB8AC3E}">
        <p14:creationId xmlns:p14="http://schemas.microsoft.com/office/powerpoint/2010/main" val="37682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450" y="152400"/>
            <a:ext cx="6363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E1 Reaction: Energy Profile Diagram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20988"/>
            <a:ext cx="24384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64008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3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0130" y="152400"/>
            <a:ext cx="758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E1 </a:t>
            </a:r>
            <a:r>
              <a:rPr lang="en-US" sz="3200" b="1" dirty="0" smtClean="0">
                <a:solidFill>
                  <a:srgbClr val="B533BF"/>
                </a:solidFill>
              </a:rPr>
              <a:t>Reaction: Effect of Alkyl Halide Structure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7848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The rate of an E1 reaction increases as the number of R groups on the carbon with the leaving group increases.</a:t>
            </a:r>
          </a:p>
        </p:txBody>
      </p:sp>
      <p:pic>
        <p:nvPicPr>
          <p:cNvPr id="12" name="Picture 6" descr="0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62" y="1760041"/>
            <a:ext cx="4572000" cy="333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FG11_02-01U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9" b="37475"/>
          <a:stretch/>
        </p:blipFill>
        <p:spPr bwMode="auto">
          <a:xfrm>
            <a:off x="343062" y="5276603"/>
            <a:ext cx="8458200" cy="154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9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0798" y="152400"/>
            <a:ext cx="6322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E1 Reaction: Effect of Leaving Group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8" name="Picture 4" descr="FG11_02-01-1U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7" b="28527"/>
          <a:stretch/>
        </p:blipFill>
        <p:spPr bwMode="auto">
          <a:xfrm>
            <a:off x="609600" y="1958439"/>
            <a:ext cx="8135937" cy="25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7956" y="152400"/>
            <a:ext cx="5788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E1 Reaction: </a:t>
            </a:r>
            <a:r>
              <a:rPr lang="en-US" sz="3200" b="1" dirty="0" smtClean="0">
                <a:solidFill>
                  <a:srgbClr val="B533BF"/>
                </a:solidFill>
              </a:rPr>
              <a:t>Zaitsev Rule Applies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5" name="Picture 4" descr="0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89271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390" y="152400"/>
            <a:ext cx="8465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E1 </a:t>
            </a:r>
            <a:r>
              <a:rPr lang="en-US" sz="3200" b="1" dirty="0" smtClean="0">
                <a:solidFill>
                  <a:srgbClr val="B533BF"/>
                </a:solidFill>
              </a:rPr>
              <a:t>Reaction: </a:t>
            </a:r>
            <a:r>
              <a:rPr lang="en-US" sz="3200" b="1" dirty="0" smtClean="0">
                <a:solidFill>
                  <a:srgbClr val="B533BF"/>
                </a:solidFill>
              </a:rPr>
              <a:t>Carbocation Rearrangements Occur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7" name="Picture 4" descr="FG10_002-0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4" b="22769"/>
          <a:stretch/>
        </p:blipFill>
        <p:spPr bwMode="auto">
          <a:xfrm>
            <a:off x="253350" y="1555668"/>
            <a:ext cx="863758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8752" y="152400"/>
            <a:ext cx="4006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E1 </a:t>
            </a:r>
            <a:r>
              <a:rPr lang="en-US" sz="3200" b="1" dirty="0" smtClean="0">
                <a:solidFill>
                  <a:srgbClr val="B533BF"/>
                </a:solidFill>
              </a:rPr>
              <a:t>Reaction: </a:t>
            </a:r>
            <a:r>
              <a:rPr lang="en-US" sz="3200" b="1" dirty="0" smtClean="0">
                <a:solidFill>
                  <a:srgbClr val="B533BF"/>
                </a:solidFill>
              </a:rPr>
              <a:t>Summary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8" name="Picture 3" descr="characteristics_e1_tb_76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"/>
          <a:stretch/>
        </p:blipFill>
        <p:spPr bwMode="auto">
          <a:xfrm>
            <a:off x="419253" y="1650670"/>
            <a:ext cx="8305800" cy="331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8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3271" y="152400"/>
            <a:ext cx="4957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E1 vs E2 Reaction</a:t>
            </a:r>
            <a:r>
              <a:rPr lang="en-US" sz="3200" b="1" dirty="0" smtClean="0">
                <a:solidFill>
                  <a:srgbClr val="B533BF"/>
                </a:solidFill>
              </a:rPr>
              <a:t>: </a:t>
            </a:r>
            <a:r>
              <a:rPr lang="en-US" sz="3200" b="1" dirty="0" smtClean="0">
                <a:solidFill>
                  <a:srgbClr val="B533BF"/>
                </a:solidFill>
              </a:rPr>
              <a:t>Summary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1312" y="1143000"/>
            <a:ext cx="8382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The strength of the base is the most important factor in determining the mechanism for elimination.  Strong bases favor the E2 mechanism.  Weak bases favor the E1 mechanism.</a:t>
            </a:r>
          </a:p>
        </p:txBody>
      </p:sp>
      <p:pic>
        <p:nvPicPr>
          <p:cNvPr id="6" name="Picture 8" descr="comparison_e1_e2_me_tb_76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"/>
          <a:stretch/>
        </p:blipFill>
        <p:spPr bwMode="auto">
          <a:xfrm>
            <a:off x="203165" y="2688277"/>
            <a:ext cx="86782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8926" y="152400"/>
            <a:ext cx="3706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Elimination Reaction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12" name="Picture 4" descr="00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92" y="990600"/>
            <a:ext cx="7061938" cy="168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000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" y="3334506"/>
            <a:ext cx="8991600" cy="352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5211" y="152400"/>
            <a:ext cx="341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E1 vs S</a:t>
            </a:r>
            <a:r>
              <a:rPr lang="en-US" sz="3200" b="1" baseline="-25000" dirty="0" smtClean="0">
                <a:solidFill>
                  <a:srgbClr val="B533BF"/>
                </a:solidFill>
              </a:rPr>
              <a:t>N</a:t>
            </a:r>
            <a:r>
              <a:rPr lang="en-US" sz="3200" b="1" dirty="0" smtClean="0">
                <a:solidFill>
                  <a:srgbClr val="B533BF"/>
                </a:solidFill>
              </a:rPr>
              <a:t>1 Reaction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1673" y="1066800"/>
            <a:ext cx="8686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S</a:t>
            </a:r>
            <a:r>
              <a:rPr lang="en-US" altLang="en-US" sz="2200" b="1" baseline="-25000" dirty="0">
                <a:solidFill>
                  <a:srgbClr val="87319F"/>
                </a:solidFill>
                <a:latin typeface="+mn-lt"/>
              </a:rPr>
              <a:t>N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1 and E1 reactions have exactly the same first step—formation of a carbocation. They differ in what happens to the carbocation.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3" y="2073274"/>
            <a:ext cx="7975600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8600" y="5859959"/>
            <a:ext cx="8686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buFontTx/>
              <a:buChar char="•"/>
            </a:pP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Because E1 reactions often occur with a competing S</a:t>
            </a:r>
            <a:r>
              <a:rPr lang="en-US" altLang="en-US" sz="2200" b="1" baseline="-25000" dirty="0">
                <a:solidFill>
                  <a:srgbClr val="87319F"/>
                </a:solidFill>
                <a:latin typeface="+mn-lt"/>
              </a:rPr>
              <a:t>N</a:t>
            </a:r>
            <a:r>
              <a:rPr lang="en-US" altLang="en-US" sz="2200" b="1" dirty="0">
                <a:solidFill>
                  <a:srgbClr val="87319F"/>
                </a:solidFill>
                <a:latin typeface="+mn-lt"/>
              </a:rPr>
              <a:t>1 reaction, E1 reactions of alkyl halides are much less useful than E2 reactions.</a:t>
            </a:r>
          </a:p>
        </p:txBody>
      </p:sp>
    </p:spTree>
    <p:extLst>
      <p:ext uri="{BB962C8B-B14F-4D97-AF65-F5344CB8AC3E}">
        <p14:creationId xmlns:p14="http://schemas.microsoft.com/office/powerpoint/2010/main" val="39431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9646" y="152400"/>
            <a:ext cx="7145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How to Decide Amongst S</a:t>
            </a:r>
            <a:r>
              <a:rPr lang="en-US" sz="3200" b="1" baseline="-25000" dirty="0" smtClean="0">
                <a:solidFill>
                  <a:srgbClr val="B533BF"/>
                </a:solidFill>
              </a:rPr>
              <a:t>N</a:t>
            </a:r>
            <a:r>
              <a:rPr lang="en-US" sz="3200" b="1" dirty="0" smtClean="0">
                <a:solidFill>
                  <a:srgbClr val="B533BF"/>
                </a:solidFill>
              </a:rPr>
              <a:t>1, S</a:t>
            </a:r>
            <a:r>
              <a:rPr lang="en-US" sz="3200" b="1" baseline="-25000" dirty="0" smtClean="0">
                <a:solidFill>
                  <a:srgbClr val="B533BF"/>
                </a:solidFill>
              </a:rPr>
              <a:t>N</a:t>
            </a:r>
            <a:r>
              <a:rPr lang="en-US" sz="3200" b="1" dirty="0" smtClean="0">
                <a:solidFill>
                  <a:srgbClr val="B533BF"/>
                </a:solidFill>
              </a:rPr>
              <a:t>2, E1, E2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166843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 smtClean="0">
                <a:solidFill>
                  <a:srgbClr val="3232E6"/>
                </a:solidFill>
              </a:rPr>
              <a:t>3º Alkyl Halides</a:t>
            </a:r>
            <a:endParaRPr lang="en-IN" sz="2000" dirty="0">
              <a:solidFill>
                <a:srgbClr val="3232E6"/>
              </a:solidFill>
            </a:endParaRPr>
          </a:p>
          <a:p>
            <a:pPr algn="just"/>
            <a:r>
              <a:rPr lang="en-IN" sz="2000" b="1" dirty="0" smtClean="0">
                <a:solidFill>
                  <a:srgbClr val="C00000"/>
                </a:solidFill>
              </a:rPr>
              <a:t>With strong bases: </a:t>
            </a:r>
            <a:r>
              <a:rPr lang="en-IN" sz="2000" b="1" dirty="0" smtClean="0">
                <a:solidFill>
                  <a:srgbClr val="000000"/>
                </a:solidFill>
              </a:rPr>
              <a:t>E2 elimination occurs</a:t>
            </a:r>
            <a:endParaRPr lang="en-IN" sz="2000" b="1" dirty="0">
              <a:solidFill>
                <a:srgbClr val="000000"/>
              </a:solidFill>
            </a:endParaRPr>
          </a:p>
          <a:p>
            <a:pPr algn="just"/>
            <a:r>
              <a:rPr lang="en-IN" sz="2000" b="1" dirty="0" smtClean="0">
                <a:solidFill>
                  <a:srgbClr val="C00000"/>
                </a:solidFill>
              </a:rPr>
              <a:t>With weak nucleophiles or bases: </a:t>
            </a:r>
            <a:r>
              <a:rPr lang="en-IN" sz="2000" b="1" dirty="0" smtClean="0">
                <a:solidFill>
                  <a:srgbClr val="000000"/>
                </a:solidFill>
              </a:rPr>
              <a:t>A mixture of products from S</a:t>
            </a:r>
            <a:r>
              <a:rPr lang="en-IN" sz="2000" b="1" baseline="-25000" dirty="0" smtClean="0">
                <a:solidFill>
                  <a:srgbClr val="000000"/>
                </a:solidFill>
              </a:rPr>
              <a:t>N</a:t>
            </a:r>
            <a:r>
              <a:rPr lang="en-IN" sz="2000" b="1" dirty="0" smtClean="0">
                <a:solidFill>
                  <a:srgbClr val="000000"/>
                </a:solidFill>
              </a:rPr>
              <a:t>1 and E1 reactions</a:t>
            </a:r>
          </a:p>
          <a:p>
            <a:pPr algn="just"/>
            <a:endParaRPr lang="en-IN" sz="2000" dirty="0">
              <a:solidFill>
                <a:srgbClr val="000000"/>
              </a:solidFill>
            </a:endParaRPr>
          </a:p>
          <a:p>
            <a:pPr algn="just"/>
            <a:r>
              <a:rPr lang="en-IN" sz="2000" b="1" dirty="0" smtClean="0">
                <a:solidFill>
                  <a:srgbClr val="3232E6"/>
                </a:solidFill>
              </a:rPr>
              <a:t>1º Alkyl Halides</a:t>
            </a:r>
            <a:endParaRPr lang="en-IN" sz="2000" dirty="0">
              <a:solidFill>
                <a:srgbClr val="3232E6"/>
              </a:solidFill>
            </a:endParaRPr>
          </a:p>
          <a:p>
            <a:pPr algn="just"/>
            <a:r>
              <a:rPr lang="en-IN" sz="2000" b="1" dirty="0" smtClean="0">
                <a:solidFill>
                  <a:srgbClr val="C00000"/>
                </a:solidFill>
              </a:rPr>
              <a:t>With strong nucleophiles: </a:t>
            </a:r>
            <a:r>
              <a:rPr lang="en-IN" sz="2000" b="1" dirty="0" smtClean="0">
                <a:solidFill>
                  <a:srgbClr val="000000"/>
                </a:solidFill>
              </a:rPr>
              <a:t>Substitution occurs by an S</a:t>
            </a:r>
            <a:r>
              <a:rPr lang="en-IN" sz="2000" b="1" baseline="-25000" dirty="0" smtClean="0">
                <a:solidFill>
                  <a:srgbClr val="000000"/>
                </a:solidFill>
              </a:rPr>
              <a:t>N</a:t>
            </a:r>
            <a:r>
              <a:rPr lang="en-IN" sz="2000" b="1" dirty="0" smtClean="0">
                <a:solidFill>
                  <a:srgbClr val="000000"/>
                </a:solidFill>
              </a:rPr>
              <a:t>2 mechanism</a:t>
            </a:r>
            <a:endParaRPr lang="en-IN" sz="2000" b="1" dirty="0">
              <a:solidFill>
                <a:srgbClr val="000000"/>
              </a:solidFill>
            </a:endParaRPr>
          </a:p>
          <a:p>
            <a:pPr algn="just"/>
            <a:r>
              <a:rPr lang="en-IN" sz="2000" b="1" dirty="0" smtClean="0">
                <a:solidFill>
                  <a:srgbClr val="C00000"/>
                </a:solidFill>
              </a:rPr>
              <a:t>With strong sterically hindered bases: </a:t>
            </a:r>
            <a:r>
              <a:rPr lang="en-IN" sz="2000" b="1" dirty="0" smtClean="0">
                <a:solidFill>
                  <a:srgbClr val="000000"/>
                </a:solidFill>
              </a:rPr>
              <a:t>Elimination occurs by an E2 mechanism</a:t>
            </a:r>
          </a:p>
          <a:p>
            <a:pPr algn="just"/>
            <a:endParaRPr lang="en-IN" sz="2000" dirty="0">
              <a:solidFill>
                <a:srgbClr val="000000"/>
              </a:solidFill>
            </a:endParaRPr>
          </a:p>
          <a:p>
            <a:pPr algn="just"/>
            <a:r>
              <a:rPr lang="en-IN" sz="2000" b="1" dirty="0" smtClean="0">
                <a:solidFill>
                  <a:srgbClr val="3232E6"/>
                </a:solidFill>
              </a:rPr>
              <a:t>2º Alkyl Halides</a:t>
            </a:r>
            <a:endParaRPr lang="en-IN" sz="2000" dirty="0">
              <a:solidFill>
                <a:srgbClr val="3232E6"/>
              </a:solidFill>
            </a:endParaRPr>
          </a:p>
          <a:p>
            <a:pPr algn="just"/>
            <a:r>
              <a:rPr lang="en-IN" sz="2000" b="1" dirty="0" smtClean="0">
                <a:solidFill>
                  <a:srgbClr val="C00000"/>
                </a:solidFill>
              </a:rPr>
              <a:t>With strong bases and nucleophiles: </a:t>
            </a:r>
            <a:r>
              <a:rPr lang="en-IN" sz="2000" b="1" dirty="0" smtClean="0">
                <a:solidFill>
                  <a:srgbClr val="000000"/>
                </a:solidFill>
              </a:rPr>
              <a:t>A mixture of SN2 and E2 reaction products are formed</a:t>
            </a:r>
            <a:endParaRPr lang="en-IN" sz="2000" b="1" dirty="0">
              <a:solidFill>
                <a:srgbClr val="000000"/>
              </a:solidFill>
            </a:endParaRPr>
          </a:p>
          <a:p>
            <a:pPr algn="just"/>
            <a:r>
              <a:rPr lang="en-IN" sz="2000" b="1" dirty="0" smtClean="0">
                <a:solidFill>
                  <a:srgbClr val="C00000"/>
                </a:solidFill>
              </a:rPr>
              <a:t>With strong sterically hindered bases: </a:t>
            </a:r>
            <a:r>
              <a:rPr lang="en-IN" sz="2000" b="1" dirty="0" smtClean="0">
                <a:solidFill>
                  <a:srgbClr val="000000"/>
                </a:solidFill>
              </a:rPr>
              <a:t>Elimination occurs by an E2 mechanism</a:t>
            </a:r>
            <a:endParaRPr lang="en-IN" sz="2000" b="1" dirty="0">
              <a:solidFill>
                <a:srgbClr val="000000"/>
              </a:solidFill>
            </a:endParaRPr>
          </a:p>
          <a:p>
            <a:pPr algn="just"/>
            <a:r>
              <a:rPr lang="en-IN" sz="2000" b="1" dirty="0" smtClean="0">
                <a:solidFill>
                  <a:srgbClr val="C00000"/>
                </a:solidFill>
              </a:rPr>
              <a:t>With weak nucleophiles or bases: </a:t>
            </a:r>
            <a:r>
              <a:rPr lang="en-IN" sz="2000" b="1" dirty="0" smtClean="0">
                <a:solidFill>
                  <a:srgbClr val="000000"/>
                </a:solidFill>
              </a:rPr>
              <a:t>A mixture of SN1 and E1 products results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630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1011" y="152400"/>
            <a:ext cx="6962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How to Decide Amongst S</a:t>
            </a:r>
            <a:r>
              <a:rPr lang="en-US" sz="3200" b="1" baseline="-25000" dirty="0">
                <a:solidFill>
                  <a:srgbClr val="B533BF"/>
                </a:solidFill>
              </a:rPr>
              <a:t>N</a:t>
            </a:r>
            <a:r>
              <a:rPr lang="en-US" sz="3200" b="1" dirty="0">
                <a:solidFill>
                  <a:srgbClr val="B533BF"/>
                </a:solidFill>
              </a:rPr>
              <a:t>1, S</a:t>
            </a:r>
            <a:r>
              <a:rPr lang="en-US" sz="3200" b="1" baseline="-25000" dirty="0">
                <a:solidFill>
                  <a:srgbClr val="B533BF"/>
                </a:solidFill>
              </a:rPr>
              <a:t>N</a:t>
            </a:r>
            <a:r>
              <a:rPr lang="en-US" sz="3200" b="1" dirty="0">
                <a:solidFill>
                  <a:srgbClr val="B533BF"/>
                </a:solidFill>
              </a:rPr>
              <a:t>2, E1, E2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820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1011" y="152400"/>
            <a:ext cx="6962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How to Decide Amongst S</a:t>
            </a:r>
            <a:r>
              <a:rPr lang="en-US" sz="3200" b="1" baseline="-25000" dirty="0">
                <a:solidFill>
                  <a:srgbClr val="B533BF"/>
                </a:solidFill>
              </a:rPr>
              <a:t>N</a:t>
            </a:r>
            <a:r>
              <a:rPr lang="en-US" sz="3200" b="1" dirty="0">
                <a:solidFill>
                  <a:srgbClr val="B533BF"/>
                </a:solidFill>
              </a:rPr>
              <a:t>1, S</a:t>
            </a:r>
            <a:r>
              <a:rPr lang="en-US" sz="3200" b="1" baseline="-25000" dirty="0">
                <a:solidFill>
                  <a:srgbClr val="B533BF"/>
                </a:solidFill>
              </a:rPr>
              <a:t>N</a:t>
            </a:r>
            <a:r>
              <a:rPr lang="en-US" sz="3200" b="1" dirty="0">
                <a:solidFill>
                  <a:srgbClr val="B533BF"/>
                </a:solidFill>
              </a:rPr>
              <a:t>2, E1, E2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10600" cy="442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4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1011" y="152400"/>
            <a:ext cx="6962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533BF"/>
                </a:solidFill>
              </a:rPr>
              <a:t>How to Decide Amongst S</a:t>
            </a:r>
            <a:r>
              <a:rPr lang="en-US" sz="3200" b="1" baseline="-25000" dirty="0">
                <a:solidFill>
                  <a:srgbClr val="B533BF"/>
                </a:solidFill>
              </a:rPr>
              <a:t>N</a:t>
            </a:r>
            <a:r>
              <a:rPr lang="en-US" sz="3200" b="1" dirty="0">
                <a:solidFill>
                  <a:srgbClr val="B533BF"/>
                </a:solidFill>
              </a:rPr>
              <a:t>1, S</a:t>
            </a:r>
            <a:r>
              <a:rPr lang="en-US" sz="3200" b="1" baseline="-25000" dirty="0">
                <a:solidFill>
                  <a:srgbClr val="B533BF"/>
                </a:solidFill>
              </a:rPr>
              <a:t>N</a:t>
            </a:r>
            <a:r>
              <a:rPr lang="en-US" sz="3200" b="1" dirty="0">
                <a:solidFill>
                  <a:srgbClr val="B533BF"/>
                </a:solidFill>
              </a:rPr>
              <a:t>2, E1, E2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8" y="914400"/>
            <a:ext cx="7315200" cy="5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7996" y="152400"/>
            <a:ext cx="6308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What if Multiple </a:t>
            </a:r>
            <a:r>
              <a:rPr lang="en-US" sz="3200" b="1" dirty="0" smtClean="0">
                <a:solidFill>
                  <a:srgbClr val="B533BF"/>
                </a:solidFill>
                <a:latin typeface="Symbol" panose="05050102010706020507" pitchFamily="18" charset="2"/>
              </a:rPr>
              <a:t>b</a:t>
            </a:r>
            <a:r>
              <a:rPr lang="en-US" sz="3200" b="1" dirty="0" smtClean="0">
                <a:solidFill>
                  <a:srgbClr val="B533BF"/>
                </a:solidFill>
              </a:rPr>
              <a:t>-Hydrogens Exist?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6" name="Picture 3" descr="000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5" y="2590800"/>
            <a:ext cx="8839200" cy="33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73" y="1371600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400" b="1" dirty="0" smtClean="0">
                <a:solidFill>
                  <a:srgbClr val="87319F"/>
                </a:solidFill>
              </a:rPr>
              <a:t>Same </a:t>
            </a:r>
            <a:r>
              <a:rPr lang="en-US" altLang="en-US" sz="2400" b="1" dirty="0">
                <a:solidFill>
                  <a:srgbClr val="87319F"/>
                </a:solidFill>
              </a:rPr>
              <a:t>starting material can produce different products</a:t>
            </a:r>
            <a:endParaRPr lang="en-IN" sz="2400" dirty="0">
              <a:solidFill>
                <a:srgbClr val="873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9399" y="152400"/>
            <a:ext cx="428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Classification of Alkenes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73" y="1066800"/>
            <a:ext cx="851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altLang="en-US" sz="2400" b="1" dirty="0">
                <a:solidFill>
                  <a:srgbClr val="87319F"/>
                </a:solidFill>
              </a:rPr>
              <a:t>Alkenes are classified by the number of carbon atoms bonded to the carbons of the double bond.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548187"/>
            <a:ext cx="7804150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000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338387"/>
            <a:ext cx="7162800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90500" y="4167187"/>
            <a:ext cx="861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9970" y="152400"/>
            <a:ext cx="388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Alkene Stereoisomers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73" y="914400"/>
            <a:ext cx="85176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altLang="en-US" sz="2200" b="1" dirty="0">
                <a:solidFill>
                  <a:srgbClr val="87319F"/>
                </a:solidFill>
              </a:rPr>
              <a:t>Because </a:t>
            </a:r>
            <a:r>
              <a:rPr lang="en-IN" altLang="en-US" sz="2200" b="1" dirty="0" smtClean="0">
                <a:solidFill>
                  <a:srgbClr val="87319F"/>
                </a:solidFill>
              </a:rPr>
              <a:t>there is no free-rotation across pi-bonds, </a:t>
            </a:r>
            <a:r>
              <a:rPr lang="en-IN" altLang="en-US" sz="2200" b="1" dirty="0">
                <a:solidFill>
                  <a:srgbClr val="87319F"/>
                </a:solidFill>
              </a:rPr>
              <a:t>two stereoisomers of 2-butene are possible. </a:t>
            </a:r>
            <a:endParaRPr lang="en-IN" altLang="en-US" sz="2200" b="1" dirty="0" smtClean="0">
              <a:solidFill>
                <a:srgbClr val="87319F"/>
              </a:solidFill>
            </a:endParaRPr>
          </a:p>
          <a:p>
            <a:endParaRPr lang="en-IN" altLang="en-US" sz="2200" b="1" dirty="0" smtClean="0">
              <a:solidFill>
                <a:srgbClr val="87319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altLang="en-US" sz="2200" b="1" i="1" dirty="0" smtClean="0">
                <a:solidFill>
                  <a:srgbClr val="87319F"/>
                </a:solidFill>
              </a:rPr>
              <a:t>cis</a:t>
            </a:r>
            <a:r>
              <a:rPr lang="en-IN" altLang="en-US" sz="2200" b="1" dirty="0" smtClean="0">
                <a:solidFill>
                  <a:srgbClr val="87319F"/>
                </a:solidFill>
              </a:rPr>
              <a:t>-2-Butene </a:t>
            </a:r>
            <a:r>
              <a:rPr lang="en-IN" altLang="en-US" sz="2200" b="1" dirty="0">
                <a:solidFill>
                  <a:srgbClr val="87319F"/>
                </a:solidFill>
              </a:rPr>
              <a:t>and </a:t>
            </a:r>
            <a:r>
              <a:rPr lang="en-IN" altLang="en-US" sz="2200" b="1" i="1" dirty="0">
                <a:solidFill>
                  <a:srgbClr val="87319F"/>
                </a:solidFill>
              </a:rPr>
              <a:t>trans</a:t>
            </a:r>
            <a:r>
              <a:rPr lang="en-IN" altLang="en-US" sz="2200" b="1" dirty="0">
                <a:solidFill>
                  <a:srgbClr val="87319F"/>
                </a:solidFill>
              </a:rPr>
              <a:t>-2-butene are </a:t>
            </a:r>
            <a:r>
              <a:rPr lang="en-IN" altLang="en-US" sz="2200" b="1" dirty="0" err="1">
                <a:solidFill>
                  <a:srgbClr val="87319F"/>
                </a:solidFill>
              </a:rPr>
              <a:t>diastereomers</a:t>
            </a:r>
            <a:r>
              <a:rPr lang="en-IN" altLang="en-US" sz="2200" b="1" dirty="0">
                <a:solidFill>
                  <a:srgbClr val="87319F"/>
                </a:solidFill>
              </a:rPr>
              <a:t>, because they are stereoisomers that are not mirror images of each other.</a:t>
            </a:r>
          </a:p>
        </p:txBody>
      </p:sp>
      <p:pic>
        <p:nvPicPr>
          <p:cNvPr id="9" name="Picture 3" descr="00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9" y="2828925"/>
            <a:ext cx="70104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2069" y="152400"/>
            <a:ext cx="2840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Alkene Stability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73" y="914400"/>
            <a:ext cx="85176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altLang="en-US" sz="2200" b="1" dirty="0">
                <a:solidFill>
                  <a:srgbClr val="87319F"/>
                </a:solidFill>
              </a:rPr>
              <a:t>Trans alkenes are more stable than cis alkenes because the groups bonded to the double bond carbons are further apart, reducing steric interactions</a:t>
            </a:r>
            <a:r>
              <a:rPr lang="en-IN" altLang="en-US" sz="2200" b="1" dirty="0" smtClean="0">
                <a:solidFill>
                  <a:srgbClr val="87319F"/>
                </a:solidFill>
              </a:rPr>
              <a:t>.</a:t>
            </a:r>
            <a:endParaRPr lang="en-IN" altLang="en-US" sz="2200" b="1" dirty="0">
              <a:solidFill>
                <a:srgbClr val="87319F"/>
              </a:solidFill>
            </a:endParaRPr>
          </a:p>
        </p:txBody>
      </p:sp>
      <p:pic>
        <p:nvPicPr>
          <p:cNvPr id="5" name="Picture 4" descr="00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3" y="2819400"/>
            <a:ext cx="8077200" cy="28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0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2069" y="152400"/>
            <a:ext cx="2840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Alkene Stability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6" name="Picture 2" descr="000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3" y="1219200"/>
            <a:ext cx="8153400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000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73" y="4114800"/>
            <a:ext cx="6019800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32086</TotalTime>
  <Words>1359</Words>
  <Application>Microsoft Office PowerPoint</Application>
  <PresentationFormat>On-screen Show (4:3)</PresentationFormat>
  <Paragraphs>130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Office Theme</vt:lpstr>
      <vt:lpstr>CS ChemDraw Drawing</vt:lpstr>
      <vt:lpstr>Microsoft Photo Editor 3.0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Anand Singh</dc:creator>
  <cp:lastModifiedBy>Dr. Anand Singh</cp:lastModifiedBy>
  <cp:revision>763</cp:revision>
  <dcterms:created xsi:type="dcterms:W3CDTF">2006-08-16T00:00:00Z</dcterms:created>
  <dcterms:modified xsi:type="dcterms:W3CDTF">2018-04-17T20:55:57Z</dcterms:modified>
</cp:coreProperties>
</file>