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91" r:id="rId2"/>
    <p:sldId id="397" r:id="rId3"/>
    <p:sldId id="398" r:id="rId4"/>
    <p:sldId id="396" r:id="rId5"/>
    <p:sldId id="394" r:id="rId6"/>
    <p:sldId id="395" r:id="rId7"/>
    <p:sldId id="399" r:id="rId8"/>
    <p:sldId id="401" r:id="rId9"/>
    <p:sldId id="400" r:id="rId10"/>
    <p:sldId id="402" r:id="rId11"/>
    <p:sldId id="403" r:id="rId12"/>
    <p:sldId id="406" r:id="rId13"/>
    <p:sldId id="407" r:id="rId14"/>
    <p:sldId id="408" r:id="rId15"/>
    <p:sldId id="410" r:id="rId16"/>
    <p:sldId id="405" r:id="rId17"/>
    <p:sldId id="404" r:id="rId18"/>
    <p:sldId id="411" r:id="rId19"/>
    <p:sldId id="413" r:id="rId20"/>
    <p:sldId id="414" r:id="rId21"/>
    <p:sldId id="415" r:id="rId22"/>
    <p:sldId id="418" r:id="rId23"/>
    <p:sldId id="417" r:id="rId24"/>
    <p:sldId id="416" r:id="rId25"/>
    <p:sldId id="421" r:id="rId26"/>
    <p:sldId id="420" r:id="rId27"/>
    <p:sldId id="41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33BF"/>
    <a:srgbClr val="87319F"/>
    <a:srgbClr val="BC5014"/>
    <a:srgbClr val="F917D9"/>
    <a:srgbClr val="3232E6"/>
    <a:srgbClr val="C245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7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58D20-3F2C-4C34-8599-8CEAC2368ED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47D61-4868-4B99-B551-1A50885E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1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E8BF7-3E8F-4512-911D-BD511120650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ECBA18F6-5DB1-4721-96E7-7198088FE5B2}" type="slidenum">
              <a:rPr lang="en-AU" altLang="en-US" smtClean="0">
                <a:latin typeface="Comic Sans MS" pitchFamily="66" charset="0"/>
              </a:rPr>
              <a:pPr eaLnBrk="1" hangingPunct="1"/>
              <a:t>21</a:t>
            </a:fld>
            <a:endParaRPr lang="en-AU" altLang="en-US" smtClean="0">
              <a:latin typeface="Comic Sans MS" pitchFamily="66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4025" cy="3198813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946" y="4342191"/>
            <a:ext cx="5066109" cy="72117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 smtClean="0"/>
              <a:t>Very important equation - one that you need to remember</a:t>
            </a:r>
          </a:p>
          <a:p>
            <a:pPr eaLnBrk="1" hangingPunct="1"/>
            <a:endParaRPr lang="en-AU" altLang="en-US" smtClean="0"/>
          </a:p>
          <a:p>
            <a:pPr eaLnBrk="1" hangingPunct="1"/>
            <a:r>
              <a:rPr lang="en-AU" altLang="en-US" smtClean="0"/>
              <a:t>surely this should depend on the gas ? … No, as we’ll see soon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B342E209-5F4B-4EF9-8567-07B51EF088BA}" type="slidenum">
              <a:rPr lang="en-AU" altLang="en-US" smtClean="0">
                <a:latin typeface="Comic Sans MS" pitchFamily="66" charset="0"/>
              </a:rPr>
              <a:pPr eaLnBrk="1" hangingPunct="1"/>
              <a:t>22</a:t>
            </a:fld>
            <a:endParaRPr lang="en-AU" altLang="en-US" smtClean="0">
              <a:latin typeface="Comic Sans MS" pitchFamily="6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4025" cy="319881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946" y="4342191"/>
            <a:ext cx="5066109" cy="72117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 smtClean="0"/>
              <a:t>Very important equation - one that you need to remember</a:t>
            </a:r>
          </a:p>
          <a:p>
            <a:pPr eaLnBrk="1" hangingPunct="1"/>
            <a:endParaRPr lang="en-AU" altLang="en-US" smtClean="0"/>
          </a:p>
          <a:p>
            <a:pPr eaLnBrk="1" hangingPunct="1"/>
            <a:r>
              <a:rPr lang="en-AU" altLang="en-US" smtClean="0"/>
              <a:t>surely this should depend on the gas ? … No, as we’ll see soon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B342E209-5F4B-4EF9-8567-07B51EF088BA}" type="slidenum">
              <a:rPr lang="en-AU" altLang="en-US" smtClean="0">
                <a:latin typeface="Comic Sans MS" pitchFamily="66" charset="0"/>
              </a:rPr>
              <a:pPr eaLnBrk="1" hangingPunct="1"/>
              <a:t>23</a:t>
            </a:fld>
            <a:endParaRPr lang="en-AU" altLang="en-US" smtClean="0">
              <a:latin typeface="Comic Sans MS" pitchFamily="6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4025" cy="319881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946" y="4342191"/>
            <a:ext cx="5066109" cy="72117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 smtClean="0"/>
              <a:t>Very important equation - one that you need to remember</a:t>
            </a:r>
          </a:p>
          <a:p>
            <a:pPr eaLnBrk="1" hangingPunct="1"/>
            <a:endParaRPr lang="en-AU" altLang="en-US" smtClean="0"/>
          </a:p>
          <a:p>
            <a:pPr eaLnBrk="1" hangingPunct="1"/>
            <a:r>
              <a:rPr lang="en-AU" altLang="en-US" smtClean="0"/>
              <a:t>surely this should depend on the gas ? … No, as we’ll see soon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ECBA18F6-5DB1-4721-96E7-7198088FE5B2}" type="slidenum">
              <a:rPr lang="en-AU" altLang="en-US" smtClean="0">
                <a:latin typeface="Comic Sans MS" pitchFamily="66" charset="0"/>
              </a:rPr>
              <a:pPr eaLnBrk="1" hangingPunct="1"/>
              <a:t>24</a:t>
            </a:fld>
            <a:endParaRPr lang="en-AU" altLang="en-US" smtClean="0">
              <a:latin typeface="Comic Sans MS" pitchFamily="66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4025" cy="3198813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946" y="4342191"/>
            <a:ext cx="5066109" cy="72117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 smtClean="0"/>
              <a:t>Very important equation - one that you need to remember</a:t>
            </a:r>
          </a:p>
          <a:p>
            <a:pPr eaLnBrk="1" hangingPunct="1"/>
            <a:endParaRPr lang="en-AU" altLang="en-US" smtClean="0"/>
          </a:p>
          <a:p>
            <a:pPr eaLnBrk="1" hangingPunct="1"/>
            <a:r>
              <a:rPr lang="en-AU" altLang="en-US" smtClean="0"/>
              <a:t>surely this should depend on the gas ? … No, as we’ll see soon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B3AA9E15-B9B9-43FC-97DF-E3694B6430B0}" type="slidenum">
              <a:rPr lang="en-AU" altLang="en-US" smtClean="0">
                <a:latin typeface="Comic Sans MS" pitchFamily="66" charset="0"/>
              </a:rPr>
              <a:pPr eaLnBrk="1" hangingPunct="1"/>
              <a:t>25</a:t>
            </a:fld>
            <a:endParaRPr lang="en-AU" altLang="en-US" smtClean="0">
              <a:latin typeface="Comic Sans MS" pitchFamily="66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4025" cy="3198813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946" y="4342191"/>
            <a:ext cx="5066109" cy="72117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 smtClean="0"/>
              <a:t>Very important equation - one that you need to remember</a:t>
            </a:r>
          </a:p>
          <a:p>
            <a:pPr eaLnBrk="1" hangingPunct="1"/>
            <a:endParaRPr lang="en-AU" altLang="en-US" smtClean="0"/>
          </a:p>
          <a:p>
            <a:pPr eaLnBrk="1" hangingPunct="1"/>
            <a:r>
              <a:rPr lang="en-AU" altLang="en-US" smtClean="0"/>
              <a:t>surely this should depend on the gas ? … No, as we’ll see soon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22.png"/><Relationship Id="rId7" Type="http://schemas.openxmlformats.org/officeDocument/2006/relationships/image" Target="../media/image24.emf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3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46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42.emf"/><Relationship Id="rId14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51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55.emf"/><Relationship Id="rId15" Type="http://schemas.openxmlformats.org/officeDocument/2006/relationships/oleObject" Target="../embeddings/oleObject3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2367" y="152400"/>
            <a:ext cx="367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Recap: J-T Distortion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9898"/>
            <a:ext cx="1943786" cy="225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5"/>
          <p:cNvSpPr txBox="1">
            <a:spLocks noChangeArrowheads="1"/>
          </p:cNvSpPr>
          <p:nvPr/>
        </p:nvSpPr>
        <p:spPr bwMode="auto">
          <a:xfrm>
            <a:off x="2590800" y="762000"/>
            <a:ext cx="6400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87319F"/>
                </a:solidFill>
                <a:latin typeface="Arial" charset="0"/>
              </a:rPr>
              <a:t>When elongation occurs in the z-direction, simultaneous contraction in the x- and y- direction results from the availability of space around </a:t>
            </a:r>
            <a:r>
              <a:rPr lang="en-US" altLang="en-US" b="1" dirty="0" err="1">
                <a:solidFill>
                  <a:srgbClr val="87319F"/>
                </a:solidFill>
                <a:latin typeface="Arial" charset="0"/>
              </a:rPr>
              <a:t>M</a:t>
            </a:r>
            <a:r>
              <a:rPr lang="en-US" altLang="en-US" b="1" baseline="30000" dirty="0" err="1">
                <a:solidFill>
                  <a:srgbClr val="87319F"/>
                </a:solidFill>
                <a:latin typeface="Arial" charset="0"/>
              </a:rPr>
              <a:t>n</a:t>
            </a:r>
            <a:r>
              <a:rPr lang="en-US" altLang="en-US" b="1" baseline="30000" dirty="0">
                <a:solidFill>
                  <a:srgbClr val="87319F"/>
                </a:solidFill>
                <a:latin typeface="Arial" charset="0"/>
              </a:rPr>
              <a:t>+</a:t>
            </a:r>
            <a:r>
              <a:rPr lang="en-US" altLang="en-US" b="1" baseline="-25000" dirty="0">
                <a:solidFill>
                  <a:srgbClr val="87319F"/>
                </a:solidFill>
                <a:latin typeface="Arial" charset="0"/>
              </a:rPr>
              <a:t>.</a:t>
            </a:r>
          </a:p>
          <a:p>
            <a:pPr algn="just"/>
            <a:endParaRPr lang="en-US" altLang="en-US" baseline="-25000" dirty="0">
              <a:latin typeface="Arial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87319F"/>
                </a:solidFill>
                <a:latin typeface="Arial" charset="0"/>
              </a:rPr>
              <a:t>The coulombic attraction between the </a:t>
            </a:r>
            <a:r>
              <a:rPr lang="en-US" altLang="en-US" b="1" dirty="0" smtClean="0">
                <a:solidFill>
                  <a:srgbClr val="87319F"/>
                </a:solidFill>
                <a:latin typeface="Arial" charset="0"/>
              </a:rPr>
              <a:t>ligand </a:t>
            </a:r>
            <a:r>
              <a:rPr lang="en-US" altLang="en-US" b="1" dirty="0">
                <a:solidFill>
                  <a:srgbClr val="87319F"/>
                </a:solidFill>
                <a:latin typeface="Arial" charset="0"/>
              </a:rPr>
              <a:t>electrons and the charge of the metal center pulls the ligand closer.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" y="3655494"/>
            <a:ext cx="4167283" cy="228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3999540" y="2819400"/>
            <a:ext cx="449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Arial" charset="0"/>
              </a:rPr>
              <a:t>What about orbital energy changes?</a:t>
            </a:r>
          </a:p>
        </p:txBody>
      </p:sp>
      <p:sp>
        <p:nvSpPr>
          <p:cNvPr id="8" name="Text Box 50"/>
          <p:cNvSpPr txBox="1">
            <a:spLocks noChangeArrowheads="1"/>
          </p:cNvSpPr>
          <p:nvPr/>
        </p:nvSpPr>
        <p:spPr bwMode="auto">
          <a:xfrm>
            <a:off x="4307550" y="3273981"/>
            <a:ext cx="4166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87319F"/>
                </a:solidFill>
                <a:latin typeface="Arial" charset="0"/>
              </a:rPr>
              <a:t>The barycenter remains constant.</a:t>
            </a:r>
            <a:endParaRPr lang="en-US" altLang="en-US" dirty="0">
              <a:solidFill>
                <a:srgbClr val="87319F"/>
              </a:solidFill>
            </a:endParaRPr>
          </a:p>
        </p:txBody>
      </p:sp>
      <p:sp>
        <p:nvSpPr>
          <p:cNvPr id="9" name="Text Box 53"/>
          <p:cNvSpPr txBox="1">
            <a:spLocks noChangeArrowheads="1"/>
          </p:cNvSpPr>
          <p:nvPr/>
        </p:nvSpPr>
        <p:spPr bwMode="auto">
          <a:xfrm>
            <a:off x="4163538" y="3627364"/>
            <a:ext cx="4038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87319F"/>
                </a:solidFill>
                <a:latin typeface="Arial" charset="0"/>
              </a:rPr>
              <a:t>Orbitals with a “z” component become more stable.</a:t>
            </a:r>
          </a:p>
          <a:p>
            <a:pPr algn="ctr"/>
            <a:endParaRPr lang="en-US" altLang="en-US" b="1" dirty="0">
              <a:solidFill>
                <a:srgbClr val="87319F"/>
              </a:solidFill>
              <a:latin typeface="Arial" charset="0"/>
            </a:endParaRPr>
          </a:p>
          <a:p>
            <a:pPr algn="ctr"/>
            <a:r>
              <a:rPr lang="en-US" altLang="en-US" b="1" dirty="0">
                <a:solidFill>
                  <a:srgbClr val="87319F"/>
                </a:solidFill>
                <a:latin typeface="Arial" charset="0"/>
              </a:rPr>
              <a:t>Why?…..it’s electrostatics.</a:t>
            </a:r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auto">
          <a:xfrm>
            <a:off x="4291897" y="4841026"/>
            <a:ext cx="35210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87319F"/>
                </a:solidFill>
                <a:latin typeface="Arial" charset="0"/>
              </a:rPr>
              <a:t>Orbitals with  </a:t>
            </a:r>
            <a:r>
              <a:rPr lang="en-US" altLang="en-US" b="1" dirty="0" smtClean="0">
                <a:solidFill>
                  <a:srgbClr val="87319F"/>
                </a:solidFill>
                <a:latin typeface="Arial" charset="0"/>
              </a:rPr>
              <a:t>“x” </a:t>
            </a:r>
            <a:r>
              <a:rPr lang="en-US" altLang="en-US" b="1" dirty="0">
                <a:solidFill>
                  <a:srgbClr val="87319F"/>
                </a:solidFill>
                <a:latin typeface="Arial" charset="0"/>
              </a:rPr>
              <a:t>and </a:t>
            </a:r>
            <a:r>
              <a:rPr lang="en-US" altLang="en-US" b="1" dirty="0" smtClean="0">
                <a:solidFill>
                  <a:srgbClr val="87319F"/>
                </a:solidFill>
                <a:latin typeface="Arial" charset="0"/>
              </a:rPr>
              <a:t>“y</a:t>
            </a:r>
            <a:r>
              <a:rPr lang="en-US" altLang="en-US" b="1" dirty="0">
                <a:solidFill>
                  <a:srgbClr val="87319F"/>
                </a:solidFill>
                <a:latin typeface="Arial" charset="0"/>
              </a:rPr>
              <a:t>” components become less stable.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9769" y="5878033"/>
            <a:ext cx="838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smtClean="0">
                <a:solidFill>
                  <a:srgbClr val="00B050"/>
                </a:solidFill>
              </a:rPr>
              <a:t>Distortions </a:t>
            </a:r>
            <a:r>
              <a:rPr lang="en-IN" b="1" i="1" dirty="0">
                <a:solidFill>
                  <a:srgbClr val="00B050"/>
                </a:solidFill>
              </a:rPr>
              <a:t>will be more pronounced for unsymmetrical population of electrons in the </a:t>
            </a:r>
            <a:endParaRPr lang="en-IN" b="1" i="1" dirty="0" smtClean="0">
              <a:solidFill>
                <a:srgbClr val="00B050"/>
              </a:solidFill>
            </a:endParaRPr>
          </a:p>
          <a:p>
            <a:r>
              <a:rPr lang="en-IN" b="1" i="1" dirty="0" smtClean="0">
                <a:solidFill>
                  <a:srgbClr val="00B050"/>
                </a:solidFill>
              </a:rPr>
              <a:t>doubly </a:t>
            </a:r>
            <a:r>
              <a:rPr lang="en-IN" b="1" i="1" dirty="0">
                <a:solidFill>
                  <a:srgbClr val="00B050"/>
                </a:solidFill>
              </a:rPr>
              <a:t>degenerate (</a:t>
            </a:r>
            <a:r>
              <a:rPr lang="en-IN" b="1" i="1" dirty="0" err="1">
                <a:solidFill>
                  <a:srgbClr val="00B050"/>
                </a:solidFill>
              </a:rPr>
              <a:t>e</a:t>
            </a:r>
            <a:r>
              <a:rPr lang="en-IN" b="1" i="1" baseline="-25000" dirty="0" err="1">
                <a:solidFill>
                  <a:srgbClr val="00B050"/>
                </a:solidFill>
              </a:rPr>
              <a:t>g</a:t>
            </a:r>
            <a:r>
              <a:rPr lang="en-IN" b="1" i="1" dirty="0">
                <a:solidFill>
                  <a:srgbClr val="00B050"/>
                </a:solidFill>
              </a:rPr>
              <a:t>) level than triply degenerate (t</a:t>
            </a:r>
            <a:r>
              <a:rPr lang="en-IN" b="1" i="1" baseline="-25000" dirty="0">
                <a:solidFill>
                  <a:srgbClr val="00B050"/>
                </a:solidFill>
              </a:rPr>
              <a:t>2g</a:t>
            </a:r>
            <a:r>
              <a:rPr lang="en-IN" b="1" i="1" dirty="0">
                <a:solidFill>
                  <a:srgbClr val="00B050"/>
                </a:solidFill>
              </a:rPr>
              <a:t>) levels as these orbitals are </a:t>
            </a:r>
            <a:endParaRPr lang="en-IN" b="1" i="1" dirty="0" smtClean="0">
              <a:solidFill>
                <a:srgbClr val="00B050"/>
              </a:solidFill>
            </a:endParaRPr>
          </a:p>
          <a:p>
            <a:r>
              <a:rPr lang="en-IN" b="1" i="1" dirty="0" smtClean="0">
                <a:solidFill>
                  <a:srgbClr val="00B050"/>
                </a:solidFill>
              </a:rPr>
              <a:t>directly </a:t>
            </a:r>
            <a:r>
              <a:rPr lang="en-IN" b="1" i="1" dirty="0">
                <a:solidFill>
                  <a:srgbClr val="00B050"/>
                </a:solidFill>
              </a:rPr>
              <a:t>facing the ligands</a:t>
            </a:r>
            <a:r>
              <a:rPr lang="en-IN" b="1" i="1" dirty="0" smtClean="0">
                <a:solidFill>
                  <a:srgbClr val="00B050"/>
                </a:solidFill>
              </a:rPr>
              <a:t>.</a:t>
            </a:r>
            <a:endParaRPr lang="en-IN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88890" y="6456334"/>
            <a:ext cx="7566750" cy="3693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787386" y="152400"/>
            <a:ext cx="3569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Analysis for NiFe</a:t>
            </a:r>
            <a:r>
              <a:rPr lang="en-US" sz="3200" b="1" baseline="-25000" dirty="0" smtClean="0">
                <a:solidFill>
                  <a:srgbClr val="B533BF"/>
                </a:solidFill>
              </a:rPr>
              <a:t>2</a:t>
            </a:r>
            <a:r>
              <a:rPr lang="en-US" sz="3200" b="1" dirty="0" smtClean="0">
                <a:solidFill>
                  <a:srgbClr val="B533BF"/>
                </a:solidFill>
              </a:rPr>
              <a:t>O</a:t>
            </a:r>
            <a:r>
              <a:rPr lang="en-US" sz="3200" b="1" baseline="-25000" dirty="0" smtClean="0">
                <a:solidFill>
                  <a:srgbClr val="B533BF"/>
                </a:solidFill>
              </a:rPr>
              <a:t>4</a:t>
            </a:r>
            <a:endParaRPr lang="en-US" sz="3200" b="1" baseline="-25000" dirty="0">
              <a:solidFill>
                <a:srgbClr val="B533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83" y="838200"/>
            <a:ext cx="90359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Ni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is in +2 oxidation state and has 8 electrons in the </a:t>
            </a:r>
            <a:r>
              <a:rPr lang="en-IN" sz="2000" b="1" i="1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orbitals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In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a tetrahedral void, </a:t>
            </a:r>
          </a:p>
          <a:p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	Configuration  e</a:t>
            </a:r>
            <a:r>
              <a:rPr lang="fr-FR" sz="2000" b="1" baseline="30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fr-FR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fr-FR" sz="2000" b="1" baseline="30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; CFSE 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= - 0.8 </a:t>
            </a:r>
            <a:r>
              <a:rPr lang="fr-FR" sz="2000" b="1" dirty="0" err="1" smtClean="0">
                <a:solidFill>
                  <a:schemeClr val="accent6">
                    <a:lumMod val="75000"/>
                  </a:schemeClr>
                </a:solidFill>
              </a:rPr>
              <a:t>Δ</a:t>
            </a:r>
            <a:r>
              <a:rPr lang="fr-FR" sz="20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fr-FR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(- 0.4 </a:t>
            </a:r>
            <a:r>
              <a:rPr lang="fr-FR" sz="2000" b="1" dirty="0" err="1">
                <a:solidFill>
                  <a:schemeClr val="accent6">
                    <a:lumMod val="75000"/>
                  </a:schemeClr>
                </a:solidFill>
              </a:rPr>
              <a:t>Δ</a:t>
            </a:r>
            <a:r>
              <a:rPr lang="fr-FR" sz="2000" b="1" baseline="-25000" dirty="0" err="1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I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In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an octahedral void,</a:t>
            </a:r>
          </a:p>
          <a:p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	Configuration  t</a:t>
            </a:r>
            <a:r>
              <a:rPr lang="fr-FR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2g</a:t>
            </a:r>
            <a:r>
              <a:rPr lang="fr-FR" sz="2000" b="1" baseline="300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fr-FR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fr-FR" sz="2000" b="1" baseline="30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; CFSE 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= - 1.2 </a:t>
            </a:r>
            <a:r>
              <a:rPr lang="fr-FR" sz="2000" b="1" dirty="0" err="1" smtClean="0">
                <a:solidFill>
                  <a:schemeClr val="accent6">
                    <a:lumMod val="75000"/>
                  </a:schemeClr>
                </a:solidFill>
              </a:rPr>
              <a:t>Δ</a:t>
            </a:r>
            <a:r>
              <a:rPr lang="fr-FR" sz="20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lang="fr-FR" sz="2000" b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070C0"/>
                </a:solidFill>
              </a:rPr>
              <a:t>Fe is in +3 oxidation state and has 5 electrons in the </a:t>
            </a:r>
            <a:r>
              <a:rPr lang="en-IN" sz="2000" b="1" i="1" dirty="0" smtClean="0">
                <a:solidFill>
                  <a:srgbClr val="0070C0"/>
                </a:solidFill>
              </a:rPr>
              <a:t>d-</a:t>
            </a:r>
            <a:r>
              <a:rPr lang="en-IN" sz="2000" b="1" dirty="0" smtClean="0">
                <a:solidFill>
                  <a:srgbClr val="0070C0"/>
                </a:solidFill>
              </a:rPr>
              <a:t>orbitals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0070C0"/>
                </a:solidFill>
              </a:rPr>
              <a:t>In </a:t>
            </a:r>
            <a:r>
              <a:rPr lang="en-IN" sz="2000" b="1" dirty="0">
                <a:solidFill>
                  <a:srgbClr val="0070C0"/>
                </a:solidFill>
              </a:rPr>
              <a:t>a tetrahedral void,</a:t>
            </a:r>
          </a:p>
          <a:p>
            <a:r>
              <a:rPr lang="en-IN" sz="2000" b="1" dirty="0" smtClean="0">
                <a:solidFill>
                  <a:srgbClr val="0070C0"/>
                </a:solidFill>
              </a:rPr>
              <a:t>	Configuration </a:t>
            </a:r>
            <a:r>
              <a:rPr lang="en-IN" sz="2000" b="1" dirty="0">
                <a:solidFill>
                  <a:srgbClr val="0070C0"/>
                </a:solidFill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</a:rPr>
              <a:t>e</a:t>
            </a:r>
            <a:r>
              <a:rPr lang="en-IN" sz="2000" b="1" baseline="-25000" dirty="0" smtClean="0">
                <a:solidFill>
                  <a:srgbClr val="0070C0"/>
                </a:solidFill>
              </a:rPr>
              <a:t>2</a:t>
            </a:r>
            <a:r>
              <a:rPr lang="en-IN" sz="2000" b="1" dirty="0" smtClean="0">
                <a:solidFill>
                  <a:srgbClr val="0070C0"/>
                </a:solidFill>
              </a:rPr>
              <a:t>t</a:t>
            </a:r>
            <a:r>
              <a:rPr lang="en-IN" sz="2000" b="1" baseline="-25000" dirty="0" smtClean="0">
                <a:solidFill>
                  <a:srgbClr val="0070C0"/>
                </a:solidFill>
              </a:rPr>
              <a:t>2</a:t>
            </a:r>
            <a:r>
              <a:rPr lang="en-IN" sz="2000" b="1" baseline="30000" dirty="0" smtClean="0">
                <a:solidFill>
                  <a:srgbClr val="0070C0"/>
                </a:solidFill>
              </a:rPr>
              <a:t>3</a:t>
            </a:r>
            <a:r>
              <a:rPr lang="en-IN" sz="2000" b="1" dirty="0">
                <a:solidFill>
                  <a:srgbClr val="0070C0"/>
                </a:solidFill>
              </a:rPr>
              <a:t>; CFSE </a:t>
            </a:r>
            <a:r>
              <a:rPr lang="en-IN" sz="2000" b="1" dirty="0" smtClean="0">
                <a:solidFill>
                  <a:srgbClr val="0070C0"/>
                </a:solidFill>
              </a:rPr>
              <a:t>= 0</a:t>
            </a:r>
          </a:p>
          <a:p>
            <a:endParaRPr lang="en-IN" sz="2000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070C0"/>
                </a:solidFill>
              </a:rPr>
              <a:t>In an octahedral void,</a:t>
            </a:r>
          </a:p>
          <a:p>
            <a:r>
              <a:rPr lang="en-IN" sz="2000" b="1" dirty="0" smtClean="0">
                <a:solidFill>
                  <a:srgbClr val="0070C0"/>
                </a:solidFill>
              </a:rPr>
              <a:t>	Configuration </a:t>
            </a:r>
            <a:r>
              <a:rPr lang="en-IN" sz="2000" b="1" dirty="0">
                <a:solidFill>
                  <a:srgbClr val="0070C0"/>
                </a:solidFill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</a:rPr>
              <a:t>t</a:t>
            </a:r>
            <a:r>
              <a:rPr lang="en-IN" sz="2000" b="1" baseline="-25000" dirty="0" smtClean="0">
                <a:solidFill>
                  <a:srgbClr val="0070C0"/>
                </a:solidFill>
              </a:rPr>
              <a:t>2g</a:t>
            </a:r>
            <a:r>
              <a:rPr lang="en-IN" sz="2000" b="1" baseline="30000" dirty="0" smtClean="0">
                <a:solidFill>
                  <a:srgbClr val="0070C0"/>
                </a:solidFill>
              </a:rPr>
              <a:t>3</a:t>
            </a:r>
            <a:r>
              <a:rPr lang="en-IN" sz="2000" b="1" dirty="0" smtClean="0">
                <a:solidFill>
                  <a:srgbClr val="0070C0"/>
                </a:solidFill>
              </a:rPr>
              <a:t>e</a:t>
            </a:r>
            <a:r>
              <a:rPr lang="en-IN" sz="2000" b="1" baseline="-25000" dirty="0" smtClean="0">
                <a:solidFill>
                  <a:srgbClr val="0070C0"/>
                </a:solidFill>
              </a:rPr>
              <a:t>g</a:t>
            </a:r>
            <a:r>
              <a:rPr lang="en-IN" sz="2000" b="1" baseline="30000" dirty="0" smtClean="0">
                <a:solidFill>
                  <a:srgbClr val="0070C0"/>
                </a:solidFill>
              </a:rPr>
              <a:t>2</a:t>
            </a:r>
            <a:r>
              <a:rPr lang="en-IN" sz="2000" b="1" dirty="0">
                <a:solidFill>
                  <a:srgbClr val="0070C0"/>
                </a:solidFill>
              </a:rPr>
              <a:t>; CFSE </a:t>
            </a:r>
            <a:r>
              <a:rPr lang="en-IN" sz="2000" b="1" dirty="0" smtClean="0">
                <a:solidFill>
                  <a:srgbClr val="0070C0"/>
                </a:solidFill>
              </a:rPr>
              <a:t>= 0</a:t>
            </a:r>
            <a:endParaRPr lang="en-IN" sz="2000" b="1" dirty="0">
              <a:solidFill>
                <a:srgbClr val="0070C0"/>
              </a:solidFill>
            </a:endParaRPr>
          </a:p>
          <a:p>
            <a:endParaRPr lang="en-IN" sz="2000" b="1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Hence</a:t>
            </a:r>
            <a:r>
              <a:rPr lang="en-IN" sz="2000" b="1" dirty="0">
                <a:solidFill>
                  <a:srgbClr val="FF0000"/>
                </a:solidFill>
              </a:rPr>
              <a:t>, it is advantageous to have Ni</a:t>
            </a:r>
            <a:r>
              <a:rPr lang="en-IN" sz="2000" b="1" baseline="30000" dirty="0">
                <a:solidFill>
                  <a:srgbClr val="FF0000"/>
                </a:solidFill>
              </a:rPr>
              <a:t>2</a:t>
            </a:r>
            <a:r>
              <a:rPr lang="en-IN" sz="2000" b="1" baseline="30000" dirty="0" smtClean="0">
                <a:solidFill>
                  <a:srgbClr val="FF0000"/>
                </a:solidFill>
              </a:rPr>
              <a:t>+ </a:t>
            </a:r>
            <a:r>
              <a:rPr lang="en-IN" sz="2000" b="1" dirty="0" smtClean="0">
                <a:solidFill>
                  <a:srgbClr val="FF0000"/>
                </a:solidFill>
              </a:rPr>
              <a:t>ion </a:t>
            </a:r>
            <a:r>
              <a:rPr lang="en-IN" sz="2000" b="1" dirty="0">
                <a:solidFill>
                  <a:srgbClr val="FF0000"/>
                </a:solidFill>
              </a:rPr>
              <a:t>in the octahedral voids. This results in an inverse spinel structure for the </a:t>
            </a:r>
            <a:r>
              <a:rPr lang="en-IN" sz="2000" b="1" dirty="0" smtClean="0">
                <a:solidFill>
                  <a:srgbClr val="FF0000"/>
                </a:solidFill>
              </a:rPr>
              <a:t>compound. </a:t>
            </a:r>
            <a:r>
              <a:rPr lang="en-IN" sz="2000" b="1" dirty="0" err="1" smtClean="0">
                <a:solidFill>
                  <a:srgbClr val="FF0000"/>
                </a:solidFill>
              </a:rPr>
              <a:t>Fe</a:t>
            </a:r>
            <a:r>
              <a:rPr lang="en-IN" sz="2000" b="1" baseline="30000" dirty="0" err="1" smtClean="0">
                <a:solidFill>
                  <a:srgbClr val="FF0000"/>
                </a:solidFill>
              </a:rPr>
              <a:t>III</a:t>
            </a:r>
            <a:r>
              <a:rPr lang="en-IN" sz="2000" b="1" dirty="0" smtClean="0">
                <a:solidFill>
                  <a:srgbClr val="FF0000"/>
                </a:solidFill>
              </a:rPr>
              <a:t>[</a:t>
            </a:r>
            <a:r>
              <a:rPr lang="en-IN" sz="2000" b="1" dirty="0" err="1" smtClean="0">
                <a:solidFill>
                  <a:srgbClr val="FF0000"/>
                </a:solidFill>
              </a:rPr>
              <a:t>Ni</a:t>
            </a:r>
            <a:r>
              <a:rPr lang="en-IN" sz="2000" b="1" baseline="30000" dirty="0" err="1" smtClean="0">
                <a:solidFill>
                  <a:srgbClr val="FF0000"/>
                </a:solidFill>
              </a:rPr>
              <a:t>II</a:t>
            </a:r>
            <a:r>
              <a:rPr lang="en-IN" sz="2000" b="1" dirty="0" err="1" smtClean="0">
                <a:solidFill>
                  <a:srgbClr val="FF0000"/>
                </a:solidFill>
              </a:rPr>
              <a:t>Fe</a:t>
            </a:r>
            <a:r>
              <a:rPr lang="en-IN" sz="2000" b="1" baseline="30000" dirty="0" err="1" smtClean="0">
                <a:solidFill>
                  <a:srgbClr val="FF0000"/>
                </a:solidFill>
              </a:rPr>
              <a:t>III</a:t>
            </a:r>
            <a:r>
              <a:rPr lang="en-IN" sz="2000" b="1" dirty="0" smtClean="0">
                <a:solidFill>
                  <a:srgbClr val="FF0000"/>
                </a:solidFill>
              </a:rPr>
              <a:t>]O</a:t>
            </a:r>
            <a:r>
              <a:rPr lang="en-IN" sz="2000" b="1" baseline="-25000" dirty="0" smtClean="0">
                <a:solidFill>
                  <a:srgbClr val="FF0000"/>
                </a:solidFill>
              </a:rPr>
              <a:t>4</a:t>
            </a:r>
            <a:r>
              <a:rPr lang="en-IN" sz="2000" b="1" dirty="0" smtClean="0">
                <a:solidFill>
                  <a:srgbClr val="FF0000"/>
                </a:solidFill>
              </a:rPr>
              <a:t> </a:t>
            </a:r>
            <a:endParaRPr lang="en-IN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890" y="6456334"/>
            <a:ext cx="75667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b="1" i="1" dirty="0" smtClean="0">
                <a:solidFill>
                  <a:srgbClr val="00B050"/>
                </a:solidFill>
              </a:rPr>
              <a:t>Remember: Normal </a:t>
            </a:r>
            <a:r>
              <a:rPr lang="en-IN" b="1" i="1" dirty="0" err="1">
                <a:solidFill>
                  <a:srgbClr val="00B050"/>
                </a:solidFill>
              </a:rPr>
              <a:t>Spinels</a:t>
            </a:r>
            <a:r>
              <a:rPr lang="en-IN" b="1" i="1" dirty="0">
                <a:solidFill>
                  <a:srgbClr val="00B050"/>
                </a:solidFill>
              </a:rPr>
              <a:t>:(</a:t>
            </a:r>
            <a:r>
              <a:rPr lang="en-IN" b="1" i="1" dirty="0" smtClean="0">
                <a:solidFill>
                  <a:srgbClr val="00B050"/>
                </a:solidFill>
              </a:rPr>
              <a:t>A</a:t>
            </a:r>
            <a:r>
              <a:rPr lang="en-IN" b="1" i="1" baseline="30000" dirty="0" smtClean="0">
                <a:solidFill>
                  <a:srgbClr val="00B050"/>
                </a:solidFill>
              </a:rPr>
              <a:t>II</a:t>
            </a:r>
            <a:r>
              <a:rPr lang="en-IN" b="1" i="1" dirty="0" smtClean="0">
                <a:solidFill>
                  <a:srgbClr val="00B050"/>
                </a:solidFill>
              </a:rPr>
              <a:t>)</a:t>
            </a:r>
            <a:r>
              <a:rPr lang="en-IN" b="1" i="1" baseline="-25000" dirty="0" err="1" smtClean="0">
                <a:solidFill>
                  <a:srgbClr val="00B050"/>
                </a:solidFill>
              </a:rPr>
              <a:t>tet</a:t>
            </a:r>
            <a:r>
              <a:rPr lang="en-IN" b="1" i="1" dirty="0" smtClean="0">
                <a:solidFill>
                  <a:srgbClr val="00B050"/>
                </a:solidFill>
              </a:rPr>
              <a:t>(B</a:t>
            </a:r>
            <a:r>
              <a:rPr lang="en-IN" b="1" i="1" baseline="30000" dirty="0" smtClean="0">
                <a:solidFill>
                  <a:srgbClr val="00B050"/>
                </a:solidFill>
              </a:rPr>
              <a:t>III</a:t>
            </a:r>
            <a:r>
              <a:rPr lang="en-IN" b="1" i="1" baseline="-25000" dirty="0" smtClean="0">
                <a:solidFill>
                  <a:srgbClr val="00B050"/>
                </a:solidFill>
              </a:rPr>
              <a:t>2</a:t>
            </a:r>
            <a:r>
              <a:rPr lang="en-IN" b="1" i="1" dirty="0" smtClean="0">
                <a:solidFill>
                  <a:srgbClr val="00B050"/>
                </a:solidFill>
              </a:rPr>
              <a:t>)</a:t>
            </a:r>
            <a:r>
              <a:rPr lang="en-IN" b="1" i="1" baseline="-25000" dirty="0" smtClean="0">
                <a:solidFill>
                  <a:srgbClr val="00B050"/>
                </a:solidFill>
              </a:rPr>
              <a:t>oct</a:t>
            </a:r>
            <a:r>
              <a:rPr lang="en-IN" b="1" i="1" dirty="0" smtClean="0">
                <a:solidFill>
                  <a:srgbClr val="00B050"/>
                </a:solidFill>
              </a:rPr>
              <a:t>O</a:t>
            </a:r>
            <a:r>
              <a:rPr lang="en-IN" b="1" i="1" baseline="-25000" dirty="0" smtClean="0">
                <a:solidFill>
                  <a:srgbClr val="00B050"/>
                </a:solidFill>
              </a:rPr>
              <a:t>4;  </a:t>
            </a:r>
            <a:r>
              <a:rPr lang="en-IN" b="1" i="1" dirty="0">
                <a:solidFill>
                  <a:srgbClr val="00B050"/>
                </a:solidFill>
              </a:rPr>
              <a:t>Inverse </a:t>
            </a:r>
            <a:r>
              <a:rPr lang="en-IN" b="1" i="1" dirty="0" err="1">
                <a:solidFill>
                  <a:srgbClr val="00B050"/>
                </a:solidFill>
              </a:rPr>
              <a:t>Spinels</a:t>
            </a:r>
            <a:r>
              <a:rPr lang="en-IN" b="1" i="1" dirty="0">
                <a:solidFill>
                  <a:srgbClr val="00B050"/>
                </a:solidFill>
              </a:rPr>
              <a:t>: (</a:t>
            </a:r>
            <a:r>
              <a:rPr lang="en-IN" b="1" i="1" dirty="0" smtClean="0">
                <a:solidFill>
                  <a:srgbClr val="00B050"/>
                </a:solidFill>
              </a:rPr>
              <a:t>B</a:t>
            </a:r>
            <a:r>
              <a:rPr lang="en-IN" b="1" i="1" baseline="30000" dirty="0" smtClean="0">
                <a:solidFill>
                  <a:srgbClr val="00B050"/>
                </a:solidFill>
              </a:rPr>
              <a:t>III</a:t>
            </a:r>
            <a:r>
              <a:rPr lang="en-IN" b="1" i="1" dirty="0" smtClean="0">
                <a:solidFill>
                  <a:srgbClr val="00B050"/>
                </a:solidFill>
              </a:rPr>
              <a:t>)</a:t>
            </a:r>
            <a:r>
              <a:rPr lang="en-IN" b="1" i="1" baseline="-25000" dirty="0" err="1" smtClean="0">
                <a:solidFill>
                  <a:srgbClr val="00B050"/>
                </a:solidFill>
              </a:rPr>
              <a:t>tet</a:t>
            </a:r>
            <a:r>
              <a:rPr lang="en-IN" b="1" i="1" dirty="0" smtClean="0">
                <a:solidFill>
                  <a:srgbClr val="00B050"/>
                </a:solidFill>
              </a:rPr>
              <a:t>(A</a:t>
            </a:r>
            <a:r>
              <a:rPr lang="en-IN" b="1" i="1" baseline="30000" dirty="0" smtClean="0">
                <a:solidFill>
                  <a:srgbClr val="00B050"/>
                </a:solidFill>
              </a:rPr>
              <a:t>II</a:t>
            </a:r>
            <a:r>
              <a:rPr lang="en-IN" b="1" i="1" dirty="0" smtClean="0">
                <a:solidFill>
                  <a:srgbClr val="00B050"/>
                </a:solidFill>
              </a:rPr>
              <a:t>B</a:t>
            </a:r>
            <a:r>
              <a:rPr lang="en-IN" b="1" i="1" baseline="30000" dirty="0" smtClean="0">
                <a:solidFill>
                  <a:srgbClr val="00B050"/>
                </a:solidFill>
              </a:rPr>
              <a:t>III</a:t>
            </a:r>
            <a:r>
              <a:rPr lang="en-IN" b="1" i="1" dirty="0" smtClean="0">
                <a:solidFill>
                  <a:srgbClr val="00B050"/>
                </a:solidFill>
              </a:rPr>
              <a:t>)</a:t>
            </a:r>
            <a:r>
              <a:rPr lang="en-IN" b="1" i="1" baseline="-25000" dirty="0" smtClean="0">
                <a:solidFill>
                  <a:srgbClr val="00B050"/>
                </a:solidFill>
              </a:rPr>
              <a:t>oct</a:t>
            </a:r>
            <a:r>
              <a:rPr lang="en-IN" b="1" i="1" dirty="0" smtClean="0">
                <a:solidFill>
                  <a:srgbClr val="00B050"/>
                </a:solidFill>
              </a:rPr>
              <a:t>O</a:t>
            </a:r>
            <a:r>
              <a:rPr lang="en-IN" b="1" i="1" baseline="-25000" dirty="0" smtClean="0">
                <a:solidFill>
                  <a:srgbClr val="00B050"/>
                </a:solidFill>
              </a:rPr>
              <a:t>4</a:t>
            </a:r>
            <a:endParaRPr lang="en-IN" b="1" i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8278" y="152400"/>
            <a:ext cx="3227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Electronic Spectra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5" name="Picture 2" descr="076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8"/>
          <a:stretch/>
        </p:blipFill>
        <p:spPr bwMode="auto">
          <a:xfrm>
            <a:off x="300402" y="1143000"/>
            <a:ext cx="661679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456366"/>
            <a:ext cx="1332956" cy="3579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7499230" y="1319424"/>
            <a:ext cx="1574496" cy="37776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02" y="3786493"/>
            <a:ext cx="1138238" cy="589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31" y="3779736"/>
            <a:ext cx="1119188" cy="52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455328" y="3778488"/>
            <a:ext cx="1116672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50980" y="3770094"/>
            <a:ext cx="1116672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57253" y="5867400"/>
            <a:ext cx="685794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57200" indent="-457200"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srgbClr val="87319F"/>
                </a:solidFill>
              </a:rPr>
              <a:t>Such transitions are referred to as </a:t>
            </a:r>
            <a:r>
              <a:rPr lang="en-GB" sz="2400" b="1" i="1" dirty="0" smtClean="0">
                <a:solidFill>
                  <a:srgbClr val="87319F"/>
                </a:solidFill>
              </a:rPr>
              <a:t>d</a:t>
            </a:r>
            <a:r>
              <a:rPr lang="en-GB" sz="2400" b="1" dirty="0" smtClean="0">
                <a:solidFill>
                  <a:srgbClr val="87319F"/>
                </a:solidFill>
              </a:rPr>
              <a:t>-</a:t>
            </a:r>
            <a:r>
              <a:rPr lang="en-GB" sz="2400" b="1" i="1" dirty="0" smtClean="0">
                <a:solidFill>
                  <a:srgbClr val="87319F"/>
                </a:solidFill>
              </a:rPr>
              <a:t>d</a:t>
            </a:r>
            <a:r>
              <a:rPr lang="en-GB" sz="2400" b="1" dirty="0" smtClean="0">
                <a:solidFill>
                  <a:srgbClr val="87319F"/>
                </a:solidFill>
              </a:rPr>
              <a:t> transitions</a:t>
            </a:r>
            <a:endParaRPr lang="en-GB" sz="2400" b="1" dirty="0">
              <a:solidFill>
                <a:srgbClr val="87319F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914400" y="2738336"/>
            <a:ext cx="129534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1" hangingPunct="1">
              <a:spcBef>
                <a:spcPct val="20000"/>
              </a:spcBef>
            </a:pPr>
            <a:r>
              <a:rPr lang="en-GB" sz="2000" b="1" dirty="0" smtClean="0">
                <a:solidFill>
                  <a:srgbClr val="87319F"/>
                </a:solidFill>
              </a:rPr>
              <a:t>[</a:t>
            </a:r>
            <a:r>
              <a:rPr lang="en-GB" sz="2000" b="1" dirty="0" err="1" smtClean="0">
                <a:solidFill>
                  <a:srgbClr val="87319F"/>
                </a:solidFill>
              </a:rPr>
              <a:t>Ti</a:t>
            </a:r>
            <a:r>
              <a:rPr lang="en-GB" sz="2000" b="1" dirty="0" smtClean="0">
                <a:solidFill>
                  <a:srgbClr val="87319F"/>
                </a:solidFill>
              </a:rPr>
              <a:t>(H</a:t>
            </a:r>
            <a:r>
              <a:rPr lang="en-GB" sz="2000" b="1" baseline="-25000" dirty="0" smtClean="0">
                <a:solidFill>
                  <a:srgbClr val="87319F"/>
                </a:solidFill>
              </a:rPr>
              <a:t>2</a:t>
            </a:r>
            <a:r>
              <a:rPr lang="en-GB" sz="2000" b="1" dirty="0" smtClean="0">
                <a:solidFill>
                  <a:srgbClr val="87319F"/>
                </a:solidFill>
              </a:rPr>
              <a:t>O)</a:t>
            </a:r>
            <a:r>
              <a:rPr lang="en-GB" sz="2000" b="1" baseline="-25000" dirty="0" smtClean="0">
                <a:solidFill>
                  <a:srgbClr val="87319F"/>
                </a:solidFill>
              </a:rPr>
              <a:t>6</a:t>
            </a:r>
            <a:r>
              <a:rPr lang="en-GB" sz="2000" b="1" dirty="0" smtClean="0">
                <a:solidFill>
                  <a:srgbClr val="87319F"/>
                </a:solidFill>
              </a:rPr>
              <a:t>]</a:t>
            </a:r>
            <a:r>
              <a:rPr lang="en-GB" sz="2000" b="1" baseline="30000" dirty="0" smtClean="0">
                <a:solidFill>
                  <a:srgbClr val="87319F"/>
                </a:solidFill>
              </a:rPr>
              <a:t>3</a:t>
            </a:r>
            <a:r>
              <a:rPr lang="en-GB" sz="2400" b="1" baseline="30000" dirty="0" smtClean="0">
                <a:solidFill>
                  <a:srgbClr val="87319F"/>
                </a:solidFill>
              </a:rPr>
              <a:t>+</a:t>
            </a:r>
            <a:endParaRPr lang="en-GB" sz="2400" b="1" baseline="30000" dirty="0">
              <a:solidFill>
                <a:srgbClr val="873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23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1181100"/>
            <a:ext cx="52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</a:t>
            </a:r>
            <a:r>
              <a:rPr lang="en-US" dirty="0" err="1" smtClean="0">
                <a:solidFill>
                  <a:srgbClr val="FF0000"/>
                </a:solidFill>
                <a:latin typeface="Symbol" pitchFamily="18" charset="2"/>
              </a:rPr>
              <a:t>n</a:t>
            </a:r>
            <a:endParaRPr lang="en-US" dirty="0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6" name="Cube 5"/>
          <p:cNvSpPr/>
          <p:nvPr/>
        </p:nvSpPr>
        <p:spPr>
          <a:xfrm>
            <a:off x="4190515" y="1018613"/>
            <a:ext cx="272520" cy="685092"/>
          </a:xfrm>
          <a:prstGeom prst="cube">
            <a:avLst>
              <a:gd name="adj" fmla="val 31624"/>
            </a:avLst>
          </a:prstGeom>
          <a:solidFill>
            <a:srgbClr val="FFC000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94888" y="1702384"/>
            <a:ext cx="120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Sample</a:t>
            </a:r>
            <a:endParaRPr lang="en-US" sz="2000" dirty="0"/>
          </a:p>
        </p:txBody>
      </p:sp>
      <p:sp>
        <p:nvSpPr>
          <p:cNvPr id="8" name="Freeform 97"/>
          <p:cNvSpPr>
            <a:spLocks noChangeAspect="1"/>
          </p:cNvSpPr>
          <p:nvPr/>
        </p:nvSpPr>
        <p:spPr bwMode="auto">
          <a:xfrm rot="324265" flipH="1">
            <a:off x="3290749" y="1350773"/>
            <a:ext cx="815764" cy="153634"/>
          </a:xfrm>
          <a:custGeom>
            <a:avLst/>
            <a:gdLst>
              <a:gd name="T0" fmla="*/ 0 w 389"/>
              <a:gd name="T1" fmla="*/ 2147483647 h 177"/>
              <a:gd name="T2" fmla="*/ 2147483647 w 389"/>
              <a:gd name="T3" fmla="*/ 2147483647 h 177"/>
              <a:gd name="T4" fmla="*/ 2147483647 w 389"/>
              <a:gd name="T5" fmla="*/ 2147483647 h 177"/>
              <a:gd name="T6" fmla="*/ 2147483647 w 389"/>
              <a:gd name="T7" fmla="*/ 2147483647 h 177"/>
              <a:gd name="T8" fmla="*/ 2147483647 w 389"/>
              <a:gd name="T9" fmla="*/ 2147483647 h 177"/>
              <a:gd name="T10" fmla="*/ 2147483647 w 389"/>
              <a:gd name="T11" fmla="*/ 2147483647 h 177"/>
              <a:gd name="T12" fmla="*/ 2147483647 w 389"/>
              <a:gd name="T13" fmla="*/ 2147483647 h 177"/>
              <a:gd name="T14" fmla="*/ 2147483647 w 389"/>
              <a:gd name="T15" fmla="*/ 2147483647 h 177"/>
              <a:gd name="T16" fmla="*/ 2147483647 w 389"/>
              <a:gd name="T17" fmla="*/ 2147483647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9"/>
              <a:gd name="T28" fmla="*/ 0 h 177"/>
              <a:gd name="T29" fmla="*/ 389 w 38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9" h="177">
                <a:moveTo>
                  <a:pt x="0" y="3"/>
                </a:moveTo>
                <a:cubicBezTo>
                  <a:pt x="0" y="3"/>
                  <a:pt x="77" y="31"/>
                  <a:pt x="97" y="41"/>
                </a:cubicBezTo>
                <a:cubicBezTo>
                  <a:pt x="117" y="51"/>
                  <a:pt x="109" y="45"/>
                  <a:pt x="118" y="63"/>
                </a:cubicBezTo>
                <a:cubicBezTo>
                  <a:pt x="127" y="81"/>
                  <a:pt x="136" y="159"/>
                  <a:pt x="149" y="149"/>
                </a:cubicBezTo>
                <a:cubicBezTo>
                  <a:pt x="162" y="139"/>
                  <a:pt x="182" y="0"/>
                  <a:pt x="197" y="5"/>
                </a:cubicBezTo>
                <a:cubicBezTo>
                  <a:pt x="212" y="10"/>
                  <a:pt x="221" y="177"/>
                  <a:pt x="237" y="177"/>
                </a:cubicBezTo>
                <a:cubicBezTo>
                  <a:pt x="253" y="177"/>
                  <a:pt x="276" y="10"/>
                  <a:pt x="293" y="5"/>
                </a:cubicBezTo>
                <a:cubicBezTo>
                  <a:pt x="310" y="0"/>
                  <a:pt x="325" y="141"/>
                  <a:pt x="341" y="149"/>
                </a:cubicBezTo>
                <a:cubicBezTo>
                  <a:pt x="357" y="157"/>
                  <a:pt x="373" y="105"/>
                  <a:pt x="389" y="53"/>
                </a:cubicBezTo>
              </a:path>
            </a:pathLst>
          </a:custGeom>
          <a:noFill/>
          <a:ln w="38100">
            <a:solidFill>
              <a:srgbClr val="FF0000">
                <a:alpha val="40000"/>
              </a:srgbClr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Freeform 97"/>
          <p:cNvSpPr>
            <a:spLocks noChangeAspect="1"/>
          </p:cNvSpPr>
          <p:nvPr/>
        </p:nvSpPr>
        <p:spPr bwMode="auto">
          <a:xfrm rot="324265" flipH="1">
            <a:off x="4504435" y="1389063"/>
            <a:ext cx="815764" cy="68426"/>
          </a:xfrm>
          <a:custGeom>
            <a:avLst/>
            <a:gdLst>
              <a:gd name="T0" fmla="*/ 0 w 389"/>
              <a:gd name="T1" fmla="*/ 2147483647 h 177"/>
              <a:gd name="T2" fmla="*/ 2147483647 w 389"/>
              <a:gd name="T3" fmla="*/ 2147483647 h 177"/>
              <a:gd name="T4" fmla="*/ 2147483647 w 389"/>
              <a:gd name="T5" fmla="*/ 2147483647 h 177"/>
              <a:gd name="T6" fmla="*/ 2147483647 w 389"/>
              <a:gd name="T7" fmla="*/ 2147483647 h 177"/>
              <a:gd name="T8" fmla="*/ 2147483647 w 389"/>
              <a:gd name="T9" fmla="*/ 2147483647 h 177"/>
              <a:gd name="T10" fmla="*/ 2147483647 w 389"/>
              <a:gd name="T11" fmla="*/ 2147483647 h 177"/>
              <a:gd name="T12" fmla="*/ 2147483647 w 389"/>
              <a:gd name="T13" fmla="*/ 2147483647 h 177"/>
              <a:gd name="T14" fmla="*/ 2147483647 w 389"/>
              <a:gd name="T15" fmla="*/ 2147483647 h 177"/>
              <a:gd name="T16" fmla="*/ 2147483647 w 389"/>
              <a:gd name="T17" fmla="*/ 2147483647 h 1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9"/>
              <a:gd name="T28" fmla="*/ 0 h 177"/>
              <a:gd name="T29" fmla="*/ 389 w 389"/>
              <a:gd name="T30" fmla="*/ 177 h 1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9" h="177">
                <a:moveTo>
                  <a:pt x="0" y="3"/>
                </a:moveTo>
                <a:cubicBezTo>
                  <a:pt x="0" y="3"/>
                  <a:pt x="77" y="31"/>
                  <a:pt x="97" y="41"/>
                </a:cubicBezTo>
                <a:cubicBezTo>
                  <a:pt x="117" y="51"/>
                  <a:pt x="109" y="45"/>
                  <a:pt x="118" y="63"/>
                </a:cubicBezTo>
                <a:cubicBezTo>
                  <a:pt x="127" y="81"/>
                  <a:pt x="136" y="159"/>
                  <a:pt x="149" y="149"/>
                </a:cubicBezTo>
                <a:cubicBezTo>
                  <a:pt x="162" y="139"/>
                  <a:pt x="182" y="0"/>
                  <a:pt x="197" y="5"/>
                </a:cubicBezTo>
                <a:cubicBezTo>
                  <a:pt x="212" y="10"/>
                  <a:pt x="221" y="177"/>
                  <a:pt x="237" y="177"/>
                </a:cubicBezTo>
                <a:cubicBezTo>
                  <a:pt x="253" y="177"/>
                  <a:pt x="276" y="10"/>
                  <a:pt x="293" y="5"/>
                </a:cubicBezTo>
                <a:cubicBezTo>
                  <a:pt x="310" y="0"/>
                  <a:pt x="325" y="141"/>
                  <a:pt x="341" y="149"/>
                </a:cubicBezTo>
                <a:cubicBezTo>
                  <a:pt x="357" y="157"/>
                  <a:pt x="373" y="105"/>
                  <a:pt x="389" y="53"/>
                </a:cubicBezTo>
              </a:path>
            </a:pathLst>
          </a:custGeom>
          <a:noFill/>
          <a:ln w="38100">
            <a:solidFill>
              <a:srgbClr val="FF0000">
                <a:alpha val="40000"/>
              </a:srgbClr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835525" y="2927349"/>
            <a:ext cx="25781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/>
              <a:t>Transmittance:</a:t>
            </a:r>
            <a:endParaRPr lang="en-GB" sz="2800" dirty="0">
              <a:solidFill>
                <a:srgbClr val="FFFF00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GB" sz="2800" dirty="0" smtClean="0"/>
              <a:t>		T </a:t>
            </a:r>
            <a:r>
              <a:rPr lang="en-GB" sz="2800" dirty="0"/>
              <a:t>= P/P</a:t>
            </a:r>
            <a:r>
              <a:rPr lang="en-GB" sz="2800" baseline="-25000" dirty="0"/>
              <a:t>0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838700" y="4038600"/>
            <a:ext cx="4591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/>
              <a:t>Absorbance: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GB" sz="2800" dirty="0" smtClean="0"/>
              <a:t>		A </a:t>
            </a:r>
            <a:r>
              <a:rPr lang="en-GB" sz="2800" dirty="0"/>
              <a:t>= -</a:t>
            </a:r>
            <a:r>
              <a:rPr lang="en-GB" sz="2800" dirty="0" smtClean="0"/>
              <a:t>log </a:t>
            </a:r>
            <a:r>
              <a:rPr lang="en-GB" sz="2800" dirty="0"/>
              <a:t>T = </a:t>
            </a:r>
            <a:r>
              <a:rPr lang="en-GB" sz="2800" dirty="0" smtClean="0"/>
              <a:t>log </a:t>
            </a:r>
            <a:r>
              <a:rPr lang="en-GB" sz="2800" dirty="0"/>
              <a:t>P</a:t>
            </a:r>
            <a:r>
              <a:rPr lang="en-GB" sz="2800" baseline="-25000" dirty="0"/>
              <a:t>0</a:t>
            </a:r>
            <a:r>
              <a:rPr lang="en-GB" sz="2800" dirty="0"/>
              <a:t>/P</a:t>
            </a:r>
          </a:p>
        </p:txBody>
      </p:sp>
      <p:pic>
        <p:nvPicPr>
          <p:cNvPr id="21" name="Picture 5" descr="C:\Fred\Academic\Electronic Spectroscopy\Figures\transmittanc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00" y="5584825"/>
            <a:ext cx="6629400" cy="10668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295900" y="1193800"/>
            <a:ext cx="52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</a:t>
            </a:r>
            <a:r>
              <a:rPr lang="en-US" dirty="0" err="1" smtClean="0">
                <a:solidFill>
                  <a:srgbClr val="FF0000"/>
                </a:solidFill>
                <a:latin typeface="Symbol" pitchFamily="18" charset="2"/>
              </a:rPr>
              <a:t>n</a:t>
            </a:r>
            <a:endParaRPr lang="en-US" dirty="0">
              <a:solidFill>
                <a:srgbClr val="FF0000"/>
              </a:solidFill>
              <a:latin typeface="Symbol" pitchFamily="18" charset="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29322" y="3620687"/>
            <a:ext cx="2443163" cy="920753"/>
            <a:chOff x="3885" y="696"/>
            <a:chExt cx="1539" cy="580"/>
          </a:xfrm>
        </p:grpSpPr>
        <p:sp>
          <p:nvSpPr>
            <p:cNvPr id="23" name="AutoShape 9"/>
            <p:cNvSpPr>
              <a:spLocks noChangeArrowheads="1"/>
            </p:cNvSpPr>
            <p:nvPr/>
          </p:nvSpPr>
          <p:spPr bwMode="auto">
            <a:xfrm>
              <a:off x="3888" y="696"/>
              <a:ext cx="624" cy="576"/>
            </a:xfrm>
            <a:prstGeom prst="rightArrow">
              <a:avLst>
                <a:gd name="adj1" fmla="val 50000"/>
                <a:gd name="adj2" fmla="val 27083"/>
              </a:avLst>
            </a:prstGeom>
            <a:solidFill>
              <a:srgbClr val="FF0000">
                <a:alpha val="69804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10"/>
            <p:cNvSpPr>
              <a:spLocks noChangeArrowheads="1"/>
            </p:cNvSpPr>
            <p:nvPr/>
          </p:nvSpPr>
          <p:spPr bwMode="auto">
            <a:xfrm>
              <a:off x="4944" y="804"/>
              <a:ext cx="480" cy="360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FF0000">
                <a:alpha val="69804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885" y="830"/>
              <a:ext cx="28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/>
                <a:t>P</a:t>
              </a:r>
              <a:r>
                <a:rPr lang="en-US" sz="2400" b="1" baseline="-25000" dirty="0"/>
                <a:t>0</a:t>
              </a:r>
            </a:p>
            <a:p>
              <a:pPr algn="l"/>
              <a:endParaRPr lang="en-US" sz="2400" b="1" baseline="-25000" dirty="0"/>
            </a:p>
          </p:txBody>
        </p:sp>
      </p:grpSp>
      <p:sp>
        <p:nvSpPr>
          <p:cNvPr id="26" name="Cube 25"/>
          <p:cNvSpPr/>
          <p:nvPr/>
        </p:nvSpPr>
        <p:spPr>
          <a:xfrm>
            <a:off x="1762786" y="3451952"/>
            <a:ext cx="536473" cy="1348648"/>
          </a:xfrm>
          <a:prstGeom prst="cube">
            <a:avLst>
              <a:gd name="adj" fmla="val 31624"/>
            </a:avLst>
          </a:prstGeom>
          <a:solidFill>
            <a:srgbClr val="FFC000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67612" y="3020300"/>
            <a:ext cx="120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Sample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85338" y="4407613"/>
            <a:ext cx="115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(power in)</a:t>
            </a:r>
            <a:endParaRPr lang="en-US" dirty="0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2424768" y="3843082"/>
            <a:ext cx="3481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/>
              <a:t>P</a:t>
            </a:r>
            <a:endParaRPr lang="en-US" sz="2400" b="1" baseline="-25000" dirty="0"/>
          </a:p>
          <a:p>
            <a:pPr algn="l"/>
            <a:endParaRPr lang="en-US" sz="2400" b="1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2280788" y="4429804"/>
            <a:ext cx="1300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(power out)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629972" y="2286151"/>
            <a:ext cx="5858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87319F"/>
                </a:solidFill>
              </a:rPr>
              <a:t>We don’t measure absorbance. We measure transmittance.</a:t>
            </a:r>
            <a:endParaRPr lang="en-US" b="1" dirty="0">
              <a:solidFill>
                <a:srgbClr val="87319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8593" y="152400"/>
            <a:ext cx="4466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Absorption Spectroscopy</a:t>
            </a:r>
            <a:endParaRPr lang="en-US" sz="3200" b="1" dirty="0">
              <a:solidFill>
                <a:srgbClr val="B53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438150" y="990600"/>
            <a:ext cx="8229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57200" indent="-457200"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87319F"/>
                </a:solidFill>
              </a:rPr>
              <a:t>The Beer-Lambert </a:t>
            </a:r>
            <a:r>
              <a:rPr lang="en-GB" sz="2800" dirty="0" smtClean="0">
                <a:solidFill>
                  <a:srgbClr val="87319F"/>
                </a:solidFill>
              </a:rPr>
              <a:t>Law (</a:t>
            </a:r>
            <a:r>
              <a:rPr lang="en-GB" sz="2800" dirty="0" smtClean="0">
                <a:solidFill>
                  <a:srgbClr val="87319F"/>
                </a:solidFill>
                <a:latin typeface="Symbol" pitchFamily="18" charset="2"/>
              </a:rPr>
              <a:t>l</a:t>
            </a:r>
            <a:r>
              <a:rPr lang="en-GB" sz="2800" dirty="0" smtClean="0">
                <a:solidFill>
                  <a:srgbClr val="87319F"/>
                </a:solidFill>
              </a:rPr>
              <a:t> specific):</a:t>
            </a:r>
            <a:endParaRPr lang="en-GB" sz="2800" dirty="0">
              <a:solidFill>
                <a:srgbClr val="87319F"/>
              </a:solidFill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09550" y="2679700"/>
            <a:ext cx="461645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742950" lvl="1" indent="-285750">
              <a:spcAft>
                <a:spcPts val="1000"/>
              </a:spcAft>
            </a:pPr>
            <a:r>
              <a:rPr lang="en-US" b="1" dirty="0" smtClean="0">
                <a:solidFill>
                  <a:srgbClr val="87319F"/>
                </a:solidFill>
              </a:rPr>
              <a:t>A  =  absorbance (</a:t>
            </a:r>
            <a:r>
              <a:rPr lang="en-US" b="1" dirty="0" err="1" smtClean="0">
                <a:solidFill>
                  <a:srgbClr val="87319F"/>
                </a:solidFill>
              </a:rPr>
              <a:t>unitless</a:t>
            </a:r>
            <a:r>
              <a:rPr lang="en-US" b="1" dirty="0" smtClean="0">
                <a:solidFill>
                  <a:srgbClr val="87319F"/>
                </a:solidFill>
              </a:rPr>
              <a:t>, A = </a:t>
            </a:r>
            <a:r>
              <a:rPr lang="en-GB" b="1" dirty="0" smtClean="0">
                <a:solidFill>
                  <a:srgbClr val="87319F"/>
                </a:solidFill>
              </a:rPr>
              <a:t>log</a:t>
            </a:r>
            <a:r>
              <a:rPr lang="en-GB" b="1" baseline="-25000" dirty="0" smtClean="0">
                <a:solidFill>
                  <a:srgbClr val="87319F"/>
                </a:solidFill>
              </a:rPr>
              <a:t>10</a:t>
            </a:r>
            <a:r>
              <a:rPr lang="en-GB" b="1" dirty="0" smtClean="0">
                <a:solidFill>
                  <a:srgbClr val="87319F"/>
                </a:solidFill>
              </a:rPr>
              <a:t> P</a:t>
            </a:r>
            <a:r>
              <a:rPr lang="en-GB" b="1" baseline="-25000" dirty="0" smtClean="0">
                <a:solidFill>
                  <a:srgbClr val="87319F"/>
                </a:solidFill>
              </a:rPr>
              <a:t>0</a:t>
            </a:r>
            <a:r>
              <a:rPr lang="en-GB" b="1" dirty="0" smtClean="0">
                <a:solidFill>
                  <a:srgbClr val="87319F"/>
                </a:solidFill>
              </a:rPr>
              <a:t>/P)</a:t>
            </a:r>
            <a:r>
              <a:rPr lang="en-US" b="1" dirty="0" smtClean="0">
                <a:solidFill>
                  <a:srgbClr val="87319F"/>
                </a:solidFill>
              </a:rPr>
              <a:t> </a:t>
            </a:r>
            <a:endParaRPr lang="en-US" b="1" dirty="0">
              <a:solidFill>
                <a:srgbClr val="87319F"/>
              </a:solidFill>
            </a:endParaRPr>
          </a:p>
          <a:p>
            <a:pPr marL="742950" lvl="1" indent="-285750">
              <a:spcAft>
                <a:spcPts val="1000"/>
              </a:spcAft>
            </a:pPr>
            <a:r>
              <a:rPr lang="en-US" b="1" dirty="0">
                <a:solidFill>
                  <a:srgbClr val="87319F"/>
                </a:solidFill>
                <a:latin typeface="Symbol" pitchFamily="18" charset="2"/>
              </a:rPr>
              <a:t>e</a:t>
            </a:r>
            <a:r>
              <a:rPr lang="en-US" b="1" dirty="0">
                <a:solidFill>
                  <a:srgbClr val="87319F"/>
                </a:solidFill>
              </a:rPr>
              <a:t> </a:t>
            </a:r>
            <a:r>
              <a:rPr lang="en-US" b="1" dirty="0" smtClean="0">
                <a:solidFill>
                  <a:srgbClr val="87319F"/>
                </a:solidFill>
              </a:rPr>
              <a:t> =  molar </a:t>
            </a:r>
            <a:r>
              <a:rPr lang="en-US" b="1" dirty="0" err="1" smtClean="0">
                <a:solidFill>
                  <a:srgbClr val="87319F"/>
                </a:solidFill>
              </a:rPr>
              <a:t>absorptivity</a:t>
            </a:r>
            <a:r>
              <a:rPr lang="en-US" b="1" dirty="0" smtClean="0">
                <a:solidFill>
                  <a:srgbClr val="87319F"/>
                </a:solidFill>
              </a:rPr>
              <a:t> (L mol</a:t>
            </a:r>
            <a:r>
              <a:rPr lang="en-US" b="1" baseline="30000" dirty="0" smtClean="0">
                <a:solidFill>
                  <a:srgbClr val="87319F"/>
                </a:solidFill>
              </a:rPr>
              <a:t>-1</a:t>
            </a:r>
            <a:r>
              <a:rPr lang="en-US" b="1" dirty="0" smtClean="0">
                <a:solidFill>
                  <a:srgbClr val="87319F"/>
                </a:solidFill>
              </a:rPr>
              <a:t> cm</a:t>
            </a:r>
            <a:r>
              <a:rPr lang="en-US" b="1" baseline="30000" dirty="0" smtClean="0">
                <a:solidFill>
                  <a:srgbClr val="87319F"/>
                </a:solidFill>
              </a:rPr>
              <a:t>-1</a:t>
            </a:r>
            <a:r>
              <a:rPr lang="en-US" b="1" dirty="0" smtClean="0">
                <a:solidFill>
                  <a:srgbClr val="87319F"/>
                </a:solidFill>
              </a:rPr>
              <a:t>)</a:t>
            </a:r>
            <a:endParaRPr lang="en-US" b="1" baseline="30000" dirty="0">
              <a:solidFill>
                <a:srgbClr val="87319F"/>
              </a:solidFill>
            </a:endParaRPr>
          </a:p>
          <a:p>
            <a:pPr marL="742950" lvl="1" indent="-285750">
              <a:spcAft>
                <a:spcPts val="1000"/>
              </a:spcAft>
            </a:pPr>
            <a:r>
              <a:rPr lang="en-US" b="1" dirty="0" smtClean="0">
                <a:solidFill>
                  <a:srgbClr val="87319F"/>
                </a:solidFill>
                <a:latin typeface="Vivaldi" pitchFamily="66" charset="0"/>
              </a:rPr>
              <a:t>l </a:t>
            </a:r>
            <a:r>
              <a:rPr lang="en-US" b="1" dirty="0" smtClean="0">
                <a:solidFill>
                  <a:srgbClr val="87319F"/>
                </a:solidFill>
              </a:rPr>
              <a:t>  =  path </a:t>
            </a:r>
            <a:r>
              <a:rPr lang="en-US" b="1" dirty="0">
                <a:solidFill>
                  <a:srgbClr val="87319F"/>
                </a:solidFill>
              </a:rPr>
              <a:t>length of the sample </a:t>
            </a:r>
            <a:r>
              <a:rPr lang="en-US" b="1" dirty="0" smtClean="0">
                <a:solidFill>
                  <a:srgbClr val="87319F"/>
                </a:solidFill>
              </a:rPr>
              <a:t>(cm)</a:t>
            </a:r>
            <a:endParaRPr lang="en-US" b="1" dirty="0">
              <a:solidFill>
                <a:srgbClr val="87319F"/>
              </a:solidFill>
            </a:endParaRPr>
          </a:p>
          <a:p>
            <a:pPr marL="742950" lvl="1" indent="-285750" algn="l" eaLnBrk="1" hangingPunct="1">
              <a:spcAft>
                <a:spcPts val="1000"/>
              </a:spcAft>
            </a:pPr>
            <a:r>
              <a:rPr lang="en-US" b="1" dirty="0">
                <a:solidFill>
                  <a:srgbClr val="87319F"/>
                </a:solidFill>
              </a:rPr>
              <a:t>c </a:t>
            </a:r>
            <a:r>
              <a:rPr lang="en-US" b="1" dirty="0" smtClean="0">
                <a:solidFill>
                  <a:srgbClr val="87319F"/>
                </a:solidFill>
              </a:rPr>
              <a:t> =  </a:t>
            </a:r>
            <a:r>
              <a:rPr lang="en-US" b="1" dirty="0">
                <a:solidFill>
                  <a:srgbClr val="87319F"/>
                </a:solidFill>
              </a:rPr>
              <a:t>concentration </a:t>
            </a:r>
            <a:r>
              <a:rPr lang="en-US" b="1" dirty="0" smtClean="0">
                <a:solidFill>
                  <a:srgbClr val="87319F"/>
                </a:solidFill>
              </a:rPr>
              <a:t>(mol/L or M)</a:t>
            </a:r>
            <a:endParaRPr lang="en-GB" sz="2000" b="1" dirty="0">
              <a:solidFill>
                <a:srgbClr val="87319F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53038" y="2557460"/>
            <a:ext cx="2443163" cy="920753"/>
            <a:chOff x="3885" y="696"/>
            <a:chExt cx="1539" cy="580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3888" y="696"/>
              <a:ext cx="624" cy="576"/>
            </a:xfrm>
            <a:prstGeom prst="rightArrow">
              <a:avLst>
                <a:gd name="adj1" fmla="val 50000"/>
                <a:gd name="adj2" fmla="val 27083"/>
              </a:avLst>
            </a:prstGeom>
            <a:solidFill>
              <a:srgbClr val="FF0000">
                <a:alpha val="69804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4944" y="804"/>
              <a:ext cx="480" cy="360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FF0000">
                <a:alpha val="69804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885" y="830"/>
              <a:ext cx="28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/>
                <a:t>P</a:t>
              </a:r>
              <a:r>
                <a:rPr lang="en-US" sz="2400" b="1" baseline="-25000" dirty="0"/>
                <a:t>0</a:t>
              </a:r>
            </a:p>
            <a:p>
              <a:pPr algn="l"/>
              <a:endParaRPr lang="en-US" sz="2400" b="1" baseline="-25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32698" y="4812725"/>
            <a:ext cx="243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Concentration</a:t>
            </a:r>
            <a:endParaRPr lang="en-US" sz="2800" baseline="-250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3874244" y="4852667"/>
            <a:ext cx="313577" cy="392432"/>
          </a:xfrm>
          <a:prstGeom prst="downArrow">
            <a:avLst>
              <a:gd name="adj1" fmla="val 50000"/>
              <a:gd name="adj2" fmla="val 35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9898" y="4812725"/>
            <a:ext cx="203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Absorbance</a:t>
            </a:r>
            <a:endParaRPr lang="en-US" sz="2800" baseline="-250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6566644" y="4865367"/>
            <a:ext cx="313577" cy="392432"/>
          </a:xfrm>
          <a:prstGeom prst="downArrow">
            <a:avLst>
              <a:gd name="adj1" fmla="val 50000"/>
              <a:gd name="adj2" fmla="val 35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30599" y="1566118"/>
            <a:ext cx="22461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87319F"/>
                </a:solidFill>
                <a:latin typeface="Tahoma" pitchFamily="34" charset="0"/>
              </a:rPr>
              <a:t>A = </a:t>
            </a:r>
            <a:r>
              <a:rPr lang="en-US" sz="4000" dirty="0" smtClean="0">
                <a:solidFill>
                  <a:srgbClr val="87319F"/>
                </a:solidFill>
                <a:latin typeface="Symbol" pitchFamily="18" charset="2"/>
              </a:rPr>
              <a:t>e</a:t>
            </a:r>
            <a:r>
              <a:rPr lang="en-US" sz="4000" dirty="0" smtClean="0">
                <a:solidFill>
                  <a:srgbClr val="87319F"/>
                </a:solidFill>
                <a:latin typeface="Tahoma" pitchFamily="34" charset="0"/>
              </a:rPr>
              <a:t> c </a:t>
            </a:r>
            <a:r>
              <a:rPr lang="en-US" sz="4000" b="1" dirty="0" smtClean="0">
                <a:solidFill>
                  <a:srgbClr val="87319F"/>
                </a:solidFill>
                <a:latin typeface="Vivaldi" pitchFamily="66" charset="0"/>
              </a:rPr>
              <a:t>l</a:t>
            </a:r>
            <a:r>
              <a:rPr lang="en-US" sz="4000" dirty="0" smtClean="0">
                <a:solidFill>
                  <a:srgbClr val="87319F"/>
                </a:solidFill>
                <a:latin typeface="Tahoma" pitchFamily="34" charset="0"/>
              </a:rPr>
              <a:t> </a:t>
            </a:r>
            <a:endParaRPr lang="en-US" sz="4000" dirty="0">
              <a:solidFill>
                <a:srgbClr val="87319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2698" y="5485825"/>
            <a:ext cx="243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Path length</a:t>
            </a:r>
            <a:endParaRPr lang="en-US" sz="2800" baseline="-250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3874244" y="5525767"/>
            <a:ext cx="313577" cy="392432"/>
          </a:xfrm>
          <a:prstGeom prst="downArrow">
            <a:avLst>
              <a:gd name="adj1" fmla="val 50000"/>
              <a:gd name="adj2" fmla="val 35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29898" y="5485825"/>
            <a:ext cx="203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Absorbance</a:t>
            </a:r>
            <a:endParaRPr lang="en-US" sz="2800" baseline="-250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6" name="Down Arrow 25"/>
          <p:cNvSpPr/>
          <p:nvPr/>
        </p:nvSpPr>
        <p:spPr>
          <a:xfrm rot="10800000">
            <a:off x="6566644" y="5538467"/>
            <a:ext cx="313577" cy="392432"/>
          </a:xfrm>
          <a:prstGeom prst="downArrow">
            <a:avLst>
              <a:gd name="adj1" fmla="val 50000"/>
              <a:gd name="adj2" fmla="val 35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2698" y="6171625"/>
            <a:ext cx="243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Molar Abs.</a:t>
            </a:r>
            <a:endParaRPr lang="en-US" sz="2800" baseline="-250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28" name="Down Arrow 27"/>
          <p:cNvSpPr/>
          <p:nvPr/>
        </p:nvSpPr>
        <p:spPr>
          <a:xfrm rot="10800000">
            <a:off x="3874244" y="6211567"/>
            <a:ext cx="313577" cy="392432"/>
          </a:xfrm>
          <a:prstGeom prst="downArrow">
            <a:avLst>
              <a:gd name="adj1" fmla="val 50000"/>
              <a:gd name="adj2" fmla="val 35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29898" y="6171625"/>
            <a:ext cx="203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Absorbance</a:t>
            </a:r>
            <a:endParaRPr lang="en-US" sz="2800" baseline="-250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0" name="Down Arrow 29"/>
          <p:cNvSpPr/>
          <p:nvPr/>
        </p:nvSpPr>
        <p:spPr>
          <a:xfrm rot="10800000">
            <a:off x="6566644" y="6224267"/>
            <a:ext cx="313577" cy="392432"/>
          </a:xfrm>
          <a:prstGeom prst="downArrow">
            <a:avLst>
              <a:gd name="adj1" fmla="val 50000"/>
              <a:gd name="adj2" fmla="val 35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6286502" y="2422652"/>
            <a:ext cx="536473" cy="1348648"/>
          </a:xfrm>
          <a:prstGeom prst="cube">
            <a:avLst>
              <a:gd name="adj" fmla="val 31624"/>
            </a:avLst>
          </a:prstGeom>
          <a:solidFill>
            <a:srgbClr val="FFC000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91328" y="1957073"/>
            <a:ext cx="120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Sample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5109054" y="3344386"/>
            <a:ext cx="115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(power in)</a:t>
            </a:r>
            <a:endParaRPr lang="en-US" dirty="0"/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6948484" y="2779855"/>
            <a:ext cx="3481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/>
              <a:t>P</a:t>
            </a:r>
            <a:endParaRPr lang="en-US" sz="2400" b="1" baseline="-25000" dirty="0"/>
          </a:p>
          <a:p>
            <a:pPr algn="l"/>
            <a:endParaRPr lang="en-US" sz="2400" b="1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6804504" y="3366577"/>
            <a:ext cx="1300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(power out)</a:t>
            </a:r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16200000">
            <a:off x="6341667" y="3737371"/>
            <a:ext cx="257175" cy="369095"/>
          </a:xfrm>
          <a:prstGeom prst="leftBrace">
            <a:avLst>
              <a:gd name="adj1" fmla="val 231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098912" y="396823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Vivaldi" pitchFamily="66" charset="0"/>
              </a:rPr>
              <a:t>l</a:t>
            </a:r>
            <a:r>
              <a:rPr lang="en-US" dirty="0" smtClean="0"/>
              <a:t>  in cm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63337" y="152400"/>
            <a:ext cx="4017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The Beer-Lambert Law</a:t>
            </a:r>
            <a:endParaRPr lang="en-US" sz="3200" b="1" dirty="0">
              <a:solidFill>
                <a:srgbClr val="B53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4020" y="967497"/>
            <a:ext cx="438194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</a:pPr>
            <a:r>
              <a:rPr lang="en-US" sz="2400" u="sng" dirty="0" smtClean="0"/>
              <a:t>Spectral Features:</a:t>
            </a:r>
          </a:p>
          <a:p>
            <a:pPr marL="574675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7030A0"/>
                </a:solidFill>
              </a:rPr>
              <a:t>Number of transitions.</a:t>
            </a:r>
          </a:p>
          <a:p>
            <a:pPr marL="574675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</a:rPr>
              <a:t>Energy of the transitions.</a:t>
            </a:r>
          </a:p>
          <a:p>
            <a:pPr marL="574675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8000"/>
                </a:solidFill>
              </a:rPr>
              <a:t>Intensity of the transitions.</a:t>
            </a:r>
          </a:p>
        </p:txBody>
      </p:sp>
      <p:grpSp>
        <p:nvGrpSpPr>
          <p:cNvPr id="13" name="Group 37"/>
          <p:cNvGrpSpPr/>
          <p:nvPr/>
        </p:nvGrpSpPr>
        <p:grpSpPr>
          <a:xfrm>
            <a:off x="367270" y="3189515"/>
            <a:ext cx="4644224" cy="2717799"/>
            <a:chOff x="3517153" y="3878833"/>
            <a:chExt cx="4491367" cy="3081070"/>
          </a:xfrm>
        </p:grpSpPr>
        <p:pic>
          <p:nvPicPr>
            <p:cNvPr id="18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80711" y="3878833"/>
              <a:ext cx="4004188" cy="2353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6581112" y="6168980"/>
              <a:ext cx="708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400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0628" y="6173273"/>
              <a:ext cx="708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300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47264" y="6177566"/>
              <a:ext cx="708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200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00182" y="6175596"/>
              <a:ext cx="708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500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1023" y="6175596"/>
              <a:ext cx="708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63414" y="6590572"/>
              <a:ext cx="279041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Wavelength (nm)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2845339" y="4880762"/>
              <a:ext cx="1798601" cy="454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ymbol" pitchFamily="18" charset="2"/>
                </a:rPr>
                <a:t>e</a:t>
              </a:r>
              <a:endParaRPr lang="en-US" dirty="0">
                <a:latin typeface="Symbol" pitchFamily="18" charset="2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3643085" y="3860799"/>
            <a:ext cx="0" cy="39188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19828" y="4317999"/>
            <a:ext cx="0" cy="39188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98170" y="3991428"/>
            <a:ext cx="0" cy="39188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30400" y="5588001"/>
            <a:ext cx="2002972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0114" y="4056744"/>
            <a:ext cx="413657" cy="406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0519" y="152400"/>
            <a:ext cx="8083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Information Contained in an Electronic Spectra</a:t>
            </a:r>
            <a:endParaRPr lang="en-US" sz="3200" b="1" dirty="0">
              <a:solidFill>
                <a:srgbClr val="B53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4020" y="967497"/>
            <a:ext cx="438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7030A0"/>
                </a:solidFill>
              </a:rPr>
              <a:t>More than one electronic transition may be possible .</a:t>
            </a:r>
          </a:p>
        </p:txBody>
      </p:sp>
      <p:grpSp>
        <p:nvGrpSpPr>
          <p:cNvPr id="13" name="Group 37"/>
          <p:cNvGrpSpPr/>
          <p:nvPr/>
        </p:nvGrpSpPr>
        <p:grpSpPr>
          <a:xfrm>
            <a:off x="367270" y="3189515"/>
            <a:ext cx="4644224" cy="2717799"/>
            <a:chOff x="3517153" y="3878833"/>
            <a:chExt cx="4491367" cy="3081070"/>
          </a:xfrm>
        </p:grpSpPr>
        <p:pic>
          <p:nvPicPr>
            <p:cNvPr id="18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80711" y="3878833"/>
              <a:ext cx="4004188" cy="2353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6581112" y="6168980"/>
              <a:ext cx="708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400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0628" y="6173273"/>
              <a:ext cx="708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300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47264" y="6177566"/>
              <a:ext cx="708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200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00182" y="6175596"/>
              <a:ext cx="708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500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1023" y="6175596"/>
              <a:ext cx="708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63414" y="6590572"/>
              <a:ext cx="279041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Wavelength (nm)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2845339" y="4880762"/>
              <a:ext cx="1798601" cy="454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ymbol" pitchFamily="18" charset="2"/>
                </a:rPr>
                <a:t>e</a:t>
              </a:r>
              <a:endParaRPr lang="en-US" dirty="0">
                <a:latin typeface="Symbol" pitchFamily="18" charset="2"/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3643085" y="3860799"/>
            <a:ext cx="0" cy="391886"/>
          </a:xfrm>
          <a:prstGeom prst="straightConnector1">
            <a:avLst/>
          </a:prstGeom>
          <a:ln w="28575">
            <a:solidFill>
              <a:srgbClr val="87319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19828" y="4317999"/>
            <a:ext cx="0" cy="391886"/>
          </a:xfrm>
          <a:prstGeom prst="straightConnector1">
            <a:avLst/>
          </a:prstGeom>
          <a:ln w="28575">
            <a:solidFill>
              <a:srgbClr val="3232E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98170" y="3991428"/>
            <a:ext cx="0" cy="3918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30400" y="5588001"/>
            <a:ext cx="2002972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0114" y="4056744"/>
            <a:ext cx="413657" cy="406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91480" y="152400"/>
            <a:ext cx="6961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What do the Number of Peaks Indicate?</a:t>
            </a:r>
            <a:endParaRPr lang="en-US" sz="3200" b="1" dirty="0">
              <a:solidFill>
                <a:srgbClr val="B533BF"/>
              </a:solidFill>
            </a:endParaRPr>
          </a:p>
        </p:txBody>
      </p:sp>
      <p:graphicFrame>
        <p:nvGraphicFramePr>
          <p:cNvPr id="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893235"/>
              </p:ext>
            </p:extLst>
          </p:nvPr>
        </p:nvGraphicFramePr>
        <p:xfrm>
          <a:off x="8035527" y="846365"/>
          <a:ext cx="415924" cy="170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CS ChemDraw Drawing" r:id="rId4" imgW="423298" imgH="1738530" progId="ChemDraw.Document.6.0">
                  <p:embed/>
                </p:oleObj>
              </mc:Choice>
              <mc:Fallback>
                <p:oleObj name="CS ChemDraw Drawing" r:id="rId4" imgW="423298" imgH="1738530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527" y="846365"/>
                        <a:ext cx="415924" cy="1705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6693362" y="5033856"/>
            <a:ext cx="1906352" cy="1646344"/>
            <a:chOff x="6032956" y="3067165"/>
            <a:chExt cx="1978906" cy="1703387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751452" y="4050965"/>
              <a:ext cx="478718" cy="71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32250" y="3681633"/>
              <a:ext cx="473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r>
                <a:rPr lang="en-US" dirty="0" smtClean="0">
                  <a:latin typeface="Symbol" pitchFamily="18" charset="2"/>
                </a:rPr>
                <a:t>n</a:t>
              </a:r>
              <a:endParaRPr lang="en-US" dirty="0">
                <a:latin typeface="Symbol" pitchFamily="18" charset="2"/>
              </a:endParaRPr>
            </a:p>
          </p:txBody>
        </p:sp>
        <p:graphicFrame>
          <p:nvGraphicFramePr>
            <p:cNvPr id="31" name="Object 5"/>
            <p:cNvGraphicFramePr>
              <a:graphicFrameLocks noChangeAspect="1"/>
            </p:cNvGraphicFramePr>
            <p:nvPr/>
          </p:nvGraphicFramePr>
          <p:xfrm>
            <a:off x="6032956" y="3067165"/>
            <a:ext cx="619125" cy="170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" name="CS ChemDraw Drawing" r:id="rId6" imgW="423298" imgH="1703430" progId="ChemDraw.Document.6.0">
                    <p:embed/>
                  </p:oleObj>
                </mc:Choice>
                <mc:Fallback>
                  <p:oleObj name="CS ChemDraw Drawing" r:id="rId6" imgW="423298" imgH="1703430" progId="ChemDraw.Document.6.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956" y="3067165"/>
                          <a:ext cx="619125" cy="170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6"/>
            <p:cNvGraphicFramePr>
              <a:graphicFrameLocks noChangeAspect="1"/>
            </p:cNvGraphicFramePr>
            <p:nvPr/>
          </p:nvGraphicFramePr>
          <p:xfrm>
            <a:off x="7422334" y="3068181"/>
            <a:ext cx="589528" cy="162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" name="CS ChemDraw Drawing" r:id="rId8" imgW="423298" imgH="1627290" progId="ChemDraw.Document.6.0">
                    <p:embed/>
                  </p:oleObj>
                </mc:Choice>
                <mc:Fallback>
                  <p:oleObj name="CS ChemDraw Drawing" r:id="rId8" imgW="423298" imgH="1627290" progId="ChemDraw.Document.6.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2334" y="3068181"/>
                          <a:ext cx="589528" cy="162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Rectangle 32"/>
          <p:cNvSpPr/>
          <p:nvPr/>
        </p:nvSpPr>
        <p:spPr>
          <a:xfrm>
            <a:off x="6553200" y="4865914"/>
            <a:ext cx="2191657" cy="1915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693362" y="2987342"/>
            <a:ext cx="1906352" cy="1646344"/>
            <a:chOff x="6032956" y="3067165"/>
            <a:chExt cx="1978906" cy="1703387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6751452" y="4050965"/>
              <a:ext cx="478718" cy="71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732250" y="3681633"/>
              <a:ext cx="473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r>
                <a:rPr lang="en-US" dirty="0" smtClean="0">
                  <a:latin typeface="Symbol" pitchFamily="18" charset="2"/>
                </a:rPr>
                <a:t>n</a:t>
              </a:r>
              <a:endParaRPr lang="en-US" dirty="0">
                <a:latin typeface="Symbol" pitchFamily="18" charset="2"/>
              </a:endParaRPr>
            </a:p>
          </p:txBody>
        </p:sp>
        <p:graphicFrame>
          <p:nvGraphicFramePr>
            <p:cNvPr id="42" name="Object 5"/>
            <p:cNvGraphicFramePr>
              <a:graphicFrameLocks noChangeAspect="1"/>
            </p:cNvGraphicFramePr>
            <p:nvPr/>
          </p:nvGraphicFramePr>
          <p:xfrm>
            <a:off x="6032956" y="3067165"/>
            <a:ext cx="619125" cy="170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" name="CS ChemDraw Drawing" r:id="rId10" imgW="423298" imgH="1703430" progId="ChemDraw.Document.6.0">
                    <p:embed/>
                  </p:oleObj>
                </mc:Choice>
                <mc:Fallback>
                  <p:oleObj name="CS ChemDraw Drawing" r:id="rId10" imgW="423298" imgH="1703430" progId="ChemDraw.Document.6.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956" y="3067165"/>
                          <a:ext cx="619125" cy="170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6"/>
            <p:cNvGraphicFramePr>
              <a:graphicFrameLocks noChangeAspect="1"/>
            </p:cNvGraphicFramePr>
            <p:nvPr/>
          </p:nvGraphicFramePr>
          <p:xfrm>
            <a:off x="7422334" y="3068181"/>
            <a:ext cx="589528" cy="162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" name="CS ChemDraw Drawing" r:id="rId11" imgW="581866" imgH="1625670" progId="ChemDraw.Document.6.0">
                    <p:embed/>
                  </p:oleObj>
                </mc:Choice>
                <mc:Fallback>
                  <p:oleObj name="CS ChemDraw Drawing" r:id="rId11" imgW="581866" imgH="1625670" progId="ChemDraw.Document.6.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2334" y="3068181"/>
                          <a:ext cx="589528" cy="162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Rectangle 43"/>
          <p:cNvSpPr/>
          <p:nvPr/>
        </p:nvSpPr>
        <p:spPr>
          <a:xfrm>
            <a:off x="6553200" y="2819400"/>
            <a:ext cx="2191657" cy="191588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690240" y="962594"/>
            <a:ext cx="1153320" cy="1646344"/>
            <a:chOff x="6032956" y="3067165"/>
            <a:chExt cx="1197214" cy="1703387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6751452" y="4050965"/>
              <a:ext cx="478718" cy="71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732250" y="3681633"/>
              <a:ext cx="473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r>
                <a:rPr lang="en-US" dirty="0" smtClean="0">
                  <a:latin typeface="Symbol" pitchFamily="18" charset="2"/>
                </a:rPr>
                <a:t>n</a:t>
              </a:r>
              <a:endParaRPr lang="en-US" dirty="0">
                <a:latin typeface="Symbol" pitchFamily="18" charset="2"/>
              </a:endParaRPr>
            </a:p>
          </p:txBody>
        </p:sp>
        <p:graphicFrame>
          <p:nvGraphicFramePr>
            <p:cNvPr id="48" name="Object 5"/>
            <p:cNvGraphicFramePr>
              <a:graphicFrameLocks noChangeAspect="1"/>
            </p:cNvGraphicFramePr>
            <p:nvPr/>
          </p:nvGraphicFramePr>
          <p:xfrm>
            <a:off x="6032956" y="3067165"/>
            <a:ext cx="619125" cy="170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" name="CS ChemDraw Drawing" r:id="rId13" imgW="423298" imgH="1703430" progId="ChemDraw.Document.6.0">
                    <p:embed/>
                  </p:oleObj>
                </mc:Choice>
                <mc:Fallback>
                  <p:oleObj name="CS ChemDraw Drawing" r:id="rId13" imgW="423298" imgH="1703430" progId="ChemDraw.Document.6.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956" y="3067165"/>
                          <a:ext cx="619125" cy="170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Rectangle 48"/>
          <p:cNvSpPr/>
          <p:nvPr/>
        </p:nvSpPr>
        <p:spPr>
          <a:xfrm>
            <a:off x="6550077" y="794652"/>
            <a:ext cx="2191657" cy="1915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24020" y="1913449"/>
            <a:ext cx="438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7030A0"/>
                </a:solidFill>
              </a:rPr>
              <a:t>A hypothetical scenario is depicted on the right.</a:t>
            </a:r>
          </a:p>
        </p:txBody>
      </p:sp>
    </p:spTree>
    <p:extLst>
      <p:ext uri="{BB962C8B-B14F-4D97-AF65-F5344CB8AC3E}">
        <p14:creationId xmlns:p14="http://schemas.microsoft.com/office/powerpoint/2010/main" val="279212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3" grpId="0" animBg="1"/>
      <p:bldP spid="44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202" y="152400"/>
            <a:ext cx="7755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Even Seemingly Simple Systems May Exhibit </a:t>
            </a:r>
          </a:p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More than One Transition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87712"/>
            <a:ext cx="3893746" cy="259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72" y="1295400"/>
            <a:ext cx="457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7030A0"/>
                </a:solidFill>
              </a:rPr>
              <a:t>The case of [</a:t>
            </a:r>
            <a:r>
              <a:rPr lang="en-US" sz="2000" b="1" dirty="0" err="1" smtClean="0">
                <a:solidFill>
                  <a:srgbClr val="7030A0"/>
                </a:solidFill>
              </a:rPr>
              <a:t>Ti</a:t>
            </a:r>
            <a:r>
              <a:rPr lang="en-US" sz="2000" b="1" dirty="0" smtClean="0">
                <a:solidFill>
                  <a:srgbClr val="7030A0"/>
                </a:solidFill>
              </a:rPr>
              <a:t>(H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</a:rPr>
              <a:t>O)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6</a:t>
            </a:r>
            <a:r>
              <a:rPr lang="en-US" sz="2000" b="1" dirty="0" smtClean="0">
                <a:solidFill>
                  <a:srgbClr val="7030A0"/>
                </a:solidFill>
              </a:rPr>
              <a:t>]</a:t>
            </a:r>
            <a:r>
              <a:rPr lang="en-US" sz="2000" b="1" baseline="30000" dirty="0" smtClean="0">
                <a:solidFill>
                  <a:srgbClr val="7030A0"/>
                </a:solidFill>
              </a:rPr>
              <a:t>3+</a:t>
            </a:r>
            <a:r>
              <a:rPr lang="en-US" sz="2000" b="1" dirty="0" smtClean="0">
                <a:solidFill>
                  <a:srgbClr val="7030A0"/>
                </a:solidFill>
              </a:rPr>
              <a:t>, a </a:t>
            </a:r>
            <a:r>
              <a:rPr lang="en-US" sz="2000" b="1" i="1" dirty="0" smtClean="0">
                <a:solidFill>
                  <a:srgbClr val="7030A0"/>
                </a:solidFill>
              </a:rPr>
              <a:t>d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</a:rPr>
              <a:t> system</a:t>
            </a:r>
            <a:endParaRPr lang="en-US" sz="2000" b="1" baseline="30000" dirty="0" smtClean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2" y="1676400"/>
            <a:ext cx="4381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7030A0"/>
                </a:solidFill>
              </a:rPr>
              <a:t>Looking closely at the spectra, we will see that there is a “shoulder” in the peak. </a:t>
            </a:r>
            <a:endParaRPr lang="en-US" sz="2000" b="1" baseline="30000" dirty="0" smtClean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2" y="2663393"/>
            <a:ext cx="4381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7030A0"/>
                </a:solidFill>
              </a:rPr>
              <a:t>It indicates two transitions which are close in energy. </a:t>
            </a:r>
            <a:endParaRPr lang="en-US" sz="2000" b="1" baseline="30000" dirty="0" smtClean="0">
              <a:solidFill>
                <a:srgbClr val="7030A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21" y="3733800"/>
            <a:ext cx="5859179" cy="3063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724400" y="51054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53000" y="4419600"/>
            <a:ext cx="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353" y="3349193"/>
            <a:ext cx="4381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675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7030A0"/>
                </a:solidFill>
              </a:rPr>
              <a:t>Since the energies of these transitions are similar, the peaks appear very close to each other. </a:t>
            </a:r>
            <a:endParaRPr lang="en-US" sz="2000" b="1" baseline="30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9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631" y="152400"/>
            <a:ext cx="8558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Energy of the Transitions: </a:t>
            </a:r>
            <a:r>
              <a:rPr lang="el-GR" sz="3200" b="1" dirty="0" smtClean="0">
                <a:solidFill>
                  <a:srgbClr val="B533BF"/>
                </a:solidFill>
              </a:rPr>
              <a:t>Δ</a:t>
            </a:r>
            <a:r>
              <a:rPr lang="en-US" sz="3200" b="1" dirty="0" smtClean="0">
                <a:solidFill>
                  <a:srgbClr val="B533BF"/>
                </a:solidFill>
              </a:rPr>
              <a:t> is Relatable to </a:t>
            </a:r>
            <a:r>
              <a:rPr lang="en-US" sz="3200" b="1" dirty="0" err="1" smtClean="0">
                <a:solidFill>
                  <a:srgbClr val="B533BF"/>
                </a:solidFill>
              </a:rPr>
              <a:t>Colour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737176"/>
            <a:ext cx="1339656" cy="901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945" y="3727683"/>
            <a:ext cx="9067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B533BF"/>
                </a:solidFill>
              </a:rPr>
              <a:t>[</a:t>
            </a:r>
            <a:r>
              <a:rPr lang="en-US" sz="2000" b="1" dirty="0" err="1">
                <a:solidFill>
                  <a:srgbClr val="B533BF"/>
                </a:solidFill>
              </a:rPr>
              <a:t>Ti</a:t>
            </a:r>
            <a:r>
              <a:rPr lang="en-US" sz="2000" b="1" dirty="0">
                <a:solidFill>
                  <a:srgbClr val="B533BF"/>
                </a:solidFill>
              </a:rPr>
              <a:t>(H</a:t>
            </a:r>
            <a:r>
              <a:rPr lang="en-US" sz="2000" b="1" baseline="-25000" dirty="0">
                <a:solidFill>
                  <a:srgbClr val="B533BF"/>
                </a:solidFill>
              </a:rPr>
              <a:t>2</a:t>
            </a:r>
            <a:r>
              <a:rPr lang="en-US" sz="2000" b="1" dirty="0">
                <a:solidFill>
                  <a:srgbClr val="B533BF"/>
                </a:solidFill>
              </a:rPr>
              <a:t>O)</a:t>
            </a:r>
            <a:r>
              <a:rPr lang="en-US" sz="2000" b="1" baseline="-25000" dirty="0">
                <a:solidFill>
                  <a:srgbClr val="B533BF"/>
                </a:solidFill>
              </a:rPr>
              <a:t>6</a:t>
            </a:r>
            <a:r>
              <a:rPr lang="en-US" sz="2000" b="1" dirty="0">
                <a:solidFill>
                  <a:srgbClr val="B533BF"/>
                </a:solidFill>
              </a:rPr>
              <a:t>]</a:t>
            </a:r>
            <a:r>
              <a:rPr lang="en-US" sz="2000" b="1" baseline="30000" dirty="0">
                <a:solidFill>
                  <a:srgbClr val="B533BF"/>
                </a:solidFill>
              </a:rPr>
              <a:t>3+ </a:t>
            </a:r>
            <a:r>
              <a:rPr lang="en-US" sz="2000" b="1" dirty="0">
                <a:solidFill>
                  <a:srgbClr val="B533BF"/>
                </a:solidFill>
              </a:rPr>
              <a:t>is a d</a:t>
            </a:r>
            <a:r>
              <a:rPr lang="en-US" sz="2000" b="1" baseline="30000" dirty="0">
                <a:solidFill>
                  <a:srgbClr val="B533BF"/>
                </a:solidFill>
              </a:rPr>
              <a:t>1</a:t>
            </a:r>
            <a:r>
              <a:rPr lang="en-US" sz="2000" b="1" dirty="0">
                <a:solidFill>
                  <a:srgbClr val="B533BF"/>
                </a:solidFill>
              </a:rPr>
              <a:t> complex. The single electron in the t</a:t>
            </a:r>
            <a:r>
              <a:rPr lang="en-US" sz="2000" b="1" baseline="-25000" dirty="0">
                <a:solidFill>
                  <a:srgbClr val="B533BF"/>
                </a:solidFill>
              </a:rPr>
              <a:t>2g</a:t>
            </a:r>
            <a:r>
              <a:rPr lang="en-US" sz="2000" b="1" dirty="0">
                <a:solidFill>
                  <a:srgbClr val="B533BF"/>
                </a:solidFill>
              </a:rPr>
              <a:t> orbitals absorb energy in the form of light and gets </a:t>
            </a:r>
            <a:r>
              <a:rPr lang="en-US" sz="2000" b="1" dirty="0" smtClean="0">
                <a:solidFill>
                  <a:srgbClr val="B533BF"/>
                </a:solidFill>
              </a:rPr>
              <a:t>promoted </a:t>
            </a:r>
            <a:r>
              <a:rPr lang="en-US" sz="2000" b="1" dirty="0">
                <a:solidFill>
                  <a:srgbClr val="B533BF"/>
                </a:solidFill>
              </a:rPr>
              <a:t>to the </a:t>
            </a:r>
            <a:r>
              <a:rPr lang="en-US" sz="2000" b="1" dirty="0" err="1">
                <a:solidFill>
                  <a:srgbClr val="B533BF"/>
                </a:solidFill>
              </a:rPr>
              <a:t>e</a:t>
            </a:r>
            <a:r>
              <a:rPr lang="en-US" sz="2000" b="1" baseline="-25000" dirty="0" err="1">
                <a:solidFill>
                  <a:srgbClr val="B533BF"/>
                </a:solidFill>
              </a:rPr>
              <a:t>g</a:t>
            </a:r>
            <a:r>
              <a:rPr lang="en-US" sz="2000" b="1" dirty="0">
                <a:solidFill>
                  <a:srgbClr val="B533BF"/>
                </a:solidFill>
              </a:rPr>
              <a:t> orbitals to show it’s purple color. </a:t>
            </a:r>
          </a:p>
          <a:p>
            <a:endParaRPr lang="en-US" sz="2000" b="1" dirty="0">
              <a:solidFill>
                <a:srgbClr val="B533B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B533BF"/>
                </a:solidFill>
              </a:rPr>
              <a:t>For [</a:t>
            </a:r>
            <a:r>
              <a:rPr lang="en-US" sz="2000" b="1" dirty="0" err="1" smtClean="0">
                <a:solidFill>
                  <a:srgbClr val="B533BF"/>
                </a:solidFill>
              </a:rPr>
              <a:t>Ti</a:t>
            </a:r>
            <a:r>
              <a:rPr lang="en-US" sz="2000" b="1" dirty="0" smtClean="0">
                <a:solidFill>
                  <a:srgbClr val="B533BF"/>
                </a:solidFill>
              </a:rPr>
              <a:t>(H</a:t>
            </a:r>
            <a:r>
              <a:rPr lang="en-US" sz="2000" b="1" baseline="-25000" dirty="0" smtClean="0">
                <a:solidFill>
                  <a:srgbClr val="B533BF"/>
                </a:solidFill>
              </a:rPr>
              <a:t>2</a:t>
            </a:r>
            <a:r>
              <a:rPr lang="en-US" sz="2000" b="1" dirty="0" smtClean="0">
                <a:solidFill>
                  <a:srgbClr val="B533BF"/>
                </a:solidFill>
              </a:rPr>
              <a:t>O)</a:t>
            </a:r>
            <a:r>
              <a:rPr lang="en-US" sz="2000" b="1" baseline="-25000" dirty="0" smtClean="0">
                <a:solidFill>
                  <a:srgbClr val="B533BF"/>
                </a:solidFill>
              </a:rPr>
              <a:t>6</a:t>
            </a:r>
            <a:r>
              <a:rPr lang="en-US" sz="2000" b="1" dirty="0" smtClean="0">
                <a:solidFill>
                  <a:srgbClr val="B533BF"/>
                </a:solidFill>
              </a:rPr>
              <a:t>]</a:t>
            </a:r>
            <a:r>
              <a:rPr lang="en-US" sz="2000" b="1" baseline="30000" dirty="0" smtClean="0">
                <a:solidFill>
                  <a:srgbClr val="B533BF"/>
                </a:solidFill>
              </a:rPr>
              <a:t>3</a:t>
            </a:r>
            <a:r>
              <a:rPr lang="en-US" sz="2000" b="1" baseline="30000" dirty="0">
                <a:solidFill>
                  <a:srgbClr val="B533BF"/>
                </a:solidFill>
              </a:rPr>
              <a:t>+</a:t>
            </a:r>
            <a:r>
              <a:rPr lang="en-US" sz="2000" b="1" dirty="0">
                <a:solidFill>
                  <a:srgbClr val="B533BF"/>
                </a:solidFill>
              </a:rPr>
              <a:t>, this corresponds to 493 nm </a:t>
            </a:r>
            <a:r>
              <a:rPr lang="en-US" sz="2000" b="1" dirty="0" smtClean="0">
                <a:solidFill>
                  <a:srgbClr val="B533BF"/>
                </a:solidFill>
              </a:rPr>
              <a:t>(</a:t>
            </a:r>
            <a:r>
              <a:rPr lang="el-GR" sz="2000" b="1" dirty="0" smtClean="0">
                <a:solidFill>
                  <a:srgbClr val="B533BF"/>
                </a:solidFill>
              </a:rPr>
              <a:t>Δ</a:t>
            </a:r>
            <a:r>
              <a:rPr lang="en-US" sz="2000" b="1" baseline="-25000" dirty="0" smtClean="0">
                <a:solidFill>
                  <a:srgbClr val="B533BF"/>
                </a:solidFill>
              </a:rPr>
              <a:t>o</a:t>
            </a:r>
            <a:r>
              <a:rPr lang="en-US" sz="2000" b="1" dirty="0" smtClean="0">
                <a:solidFill>
                  <a:srgbClr val="B533BF"/>
                </a:solidFill>
              </a:rPr>
              <a:t> </a:t>
            </a:r>
            <a:r>
              <a:rPr lang="en-US" sz="2000" b="1" dirty="0">
                <a:solidFill>
                  <a:srgbClr val="B533BF"/>
                </a:solidFill>
              </a:rPr>
              <a:t>= 20,300 cm</a:t>
            </a:r>
            <a:r>
              <a:rPr lang="en-US" sz="2000" b="1" baseline="30000" dirty="0">
                <a:solidFill>
                  <a:srgbClr val="B533BF"/>
                </a:solidFill>
              </a:rPr>
              <a:t>-1</a:t>
            </a:r>
            <a:r>
              <a:rPr lang="en-US" sz="2000" b="1" dirty="0">
                <a:solidFill>
                  <a:srgbClr val="B533BF"/>
                </a:solidFill>
              </a:rPr>
              <a:t> = </a:t>
            </a:r>
            <a:r>
              <a:rPr lang="en-US" sz="2000" b="1" dirty="0" smtClean="0">
                <a:solidFill>
                  <a:srgbClr val="B533BF"/>
                </a:solidFill>
              </a:rPr>
              <a:t>243 kJ/</a:t>
            </a:r>
            <a:r>
              <a:rPr lang="en-US" sz="2000" b="1" dirty="0" err="1" smtClean="0">
                <a:solidFill>
                  <a:srgbClr val="B533BF"/>
                </a:solidFill>
              </a:rPr>
              <a:t>mol</a:t>
            </a:r>
            <a:r>
              <a:rPr lang="en-US" sz="2000" b="1" dirty="0">
                <a:solidFill>
                  <a:srgbClr val="B533BF"/>
                </a:solidFill>
              </a:rPr>
              <a:t>). </a:t>
            </a:r>
          </a:p>
          <a:p>
            <a:endParaRPr lang="en-US" sz="2000" b="1" dirty="0">
              <a:solidFill>
                <a:srgbClr val="B533B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B533BF"/>
                </a:solidFill>
              </a:rPr>
              <a:t>For </a:t>
            </a:r>
            <a:r>
              <a:rPr lang="en-US" sz="2000" b="1" dirty="0">
                <a:solidFill>
                  <a:srgbClr val="B533BF"/>
                </a:solidFill>
              </a:rPr>
              <a:t>t</a:t>
            </a:r>
            <a:r>
              <a:rPr lang="en-US" sz="2000" b="1" baseline="-25000" dirty="0">
                <a:solidFill>
                  <a:srgbClr val="B533BF"/>
                </a:solidFill>
              </a:rPr>
              <a:t>2g</a:t>
            </a:r>
            <a:r>
              <a:rPr lang="en-US" sz="2000" b="1" baseline="30000" dirty="0">
                <a:solidFill>
                  <a:srgbClr val="B533BF"/>
                </a:solidFill>
              </a:rPr>
              <a:t>1</a:t>
            </a:r>
            <a:r>
              <a:rPr lang="en-US" sz="2000" b="1" dirty="0">
                <a:solidFill>
                  <a:srgbClr val="B533BF"/>
                </a:solidFill>
              </a:rPr>
              <a:t>e</a:t>
            </a:r>
            <a:r>
              <a:rPr lang="en-US" sz="2000" b="1" baseline="-25000" dirty="0">
                <a:solidFill>
                  <a:srgbClr val="B533BF"/>
                </a:solidFill>
              </a:rPr>
              <a:t>g</a:t>
            </a:r>
            <a:r>
              <a:rPr lang="en-US" sz="2000" b="1" baseline="30000" dirty="0">
                <a:solidFill>
                  <a:srgbClr val="B533BF"/>
                </a:solidFill>
              </a:rPr>
              <a:t>0</a:t>
            </a:r>
            <a:r>
              <a:rPr lang="en-US" sz="2000" b="1" dirty="0">
                <a:solidFill>
                  <a:srgbClr val="B533BF"/>
                </a:solidFill>
              </a:rPr>
              <a:t> configuration: </a:t>
            </a:r>
            <a:endParaRPr lang="en-US" sz="2000" b="1" dirty="0" smtClean="0">
              <a:solidFill>
                <a:srgbClr val="B533BF"/>
              </a:solidFill>
            </a:endParaRPr>
          </a:p>
          <a:p>
            <a:r>
              <a:rPr lang="en-US" sz="2000" b="1" dirty="0" smtClean="0">
                <a:solidFill>
                  <a:srgbClr val="B533BF"/>
                </a:solidFill>
              </a:rPr>
              <a:t>stabilization </a:t>
            </a:r>
            <a:r>
              <a:rPr lang="en-US" sz="2000" b="1" dirty="0">
                <a:solidFill>
                  <a:srgbClr val="B533BF"/>
                </a:solidFill>
              </a:rPr>
              <a:t>energy = 243 x 0.4 = 97 kJ/</a:t>
            </a:r>
            <a:r>
              <a:rPr lang="en-US" sz="2000" b="1" dirty="0" err="1">
                <a:solidFill>
                  <a:srgbClr val="B533BF"/>
                </a:solidFill>
              </a:rPr>
              <a:t>mol</a:t>
            </a:r>
            <a:r>
              <a:rPr lang="en-US" sz="2000" b="1" dirty="0">
                <a:solidFill>
                  <a:srgbClr val="B533BF"/>
                </a:solidFill>
              </a:rPr>
              <a:t>, </a:t>
            </a:r>
            <a:endParaRPr lang="en-US" sz="2000" b="1" dirty="0" smtClean="0">
              <a:solidFill>
                <a:srgbClr val="B533BF"/>
              </a:solidFill>
            </a:endParaRPr>
          </a:p>
          <a:p>
            <a:r>
              <a:rPr lang="en-US" sz="2000" b="1" dirty="0" smtClean="0">
                <a:solidFill>
                  <a:srgbClr val="B533BF"/>
                </a:solidFill>
              </a:rPr>
              <a:t>this </a:t>
            </a:r>
            <a:r>
              <a:rPr lang="en-US" sz="2000" b="1" dirty="0">
                <a:solidFill>
                  <a:srgbClr val="B533BF"/>
                </a:solidFill>
              </a:rPr>
              <a:t>extra stabilization due to the splitting of </a:t>
            </a:r>
            <a:r>
              <a:rPr lang="en-US" sz="2000" b="1" i="1" dirty="0">
                <a:solidFill>
                  <a:srgbClr val="B533BF"/>
                </a:solidFill>
              </a:rPr>
              <a:t>d</a:t>
            </a:r>
            <a:r>
              <a:rPr lang="en-US" sz="2000" b="1" dirty="0">
                <a:solidFill>
                  <a:srgbClr val="B533BF"/>
                </a:solidFill>
              </a:rPr>
              <a:t>-orbitals </a:t>
            </a:r>
            <a:r>
              <a:rPr lang="en-US" sz="2000" b="1" dirty="0" smtClean="0">
                <a:solidFill>
                  <a:srgbClr val="B533BF"/>
                </a:solidFill>
              </a:rPr>
              <a:t>called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crystal </a:t>
            </a:r>
            <a:r>
              <a:rPr lang="en-US" sz="2000" b="1" dirty="0">
                <a:solidFill>
                  <a:srgbClr val="FF0000"/>
                </a:solidFill>
              </a:rPr>
              <a:t>field stabilization energy (CFSE).</a:t>
            </a:r>
            <a:r>
              <a:rPr lang="en-US" sz="2000" b="1" dirty="0">
                <a:solidFill>
                  <a:srgbClr val="B533BF"/>
                </a:solidFill>
              </a:rPr>
              <a:t> 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16" y="703114"/>
            <a:ext cx="2148884" cy="310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 descr="Image result for Ti(H2O)6 absorption spect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16" y="1167075"/>
            <a:ext cx="4544147" cy="185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614" y="3066647"/>
            <a:ext cx="1139825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16" y="3017869"/>
            <a:ext cx="1191347" cy="55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489" y="5612547"/>
            <a:ext cx="2524125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5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8948" y="152400"/>
            <a:ext cx="6906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Why are Intensities of Colours Different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0"/>
          <a:stretch/>
        </p:blipFill>
        <p:spPr bwMode="auto">
          <a:xfrm>
            <a:off x="304800" y="1219200"/>
            <a:ext cx="3857625" cy="138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636373"/>
            <a:ext cx="147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[Fe(H</a:t>
            </a:r>
            <a:r>
              <a:rPr lang="en-IN" baseline="-25000" dirty="0"/>
              <a:t>2</a:t>
            </a:r>
            <a:r>
              <a:rPr lang="en-IN" dirty="0"/>
              <a:t>O)</a:t>
            </a:r>
            <a:r>
              <a:rPr lang="en-IN" baseline="-25000" dirty="0"/>
              <a:t>6</a:t>
            </a:r>
            <a:r>
              <a:rPr lang="en-IN" dirty="0"/>
              <a:t>]SO</a:t>
            </a:r>
            <a:r>
              <a:rPr lang="en-IN" baseline="-25000" dirty="0"/>
              <a:t>4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90800" y="2636373"/>
            <a:ext cx="12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K</a:t>
            </a:r>
            <a:r>
              <a:rPr lang="en-IN" baseline="-25000" dirty="0"/>
              <a:t>4</a:t>
            </a:r>
            <a:r>
              <a:rPr lang="en-IN" dirty="0"/>
              <a:t>[Fe(CN)</a:t>
            </a:r>
            <a:r>
              <a:rPr lang="en-IN" baseline="-25000" dirty="0"/>
              <a:t>6</a:t>
            </a:r>
            <a:r>
              <a:rPr lang="en-IN" dirty="0"/>
              <a:t>]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55181" y="4978400"/>
            <a:ext cx="8229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57200" indent="-457200"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rgbClr val="87319F"/>
                </a:solidFill>
              </a:rPr>
              <a:t>The Beer-Lambert </a:t>
            </a:r>
            <a:r>
              <a:rPr lang="en-GB" sz="2000" b="1" dirty="0" smtClean="0">
                <a:solidFill>
                  <a:srgbClr val="87319F"/>
                </a:solidFill>
              </a:rPr>
              <a:t>Law (</a:t>
            </a:r>
            <a:r>
              <a:rPr lang="en-GB" sz="2000" b="1" dirty="0" smtClean="0">
                <a:solidFill>
                  <a:srgbClr val="87319F"/>
                </a:solidFill>
                <a:latin typeface="Symbol" pitchFamily="18" charset="2"/>
              </a:rPr>
              <a:t>l</a:t>
            </a:r>
            <a:r>
              <a:rPr lang="en-GB" sz="2000" b="1" dirty="0" smtClean="0">
                <a:solidFill>
                  <a:srgbClr val="87319F"/>
                </a:solidFill>
              </a:rPr>
              <a:t> specific):</a:t>
            </a:r>
            <a:endParaRPr lang="en-GB" sz="2000" b="1" dirty="0">
              <a:solidFill>
                <a:srgbClr val="87319F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369981" y="5130800"/>
            <a:ext cx="461645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742950" lvl="1" indent="-285750">
              <a:spcAft>
                <a:spcPts val="1000"/>
              </a:spcAft>
            </a:pPr>
            <a:r>
              <a:rPr lang="en-US" b="1" dirty="0" smtClean="0">
                <a:solidFill>
                  <a:srgbClr val="87319F"/>
                </a:solidFill>
              </a:rPr>
              <a:t>A  =  absorbance (</a:t>
            </a:r>
            <a:r>
              <a:rPr lang="en-US" b="1" dirty="0" err="1" smtClean="0">
                <a:solidFill>
                  <a:srgbClr val="87319F"/>
                </a:solidFill>
              </a:rPr>
              <a:t>unitless</a:t>
            </a:r>
            <a:r>
              <a:rPr lang="en-US" b="1" dirty="0" smtClean="0">
                <a:solidFill>
                  <a:srgbClr val="87319F"/>
                </a:solidFill>
              </a:rPr>
              <a:t>, A = </a:t>
            </a:r>
            <a:r>
              <a:rPr lang="en-GB" b="1" dirty="0" smtClean="0">
                <a:solidFill>
                  <a:srgbClr val="87319F"/>
                </a:solidFill>
              </a:rPr>
              <a:t>log</a:t>
            </a:r>
            <a:r>
              <a:rPr lang="en-GB" b="1" baseline="-25000" dirty="0" smtClean="0">
                <a:solidFill>
                  <a:srgbClr val="87319F"/>
                </a:solidFill>
              </a:rPr>
              <a:t>10</a:t>
            </a:r>
            <a:r>
              <a:rPr lang="en-GB" b="1" dirty="0" smtClean="0">
                <a:solidFill>
                  <a:srgbClr val="87319F"/>
                </a:solidFill>
              </a:rPr>
              <a:t> P</a:t>
            </a:r>
            <a:r>
              <a:rPr lang="en-GB" b="1" baseline="-25000" dirty="0" smtClean="0">
                <a:solidFill>
                  <a:srgbClr val="87319F"/>
                </a:solidFill>
              </a:rPr>
              <a:t>0</a:t>
            </a:r>
            <a:r>
              <a:rPr lang="en-GB" b="1" dirty="0" smtClean="0">
                <a:solidFill>
                  <a:srgbClr val="87319F"/>
                </a:solidFill>
              </a:rPr>
              <a:t>/P)</a:t>
            </a:r>
            <a:r>
              <a:rPr lang="en-US" b="1" dirty="0" smtClean="0">
                <a:solidFill>
                  <a:srgbClr val="87319F"/>
                </a:solidFill>
              </a:rPr>
              <a:t> </a:t>
            </a:r>
            <a:endParaRPr lang="en-US" b="1" dirty="0">
              <a:solidFill>
                <a:srgbClr val="87319F"/>
              </a:solidFill>
            </a:endParaRPr>
          </a:p>
          <a:p>
            <a:pPr marL="742950" lvl="1" indent="-285750">
              <a:spcAft>
                <a:spcPts val="1000"/>
              </a:spcAft>
            </a:pPr>
            <a:r>
              <a:rPr lang="en-US" b="1" dirty="0">
                <a:solidFill>
                  <a:srgbClr val="87319F"/>
                </a:solidFill>
                <a:latin typeface="Symbol" pitchFamily="18" charset="2"/>
              </a:rPr>
              <a:t>e</a:t>
            </a:r>
            <a:r>
              <a:rPr lang="en-US" b="1" dirty="0">
                <a:solidFill>
                  <a:srgbClr val="87319F"/>
                </a:solidFill>
              </a:rPr>
              <a:t> </a:t>
            </a:r>
            <a:r>
              <a:rPr lang="en-US" b="1" dirty="0" smtClean="0">
                <a:solidFill>
                  <a:srgbClr val="87319F"/>
                </a:solidFill>
              </a:rPr>
              <a:t> =  molar </a:t>
            </a:r>
            <a:r>
              <a:rPr lang="en-US" b="1" dirty="0" err="1" smtClean="0">
                <a:solidFill>
                  <a:srgbClr val="87319F"/>
                </a:solidFill>
              </a:rPr>
              <a:t>absorptivity</a:t>
            </a:r>
            <a:r>
              <a:rPr lang="en-US" b="1" dirty="0" smtClean="0">
                <a:solidFill>
                  <a:srgbClr val="87319F"/>
                </a:solidFill>
              </a:rPr>
              <a:t> (L mol</a:t>
            </a:r>
            <a:r>
              <a:rPr lang="en-US" b="1" baseline="30000" dirty="0" smtClean="0">
                <a:solidFill>
                  <a:srgbClr val="87319F"/>
                </a:solidFill>
              </a:rPr>
              <a:t>-1</a:t>
            </a:r>
            <a:r>
              <a:rPr lang="en-US" b="1" dirty="0" smtClean="0">
                <a:solidFill>
                  <a:srgbClr val="87319F"/>
                </a:solidFill>
              </a:rPr>
              <a:t> cm</a:t>
            </a:r>
            <a:r>
              <a:rPr lang="en-US" b="1" baseline="30000" dirty="0" smtClean="0">
                <a:solidFill>
                  <a:srgbClr val="87319F"/>
                </a:solidFill>
              </a:rPr>
              <a:t>-1</a:t>
            </a:r>
            <a:r>
              <a:rPr lang="en-US" b="1" dirty="0" smtClean="0">
                <a:solidFill>
                  <a:srgbClr val="87319F"/>
                </a:solidFill>
              </a:rPr>
              <a:t>)</a:t>
            </a:r>
            <a:endParaRPr lang="en-US" b="1" baseline="30000" dirty="0">
              <a:solidFill>
                <a:srgbClr val="87319F"/>
              </a:solidFill>
            </a:endParaRPr>
          </a:p>
          <a:p>
            <a:pPr marL="742950" lvl="1" indent="-285750">
              <a:spcAft>
                <a:spcPts val="1000"/>
              </a:spcAft>
            </a:pPr>
            <a:r>
              <a:rPr lang="en-US" b="1" dirty="0" smtClean="0">
                <a:solidFill>
                  <a:srgbClr val="87319F"/>
                </a:solidFill>
                <a:latin typeface="Vivaldi" pitchFamily="66" charset="0"/>
              </a:rPr>
              <a:t>l </a:t>
            </a:r>
            <a:r>
              <a:rPr lang="en-US" b="1" dirty="0" smtClean="0">
                <a:solidFill>
                  <a:srgbClr val="87319F"/>
                </a:solidFill>
              </a:rPr>
              <a:t>  =  path </a:t>
            </a:r>
            <a:r>
              <a:rPr lang="en-US" b="1" dirty="0">
                <a:solidFill>
                  <a:srgbClr val="87319F"/>
                </a:solidFill>
              </a:rPr>
              <a:t>length of the sample </a:t>
            </a:r>
            <a:r>
              <a:rPr lang="en-US" b="1" dirty="0" smtClean="0">
                <a:solidFill>
                  <a:srgbClr val="87319F"/>
                </a:solidFill>
              </a:rPr>
              <a:t>(cm)</a:t>
            </a:r>
            <a:endParaRPr lang="en-US" b="1" dirty="0">
              <a:solidFill>
                <a:srgbClr val="87319F"/>
              </a:solidFill>
            </a:endParaRPr>
          </a:p>
          <a:p>
            <a:pPr marL="742950" lvl="1" indent="-285750" algn="l" eaLnBrk="1" hangingPunct="1">
              <a:spcAft>
                <a:spcPts val="1000"/>
              </a:spcAft>
            </a:pPr>
            <a:r>
              <a:rPr lang="en-US" b="1" dirty="0">
                <a:solidFill>
                  <a:srgbClr val="87319F"/>
                </a:solidFill>
              </a:rPr>
              <a:t>c </a:t>
            </a:r>
            <a:r>
              <a:rPr lang="en-US" b="1" dirty="0" smtClean="0">
                <a:solidFill>
                  <a:srgbClr val="87319F"/>
                </a:solidFill>
              </a:rPr>
              <a:t> =  </a:t>
            </a:r>
            <a:r>
              <a:rPr lang="en-US" b="1" dirty="0">
                <a:solidFill>
                  <a:srgbClr val="87319F"/>
                </a:solidFill>
              </a:rPr>
              <a:t>concentration </a:t>
            </a:r>
            <a:r>
              <a:rPr lang="en-US" b="1" dirty="0" smtClean="0">
                <a:solidFill>
                  <a:srgbClr val="87319F"/>
                </a:solidFill>
              </a:rPr>
              <a:t>(mol/L or M)</a:t>
            </a:r>
            <a:endParaRPr lang="en-GB" sz="2000" b="1" dirty="0">
              <a:solidFill>
                <a:srgbClr val="87319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600" y="5602357"/>
            <a:ext cx="22461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87319F"/>
                </a:solidFill>
                <a:latin typeface="Tahoma" pitchFamily="34" charset="0"/>
              </a:rPr>
              <a:t>A = </a:t>
            </a:r>
            <a:r>
              <a:rPr lang="en-US" sz="4000" dirty="0" smtClean="0">
                <a:solidFill>
                  <a:srgbClr val="87319F"/>
                </a:solidFill>
                <a:latin typeface="Symbol" pitchFamily="18" charset="2"/>
              </a:rPr>
              <a:t>e</a:t>
            </a:r>
            <a:r>
              <a:rPr lang="en-US" sz="4000" dirty="0" smtClean="0">
                <a:solidFill>
                  <a:srgbClr val="87319F"/>
                </a:solidFill>
                <a:latin typeface="Tahoma" pitchFamily="34" charset="0"/>
              </a:rPr>
              <a:t> c </a:t>
            </a:r>
            <a:r>
              <a:rPr lang="en-US" sz="4000" b="1" dirty="0" smtClean="0">
                <a:solidFill>
                  <a:srgbClr val="87319F"/>
                </a:solidFill>
                <a:latin typeface="Vivaldi" pitchFamily="66" charset="0"/>
              </a:rPr>
              <a:t>l</a:t>
            </a:r>
            <a:r>
              <a:rPr lang="en-US" sz="4000" dirty="0" smtClean="0">
                <a:solidFill>
                  <a:srgbClr val="87319F"/>
                </a:solidFill>
                <a:latin typeface="Tahoma" pitchFamily="34" charset="0"/>
              </a:rPr>
              <a:t> </a:t>
            </a:r>
            <a:endParaRPr lang="en-US" sz="4000" dirty="0">
              <a:solidFill>
                <a:srgbClr val="87319F"/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55181" y="33528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57200" indent="-457200"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GB" sz="2000" b="1" dirty="0" smtClean="0">
                <a:solidFill>
                  <a:srgbClr val="87319F"/>
                </a:solidFill>
              </a:rPr>
              <a:t>Intensity is related to the “probability” of a transition.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GB" sz="2000" b="1" dirty="0" smtClean="0">
                <a:solidFill>
                  <a:srgbClr val="87319F"/>
                </a:solidFill>
              </a:rPr>
              <a:t>The value of </a:t>
            </a:r>
            <a:r>
              <a:rPr lang="en-US" sz="2000" b="1" dirty="0" smtClean="0">
                <a:solidFill>
                  <a:srgbClr val="87319F"/>
                </a:solidFill>
                <a:latin typeface="Symbol" pitchFamily="18" charset="2"/>
              </a:rPr>
              <a:t>e </a:t>
            </a:r>
            <a:r>
              <a:rPr lang="en-US" sz="2000" b="1" dirty="0" smtClean="0">
                <a:solidFill>
                  <a:srgbClr val="87319F"/>
                </a:solidFill>
              </a:rPr>
              <a:t>is indicative of this probability.</a:t>
            </a:r>
            <a:r>
              <a:rPr lang="en-GB" sz="2000" b="1" dirty="0" smtClean="0">
                <a:solidFill>
                  <a:srgbClr val="87319F"/>
                </a:solidFill>
              </a:rPr>
              <a:t> 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GB" sz="2000" b="1" dirty="0" smtClean="0">
                <a:solidFill>
                  <a:srgbClr val="87319F"/>
                </a:solidFill>
              </a:rPr>
              <a:t>The probability is also referred to as a transition either being “allowed” or “forbidden”.</a:t>
            </a:r>
            <a:endParaRPr lang="en-GB" sz="2000" b="1" dirty="0">
              <a:solidFill>
                <a:srgbClr val="87319F"/>
              </a:solidFill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2000"/>
            <a:ext cx="41148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8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0126" y="152400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Selection Rules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400" b="1" i="1" u="sng" dirty="0">
                <a:solidFill>
                  <a:srgbClr val="FF0000"/>
                </a:solidFill>
              </a:rPr>
              <a:t>Symmetry </a:t>
            </a:r>
            <a:r>
              <a:rPr lang="en-US" sz="2400" i="1" u="sng" dirty="0">
                <a:solidFill>
                  <a:srgbClr val="FF0000"/>
                </a:solidFill>
              </a:rPr>
              <a:t>(</a:t>
            </a:r>
            <a:r>
              <a:rPr lang="en-US" sz="2400" i="1" u="sng" dirty="0" err="1">
                <a:solidFill>
                  <a:srgbClr val="FF0000"/>
                </a:solidFill>
              </a:rPr>
              <a:t>Laporte</a:t>
            </a:r>
            <a:r>
              <a:rPr lang="en-US" sz="2400" i="1" u="sng" dirty="0">
                <a:solidFill>
                  <a:srgbClr val="FF0000"/>
                </a:solidFill>
              </a:rPr>
              <a:t>) Selection Rule</a:t>
            </a:r>
            <a:r>
              <a:rPr lang="en-US" sz="2400" i="1" dirty="0">
                <a:solidFill>
                  <a:srgbClr val="FF0000"/>
                </a:solidFill>
              </a:rPr>
              <a:t>:</a:t>
            </a:r>
            <a:r>
              <a:rPr lang="en-US" sz="2400" i="1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The </a:t>
            </a: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initial and final </a:t>
            </a:r>
            <a:r>
              <a:rPr lang="en-US" sz="2400" dirty="0" err="1" smtClean="0">
                <a:solidFill>
                  <a:prstClr val="black"/>
                </a:solidFill>
                <a:cs typeface="Arial" pitchFamily="34" charset="0"/>
              </a:rPr>
              <a:t>wavefunctions</a:t>
            </a:r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 (or the orbitals involved) </a:t>
            </a: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must change in parity. Parity is related to the orbital angular momentum summation over all elections </a:t>
            </a:r>
            <a:r>
              <a:rPr lang="en-US" sz="2400" dirty="0" err="1">
                <a:solidFill>
                  <a:prstClr val="black"/>
                </a:solidFill>
                <a:cs typeface="Arial" pitchFamily="34" charset="0"/>
              </a:rPr>
              <a:t>Σl</a:t>
            </a:r>
            <a:r>
              <a:rPr lang="en-US" sz="2400" baseline="-30000" dirty="0" err="1">
                <a:solidFill>
                  <a:prstClr val="black"/>
                </a:solidFill>
                <a:cs typeface="Arial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, which can be even or odd; </a:t>
            </a:r>
            <a:r>
              <a:rPr lang="en-US" sz="2400" b="1" dirty="0">
                <a:solidFill>
                  <a:srgbClr val="00B050"/>
                </a:solidFill>
                <a:cs typeface="Arial" pitchFamily="34" charset="0"/>
              </a:rPr>
              <a:t>only even ↔ odd transitions are allowed.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     </a:t>
            </a:r>
            <a:r>
              <a:rPr lang="en-US" sz="2400" b="1" dirty="0" smtClean="0">
                <a:solidFill>
                  <a:srgbClr val="00B050"/>
                </a:solidFill>
              </a:rPr>
              <a:t>Also </a:t>
            </a:r>
            <a:r>
              <a:rPr lang="en-US" sz="2400" b="1" dirty="0" smtClean="0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</a:rPr>
              <a:t>l </a:t>
            </a:r>
            <a:r>
              <a:rPr lang="en-US" sz="2400" b="1" dirty="0">
                <a:solidFill>
                  <a:srgbClr val="00B050"/>
                </a:solidFill>
              </a:rPr>
              <a:t>= </a:t>
            </a:r>
            <a:r>
              <a:rPr lang="en-US" sz="2400" b="1" dirty="0" smtClean="0">
                <a:solidFill>
                  <a:srgbClr val="00B050"/>
                </a:solidFill>
              </a:rPr>
              <a:t>± 1 </a:t>
            </a:r>
            <a:r>
              <a:rPr lang="en-US" sz="2400" dirty="0" smtClean="0">
                <a:solidFill>
                  <a:prstClr val="black"/>
                </a:solidFill>
              </a:rPr>
              <a:t>. </a:t>
            </a: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61950" y="4514671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1" u="sng" dirty="0">
                <a:solidFill>
                  <a:srgbClr val="FF0000"/>
                </a:solidFill>
              </a:rPr>
              <a:t>Spin</a:t>
            </a:r>
            <a:r>
              <a:rPr lang="en-US" sz="2400" i="1" u="sng" dirty="0">
                <a:solidFill>
                  <a:srgbClr val="FF0000"/>
                </a:solidFill>
              </a:rPr>
              <a:t> Selection Rule</a:t>
            </a:r>
            <a:r>
              <a:rPr lang="en-US" sz="2400" i="1" dirty="0">
                <a:solidFill>
                  <a:srgbClr val="FF0000"/>
                </a:solidFill>
              </a:rPr>
              <a:t>: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/>
              <a:t>There must be no change in the spin multiplicity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</a:rPr>
              <a:t>S = 0</a:t>
            </a:r>
            <a:r>
              <a:rPr lang="en-US" sz="2400" dirty="0" smtClean="0"/>
              <a:t>) </a:t>
            </a:r>
            <a:r>
              <a:rPr lang="en-US" sz="2400" dirty="0"/>
              <a:t>during the transition.</a:t>
            </a:r>
          </a:p>
          <a:p>
            <a:r>
              <a:rPr lang="en-US" sz="2400" dirty="0" smtClean="0"/>
              <a:t>i.e</a:t>
            </a:r>
            <a:r>
              <a:rPr lang="en-US" sz="2400" dirty="0"/>
              <a:t>. the spin of the electron must not change during the transition.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37160" y="924512"/>
            <a:ext cx="8168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87319F"/>
                </a:solidFill>
              </a:rPr>
              <a:t>S</a:t>
            </a:r>
            <a:r>
              <a:rPr lang="en-US" sz="2000" b="1" i="1" dirty="0" smtClean="0">
                <a:solidFill>
                  <a:srgbClr val="87319F"/>
                </a:solidFill>
              </a:rPr>
              <a:t>election </a:t>
            </a:r>
            <a:r>
              <a:rPr lang="en-US" sz="2000" b="1" i="1" dirty="0">
                <a:solidFill>
                  <a:srgbClr val="87319F"/>
                </a:solidFill>
              </a:rPr>
              <a:t>rules</a:t>
            </a:r>
            <a:r>
              <a:rPr lang="en-US" sz="2000" b="1" dirty="0">
                <a:solidFill>
                  <a:srgbClr val="87319F"/>
                </a:solidFill>
              </a:rPr>
              <a:t> </a:t>
            </a:r>
            <a:r>
              <a:rPr lang="en-US" sz="2000" b="1" dirty="0" smtClean="0">
                <a:solidFill>
                  <a:srgbClr val="87319F"/>
                </a:solidFill>
              </a:rPr>
              <a:t>determine </a:t>
            </a:r>
            <a:r>
              <a:rPr lang="en-US" sz="2000" b="1" dirty="0">
                <a:solidFill>
                  <a:srgbClr val="87319F"/>
                </a:solidFill>
              </a:rPr>
              <a:t>the probability (intensity) of the transition</a:t>
            </a:r>
            <a:r>
              <a:rPr lang="en-US" sz="2000" b="1" dirty="0" smtClean="0">
                <a:solidFill>
                  <a:srgbClr val="87319F"/>
                </a:solidFill>
              </a:rPr>
              <a:t>.</a:t>
            </a:r>
            <a:endParaRPr lang="en-US" sz="2000" b="1" dirty="0">
              <a:solidFill>
                <a:srgbClr val="873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09600" y="753124"/>
            <a:ext cx="7483475" cy="1446213"/>
            <a:chOff x="384" y="576"/>
            <a:chExt cx="4714" cy="911"/>
          </a:xfrm>
        </p:grpSpPr>
        <p:pic>
          <p:nvPicPr>
            <p:cNvPr id="5" name="Picture 1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576"/>
              <a:ext cx="1603" cy="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1680" y="720"/>
              <a:ext cx="341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The d</a:t>
              </a:r>
              <a:r>
                <a:rPr lang="en-US" altLang="en-US" sz="1600" b="1" baseline="-25000" dirty="0">
                  <a:solidFill>
                    <a:srgbClr val="87319F"/>
                  </a:solidFill>
                  <a:latin typeface="Arial" charset="0"/>
                </a:rPr>
                <a:t>x2-y2 </a:t>
              </a:r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orbital is increased in energy because it is directed toward the x- and y- ligands which have approached the M center more closely. 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512763" y="2133600"/>
            <a:ext cx="6040438" cy="1403350"/>
            <a:chOff x="323" y="1512"/>
            <a:chExt cx="3805" cy="884"/>
          </a:xfrm>
        </p:grpSpPr>
        <p:pic>
          <p:nvPicPr>
            <p:cNvPr id="8" name="Picture 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" y="1512"/>
              <a:ext cx="759" cy="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1200" y="1568"/>
              <a:ext cx="2928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The d</a:t>
              </a:r>
              <a:r>
                <a:rPr lang="en-US" altLang="en-US" sz="1600" b="1" baseline="-25000" dirty="0">
                  <a:solidFill>
                    <a:srgbClr val="87319F"/>
                  </a:solidFill>
                  <a:latin typeface="Arial" charset="0"/>
                </a:rPr>
                <a:t>z2 </a:t>
              </a:r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orbital is decreased in energy because it is directed toward the retreating z- ligands.  The change in energy of the d</a:t>
              </a:r>
              <a:r>
                <a:rPr lang="en-US" altLang="en-US" sz="1600" b="1" baseline="-25000" dirty="0">
                  <a:solidFill>
                    <a:srgbClr val="87319F"/>
                  </a:solidFill>
                  <a:latin typeface="Arial" charset="0"/>
                </a:rPr>
                <a:t>z2</a:t>
              </a:r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 orbital is greater than the </a:t>
              </a:r>
              <a:r>
                <a:rPr lang="en-US" altLang="en-US" sz="1600" b="1" dirty="0" err="1">
                  <a:solidFill>
                    <a:srgbClr val="87319F"/>
                  </a:solidFill>
                  <a:latin typeface="Arial" charset="0"/>
                </a:rPr>
                <a:t>d</a:t>
              </a:r>
              <a:r>
                <a:rPr lang="en-US" altLang="en-US" sz="1600" b="1" baseline="-25000" dirty="0" err="1">
                  <a:solidFill>
                    <a:srgbClr val="87319F"/>
                  </a:solidFill>
                  <a:latin typeface="Arial" charset="0"/>
                </a:rPr>
                <a:t>yz</a:t>
              </a:r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 and </a:t>
              </a:r>
              <a:r>
                <a:rPr lang="en-US" altLang="en-US" sz="1600" b="1" dirty="0" err="1">
                  <a:solidFill>
                    <a:srgbClr val="87319F"/>
                  </a:solidFill>
                  <a:latin typeface="Arial" charset="0"/>
                </a:rPr>
                <a:t>d</a:t>
              </a:r>
              <a:r>
                <a:rPr lang="en-US" altLang="en-US" sz="1600" b="1" baseline="-25000" dirty="0" err="1">
                  <a:solidFill>
                    <a:srgbClr val="87319F"/>
                  </a:solidFill>
                  <a:latin typeface="Arial" charset="0"/>
                </a:rPr>
                <a:t>xz</a:t>
              </a:r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 because it is directed the elongated positions.</a:t>
              </a:r>
            </a:p>
          </p:txBody>
        </p: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512763" y="3635393"/>
            <a:ext cx="5430838" cy="1558925"/>
            <a:chOff x="323" y="2474"/>
            <a:chExt cx="3421" cy="982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" y="2496"/>
              <a:ext cx="829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1200" y="2474"/>
              <a:ext cx="2544" cy="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The </a:t>
              </a:r>
              <a:r>
                <a:rPr lang="en-US" altLang="en-US" sz="1600" b="1" dirty="0" err="1">
                  <a:solidFill>
                    <a:srgbClr val="87319F"/>
                  </a:solidFill>
                  <a:latin typeface="Arial" charset="0"/>
                </a:rPr>
                <a:t>d</a:t>
              </a:r>
              <a:r>
                <a:rPr lang="en-US" altLang="en-US" sz="1600" b="1" baseline="-25000" dirty="0" err="1">
                  <a:solidFill>
                    <a:srgbClr val="87319F"/>
                  </a:solidFill>
                  <a:latin typeface="Arial" charset="0"/>
                </a:rPr>
                <a:t>xy</a:t>
              </a:r>
              <a:r>
                <a:rPr lang="en-US" altLang="en-US" sz="1600" b="1" baseline="-25000" dirty="0">
                  <a:solidFill>
                    <a:srgbClr val="87319F"/>
                  </a:solidFill>
                  <a:latin typeface="Arial" charset="0"/>
                </a:rPr>
                <a:t> </a:t>
              </a:r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orbital is increased in energy because it is directed toward the x- and y- ligands which have approached the M center more closely.  This results in more e-e repulsion between e in the d-orbital and on the ligands.</a:t>
              </a:r>
            </a:p>
          </p:txBody>
        </p:sp>
      </p:grp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152400" y="5257800"/>
            <a:ext cx="8610600" cy="1501775"/>
            <a:chOff x="48" y="3360"/>
            <a:chExt cx="5424" cy="946"/>
          </a:xfrm>
        </p:grpSpPr>
        <p:pic>
          <p:nvPicPr>
            <p:cNvPr id="14" name="Picture 2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3408"/>
              <a:ext cx="1749" cy="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872" y="3360"/>
              <a:ext cx="3600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The </a:t>
              </a:r>
              <a:r>
                <a:rPr lang="en-US" altLang="en-US" sz="1600" b="1" dirty="0" err="1">
                  <a:solidFill>
                    <a:srgbClr val="87319F"/>
                  </a:solidFill>
                  <a:latin typeface="Arial" charset="0"/>
                </a:rPr>
                <a:t>d</a:t>
              </a:r>
              <a:r>
                <a:rPr lang="en-US" altLang="en-US" sz="1600" b="1" baseline="-25000" dirty="0" err="1">
                  <a:solidFill>
                    <a:srgbClr val="87319F"/>
                  </a:solidFill>
                  <a:latin typeface="Arial" charset="0"/>
                </a:rPr>
                <a:t>yz</a:t>
              </a:r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 and </a:t>
              </a:r>
              <a:r>
                <a:rPr lang="en-US" altLang="en-US" sz="1600" b="1" dirty="0" err="1">
                  <a:solidFill>
                    <a:srgbClr val="87319F"/>
                  </a:solidFill>
                  <a:latin typeface="Arial" charset="0"/>
                </a:rPr>
                <a:t>d</a:t>
              </a:r>
              <a:r>
                <a:rPr lang="en-US" altLang="en-US" sz="1600" b="1" baseline="-25000" dirty="0" err="1">
                  <a:solidFill>
                    <a:srgbClr val="87319F"/>
                  </a:solidFill>
                  <a:latin typeface="Arial" charset="0"/>
                </a:rPr>
                <a:t>xz</a:t>
              </a:r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 orbitals are decreased in energy because they feel direct influence of the retreating z- ligands.  The change in energy of the d</a:t>
              </a:r>
              <a:r>
                <a:rPr lang="en-US" altLang="en-US" sz="1600" b="1" baseline="-25000" dirty="0">
                  <a:solidFill>
                    <a:srgbClr val="87319F"/>
                  </a:solidFill>
                  <a:latin typeface="Arial" charset="0"/>
                </a:rPr>
                <a:t>z2</a:t>
              </a:r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 orbitals is greater than that seen for the </a:t>
              </a:r>
              <a:r>
                <a:rPr lang="en-US" altLang="en-US" sz="1600" b="1" dirty="0" err="1">
                  <a:solidFill>
                    <a:srgbClr val="87319F"/>
                  </a:solidFill>
                  <a:latin typeface="Arial" charset="0"/>
                </a:rPr>
                <a:t>d</a:t>
              </a:r>
              <a:r>
                <a:rPr lang="en-US" altLang="en-US" sz="1600" b="1" baseline="-25000" dirty="0" err="1">
                  <a:solidFill>
                    <a:srgbClr val="87319F"/>
                  </a:solidFill>
                  <a:latin typeface="Arial" charset="0"/>
                </a:rPr>
                <a:t>yz</a:t>
              </a:r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 and </a:t>
              </a:r>
              <a:r>
                <a:rPr lang="en-US" altLang="en-US" sz="1600" b="1" dirty="0" err="1">
                  <a:solidFill>
                    <a:srgbClr val="87319F"/>
                  </a:solidFill>
                  <a:latin typeface="Arial" charset="0"/>
                </a:rPr>
                <a:t>d</a:t>
              </a:r>
              <a:r>
                <a:rPr lang="en-US" altLang="en-US" sz="1600" b="1" baseline="-25000" dirty="0" err="1">
                  <a:solidFill>
                    <a:srgbClr val="87319F"/>
                  </a:solidFill>
                  <a:latin typeface="Arial" charset="0"/>
                </a:rPr>
                <a:t>xz</a:t>
              </a:r>
              <a:r>
                <a:rPr lang="en-US" altLang="en-US" sz="1600" b="1" dirty="0">
                  <a:solidFill>
                    <a:srgbClr val="87319F"/>
                  </a:solidFill>
                  <a:latin typeface="Arial" charset="0"/>
                </a:rPr>
                <a:t> orbitals because it is directed at the elongated positions.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2730" y="152400"/>
            <a:ext cx="8519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rgbClr val="B533BF"/>
                </a:solidFill>
              </a:rPr>
              <a:t>A </a:t>
            </a:r>
            <a:r>
              <a:rPr lang="en-IN" sz="3200" b="1" dirty="0" smtClean="0">
                <a:solidFill>
                  <a:srgbClr val="B533BF"/>
                </a:solidFill>
              </a:rPr>
              <a:t>Summary </a:t>
            </a:r>
            <a:r>
              <a:rPr lang="en-IN" sz="3200" b="1" dirty="0">
                <a:solidFill>
                  <a:srgbClr val="B533BF"/>
                </a:solidFill>
              </a:rPr>
              <a:t>of the </a:t>
            </a:r>
            <a:r>
              <a:rPr lang="en-IN" sz="3200" b="1" dirty="0" smtClean="0">
                <a:solidFill>
                  <a:srgbClr val="B533BF"/>
                </a:solidFill>
              </a:rPr>
              <a:t>Effects </a:t>
            </a:r>
            <a:r>
              <a:rPr lang="en-IN" sz="3200" b="1" dirty="0">
                <a:solidFill>
                  <a:srgbClr val="B533BF"/>
                </a:solidFill>
              </a:rPr>
              <a:t>on the </a:t>
            </a:r>
            <a:r>
              <a:rPr lang="en-IN" sz="3200" b="1" dirty="0" smtClean="0">
                <a:solidFill>
                  <a:srgbClr val="B533BF"/>
                </a:solidFill>
              </a:rPr>
              <a:t>Orbital </a:t>
            </a:r>
            <a:r>
              <a:rPr lang="en-IN" sz="3200" b="1" dirty="0">
                <a:solidFill>
                  <a:srgbClr val="B533BF"/>
                </a:solidFill>
              </a:rPr>
              <a:t>E</a:t>
            </a:r>
            <a:r>
              <a:rPr lang="en-IN" sz="3200" b="1" dirty="0" smtClean="0">
                <a:solidFill>
                  <a:srgbClr val="B533BF"/>
                </a:solidFill>
              </a:rPr>
              <a:t>nergies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010400" y="2057400"/>
            <a:ext cx="1905000" cy="2819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7653338" y="2819400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7653338" y="2438400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7653338" y="3810000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7348538" y="4114800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7964488" y="4114800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8080375" y="2209800"/>
            <a:ext cx="68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d</a:t>
            </a:r>
            <a:r>
              <a:rPr lang="en-US" altLang="en-US" baseline="-25000" dirty="0">
                <a:latin typeface="Arial" charset="0"/>
              </a:rPr>
              <a:t>x2-y2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8096250" y="2605088"/>
            <a:ext cx="471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d</a:t>
            </a:r>
            <a:r>
              <a:rPr lang="en-US" altLang="en-US" baseline="-25000">
                <a:latin typeface="Arial" charset="0"/>
              </a:rPr>
              <a:t>z2</a:t>
            </a:r>
            <a:endParaRPr lang="en-US" altLang="en-US">
              <a:latin typeface="Arial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7951788" y="35814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d</a:t>
            </a:r>
            <a:r>
              <a:rPr lang="en-US" altLang="en-US" baseline="-25000">
                <a:latin typeface="Arial" charset="0"/>
              </a:rPr>
              <a:t>xy</a:t>
            </a:r>
            <a:endParaRPr lang="en-US" altLang="en-US">
              <a:latin typeface="Arial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392988" y="41910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d</a:t>
            </a:r>
            <a:r>
              <a:rPr lang="en-US" altLang="en-US" baseline="-25000">
                <a:latin typeface="Arial" charset="0"/>
              </a:rPr>
              <a:t>yz</a:t>
            </a:r>
            <a:r>
              <a:rPr lang="en-US" altLang="en-US">
                <a:latin typeface="Arial" charset="0"/>
              </a:rPr>
              <a:t>, d</a:t>
            </a:r>
            <a:r>
              <a:rPr lang="en-US" altLang="en-US" baseline="-25000">
                <a:latin typeface="Arial" charset="0"/>
              </a:rPr>
              <a:t>xz</a:t>
            </a:r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6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5159680" presetClass="entr" presetSubtype="29081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5159680" presetClass="entr" presetSubtype="29081638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5159680" presetClass="entr" presetSubtype="29081659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5159680" presetClass="entr" presetSubtype="29081706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" y="838200"/>
            <a:ext cx="838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000" b="1" i="1" u="sng" dirty="0" smtClean="0">
                <a:solidFill>
                  <a:srgbClr val="FF0000"/>
                </a:solidFill>
              </a:rPr>
              <a:t>Symmetry </a:t>
            </a:r>
            <a:r>
              <a:rPr lang="en-US" sz="2000" i="1" u="sng" dirty="0">
                <a:solidFill>
                  <a:srgbClr val="FF0000"/>
                </a:solidFill>
              </a:rPr>
              <a:t>(</a:t>
            </a:r>
            <a:r>
              <a:rPr lang="en-US" sz="2000" i="1" u="sng" dirty="0" err="1">
                <a:solidFill>
                  <a:srgbClr val="FF0000"/>
                </a:solidFill>
              </a:rPr>
              <a:t>Laporte</a:t>
            </a:r>
            <a:r>
              <a:rPr lang="en-US" sz="2000" i="1" u="sng" dirty="0">
                <a:solidFill>
                  <a:srgbClr val="FF0000"/>
                </a:solidFill>
              </a:rPr>
              <a:t>) Selection Rule</a:t>
            </a:r>
            <a:r>
              <a:rPr lang="en-US" sz="2000" i="1" dirty="0">
                <a:solidFill>
                  <a:srgbClr val="FF0000"/>
                </a:solidFill>
              </a:rPr>
              <a:t>: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cs typeface="Arial" pitchFamily="34" charset="0"/>
              </a:rPr>
              <a:t>The </a:t>
            </a:r>
            <a:r>
              <a:rPr lang="en-US" sz="2000" dirty="0">
                <a:cs typeface="Arial" pitchFamily="34" charset="0"/>
              </a:rPr>
              <a:t>initial and final </a:t>
            </a:r>
            <a:r>
              <a:rPr lang="en-US" sz="2000" dirty="0" err="1">
                <a:cs typeface="Arial" pitchFamily="34" charset="0"/>
              </a:rPr>
              <a:t>wavefunctions</a:t>
            </a:r>
            <a:r>
              <a:rPr lang="en-US" sz="2000" dirty="0">
                <a:cs typeface="Arial" pitchFamily="34" charset="0"/>
              </a:rPr>
              <a:t> must change </a:t>
            </a:r>
            <a:r>
              <a:rPr lang="en-US" sz="2000" dirty="0" smtClean="0">
                <a:cs typeface="Arial" pitchFamily="34" charset="0"/>
              </a:rPr>
              <a:t>in </a:t>
            </a:r>
            <a:r>
              <a:rPr lang="en-US" sz="2000" dirty="0">
                <a:cs typeface="Arial" pitchFamily="34" charset="0"/>
              </a:rPr>
              <a:t>parity. Parity </a:t>
            </a:r>
            <a:r>
              <a:rPr lang="en-US" sz="2000" dirty="0" smtClean="0">
                <a:cs typeface="Arial" pitchFamily="34" charset="0"/>
              </a:rPr>
              <a:t>can </a:t>
            </a:r>
            <a:r>
              <a:rPr lang="en-US" sz="2000" dirty="0">
                <a:cs typeface="Arial" pitchFamily="34" charset="0"/>
              </a:rPr>
              <a:t>be even or odd; </a:t>
            </a:r>
            <a:r>
              <a:rPr lang="en-US" sz="2000" b="1" dirty="0">
                <a:solidFill>
                  <a:srgbClr val="00B050"/>
                </a:solidFill>
                <a:cs typeface="Arial" pitchFamily="34" charset="0"/>
              </a:rPr>
              <a:t>only even ↔ odd transitions are allowed</a:t>
            </a:r>
            <a:r>
              <a:rPr lang="en-US" sz="2000" dirty="0" smtClean="0">
                <a:cs typeface="Arial" pitchFamily="34" charset="0"/>
              </a:rPr>
              <a:t>.</a:t>
            </a:r>
            <a:r>
              <a:rPr lang="en-US" sz="2000" dirty="0"/>
              <a:t> </a:t>
            </a:r>
            <a:r>
              <a:rPr lang="en-US" sz="2000" dirty="0" smtClean="0"/>
              <a:t>Also, </a:t>
            </a:r>
            <a:r>
              <a:rPr lang="en-US" sz="2400" b="1" dirty="0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sz="2400" b="1" dirty="0">
                <a:solidFill>
                  <a:srgbClr val="00B050"/>
                </a:solidFill>
              </a:rPr>
              <a:t>l = ± 1 </a:t>
            </a:r>
            <a:r>
              <a:rPr lang="en-US" sz="2400" dirty="0" smtClean="0"/>
              <a:t>. 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187" y="152400"/>
            <a:ext cx="6249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Symmetry (</a:t>
            </a:r>
            <a:r>
              <a:rPr lang="en-IN" sz="3200" b="1" dirty="0" err="1" smtClean="0">
                <a:solidFill>
                  <a:srgbClr val="B533BF"/>
                </a:solidFill>
              </a:rPr>
              <a:t>Laporte</a:t>
            </a:r>
            <a:r>
              <a:rPr lang="en-IN" sz="3200" b="1" dirty="0" smtClean="0">
                <a:solidFill>
                  <a:srgbClr val="B533BF"/>
                </a:solidFill>
              </a:rPr>
              <a:t>) Selection Rules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4800" y="1904257"/>
            <a:ext cx="838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87319F"/>
                </a:solidFill>
              </a:rPr>
              <a:t>Orbital parity is notated as “g” and “u” (for even and odd in German) </a:t>
            </a:r>
            <a:endParaRPr lang="en-US" sz="2400" b="1" dirty="0">
              <a:solidFill>
                <a:srgbClr val="87319F"/>
              </a:solidFill>
              <a:cs typeface="Arial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752600" y="5073358"/>
            <a:ext cx="701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1" dirty="0"/>
              <a:t>s</a:t>
            </a:r>
            <a:r>
              <a:rPr lang="en-US" sz="2400" dirty="0"/>
              <a:t>-orbital                        </a:t>
            </a:r>
            <a:r>
              <a:rPr lang="en-US" sz="2400" i="1" dirty="0"/>
              <a:t>p</a:t>
            </a:r>
            <a:r>
              <a:rPr lang="en-US" sz="2400" dirty="0"/>
              <a:t>-orbital                            </a:t>
            </a:r>
            <a:r>
              <a:rPr lang="en-US" sz="2400" i="1" dirty="0"/>
              <a:t>d</a:t>
            </a:r>
            <a:r>
              <a:rPr lang="en-US" sz="2400" dirty="0"/>
              <a:t>-orbital</a:t>
            </a:r>
          </a:p>
          <a:p>
            <a:r>
              <a:rPr lang="en-US" sz="2400" dirty="0" err="1"/>
              <a:t>gerade</a:t>
            </a:r>
            <a:r>
              <a:rPr lang="en-US" sz="2400" dirty="0"/>
              <a:t> (</a:t>
            </a:r>
            <a:r>
              <a:rPr lang="en-US" sz="2400" i="1" dirty="0"/>
              <a:t>g</a:t>
            </a:r>
            <a:r>
              <a:rPr lang="en-US" sz="2400" dirty="0"/>
              <a:t>)                  </a:t>
            </a:r>
            <a:r>
              <a:rPr lang="en-US" sz="2400" dirty="0" err="1"/>
              <a:t>ungerade</a:t>
            </a:r>
            <a:r>
              <a:rPr lang="en-US" sz="2400" dirty="0"/>
              <a:t> (</a:t>
            </a:r>
            <a:r>
              <a:rPr lang="en-US" sz="2400" i="1" dirty="0"/>
              <a:t>u</a:t>
            </a:r>
            <a:r>
              <a:rPr lang="en-US" sz="2400" dirty="0"/>
              <a:t>)                     </a:t>
            </a:r>
            <a:r>
              <a:rPr lang="en-US" sz="2400" dirty="0" err="1"/>
              <a:t>gerade</a:t>
            </a:r>
            <a:r>
              <a:rPr lang="en-US" sz="2400" dirty="0"/>
              <a:t> (</a:t>
            </a:r>
            <a:r>
              <a:rPr lang="en-US" sz="2400" i="1" dirty="0"/>
              <a:t>g</a:t>
            </a:r>
            <a:r>
              <a:rPr lang="en-US" sz="2400" dirty="0"/>
              <a:t>)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01758"/>
            <a:ext cx="1438275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96958"/>
            <a:ext cx="1447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96958"/>
            <a:ext cx="1724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ine 9"/>
          <p:cNvSpPr>
            <a:spLocks noChangeShapeType="1"/>
          </p:cNvSpPr>
          <p:nvPr/>
        </p:nvSpPr>
        <p:spPr bwMode="auto">
          <a:xfrm flipH="1" flipV="1">
            <a:off x="2057400" y="4082758"/>
            <a:ext cx="3810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 flipV="1">
            <a:off x="7391400" y="3777958"/>
            <a:ext cx="3810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 flipV="1">
            <a:off x="4648200" y="3930358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438400" y="4311358"/>
            <a:ext cx="457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4953000" y="4235158"/>
            <a:ext cx="3810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7772400" y="4158958"/>
            <a:ext cx="3810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419600" y="362555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162800" y="354935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57800" y="446375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77200" y="438755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57200" y="3777958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center of</a:t>
            </a:r>
          </a:p>
          <a:p>
            <a:r>
              <a:rPr lang="en-US"/>
              <a:t>inversion</a:t>
            </a:r>
          </a:p>
          <a:p>
            <a:r>
              <a:rPr lang="en-US"/>
              <a:t>   </a:t>
            </a:r>
            <a:r>
              <a:rPr lang="en-US" i="1"/>
              <a:t>a</a:t>
            </a:r>
            <a:r>
              <a:rPr lang="en-US"/>
              <a:t> = </a:t>
            </a:r>
            <a:r>
              <a:rPr lang="en-US" i="1"/>
              <a:t>b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1600200" y="4311358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638800" y="3549358"/>
            <a:ext cx="1676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not a </a:t>
            </a:r>
          </a:p>
          <a:p>
            <a:r>
              <a:rPr lang="en-US"/>
              <a:t>center of inversion</a:t>
            </a:r>
          </a:p>
          <a:p>
            <a:r>
              <a:rPr lang="en-US" i="1"/>
              <a:t>     a</a:t>
            </a:r>
            <a:r>
              <a:rPr lang="en-US"/>
              <a:t> ≠ </a:t>
            </a:r>
            <a:r>
              <a:rPr lang="en-US" i="1"/>
              <a:t>b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04800" y="2361457"/>
            <a:ext cx="861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70C0"/>
                </a:solidFill>
              </a:rPr>
              <a:t>Orbitals are of even parity (g)  if the phase sign does not change on inversion</a:t>
            </a:r>
            <a:endParaRPr lang="en-US" sz="24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04800" y="2761567"/>
            <a:ext cx="861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70C0"/>
                </a:solidFill>
              </a:rPr>
              <a:t>Orbitals are of odd parity (u)  if the phase sign changes on inversion</a:t>
            </a:r>
            <a:endParaRPr lang="en-US" sz="24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81000" y="5950803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Hence, the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Laporte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 selection rule implies that d-d transitions are forbidden (while d-p, p-d are allowed)</a:t>
            </a:r>
            <a:endParaRPr lang="en-US" sz="2400" b="1" i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 animBg="1"/>
      <p:bldP spid="28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250825" y="2151063"/>
            <a:ext cx="8642350" cy="3317875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0" tIns="180000" rIns="180000" bIns="180000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GB" altLang="en-US" sz="2400" b="1">
                <a:latin typeface="Symbol" pitchFamily="18" charset="2"/>
              </a:rPr>
              <a:t>D</a:t>
            </a:r>
            <a:r>
              <a:rPr lang="en-GB" altLang="en-US" sz="2400" b="1" i="1"/>
              <a:t>l</a:t>
            </a:r>
            <a:r>
              <a:rPr lang="en-GB" altLang="en-US" sz="2400" b="1"/>
              <a:t> = </a:t>
            </a:r>
            <a:r>
              <a:rPr lang="en-GB" altLang="en-US" sz="2400" b="1">
                <a:cs typeface="Arial" pitchFamily="34" charset="0"/>
              </a:rPr>
              <a:t>±</a:t>
            </a:r>
            <a:r>
              <a:rPr lang="en-GB" altLang="en-US" sz="2400" b="1"/>
              <a:t>1 or:</a:t>
            </a:r>
            <a:br>
              <a:rPr lang="en-GB" altLang="en-US" sz="2400" b="1"/>
            </a:br>
            <a:endParaRPr lang="en-GB" altLang="en-US" sz="2400" b="1"/>
          </a:p>
          <a:p>
            <a:pPr algn="l" eaLnBrk="1" hangingPunct="1">
              <a:spcBef>
                <a:spcPct val="0"/>
              </a:spcBef>
            </a:pPr>
            <a:r>
              <a:rPr lang="en-GB" altLang="en-US" sz="2400" b="1"/>
              <a:t>	‘</a:t>
            </a:r>
            <a:r>
              <a:rPr lang="en-GB" altLang="en-US" sz="2400" b="1" i="1"/>
              <a:t>s</a:t>
            </a:r>
            <a:r>
              <a:rPr lang="en-GB" altLang="en-US" sz="2400" b="1"/>
              <a:t> </a:t>
            </a:r>
            <a:r>
              <a:rPr lang="en-GB" altLang="en-US" sz="2400" b="1">
                <a:sym typeface="Wingdings" pitchFamily="2" charset="2"/>
              </a:rPr>
              <a:t>↔ </a:t>
            </a:r>
            <a:r>
              <a:rPr lang="en-GB" altLang="en-US" sz="2400" b="1" i="1">
                <a:sym typeface="Wingdings" pitchFamily="2" charset="2"/>
              </a:rPr>
              <a:t>p</a:t>
            </a:r>
            <a:r>
              <a:rPr lang="en-GB" altLang="en-US" sz="2400" b="1">
                <a:sym typeface="Wingdings" pitchFamily="2" charset="2"/>
              </a:rPr>
              <a:t>’, </a:t>
            </a:r>
            <a:r>
              <a:rPr lang="en-GB" altLang="en-US" sz="2400" b="1"/>
              <a:t>‘</a:t>
            </a:r>
            <a:r>
              <a:rPr lang="en-GB" altLang="en-US" sz="2400" b="1" i="1"/>
              <a:t>p</a:t>
            </a:r>
            <a:r>
              <a:rPr lang="en-GB" altLang="en-US" sz="2400" b="1"/>
              <a:t> </a:t>
            </a:r>
            <a:r>
              <a:rPr lang="en-GB" altLang="en-US" sz="2400" b="1">
                <a:sym typeface="Wingdings" pitchFamily="2" charset="2"/>
              </a:rPr>
              <a:t>↔ </a:t>
            </a:r>
            <a:r>
              <a:rPr lang="en-GB" altLang="en-US" sz="2400" b="1" i="1">
                <a:sym typeface="Wingdings" pitchFamily="2" charset="2"/>
              </a:rPr>
              <a:t>d</a:t>
            </a:r>
            <a:r>
              <a:rPr lang="en-GB" altLang="en-US" sz="2400" b="1">
                <a:sym typeface="Wingdings" pitchFamily="2" charset="2"/>
              </a:rPr>
              <a:t>’, </a:t>
            </a:r>
            <a:r>
              <a:rPr lang="en-GB" altLang="en-US" sz="2400" b="1"/>
              <a:t>‘</a:t>
            </a:r>
            <a:r>
              <a:rPr lang="en-GB" altLang="en-US" sz="2400" b="1" i="1"/>
              <a:t>d</a:t>
            </a:r>
            <a:r>
              <a:rPr lang="en-GB" altLang="en-US" sz="2400" b="1"/>
              <a:t> </a:t>
            </a:r>
            <a:r>
              <a:rPr lang="en-GB" altLang="en-US" sz="2400" b="1">
                <a:sym typeface="Wingdings" pitchFamily="2" charset="2"/>
              </a:rPr>
              <a:t>↔ </a:t>
            </a:r>
            <a:r>
              <a:rPr lang="en-GB" altLang="en-US" sz="2400" b="1" i="1">
                <a:sym typeface="Wingdings" pitchFamily="2" charset="2"/>
              </a:rPr>
              <a:t>f</a:t>
            </a:r>
            <a:r>
              <a:rPr lang="en-GB" altLang="en-US" sz="2400" b="1">
                <a:sym typeface="Wingdings" pitchFamily="2" charset="2"/>
              </a:rPr>
              <a:t>’ etc allowed (</a:t>
            </a:r>
            <a:r>
              <a:rPr lang="en-GB" altLang="en-US" sz="2400" b="1">
                <a:latin typeface="Symbol" pitchFamily="18" charset="2"/>
              </a:rPr>
              <a:t>D</a:t>
            </a:r>
            <a:r>
              <a:rPr lang="en-GB" altLang="en-US" sz="2400" b="1" i="1"/>
              <a:t>l</a:t>
            </a:r>
            <a:r>
              <a:rPr lang="en-GB" altLang="en-US" sz="2400" b="1"/>
              <a:t> = </a:t>
            </a:r>
            <a:r>
              <a:rPr lang="en-GB" altLang="en-US" sz="2400" b="1">
                <a:cs typeface="Arial" pitchFamily="34" charset="0"/>
              </a:rPr>
              <a:t>±</a:t>
            </a:r>
            <a:r>
              <a:rPr lang="en-GB" altLang="en-US" sz="2400" b="1"/>
              <a:t>1)</a:t>
            </a:r>
            <a:br>
              <a:rPr lang="en-GB" altLang="en-US" sz="2400" b="1"/>
            </a:br>
            <a:endParaRPr lang="en-GB" altLang="en-US" sz="2400" b="1">
              <a:sym typeface="Wingdings" pitchFamily="2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GB" altLang="en-US" sz="2400" b="1"/>
              <a:t>	‘</a:t>
            </a:r>
            <a:r>
              <a:rPr lang="en-GB" altLang="en-US" sz="2400" b="1" i="1"/>
              <a:t>s</a:t>
            </a:r>
            <a:r>
              <a:rPr lang="en-GB" altLang="en-US" sz="2400" b="1"/>
              <a:t> </a:t>
            </a:r>
            <a:r>
              <a:rPr lang="en-GB" altLang="en-US" sz="2400" b="1">
                <a:sym typeface="Wingdings" pitchFamily="2" charset="2"/>
              </a:rPr>
              <a:t>↔ </a:t>
            </a:r>
            <a:r>
              <a:rPr lang="en-GB" altLang="en-US" sz="2400" b="1" i="1">
                <a:sym typeface="Wingdings" pitchFamily="2" charset="2"/>
              </a:rPr>
              <a:t>d</a:t>
            </a:r>
            <a:r>
              <a:rPr lang="en-GB" altLang="en-US" sz="2400" b="1">
                <a:sym typeface="Wingdings" pitchFamily="2" charset="2"/>
              </a:rPr>
              <a:t>’, </a:t>
            </a:r>
            <a:r>
              <a:rPr lang="en-GB" altLang="en-US" sz="2400" b="1"/>
              <a:t>‘</a:t>
            </a:r>
            <a:r>
              <a:rPr lang="en-GB" altLang="en-US" sz="2400" b="1" i="1"/>
              <a:t>p</a:t>
            </a:r>
            <a:r>
              <a:rPr lang="en-GB" altLang="en-US" sz="2400" b="1"/>
              <a:t> </a:t>
            </a:r>
            <a:r>
              <a:rPr lang="en-GB" altLang="en-US" sz="2400" b="1">
                <a:sym typeface="Wingdings" pitchFamily="2" charset="2"/>
              </a:rPr>
              <a:t>↔ </a:t>
            </a:r>
            <a:r>
              <a:rPr lang="en-GB" altLang="en-US" sz="2400" b="1" i="1">
                <a:sym typeface="Wingdings" pitchFamily="2" charset="2"/>
              </a:rPr>
              <a:t>f</a:t>
            </a:r>
            <a:r>
              <a:rPr lang="en-GB" altLang="en-US" sz="2400" b="1">
                <a:sym typeface="Wingdings" pitchFamily="2" charset="2"/>
              </a:rPr>
              <a:t>’ etc forbidden (</a:t>
            </a:r>
            <a:r>
              <a:rPr lang="en-GB" altLang="en-US" sz="2400" b="1">
                <a:latin typeface="Symbol" pitchFamily="18" charset="2"/>
              </a:rPr>
              <a:t>D</a:t>
            </a:r>
            <a:r>
              <a:rPr lang="en-GB" altLang="en-US" sz="2400" b="1" i="1"/>
              <a:t>l</a:t>
            </a:r>
            <a:r>
              <a:rPr lang="en-GB" altLang="en-US" sz="2400" b="1"/>
              <a:t> = </a:t>
            </a:r>
            <a:r>
              <a:rPr lang="en-GB" altLang="en-US" sz="2400" b="1">
                <a:cs typeface="Arial" pitchFamily="34" charset="0"/>
              </a:rPr>
              <a:t>±</a:t>
            </a:r>
            <a:r>
              <a:rPr lang="en-GB" altLang="en-US" sz="2400" b="1"/>
              <a:t>2)</a:t>
            </a:r>
            <a:br>
              <a:rPr lang="en-GB" altLang="en-US" sz="2400" b="1"/>
            </a:br>
            <a:endParaRPr lang="en-GB" altLang="en-US" sz="2400" b="1">
              <a:sym typeface="Wingdings" pitchFamily="2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GB" altLang="en-US" sz="2400" b="1"/>
              <a:t>	‘</a:t>
            </a:r>
            <a:r>
              <a:rPr lang="en-GB" altLang="en-US" sz="2400" b="1" i="1"/>
              <a:t>s</a:t>
            </a:r>
            <a:r>
              <a:rPr lang="en-GB" altLang="en-US" sz="2400" b="1"/>
              <a:t> </a:t>
            </a:r>
            <a:r>
              <a:rPr lang="en-GB" altLang="en-US" sz="2400" b="1">
                <a:sym typeface="Wingdings" pitchFamily="2" charset="2"/>
              </a:rPr>
              <a:t>↔ </a:t>
            </a:r>
            <a:r>
              <a:rPr lang="en-GB" altLang="en-US" sz="2400" b="1" i="1">
                <a:sym typeface="Wingdings" pitchFamily="2" charset="2"/>
              </a:rPr>
              <a:t>s</a:t>
            </a:r>
            <a:r>
              <a:rPr lang="en-GB" altLang="en-US" sz="2400" b="1">
                <a:sym typeface="Wingdings" pitchFamily="2" charset="2"/>
              </a:rPr>
              <a:t>’, </a:t>
            </a:r>
            <a:r>
              <a:rPr lang="en-GB" altLang="en-US" sz="2400" b="1"/>
              <a:t>‘</a:t>
            </a:r>
            <a:r>
              <a:rPr lang="en-GB" altLang="en-US" sz="2400" b="1" i="1"/>
              <a:t>p</a:t>
            </a:r>
            <a:r>
              <a:rPr lang="en-GB" altLang="en-US" sz="2400" b="1"/>
              <a:t> </a:t>
            </a:r>
            <a:r>
              <a:rPr lang="en-GB" altLang="en-US" sz="2400" b="1">
                <a:sym typeface="Wingdings" pitchFamily="2" charset="2"/>
              </a:rPr>
              <a:t>↔ </a:t>
            </a:r>
            <a:r>
              <a:rPr lang="en-GB" altLang="en-US" sz="2400" b="1" i="1">
                <a:sym typeface="Wingdings" pitchFamily="2" charset="2"/>
              </a:rPr>
              <a:t>p</a:t>
            </a:r>
            <a:r>
              <a:rPr lang="en-GB" altLang="en-US" sz="2400" b="1">
                <a:sym typeface="Wingdings" pitchFamily="2" charset="2"/>
              </a:rPr>
              <a:t>’ , </a:t>
            </a:r>
            <a:r>
              <a:rPr lang="en-GB" altLang="en-US" sz="2400" b="1"/>
              <a:t>‘</a:t>
            </a:r>
            <a:r>
              <a:rPr lang="en-GB" altLang="en-US" sz="2400" b="1" i="1"/>
              <a:t>d</a:t>
            </a:r>
            <a:r>
              <a:rPr lang="en-GB" altLang="en-US" sz="2400" b="1"/>
              <a:t> </a:t>
            </a:r>
            <a:r>
              <a:rPr lang="en-GB" altLang="en-US" sz="2400" b="1">
                <a:sym typeface="Wingdings" pitchFamily="2" charset="2"/>
              </a:rPr>
              <a:t>↔ </a:t>
            </a:r>
            <a:r>
              <a:rPr lang="en-GB" altLang="en-US" sz="2400" b="1" i="1">
                <a:sym typeface="Wingdings" pitchFamily="2" charset="2"/>
              </a:rPr>
              <a:t>d</a:t>
            </a:r>
            <a:r>
              <a:rPr lang="en-GB" altLang="en-US" sz="2400" b="1">
                <a:sym typeface="Wingdings" pitchFamily="2" charset="2"/>
              </a:rPr>
              <a:t>’, </a:t>
            </a:r>
            <a:r>
              <a:rPr lang="en-GB" altLang="en-US" sz="2400" b="1"/>
              <a:t>‘</a:t>
            </a:r>
            <a:r>
              <a:rPr lang="en-GB" altLang="en-US" sz="2400" b="1" i="1"/>
              <a:t>f</a:t>
            </a:r>
            <a:r>
              <a:rPr lang="en-GB" altLang="en-US" sz="2400" b="1"/>
              <a:t> </a:t>
            </a:r>
            <a:r>
              <a:rPr lang="en-GB" altLang="en-US" sz="2400" b="1">
                <a:sym typeface="Wingdings" pitchFamily="2" charset="2"/>
              </a:rPr>
              <a:t>↔ </a:t>
            </a:r>
            <a:r>
              <a:rPr lang="en-GB" altLang="en-US" sz="2400" b="1" i="1">
                <a:sym typeface="Wingdings" pitchFamily="2" charset="2"/>
              </a:rPr>
              <a:t>f</a:t>
            </a:r>
            <a:r>
              <a:rPr lang="en-GB" altLang="en-US" sz="2400" b="1">
                <a:sym typeface="Wingdings" pitchFamily="2" charset="2"/>
              </a:rPr>
              <a:t>’ etc forbidden (</a:t>
            </a:r>
            <a:r>
              <a:rPr lang="en-GB" altLang="en-US" sz="2400" b="1">
                <a:latin typeface="Symbol" pitchFamily="18" charset="2"/>
              </a:rPr>
              <a:t>D</a:t>
            </a:r>
            <a:r>
              <a:rPr lang="en-GB" altLang="en-US" sz="2400" b="1" i="1"/>
              <a:t>l</a:t>
            </a:r>
            <a:r>
              <a:rPr lang="en-GB" altLang="en-US" sz="2400" b="1"/>
              <a:t> = 0)</a:t>
            </a:r>
          </a:p>
          <a:p>
            <a:pPr algn="l" eaLnBrk="1" hangingPunct="1">
              <a:spcBef>
                <a:spcPct val="0"/>
              </a:spcBef>
            </a:pPr>
            <a:r>
              <a:rPr lang="en-GB" altLang="en-US" sz="2400" b="1">
                <a:sym typeface="Wingdings" pitchFamily="2" charset="2"/>
              </a:rPr>
              <a:t>	</a:t>
            </a:r>
          </a:p>
        </p:txBody>
      </p:sp>
      <p:sp>
        <p:nvSpPr>
          <p:cNvPr id="18436" name="Text Box 21"/>
          <p:cNvSpPr txBox="1">
            <a:spLocks noChangeArrowheads="1"/>
          </p:cNvSpPr>
          <p:nvPr/>
        </p:nvSpPr>
        <p:spPr bwMode="auto">
          <a:xfrm>
            <a:off x="-36513" y="838200"/>
            <a:ext cx="9185276" cy="128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altLang="en-US" sz="2000" b="1" dirty="0">
                <a:solidFill>
                  <a:srgbClr val="87319F"/>
                </a:solidFill>
                <a:latin typeface="+mn-lt"/>
              </a:rPr>
              <a:t>A photon has 1 unit of angular </a:t>
            </a:r>
            <a:r>
              <a:rPr lang="en-GB" altLang="en-US" sz="2000" b="1" dirty="0" smtClean="0">
                <a:solidFill>
                  <a:srgbClr val="87319F"/>
                </a:solidFill>
                <a:latin typeface="+mn-lt"/>
              </a:rPr>
              <a:t>momentum</a:t>
            </a:r>
          </a:p>
          <a:p>
            <a:pPr marL="0" indent="0" algn="l" eaLnBrk="1" hangingPunct="1">
              <a:spcBef>
                <a:spcPct val="0"/>
              </a:spcBef>
            </a:pPr>
            <a:endParaRPr lang="en-GB" altLang="en-US" sz="2000" b="1" dirty="0">
              <a:solidFill>
                <a:srgbClr val="87319F"/>
              </a:solidFill>
              <a:latin typeface="+mn-lt"/>
            </a:endParaRPr>
          </a:p>
          <a:p>
            <a:pPr algn="l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altLang="en-US" sz="2000" b="1" dirty="0">
                <a:solidFill>
                  <a:srgbClr val="87319F"/>
                </a:solidFill>
                <a:latin typeface="+mn-lt"/>
              </a:rPr>
              <a:t>When a photon is absorbed or emitted, this momentum must be conserved</a:t>
            </a:r>
          </a:p>
        </p:txBody>
      </p:sp>
      <p:sp>
        <p:nvSpPr>
          <p:cNvPr id="403478" name="Line 22"/>
          <p:cNvSpPr>
            <a:spLocks noChangeShapeType="1"/>
          </p:cNvSpPr>
          <p:nvPr/>
        </p:nvSpPr>
        <p:spPr bwMode="auto">
          <a:xfrm>
            <a:off x="3309938" y="5032375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403479" name="Line 23"/>
          <p:cNvSpPr>
            <a:spLocks noChangeShapeType="1"/>
          </p:cNvSpPr>
          <p:nvPr/>
        </p:nvSpPr>
        <p:spPr bwMode="auto">
          <a:xfrm>
            <a:off x="2012950" y="3573463"/>
            <a:ext cx="863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403480" name="Text Box 24"/>
          <p:cNvSpPr txBox="1">
            <a:spLocks noChangeArrowheads="1"/>
          </p:cNvSpPr>
          <p:nvPr/>
        </p:nvSpPr>
        <p:spPr bwMode="auto">
          <a:xfrm>
            <a:off x="1963737" y="5932967"/>
            <a:ext cx="5184775" cy="73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917D9"/>
                </a:solidFill>
                <a:latin typeface="Comic Sans MS" pitchFamily="66" charset="0"/>
              </a:rPr>
              <a:t>…</a:t>
            </a:r>
            <a:r>
              <a:rPr lang="en-GB" altLang="en-US" sz="2400" b="1" dirty="0">
                <a:solidFill>
                  <a:srgbClr val="F917D9"/>
                </a:solidFill>
              </a:rPr>
              <a:t>so why do we see </a:t>
            </a:r>
            <a:r>
              <a:rPr lang="en-GB" altLang="en-US" sz="2400" b="1" dirty="0">
                <a:solidFill>
                  <a:srgbClr val="F917D9"/>
                </a:solidFill>
                <a:latin typeface="Comic Sans MS" pitchFamily="66" charset="0"/>
              </a:rPr>
              <a:t>‘</a:t>
            </a:r>
            <a:r>
              <a:rPr lang="en-GB" altLang="en-US" sz="2400" b="1" i="1" dirty="0">
                <a:solidFill>
                  <a:srgbClr val="F917D9"/>
                </a:solidFill>
              </a:rPr>
              <a:t>d</a:t>
            </a:r>
            <a:r>
              <a:rPr lang="en-GB" altLang="en-US" sz="2400" b="1" dirty="0">
                <a:solidFill>
                  <a:srgbClr val="F917D9"/>
                </a:solidFill>
              </a:rPr>
              <a:t>-</a:t>
            </a:r>
            <a:r>
              <a:rPr lang="en-GB" altLang="en-US" sz="2400" b="1" i="1" dirty="0">
                <a:solidFill>
                  <a:srgbClr val="F917D9"/>
                </a:solidFill>
              </a:rPr>
              <a:t>d</a:t>
            </a:r>
            <a:r>
              <a:rPr lang="en-GB" altLang="en-US" sz="2400" b="1" dirty="0">
                <a:solidFill>
                  <a:srgbClr val="F917D9"/>
                </a:solidFill>
                <a:latin typeface="Comic Sans MS" pitchFamily="66" charset="0"/>
              </a:rPr>
              <a:t>’</a:t>
            </a:r>
            <a:r>
              <a:rPr lang="en-GB" altLang="en-US" sz="2400" b="1" dirty="0">
                <a:solidFill>
                  <a:srgbClr val="F917D9"/>
                </a:solidFill>
              </a:rPr>
              <a:t> bands?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187" y="152400"/>
            <a:ext cx="6249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Symmetry (</a:t>
            </a:r>
            <a:r>
              <a:rPr lang="en-IN" sz="3200" b="1" dirty="0" err="1" smtClean="0">
                <a:solidFill>
                  <a:srgbClr val="B533BF"/>
                </a:solidFill>
              </a:rPr>
              <a:t>Laporte</a:t>
            </a:r>
            <a:r>
              <a:rPr lang="en-IN" sz="3200" b="1" dirty="0" smtClean="0">
                <a:solidFill>
                  <a:srgbClr val="B533BF"/>
                </a:solidFill>
              </a:rPr>
              <a:t>) Selection Rules</a:t>
            </a:r>
            <a:endParaRPr lang="en-US" sz="3200" b="1" dirty="0">
              <a:solidFill>
                <a:srgbClr val="B53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7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8" grpId="0" animBg="1"/>
      <p:bldP spid="403479" grpId="0" animBg="1"/>
      <p:bldP spid="4034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788541"/>
              </p:ext>
            </p:extLst>
          </p:nvPr>
        </p:nvGraphicFramePr>
        <p:xfrm>
          <a:off x="1436688" y="3994150"/>
          <a:ext cx="1695450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CS ChemDraw Drawing" r:id="rId4" imgW="1695907" imgH="1615135" progId="ChemDraw.Document.6.0">
                  <p:embed/>
                </p:oleObj>
              </mc:Choice>
              <mc:Fallback>
                <p:oleObj name="CS ChemDraw Drawing" r:id="rId4" imgW="1695907" imgH="1615135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994150"/>
                        <a:ext cx="1695450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12103"/>
              </p:ext>
            </p:extLst>
          </p:nvPr>
        </p:nvGraphicFramePr>
        <p:xfrm>
          <a:off x="1436688" y="3994150"/>
          <a:ext cx="1695450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CS ChemDraw Drawing" r:id="rId6" imgW="1695907" imgH="1615135" progId="ChemDraw.Document.6.0">
                  <p:embed/>
                </p:oleObj>
              </mc:Choice>
              <mc:Fallback>
                <p:oleObj name="CS ChemDraw Drawing" r:id="rId6" imgW="1695907" imgH="1615135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994150"/>
                        <a:ext cx="1695450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-41276" y="761625"/>
            <a:ext cx="9185276" cy="2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903288" indent="-3619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altLang="en-US" sz="2000" b="1" dirty="0">
                <a:solidFill>
                  <a:srgbClr val="87319F"/>
                </a:solidFill>
                <a:latin typeface="+mn-lt"/>
              </a:rPr>
              <a:t>The selection rules are exact and cannot be circumnavigated</a:t>
            </a:r>
          </a:p>
          <a:p>
            <a:pPr algn="l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altLang="en-US" sz="2000" b="1" dirty="0">
                <a:solidFill>
                  <a:srgbClr val="87319F"/>
                </a:solidFill>
                <a:latin typeface="+mn-lt"/>
              </a:rPr>
              <a:t>It is our model which is too simple:</a:t>
            </a:r>
          </a:p>
          <a:p>
            <a:pPr lvl="1" algn="l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GB" altLang="en-US" sz="2000" dirty="0"/>
              <a:t>the ligand-field transitions described </a:t>
            </a:r>
            <a:r>
              <a:rPr lang="en-GB" altLang="en-US" sz="2000" dirty="0" smtClean="0"/>
              <a:t>so far are not between point charges but between in molecules </a:t>
            </a:r>
          </a:p>
          <a:p>
            <a:pPr lvl="1" algn="l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GB" altLang="en-US" sz="2000" dirty="0" smtClean="0"/>
              <a:t>labelling </a:t>
            </a:r>
            <a:r>
              <a:rPr lang="en-GB" altLang="en-US" sz="2000" dirty="0"/>
              <a:t>the orbitals as ‘</a:t>
            </a:r>
            <a:r>
              <a:rPr lang="en-GB" altLang="en-US" sz="2000" i="1" dirty="0"/>
              <a:t>d</a:t>
            </a:r>
            <a:r>
              <a:rPr lang="en-GB" altLang="en-US" sz="2000" dirty="0"/>
              <a:t>’ (atomic orbitals) is </a:t>
            </a:r>
            <a:r>
              <a:rPr lang="en-GB" altLang="en-US" sz="2000" b="1" i="1" dirty="0"/>
              <a:t>incorrect</a:t>
            </a:r>
            <a:r>
              <a:rPr lang="en-GB" altLang="en-US" sz="2000" b="1" dirty="0"/>
              <a:t> </a:t>
            </a:r>
            <a:r>
              <a:rPr lang="en-GB" altLang="en-US" sz="2000" b="1" i="1" dirty="0">
                <a:solidFill>
                  <a:srgbClr val="0070C0"/>
                </a:solidFill>
              </a:rPr>
              <a:t>if there is any </a:t>
            </a:r>
            <a:r>
              <a:rPr lang="en-GB" altLang="en-US" sz="2000" b="1" i="1" dirty="0" err="1">
                <a:solidFill>
                  <a:srgbClr val="0070C0"/>
                </a:solidFill>
              </a:rPr>
              <a:t>covalency</a:t>
            </a:r>
            <a:endParaRPr lang="en-GB" altLang="en-US" sz="2000" b="1" i="1" dirty="0">
              <a:solidFill>
                <a:srgbClr val="0070C0"/>
              </a:solidFill>
            </a:endParaRPr>
          </a:p>
        </p:txBody>
      </p:sp>
      <p:graphicFrame>
        <p:nvGraphicFramePr>
          <p:cNvPr id="408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52672"/>
              </p:ext>
            </p:extLst>
          </p:nvPr>
        </p:nvGraphicFramePr>
        <p:xfrm>
          <a:off x="1436688" y="3994150"/>
          <a:ext cx="169545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CS ChemDraw Drawing" r:id="rId8" imgW="1695907" imgH="1665427" progId="ChemDraw.Document.6.0">
                  <p:embed/>
                </p:oleObj>
              </mc:Choice>
              <mc:Fallback>
                <p:oleObj name="CS ChemDraw Drawing" r:id="rId8" imgW="1695907" imgH="166542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994150"/>
                        <a:ext cx="1695450" cy="166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647846"/>
              </p:ext>
            </p:extLst>
          </p:nvPr>
        </p:nvGraphicFramePr>
        <p:xfrm>
          <a:off x="1436688" y="3994150"/>
          <a:ext cx="1695450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CS ChemDraw Drawing" r:id="rId10" imgW="1695907" imgH="1615135" progId="ChemDraw.Document.6.0">
                  <p:embed/>
                </p:oleObj>
              </mc:Choice>
              <mc:Fallback>
                <p:oleObj name="CS ChemDraw Drawing" r:id="rId10" imgW="1695907" imgH="1615135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994150"/>
                        <a:ext cx="1695450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539750" y="5649912"/>
            <a:ext cx="36004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sz="2000"/>
              <a:t>A metal </a:t>
            </a:r>
            <a:r>
              <a:rPr lang="en-GB" altLang="en-US" sz="2000" i="1"/>
              <a:t>p</a:t>
            </a:r>
            <a:r>
              <a:rPr lang="en-GB" altLang="en-US" sz="2000"/>
              <a:t>-orbital overlaps with ligand orbitals</a:t>
            </a:r>
          </a:p>
        </p:txBody>
      </p:sp>
      <p:graphicFrame>
        <p:nvGraphicFramePr>
          <p:cNvPr id="408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472122"/>
              </p:ext>
            </p:extLst>
          </p:nvPr>
        </p:nvGraphicFramePr>
        <p:xfrm>
          <a:off x="5972175" y="4075112"/>
          <a:ext cx="169545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CS ChemDraw Drawing" r:id="rId12" imgW="1695907" imgH="1615135" progId="ChemDraw.Document.6.0">
                  <p:embed/>
                </p:oleObj>
              </mc:Choice>
              <mc:Fallback>
                <p:oleObj name="CS ChemDraw Drawing" r:id="rId12" imgW="1695907" imgH="1615135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4075112"/>
                        <a:ext cx="1695450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575490"/>
              </p:ext>
            </p:extLst>
          </p:nvPr>
        </p:nvGraphicFramePr>
        <p:xfrm>
          <a:off x="5972175" y="4049712"/>
          <a:ext cx="169545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CS ChemDraw Drawing" r:id="rId13" imgW="1695907" imgH="1665427" progId="ChemDraw.Document.6.0">
                  <p:embed/>
                </p:oleObj>
              </mc:Choice>
              <mc:Fallback>
                <p:oleObj name="CS ChemDraw Drawing" r:id="rId13" imgW="1695907" imgH="166542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4049712"/>
                        <a:ext cx="1695450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93" name="Text Box 17"/>
          <p:cNvSpPr txBox="1">
            <a:spLocks noChangeArrowheads="1"/>
          </p:cNvSpPr>
          <p:nvPr/>
        </p:nvSpPr>
        <p:spPr bwMode="auto">
          <a:xfrm>
            <a:off x="5221288" y="5726113"/>
            <a:ext cx="36004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sz="2000" dirty="0"/>
              <a:t>A metal </a:t>
            </a:r>
            <a:r>
              <a:rPr lang="en-GB" altLang="en-US" sz="2000" i="1" dirty="0"/>
              <a:t>d</a:t>
            </a:r>
            <a:r>
              <a:rPr lang="en-GB" altLang="en-US" sz="2000" dirty="0"/>
              <a:t>-orbital overlaps with the same ligand orbitals</a:t>
            </a:r>
          </a:p>
        </p:txBody>
      </p:sp>
      <p:graphicFrame>
        <p:nvGraphicFramePr>
          <p:cNvPr id="4085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84493"/>
              </p:ext>
            </p:extLst>
          </p:nvPr>
        </p:nvGraphicFramePr>
        <p:xfrm>
          <a:off x="5972175" y="4049712"/>
          <a:ext cx="169545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CS ChemDraw Drawing" r:id="rId15" imgW="1695907" imgH="1665427" progId="ChemDraw.Document.6.0">
                  <p:embed/>
                </p:oleObj>
              </mc:Choice>
              <mc:Fallback>
                <p:oleObj name="CS ChemDraw Drawing" r:id="rId15" imgW="1695907" imgH="166542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4049712"/>
                        <a:ext cx="1695450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6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870528"/>
              </p:ext>
            </p:extLst>
          </p:nvPr>
        </p:nvGraphicFramePr>
        <p:xfrm>
          <a:off x="5972175" y="4049712"/>
          <a:ext cx="169545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CS ChemDraw Drawing" r:id="rId17" imgW="1695907" imgH="1665427" progId="ChemDraw.Document.6.0">
                  <p:embed/>
                </p:oleObj>
              </mc:Choice>
              <mc:Fallback>
                <p:oleObj name="CS ChemDraw Drawing" r:id="rId17" imgW="1695907" imgH="166542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4049712"/>
                        <a:ext cx="1695450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99482" y="152400"/>
            <a:ext cx="6345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altLang="en-US" sz="3200" b="1" dirty="0" smtClean="0">
                <a:solidFill>
                  <a:srgbClr val="87319F"/>
                </a:solidFill>
                <a:cs typeface="Arial" pitchFamily="34" charset="0"/>
              </a:rPr>
              <a:t>‘Relaxing</a:t>
            </a:r>
            <a:r>
              <a:rPr lang="en-AU" altLang="en-US" sz="3200" b="1" dirty="0">
                <a:solidFill>
                  <a:srgbClr val="87319F"/>
                </a:solidFill>
                <a:cs typeface="Arial" pitchFamily="34" charset="0"/>
              </a:rPr>
              <a:t>’ The Orbital Selection Rule</a:t>
            </a:r>
            <a:endParaRPr lang="en-US" sz="3200" b="1" dirty="0">
              <a:solidFill>
                <a:srgbClr val="87319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2907268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For tetrahedral complexes, there can be mixing of </a:t>
            </a:r>
            <a:r>
              <a:rPr lang="en-IN" sz="2000" b="1" i="1" dirty="0" smtClean="0">
                <a:solidFill>
                  <a:srgbClr val="87319F"/>
                </a:solidFill>
              </a:rPr>
              <a:t>d</a:t>
            </a:r>
            <a:r>
              <a:rPr lang="en-IN" sz="2000" b="1" dirty="0" smtClean="0">
                <a:solidFill>
                  <a:srgbClr val="87319F"/>
                </a:solidFill>
              </a:rPr>
              <a:t> and </a:t>
            </a:r>
            <a:r>
              <a:rPr lang="en-IN" sz="2000" b="1" i="1" dirty="0" smtClean="0">
                <a:solidFill>
                  <a:srgbClr val="87319F"/>
                </a:solidFill>
              </a:rPr>
              <a:t>p</a:t>
            </a:r>
            <a:r>
              <a:rPr lang="en-IN" sz="2000" b="1" dirty="0" smtClean="0">
                <a:solidFill>
                  <a:srgbClr val="87319F"/>
                </a:solidFill>
              </a:rPr>
              <a:t> orbitals </a:t>
            </a:r>
          </a:p>
          <a:p>
            <a:r>
              <a:rPr lang="en-IN" sz="2000" b="1" dirty="0" smtClean="0">
                <a:solidFill>
                  <a:srgbClr val="87319F"/>
                </a:solidFill>
              </a:rPr>
              <a:t>through </a:t>
            </a:r>
            <a:r>
              <a:rPr lang="en-IN" sz="2000" b="1" dirty="0" err="1" smtClean="0">
                <a:solidFill>
                  <a:srgbClr val="87319F"/>
                </a:solidFill>
              </a:rPr>
              <a:t>covalency</a:t>
            </a:r>
            <a:endParaRPr lang="en-IN" sz="2000" b="1" dirty="0">
              <a:solidFill>
                <a:srgbClr val="873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0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0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0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8" grpId="0"/>
      <p:bldP spid="4085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99482" y="152400"/>
            <a:ext cx="6345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altLang="en-US" sz="3200" b="1" dirty="0" smtClean="0">
                <a:solidFill>
                  <a:srgbClr val="87319F"/>
                </a:solidFill>
                <a:cs typeface="Arial" pitchFamily="34" charset="0"/>
              </a:rPr>
              <a:t>‘Relaxing</a:t>
            </a:r>
            <a:r>
              <a:rPr lang="en-AU" altLang="en-US" sz="3200" b="1" dirty="0">
                <a:solidFill>
                  <a:srgbClr val="87319F"/>
                </a:solidFill>
                <a:cs typeface="Arial" pitchFamily="34" charset="0"/>
              </a:rPr>
              <a:t>’ The Orbital Selection Rule</a:t>
            </a:r>
            <a:endParaRPr lang="en-US" sz="3200" b="1" dirty="0">
              <a:solidFill>
                <a:srgbClr val="87319F"/>
              </a:solidFill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6513" y="914400"/>
            <a:ext cx="9185276" cy="9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altLang="en-US" sz="2000" b="1" dirty="0">
                <a:solidFill>
                  <a:srgbClr val="87319F"/>
                </a:solidFill>
                <a:latin typeface="+mn-lt"/>
              </a:rPr>
              <a:t>This way of ‘relaxing’ the orbital selection rule is not available in octahedral complexes</a:t>
            </a:r>
          </a:p>
        </p:txBody>
      </p:sp>
      <p:graphicFrame>
        <p:nvGraphicFramePr>
          <p:cNvPr id="41" name="Object 19"/>
          <p:cNvGraphicFramePr>
            <a:graphicFrameLocks noChangeAspect="1"/>
          </p:cNvGraphicFramePr>
          <p:nvPr/>
        </p:nvGraphicFramePr>
        <p:xfrm>
          <a:off x="1382713" y="2103438"/>
          <a:ext cx="19653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CS ChemDraw Drawing" r:id="rId4" imgW="1965655" imgH="2044903" progId="ChemDraw.Document.6.0">
                  <p:embed/>
                </p:oleObj>
              </mc:Choice>
              <mc:Fallback>
                <p:oleObj name="CS ChemDraw Drawing" r:id="rId4" imgW="1965655" imgH="2044903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2103438"/>
                        <a:ext cx="19653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6"/>
          <p:cNvGraphicFramePr>
            <a:graphicFrameLocks noChangeAspect="1"/>
          </p:cNvGraphicFramePr>
          <p:nvPr/>
        </p:nvGraphicFramePr>
        <p:xfrm>
          <a:off x="1382713" y="2103438"/>
          <a:ext cx="19653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CS ChemDraw Drawing" r:id="rId6" imgW="1965655" imgH="2044903" progId="ChemDraw.Document.6.0">
                  <p:embed/>
                </p:oleObj>
              </mc:Choice>
              <mc:Fallback>
                <p:oleObj name="CS ChemDraw Drawing" r:id="rId6" imgW="1965655" imgH="2044903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2103438"/>
                        <a:ext cx="19653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7"/>
          <p:cNvGraphicFramePr>
            <a:graphicFrameLocks noChangeAspect="1"/>
          </p:cNvGraphicFramePr>
          <p:nvPr/>
        </p:nvGraphicFramePr>
        <p:xfrm>
          <a:off x="1382713" y="2103438"/>
          <a:ext cx="19653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CS ChemDraw Drawing" r:id="rId8" imgW="1965655" imgH="2044903" progId="ChemDraw.Document.6.0">
                  <p:embed/>
                </p:oleObj>
              </mc:Choice>
              <mc:Fallback>
                <p:oleObj name="CS ChemDraw Drawing" r:id="rId8" imgW="1965655" imgH="2044903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2103438"/>
                        <a:ext cx="19653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8"/>
          <p:cNvGraphicFramePr>
            <a:graphicFrameLocks noChangeAspect="1"/>
          </p:cNvGraphicFramePr>
          <p:nvPr/>
        </p:nvGraphicFramePr>
        <p:xfrm>
          <a:off x="1382713" y="2103438"/>
          <a:ext cx="19653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CS ChemDraw Drawing" r:id="rId10" imgW="1965655" imgH="2044903" progId="ChemDraw.Document.6.0">
                  <p:embed/>
                </p:oleObj>
              </mc:Choice>
              <mc:Fallback>
                <p:oleObj name="CS ChemDraw Drawing" r:id="rId10" imgW="1965655" imgH="2044903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2103438"/>
                        <a:ext cx="19653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468313" y="4344988"/>
            <a:ext cx="3600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sz="2000"/>
              <a:t>A metal p-orbital overlaps with ligand orbitals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4572000" y="4368800"/>
            <a:ext cx="4140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sz="2000"/>
              <a:t>A metal d-orbital </a:t>
            </a:r>
            <a:r>
              <a:rPr lang="en-GB" altLang="en-US" sz="2000" b="1"/>
              <a:t>cannot</a:t>
            </a:r>
            <a:r>
              <a:rPr lang="en-GB" altLang="en-US" sz="2000"/>
              <a:t> overlap with the same ligand orbitals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827088" y="5511800"/>
            <a:ext cx="748982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sz="2000" b="1" i="1" dirty="0">
                <a:solidFill>
                  <a:srgbClr val="0070C0"/>
                </a:solidFill>
              </a:rPr>
              <a:t>In general, no mixing of the </a:t>
            </a:r>
            <a:r>
              <a:rPr lang="en-GB" altLang="en-US" sz="2000" b="1" i="1" dirty="0">
                <a:solidFill>
                  <a:srgbClr val="0070C0"/>
                </a:solidFill>
                <a:latin typeface="Comic Sans MS" pitchFamily="66" charset="0"/>
              </a:rPr>
              <a:t>‘</a:t>
            </a:r>
            <a:r>
              <a:rPr lang="en-GB" altLang="en-US" sz="2000" b="1" i="1" dirty="0">
                <a:solidFill>
                  <a:srgbClr val="0070C0"/>
                </a:solidFill>
              </a:rPr>
              <a:t>d</a:t>
            </a:r>
            <a:r>
              <a:rPr lang="en-GB" altLang="en-US" sz="2000" b="1" i="1" dirty="0">
                <a:solidFill>
                  <a:srgbClr val="0070C0"/>
                </a:solidFill>
                <a:latin typeface="Comic Sans MS" pitchFamily="66" charset="0"/>
              </a:rPr>
              <a:t>’</a:t>
            </a:r>
            <a:r>
              <a:rPr lang="en-GB" altLang="en-US" sz="2000" b="1" i="1" dirty="0">
                <a:solidFill>
                  <a:srgbClr val="0070C0"/>
                </a:solidFill>
              </a:rPr>
              <a:t> and </a:t>
            </a:r>
            <a:r>
              <a:rPr lang="en-GB" altLang="en-US" sz="2000" b="1" i="1" dirty="0">
                <a:solidFill>
                  <a:srgbClr val="0070C0"/>
                </a:solidFill>
                <a:latin typeface="Comic Sans MS" pitchFamily="66" charset="0"/>
              </a:rPr>
              <a:t>‘</a:t>
            </a:r>
            <a:r>
              <a:rPr lang="en-GB" altLang="en-US" sz="2000" b="1" i="1" dirty="0">
                <a:solidFill>
                  <a:srgbClr val="0070C0"/>
                </a:solidFill>
              </a:rPr>
              <a:t>p</a:t>
            </a:r>
            <a:r>
              <a:rPr lang="en-GB" altLang="en-US" sz="2000" b="1" i="1" dirty="0">
                <a:solidFill>
                  <a:srgbClr val="0070C0"/>
                </a:solidFill>
                <a:latin typeface="Comic Sans MS" pitchFamily="66" charset="0"/>
              </a:rPr>
              <a:t>’</a:t>
            </a:r>
            <a:r>
              <a:rPr lang="en-GB" altLang="en-US" sz="2000" b="1" i="1" dirty="0">
                <a:solidFill>
                  <a:srgbClr val="0070C0"/>
                </a:solidFill>
              </a:rPr>
              <a:t> orbitals is possible if the molecule has a centre of inversion (</a:t>
            </a:r>
            <a:r>
              <a:rPr lang="en-GB" altLang="en-US" sz="2000" b="1" i="1" dirty="0" err="1">
                <a:solidFill>
                  <a:srgbClr val="0070C0"/>
                </a:solidFill>
              </a:rPr>
              <a:t>Laporte</a:t>
            </a:r>
            <a:r>
              <a:rPr lang="en-GB" altLang="en-US" sz="2000" b="1" i="1" dirty="0">
                <a:solidFill>
                  <a:srgbClr val="0070C0"/>
                </a:solidFill>
              </a:rPr>
              <a:t> rule)</a:t>
            </a:r>
          </a:p>
        </p:txBody>
      </p:sp>
      <p:graphicFrame>
        <p:nvGraphicFramePr>
          <p:cNvPr id="48" name="Object 20"/>
          <p:cNvGraphicFramePr>
            <a:graphicFrameLocks noChangeAspect="1"/>
          </p:cNvGraphicFramePr>
          <p:nvPr/>
        </p:nvGraphicFramePr>
        <p:xfrm>
          <a:off x="4932363" y="2060575"/>
          <a:ext cx="19653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CS ChemDraw Drawing" r:id="rId12" imgW="1965655" imgH="2044903" progId="ChemDraw.Document.6.0">
                  <p:embed/>
                </p:oleObj>
              </mc:Choice>
              <mc:Fallback>
                <p:oleObj name="CS ChemDraw Drawing" r:id="rId12" imgW="1965655" imgH="2044903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060575"/>
                        <a:ext cx="19653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1"/>
          <p:cNvGraphicFramePr>
            <a:graphicFrameLocks noChangeAspect="1"/>
          </p:cNvGraphicFramePr>
          <p:nvPr/>
        </p:nvGraphicFramePr>
        <p:xfrm>
          <a:off x="4932363" y="2060575"/>
          <a:ext cx="19653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CS ChemDraw Drawing" r:id="rId14" imgW="1965655" imgH="2044903" progId="ChemDraw.Document.6.0">
                  <p:embed/>
                </p:oleObj>
              </mc:Choice>
              <mc:Fallback>
                <p:oleObj name="CS ChemDraw Drawing" r:id="rId14" imgW="1965655" imgH="2044903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060575"/>
                        <a:ext cx="19653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2"/>
          <p:cNvGraphicFramePr>
            <a:graphicFrameLocks noChangeAspect="1"/>
          </p:cNvGraphicFramePr>
          <p:nvPr/>
        </p:nvGraphicFramePr>
        <p:xfrm>
          <a:off x="4932363" y="2060575"/>
          <a:ext cx="19653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CS ChemDraw Drawing" r:id="rId15" imgW="1965655" imgH="2044903" progId="ChemDraw.Document.6.0">
                  <p:embed/>
                </p:oleObj>
              </mc:Choice>
              <mc:Fallback>
                <p:oleObj name="CS ChemDraw Drawing" r:id="rId15" imgW="1965655" imgH="2044903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060575"/>
                        <a:ext cx="19653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3"/>
          <p:cNvGraphicFramePr>
            <a:graphicFrameLocks noChangeAspect="1"/>
          </p:cNvGraphicFramePr>
          <p:nvPr/>
        </p:nvGraphicFramePr>
        <p:xfrm>
          <a:off x="4932363" y="2060575"/>
          <a:ext cx="19653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CS ChemDraw Drawing" r:id="rId17" imgW="1965655" imgH="2044903" progId="ChemDraw.Document.6.0">
                  <p:embed/>
                </p:oleObj>
              </mc:Choice>
              <mc:Fallback>
                <p:oleObj name="CS ChemDraw Drawing" r:id="rId17" imgW="1965655" imgH="2044903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060575"/>
                        <a:ext cx="19653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24"/>
          <p:cNvSpPr>
            <a:spLocks noChangeShapeType="1"/>
          </p:cNvSpPr>
          <p:nvPr/>
        </p:nvSpPr>
        <p:spPr bwMode="auto">
          <a:xfrm flipH="1">
            <a:off x="6178550" y="2636838"/>
            <a:ext cx="8636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 flipH="1">
            <a:off x="6178550" y="3573463"/>
            <a:ext cx="8636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7042150" y="2281238"/>
            <a:ext cx="138906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sz="2000" b="1"/>
              <a:t>in phase</a:t>
            </a: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6948488" y="3251200"/>
            <a:ext cx="18684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sz="2000" b="1"/>
              <a:t>out of phase</a:t>
            </a: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019925" y="2765425"/>
            <a:ext cx="164306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sz="2000" b="1"/>
              <a:t>no overlap</a:t>
            </a:r>
          </a:p>
        </p:txBody>
      </p:sp>
    </p:spTree>
    <p:extLst>
      <p:ext uri="{BB962C8B-B14F-4D97-AF65-F5344CB8AC3E}">
        <p14:creationId xmlns:p14="http://schemas.microsoft.com/office/powerpoint/2010/main" val="146150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2" grpId="0" animBg="1"/>
      <p:bldP spid="53" grpId="0" animBg="1"/>
      <p:bldP spid="54" grpId="0"/>
      <p:bldP spid="55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47187" y="152400"/>
            <a:ext cx="6249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Symmetry (</a:t>
            </a:r>
            <a:r>
              <a:rPr lang="en-IN" sz="3200" b="1" dirty="0" err="1" smtClean="0">
                <a:solidFill>
                  <a:srgbClr val="B533BF"/>
                </a:solidFill>
              </a:rPr>
              <a:t>Laporte</a:t>
            </a:r>
            <a:r>
              <a:rPr lang="en-IN" sz="3200" b="1" dirty="0" smtClean="0">
                <a:solidFill>
                  <a:srgbClr val="B533BF"/>
                </a:solidFill>
              </a:rPr>
              <a:t>) Selection Rules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6513" y="838200"/>
            <a:ext cx="9185276" cy="67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altLang="en-US" sz="2000" b="1" dirty="0" smtClean="0">
                <a:solidFill>
                  <a:srgbClr val="87319F"/>
                </a:solidFill>
                <a:latin typeface="+mn-lt"/>
              </a:rPr>
              <a:t>Then why are octahedral complexes coloured?</a:t>
            </a:r>
            <a:endParaRPr lang="en-GB" altLang="en-US" sz="2000" b="1" dirty="0">
              <a:solidFill>
                <a:srgbClr val="87319F"/>
              </a:solidFill>
              <a:latin typeface="+mn-lt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-36513" y="1219200"/>
            <a:ext cx="9185276" cy="9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903288" indent="-3619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altLang="en-US" sz="2000" b="1" dirty="0">
                <a:solidFill>
                  <a:srgbClr val="87319F"/>
                </a:solidFill>
                <a:latin typeface="+mn-lt"/>
              </a:rPr>
              <a:t>Again our model is deficient:</a:t>
            </a:r>
          </a:p>
          <a:p>
            <a:pPr lvl="1" algn="l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GB" altLang="en-US" sz="2000" b="1" dirty="0">
                <a:solidFill>
                  <a:srgbClr val="87319F"/>
                </a:solidFill>
                <a:latin typeface="+mn-lt"/>
              </a:rPr>
              <a:t>molecules are not rigid but are always vibrating</a:t>
            </a:r>
          </a:p>
        </p:txBody>
      </p:sp>
      <p:pic>
        <p:nvPicPr>
          <p:cNvPr id="11" name="Picture 34" descr="t1u_3_extr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497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600200" y="4012844"/>
            <a:ext cx="3657599" cy="119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GB" altLang="en-US" b="1" dirty="0">
                <a:solidFill>
                  <a:srgbClr val="0070C0"/>
                </a:solidFill>
                <a:latin typeface="+mn-lt"/>
              </a:rPr>
              <a:t>During this vibration, centre of inversion is temporarily lost:</a:t>
            </a:r>
          </a:p>
          <a:p>
            <a:pPr algn="l" eaLnBrk="1" hangingPunct="1"/>
            <a:r>
              <a:rPr lang="en-GB" altLang="en-US" b="1" i="1" dirty="0">
                <a:solidFill>
                  <a:srgbClr val="0070C0"/>
                </a:solidFill>
                <a:latin typeface="+mn-lt"/>
              </a:rPr>
              <a:t>d</a:t>
            </a:r>
            <a:r>
              <a:rPr lang="en-GB" altLang="en-US" b="1" dirty="0">
                <a:solidFill>
                  <a:srgbClr val="0070C0"/>
                </a:solidFill>
                <a:latin typeface="+mn-lt"/>
              </a:rPr>
              <a:t>-</a:t>
            </a:r>
            <a:r>
              <a:rPr lang="en-GB" altLang="en-US" b="1" i="1" dirty="0">
                <a:solidFill>
                  <a:srgbClr val="0070C0"/>
                </a:solidFill>
                <a:latin typeface="+mn-lt"/>
              </a:rPr>
              <a:t>p</a:t>
            </a:r>
            <a:r>
              <a:rPr lang="en-GB" altLang="en-US" b="1" dirty="0">
                <a:solidFill>
                  <a:srgbClr val="0070C0"/>
                </a:solidFill>
                <a:latin typeface="+mn-lt"/>
              </a:rPr>
              <a:t> mixing can occur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-36513" y="4975225"/>
            <a:ext cx="9185276" cy="190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903288" indent="-3619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altLang="en-US" sz="2000" b="1" dirty="0">
                <a:solidFill>
                  <a:srgbClr val="87319F"/>
                </a:solidFill>
                <a:latin typeface="+mn-lt"/>
              </a:rPr>
              <a:t>Vibrational amplitude is small so deviation and mixing is small:</a:t>
            </a:r>
          </a:p>
          <a:p>
            <a:pPr lvl="1" algn="l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GB" altLang="en-US" sz="2000" b="1" dirty="0">
                <a:solidFill>
                  <a:srgbClr val="87319F"/>
                </a:solidFill>
                <a:latin typeface="+mn-lt"/>
              </a:rPr>
              <a:t>octahedral complexes have lower intensity bands than tetrahedral complexes</a:t>
            </a:r>
          </a:p>
          <a:p>
            <a:pPr lvl="1" algn="l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GB" altLang="en-US" sz="2000" b="1" dirty="0">
                <a:solidFill>
                  <a:srgbClr val="87319F"/>
                </a:solidFill>
                <a:latin typeface="+mn-lt"/>
              </a:rPr>
              <a:t>the intensity of the bands increases with temperature as amplitude increases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47900"/>
            <a:ext cx="4343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8458200" y="3924300"/>
            <a:ext cx="2286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 flipV="1">
            <a:off x="7467600" y="2857500"/>
            <a:ext cx="2286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 flipV="1">
            <a:off x="5867400" y="2019300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867400" y="4610100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6629400" y="2781300"/>
            <a:ext cx="22860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4800600" y="3924300"/>
            <a:ext cx="22860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4648200" y="3086100"/>
            <a:ext cx="22860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6781800" y="3695700"/>
            <a:ext cx="30480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8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8"/>
          <p:cNvSpPr>
            <a:spLocks noChangeArrowheads="1"/>
          </p:cNvSpPr>
          <p:nvPr/>
        </p:nvSpPr>
        <p:spPr bwMode="auto">
          <a:xfrm>
            <a:off x="611188" y="-153988"/>
            <a:ext cx="7859712" cy="9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Spin Selection Rule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1039" name="Text Box 9"/>
          <p:cNvSpPr txBox="1">
            <a:spLocks noChangeArrowheads="1"/>
          </p:cNvSpPr>
          <p:nvPr/>
        </p:nvSpPr>
        <p:spPr bwMode="auto">
          <a:xfrm>
            <a:off x="793750" y="1196975"/>
            <a:ext cx="7416800" cy="671292"/>
          </a:xfrm>
          <a:prstGeom prst="rect">
            <a:avLst/>
          </a:prstGeom>
          <a:noFill/>
          <a:ln w="38100" algn="ctr">
            <a:solidFill>
              <a:srgbClr val="87319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0" tIns="180000" rIns="180000" bIns="180000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GB" altLang="en-US" sz="2000" b="1" dirty="0"/>
              <a:t>The spin cannot change during an electronic transition</a:t>
            </a:r>
          </a:p>
        </p:txBody>
      </p:sp>
      <p:sp>
        <p:nvSpPr>
          <p:cNvPr id="1040" name="Line 33"/>
          <p:cNvSpPr>
            <a:spLocks noChangeShapeType="1"/>
          </p:cNvSpPr>
          <p:nvPr/>
        </p:nvSpPr>
        <p:spPr bwMode="auto">
          <a:xfrm>
            <a:off x="481013" y="5132388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1041" name="Line 34"/>
          <p:cNvSpPr>
            <a:spLocks noChangeShapeType="1"/>
          </p:cNvSpPr>
          <p:nvPr/>
        </p:nvSpPr>
        <p:spPr bwMode="auto">
          <a:xfrm>
            <a:off x="912813" y="5132388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1042" name="Line 35"/>
          <p:cNvSpPr>
            <a:spLocks noChangeShapeType="1"/>
          </p:cNvSpPr>
          <p:nvPr/>
        </p:nvSpPr>
        <p:spPr bwMode="auto">
          <a:xfrm>
            <a:off x="1344613" y="5132388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1043" name="Line 36"/>
          <p:cNvSpPr>
            <a:spLocks noChangeShapeType="1"/>
          </p:cNvSpPr>
          <p:nvPr/>
        </p:nvSpPr>
        <p:spPr bwMode="auto">
          <a:xfrm>
            <a:off x="682625" y="3548063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1044" name="Line 37"/>
          <p:cNvSpPr>
            <a:spLocks noChangeShapeType="1"/>
          </p:cNvSpPr>
          <p:nvPr/>
        </p:nvSpPr>
        <p:spPr bwMode="auto">
          <a:xfrm>
            <a:off x="1114425" y="3548063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1045" name="Rectangle 38"/>
          <p:cNvSpPr>
            <a:spLocks noChangeArrowheads="1"/>
          </p:cNvSpPr>
          <p:nvPr/>
        </p:nvSpPr>
        <p:spPr bwMode="auto">
          <a:xfrm>
            <a:off x="1446213" y="3217863"/>
            <a:ext cx="58578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b="1" i="1"/>
              <a:t>e</a:t>
            </a:r>
            <a:r>
              <a:rPr lang="en-GB" altLang="en-US" b="1" baseline="-25000"/>
              <a:t>g</a:t>
            </a:r>
            <a:endParaRPr lang="en-GB" altLang="en-US" b="1"/>
          </a:p>
        </p:txBody>
      </p:sp>
      <p:sp>
        <p:nvSpPr>
          <p:cNvPr id="1046" name="Rectangle 39"/>
          <p:cNvSpPr>
            <a:spLocks noChangeArrowheads="1"/>
          </p:cNvSpPr>
          <p:nvPr/>
        </p:nvSpPr>
        <p:spPr bwMode="auto">
          <a:xfrm>
            <a:off x="1668463" y="4813300"/>
            <a:ext cx="6207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b="1" i="1"/>
              <a:t>t</a:t>
            </a:r>
            <a:r>
              <a:rPr lang="en-GB" altLang="en-US" b="1" baseline="-25000"/>
              <a:t>2g</a:t>
            </a:r>
            <a:endParaRPr lang="en-GB" altLang="en-US" b="1"/>
          </a:p>
        </p:txBody>
      </p:sp>
      <p:graphicFrame>
        <p:nvGraphicFramePr>
          <p:cNvPr id="1026" name="Object 40"/>
          <p:cNvGraphicFramePr>
            <a:graphicFrameLocks noChangeAspect="1"/>
          </p:cNvGraphicFramePr>
          <p:nvPr/>
        </p:nvGraphicFramePr>
        <p:xfrm>
          <a:off x="611188" y="4737100"/>
          <a:ext cx="1285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CS ChemDraw Drawing" r:id="rId4" imgW="129235" imgH="613867" progId="ChemDraw.Document.6.0">
                  <p:embed/>
                </p:oleObj>
              </mc:Choice>
              <mc:Fallback>
                <p:oleObj name="CS ChemDraw Drawing" r:id="rId4" imgW="129235" imgH="61386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37100"/>
                        <a:ext cx="12858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1" name="Line 41"/>
          <p:cNvSpPr>
            <a:spLocks noChangeShapeType="1"/>
          </p:cNvSpPr>
          <p:nvPr/>
        </p:nvSpPr>
        <p:spPr bwMode="auto">
          <a:xfrm>
            <a:off x="2482850" y="5086350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399402" name="Line 42"/>
          <p:cNvSpPr>
            <a:spLocks noChangeShapeType="1"/>
          </p:cNvSpPr>
          <p:nvPr/>
        </p:nvSpPr>
        <p:spPr bwMode="auto">
          <a:xfrm>
            <a:off x="2914650" y="5086350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399403" name="Line 43"/>
          <p:cNvSpPr>
            <a:spLocks noChangeShapeType="1"/>
          </p:cNvSpPr>
          <p:nvPr/>
        </p:nvSpPr>
        <p:spPr bwMode="auto">
          <a:xfrm>
            <a:off x="3346450" y="5086350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399404" name="Line 44"/>
          <p:cNvSpPr>
            <a:spLocks noChangeShapeType="1"/>
          </p:cNvSpPr>
          <p:nvPr/>
        </p:nvSpPr>
        <p:spPr bwMode="auto">
          <a:xfrm>
            <a:off x="2747963" y="3502025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399405" name="Line 45"/>
          <p:cNvSpPr>
            <a:spLocks noChangeShapeType="1"/>
          </p:cNvSpPr>
          <p:nvPr/>
        </p:nvSpPr>
        <p:spPr bwMode="auto">
          <a:xfrm>
            <a:off x="3179763" y="3502025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399406" name="Rectangle 46"/>
          <p:cNvSpPr>
            <a:spLocks noChangeArrowheads="1"/>
          </p:cNvSpPr>
          <p:nvPr/>
        </p:nvSpPr>
        <p:spPr bwMode="auto">
          <a:xfrm>
            <a:off x="3670300" y="4767263"/>
            <a:ext cx="6207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b="1" i="1"/>
              <a:t>t</a:t>
            </a:r>
            <a:r>
              <a:rPr lang="en-GB" altLang="en-US" b="1" baseline="-25000"/>
              <a:t>2g</a:t>
            </a:r>
            <a:endParaRPr lang="en-GB" altLang="en-US" b="1"/>
          </a:p>
        </p:txBody>
      </p:sp>
      <p:graphicFrame>
        <p:nvGraphicFramePr>
          <p:cNvPr id="1027" name="Object 47"/>
          <p:cNvGraphicFramePr>
            <a:graphicFrameLocks noChangeAspect="1"/>
          </p:cNvGraphicFramePr>
          <p:nvPr/>
        </p:nvGraphicFramePr>
        <p:xfrm>
          <a:off x="1006475" y="4745038"/>
          <a:ext cx="1285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CS ChemDraw Drawing" r:id="rId6" imgW="129235" imgH="613867" progId="ChemDraw.Document.6.0">
                  <p:embed/>
                </p:oleObj>
              </mc:Choice>
              <mc:Fallback>
                <p:oleObj name="CS ChemDraw Drawing" r:id="rId6" imgW="129235" imgH="61386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4745038"/>
                        <a:ext cx="12858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8"/>
          <p:cNvGraphicFramePr>
            <a:graphicFrameLocks noChangeAspect="1"/>
          </p:cNvGraphicFramePr>
          <p:nvPr/>
        </p:nvGraphicFramePr>
        <p:xfrm>
          <a:off x="1406525" y="4745038"/>
          <a:ext cx="1285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CS ChemDraw Drawing" r:id="rId7" imgW="129235" imgH="613867" progId="ChemDraw.Document.6.0">
                  <p:embed/>
                </p:oleObj>
              </mc:Choice>
              <mc:Fallback>
                <p:oleObj name="CS ChemDraw Drawing" r:id="rId7" imgW="129235" imgH="61386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4745038"/>
                        <a:ext cx="12858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" name="Text Box 49"/>
          <p:cNvSpPr txBox="1">
            <a:spLocks noChangeArrowheads="1"/>
          </p:cNvSpPr>
          <p:nvPr/>
        </p:nvSpPr>
        <p:spPr bwMode="auto">
          <a:xfrm>
            <a:off x="250825" y="5476875"/>
            <a:ext cx="17430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b="1"/>
              <a:t>ground state</a:t>
            </a:r>
          </a:p>
        </p:txBody>
      </p:sp>
      <p:sp>
        <p:nvSpPr>
          <p:cNvPr id="399410" name="Text Box 50"/>
          <p:cNvSpPr txBox="1">
            <a:spLocks noChangeArrowheads="1"/>
          </p:cNvSpPr>
          <p:nvPr/>
        </p:nvSpPr>
        <p:spPr bwMode="auto">
          <a:xfrm>
            <a:off x="2100263" y="5532438"/>
            <a:ext cx="20685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b="1"/>
              <a:t>1</a:t>
            </a:r>
            <a:r>
              <a:rPr lang="en-GB" altLang="en-US" b="1" baseline="30000"/>
              <a:t>st</a:t>
            </a:r>
            <a:r>
              <a:rPr lang="en-GB" altLang="en-US" b="1"/>
              <a:t> excited state</a:t>
            </a:r>
          </a:p>
        </p:txBody>
      </p:sp>
      <p:sp>
        <p:nvSpPr>
          <p:cNvPr id="399411" name="Rectangle 51"/>
          <p:cNvSpPr>
            <a:spLocks noChangeArrowheads="1"/>
          </p:cNvSpPr>
          <p:nvPr/>
        </p:nvSpPr>
        <p:spPr bwMode="auto">
          <a:xfrm>
            <a:off x="3689350" y="3141663"/>
            <a:ext cx="5857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b="1" i="1"/>
              <a:t>e</a:t>
            </a:r>
            <a:r>
              <a:rPr lang="en-GB" altLang="en-US" b="1" baseline="-25000"/>
              <a:t>g</a:t>
            </a:r>
            <a:endParaRPr lang="en-GB" altLang="en-US" b="1"/>
          </a:p>
        </p:txBody>
      </p:sp>
      <p:graphicFrame>
        <p:nvGraphicFramePr>
          <p:cNvPr id="1029" name="Object 54"/>
          <p:cNvGraphicFramePr>
            <a:graphicFrameLocks noChangeAspect="1"/>
          </p:cNvGraphicFramePr>
          <p:nvPr/>
        </p:nvGraphicFramePr>
        <p:xfrm>
          <a:off x="769938" y="3141663"/>
          <a:ext cx="12858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CS ChemDraw Drawing" r:id="rId8" imgW="129235" imgH="613867" progId="ChemDraw.Document.6.0">
                  <p:embed/>
                </p:oleObj>
              </mc:Choice>
              <mc:Fallback>
                <p:oleObj name="CS ChemDraw Drawing" r:id="rId8" imgW="129235" imgH="61386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3141663"/>
                        <a:ext cx="12858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5" name="Object 55"/>
          <p:cNvGraphicFramePr>
            <a:graphicFrameLocks noChangeAspect="1"/>
          </p:cNvGraphicFramePr>
          <p:nvPr/>
        </p:nvGraphicFramePr>
        <p:xfrm>
          <a:off x="2589213" y="4652963"/>
          <a:ext cx="12858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CS ChemDraw Drawing" r:id="rId9" imgW="129235" imgH="613867" progId="ChemDraw.Document.6.0">
                  <p:embed/>
                </p:oleObj>
              </mc:Choice>
              <mc:Fallback>
                <p:oleObj name="CS ChemDraw Drawing" r:id="rId9" imgW="129235" imgH="61386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4652963"/>
                        <a:ext cx="12858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6" name="Object 56"/>
          <p:cNvGraphicFramePr>
            <a:graphicFrameLocks noChangeAspect="1"/>
          </p:cNvGraphicFramePr>
          <p:nvPr/>
        </p:nvGraphicFramePr>
        <p:xfrm>
          <a:off x="2984500" y="4660900"/>
          <a:ext cx="1285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CS ChemDraw Drawing" r:id="rId10" imgW="129235" imgH="613867" progId="ChemDraw.Document.6.0">
                  <p:embed/>
                </p:oleObj>
              </mc:Choice>
              <mc:Fallback>
                <p:oleObj name="CS ChemDraw Drawing" r:id="rId10" imgW="129235" imgH="61386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4660900"/>
                        <a:ext cx="1285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7" name="Object 57"/>
          <p:cNvGraphicFramePr>
            <a:graphicFrameLocks noChangeAspect="1"/>
          </p:cNvGraphicFramePr>
          <p:nvPr/>
        </p:nvGraphicFramePr>
        <p:xfrm>
          <a:off x="2820988" y="3101975"/>
          <a:ext cx="1285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CS ChemDraw Drawing" r:id="rId11" imgW="129235" imgH="613867" progId="ChemDraw.Document.6.0">
                  <p:embed/>
                </p:oleObj>
              </mc:Choice>
              <mc:Fallback>
                <p:oleObj name="CS ChemDraw Drawing" r:id="rId11" imgW="129235" imgH="61386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3101975"/>
                        <a:ext cx="12858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9" name="Object 59"/>
          <p:cNvGraphicFramePr>
            <a:graphicFrameLocks noChangeAspect="1"/>
          </p:cNvGraphicFramePr>
          <p:nvPr/>
        </p:nvGraphicFramePr>
        <p:xfrm>
          <a:off x="3378200" y="4672013"/>
          <a:ext cx="1285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CS ChemDraw Drawing" r:id="rId12" imgW="129235" imgH="613867" progId="ChemDraw.Document.6.0">
                  <p:embed/>
                </p:oleObj>
              </mc:Choice>
              <mc:Fallback>
                <p:oleObj name="CS ChemDraw Drawing" r:id="rId12" imgW="129235" imgH="61386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672013"/>
                        <a:ext cx="12858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" name="Text Box 61"/>
          <p:cNvSpPr txBox="1">
            <a:spLocks noChangeArrowheads="1"/>
          </p:cNvSpPr>
          <p:nvPr/>
        </p:nvSpPr>
        <p:spPr bwMode="auto">
          <a:xfrm>
            <a:off x="1749425" y="2209800"/>
            <a:ext cx="6159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sz="2000" b="1" i="1"/>
              <a:t>d</a:t>
            </a:r>
            <a:r>
              <a:rPr lang="en-GB" altLang="en-US" sz="2000" b="1" baseline="30000"/>
              <a:t>4</a:t>
            </a:r>
            <a:endParaRPr lang="en-GB" altLang="en-US" sz="2000" b="1"/>
          </a:p>
        </p:txBody>
      </p:sp>
      <p:sp>
        <p:nvSpPr>
          <p:cNvPr id="399422" name="Line 62"/>
          <p:cNvSpPr>
            <a:spLocks noChangeShapeType="1"/>
          </p:cNvSpPr>
          <p:nvPr/>
        </p:nvSpPr>
        <p:spPr bwMode="auto">
          <a:xfrm>
            <a:off x="4500563" y="5126038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399423" name="Line 63"/>
          <p:cNvSpPr>
            <a:spLocks noChangeShapeType="1"/>
          </p:cNvSpPr>
          <p:nvPr/>
        </p:nvSpPr>
        <p:spPr bwMode="auto">
          <a:xfrm>
            <a:off x="4932363" y="5126038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399424" name="Line 64"/>
          <p:cNvSpPr>
            <a:spLocks noChangeShapeType="1"/>
          </p:cNvSpPr>
          <p:nvPr/>
        </p:nvSpPr>
        <p:spPr bwMode="auto">
          <a:xfrm>
            <a:off x="5364163" y="5126038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399425" name="Line 65"/>
          <p:cNvSpPr>
            <a:spLocks noChangeShapeType="1"/>
          </p:cNvSpPr>
          <p:nvPr/>
        </p:nvSpPr>
        <p:spPr bwMode="auto">
          <a:xfrm>
            <a:off x="4765675" y="3541713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399426" name="Line 66"/>
          <p:cNvSpPr>
            <a:spLocks noChangeShapeType="1"/>
          </p:cNvSpPr>
          <p:nvPr/>
        </p:nvSpPr>
        <p:spPr bwMode="auto">
          <a:xfrm>
            <a:off x="5197475" y="3541713"/>
            <a:ext cx="34607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399427" name="Rectangle 67"/>
          <p:cNvSpPr>
            <a:spLocks noChangeArrowheads="1"/>
          </p:cNvSpPr>
          <p:nvPr/>
        </p:nvSpPr>
        <p:spPr bwMode="auto">
          <a:xfrm>
            <a:off x="5688013" y="4806950"/>
            <a:ext cx="6207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b="1" i="1"/>
              <a:t>t</a:t>
            </a:r>
            <a:r>
              <a:rPr lang="en-GB" altLang="en-US" b="1" baseline="-25000"/>
              <a:t>2g</a:t>
            </a:r>
            <a:endParaRPr lang="en-GB" altLang="en-US" b="1"/>
          </a:p>
        </p:txBody>
      </p:sp>
      <p:sp>
        <p:nvSpPr>
          <p:cNvPr id="399428" name="Text Box 68"/>
          <p:cNvSpPr txBox="1">
            <a:spLocks noChangeArrowheads="1"/>
          </p:cNvSpPr>
          <p:nvPr/>
        </p:nvSpPr>
        <p:spPr bwMode="auto">
          <a:xfrm>
            <a:off x="4130675" y="5534025"/>
            <a:ext cx="21209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b="1"/>
              <a:t>2</a:t>
            </a:r>
            <a:r>
              <a:rPr lang="en-GB" altLang="en-US" b="1" baseline="30000"/>
              <a:t>nd</a:t>
            </a:r>
            <a:r>
              <a:rPr lang="en-GB" altLang="en-US" b="1"/>
              <a:t> excited state</a:t>
            </a:r>
          </a:p>
        </p:txBody>
      </p:sp>
      <p:sp>
        <p:nvSpPr>
          <p:cNvPr id="399429" name="Rectangle 69"/>
          <p:cNvSpPr>
            <a:spLocks noChangeArrowheads="1"/>
          </p:cNvSpPr>
          <p:nvPr/>
        </p:nvSpPr>
        <p:spPr bwMode="auto">
          <a:xfrm>
            <a:off x="5707063" y="3181350"/>
            <a:ext cx="58578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b="1" i="1"/>
              <a:t>e</a:t>
            </a:r>
            <a:r>
              <a:rPr lang="en-GB" altLang="en-US" b="1" baseline="-25000"/>
              <a:t>g</a:t>
            </a:r>
            <a:endParaRPr lang="en-GB" altLang="en-US" b="1"/>
          </a:p>
        </p:txBody>
      </p:sp>
      <p:graphicFrame>
        <p:nvGraphicFramePr>
          <p:cNvPr id="399430" name="Object 70"/>
          <p:cNvGraphicFramePr>
            <a:graphicFrameLocks noChangeAspect="1"/>
          </p:cNvGraphicFramePr>
          <p:nvPr/>
        </p:nvGraphicFramePr>
        <p:xfrm>
          <a:off x="4606925" y="4692650"/>
          <a:ext cx="1285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CS ChemDraw Drawing" r:id="rId13" imgW="129235" imgH="613867" progId="ChemDraw.Document.6.0">
                  <p:embed/>
                </p:oleObj>
              </mc:Choice>
              <mc:Fallback>
                <p:oleObj name="CS ChemDraw Drawing" r:id="rId13" imgW="129235" imgH="61386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4692650"/>
                        <a:ext cx="1285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1" name="Object 71"/>
          <p:cNvGraphicFramePr>
            <a:graphicFrameLocks noChangeAspect="1"/>
          </p:cNvGraphicFramePr>
          <p:nvPr/>
        </p:nvGraphicFramePr>
        <p:xfrm>
          <a:off x="5002213" y="4700588"/>
          <a:ext cx="12858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CS ChemDraw Drawing" r:id="rId14" imgW="129235" imgH="613867" progId="ChemDraw.Document.6.0">
                  <p:embed/>
                </p:oleObj>
              </mc:Choice>
              <mc:Fallback>
                <p:oleObj name="CS ChemDraw Drawing" r:id="rId14" imgW="129235" imgH="61386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4700588"/>
                        <a:ext cx="12858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2" name="Object 72"/>
          <p:cNvGraphicFramePr>
            <a:graphicFrameLocks noChangeAspect="1"/>
          </p:cNvGraphicFramePr>
          <p:nvPr/>
        </p:nvGraphicFramePr>
        <p:xfrm>
          <a:off x="4838700" y="3141663"/>
          <a:ext cx="1285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CS ChemDraw Drawing" r:id="rId15" imgW="129235" imgH="613867" progId="ChemDraw.Document.6.0">
                  <p:embed/>
                </p:oleObj>
              </mc:Choice>
              <mc:Fallback>
                <p:oleObj name="CS ChemDraw Drawing" r:id="rId15" imgW="129235" imgH="613867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141663"/>
                        <a:ext cx="12858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5" name="Line 75"/>
          <p:cNvSpPr>
            <a:spLocks noChangeShapeType="1"/>
          </p:cNvSpPr>
          <p:nvPr/>
        </p:nvSpPr>
        <p:spPr bwMode="auto">
          <a:xfrm>
            <a:off x="4284663" y="2636838"/>
            <a:ext cx="1657350" cy="3168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399436" name="Line 76"/>
          <p:cNvSpPr>
            <a:spLocks noChangeShapeType="1"/>
          </p:cNvSpPr>
          <p:nvPr/>
        </p:nvSpPr>
        <p:spPr bwMode="auto">
          <a:xfrm flipV="1">
            <a:off x="4357688" y="2636838"/>
            <a:ext cx="1657350" cy="3168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399437" name="Text Box 77"/>
          <p:cNvSpPr txBox="1">
            <a:spLocks noChangeArrowheads="1"/>
          </p:cNvSpPr>
          <p:nvPr/>
        </p:nvSpPr>
        <p:spPr bwMode="auto">
          <a:xfrm>
            <a:off x="6732588" y="3573463"/>
            <a:ext cx="19431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GB" altLang="en-US" sz="2000" b="1"/>
              <a:t>Only one spin allowed transition</a:t>
            </a:r>
          </a:p>
        </p:txBody>
      </p:sp>
      <p:sp>
        <p:nvSpPr>
          <p:cNvPr id="1069" name="Rectangle 78"/>
          <p:cNvSpPr>
            <a:spLocks noChangeArrowheads="1"/>
          </p:cNvSpPr>
          <p:nvPr/>
        </p:nvSpPr>
        <p:spPr bwMode="auto">
          <a:xfrm>
            <a:off x="6659563" y="3500438"/>
            <a:ext cx="2089150" cy="1441450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0" tIns="180000" rIns="180000" bIns="180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99440" name="Object 80"/>
          <p:cNvGraphicFramePr>
            <a:graphicFrameLocks noChangeAspect="1"/>
          </p:cNvGraphicFramePr>
          <p:nvPr/>
        </p:nvGraphicFramePr>
        <p:xfrm>
          <a:off x="5140325" y="3141663"/>
          <a:ext cx="152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CS ChemDraw Drawing" r:id="rId16" imgW="139903" imgH="642823" progId="ChemDraw.Document.6.0">
                  <p:embed/>
                </p:oleObj>
              </mc:Choice>
              <mc:Fallback>
                <p:oleObj name="CS ChemDraw Drawing" r:id="rId16" imgW="139903" imgH="642823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141663"/>
                        <a:ext cx="152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15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9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9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9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9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9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9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9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9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9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144 -0.225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9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9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9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9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9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9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9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9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9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9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9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9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6" dur="2000" fill="hold"/>
                                        <p:tgtEl>
                                          <p:spTgt spid="399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2.59259E-6 L 0.03351 -0.2203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99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9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9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399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1" grpId="0" animBg="1"/>
      <p:bldP spid="399402" grpId="0" animBg="1"/>
      <p:bldP spid="399403" grpId="0" animBg="1"/>
      <p:bldP spid="399404" grpId="0" animBg="1"/>
      <p:bldP spid="399405" grpId="0" animBg="1"/>
      <p:bldP spid="399406" grpId="0"/>
      <p:bldP spid="399410" grpId="0"/>
      <p:bldP spid="399411" grpId="0"/>
      <p:bldP spid="399422" grpId="0" animBg="1"/>
      <p:bldP spid="399423" grpId="0" animBg="1"/>
      <p:bldP spid="399424" grpId="0" animBg="1"/>
      <p:bldP spid="399425" grpId="0" animBg="1"/>
      <p:bldP spid="399426" grpId="0" animBg="1"/>
      <p:bldP spid="399427" grpId="0"/>
      <p:bldP spid="399428" grpId="0"/>
      <p:bldP spid="399429" grpId="0"/>
      <p:bldP spid="399435" grpId="0" animBg="1"/>
      <p:bldP spid="399436" grpId="0" animBg="1"/>
      <p:bldP spid="106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0304" y="152400"/>
            <a:ext cx="5683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rgbClr val="B533BF"/>
                </a:solidFill>
              </a:rPr>
              <a:t>The </a:t>
            </a:r>
            <a:r>
              <a:rPr lang="en-IN" sz="3200" b="1" dirty="0" smtClean="0">
                <a:solidFill>
                  <a:srgbClr val="B533BF"/>
                </a:solidFill>
              </a:rPr>
              <a:t>Spectra </a:t>
            </a:r>
            <a:r>
              <a:rPr lang="en-IN" sz="3200" b="1" dirty="0">
                <a:solidFill>
                  <a:srgbClr val="B533BF"/>
                </a:solidFill>
              </a:rPr>
              <a:t>of </a:t>
            </a:r>
            <a:r>
              <a:rPr lang="en-IN" sz="3200" b="1" dirty="0" smtClean="0">
                <a:solidFill>
                  <a:srgbClr val="B533BF"/>
                </a:solidFill>
              </a:rPr>
              <a:t>High-Spin </a:t>
            </a:r>
            <a:r>
              <a:rPr lang="en-IN" sz="3200" b="1" dirty="0">
                <a:solidFill>
                  <a:srgbClr val="B533BF"/>
                </a:solidFill>
              </a:rPr>
              <a:t>d</a:t>
            </a:r>
            <a:r>
              <a:rPr lang="en-IN" sz="3200" b="1" baseline="30000" dirty="0">
                <a:solidFill>
                  <a:srgbClr val="B533BF"/>
                </a:solidFill>
              </a:rPr>
              <a:t>5</a:t>
            </a:r>
            <a:r>
              <a:rPr lang="en-IN" sz="3200" b="1" dirty="0">
                <a:solidFill>
                  <a:srgbClr val="B533BF"/>
                </a:solidFill>
              </a:rPr>
              <a:t> </a:t>
            </a:r>
            <a:r>
              <a:rPr lang="en-IN" sz="3200" b="1" dirty="0" smtClean="0">
                <a:solidFill>
                  <a:srgbClr val="B533BF"/>
                </a:solidFill>
              </a:rPr>
              <a:t>Ions</a:t>
            </a:r>
            <a:endParaRPr lang="en-IN" sz="3200" b="1" dirty="0">
              <a:solidFill>
                <a:srgbClr val="B533BF"/>
              </a:solidFill>
            </a:endParaRPr>
          </a:p>
        </p:txBody>
      </p:sp>
      <p:sp>
        <p:nvSpPr>
          <p:cNvPr id="3" name="Text Box 28"/>
          <p:cNvSpPr txBox="1">
            <a:spLocks noChangeArrowheads="1"/>
          </p:cNvSpPr>
          <p:nvPr/>
        </p:nvSpPr>
        <p:spPr bwMode="auto">
          <a:xfrm>
            <a:off x="441325" y="1001713"/>
            <a:ext cx="82454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87319F"/>
                </a:solidFill>
              </a:rPr>
              <a:t>For high-spin </a:t>
            </a:r>
            <a:r>
              <a:rPr lang="en-US" altLang="en-US" sz="2000" b="1" i="1" dirty="0">
                <a:solidFill>
                  <a:srgbClr val="87319F"/>
                </a:solidFill>
              </a:rPr>
              <a:t>d</a:t>
            </a:r>
            <a:r>
              <a:rPr lang="en-US" altLang="en-US" sz="2000" b="1" baseline="30000" dirty="0">
                <a:solidFill>
                  <a:srgbClr val="87319F"/>
                </a:solidFill>
              </a:rPr>
              <a:t>5</a:t>
            </a:r>
            <a:r>
              <a:rPr lang="en-US" altLang="en-US" sz="2000" b="1" dirty="0">
                <a:solidFill>
                  <a:srgbClr val="87319F"/>
                </a:solidFill>
              </a:rPr>
              <a:t> ions all possible d-d transitions are spin-forbidden. </a:t>
            </a:r>
            <a:endParaRPr lang="en-US" altLang="en-US" sz="2000" b="1" dirty="0" smtClean="0">
              <a:solidFill>
                <a:srgbClr val="87319F"/>
              </a:solidFill>
            </a:endParaRPr>
          </a:p>
          <a:p>
            <a:endParaRPr lang="en-US" altLang="en-US" sz="2000" b="1" dirty="0" smtClean="0">
              <a:solidFill>
                <a:srgbClr val="87319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As </a:t>
            </a:r>
            <a:r>
              <a:rPr lang="en-US" altLang="en-US" sz="2000" b="1" dirty="0">
                <a:solidFill>
                  <a:srgbClr val="87319F"/>
                </a:solidFill>
              </a:rPr>
              <a:t>a 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 result</a:t>
            </a:r>
            <a:r>
              <a:rPr lang="en-US" altLang="en-US" sz="2000" b="1" dirty="0">
                <a:solidFill>
                  <a:srgbClr val="87319F"/>
                </a:solidFill>
              </a:rPr>
              <a:t>, the bands in spectra of high-spin complexes of </a:t>
            </a:r>
            <a:r>
              <a:rPr lang="en-US" altLang="en-US" sz="2000" b="1" dirty="0" err="1">
                <a:solidFill>
                  <a:srgbClr val="87319F"/>
                </a:solidFill>
              </a:rPr>
              <a:t>Mn</a:t>
            </a:r>
            <a:r>
              <a:rPr lang="en-US" altLang="en-US" sz="2000" b="1" dirty="0">
                <a:solidFill>
                  <a:srgbClr val="87319F"/>
                </a:solidFill>
              </a:rPr>
              <a:t>(II) and 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Fe(III) are </a:t>
            </a:r>
            <a:r>
              <a:rPr lang="en-US" altLang="en-US" sz="2000" b="1" dirty="0">
                <a:solidFill>
                  <a:srgbClr val="87319F"/>
                </a:solidFill>
              </a:rPr>
              <a:t>very weak, and the compounds are nearly colorless. </a:t>
            </a:r>
            <a:endParaRPr lang="en-US" altLang="en-US" sz="2000" b="1" dirty="0" smtClean="0">
              <a:solidFill>
                <a:srgbClr val="87319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en-US" sz="2000" b="1" dirty="0">
              <a:solidFill>
                <a:srgbClr val="87319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Below </a:t>
            </a:r>
            <a:r>
              <a:rPr lang="en-US" altLang="en-US" sz="2000" b="1" dirty="0">
                <a:solidFill>
                  <a:srgbClr val="87319F"/>
                </a:solidFill>
              </a:rPr>
              <a:t>is 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shown a </a:t>
            </a:r>
            <a:r>
              <a:rPr lang="en-US" altLang="en-US" sz="2000" b="1" i="1" dirty="0">
                <a:solidFill>
                  <a:srgbClr val="87319F"/>
                </a:solidFill>
              </a:rPr>
              <a:t>d</a:t>
            </a:r>
            <a:r>
              <a:rPr lang="en-US" altLang="en-US" sz="2000" b="1" dirty="0">
                <a:solidFill>
                  <a:srgbClr val="87319F"/>
                </a:solidFill>
              </a:rPr>
              <a:t>-</a:t>
            </a:r>
            <a:r>
              <a:rPr lang="en-US" altLang="en-US" sz="2000" b="1" i="1" dirty="0">
                <a:solidFill>
                  <a:srgbClr val="87319F"/>
                </a:solidFill>
              </a:rPr>
              <a:t>d</a:t>
            </a:r>
            <a:r>
              <a:rPr lang="en-US" altLang="en-US" sz="2000" b="1" dirty="0">
                <a:solidFill>
                  <a:srgbClr val="87319F"/>
                </a:solidFill>
              </a:rPr>
              <a:t> transition for a high-spin </a:t>
            </a:r>
            <a:r>
              <a:rPr lang="en-US" altLang="en-US" sz="2000" b="1" i="1" dirty="0">
                <a:solidFill>
                  <a:srgbClr val="87319F"/>
                </a:solidFill>
              </a:rPr>
              <a:t>d</a:t>
            </a:r>
            <a:r>
              <a:rPr lang="en-US" altLang="en-US" sz="2000" b="1" baseline="30000" dirty="0">
                <a:solidFill>
                  <a:srgbClr val="87319F"/>
                </a:solidFill>
              </a:rPr>
              <a:t>5</a:t>
            </a:r>
            <a:r>
              <a:rPr lang="en-US" altLang="en-US" sz="2000" b="1" dirty="0">
                <a:solidFill>
                  <a:srgbClr val="87319F"/>
                </a:solidFill>
              </a:rPr>
              <a:t> ion, showing that it is spin-forbidden.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207647"/>
              </p:ext>
            </p:extLst>
          </p:nvPr>
        </p:nvGraphicFramePr>
        <p:xfrm>
          <a:off x="2006674" y="4020071"/>
          <a:ext cx="1658937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CS ChemDraw Drawing" r:id="rId3" imgW="1658520" imgH="2786400" progId="ChemDraw.Document.5.0">
                  <p:embed/>
                </p:oleObj>
              </mc:Choice>
              <mc:Fallback>
                <p:oleObj name="CS ChemDraw Drawing" r:id="rId3" imgW="1658520" imgH="2786400" progId="ChemDraw.Document.5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74" y="4020071"/>
                        <a:ext cx="1658937" cy="213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976049"/>
              </p:ext>
            </p:extLst>
          </p:nvPr>
        </p:nvGraphicFramePr>
        <p:xfrm>
          <a:off x="6304036" y="3943871"/>
          <a:ext cx="1301750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CS ChemDraw Drawing" r:id="rId5" imgW="1658520" imgH="2786400" progId="ChemDraw.Document.5.0">
                  <p:embed/>
                </p:oleObj>
              </mc:Choice>
              <mc:Fallback>
                <p:oleObj name="CS ChemDraw Drawing" r:id="rId5" imgW="1658520" imgH="2786400" progId="ChemDraw.Document.5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036" y="3943871"/>
                        <a:ext cx="1301750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189236" y="5696471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V="1">
            <a:off x="2722636" y="5696471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V="1">
            <a:off x="3256036" y="5696471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V="1">
            <a:off x="2417836" y="3715271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V="1">
            <a:off x="2951236" y="3715271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6380236" y="5620271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6913636" y="5620271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6608836" y="3639071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6989836" y="3639071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6761236" y="3639071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4267200" y="4953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V="1">
            <a:off x="970036" y="4705871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496961" y="4107384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energy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3256036" y="3791471"/>
            <a:ext cx="85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 i="1">
                <a:latin typeface="Times New Roman" pitchFamily="18" charset="0"/>
              </a:rPr>
              <a:t>e</a:t>
            </a:r>
            <a:r>
              <a:rPr lang="en-US" altLang="en-US" sz="2800" b="1" i="1" baseline="-25000">
                <a:latin typeface="Times New Roman" pitchFamily="18" charset="0"/>
              </a:rPr>
              <a:t>g</a:t>
            </a: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7294636" y="3715271"/>
            <a:ext cx="85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 i="1">
                <a:latin typeface="Times New Roman" pitchFamily="18" charset="0"/>
              </a:rPr>
              <a:t>e</a:t>
            </a:r>
            <a:r>
              <a:rPr lang="en-US" altLang="en-US" sz="2800" b="1" i="1" baseline="-25000">
                <a:latin typeface="Times New Roman" pitchFamily="18" charset="0"/>
              </a:rPr>
              <a:t>g</a:t>
            </a: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637036" y="5772671"/>
            <a:ext cx="85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 i="1">
                <a:latin typeface="Times New Roman" pitchFamily="18" charset="0"/>
              </a:rPr>
              <a:t>t</a:t>
            </a:r>
            <a:r>
              <a:rPr lang="en-US" altLang="en-US" sz="2800" b="1" i="1" baseline="-25000">
                <a:latin typeface="Times New Roman" pitchFamily="18" charset="0"/>
              </a:rPr>
              <a:t>2g</a:t>
            </a: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7523236" y="5772671"/>
            <a:ext cx="85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 i="1">
                <a:latin typeface="Times New Roman" pitchFamily="18" charset="0"/>
              </a:rPr>
              <a:t>t</a:t>
            </a:r>
            <a:r>
              <a:rPr lang="en-US" altLang="en-US" sz="2800" b="1" i="1" baseline="-25000">
                <a:latin typeface="Times New Roman" pitchFamily="18" charset="0"/>
              </a:rPr>
              <a:t>2g</a:t>
            </a:r>
          </a:p>
        </p:txBody>
      </p:sp>
      <p:sp>
        <p:nvSpPr>
          <p:cNvPr id="25" name="Line 75"/>
          <p:cNvSpPr>
            <a:spLocks noChangeShapeType="1"/>
          </p:cNvSpPr>
          <p:nvPr/>
        </p:nvSpPr>
        <p:spPr bwMode="auto">
          <a:xfrm>
            <a:off x="6088136" y="3248482"/>
            <a:ext cx="1657350" cy="3168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26" name="Line 76"/>
          <p:cNvSpPr>
            <a:spLocks noChangeShapeType="1"/>
          </p:cNvSpPr>
          <p:nvPr/>
        </p:nvSpPr>
        <p:spPr bwMode="auto">
          <a:xfrm flipV="1">
            <a:off x="6161161" y="3248482"/>
            <a:ext cx="1657350" cy="3168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0" tIns="180000" rIns="180000" bIns="180000">
            <a:spAutoFit/>
          </a:bodyPr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200956" y="4504259"/>
            <a:ext cx="159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smtClean="0">
                <a:solidFill>
                  <a:srgbClr val="BC5014"/>
                </a:solidFill>
              </a:rPr>
              <a:t>Spin forbidden</a:t>
            </a:r>
            <a:endParaRPr lang="en-IN" b="1" i="1" dirty="0">
              <a:solidFill>
                <a:srgbClr val="BC50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245" y="152400"/>
            <a:ext cx="8881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Case in Point: Tetrahedral vs Octahedral Complexes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52400" y="838200"/>
            <a:ext cx="8686800" cy="2743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As we have seen, a tetrahedron has no center of symmetry, and so orbitals in such symmetry cannot be </a:t>
            </a:r>
            <a:r>
              <a:rPr lang="en-US" altLang="en-US" sz="2000" b="1" i="1" dirty="0" err="1" smtClean="0">
                <a:solidFill>
                  <a:srgbClr val="87319F"/>
                </a:solidFill>
              </a:rPr>
              <a:t>gerade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. Hence the </a:t>
            </a:r>
            <a:r>
              <a:rPr lang="en-US" altLang="en-US" sz="2000" b="1" i="1" dirty="0" smtClean="0">
                <a:solidFill>
                  <a:srgbClr val="87319F"/>
                </a:solidFill>
              </a:rPr>
              <a:t>d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-levels in a tetrahedral complex are </a:t>
            </a:r>
            <a:r>
              <a:rPr lang="en-US" altLang="en-US" sz="2000" b="1" i="1" dirty="0" smtClean="0">
                <a:solidFill>
                  <a:srgbClr val="87319F"/>
                </a:solidFill>
              </a:rPr>
              <a:t>e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 and </a:t>
            </a:r>
            <a:r>
              <a:rPr lang="en-US" altLang="en-US" sz="2000" b="1" i="1" dirty="0" smtClean="0">
                <a:solidFill>
                  <a:srgbClr val="87319F"/>
                </a:solidFill>
              </a:rPr>
              <a:t>t</a:t>
            </a:r>
            <a:r>
              <a:rPr lang="en-US" altLang="en-US" sz="2000" b="1" baseline="-25000" dirty="0" smtClean="0">
                <a:solidFill>
                  <a:srgbClr val="87319F"/>
                </a:solidFill>
              </a:rPr>
              <a:t>2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, with no ‘</a:t>
            </a:r>
            <a:r>
              <a:rPr lang="en-US" altLang="en-US" sz="2000" b="1" i="1" dirty="0" smtClean="0">
                <a:solidFill>
                  <a:srgbClr val="87319F"/>
                </a:solidFill>
              </a:rPr>
              <a:t>g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’ for </a:t>
            </a:r>
            <a:r>
              <a:rPr lang="en-US" altLang="en-US" sz="2000" b="1" i="1" dirty="0" err="1" smtClean="0">
                <a:solidFill>
                  <a:srgbClr val="87319F"/>
                </a:solidFill>
              </a:rPr>
              <a:t>gerade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This largely overcomes the </a:t>
            </a:r>
            <a:r>
              <a:rPr lang="en-US" altLang="en-US" sz="2000" b="1" dirty="0" err="1" smtClean="0">
                <a:solidFill>
                  <a:srgbClr val="87319F"/>
                </a:solidFill>
              </a:rPr>
              <a:t>Laporte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 selection rules (enabled by </a:t>
            </a:r>
            <a:r>
              <a:rPr lang="en-US" altLang="en-US" sz="2000" b="1" i="1" dirty="0" smtClean="0">
                <a:solidFill>
                  <a:srgbClr val="87319F"/>
                </a:solidFill>
              </a:rPr>
              <a:t>d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-</a:t>
            </a:r>
            <a:r>
              <a:rPr lang="en-US" altLang="en-US" sz="2000" b="1" i="1" dirty="0" smtClean="0">
                <a:solidFill>
                  <a:srgbClr val="87319F"/>
                </a:solidFill>
              </a:rPr>
              <a:t>p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 mixing), so that tetrahedral complexes tend to be more intense in color than octahedral.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Thus, we see that dissolving CoCl</a:t>
            </a:r>
            <a:r>
              <a:rPr lang="en-US" altLang="en-US" sz="2000" b="1" baseline="-25000" dirty="0" smtClean="0">
                <a:solidFill>
                  <a:srgbClr val="87319F"/>
                </a:solidFill>
              </a:rPr>
              <a:t>2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 in water produces a pale pink solution of [Co(H</a:t>
            </a:r>
            <a:r>
              <a:rPr lang="en-US" altLang="en-US" sz="2000" b="1" baseline="-25000" dirty="0" smtClean="0">
                <a:solidFill>
                  <a:srgbClr val="87319F"/>
                </a:solidFill>
              </a:rPr>
              <a:t>2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O)</a:t>
            </a:r>
            <a:r>
              <a:rPr lang="en-US" altLang="en-US" sz="2000" b="1" baseline="-25000" dirty="0" smtClean="0">
                <a:solidFill>
                  <a:srgbClr val="87319F"/>
                </a:solidFill>
              </a:rPr>
              <a:t>6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]</a:t>
            </a:r>
            <a:r>
              <a:rPr lang="en-US" altLang="en-US" sz="2000" b="1" baseline="30000" dirty="0" smtClean="0">
                <a:solidFill>
                  <a:srgbClr val="87319F"/>
                </a:solidFill>
              </a:rPr>
              <a:t>2+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, but in alcohol tetrahedral [CoCl</a:t>
            </a:r>
            <a:r>
              <a:rPr lang="en-US" altLang="en-US" sz="2000" b="1" baseline="-25000" dirty="0" smtClean="0">
                <a:solidFill>
                  <a:srgbClr val="87319F"/>
                </a:solidFill>
              </a:rPr>
              <a:t>2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(CH</a:t>
            </a:r>
            <a:r>
              <a:rPr lang="en-US" altLang="en-US" sz="2000" b="1" baseline="-25000" dirty="0" smtClean="0">
                <a:solidFill>
                  <a:srgbClr val="87319F"/>
                </a:solidFill>
              </a:rPr>
              <a:t>3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CH</a:t>
            </a:r>
            <a:r>
              <a:rPr lang="en-US" altLang="en-US" sz="2000" b="1" baseline="-25000" dirty="0" smtClean="0">
                <a:solidFill>
                  <a:srgbClr val="87319F"/>
                </a:solidFill>
              </a:rPr>
              <a:t>2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OH)</a:t>
            </a:r>
            <a:r>
              <a:rPr lang="en-US" altLang="en-US" sz="2000" b="1" baseline="-25000" dirty="0" smtClean="0">
                <a:solidFill>
                  <a:srgbClr val="87319F"/>
                </a:solidFill>
              </a:rPr>
              <a:t>2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] forms, which is a very intense blue color. </a:t>
            </a:r>
            <a:endParaRPr lang="en-US" altLang="en-US" sz="2000" b="1" dirty="0">
              <a:solidFill>
                <a:srgbClr val="87319F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41003"/>
            <a:ext cx="4114800" cy="3481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3886200"/>
            <a:ext cx="22002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2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284" y="152400"/>
            <a:ext cx="6943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J-T Distortion Possibilities for High-Spin </a:t>
            </a:r>
          </a:p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Octahedral Complexes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20" y="1104900"/>
            <a:ext cx="74676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172200"/>
            <a:ext cx="8356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smtClean="0">
                <a:solidFill>
                  <a:srgbClr val="C00000"/>
                </a:solidFill>
              </a:rPr>
              <a:t>According to </a:t>
            </a:r>
            <a:r>
              <a:rPr lang="en-IN" b="1" i="1" dirty="0" err="1" smtClean="0">
                <a:solidFill>
                  <a:srgbClr val="C00000"/>
                </a:solidFill>
              </a:rPr>
              <a:t>Jahn</a:t>
            </a:r>
            <a:r>
              <a:rPr lang="en-IN" b="1" i="1" dirty="0" smtClean="0">
                <a:solidFill>
                  <a:srgbClr val="C00000"/>
                </a:solidFill>
              </a:rPr>
              <a:t>-Teller theorem, high spin d</a:t>
            </a:r>
            <a:r>
              <a:rPr lang="en-IN" b="1" i="1" baseline="30000" dirty="0" smtClean="0">
                <a:solidFill>
                  <a:srgbClr val="C00000"/>
                </a:solidFill>
              </a:rPr>
              <a:t>3</a:t>
            </a:r>
            <a:r>
              <a:rPr lang="en-IN" b="1" i="1" dirty="0" smtClean="0">
                <a:solidFill>
                  <a:srgbClr val="C00000"/>
                </a:solidFill>
              </a:rPr>
              <a:t>, d</a:t>
            </a:r>
            <a:r>
              <a:rPr lang="en-IN" b="1" i="1" baseline="30000" dirty="0" smtClean="0">
                <a:solidFill>
                  <a:srgbClr val="C00000"/>
                </a:solidFill>
              </a:rPr>
              <a:t>5</a:t>
            </a:r>
            <a:r>
              <a:rPr lang="en-IN" b="1" i="1" dirty="0" smtClean="0">
                <a:solidFill>
                  <a:srgbClr val="C00000"/>
                </a:solidFill>
              </a:rPr>
              <a:t>, d</a:t>
            </a:r>
            <a:r>
              <a:rPr lang="en-IN" b="1" i="1" baseline="30000" dirty="0" smtClean="0">
                <a:solidFill>
                  <a:srgbClr val="C00000"/>
                </a:solidFill>
              </a:rPr>
              <a:t>8</a:t>
            </a:r>
            <a:r>
              <a:rPr lang="en-IN" b="1" i="1" dirty="0" smtClean="0">
                <a:solidFill>
                  <a:srgbClr val="C00000"/>
                </a:solidFill>
              </a:rPr>
              <a:t>, and d</a:t>
            </a:r>
            <a:r>
              <a:rPr lang="en-IN" b="1" i="1" baseline="30000" dirty="0" smtClean="0">
                <a:solidFill>
                  <a:srgbClr val="C00000"/>
                </a:solidFill>
              </a:rPr>
              <a:t>10</a:t>
            </a:r>
            <a:r>
              <a:rPr lang="en-IN" b="1" i="1" dirty="0" smtClean="0">
                <a:solidFill>
                  <a:srgbClr val="C00000"/>
                </a:solidFill>
              </a:rPr>
              <a:t> complexes wont exhibit </a:t>
            </a:r>
          </a:p>
          <a:p>
            <a:r>
              <a:rPr lang="en-IN" b="1" i="1" dirty="0" smtClean="0">
                <a:solidFill>
                  <a:srgbClr val="C00000"/>
                </a:solidFill>
              </a:rPr>
              <a:t>distortion because there is no electronic degeneracy.</a:t>
            </a:r>
            <a:endParaRPr lang="en-IN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0007" y="152400"/>
            <a:ext cx="6924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Not All Complexes Exhibit J-T Distortion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8" b="68483"/>
          <a:stretch/>
        </p:blipFill>
        <p:spPr bwMode="auto">
          <a:xfrm>
            <a:off x="175198" y="1197934"/>
            <a:ext cx="4311526" cy="226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75329" b="2525"/>
          <a:stretch/>
        </p:blipFill>
        <p:spPr bwMode="auto">
          <a:xfrm>
            <a:off x="2286000" y="4110957"/>
            <a:ext cx="4874179" cy="179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1" t="36305" b="27920"/>
          <a:stretch/>
        </p:blipFill>
        <p:spPr bwMode="auto">
          <a:xfrm>
            <a:off x="4876800" y="1098699"/>
            <a:ext cx="4120116" cy="246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2553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0257" y="838200"/>
            <a:ext cx="426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>
                <a:solidFill>
                  <a:srgbClr val="87319F"/>
                </a:solidFill>
              </a:rPr>
              <a:t>Jahn</a:t>
            </a:r>
            <a:r>
              <a:rPr lang="en-IN" b="1" dirty="0" smtClean="0">
                <a:solidFill>
                  <a:srgbClr val="87319F"/>
                </a:solidFill>
              </a:rPr>
              <a:t>-Teller Effect: Tetragonal Compression </a:t>
            </a:r>
            <a:endParaRPr lang="en-IN" b="1" dirty="0">
              <a:solidFill>
                <a:srgbClr val="87319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838200"/>
            <a:ext cx="404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>
                <a:solidFill>
                  <a:srgbClr val="87319F"/>
                </a:solidFill>
              </a:rPr>
              <a:t>Jahn</a:t>
            </a:r>
            <a:r>
              <a:rPr lang="en-IN" b="1" dirty="0" smtClean="0">
                <a:solidFill>
                  <a:srgbClr val="87319F"/>
                </a:solidFill>
              </a:rPr>
              <a:t>-Teller Effect: Tetragonal Elongation </a:t>
            </a:r>
            <a:endParaRPr lang="en-IN" b="1" dirty="0">
              <a:solidFill>
                <a:srgbClr val="87319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7767" y="3810000"/>
            <a:ext cx="329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87319F"/>
                </a:solidFill>
              </a:rPr>
              <a:t>NO </a:t>
            </a:r>
            <a:r>
              <a:rPr lang="en-IN" b="1" dirty="0" err="1" smtClean="0">
                <a:solidFill>
                  <a:srgbClr val="87319F"/>
                </a:solidFill>
              </a:rPr>
              <a:t>Jahn</a:t>
            </a:r>
            <a:r>
              <a:rPr lang="en-IN" b="1" dirty="0" smtClean="0">
                <a:solidFill>
                  <a:srgbClr val="87319F"/>
                </a:solidFill>
              </a:rPr>
              <a:t>-Teller Effect: No change</a:t>
            </a:r>
            <a:endParaRPr lang="en-IN" b="1" dirty="0">
              <a:solidFill>
                <a:srgbClr val="87319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" y="838200"/>
            <a:ext cx="4495800" cy="27934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4689617" y="838200"/>
            <a:ext cx="4378184" cy="27934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63553"/>
            <a:ext cx="4572000" cy="225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6107668"/>
            <a:ext cx="8960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rgbClr val="C00000"/>
                </a:solidFill>
              </a:rPr>
              <a:t>Limitation of </a:t>
            </a:r>
            <a:r>
              <a:rPr lang="en-IN" sz="2000" b="1" i="1" dirty="0" err="1" smtClean="0">
                <a:solidFill>
                  <a:srgbClr val="C00000"/>
                </a:solidFill>
              </a:rPr>
              <a:t>Jahn</a:t>
            </a:r>
            <a:r>
              <a:rPr lang="en-IN" sz="2000" b="1" i="1" dirty="0" smtClean="0">
                <a:solidFill>
                  <a:srgbClr val="C00000"/>
                </a:solidFill>
              </a:rPr>
              <a:t>-Teller Theorem: For certain configurations, it cannot predict the </a:t>
            </a:r>
          </a:p>
          <a:p>
            <a:r>
              <a:rPr lang="en-IN" sz="2000" b="1" i="1" dirty="0" smtClean="0">
                <a:solidFill>
                  <a:srgbClr val="C00000"/>
                </a:solidFill>
              </a:rPr>
              <a:t>type of distortion</a:t>
            </a:r>
            <a:endParaRPr lang="en-IN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76" y="152400"/>
            <a:ext cx="9077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Will a d</a:t>
            </a:r>
            <a:r>
              <a:rPr lang="en-US" sz="3200" b="1" baseline="30000" dirty="0" smtClean="0">
                <a:solidFill>
                  <a:srgbClr val="B533BF"/>
                </a:solidFill>
              </a:rPr>
              <a:t>2</a:t>
            </a:r>
            <a:r>
              <a:rPr lang="en-US" sz="3200" b="1" dirty="0" smtClean="0">
                <a:solidFill>
                  <a:srgbClr val="B533BF"/>
                </a:solidFill>
              </a:rPr>
              <a:t> system Exhibit Compression or Elongation?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31" y="751345"/>
            <a:ext cx="8445223" cy="580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8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9775" y="152400"/>
            <a:ext cx="4504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Spinel Structures and CFT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56" y="3429000"/>
            <a:ext cx="48768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5160" y="838200"/>
            <a:ext cx="869023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itchFamily="34" charset="0"/>
              </a:rPr>
              <a:t>Spinel is MgAl</a:t>
            </a:r>
            <a:r>
              <a:rPr lang="en-US" altLang="en-US" baseline="-25000" dirty="0">
                <a:latin typeface="Arial" pitchFamily="34" charset="0"/>
              </a:rPr>
              <a:t>2</a:t>
            </a:r>
            <a:r>
              <a:rPr lang="en-US" altLang="en-US" dirty="0">
                <a:latin typeface="Arial" pitchFamily="34" charset="0"/>
              </a:rPr>
              <a:t>O</a:t>
            </a:r>
            <a:r>
              <a:rPr lang="en-US" altLang="en-US" baseline="-25000" dirty="0">
                <a:latin typeface="Arial" pitchFamily="34" charset="0"/>
              </a:rPr>
              <a:t>4</a:t>
            </a:r>
          </a:p>
          <a:p>
            <a:endParaRPr lang="en-US" altLang="en-US" baseline="-25000" dirty="0">
              <a:latin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itchFamily="34" charset="0"/>
              </a:rPr>
              <a:t>Many compounds adopt this type of structure</a:t>
            </a:r>
            <a:r>
              <a:rPr lang="en-US" altLang="en-US" dirty="0" smtClean="0">
                <a:latin typeface="Arial" pitchFamily="34" charset="0"/>
              </a:rPr>
              <a:t>. The general spinel structure is written as </a:t>
            </a:r>
            <a:r>
              <a:rPr lang="en-US" altLang="en-US" dirty="0">
                <a:latin typeface="Arial" pitchFamily="34" charset="0"/>
              </a:rPr>
              <a:t>(M</a:t>
            </a:r>
            <a:r>
              <a:rPr lang="en-US" altLang="en-US" baseline="30000" dirty="0">
                <a:latin typeface="Arial" pitchFamily="34" charset="0"/>
              </a:rPr>
              <a:t>2+</a:t>
            </a:r>
            <a:r>
              <a:rPr lang="en-US" altLang="en-US" dirty="0">
                <a:latin typeface="Arial" pitchFamily="34" charset="0"/>
              </a:rPr>
              <a:t>)(2M</a:t>
            </a:r>
            <a:r>
              <a:rPr lang="en-US" altLang="en-US" baseline="30000" dirty="0">
                <a:latin typeface="Arial" pitchFamily="34" charset="0"/>
              </a:rPr>
              <a:t>3+</a:t>
            </a:r>
            <a:r>
              <a:rPr lang="en-US" altLang="en-US" dirty="0">
                <a:latin typeface="Arial" pitchFamily="34" charset="0"/>
              </a:rPr>
              <a:t>)(O</a:t>
            </a:r>
            <a:r>
              <a:rPr lang="en-US" altLang="en-US" baseline="30000" dirty="0">
                <a:latin typeface="Arial" pitchFamily="34" charset="0"/>
              </a:rPr>
              <a:t>2-</a:t>
            </a:r>
            <a:r>
              <a:rPr lang="en-US" altLang="en-US" dirty="0">
                <a:latin typeface="Arial" pitchFamily="34" charset="0"/>
              </a:rPr>
              <a:t>)</a:t>
            </a:r>
            <a:r>
              <a:rPr lang="en-US" altLang="en-US" baseline="-25000" dirty="0">
                <a:latin typeface="Arial" pitchFamily="34" charset="0"/>
              </a:rPr>
              <a:t>4.</a:t>
            </a:r>
            <a:endParaRPr lang="en-US" altLang="en-US" dirty="0">
              <a:latin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en-US" dirty="0">
              <a:latin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itchFamily="34" charset="0"/>
              </a:rPr>
              <a:t>The basic structure is a FCC lattice of O</a:t>
            </a:r>
            <a:r>
              <a:rPr lang="en-US" altLang="en-US" baseline="30000" dirty="0">
                <a:latin typeface="Arial" pitchFamily="34" charset="0"/>
              </a:rPr>
              <a:t>2-</a:t>
            </a:r>
            <a:r>
              <a:rPr lang="en-US" altLang="en-US" dirty="0">
                <a:latin typeface="Arial" pitchFamily="34" charset="0"/>
              </a:rPr>
              <a:t> anions.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en-US" dirty="0">
              <a:latin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itchFamily="34" charset="0"/>
              </a:rPr>
              <a:t>Cations occupy tetrahedral and octahedral holes</a:t>
            </a:r>
            <a:r>
              <a:rPr lang="en-US" altLang="en-US" baseline="-25000" dirty="0">
                <a:latin typeface="Arial" pitchFamily="34" charset="0"/>
              </a:rPr>
              <a:t>.</a:t>
            </a:r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4518" y="152400"/>
            <a:ext cx="6615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General Features of Spinel Structures 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6" y="4029075"/>
            <a:ext cx="50768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43400"/>
            <a:ext cx="371959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883" y="838200"/>
            <a:ext cx="9112117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Normal </a:t>
            </a:r>
            <a:r>
              <a:rPr lang="en-IN" sz="2000" b="1" dirty="0" err="1" smtClean="0">
                <a:solidFill>
                  <a:srgbClr val="C00000"/>
                </a:solidFill>
              </a:rPr>
              <a:t>Spinels</a:t>
            </a:r>
            <a:r>
              <a:rPr lang="en-IN" sz="2000" b="1" dirty="0">
                <a:solidFill>
                  <a:srgbClr val="C00000"/>
                </a:solidFill>
              </a:rPr>
              <a:t>:(</a:t>
            </a:r>
            <a:r>
              <a:rPr lang="en-IN" sz="2000" b="1" dirty="0" smtClean="0">
                <a:solidFill>
                  <a:srgbClr val="C00000"/>
                </a:solidFill>
              </a:rPr>
              <a:t>A</a:t>
            </a:r>
            <a:r>
              <a:rPr lang="en-IN" sz="2000" b="1" baseline="30000" dirty="0" smtClean="0">
                <a:solidFill>
                  <a:srgbClr val="C00000"/>
                </a:solidFill>
              </a:rPr>
              <a:t>II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r>
              <a:rPr lang="en-IN" sz="2000" b="1" baseline="-25000" dirty="0" err="1" smtClean="0">
                <a:solidFill>
                  <a:srgbClr val="C00000"/>
                </a:solidFill>
              </a:rPr>
              <a:t>tet</a:t>
            </a:r>
            <a:r>
              <a:rPr lang="en-IN" sz="2000" b="1" dirty="0" smtClean="0">
                <a:solidFill>
                  <a:srgbClr val="C00000"/>
                </a:solidFill>
              </a:rPr>
              <a:t>(B</a:t>
            </a:r>
            <a:r>
              <a:rPr lang="en-IN" sz="2000" b="1" baseline="30000" dirty="0" smtClean="0">
                <a:solidFill>
                  <a:srgbClr val="C00000"/>
                </a:solidFill>
              </a:rPr>
              <a:t>III</a:t>
            </a:r>
            <a:r>
              <a:rPr lang="en-IN" sz="2000" b="1" baseline="-25000" dirty="0" smtClean="0">
                <a:solidFill>
                  <a:srgbClr val="C00000"/>
                </a:solidFill>
              </a:rPr>
              <a:t>2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r>
              <a:rPr lang="en-IN" sz="2000" b="1" baseline="-25000" dirty="0" smtClean="0">
                <a:solidFill>
                  <a:srgbClr val="C00000"/>
                </a:solidFill>
              </a:rPr>
              <a:t>oct</a:t>
            </a:r>
            <a:r>
              <a:rPr lang="en-IN" sz="2000" b="1" dirty="0" smtClean="0">
                <a:solidFill>
                  <a:srgbClr val="C00000"/>
                </a:solidFill>
              </a:rPr>
              <a:t>O</a:t>
            </a:r>
            <a:r>
              <a:rPr lang="en-IN" sz="2000" b="1" baseline="-25000" dirty="0" smtClean="0">
                <a:solidFill>
                  <a:srgbClr val="C00000"/>
                </a:solidFill>
              </a:rPr>
              <a:t>4</a:t>
            </a:r>
          </a:p>
          <a:p>
            <a:endParaRPr lang="en-IN" sz="1100" dirty="0">
              <a:solidFill>
                <a:srgbClr val="C00000"/>
              </a:solidFill>
              <a:latin typeface="Times New Roman"/>
            </a:endParaRPr>
          </a:p>
          <a:p>
            <a:r>
              <a:rPr lang="en-IN" b="1" dirty="0" smtClean="0">
                <a:solidFill>
                  <a:srgbClr val="87319F"/>
                </a:solidFill>
              </a:rPr>
              <a:t>The divalent A</a:t>
            </a:r>
            <a:r>
              <a:rPr lang="en-IN" b="1" baseline="30000" dirty="0" smtClean="0">
                <a:solidFill>
                  <a:srgbClr val="87319F"/>
                </a:solidFill>
              </a:rPr>
              <a:t>II</a:t>
            </a:r>
            <a:r>
              <a:rPr lang="en-IN" b="1" baseline="30000" dirty="0">
                <a:solidFill>
                  <a:srgbClr val="87319F"/>
                </a:solidFill>
              </a:rPr>
              <a:t> </a:t>
            </a:r>
            <a:r>
              <a:rPr lang="en-IN" b="1" dirty="0" smtClean="0">
                <a:solidFill>
                  <a:srgbClr val="87319F"/>
                </a:solidFill>
              </a:rPr>
              <a:t>ions occupy the tetrahedral voids, whereas the trivalent B</a:t>
            </a:r>
            <a:r>
              <a:rPr lang="en-IN" b="1" baseline="30000" dirty="0" smtClean="0">
                <a:solidFill>
                  <a:srgbClr val="87319F"/>
                </a:solidFill>
              </a:rPr>
              <a:t>III</a:t>
            </a:r>
            <a:r>
              <a:rPr lang="en-IN" b="1" dirty="0" smtClean="0">
                <a:solidFill>
                  <a:srgbClr val="87319F"/>
                </a:solidFill>
              </a:rPr>
              <a:t> ions occupy the</a:t>
            </a:r>
          </a:p>
          <a:p>
            <a:r>
              <a:rPr lang="en-IN" b="1" dirty="0" smtClean="0">
                <a:solidFill>
                  <a:srgbClr val="87319F"/>
                </a:solidFill>
              </a:rPr>
              <a:t>octahedral voids in a close packed arrangement of oxide ions.</a:t>
            </a:r>
          </a:p>
          <a:p>
            <a:endParaRPr lang="en-IN" b="1" dirty="0">
              <a:solidFill>
                <a:srgbClr val="87319F"/>
              </a:solidFill>
            </a:endParaRPr>
          </a:p>
          <a:p>
            <a:r>
              <a:rPr lang="en-IN" b="1" dirty="0">
                <a:solidFill>
                  <a:srgbClr val="87319F"/>
                </a:solidFill>
              </a:rPr>
              <a:t>MnAl</a:t>
            </a:r>
            <a:r>
              <a:rPr lang="en-IN" b="1" baseline="-25000" dirty="0">
                <a:solidFill>
                  <a:srgbClr val="87319F"/>
                </a:solidFill>
              </a:rPr>
              <a:t>2</a:t>
            </a:r>
            <a:r>
              <a:rPr lang="en-IN" b="1" dirty="0">
                <a:solidFill>
                  <a:srgbClr val="87319F"/>
                </a:solidFill>
              </a:rPr>
              <a:t>O</a:t>
            </a:r>
            <a:r>
              <a:rPr lang="en-IN" b="1" baseline="-25000" dirty="0">
                <a:solidFill>
                  <a:srgbClr val="87319F"/>
                </a:solidFill>
              </a:rPr>
              <a:t>4</a:t>
            </a:r>
            <a:r>
              <a:rPr lang="en-IN" b="1" dirty="0">
                <a:solidFill>
                  <a:srgbClr val="87319F"/>
                </a:solidFill>
              </a:rPr>
              <a:t>, Mn</a:t>
            </a:r>
            <a:r>
              <a:rPr lang="en-IN" b="1" baseline="-25000" dirty="0">
                <a:solidFill>
                  <a:srgbClr val="87319F"/>
                </a:solidFill>
              </a:rPr>
              <a:t>3</a:t>
            </a:r>
            <a:r>
              <a:rPr lang="en-IN" b="1" dirty="0">
                <a:solidFill>
                  <a:srgbClr val="87319F"/>
                </a:solidFill>
              </a:rPr>
              <a:t>O</a:t>
            </a:r>
            <a:r>
              <a:rPr lang="en-IN" b="1" baseline="-25000" dirty="0">
                <a:solidFill>
                  <a:srgbClr val="87319F"/>
                </a:solidFill>
              </a:rPr>
              <a:t>4</a:t>
            </a:r>
            <a:r>
              <a:rPr lang="en-IN" b="1" dirty="0">
                <a:solidFill>
                  <a:srgbClr val="87319F"/>
                </a:solidFill>
              </a:rPr>
              <a:t>, ZnFe</a:t>
            </a:r>
            <a:r>
              <a:rPr lang="en-IN" b="1" baseline="-25000" dirty="0">
                <a:solidFill>
                  <a:srgbClr val="87319F"/>
                </a:solidFill>
              </a:rPr>
              <a:t>2</a:t>
            </a:r>
            <a:r>
              <a:rPr lang="en-IN" b="1" dirty="0">
                <a:solidFill>
                  <a:srgbClr val="87319F"/>
                </a:solidFill>
              </a:rPr>
              <a:t>O</a:t>
            </a:r>
            <a:r>
              <a:rPr lang="en-IN" b="1" baseline="-25000" dirty="0">
                <a:solidFill>
                  <a:srgbClr val="87319F"/>
                </a:solidFill>
              </a:rPr>
              <a:t>4</a:t>
            </a:r>
            <a:r>
              <a:rPr lang="en-IN" b="1" dirty="0">
                <a:solidFill>
                  <a:srgbClr val="87319F"/>
                </a:solidFill>
              </a:rPr>
              <a:t>, FeCr</a:t>
            </a:r>
            <a:r>
              <a:rPr lang="en-IN" b="1" baseline="-25000" dirty="0">
                <a:solidFill>
                  <a:srgbClr val="87319F"/>
                </a:solidFill>
              </a:rPr>
              <a:t>2</a:t>
            </a:r>
            <a:r>
              <a:rPr lang="en-IN" b="1" dirty="0">
                <a:solidFill>
                  <a:srgbClr val="87319F"/>
                </a:solidFill>
              </a:rPr>
              <a:t>O</a:t>
            </a:r>
            <a:r>
              <a:rPr lang="en-IN" b="1" baseline="-25000" dirty="0">
                <a:solidFill>
                  <a:srgbClr val="87319F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83" y="2590800"/>
            <a:ext cx="911211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Inverse </a:t>
            </a:r>
            <a:r>
              <a:rPr lang="en-IN" sz="2000" b="1" dirty="0" err="1" smtClean="0">
                <a:solidFill>
                  <a:srgbClr val="C00000"/>
                </a:solidFill>
              </a:rPr>
              <a:t>Spinels</a:t>
            </a:r>
            <a:r>
              <a:rPr lang="en-IN" sz="2000" b="1" dirty="0" smtClean="0">
                <a:solidFill>
                  <a:srgbClr val="C00000"/>
                </a:solidFill>
              </a:rPr>
              <a:t>: (B</a:t>
            </a:r>
            <a:r>
              <a:rPr lang="en-IN" sz="2000" b="1" baseline="30000" dirty="0" smtClean="0">
                <a:solidFill>
                  <a:srgbClr val="C00000"/>
                </a:solidFill>
              </a:rPr>
              <a:t>III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r>
              <a:rPr lang="en-IN" sz="2000" b="1" baseline="-25000" dirty="0" err="1" smtClean="0">
                <a:solidFill>
                  <a:srgbClr val="C00000"/>
                </a:solidFill>
              </a:rPr>
              <a:t>tet</a:t>
            </a:r>
            <a:r>
              <a:rPr lang="en-IN" sz="2000" b="1" dirty="0" smtClean="0">
                <a:solidFill>
                  <a:srgbClr val="C00000"/>
                </a:solidFill>
              </a:rPr>
              <a:t>(A</a:t>
            </a:r>
            <a:r>
              <a:rPr lang="en-IN" sz="2000" b="1" baseline="30000" dirty="0" smtClean="0">
                <a:solidFill>
                  <a:srgbClr val="C00000"/>
                </a:solidFill>
              </a:rPr>
              <a:t>II</a:t>
            </a:r>
            <a:r>
              <a:rPr lang="en-IN" sz="2000" b="1" dirty="0" smtClean="0">
                <a:solidFill>
                  <a:srgbClr val="C00000"/>
                </a:solidFill>
              </a:rPr>
              <a:t>B</a:t>
            </a:r>
            <a:r>
              <a:rPr lang="en-IN" sz="2000" b="1" baseline="30000" dirty="0" smtClean="0">
                <a:solidFill>
                  <a:srgbClr val="C00000"/>
                </a:solidFill>
              </a:rPr>
              <a:t>III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r>
              <a:rPr lang="en-IN" sz="2000" b="1" baseline="-25000" dirty="0" smtClean="0">
                <a:solidFill>
                  <a:srgbClr val="C00000"/>
                </a:solidFill>
              </a:rPr>
              <a:t>oct</a:t>
            </a:r>
            <a:r>
              <a:rPr lang="en-IN" sz="2000" b="1" dirty="0" smtClean="0">
                <a:solidFill>
                  <a:srgbClr val="C00000"/>
                </a:solidFill>
              </a:rPr>
              <a:t>O</a:t>
            </a:r>
            <a:r>
              <a:rPr lang="en-IN" sz="2000" b="1" baseline="-25000" dirty="0" smtClean="0">
                <a:solidFill>
                  <a:srgbClr val="C00000"/>
                </a:solidFill>
              </a:rPr>
              <a:t>4</a:t>
            </a:r>
          </a:p>
          <a:p>
            <a:endParaRPr lang="en-IN" sz="1100" dirty="0">
              <a:solidFill>
                <a:srgbClr val="C00000"/>
              </a:solidFill>
            </a:endParaRPr>
          </a:p>
          <a:p>
            <a:r>
              <a:rPr lang="en-IN" b="1" dirty="0" smtClean="0">
                <a:solidFill>
                  <a:srgbClr val="87319F"/>
                </a:solidFill>
              </a:rPr>
              <a:t>The A</a:t>
            </a:r>
            <a:r>
              <a:rPr lang="en-IN" b="1" baseline="30000" dirty="0" smtClean="0">
                <a:solidFill>
                  <a:srgbClr val="87319F"/>
                </a:solidFill>
              </a:rPr>
              <a:t>II </a:t>
            </a:r>
            <a:r>
              <a:rPr lang="en-IN" b="1" dirty="0" smtClean="0">
                <a:solidFill>
                  <a:srgbClr val="87319F"/>
                </a:solidFill>
              </a:rPr>
              <a:t>ions occupy the octahedral voids, whereas half of B</a:t>
            </a:r>
            <a:r>
              <a:rPr lang="en-IN" b="1" baseline="30000" dirty="0" smtClean="0">
                <a:solidFill>
                  <a:srgbClr val="87319F"/>
                </a:solidFill>
              </a:rPr>
              <a:t>III </a:t>
            </a:r>
            <a:r>
              <a:rPr lang="en-IN" b="1" dirty="0" smtClean="0">
                <a:solidFill>
                  <a:srgbClr val="87319F"/>
                </a:solidFill>
              </a:rPr>
              <a:t>ions occupy the tetrahedral voids.</a:t>
            </a:r>
          </a:p>
          <a:p>
            <a:endParaRPr lang="en-IN" b="1" dirty="0">
              <a:solidFill>
                <a:srgbClr val="87319F"/>
              </a:solidFill>
            </a:endParaRPr>
          </a:p>
          <a:p>
            <a:r>
              <a:rPr lang="en-IN" b="1" dirty="0">
                <a:solidFill>
                  <a:srgbClr val="87319F"/>
                </a:solidFill>
              </a:rPr>
              <a:t>Fe</a:t>
            </a:r>
            <a:r>
              <a:rPr lang="en-IN" sz="1100" b="1" dirty="0">
                <a:solidFill>
                  <a:srgbClr val="87319F"/>
                </a:solidFill>
              </a:rPr>
              <a:t>3</a:t>
            </a:r>
            <a:r>
              <a:rPr lang="en-IN" b="1" dirty="0">
                <a:solidFill>
                  <a:srgbClr val="87319F"/>
                </a:solidFill>
              </a:rPr>
              <a:t>O</a:t>
            </a:r>
            <a:r>
              <a:rPr lang="en-IN" sz="1100" b="1" dirty="0">
                <a:solidFill>
                  <a:srgbClr val="87319F"/>
                </a:solidFill>
              </a:rPr>
              <a:t>4</a:t>
            </a:r>
            <a:r>
              <a:rPr lang="en-IN" b="1" dirty="0">
                <a:solidFill>
                  <a:srgbClr val="87319F"/>
                </a:solidFill>
              </a:rPr>
              <a:t>, CoFe</a:t>
            </a:r>
            <a:r>
              <a:rPr lang="en-IN" sz="1100" b="1" dirty="0">
                <a:solidFill>
                  <a:srgbClr val="87319F"/>
                </a:solidFill>
              </a:rPr>
              <a:t>2</a:t>
            </a:r>
            <a:r>
              <a:rPr lang="en-IN" b="1" dirty="0">
                <a:solidFill>
                  <a:srgbClr val="87319F"/>
                </a:solidFill>
              </a:rPr>
              <a:t>O</a:t>
            </a:r>
            <a:r>
              <a:rPr lang="en-IN" sz="1100" b="1" dirty="0">
                <a:solidFill>
                  <a:srgbClr val="87319F"/>
                </a:solidFill>
              </a:rPr>
              <a:t>4</a:t>
            </a:r>
            <a:r>
              <a:rPr lang="en-IN" b="1" dirty="0">
                <a:solidFill>
                  <a:srgbClr val="87319F"/>
                </a:solidFill>
              </a:rPr>
              <a:t>, NiFe</a:t>
            </a:r>
            <a:r>
              <a:rPr lang="en-IN" sz="1100" b="1" dirty="0">
                <a:solidFill>
                  <a:srgbClr val="87319F"/>
                </a:solidFill>
              </a:rPr>
              <a:t>2</a:t>
            </a:r>
            <a:r>
              <a:rPr lang="en-IN" b="1" dirty="0">
                <a:solidFill>
                  <a:srgbClr val="87319F"/>
                </a:solidFill>
              </a:rPr>
              <a:t>O</a:t>
            </a:r>
            <a:r>
              <a:rPr lang="en-IN" sz="1100" b="1" dirty="0">
                <a:solidFill>
                  <a:srgbClr val="87319F"/>
                </a:solidFill>
              </a:rPr>
              <a:t>4, </a:t>
            </a:r>
            <a:r>
              <a:rPr lang="en-IN" b="1" dirty="0">
                <a:solidFill>
                  <a:srgbClr val="87319F"/>
                </a:solidFill>
              </a:rPr>
              <a:t>NiAl</a:t>
            </a:r>
            <a:r>
              <a:rPr lang="en-IN" sz="1100" b="1" dirty="0">
                <a:solidFill>
                  <a:srgbClr val="87319F"/>
                </a:solidFill>
              </a:rPr>
              <a:t>2</a:t>
            </a:r>
            <a:r>
              <a:rPr lang="en-IN" b="1" dirty="0">
                <a:solidFill>
                  <a:srgbClr val="87319F"/>
                </a:solidFill>
              </a:rPr>
              <a:t>O</a:t>
            </a:r>
            <a:r>
              <a:rPr lang="en-IN" sz="1100" b="1" dirty="0">
                <a:solidFill>
                  <a:srgbClr val="87319F"/>
                </a:solidFill>
              </a:rPr>
              <a:t>4</a:t>
            </a:r>
            <a:endParaRPr lang="en-IN" b="1" baseline="-25000" dirty="0">
              <a:solidFill>
                <a:srgbClr val="873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109" y="152400"/>
            <a:ext cx="6668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CFT Can Explain Structural Preferences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83" y="804208"/>
            <a:ext cx="9035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The </a:t>
            </a:r>
            <a:r>
              <a:rPr lang="en-IN" sz="2000" b="1" dirty="0">
                <a:solidFill>
                  <a:srgbClr val="87319F"/>
                </a:solidFill>
              </a:rPr>
              <a:t>choice of the normal vs. inverse spinel structure is driven primarily by the crystal field stabilization energy (CFSE) of ions in the tetrahedral and octahedral sites. </a:t>
            </a:r>
            <a:endParaRPr lang="en-IN" sz="2000" b="1" dirty="0" smtClean="0">
              <a:solidFill>
                <a:srgbClr val="87319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b="1" dirty="0">
              <a:solidFill>
                <a:srgbClr val="87319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For </a:t>
            </a:r>
            <a:r>
              <a:rPr lang="en-IN" sz="2000" b="1" dirty="0" err="1">
                <a:solidFill>
                  <a:srgbClr val="87319F"/>
                </a:solidFill>
              </a:rPr>
              <a:t>spinels</a:t>
            </a:r>
            <a:r>
              <a:rPr lang="en-IN" sz="2000" b="1" dirty="0">
                <a:solidFill>
                  <a:srgbClr val="87319F"/>
                </a:solidFill>
              </a:rPr>
              <a:t> that contain 3d elements such as Cr, </a:t>
            </a:r>
            <a:r>
              <a:rPr lang="en-IN" sz="2000" b="1" dirty="0" err="1">
                <a:solidFill>
                  <a:srgbClr val="87319F"/>
                </a:solidFill>
              </a:rPr>
              <a:t>Mn</a:t>
            </a:r>
            <a:r>
              <a:rPr lang="en-IN" sz="2000" b="1" dirty="0">
                <a:solidFill>
                  <a:srgbClr val="87319F"/>
                </a:solidFill>
              </a:rPr>
              <a:t>, Fe, Co, and Ni, the electron configuration is typically high spin because O</a:t>
            </a:r>
            <a:r>
              <a:rPr lang="en-IN" sz="2000" b="1" baseline="30000" dirty="0">
                <a:solidFill>
                  <a:srgbClr val="87319F"/>
                </a:solidFill>
              </a:rPr>
              <a:t>2-</a:t>
            </a:r>
            <a:r>
              <a:rPr lang="en-IN" sz="2000" b="1" dirty="0">
                <a:solidFill>
                  <a:srgbClr val="87319F"/>
                </a:solidFill>
              </a:rPr>
              <a:t> is a weak field ligand.</a:t>
            </a:r>
            <a:endParaRPr lang="en-IN" sz="2000" b="1" baseline="-25000" dirty="0">
              <a:solidFill>
                <a:srgbClr val="87319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83" y="2867561"/>
            <a:ext cx="9035917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87319F"/>
                </a:solidFill>
              </a:rPr>
              <a:t>As an example, we can consider magnetite, Fe</a:t>
            </a:r>
            <a:r>
              <a:rPr lang="en-IN" sz="2000" b="1" baseline="-25000" dirty="0">
                <a:solidFill>
                  <a:srgbClr val="87319F"/>
                </a:solidFill>
              </a:rPr>
              <a:t>3</a:t>
            </a:r>
            <a:r>
              <a:rPr lang="en-IN" sz="2000" b="1" dirty="0">
                <a:solidFill>
                  <a:srgbClr val="87319F"/>
                </a:solidFill>
              </a:rPr>
              <a:t>O</a:t>
            </a:r>
            <a:r>
              <a:rPr lang="en-IN" sz="2000" b="1" baseline="-25000" dirty="0">
                <a:solidFill>
                  <a:srgbClr val="87319F"/>
                </a:solidFill>
              </a:rPr>
              <a:t>4</a:t>
            </a:r>
            <a:r>
              <a:rPr lang="en-IN" sz="2000" b="1" dirty="0">
                <a:solidFill>
                  <a:srgbClr val="87319F"/>
                </a:solidFill>
              </a:rPr>
              <a:t>. This compound contains one Fe</a:t>
            </a:r>
            <a:r>
              <a:rPr lang="en-IN" sz="2000" b="1" baseline="30000" dirty="0">
                <a:solidFill>
                  <a:srgbClr val="87319F"/>
                </a:solidFill>
              </a:rPr>
              <a:t>2+</a:t>
            </a:r>
            <a:r>
              <a:rPr lang="en-IN" sz="2000" b="1" dirty="0">
                <a:solidFill>
                  <a:srgbClr val="87319F"/>
                </a:solidFill>
              </a:rPr>
              <a:t> and two Fe</a:t>
            </a:r>
            <a:r>
              <a:rPr lang="en-IN" sz="2000" b="1" baseline="30000" dirty="0">
                <a:solidFill>
                  <a:srgbClr val="87319F"/>
                </a:solidFill>
              </a:rPr>
              <a:t>3+</a:t>
            </a:r>
            <a:r>
              <a:rPr lang="en-IN" sz="2000" b="1" dirty="0">
                <a:solidFill>
                  <a:srgbClr val="87319F"/>
                </a:solidFill>
              </a:rPr>
              <a:t> ions per formula unit, so </a:t>
            </a:r>
            <a:r>
              <a:rPr lang="en-IN" sz="2000" b="1" i="1" dirty="0">
                <a:solidFill>
                  <a:srgbClr val="C24500"/>
                </a:solidFill>
              </a:rPr>
              <a:t>we could formulate it as a normal spinel, Fe</a:t>
            </a:r>
            <a:r>
              <a:rPr lang="en-IN" sz="2000" b="1" i="1" baseline="30000" dirty="0">
                <a:solidFill>
                  <a:srgbClr val="C24500"/>
                </a:solidFill>
              </a:rPr>
              <a:t>2+</a:t>
            </a:r>
            <a:r>
              <a:rPr lang="en-IN" sz="2000" b="1" i="1" dirty="0">
                <a:solidFill>
                  <a:srgbClr val="C24500"/>
                </a:solidFill>
              </a:rPr>
              <a:t>(Fe</a:t>
            </a:r>
            <a:r>
              <a:rPr lang="en-IN" sz="2000" b="1" i="1" baseline="30000" dirty="0">
                <a:solidFill>
                  <a:srgbClr val="C24500"/>
                </a:solidFill>
              </a:rPr>
              <a:t>3+</a:t>
            </a:r>
            <a:r>
              <a:rPr lang="en-IN" sz="2000" b="1" i="1" dirty="0">
                <a:solidFill>
                  <a:srgbClr val="C24500"/>
                </a:solidFill>
              </a:rPr>
              <a:t>)</a:t>
            </a:r>
            <a:r>
              <a:rPr lang="en-IN" sz="2000" b="1" i="1" baseline="-25000" dirty="0">
                <a:solidFill>
                  <a:srgbClr val="C24500"/>
                </a:solidFill>
              </a:rPr>
              <a:t>2</a:t>
            </a:r>
            <a:r>
              <a:rPr lang="en-IN" sz="2000" b="1" i="1" dirty="0">
                <a:solidFill>
                  <a:srgbClr val="C24500"/>
                </a:solidFill>
              </a:rPr>
              <a:t>O</a:t>
            </a:r>
            <a:r>
              <a:rPr lang="en-IN" sz="2000" b="1" i="1" baseline="-25000" dirty="0">
                <a:solidFill>
                  <a:srgbClr val="C24500"/>
                </a:solidFill>
              </a:rPr>
              <a:t>4</a:t>
            </a:r>
            <a:r>
              <a:rPr lang="en-IN" sz="2000" b="1" i="1" dirty="0">
                <a:solidFill>
                  <a:srgbClr val="C24500"/>
                </a:solidFill>
              </a:rPr>
              <a:t>, or as an inverse spinel, Fe</a:t>
            </a:r>
            <a:r>
              <a:rPr lang="en-IN" sz="2000" b="1" i="1" baseline="30000" dirty="0">
                <a:solidFill>
                  <a:srgbClr val="C24500"/>
                </a:solidFill>
              </a:rPr>
              <a:t>3+</a:t>
            </a:r>
            <a:r>
              <a:rPr lang="en-IN" sz="2000" b="1" i="1" dirty="0">
                <a:solidFill>
                  <a:srgbClr val="C24500"/>
                </a:solidFill>
              </a:rPr>
              <a:t>(Fe</a:t>
            </a:r>
            <a:r>
              <a:rPr lang="en-IN" sz="2000" b="1" i="1" baseline="30000" dirty="0">
                <a:solidFill>
                  <a:srgbClr val="C24500"/>
                </a:solidFill>
              </a:rPr>
              <a:t>2+</a:t>
            </a:r>
            <a:r>
              <a:rPr lang="en-IN" sz="2000" b="1" i="1" dirty="0">
                <a:solidFill>
                  <a:srgbClr val="C24500"/>
                </a:solidFill>
              </a:rPr>
              <a:t>Fe</a:t>
            </a:r>
            <a:r>
              <a:rPr lang="en-IN" sz="2000" b="1" i="1" baseline="30000" dirty="0">
                <a:solidFill>
                  <a:srgbClr val="C24500"/>
                </a:solidFill>
              </a:rPr>
              <a:t>3+</a:t>
            </a:r>
            <a:r>
              <a:rPr lang="en-IN" sz="2000" b="1" i="1" dirty="0">
                <a:solidFill>
                  <a:srgbClr val="C24500"/>
                </a:solidFill>
              </a:rPr>
              <a:t>)O</a:t>
            </a:r>
            <a:r>
              <a:rPr lang="en-IN" sz="2000" b="1" i="1" baseline="-25000" dirty="0">
                <a:solidFill>
                  <a:srgbClr val="C24500"/>
                </a:solidFill>
              </a:rPr>
              <a:t>4</a:t>
            </a:r>
            <a:r>
              <a:rPr lang="en-IN" sz="2000" b="1" i="1" dirty="0">
                <a:solidFill>
                  <a:srgbClr val="C24500"/>
                </a:solidFill>
              </a:rPr>
              <a:t>.</a:t>
            </a:r>
            <a:r>
              <a:rPr lang="en-IN" sz="2000" b="1" dirty="0">
                <a:solidFill>
                  <a:srgbClr val="87319F"/>
                </a:solidFill>
              </a:rPr>
              <a:t> Which one would have the lowest energy</a:t>
            </a:r>
            <a:r>
              <a:rPr lang="en-IN" sz="2000" b="1" dirty="0" smtClean="0">
                <a:solidFill>
                  <a:srgbClr val="87319F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b="1" baseline="-25000" dirty="0">
              <a:solidFill>
                <a:srgbClr val="87319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87319F"/>
                </a:solidFill>
              </a:rPr>
              <a:t>First we consider the crystal field energy of the Fe</a:t>
            </a:r>
            <a:r>
              <a:rPr lang="en-IN" sz="2000" b="1" baseline="30000" dirty="0">
                <a:solidFill>
                  <a:srgbClr val="87319F"/>
                </a:solidFill>
              </a:rPr>
              <a:t>2+</a:t>
            </a:r>
            <a:r>
              <a:rPr lang="en-IN" sz="2000" b="1" dirty="0">
                <a:solidFill>
                  <a:srgbClr val="87319F"/>
                </a:solidFill>
              </a:rPr>
              <a:t> ion, which is d</a:t>
            </a:r>
            <a:r>
              <a:rPr lang="en-IN" sz="2000" b="1" baseline="30000" dirty="0">
                <a:solidFill>
                  <a:srgbClr val="87319F"/>
                </a:solidFill>
              </a:rPr>
              <a:t>6</a:t>
            </a:r>
            <a:r>
              <a:rPr lang="en-IN" sz="2000" b="1" dirty="0">
                <a:solidFill>
                  <a:srgbClr val="87319F"/>
                </a:solidFill>
              </a:rPr>
              <a:t>. </a:t>
            </a:r>
            <a:endParaRPr lang="en-IN" sz="2000" b="1" dirty="0" smtClean="0">
              <a:solidFill>
                <a:srgbClr val="87319F"/>
              </a:solidFill>
            </a:endParaRPr>
          </a:p>
          <a:p>
            <a:r>
              <a:rPr lang="en-IN" sz="2000" b="1" dirty="0" smtClean="0">
                <a:solidFill>
                  <a:srgbClr val="87319F"/>
                </a:solidFill>
              </a:rPr>
              <a:t>	</a:t>
            </a:r>
          </a:p>
          <a:p>
            <a:r>
              <a:rPr lang="en-IN" sz="2000" b="1" dirty="0" smtClean="0">
                <a:solidFill>
                  <a:srgbClr val="87319F"/>
                </a:solidFill>
              </a:rPr>
              <a:t>Comparing </a:t>
            </a:r>
            <a:r>
              <a:rPr lang="en-IN" sz="2000" b="1" dirty="0">
                <a:solidFill>
                  <a:srgbClr val="87319F"/>
                </a:solidFill>
              </a:rPr>
              <a:t>the tetrahedral and high spin octahedral diagrams, we find that the CFSE in an octahedral field of O</a:t>
            </a:r>
            <a:r>
              <a:rPr lang="en-IN" sz="2000" b="1" baseline="30000" dirty="0">
                <a:solidFill>
                  <a:srgbClr val="87319F"/>
                </a:solidFill>
              </a:rPr>
              <a:t>2-</a:t>
            </a:r>
            <a:r>
              <a:rPr lang="en-IN" sz="2000" b="1" dirty="0">
                <a:solidFill>
                  <a:srgbClr val="87319F"/>
                </a:solidFill>
              </a:rPr>
              <a:t> ions is </a:t>
            </a:r>
            <a:endParaRPr lang="en-IN" sz="2000" b="1" dirty="0" smtClean="0">
              <a:solidFill>
                <a:srgbClr val="87319F"/>
              </a:solidFill>
            </a:endParaRPr>
          </a:p>
          <a:p>
            <a:r>
              <a:rPr lang="en-IN" sz="2000" b="1" dirty="0" smtClean="0">
                <a:solidFill>
                  <a:srgbClr val="87319F"/>
                </a:solidFill>
              </a:rPr>
              <a:t>			[-(</a:t>
            </a:r>
            <a:r>
              <a:rPr lang="en-IN" sz="2000" b="1" dirty="0">
                <a:solidFill>
                  <a:srgbClr val="87319F"/>
                </a:solidFill>
              </a:rPr>
              <a:t>4)(2/5) </a:t>
            </a:r>
            <a:r>
              <a:rPr lang="en-IN" sz="2000" b="1" dirty="0" smtClean="0">
                <a:solidFill>
                  <a:srgbClr val="87319F"/>
                </a:solidFill>
              </a:rPr>
              <a:t>+ </a:t>
            </a:r>
            <a:r>
              <a:rPr lang="en-IN" sz="2000" b="1" dirty="0">
                <a:solidFill>
                  <a:srgbClr val="87319F"/>
                </a:solidFill>
              </a:rPr>
              <a:t>(2)(3/5)]</a:t>
            </a:r>
            <a:r>
              <a:rPr lang="en-IN" sz="2000" b="1" dirty="0" err="1" smtClean="0">
                <a:solidFill>
                  <a:srgbClr val="87319F"/>
                </a:solidFill>
              </a:rPr>
              <a:t>Δ</a:t>
            </a:r>
            <a:r>
              <a:rPr lang="en-IN" sz="2000" b="1" baseline="-25000" dirty="0" err="1" smtClean="0">
                <a:solidFill>
                  <a:srgbClr val="87319F"/>
                </a:solidFill>
              </a:rPr>
              <a:t>o</a:t>
            </a:r>
            <a:r>
              <a:rPr lang="en-IN" sz="2000" b="1" dirty="0">
                <a:solidFill>
                  <a:srgbClr val="87319F"/>
                </a:solidFill>
              </a:rPr>
              <a:t> </a:t>
            </a:r>
            <a:r>
              <a:rPr lang="en-IN" sz="2000" b="1" dirty="0" smtClean="0">
                <a:solidFill>
                  <a:srgbClr val="87319F"/>
                </a:solidFill>
              </a:rPr>
              <a:t>=</a:t>
            </a:r>
            <a:r>
              <a:rPr lang="en-IN" sz="2000" b="1" dirty="0">
                <a:solidFill>
                  <a:srgbClr val="87319F"/>
                </a:solidFill>
              </a:rPr>
              <a:t> </a:t>
            </a:r>
            <a:r>
              <a:rPr lang="en-IN" sz="2000" b="1" dirty="0" smtClean="0">
                <a:solidFill>
                  <a:srgbClr val="87319F"/>
                </a:solidFill>
              </a:rPr>
              <a:t>- 0.4 </a:t>
            </a:r>
            <a:r>
              <a:rPr lang="en-IN" sz="2000" b="1" dirty="0" err="1" smtClean="0">
                <a:solidFill>
                  <a:srgbClr val="87319F"/>
                </a:solidFill>
              </a:rPr>
              <a:t>Δ</a:t>
            </a:r>
            <a:r>
              <a:rPr lang="en-IN" sz="2000" b="1" baseline="-25000" dirty="0" err="1" smtClean="0">
                <a:solidFill>
                  <a:srgbClr val="87319F"/>
                </a:solidFill>
              </a:rPr>
              <a:t>o</a:t>
            </a:r>
            <a:r>
              <a:rPr lang="en-IN" sz="2000" b="1" dirty="0" smtClean="0">
                <a:solidFill>
                  <a:srgbClr val="87319F"/>
                </a:solidFill>
              </a:rPr>
              <a:t> </a:t>
            </a:r>
            <a:endParaRPr lang="en-IN" sz="2000" b="1" baseline="-25000" dirty="0">
              <a:solidFill>
                <a:srgbClr val="87319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5334000"/>
            <a:ext cx="28575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22696" y="6461865"/>
            <a:ext cx="2632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rgbClr val="00B050"/>
                </a:solidFill>
              </a:rPr>
              <a:t>d-orbital energy diagram for Fe</a:t>
            </a:r>
            <a:r>
              <a:rPr lang="en-IN" sz="1400" b="1" i="1" baseline="30000" dirty="0">
                <a:solidFill>
                  <a:srgbClr val="00B050"/>
                </a:solidFill>
              </a:rPr>
              <a:t>2</a:t>
            </a:r>
            <a:r>
              <a:rPr lang="en-IN" sz="1400" b="1" i="1" baseline="30000" dirty="0" smtClean="0">
                <a:solidFill>
                  <a:srgbClr val="00B050"/>
                </a:solidFill>
              </a:rPr>
              <a:t>+</a:t>
            </a:r>
            <a:endParaRPr lang="en-IN" sz="1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109" y="152400"/>
            <a:ext cx="6668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B533BF"/>
                </a:solidFill>
              </a:rPr>
              <a:t>CFT Can Explain Structural Preferences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83" y="838200"/>
            <a:ext cx="9035917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In </a:t>
            </a:r>
            <a:r>
              <a:rPr lang="en-IN" sz="2000" b="1" dirty="0">
                <a:solidFill>
                  <a:srgbClr val="87319F"/>
                </a:solidFill>
              </a:rPr>
              <a:t>the tetrahedral field, the CFSE </a:t>
            </a:r>
            <a:r>
              <a:rPr lang="en-IN" sz="2000" b="1" dirty="0" smtClean="0">
                <a:solidFill>
                  <a:srgbClr val="87319F"/>
                </a:solidFill>
              </a:rPr>
              <a:t>for Fe</a:t>
            </a:r>
            <a:r>
              <a:rPr lang="en-IN" sz="2000" b="1" baseline="30000" dirty="0" smtClean="0">
                <a:solidFill>
                  <a:srgbClr val="87319F"/>
                </a:solidFill>
              </a:rPr>
              <a:t>+2 </a:t>
            </a:r>
            <a:r>
              <a:rPr lang="en-IN" sz="2000" b="1" dirty="0" smtClean="0">
                <a:solidFill>
                  <a:srgbClr val="87319F"/>
                </a:solidFill>
              </a:rPr>
              <a:t>is </a:t>
            </a:r>
          </a:p>
          <a:p>
            <a:r>
              <a:rPr lang="en-IN" sz="2000" b="1" dirty="0">
                <a:solidFill>
                  <a:srgbClr val="87319F"/>
                </a:solidFill>
              </a:rPr>
              <a:t>	</a:t>
            </a:r>
            <a:r>
              <a:rPr lang="en-IN" sz="2000" b="1" dirty="0" smtClean="0">
                <a:solidFill>
                  <a:srgbClr val="87319F"/>
                </a:solidFill>
              </a:rPr>
              <a:t>		[-(</a:t>
            </a:r>
            <a:r>
              <a:rPr lang="en-IN" sz="2000" b="1" dirty="0">
                <a:solidFill>
                  <a:srgbClr val="87319F"/>
                </a:solidFill>
              </a:rPr>
              <a:t>3)(3/5) </a:t>
            </a:r>
            <a:r>
              <a:rPr lang="en-IN" sz="2000" b="1" dirty="0" smtClean="0">
                <a:solidFill>
                  <a:srgbClr val="87319F"/>
                </a:solidFill>
              </a:rPr>
              <a:t>+ </a:t>
            </a:r>
            <a:r>
              <a:rPr lang="en-IN" sz="2000" b="1" dirty="0">
                <a:solidFill>
                  <a:srgbClr val="87319F"/>
                </a:solidFill>
              </a:rPr>
              <a:t>(3)(2/5)]</a:t>
            </a:r>
            <a:r>
              <a:rPr lang="en-IN" sz="2000" b="1" dirty="0" err="1">
                <a:solidFill>
                  <a:srgbClr val="87319F"/>
                </a:solidFill>
              </a:rPr>
              <a:t>Δ</a:t>
            </a:r>
            <a:r>
              <a:rPr lang="en-IN" sz="2000" b="1" baseline="-25000" dirty="0" err="1">
                <a:solidFill>
                  <a:srgbClr val="87319F"/>
                </a:solidFill>
              </a:rPr>
              <a:t>t</a:t>
            </a:r>
            <a:r>
              <a:rPr lang="en-IN" sz="2000" b="1" dirty="0">
                <a:solidFill>
                  <a:srgbClr val="87319F"/>
                </a:solidFill>
              </a:rPr>
              <a:t> </a:t>
            </a:r>
            <a:r>
              <a:rPr lang="en-IN" sz="2000" b="1" dirty="0" smtClean="0">
                <a:solidFill>
                  <a:srgbClr val="87319F"/>
                </a:solidFill>
              </a:rPr>
              <a:t>=</a:t>
            </a:r>
            <a:r>
              <a:rPr lang="en-IN" sz="2000" b="1" dirty="0">
                <a:solidFill>
                  <a:srgbClr val="87319F"/>
                </a:solidFill>
              </a:rPr>
              <a:t> </a:t>
            </a:r>
            <a:r>
              <a:rPr lang="en-IN" sz="2000" b="1" dirty="0" smtClean="0">
                <a:solidFill>
                  <a:srgbClr val="87319F"/>
                </a:solidFill>
              </a:rPr>
              <a:t>- 0.6 </a:t>
            </a:r>
            <a:r>
              <a:rPr lang="en-IN" sz="2000" b="1" dirty="0" err="1" smtClean="0">
                <a:solidFill>
                  <a:srgbClr val="87319F"/>
                </a:solidFill>
              </a:rPr>
              <a:t>Δ</a:t>
            </a:r>
            <a:r>
              <a:rPr lang="en-IN" sz="2000" b="1" baseline="-25000" dirty="0" err="1" smtClean="0">
                <a:solidFill>
                  <a:srgbClr val="87319F"/>
                </a:solidFill>
              </a:rPr>
              <a:t>t</a:t>
            </a:r>
            <a:r>
              <a:rPr lang="en-IN" sz="2000" b="1" dirty="0" smtClean="0">
                <a:solidFill>
                  <a:srgbClr val="87319F"/>
                </a:solidFill>
              </a:rPr>
              <a:t> </a:t>
            </a:r>
          </a:p>
          <a:p>
            <a:endParaRPr lang="en-IN" sz="2000" b="1" dirty="0">
              <a:solidFill>
                <a:srgbClr val="87319F"/>
              </a:solidFill>
            </a:endParaRPr>
          </a:p>
          <a:p>
            <a:endParaRPr lang="en-IN" sz="2000" b="1" dirty="0" smtClean="0">
              <a:solidFill>
                <a:srgbClr val="87319F"/>
              </a:solidFill>
            </a:endParaRPr>
          </a:p>
          <a:p>
            <a:endParaRPr lang="en-IN" sz="2000" b="1" dirty="0" smtClean="0">
              <a:solidFill>
                <a:srgbClr val="87319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Since </a:t>
            </a:r>
            <a:r>
              <a:rPr lang="en-IN" sz="2000" b="1" dirty="0" err="1">
                <a:solidFill>
                  <a:srgbClr val="87319F"/>
                </a:solidFill>
              </a:rPr>
              <a:t>Δ</a:t>
            </a:r>
            <a:r>
              <a:rPr lang="en-IN" sz="2000" b="1" baseline="-25000" dirty="0" err="1">
                <a:solidFill>
                  <a:srgbClr val="87319F"/>
                </a:solidFill>
              </a:rPr>
              <a:t>o</a:t>
            </a:r>
            <a:r>
              <a:rPr lang="en-IN" sz="2000" b="1" dirty="0">
                <a:solidFill>
                  <a:srgbClr val="87319F"/>
                </a:solidFill>
              </a:rPr>
              <a:t> is about 2.25 times larger than </a:t>
            </a:r>
            <a:r>
              <a:rPr lang="en-IN" sz="2000" b="1" dirty="0" err="1">
                <a:solidFill>
                  <a:srgbClr val="87319F"/>
                </a:solidFill>
              </a:rPr>
              <a:t>Δ</a:t>
            </a:r>
            <a:r>
              <a:rPr lang="en-IN" sz="2000" b="1" baseline="-25000" dirty="0" err="1">
                <a:solidFill>
                  <a:srgbClr val="87319F"/>
                </a:solidFill>
              </a:rPr>
              <a:t>t</a:t>
            </a:r>
            <a:r>
              <a:rPr lang="en-IN" sz="2000" b="1" dirty="0">
                <a:solidFill>
                  <a:srgbClr val="87319F"/>
                </a:solidFill>
              </a:rPr>
              <a:t>, </a:t>
            </a:r>
            <a:r>
              <a:rPr lang="en-IN" sz="2000" b="1" i="1" u="sng" dirty="0">
                <a:solidFill>
                  <a:schemeClr val="accent6">
                    <a:lumMod val="75000"/>
                  </a:schemeClr>
                </a:solidFill>
              </a:rPr>
              <a:t>the octahedral arrangement has a larger CFSE and is preferred for Fe</a:t>
            </a:r>
            <a:r>
              <a:rPr lang="en-IN" sz="2000" b="1" i="1" u="sng" baseline="30000" dirty="0">
                <a:solidFill>
                  <a:schemeClr val="accent6">
                    <a:lumMod val="75000"/>
                  </a:schemeClr>
                </a:solidFill>
              </a:rPr>
              <a:t>2+</a:t>
            </a:r>
            <a:r>
              <a:rPr lang="en-IN" sz="2000" b="1" i="1" u="sng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IN" sz="2000" b="1" baseline="-25000" dirty="0">
              <a:solidFill>
                <a:srgbClr val="87319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860990"/>
            <a:ext cx="28575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60796" y="1978223"/>
            <a:ext cx="2632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rgbClr val="00B050"/>
                </a:solidFill>
              </a:rPr>
              <a:t>d-orbital energy diagram for Fe</a:t>
            </a:r>
            <a:r>
              <a:rPr lang="en-IN" sz="1400" b="1" i="1" baseline="30000" dirty="0">
                <a:solidFill>
                  <a:srgbClr val="00B050"/>
                </a:solidFill>
              </a:rPr>
              <a:t>2</a:t>
            </a:r>
            <a:r>
              <a:rPr lang="en-IN" sz="1400" b="1" i="1" baseline="30000" dirty="0" smtClean="0">
                <a:solidFill>
                  <a:srgbClr val="00B050"/>
                </a:solidFill>
              </a:rPr>
              <a:t>+</a:t>
            </a:r>
            <a:endParaRPr lang="en-IN" sz="1400" b="1" i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3276600"/>
            <a:ext cx="303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rgbClr val="F917D9"/>
                </a:solidFill>
              </a:rPr>
              <a:t>What about the Fe</a:t>
            </a:r>
            <a:r>
              <a:rPr lang="en-IN" sz="2000" b="1" i="1" baseline="30000" dirty="0" smtClean="0">
                <a:solidFill>
                  <a:srgbClr val="F917D9"/>
                </a:solidFill>
              </a:rPr>
              <a:t>3+ </a:t>
            </a:r>
            <a:r>
              <a:rPr lang="en-IN" sz="2000" b="1" i="1" dirty="0" smtClean="0">
                <a:solidFill>
                  <a:srgbClr val="F917D9"/>
                </a:solidFill>
              </a:rPr>
              <a:t>ions?</a:t>
            </a:r>
            <a:endParaRPr lang="en-IN" sz="2000" b="1" i="1" dirty="0">
              <a:solidFill>
                <a:srgbClr val="F917D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17" y="3676710"/>
            <a:ext cx="6521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87319F"/>
                </a:solidFill>
              </a:rPr>
              <a:t>Fe</a:t>
            </a:r>
            <a:r>
              <a:rPr lang="en-IN" sz="2000" b="1" baseline="30000" dirty="0">
                <a:solidFill>
                  <a:srgbClr val="87319F"/>
                </a:solidFill>
              </a:rPr>
              <a:t>3+</a:t>
            </a:r>
            <a:r>
              <a:rPr lang="en-IN" sz="2000" b="1" dirty="0">
                <a:solidFill>
                  <a:srgbClr val="87319F"/>
                </a:solidFill>
              </a:rPr>
              <a:t>, which is d</a:t>
            </a:r>
            <a:r>
              <a:rPr lang="en-IN" sz="2000" b="1" baseline="30000" dirty="0">
                <a:solidFill>
                  <a:srgbClr val="87319F"/>
                </a:solidFill>
              </a:rPr>
              <a:t>5</a:t>
            </a:r>
            <a:r>
              <a:rPr lang="en-IN" sz="2000" b="1" dirty="0">
                <a:solidFill>
                  <a:srgbClr val="87319F"/>
                </a:solidFill>
              </a:rPr>
              <a:t>, would have a CFSE of zero in either </a:t>
            </a:r>
            <a:endParaRPr lang="en-IN" sz="2000" b="1" dirty="0" smtClean="0">
              <a:solidFill>
                <a:srgbClr val="87319F"/>
              </a:solidFill>
            </a:endParaRPr>
          </a:p>
          <a:p>
            <a:r>
              <a:rPr lang="en-IN" sz="2000" b="1" dirty="0" smtClean="0">
                <a:solidFill>
                  <a:srgbClr val="87319F"/>
                </a:solidFill>
              </a:rPr>
              <a:t>the octahedral </a:t>
            </a:r>
            <a:r>
              <a:rPr lang="en-IN" sz="2000" b="1" dirty="0">
                <a:solidFill>
                  <a:srgbClr val="87319F"/>
                </a:solidFill>
              </a:rPr>
              <a:t>or tetrahedral geometry. 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57575"/>
            <a:ext cx="28575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76745" y="4569023"/>
            <a:ext cx="2632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1" dirty="0">
                <a:solidFill>
                  <a:srgbClr val="00B050"/>
                </a:solidFill>
              </a:rPr>
              <a:t>d-orbital energy diagram for </a:t>
            </a:r>
            <a:r>
              <a:rPr lang="en-IN" sz="1400" b="1" i="1" dirty="0" smtClean="0">
                <a:solidFill>
                  <a:srgbClr val="00B050"/>
                </a:solidFill>
              </a:rPr>
              <a:t>Fe</a:t>
            </a:r>
            <a:r>
              <a:rPr lang="en-IN" sz="1400" b="1" i="1" baseline="30000" dirty="0">
                <a:solidFill>
                  <a:srgbClr val="00B050"/>
                </a:solidFill>
              </a:rPr>
              <a:t>3</a:t>
            </a:r>
            <a:r>
              <a:rPr lang="en-IN" sz="1400" b="1" i="1" baseline="30000" dirty="0" smtClean="0">
                <a:solidFill>
                  <a:srgbClr val="00B050"/>
                </a:solidFill>
              </a:rPr>
              <a:t>+</a:t>
            </a:r>
            <a:endParaRPr lang="en-IN" sz="1400" b="1" i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7" y="5029200"/>
            <a:ext cx="8982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87319F"/>
                </a:solidFill>
              </a:rPr>
              <a:t>This means that Fe</a:t>
            </a:r>
            <a:r>
              <a:rPr lang="en-IN" sz="2000" b="1" baseline="30000" dirty="0">
                <a:solidFill>
                  <a:srgbClr val="87319F"/>
                </a:solidFill>
              </a:rPr>
              <a:t>2+</a:t>
            </a:r>
            <a:r>
              <a:rPr lang="en-IN" sz="2000" b="1" dirty="0">
                <a:solidFill>
                  <a:srgbClr val="87319F"/>
                </a:solidFill>
              </a:rPr>
              <a:t> has a preference for the octahedral site, but Fe</a:t>
            </a:r>
            <a:r>
              <a:rPr lang="en-IN" sz="2000" b="1" baseline="30000" dirty="0">
                <a:solidFill>
                  <a:srgbClr val="87319F"/>
                </a:solidFill>
              </a:rPr>
              <a:t>3+</a:t>
            </a:r>
            <a:r>
              <a:rPr lang="en-IN" sz="2000" b="1" dirty="0">
                <a:solidFill>
                  <a:srgbClr val="87319F"/>
                </a:solidFill>
              </a:rPr>
              <a:t> has no preference.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17" y="5943600"/>
            <a:ext cx="8982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Consequently, it is energetically favourable for Fe</a:t>
            </a:r>
            <a:r>
              <a:rPr lang="en-IN" sz="2000" b="1" baseline="30000" dirty="0" smtClean="0">
                <a:solidFill>
                  <a:srgbClr val="87319F"/>
                </a:solidFill>
              </a:rPr>
              <a:t>2</a:t>
            </a:r>
            <a:r>
              <a:rPr lang="en-IN" sz="2000" b="1" baseline="30000" dirty="0">
                <a:solidFill>
                  <a:srgbClr val="87319F"/>
                </a:solidFill>
              </a:rPr>
              <a:t>+</a:t>
            </a:r>
            <a:r>
              <a:rPr lang="en-IN" sz="2000" b="1" dirty="0">
                <a:solidFill>
                  <a:srgbClr val="87319F"/>
                </a:solidFill>
              </a:rPr>
              <a:t> </a:t>
            </a:r>
            <a:r>
              <a:rPr lang="en-IN" sz="2000" b="1" dirty="0" smtClean="0">
                <a:solidFill>
                  <a:srgbClr val="87319F"/>
                </a:solidFill>
              </a:rPr>
              <a:t>to occupy </a:t>
            </a:r>
            <a:r>
              <a:rPr lang="en-IN" sz="2000" b="1" dirty="0">
                <a:solidFill>
                  <a:srgbClr val="87319F"/>
                </a:solidFill>
              </a:rPr>
              <a:t>octahedral sites and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Fe</a:t>
            </a:r>
            <a:r>
              <a:rPr lang="en-IN" sz="2000" b="1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IN" sz="2000" b="1" baseline="-25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is an inverse spinel</a:t>
            </a:r>
            <a:r>
              <a:rPr lang="en-IN" sz="2000" b="1" dirty="0">
                <a:solidFill>
                  <a:srgbClr val="87319F"/>
                </a:solidFill>
              </a:rPr>
              <a:t>, Fe</a:t>
            </a:r>
            <a:r>
              <a:rPr lang="en-IN" sz="2000" b="1" baseline="30000" dirty="0">
                <a:solidFill>
                  <a:srgbClr val="87319F"/>
                </a:solidFill>
              </a:rPr>
              <a:t>3+</a:t>
            </a:r>
            <a:r>
              <a:rPr lang="en-IN" sz="2000" b="1" dirty="0">
                <a:solidFill>
                  <a:srgbClr val="87319F"/>
                </a:solidFill>
              </a:rPr>
              <a:t>(Fe</a:t>
            </a:r>
            <a:r>
              <a:rPr lang="en-IN" sz="2000" b="1" baseline="30000" dirty="0">
                <a:solidFill>
                  <a:srgbClr val="87319F"/>
                </a:solidFill>
              </a:rPr>
              <a:t>2+</a:t>
            </a:r>
            <a:r>
              <a:rPr lang="en-IN" sz="2000" b="1" dirty="0">
                <a:solidFill>
                  <a:srgbClr val="87319F"/>
                </a:solidFill>
              </a:rPr>
              <a:t>Fe</a:t>
            </a:r>
            <a:r>
              <a:rPr lang="en-IN" sz="2000" b="1" baseline="30000" dirty="0">
                <a:solidFill>
                  <a:srgbClr val="87319F"/>
                </a:solidFill>
              </a:rPr>
              <a:t>3+</a:t>
            </a:r>
            <a:r>
              <a:rPr lang="en-IN" sz="2000" b="1" dirty="0">
                <a:solidFill>
                  <a:srgbClr val="87319F"/>
                </a:solidFill>
              </a:rPr>
              <a:t>)</a:t>
            </a:r>
            <a:r>
              <a:rPr lang="en-IN" sz="2000" b="1" dirty="0" smtClean="0">
                <a:solidFill>
                  <a:srgbClr val="87319F"/>
                </a:solidFill>
              </a:rPr>
              <a:t>O</a:t>
            </a:r>
            <a:r>
              <a:rPr lang="en-IN" sz="2000" b="1" baseline="-25000" dirty="0" smtClean="0">
                <a:solidFill>
                  <a:srgbClr val="87319F"/>
                </a:solidFill>
              </a:rPr>
              <a:t>4.</a:t>
            </a:r>
            <a:endParaRPr lang="en-IN" sz="2000" b="1" dirty="0">
              <a:solidFill>
                <a:srgbClr val="873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16294</TotalTime>
  <Words>1929</Words>
  <Application>Microsoft Office PowerPoint</Application>
  <PresentationFormat>On-screen Show (4:3)</PresentationFormat>
  <Paragraphs>296</Paragraphs>
  <Slides>27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Anand Singh</dc:creator>
  <cp:lastModifiedBy>Dr. Anand Singh</cp:lastModifiedBy>
  <cp:revision>356</cp:revision>
  <dcterms:created xsi:type="dcterms:W3CDTF">2006-08-16T00:00:00Z</dcterms:created>
  <dcterms:modified xsi:type="dcterms:W3CDTF">2018-03-19T14:47:36Z</dcterms:modified>
</cp:coreProperties>
</file>