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451" r:id="rId3"/>
    <p:sldId id="452" r:id="rId4"/>
    <p:sldId id="453" r:id="rId5"/>
    <p:sldId id="450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2" r:id="rId14"/>
    <p:sldId id="461" r:id="rId15"/>
    <p:sldId id="464" r:id="rId16"/>
    <p:sldId id="463" r:id="rId17"/>
    <p:sldId id="465" r:id="rId18"/>
    <p:sldId id="467" r:id="rId19"/>
    <p:sldId id="468" r:id="rId20"/>
    <p:sldId id="466" r:id="rId21"/>
    <p:sldId id="469" r:id="rId22"/>
    <p:sldId id="470" r:id="rId23"/>
    <p:sldId id="471" r:id="rId24"/>
    <p:sldId id="472" r:id="rId25"/>
    <p:sldId id="474" r:id="rId26"/>
    <p:sldId id="475" r:id="rId27"/>
    <p:sldId id="476" r:id="rId28"/>
    <p:sldId id="477" r:id="rId29"/>
    <p:sldId id="478" r:id="rId30"/>
    <p:sldId id="4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19F"/>
    <a:srgbClr val="3232E6"/>
    <a:srgbClr val="BC5014"/>
    <a:srgbClr val="B533BF"/>
    <a:srgbClr val="F917D9"/>
    <a:srgbClr val="C245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50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8D20-3F2C-4C34-8599-8CEAC2368ED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47D61-4868-4B99-B551-1A50885E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1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2974A-130F-4396-ADE3-5155C1952CF1}" type="slidenum">
              <a:rPr lang="ar-SA" altLang="en-US">
                <a:solidFill>
                  <a:prstClr val="black"/>
                </a:solidFill>
              </a:rPr>
              <a:pPr/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29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7800" y="3022600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365500" y="8496300"/>
            <a:ext cx="25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65EFE-9148-4BDC-B86A-537755480485}" type="slidenum">
              <a:rPr lang="ar-SA" altLang="en-US">
                <a:solidFill>
                  <a:prstClr val="black"/>
                </a:solidFill>
              </a:rPr>
              <a:pPr/>
              <a:t>25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31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7800" y="3022600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3365500" y="8496300"/>
            <a:ext cx="25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F5FBF-8C09-4E28-A470-A207F5F2DD1C}" type="slidenum">
              <a:rPr lang="ar-SA" altLang="en-US">
                <a:solidFill>
                  <a:prstClr val="black"/>
                </a:solidFill>
              </a:rPr>
              <a:pPr/>
              <a:t>26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33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7800" y="3022600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365500" y="8496300"/>
            <a:ext cx="25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853CB-EE1C-4E70-9C6F-90DA4976F421}" type="slidenum">
              <a:rPr lang="ar-SA" altLang="en-US">
                <a:solidFill>
                  <a:prstClr val="black"/>
                </a:solidFill>
              </a:rPr>
              <a:pPr/>
              <a:t>27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35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7800" y="3022600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365500" y="8496300"/>
            <a:ext cx="25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C7D7C-FE76-44AD-87E1-6623E6240955}" type="slidenum">
              <a:rPr lang="ar-SA" altLang="en-US">
                <a:solidFill>
                  <a:prstClr val="black"/>
                </a:solidFill>
              </a:rPr>
              <a:pPr/>
              <a:t>28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37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7800" y="3022600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365500" y="8496300"/>
            <a:ext cx="25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22A1B-12BE-42F9-928F-5B82356D6744}" type="slidenum">
              <a:rPr lang="ar-SA" altLang="en-US">
                <a:solidFill>
                  <a:prstClr val="black"/>
                </a:solidFill>
              </a:rPr>
              <a:pPr/>
              <a:t>29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39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7800" y="3022600"/>
            <a:ext cx="4572000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3365500" y="8496300"/>
            <a:ext cx="25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58" name="Group 2"/>
          <p:cNvGrpSpPr>
            <a:grpSpLocks/>
          </p:cNvGrpSpPr>
          <p:nvPr/>
        </p:nvGrpSpPr>
        <p:grpSpPr bwMode="auto">
          <a:xfrm>
            <a:off x="0" y="3902449"/>
            <a:ext cx="3400136" cy="2948548"/>
            <a:chOff x="0" y="2458"/>
            <a:chExt cx="2142" cy="1858"/>
          </a:xfrm>
        </p:grpSpPr>
        <p:sp>
          <p:nvSpPr>
            <p:cNvPr id="35225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226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226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226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226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226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226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sp>
        <p:nvSpPr>
          <p:cNvPr id="35226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514" y="1872786"/>
            <a:ext cx="7772977" cy="1556216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IN" altLang="en-US" noProof="0" smtClean="0"/>
              <a:t>Click to edit Master title style</a:t>
            </a:r>
          </a:p>
        </p:txBody>
      </p:sp>
      <p:sp>
        <p:nvSpPr>
          <p:cNvPr id="35226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025" y="3885640"/>
            <a:ext cx="6401955" cy="175372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IN" altLang="en-US" noProof="0" smtClean="0"/>
              <a:t>Click to edit Master subtitle style</a:t>
            </a:r>
          </a:p>
        </p:txBody>
      </p:sp>
      <p:sp>
        <p:nvSpPr>
          <p:cNvPr id="352268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52269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352270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42083C-141F-439F-A906-BD80F7DAFA52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5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3847B-6020-4686-8B33-D15149680785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0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7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7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195" indent="0">
              <a:buNone/>
              <a:defRPr sz="1600"/>
            </a:lvl2pPr>
            <a:lvl3pPr marL="820391" indent="0">
              <a:buNone/>
              <a:defRPr sz="1400"/>
            </a:lvl3pPr>
            <a:lvl4pPr marL="1230586" indent="0">
              <a:buNone/>
              <a:defRPr sz="1300"/>
            </a:lvl4pPr>
            <a:lvl5pPr marL="1640781" indent="0">
              <a:buNone/>
              <a:defRPr sz="1300"/>
            </a:lvl5pPr>
            <a:lvl6pPr marL="2050976" indent="0">
              <a:buNone/>
              <a:defRPr sz="1300"/>
            </a:lvl6pPr>
            <a:lvl7pPr marL="2461173" indent="0">
              <a:buNone/>
              <a:defRPr sz="1300"/>
            </a:lvl7pPr>
            <a:lvl8pPr marL="2871367" indent="0">
              <a:buNone/>
              <a:defRPr sz="1300"/>
            </a:lvl8pPr>
            <a:lvl9pPr marL="328156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40F3-D137-4567-9F83-A0767E9BDC83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599642"/>
            <a:ext cx="4045238" cy="453137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5" y="1599642"/>
            <a:ext cx="4045239" cy="453137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6A972-BF6F-409E-9B4B-828F86654B26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75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1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195" indent="0">
              <a:buNone/>
              <a:defRPr sz="1800" b="1"/>
            </a:lvl2pPr>
            <a:lvl3pPr marL="820391" indent="0">
              <a:buNone/>
              <a:defRPr sz="1600" b="1"/>
            </a:lvl3pPr>
            <a:lvl4pPr marL="1230586" indent="0">
              <a:buNone/>
              <a:defRPr sz="1400" b="1"/>
            </a:lvl4pPr>
            <a:lvl5pPr marL="1640781" indent="0">
              <a:buNone/>
              <a:defRPr sz="1400" b="1"/>
            </a:lvl5pPr>
            <a:lvl6pPr marL="2050976" indent="0">
              <a:buNone/>
              <a:defRPr sz="1400" b="1"/>
            </a:lvl6pPr>
            <a:lvl7pPr marL="2461173" indent="0">
              <a:buNone/>
              <a:defRPr sz="1400" b="1"/>
            </a:lvl7pPr>
            <a:lvl8pPr marL="2871367" indent="0">
              <a:buNone/>
              <a:defRPr sz="1400" b="1"/>
            </a:lvl8pPr>
            <a:lvl9pPr marL="32815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4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5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195" indent="0">
              <a:buNone/>
              <a:defRPr sz="1800" b="1"/>
            </a:lvl2pPr>
            <a:lvl3pPr marL="820391" indent="0">
              <a:buNone/>
              <a:defRPr sz="1600" b="1"/>
            </a:lvl3pPr>
            <a:lvl4pPr marL="1230586" indent="0">
              <a:buNone/>
              <a:defRPr sz="1400" b="1"/>
            </a:lvl4pPr>
            <a:lvl5pPr marL="1640781" indent="0">
              <a:buNone/>
              <a:defRPr sz="1400" b="1"/>
            </a:lvl5pPr>
            <a:lvl6pPr marL="2050976" indent="0">
              <a:buNone/>
              <a:defRPr sz="1400" b="1"/>
            </a:lvl6pPr>
            <a:lvl7pPr marL="2461173" indent="0">
              <a:buNone/>
              <a:defRPr sz="1400" b="1"/>
            </a:lvl7pPr>
            <a:lvl8pPr marL="2871367" indent="0">
              <a:buNone/>
              <a:defRPr sz="1400" b="1"/>
            </a:lvl8pPr>
            <a:lvl9pPr marL="32815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5" y="2175344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305FB-4E24-4277-97FF-26BEC6042715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8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B7750-C3C2-471D-BCA1-57B0422D65E1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64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8B673-0B5E-45C0-B29F-A6B1E5422983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5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1" y="273144"/>
            <a:ext cx="3007591" cy="116261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1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10195" indent="0">
              <a:buNone/>
              <a:defRPr sz="1100"/>
            </a:lvl2pPr>
            <a:lvl3pPr marL="820391" indent="0">
              <a:buNone/>
              <a:defRPr sz="900"/>
            </a:lvl3pPr>
            <a:lvl4pPr marL="1230586" indent="0">
              <a:buNone/>
              <a:defRPr sz="800"/>
            </a:lvl4pPr>
            <a:lvl5pPr marL="1640781" indent="0">
              <a:buNone/>
              <a:defRPr sz="800"/>
            </a:lvl5pPr>
            <a:lvl6pPr marL="2050976" indent="0">
              <a:buNone/>
              <a:defRPr sz="800"/>
            </a:lvl6pPr>
            <a:lvl7pPr marL="2461173" indent="0">
              <a:buNone/>
              <a:defRPr sz="800"/>
            </a:lvl7pPr>
            <a:lvl8pPr marL="2871367" indent="0">
              <a:buNone/>
              <a:defRPr sz="800"/>
            </a:lvl8pPr>
            <a:lvl9pPr marL="32815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4A6F5-2E78-4CC6-9812-B97D5710C80E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1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4" y="4800323"/>
            <a:ext cx="5486977" cy="56729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4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10195" indent="0">
              <a:buNone/>
              <a:defRPr sz="2500"/>
            </a:lvl2pPr>
            <a:lvl3pPr marL="820391" indent="0">
              <a:buNone/>
              <a:defRPr sz="2200"/>
            </a:lvl3pPr>
            <a:lvl4pPr marL="1230586" indent="0">
              <a:buNone/>
              <a:defRPr sz="1800"/>
            </a:lvl4pPr>
            <a:lvl5pPr marL="1640781" indent="0">
              <a:buNone/>
              <a:defRPr sz="1800"/>
            </a:lvl5pPr>
            <a:lvl6pPr marL="2050976" indent="0">
              <a:buNone/>
              <a:defRPr sz="1800"/>
            </a:lvl6pPr>
            <a:lvl7pPr marL="2461173" indent="0">
              <a:buNone/>
              <a:defRPr sz="1800"/>
            </a:lvl7pPr>
            <a:lvl8pPr marL="2871367" indent="0">
              <a:buNone/>
              <a:defRPr sz="1800"/>
            </a:lvl8pPr>
            <a:lvl9pPr marL="3281562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4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10195" indent="0">
              <a:buNone/>
              <a:defRPr sz="1100"/>
            </a:lvl2pPr>
            <a:lvl3pPr marL="820391" indent="0">
              <a:buNone/>
              <a:defRPr sz="900"/>
            </a:lvl3pPr>
            <a:lvl4pPr marL="1230586" indent="0">
              <a:buNone/>
              <a:defRPr sz="800"/>
            </a:lvl4pPr>
            <a:lvl5pPr marL="1640781" indent="0">
              <a:buNone/>
              <a:defRPr sz="800"/>
            </a:lvl5pPr>
            <a:lvl6pPr marL="2050976" indent="0">
              <a:buNone/>
              <a:defRPr sz="800"/>
            </a:lvl6pPr>
            <a:lvl7pPr marL="2461173" indent="0">
              <a:buNone/>
              <a:defRPr sz="800"/>
            </a:lvl7pPr>
            <a:lvl8pPr marL="2871367" indent="0">
              <a:buNone/>
              <a:defRPr sz="800"/>
            </a:lvl8pPr>
            <a:lvl9pPr marL="32815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528A1-1563-422F-86E8-C503727BC590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73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22079-349C-40E7-815D-B4109CCD1DBD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6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9" y="277348"/>
            <a:ext cx="2056535" cy="58536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91" y="277348"/>
            <a:ext cx="6033943" cy="58536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DE6A0-2490-4317-AEE0-102D7A3736B3}" type="slidenum">
              <a:rPr lang="ar-SA" altLang="en-US">
                <a:solidFill>
                  <a:srgbClr val="FFFFFF"/>
                </a:solidFill>
              </a:rPr>
              <a:pPr/>
              <a:t>‹#›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8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234" name="Group 2"/>
          <p:cNvGrpSpPr>
            <a:grpSpLocks/>
          </p:cNvGrpSpPr>
          <p:nvPr/>
        </p:nvGrpSpPr>
        <p:grpSpPr bwMode="auto">
          <a:xfrm>
            <a:off x="0" y="3902449"/>
            <a:ext cx="3400136" cy="2948548"/>
            <a:chOff x="0" y="2458"/>
            <a:chExt cx="2142" cy="1858"/>
          </a:xfrm>
        </p:grpSpPr>
        <p:sp>
          <p:nvSpPr>
            <p:cNvPr id="35123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123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123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123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123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124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5124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sp>
        <p:nvSpPr>
          <p:cNvPr id="35124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491" y="277348"/>
            <a:ext cx="8229023" cy="11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7" tIns="45704" rIns="91407" bIns="45704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title style</a:t>
            </a:r>
          </a:p>
        </p:txBody>
      </p:sp>
      <p:sp>
        <p:nvSpPr>
          <p:cNvPr id="35124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91" y="1599642"/>
            <a:ext cx="8229023" cy="453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text styles</a:t>
            </a:r>
          </a:p>
          <a:p>
            <a:pPr lvl="1"/>
            <a:r>
              <a:rPr lang="en-IN" altLang="en-US" smtClean="0"/>
              <a:t>Second level</a:t>
            </a:r>
          </a:p>
          <a:p>
            <a:pPr lvl="2"/>
            <a:r>
              <a:rPr lang="en-IN" altLang="en-US" smtClean="0"/>
              <a:t>Third level</a:t>
            </a:r>
          </a:p>
          <a:p>
            <a:pPr lvl="3"/>
            <a:r>
              <a:rPr lang="en-IN" altLang="en-US" smtClean="0"/>
              <a:t>Fourth level</a:t>
            </a:r>
          </a:p>
          <a:p>
            <a:pPr lvl="4"/>
            <a:r>
              <a:rPr lang="en-IN" altLang="en-US" smtClean="0"/>
              <a:t>Fifth level</a:t>
            </a:r>
          </a:p>
        </p:txBody>
      </p:sp>
      <p:sp>
        <p:nvSpPr>
          <p:cNvPr id="35124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491" y="6248683"/>
            <a:ext cx="2133023" cy="45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defTabSz="914394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35124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491" y="6248683"/>
            <a:ext cx="2895023" cy="45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ctr" defTabSz="914394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FFFFFF"/>
                </a:solidFill>
              </a:rPr>
              <a:t>McMurry Organic Chemistry 6th edition Chapter 7 (c) 2003</a:t>
            </a:r>
          </a:p>
        </p:txBody>
      </p:sp>
      <p:sp>
        <p:nvSpPr>
          <p:cNvPr id="35124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491" y="6248683"/>
            <a:ext cx="2133023" cy="45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algn="r" defTabSz="914394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A0F7F2-F0CF-4111-8829-32A37B4913C8}" type="slidenum">
              <a:rPr lang="ar-SA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IN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606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94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defTabSz="914394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2pPr>
      <a:lvl3pPr algn="ctr" defTabSz="914394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3pPr>
      <a:lvl4pPr algn="ctr" defTabSz="914394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4pPr>
      <a:lvl5pPr algn="ctr" defTabSz="914394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5pPr>
      <a:lvl6pPr marL="410195" algn="ctr" defTabSz="914394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6pPr>
      <a:lvl7pPr marL="820391" algn="ctr" defTabSz="914394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7pPr>
      <a:lvl8pPr marL="1230586" algn="ctr" defTabSz="914394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8pPr>
      <a:lvl9pPr marL="1640781" algn="ctr" defTabSz="914394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3254" indent="-343254" algn="r" defTabSz="914394" rtl="1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056" indent="-284858" algn="r" defTabSz="914394" rtl="1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2pPr>
      <a:lvl3pPr marL="1142281" indent="-227888" algn="r" defTabSz="914394" rtl="1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3pPr>
      <a:lvl4pPr marL="1599478" indent="-227888" algn="r" defTabSz="914394" rtl="1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4pPr>
      <a:lvl5pPr marL="2056674" indent="-227888" algn="r" defTabSz="914394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5pPr>
      <a:lvl6pPr marL="2466868" indent="-227888" algn="r" defTabSz="914394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6pPr>
      <a:lvl7pPr marL="2877064" indent="-227888" algn="r" defTabSz="914394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7pPr>
      <a:lvl8pPr marL="3287261" indent="-227888" algn="r" defTabSz="914394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8pPr>
      <a:lvl9pPr marL="3697455" indent="-227888" algn="r" defTabSz="914394" rtl="1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195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391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586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81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76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173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367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62" algn="l" defTabSz="8203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091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IR spectra provides information about the stretching frequency of a bond. </a:t>
            </a:r>
            <a:r>
              <a:rPr lang="en-US" altLang="en-US" sz="2000" b="1" i="1" dirty="0">
                <a:solidFill>
                  <a:srgbClr val="C00000"/>
                </a:solidFill>
              </a:rPr>
              <a:t>Recall that the stronger a bond gets, the higher its stretching frequency. </a:t>
            </a:r>
            <a:r>
              <a:rPr lang="en-US" altLang="en-US" sz="2000" b="1" dirty="0"/>
              <a:t>	</a:t>
            </a:r>
            <a:endParaRPr lang="en-US" alt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The </a:t>
            </a:r>
            <a:r>
              <a:rPr lang="el-GR" altLang="en-US" sz="2000" b="1" dirty="0">
                <a:solidFill>
                  <a:srgbClr val="87319F"/>
                </a:solidFill>
                <a:latin typeface="Times New Roman" pitchFamily="18" charset="0"/>
                <a:cs typeface="Times New Roman" pitchFamily="18" charset="0"/>
              </a:rPr>
              <a:t>υ</a:t>
            </a:r>
            <a:r>
              <a:rPr lang="en-US" altLang="en-US" sz="2000" b="1" baseline="-25000" dirty="0">
                <a:solidFill>
                  <a:srgbClr val="87319F"/>
                </a:solidFill>
              </a:rPr>
              <a:t>CO</a:t>
            </a:r>
            <a:r>
              <a:rPr lang="en-US" altLang="en-US" sz="2000" b="1" dirty="0">
                <a:solidFill>
                  <a:srgbClr val="87319F"/>
                </a:solidFill>
              </a:rPr>
              <a:t> stretching frequency of the coordinated CO is very informative as to the nature of the bonding. </a:t>
            </a:r>
            <a:endParaRPr lang="en-US" altLang="en-US" sz="2000" b="1" dirty="0" smtClean="0">
              <a:solidFill>
                <a:srgbClr val="87319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Thus</a:t>
            </a:r>
            <a:r>
              <a:rPr lang="en-US" altLang="en-US" sz="2000" b="1" dirty="0">
                <a:solidFill>
                  <a:srgbClr val="87319F"/>
                </a:solidFill>
              </a:rPr>
              <a:t>, the more important the M=C=O (C=O is a double bond) canonical structure, the lower the </a:t>
            </a:r>
            <a:r>
              <a:rPr lang="el-GR" altLang="en-US" sz="2000" b="1" dirty="0">
                <a:solidFill>
                  <a:srgbClr val="87319F"/>
                </a:solidFill>
                <a:latin typeface="Times New Roman" pitchFamily="18" charset="0"/>
                <a:cs typeface="Times New Roman" pitchFamily="18" charset="0"/>
              </a:rPr>
              <a:t>υ</a:t>
            </a:r>
            <a:r>
              <a:rPr lang="en-US" altLang="en-US" sz="2000" b="1" baseline="-25000" dirty="0">
                <a:solidFill>
                  <a:srgbClr val="87319F"/>
                </a:solidFill>
              </a:rPr>
              <a:t>CO</a:t>
            </a:r>
            <a:r>
              <a:rPr lang="en-US" altLang="en-US" sz="2000" b="1" dirty="0">
                <a:solidFill>
                  <a:srgbClr val="87319F"/>
                </a:solidFill>
              </a:rPr>
              <a:t> stretching frequency as compared to the M-C</a:t>
            </a:r>
            <a:r>
              <a:rPr lang="en-US" altLang="en-US" sz="2000" b="1" dirty="0">
                <a:solidFill>
                  <a:srgbClr val="87319F"/>
                </a:solidFill>
                <a:cs typeface="Arial" pitchFamily="34" charset="0"/>
              </a:rPr>
              <a:t>≡O structure (C≡O is a triple bond):</a:t>
            </a:r>
            <a:r>
              <a:rPr lang="en-US" altLang="en-US" sz="2000" b="1" dirty="0">
                <a:solidFill>
                  <a:srgbClr val="87319F"/>
                </a:solidFill>
              </a:rPr>
              <a:t> (</a:t>
            </a:r>
            <a:r>
              <a:rPr lang="en-US" altLang="en-US" sz="2000" b="1" dirty="0">
                <a:solidFill>
                  <a:srgbClr val="FF0000"/>
                </a:solidFill>
              </a:rPr>
              <a:t>Note: </a:t>
            </a:r>
            <a:r>
              <a:rPr lang="el-GR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υ</a:t>
            </a:r>
            <a:r>
              <a:rPr lang="en-US" altLang="en-US" sz="2000" b="1" baseline="-25000" dirty="0">
                <a:solidFill>
                  <a:srgbClr val="FF0000"/>
                </a:solidFill>
              </a:rPr>
              <a:t>CO </a:t>
            </a:r>
            <a:r>
              <a:rPr lang="en-US" altLang="en-US" sz="2000" b="1" dirty="0">
                <a:solidFill>
                  <a:srgbClr val="FF0000"/>
                </a:solidFill>
              </a:rPr>
              <a:t>for free CO is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2141 </a:t>
            </a:r>
            <a:r>
              <a:rPr lang="en-US" altLang="en-US" sz="2000" b="1" dirty="0">
                <a:solidFill>
                  <a:srgbClr val="FF0000"/>
                </a:solidFill>
              </a:rPr>
              <a:t>cm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-1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     [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(CO)</a:t>
            </a:r>
            <a:r>
              <a:rPr lang="en-US" altLang="en-US" sz="2400" baseline="-25000" dirty="0"/>
              <a:t>6</a:t>
            </a:r>
            <a:r>
              <a:rPr lang="en-US" altLang="en-US" sz="2400" dirty="0"/>
              <a:t>]</a:t>
            </a:r>
            <a:r>
              <a:rPr lang="en-US" altLang="en-US" sz="2400" baseline="30000" dirty="0"/>
              <a:t>2- </a:t>
            </a:r>
            <a:r>
              <a:rPr lang="en-US" altLang="en-US" sz="2400" dirty="0"/>
              <a:t>[V(CO)</a:t>
            </a:r>
            <a:r>
              <a:rPr lang="en-US" altLang="en-US" sz="2400" baseline="-25000" dirty="0"/>
              <a:t>6</a:t>
            </a:r>
            <a:r>
              <a:rPr lang="en-US" altLang="en-US" sz="2400" dirty="0"/>
              <a:t>]</a:t>
            </a:r>
            <a:r>
              <a:rPr lang="en-US" altLang="en-US" sz="2400" baseline="30000" dirty="0"/>
              <a:t>- </a:t>
            </a:r>
            <a:r>
              <a:rPr lang="en-US" altLang="en-US" sz="2400" dirty="0"/>
              <a:t>[Cr(CO)</a:t>
            </a:r>
            <a:r>
              <a:rPr lang="en-US" altLang="en-US" sz="2400" baseline="-25000" dirty="0"/>
              <a:t>6</a:t>
            </a:r>
            <a:r>
              <a:rPr lang="en-US" altLang="en-US" sz="2400" dirty="0"/>
              <a:t>] [</a:t>
            </a:r>
            <a:r>
              <a:rPr lang="en-US" altLang="en-US" sz="2400" dirty="0" err="1"/>
              <a:t>Mn</a:t>
            </a:r>
            <a:r>
              <a:rPr lang="en-US" altLang="en-US" sz="2400" dirty="0"/>
              <a:t>(CO)</a:t>
            </a:r>
            <a:r>
              <a:rPr lang="en-US" altLang="en-US" sz="2400" baseline="-25000" dirty="0"/>
              <a:t>6</a:t>
            </a:r>
            <a:r>
              <a:rPr lang="en-US" altLang="en-US" sz="2400" dirty="0"/>
              <a:t>]</a:t>
            </a:r>
            <a:r>
              <a:rPr lang="en-US" altLang="en-US" sz="2400" baseline="30000" dirty="0"/>
              <a:t>+ </a:t>
            </a:r>
            <a:r>
              <a:rPr lang="en-US" altLang="en-US" sz="2400" dirty="0"/>
              <a:t>[Fe(CO)</a:t>
            </a:r>
            <a:r>
              <a:rPr lang="en-US" altLang="en-US" sz="2400" baseline="-25000" dirty="0"/>
              <a:t>6</a:t>
            </a:r>
            <a:r>
              <a:rPr lang="en-US" altLang="en-US" sz="2400" dirty="0"/>
              <a:t>]</a:t>
            </a:r>
            <a:r>
              <a:rPr lang="en-US" altLang="en-US" sz="2400" baseline="30000" dirty="0"/>
              <a:t>2+</a:t>
            </a:r>
            <a:r>
              <a:rPr lang="en-US" altLang="en-US" sz="2400" dirty="0"/>
              <a:t> 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l-GR" altLang="en-US" sz="2400" dirty="0">
                <a:latin typeface="Times New Roman" pitchFamily="18" charset="0"/>
                <a:cs typeface="Times New Roman" pitchFamily="18" charset="0"/>
              </a:rPr>
              <a:t>υ</a:t>
            </a:r>
            <a:r>
              <a:rPr lang="en-US" altLang="en-US" sz="2400" baseline="-25000" dirty="0"/>
              <a:t>CO        </a:t>
            </a:r>
            <a:r>
              <a:rPr lang="en-US" altLang="en-US" sz="2400" dirty="0"/>
              <a:t>1748	   </a:t>
            </a:r>
            <a:r>
              <a:rPr lang="en-US" altLang="en-US" sz="2400" dirty="0" smtClean="0"/>
              <a:t>1858         </a:t>
            </a:r>
            <a:r>
              <a:rPr lang="en-US" altLang="en-US" sz="2400" dirty="0"/>
              <a:t>1984         2094        2204 cm</a:t>
            </a:r>
            <a:r>
              <a:rPr lang="en-US" altLang="en-US" sz="2400" baseline="30000" dirty="0"/>
              <a:t>-1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1295400" y="6705600"/>
            <a:ext cx="18288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4179" y="5921514"/>
            <a:ext cx="26103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70C0"/>
                </a:solidFill>
              </a:rPr>
              <a:t>increasing M=C double</a:t>
            </a:r>
          </a:p>
          <a:p>
            <a:pPr algn="ctr"/>
            <a:r>
              <a:rPr lang="en-US" altLang="en-US" sz="2000" b="1" dirty="0">
                <a:solidFill>
                  <a:srgbClr val="0070C0"/>
                </a:solidFill>
              </a:rPr>
              <a:t>bonding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112544" y="6705600"/>
            <a:ext cx="19050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942116" y="5921514"/>
            <a:ext cx="26776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00B050"/>
                </a:solidFill>
              </a:rPr>
              <a:t>decreasing M=C double</a:t>
            </a:r>
          </a:p>
          <a:p>
            <a:pPr algn="ctr"/>
            <a:r>
              <a:rPr lang="en-US" altLang="en-US" sz="2000" b="1" dirty="0">
                <a:solidFill>
                  <a:srgbClr val="00B050"/>
                </a:solidFill>
              </a:rPr>
              <a:t>bonding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15" y="152400"/>
            <a:ext cx="899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Infrared (IR) Spectroscopy and C=O Bond Strength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53" y="3276600"/>
            <a:ext cx="4619625" cy="100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057400" y="3200400"/>
            <a:ext cx="4960144" cy="1143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045" y="152400"/>
            <a:ext cx="87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Reductive Elimination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914400"/>
            <a:ext cx="873135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reductive elimination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reaction is the reverse of an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oxidative addition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 is a reaction in which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two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cisoidal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anionic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ligands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on a metal center couple together.  Each anionic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ligand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pushes one electron back onto the metal center (in the case of a monometallic complex) to reduce it by 2e-.  The coupled anionic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ligands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then usually fall off the metal center as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neutral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molecule.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97507"/>
              </p:ext>
            </p:extLst>
          </p:nvPr>
        </p:nvGraphicFramePr>
        <p:xfrm>
          <a:off x="445294" y="3048000"/>
          <a:ext cx="82534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CS ChemDraw Drawing" r:id="rId3" imgW="4533450" imgH="1581549" progId="ChemDraw.Document.6.0">
                  <p:embed/>
                </p:oleObj>
              </mc:Choice>
              <mc:Fallback>
                <p:oleObj name="CS ChemDraw Drawing" r:id="rId3" imgW="4533450" imgH="1581549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4" y="3048000"/>
                        <a:ext cx="82534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3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044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Reductive Elimination: Effect of Ligand Dissociation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046884"/>
            <a:ext cx="87313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An understanding of the electronic requirements can facilitate reaction engineering to </a:t>
            </a:r>
            <a:r>
              <a:rPr lang="en-US" b="1" dirty="0" err="1" smtClean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favour</a:t>
            </a:r>
            <a:r>
              <a:rPr lang="en-US" b="1" dirty="0" smtClean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one option over the other.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87319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990600"/>
            <a:ext cx="87313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Sometimes, more than one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reductive elimination</a:t>
            </a:r>
            <a: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possibilities arise </a:t>
            </a:r>
            <a:r>
              <a:rPr lang="en-US" b="1" dirty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from saturated 18e- complexes (so long as the two ligands that you want to reductively eliminate are </a:t>
            </a:r>
            <a:r>
              <a:rPr lang="en-US" b="1" u="sng" dirty="0" err="1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cisoidal</a:t>
            </a:r>
            <a:r>
              <a:rPr lang="en-US" b="1" dirty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to one another</a:t>
            </a:r>
            <a:r>
              <a:rPr lang="en-US" b="1" dirty="0" smtClean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87319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097720"/>
              </p:ext>
            </p:extLst>
          </p:nvPr>
        </p:nvGraphicFramePr>
        <p:xfrm>
          <a:off x="44301" y="3357562"/>
          <a:ext cx="4308475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r:id="rId3" imgW="3082524" imgH="1741424" progId="">
                  <p:embed/>
                </p:oleObj>
              </mc:Choice>
              <mc:Fallback>
                <p:oleObj r:id="rId3" imgW="3082524" imgH="1741424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01" y="3357562"/>
                        <a:ext cx="4308475" cy="243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796202"/>
              </p:ext>
            </p:extLst>
          </p:nvPr>
        </p:nvGraphicFramePr>
        <p:xfrm>
          <a:off x="4419599" y="3810000"/>
          <a:ext cx="46482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r:id="rId5" imgW="3254820" imgH="1227836" progId="">
                  <p:embed/>
                </p:oleObj>
              </mc:Choice>
              <mc:Fallback>
                <p:oleObj r:id="rId5" imgW="3254820" imgH="122783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599" y="3810000"/>
                        <a:ext cx="46482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6200" y="3276600"/>
            <a:ext cx="4267200" cy="2514600"/>
          </a:xfrm>
          <a:prstGeom prst="roundRect">
            <a:avLst/>
          </a:prstGeom>
          <a:noFill/>
          <a:ln>
            <a:solidFill>
              <a:srgbClr val="BC5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4419600" y="3276600"/>
            <a:ext cx="4648199" cy="251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04993" y="6092087"/>
            <a:ext cx="584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smtClean="0"/>
              <a:t>Both pathways occurred; reaction was slow (~ many hours)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1526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39998" y="990600"/>
            <a:ext cx="8839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 has been shown that reductive elimination can be promoted by a ligand dissociation generating an unsaturated and more electron-deficient metal center. 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87319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044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Reductive Elimination: Effect of Ligand Dissociation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34444"/>
              </p:ext>
            </p:extLst>
          </p:nvPr>
        </p:nvGraphicFramePr>
        <p:xfrm>
          <a:off x="152400" y="2514600"/>
          <a:ext cx="884100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r:id="rId3" imgW="5397594" imgH="2140712" progId="">
                  <p:embed/>
                </p:oleObj>
              </mc:Choice>
              <mc:Fallback>
                <p:oleObj r:id="rId3" imgW="5397594" imgH="2140712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2514600"/>
                        <a:ext cx="8841009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8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044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Migratory Insertion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756553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migratory insertion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reaction is when a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ea typeface="Times New Roman" pitchFamily="18" charset="0"/>
                <a:cs typeface="Arial" pitchFamily="34" charset="0"/>
              </a:rPr>
              <a:t>cisoidal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ea typeface="Times New Roman" pitchFamily="18" charset="0"/>
                <a:cs typeface="Arial" pitchFamily="34" charset="0"/>
              </a:rPr>
              <a:t> anionic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and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ea typeface="Times New Roman" pitchFamily="18" charset="0"/>
                <a:cs typeface="Arial" pitchFamily="34" charset="0"/>
              </a:rPr>
              <a:t>neutral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ea typeface="Times New Roman" pitchFamily="18" charset="0"/>
                <a:cs typeface="Arial" pitchFamily="34" charset="0"/>
              </a:rPr>
              <a:t>ligand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on a metal complex couple together to generate a new coordinated anionic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ligand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.  This new anionic ligand is composed of the original neutral and anionic ligands now bonded to one another.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sz="2000" dirty="0">
              <a:ea typeface="Times New Roman" pitchFamily="18" charset="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There is </a:t>
            </a:r>
            <a:r>
              <a:rPr kumimoji="0" lang="en-US" sz="2000" b="1" i="1" u="sng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NO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change in the oxidation state or d electron-count of the metal center.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87319F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11249"/>
              </p:ext>
            </p:extLst>
          </p:nvPr>
        </p:nvGraphicFramePr>
        <p:xfrm>
          <a:off x="479425" y="3213100"/>
          <a:ext cx="818356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CS ChemDraw Drawing" r:id="rId3" imgW="5601402" imgH="2264156" progId="ChemDraw.Document.6.0">
                  <p:embed/>
                </p:oleObj>
              </mc:Choice>
              <mc:Fallback>
                <p:oleObj name="CS ChemDraw Drawing" r:id="rId3" imgW="5601402" imgH="2264156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3213100"/>
                        <a:ext cx="8183563" cy="33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5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578475"/>
              </p:ext>
            </p:extLst>
          </p:nvPr>
        </p:nvGraphicFramePr>
        <p:xfrm>
          <a:off x="369888" y="963613"/>
          <a:ext cx="8558212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CS ChemDraw Drawing" r:id="rId3" imgW="6079680" imgH="4695840" progId="ChemDraw.Document.6.0">
                  <p:embed/>
                </p:oleObj>
              </mc:Choice>
              <mc:Fallback>
                <p:oleObj name="CS ChemDraw Drawing" r:id="rId3" imgW="6079680" imgH="4695840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963613"/>
                        <a:ext cx="8558212" cy="569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044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Migratory Insertion: Who Migrates to Whom?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044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Who Migrates to Whom? Experiment Design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21" y="914400"/>
            <a:ext cx="5697279" cy="226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914400"/>
            <a:ext cx="33527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87319F"/>
                </a:solidFill>
              </a:rPr>
              <a:t>Four products of insertion are possible, corresponding to reaction of the four CO ligands cis to the methyl ligand. </a:t>
            </a:r>
            <a:r>
              <a:rPr lang="en-IN" b="1" dirty="0" smtClean="0">
                <a:solidFill>
                  <a:srgbClr val="87319F"/>
                </a:solidFill>
              </a:rPr>
              <a:t>Consider </a:t>
            </a:r>
            <a:r>
              <a:rPr lang="en-IN" b="1" dirty="0">
                <a:solidFill>
                  <a:srgbClr val="87319F"/>
                </a:solidFill>
              </a:rPr>
              <a:t>both CO migration and Me migration as possible at this point.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044" y="3352800"/>
            <a:ext cx="8534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87319F"/>
                </a:solidFill>
              </a:rPr>
              <a:t> </a:t>
            </a:r>
            <a:r>
              <a:rPr lang="en-IN" sz="2000" b="1" dirty="0" smtClean="0">
                <a:solidFill>
                  <a:srgbClr val="87319F"/>
                </a:solidFill>
              </a:rPr>
              <a:t>Product</a:t>
            </a:r>
            <a:r>
              <a:rPr lang="en-IN" sz="2000" b="1" dirty="0">
                <a:solidFill>
                  <a:srgbClr val="87319F"/>
                </a:solidFill>
              </a:rPr>
              <a:t> D is impossible if we only allow the Me group to migrate—the spot </a:t>
            </a:r>
            <a:r>
              <a:rPr lang="en-IN" sz="2000" b="1" i="1" dirty="0">
                <a:solidFill>
                  <a:srgbClr val="87319F"/>
                </a:solidFill>
              </a:rPr>
              <a:t>trans</a:t>
            </a:r>
            <a:r>
              <a:rPr lang="en-IN" sz="2000" b="1" dirty="0">
                <a:solidFill>
                  <a:srgbClr val="87319F"/>
                </a:solidFill>
              </a:rPr>
              <a:t> to the </a:t>
            </a:r>
            <a:r>
              <a:rPr lang="en-IN" sz="2000" b="1" dirty="0" smtClean="0">
                <a:solidFill>
                  <a:srgbClr val="87319F"/>
                </a:solidFill>
              </a:rPr>
              <a:t>labelled </a:t>
            </a:r>
            <a:r>
              <a:rPr lang="en-IN" sz="2000" b="1" dirty="0">
                <a:solidFill>
                  <a:srgbClr val="87319F"/>
                </a:solidFill>
              </a:rPr>
              <a:t>CO is another CO ligand, so that spot can only pick up L if CO migrates (not if Me migrates). </a:t>
            </a:r>
            <a:endParaRPr lang="en-IN" sz="2000" b="1" dirty="0" smtClean="0">
              <a:solidFill>
                <a:srgbClr val="87319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b="1" dirty="0">
              <a:solidFill>
                <a:srgbClr val="87319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On </a:t>
            </a:r>
            <a:r>
              <a:rPr lang="en-IN" sz="2000" b="1" dirty="0">
                <a:solidFill>
                  <a:srgbClr val="87319F"/>
                </a:solidFill>
              </a:rPr>
              <a:t>the other hand, product C must have come from the migration of Me, since the Me group has moved from a </a:t>
            </a:r>
            <a:r>
              <a:rPr lang="en-IN" sz="2000" b="1" i="1" dirty="0">
                <a:solidFill>
                  <a:srgbClr val="87319F"/>
                </a:solidFill>
              </a:rPr>
              <a:t>cis</a:t>
            </a:r>
            <a:r>
              <a:rPr lang="en-IN" sz="2000" b="1" dirty="0">
                <a:solidFill>
                  <a:srgbClr val="87319F"/>
                </a:solidFill>
              </a:rPr>
              <a:t> to a </a:t>
            </a:r>
            <a:r>
              <a:rPr lang="en-IN" sz="2000" b="1" i="1" dirty="0">
                <a:solidFill>
                  <a:srgbClr val="87319F"/>
                </a:solidFill>
              </a:rPr>
              <a:t>trans</a:t>
            </a:r>
            <a:r>
              <a:rPr lang="en-IN" sz="2000" b="1" dirty="0">
                <a:solidFill>
                  <a:srgbClr val="87319F"/>
                </a:solidFill>
              </a:rPr>
              <a:t>position relative to the </a:t>
            </a:r>
            <a:r>
              <a:rPr lang="en-IN" sz="2000" b="1" dirty="0" err="1">
                <a:solidFill>
                  <a:srgbClr val="87319F"/>
                </a:solidFill>
              </a:rPr>
              <a:t>labeled</a:t>
            </a:r>
            <a:r>
              <a:rPr lang="en-IN" sz="2000" b="1" dirty="0">
                <a:solidFill>
                  <a:srgbClr val="87319F"/>
                </a:solidFill>
              </a:rPr>
              <a:t> CO in product C. </a:t>
            </a:r>
            <a:endParaRPr lang="en-IN" sz="2000" b="1" dirty="0" smtClean="0">
              <a:solidFill>
                <a:srgbClr val="87319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b="1" dirty="0">
              <a:solidFill>
                <a:srgbClr val="87319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Products</a:t>
            </a:r>
            <a:r>
              <a:rPr lang="en-IN" sz="2000" b="1" dirty="0">
                <a:solidFill>
                  <a:srgbClr val="87319F"/>
                </a:solidFill>
              </a:rPr>
              <a:t> A, B, and </a:t>
            </a:r>
            <a:r>
              <a:rPr lang="en-IN" sz="2000" b="1" dirty="0" smtClean="0">
                <a:solidFill>
                  <a:srgbClr val="87319F"/>
                </a:solidFill>
              </a:rPr>
              <a:t>C were observed, </a:t>
            </a:r>
            <a:r>
              <a:rPr lang="en-IN" sz="2000" b="1" dirty="0">
                <a:solidFill>
                  <a:srgbClr val="87319F"/>
                </a:solidFill>
              </a:rPr>
              <a:t>but not D, supporting a mechanism involving Me migration. Other experiments since support the idea that most of the time, the alkyl group migrates onto CO.</a:t>
            </a:r>
          </a:p>
        </p:txBody>
      </p:sp>
    </p:spTree>
    <p:extLst>
      <p:ext uri="{BB962C8B-B14F-4D97-AF65-F5344CB8AC3E}">
        <p14:creationId xmlns:p14="http://schemas.microsoft.com/office/powerpoint/2010/main" val="2014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666596"/>
              </p:ext>
            </p:extLst>
          </p:nvPr>
        </p:nvGraphicFramePr>
        <p:xfrm>
          <a:off x="484981" y="1066800"/>
          <a:ext cx="8174037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CS ChemDraw Drawing" r:id="rId3" imgW="4733314" imgH="2634488" progId="ChemDraw.Document.6.0">
                  <p:embed/>
                </p:oleObj>
              </mc:Choice>
              <mc:Fallback>
                <p:oleObj name="CS ChemDraw Drawing" r:id="rId3" imgW="4733314" imgH="2634488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" y="1066800"/>
                        <a:ext cx="8174037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123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Migratory Insertion of Alkenes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6172200"/>
            <a:ext cx="6851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Successive migratory insertions can lead to chain elongation</a:t>
            </a:r>
            <a:endParaRPr lang="en-IN" sz="2000" b="1" dirty="0">
              <a:solidFill>
                <a:srgbClr val="8731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5389111"/>
            <a:ext cx="86868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No change in formal oxidation state </a:t>
            </a:r>
          </a:p>
          <a:p>
            <a:pPr marL="5143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You must have an empty orbital that is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232E6"/>
                </a:solidFill>
                <a:effectLst/>
                <a:ea typeface="Times New Roman" pitchFamily="18" charset="0"/>
                <a:cs typeface="Arial" pitchFamily="34" charset="0"/>
              </a:rPr>
              <a:t>cisoidal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to the group that you are doing an elimination reaction on.  Alternatively, a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cisoidal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labile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ligand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that can easily dissociate to open up an empty orbital.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7319F"/>
              </a:solidFill>
              <a:effectLst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23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Eliminations </a:t>
            </a:r>
            <a:endParaRPr lang="en-US" sz="3200" b="1" dirty="0">
              <a:solidFill>
                <a:srgbClr val="B533B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796719"/>
              </p:ext>
            </p:extLst>
          </p:nvPr>
        </p:nvGraphicFramePr>
        <p:xfrm>
          <a:off x="1836738" y="1851905"/>
          <a:ext cx="54705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r:id="rId3" imgW="5470782" imgH="894080" progId="">
                  <p:embed/>
                </p:oleObj>
              </mc:Choice>
              <mc:Fallback>
                <p:oleObj r:id="rId3" imgW="5470782" imgH="894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6738" y="1851905"/>
                        <a:ext cx="5470525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796555"/>
              </p:ext>
            </p:extLst>
          </p:nvPr>
        </p:nvGraphicFramePr>
        <p:xfrm>
          <a:off x="1371600" y="3325813"/>
          <a:ext cx="6138862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r:id="rId5" imgW="6139636" imgH="1855724" progId="">
                  <p:embed/>
                </p:oleObj>
              </mc:Choice>
              <mc:Fallback>
                <p:oleObj r:id="rId5" imgW="6139636" imgH="1855724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3325813"/>
                        <a:ext cx="6138862" cy="185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90975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The most common elimination is </a:t>
            </a:r>
            <a:r>
              <a:rPr lang="en-IN" sz="2000" b="1" dirty="0" smtClean="0">
                <a:solidFill>
                  <a:srgbClr val="87319F"/>
                </a:solidFill>
                <a:latin typeface="Symbol" panose="05050102010706020507" pitchFamily="18" charset="2"/>
              </a:rPr>
              <a:t>b</a:t>
            </a:r>
            <a:r>
              <a:rPr lang="en-IN" sz="2000" b="1" dirty="0" smtClean="0">
                <a:solidFill>
                  <a:srgbClr val="87319F"/>
                </a:solidFill>
              </a:rPr>
              <a:t>-hydride elimination. It can be thought of as the opposite of migratory insertion. </a:t>
            </a:r>
          </a:p>
        </p:txBody>
      </p:sp>
    </p:spTree>
    <p:extLst>
      <p:ext uri="{BB962C8B-B14F-4D97-AF65-F5344CB8AC3E}">
        <p14:creationId xmlns:p14="http://schemas.microsoft.com/office/powerpoint/2010/main" val="6635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5389111"/>
            <a:ext cx="86868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No change in formal oxidation state </a:t>
            </a:r>
          </a:p>
          <a:p>
            <a:pPr marL="5143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You must have an empty orbital that is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232E6"/>
                </a:solidFill>
                <a:effectLst/>
                <a:ea typeface="Times New Roman" pitchFamily="18" charset="0"/>
                <a:cs typeface="Arial" pitchFamily="34" charset="0"/>
              </a:rPr>
              <a:t>cisoidal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to the group that you are doing an elimination reaction on.  Alternatively, a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cisoidal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labile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ligand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that can easily dissociate to open up an empty orbital.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7319F"/>
              </a:solidFill>
              <a:effectLst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23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Other Eliminations 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90975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  <a:latin typeface="Symbol" panose="05050102010706020507" pitchFamily="18" charset="2"/>
              </a:rPr>
              <a:t>a</a:t>
            </a:r>
            <a:r>
              <a:rPr lang="en-IN" sz="2000" b="1" dirty="0" smtClean="0">
                <a:solidFill>
                  <a:srgbClr val="87319F"/>
                </a:solidFill>
              </a:rPr>
              <a:t>-hydride elimination.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391599"/>
              </p:ext>
            </p:extLst>
          </p:nvPr>
        </p:nvGraphicFramePr>
        <p:xfrm>
          <a:off x="2901156" y="1752600"/>
          <a:ext cx="33416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r:id="rId3" imgW="3341731" imgH="976376" progId="">
                  <p:embed/>
                </p:oleObj>
              </mc:Choice>
              <mc:Fallback>
                <p:oleObj r:id="rId3" imgW="3341731" imgH="97637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1156" y="1752600"/>
                        <a:ext cx="3341687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09043"/>
              </p:ext>
            </p:extLst>
          </p:nvPr>
        </p:nvGraphicFramePr>
        <p:xfrm>
          <a:off x="990600" y="4038600"/>
          <a:ext cx="32480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r:id="rId5" imgW="3247705" imgH="976376" progId="">
                  <p:embed/>
                </p:oleObj>
              </mc:Choice>
              <mc:Fallback>
                <p:oleObj r:id="rId5" imgW="3247705" imgH="97637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038600"/>
                        <a:ext cx="3248025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32004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Carbonyl elimination or </a:t>
            </a:r>
            <a:r>
              <a:rPr lang="en-IN" sz="2000" b="1" dirty="0" err="1" smtClean="0">
                <a:solidFill>
                  <a:srgbClr val="87319F"/>
                </a:solidFill>
              </a:rPr>
              <a:t>decarbonylation</a:t>
            </a:r>
            <a:r>
              <a:rPr lang="en-IN" sz="2000" b="1" dirty="0" smtClean="0">
                <a:solidFill>
                  <a:srgbClr val="87319F"/>
                </a:solidFill>
              </a:rPr>
              <a:t>. </a:t>
            </a:r>
          </a:p>
        </p:txBody>
      </p:sp>
      <p:pic>
        <p:nvPicPr>
          <p:cNvPr id="50181" name="Picture 5" descr="https://www2.chemistry.msu.edu/faculty/reusch/virttxtjml/Images4/tnsmtrx1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52634" r="52989" b="6378"/>
          <a:stretch/>
        </p:blipFill>
        <p:spPr bwMode="auto">
          <a:xfrm>
            <a:off x="5638800" y="3352800"/>
            <a:ext cx="2817627" cy="230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123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Catalytic Applications of Organometallic Complexes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4814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1256414"/>
            <a:ext cx="36877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089248"/>
              </p:ext>
            </p:extLst>
          </p:nvPr>
        </p:nvGraphicFramePr>
        <p:xfrm>
          <a:off x="4550735" y="838200"/>
          <a:ext cx="4280618" cy="347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CorelDRAW" r:id="rId4" imgW="6147816" imgH="4992624" progId="CorelDRAW.Graphic.14">
                  <p:embed/>
                </p:oleObj>
              </mc:Choice>
              <mc:Fallback>
                <p:oleObj name="CorelDRAW" r:id="rId4" imgW="6147816" imgH="4992624" progId="CorelDRAW.Graphic.1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735" y="838200"/>
                        <a:ext cx="4280618" cy="347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2362200"/>
            <a:ext cx="4800600" cy="144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1850 Berzelius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1895 Ostwald: a catalyst is a substance 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87319F"/>
                </a:solidFill>
              </a:rPr>
              <a:t>that changes the rate of a chemical reaction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87319F"/>
                </a:solidFill>
              </a:rPr>
              <a:t> without itself appearing into the products.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123" y="4338084"/>
            <a:ext cx="8458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 smtClean="0">
                <a:solidFill>
                  <a:srgbClr val="C00000"/>
                </a:solidFill>
              </a:rPr>
              <a:t>catalyst</a:t>
            </a:r>
            <a:endParaRPr lang="en-US" sz="2400" b="1" i="1" dirty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87319F"/>
                </a:solidFill>
              </a:rPr>
              <a:t>Speeds </a:t>
            </a:r>
            <a:r>
              <a:rPr lang="en-US" sz="2000" b="1" dirty="0">
                <a:solidFill>
                  <a:srgbClr val="87319F"/>
                </a:solidFill>
              </a:rPr>
              <a:t>up a reaction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87319F"/>
                </a:solidFill>
              </a:rPr>
              <a:t>Enables </a:t>
            </a:r>
            <a:r>
              <a:rPr lang="en-US" sz="2000" b="1" dirty="0">
                <a:solidFill>
                  <a:srgbClr val="87319F"/>
                </a:solidFill>
              </a:rPr>
              <a:t>a reaction to proceed that otherwise does not without it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3232E6"/>
                </a:solidFill>
              </a:rPr>
              <a:t>Typically</a:t>
            </a:r>
            <a:r>
              <a:rPr lang="en-US" sz="2000" b="1" dirty="0" smtClean="0">
                <a:solidFill>
                  <a:srgbClr val="87319F"/>
                </a:solidFill>
              </a:rPr>
              <a:t> added </a:t>
            </a:r>
            <a:r>
              <a:rPr lang="en-US" sz="2000" b="1" dirty="0">
                <a:solidFill>
                  <a:srgbClr val="87319F"/>
                </a:solidFill>
              </a:rPr>
              <a:t>in non-stoichiometric amounts </a:t>
            </a:r>
            <a:endParaRPr lang="en-US" sz="2000" b="1" dirty="0" smtClean="0">
              <a:solidFill>
                <a:srgbClr val="87319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87319F"/>
                </a:solidFill>
              </a:rPr>
              <a:t>Remains unchanged </a:t>
            </a:r>
            <a:r>
              <a:rPr lang="en-US" sz="2000" b="1" dirty="0">
                <a:solidFill>
                  <a:srgbClr val="87319F"/>
                </a:solidFill>
              </a:rPr>
              <a:t>at the end of the reaction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3871" y="6177516"/>
            <a:ext cx="529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Catalysis is a </a:t>
            </a:r>
            <a:r>
              <a:rPr lang="en-US" altLang="en-US" sz="2800" b="1" i="1" dirty="0">
                <a:solidFill>
                  <a:srgbClr val="FF0000"/>
                </a:solidFill>
              </a:rPr>
              <a:t>kinetic</a:t>
            </a:r>
            <a:r>
              <a:rPr lang="en-US" altLang="en-US" sz="2800" b="1" dirty="0">
                <a:solidFill>
                  <a:srgbClr val="FF0000"/>
                </a:solidFill>
              </a:rPr>
              <a:t> phenomenon.</a:t>
            </a:r>
          </a:p>
        </p:txBody>
      </p:sp>
    </p:spTree>
    <p:extLst>
      <p:ext uri="{BB962C8B-B14F-4D97-AF65-F5344CB8AC3E}">
        <p14:creationId xmlns:p14="http://schemas.microsoft.com/office/powerpoint/2010/main" val="2915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815" y="152400"/>
            <a:ext cx="899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IR Spectra: Bridging vs Terminal Carbonyls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1049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73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Bridging CO groups can be regarded as having a double bond C=O group, as compared to a terminal C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7319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≡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73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O, which is more like a triple bond: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                                         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M-C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≡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	                 C=O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			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One can thus use the CO stretching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frequencies around</a:t>
            </a:r>
            <a:r>
              <a:rPr kumimoji="0" lang="en-US" alt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1700-2200 cm</a:t>
            </a:r>
            <a:r>
              <a:rPr kumimoji="0" lang="en-US" altLang="en-US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-1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detect the presence of bridging CO groups.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38600" y="3009900"/>
            <a:ext cx="22860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4038600" y="3390900"/>
            <a:ext cx="22860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1752600" y="28575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3400" y="24003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~ triple bond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191000" y="23241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~ double bond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4648200" y="2857500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33400" y="3924300"/>
            <a:ext cx="5407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terminal carbonyl           bridging carbonyl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(~ 1850-2125 cm</a:t>
            </a:r>
            <a:r>
              <a:rPr lang="en-US" altLang="en-US" sz="2400" baseline="3000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)       (~1700-1860 cm</a:t>
            </a:r>
            <a:r>
              <a:rPr lang="en-US" altLang="en-US" sz="2400" baseline="3000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6553200" y="2095500"/>
            <a:ext cx="19399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Times New Roman" pitchFamily="18" charset="0"/>
              </a:rPr>
              <a:t>the C=O group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Times New Roman" pitchFamily="18" charset="0"/>
              </a:rPr>
              <a:t>in a bridging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Times New Roman" pitchFamily="18" charset="0"/>
              </a:rPr>
              <a:t>carbonyl is more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Times New Roman" pitchFamily="18" charset="0"/>
              </a:rPr>
              <a:t>like the C=O 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Times New Roman" pitchFamily="18" charset="0"/>
              </a:rPr>
              <a:t>a ketone, which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Times New Roman" pitchFamily="18" charset="0"/>
              </a:rPr>
              <a:t>typically has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2000" smtClean="0">
                <a:solidFill>
                  <a:srgbClr val="000000"/>
                </a:solidFill>
                <a:latin typeface="Times New Roman" pitchFamily="18" charset="0"/>
              </a:rPr>
              <a:t>υ</a:t>
            </a:r>
            <a:r>
              <a:rPr lang="en-US" altLang="en-US" sz="2000" b="1" baseline="-25000" smtClean="0">
                <a:solidFill>
                  <a:srgbClr val="000000"/>
                </a:solidFill>
                <a:latin typeface="Times New Roman" pitchFamily="18" charset="0"/>
              </a:rPr>
              <a:t>C=O</a:t>
            </a:r>
            <a:r>
              <a:rPr lang="en-US" altLang="en-US" sz="2000" smtClean="0">
                <a:solidFill>
                  <a:srgbClr val="000000"/>
                </a:solidFill>
                <a:latin typeface="Times New Roman" pitchFamily="18" charset="0"/>
              </a:rPr>
              <a:t> = 1750 cm</a:t>
            </a:r>
            <a:r>
              <a:rPr lang="en-US" altLang="en-US" sz="2000" baseline="3000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132" y="4850809"/>
            <a:ext cx="3640137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1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123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Homogeneous And Heterogeneous Catalysis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735" y="1066800"/>
            <a:ext cx="5279065" cy="399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0" t="17080" b="18889"/>
          <a:stretch/>
        </p:blipFill>
        <p:spPr bwMode="auto">
          <a:xfrm>
            <a:off x="99356" y="1600200"/>
            <a:ext cx="355824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3923" y="1371600"/>
            <a:ext cx="3603677" cy="3352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788735" y="914400"/>
            <a:ext cx="5260459" cy="434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3923" y="54102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Homogeneous catalysis: Catalyst and reactants are in the same phase.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3" y="60198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Heterogeneous catalysis: Catalyst and reactants are in the different phase (the catalyst is usually insoluble; reaction occurs on its surface).</a:t>
            </a:r>
          </a:p>
        </p:txBody>
      </p:sp>
    </p:spTree>
    <p:extLst>
      <p:ext uri="{BB962C8B-B14F-4D97-AF65-F5344CB8AC3E}">
        <p14:creationId xmlns:p14="http://schemas.microsoft.com/office/powerpoint/2010/main" val="35469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123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Homogeneous And Heterogeneous Catalysis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447800"/>
            <a:ext cx="55245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" y="89529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 smtClean="0">
                <a:solidFill>
                  <a:srgbClr val="87319F"/>
                </a:solidFill>
              </a:rPr>
              <a:t>Most catalytic reactions in industry use heterogeneous catalysis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" y="4212610"/>
            <a:ext cx="8305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Homogeneous</a:t>
            </a:r>
            <a:r>
              <a:rPr lang="en-US" dirty="0" smtClean="0">
                <a:solidFill>
                  <a:srgbClr val="87319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catalysts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i="1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Advantages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generally far more selective for a single product</a:t>
            </a:r>
            <a:endParaRPr lang="en-US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far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more active</a:t>
            </a:r>
            <a:endParaRPr lang="en-US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far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more easily studied from chemical &amp; mechanistic aspects</a:t>
            </a:r>
            <a:endParaRPr lang="en-US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far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more easily modified for optimizing selectivity</a:t>
            </a:r>
            <a:endParaRPr lang="en-US" sz="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i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Disadvantages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far more sensitive to permanent deactivation</a:t>
            </a:r>
            <a:endParaRPr lang="en-US" sz="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far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more difficult for achieving product/catalyst separations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123" y="152400"/>
            <a:ext cx="888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Terminologies in Catalysis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5056" y="687824"/>
            <a:ext cx="86868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Turnover (TO)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--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One loop through the catalyst cycle.  Typically one equivalent of reactant is converted to one equivalent of product (per equivalent of catalyst).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Turnover Frequency (TOF) or Turnover Rate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--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The number of passes through the catalytic cycle per unit time (typically sec, min or hrs).  This number is usually determined by taking the # of moles of product produced, dividing that by the # of moles of catalyst used in the reaction, then dividing that by the time to produce the given amount of product.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Example: If 1 mole of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catalyst converts 1000 moles of CO→CO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 in 10 seconds then TOF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= (1000/(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1*10 s) = 100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sz="2000" b="1" i="0" u="none" strike="noStrike" cap="none" normalizeH="0" baseline="3000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-1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2000" b="1" dirty="0">
              <a:solidFill>
                <a:srgbClr val="87319F"/>
              </a:solidFill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Turnover Number (TON)</a:t>
            </a:r>
            <a:r>
              <a:rPr lang="en-US" sz="2000" b="1" dirty="0">
                <a:ea typeface="Times New Roman" pitchFamily="18" charset="0"/>
                <a:cs typeface="Arial" pitchFamily="34" charset="0"/>
              </a:rPr>
              <a:t> -- </a:t>
            </a:r>
            <a:r>
              <a:rPr lang="en-US" sz="2000" b="1" dirty="0" smtClean="0">
                <a:solidFill>
                  <a:srgbClr val="87319F"/>
                </a:solidFill>
                <a:ea typeface="Times New Roman" pitchFamily="18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87319F"/>
                </a:solidFill>
                <a:ea typeface="Times New Roman" pitchFamily="18" charset="0"/>
                <a:cs typeface="Arial" pitchFamily="34" charset="0"/>
              </a:rPr>
              <a:t>absolute number of passes through the catalytic cycle before the catalyst becomes deactivated. A large TON (e.g., 10</a:t>
            </a:r>
            <a:r>
              <a:rPr lang="en-US" sz="2000" b="1" baseline="30000" dirty="0">
                <a:solidFill>
                  <a:srgbClr val="87319F"/>
                </a:solidFill>
                <a:ea typeface="Times New Roman" pitchFamily="18" charset="0"/>
                <a:cs typeface="Arial" pitchFamily="34" charset="0"/>
              </a:rPr>
              <a:t>6</a:t>
            </a:r>
            <a:r>
              <a:rPr lang="en-US" sz="2000" b="1" dirty="0">
                <a:solidFill>
                  <a:srgbClr val="87319F"/>
                </a:solidFill>
                <a:ea typeface="Times New Roman" pitchFamily="18" charset="0"/>
                <a:cs typeface="Arial" pitchFamily="34" charset="0"/>
              </a:rPr>
              <a:t> - 10</a:t>
            </a:r>
            <a:r>
              <a:rPr lang="en-US" sz="2000" b="1" baseline="30000" dirty="0">
                <a:solidFill>
                  <a:srgbClr val="87319F"/>
                </a:solidFill>
                <a:ea typeface="Times New Roman" pitchFamily="18" charset="0"/>
                <a:cs typeface="Arial" pitchFamily="34" charset="0"/>
              </a:rPr>
              <a:t>10</a:t>
            </a:r>
            <a:r>
              <a:rPr lang="en-US" sz="2000" b="1" dirty="0">
                <a:solidFill>
                  <a:srgbClr val="87319F"/>
                </a:solidFill>
                <a:ea typeface="Times New Roman" pitchFamily="18" charset="0"/>
                <a:cs typeface="Arial" pitchFamily="34" charset="0"/>
              </a:rPr>
              <a:t>) indicates a stable, very long-lived catalyst.  TON is defined as the amount of reactant (moles) divided by the amount of catalyst (moles) times the % yield of product.  </a:t>
            </a:r>
            <a:endParaRPr lang="en-US" sz="2000" b="1" dirty="0" smtClean="0">
              <a:solidFill>
                <a:srgbClr val="87319F"/>
              </a:solidFill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Example: If 1 mole of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catalyst converts 1000 moles of CO→CO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2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Times New Roman" pitchFamily="18" charset="0"/>
                <a:cs typeface="Arial" pitchFamily="34" charset="0"/>
              </a:rPr>
              <a:t> (100% yield) then TON = 1000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ea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123" y="152400"/>
            <a:ext cx="8883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Important Catalytic Reactions: Alkene Hydrogenation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31" y="1296766"/>
            <a:ext cx="4474369" cy="241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1637031"/>
            <a:ext cx="4628833" cy="14109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Alkene + H</a:t>
            </a:r>
            <a:r>
              <a:rPr lang="en-US" altLang="en-US" sz="2000" b="1" baseline="-25000" dirty="0" smtClean="0">
                <a:solidFill>
                  <a:srgbClr val="87319F"/>
                </a:solidFill>
              </a:rPr>
              <a:t>2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  </a:t>
            </a:r>
            <a:r>
              <a:rPr lang="en-US" altLang="en-US" sz="2000" b="1" dirty="0" smtClean="0">
                <a:solidFill>
                  <a:srgbClr val="87319F"/>
                </a:solidFill>
                <a:sym typeface="Symbol" pitchFamily="18" charset="2"/>
              </a:rPr>
              <a:t>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   Alkane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Catalyst required, usually Pt, </a:t>
            </a:r>
            <a:r>
              <a:rPr lang="en-US" altLang="en-US" sz="2000" b="1" dirty="0" err="1" smtClean="0">
                <a:solidFill>
                  <a:srgbClr val="87319F"/>
                </a:solidFill>
              </a:rPr>
              <a:t>Pd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, or Ni.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Finely divided metal, heterogeneous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23" y="3733800"/>
            <a:ext cx="180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b="1" dirty="0" err="1">
                <a:solidFill>
                  <a:srgbClr val="87319F"/>
                </a:solidFill>
              </a:rPr>
              <a:t>Syn</a:t>
            </a:r>
            <a:r>
              <a:rPr lang="en-US" altLang="en-US" sz="2000" b="1" dirty="0">
                <a:solidFill>
                  <a:srgbClr val="87319F"/>
                </a:solidFill>
              </a:rPr>
              <a:t> 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addition</a:t>
            </a:r>
            <a:endParaRPr lang="en-US" altLang="en-US" sz="2000" b="1" dirty="0">
              <a:solidFill>
                <a:srgbClr val="87319F"/>
              </a:solidFill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267200"/>
            <a:ext cx="8864600" cy="245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7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utoUpdateAnimBg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706" name="Group 2"/>
          <p:cNvGrpSpPr>
            <a:grpSpLocks/>
          </p:cNvGrpSpPr>
          <p:nvPr/>
        </p:nvGrpSpPr>
        <p:grpSpPr bwMode="auto">
          <a:xfrm>
            <a:off x="1646674" y="2103904"/>
            <a:ext cx="1275773" cy="584107"/>
            <a:chOff x="1037" y="1325"/>
            <a:chExt cx="804" cy="368"/>
          </a:xfrm>
        </p:grpSpPr>
        <p:grpSp>
          <p:nvGrpSpPr>
            <p:cNvPr id="328707" name="Group 3"/>
            <p:cNvGrpSpPr>
              <a:grpSpLocks/>
            </p:cNvGrpSpPr>
            <p:nvPr/>
          </p:nvGrpSpPr>
          <p:grpSpPr bwMode="auto">
            <a:xfrm>
              <a:off x="1037" y="1325"/>
              <a:ext cx="576" cy="302"/>
              <a:chOff x="1037" y="1325"/>
              <a:chExt cx="576" cy="302"/>
            </a:xfrm>
          </p:grpSpPr>
          <p:sp>
            <p:nvSpPr>
              <p:cNvPr id="328708" name="Oval 4"/>
              <p:cNvSpPr>
                <a:spLocks noChangeArrowheads="1"/>
              </p:cNvSpPr>
              <p:nvPr/>
            </p:nvSpPr>
            <p:spPr bwMode="auto">
              <a:xfrm>
                <a:off x="1037" y="1325"/>
                <a:ext cx="295" cy="30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09" name="Oval 5"/>
              <p:cNvSpPr>
                <a:spLocks noChangeArrowheads="1"/>
              </p:cNvSpPr>
              <p:nvPr/>
            </p:nvSpPr>
            <p:spPr bwMode="auto">
              <a:xfrm>
                <a:off x="1318" y="1325"/>
                <a:ext cx="295" cy="30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28710" name="Rectangle 6"/>
            <p:cNvSpPr>
              <a:spLocks noChangeArrowheads="1"/>
            </p:cNvSpPr>
            <p:nvPr/>
          </p:nvSpPr>
          <p:spPr bwMode="auto">
            <a:xfrm>
              <a:off x="1063" y="1369"/>
              <a:ext cx="47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1365" y="1369"/>
              <a:ext cx="47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grpSp>
        <p:nvGrpSpPr>
          <p:cNvPr id="328712" name="Group 8"/>
          <p:cNvGrpSpPr>
            <a:grpSpLocks/>
          </p:cNvGrpSpPr>
          <p:nvPr/>
        </p:nvGrpSpPr>
        <p:grpSpPr bwMode="auto">
          <a:xfrm>
            <a:off x="3759489" y="1794343"/>
            <a:ext cx="4092864" cy="1490382"/>
            <a:chOff x="2368" y="1130"/>
            <a:chExt cx="2578" cy="939"/>
          </a:xfrm>
        </p:grpSpPr>
        <p:sp>
          <p:nvSpPr>
            <p:cNvPr id="328713" name="Rectangle 9"/>
            <p:cNvSpPr>
              <a:spLocks noChangeArrowheads="1"/>
            </p:cNvSpPr>
            <p:nvPr/>
          </p:nvSpPr>
          <p:spPr bwMode="auto">
            <a:xfrm>
              <a:off x="3126" y="1418"/>
              <a:ext cx="468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</a:t>
              </a:r>
            </a:p>
          </p:txBody>
        </p:sp>
        <p:sp>
          <p:nvSpPr>
            <p:cNvPr id="328714" name="Rectangle 10"/>
            <p:cNvSpPr>
              <a:spLocks noChangeArrowheads="1"/>
            </p:cNvSpPr>
            <p:nvPr/>
          </p:nvSpPr>
          <p:spPr bwMode="auto">
            <a:xfrm>
              <a:off x="3722" y="1422"/>
              <a:ext cx="46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</a:t>
              </a:r>
            </a:p>
          </p:txBody>
        </p:sp>
        <p:sp>
          <p:nvSpPr>
            <p:cNvPr id="328715" name="Rectangle 11"/>
            <p:cNvSpPr>
              <a:spLocks noChangeArrowheads="1"/>
            </p:cNvSpPr>
            <p:nvPr/>
          </p:nvSpPr>
          <p:spPr bwMode="auto">
            <a:xfrm>
              <a:off x="2368" y="1588"/>
              <a:ext cx="482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A</a:t>
              </a:r>
            </a:p>
          </p:txBody>
        </p:sp>
        <p:sp>
          <p:nvSpPr>
            <p:cNvPr id="328716" name="Rectangle 12"/>
            <p:cNvSpPr>
              <a:spLocks noChangeArrowheads="1"/>
            </p:cNvSpPr>
            <p:nvPr/>
          </p:nvSpPr>
          <p:spPr bwMode="auto">
            <a:xfrm>
              <a:off x="2631" y="1130"/>
              <a:ext cx="461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B</a:t>
              </a:r>
            </a:p>
          </p:txBody>
        </p:sp>
        <p:sp>
          <p:nvSpPr>
            <p:cNvPr id="328717" name="Rectangle 13"/>
            <p:cNvSpPr>
              <a:spLocks noChangeArrowheads="1"/>
            </p:cNvSpPr>
            <p:nvPr/>
          </p:nvSpPr>
          <p:spPr bwMode="auto">
            <a:xfrm>
              <a:off x="4500" y="1687"/>
              <a:ext cx="446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X</a:t>
              </a:r>
            </a:p>
          </p:txBody>
        </p:sp>
        <p:sp>
          <p:nvSpPr>
            <p:cNvPr id="328718" name="Rectangle 14"/>
            <p:cNvSpPr>
              <a:spLocks noChangeArrowheads="1"/>
            </p:cNvSpPr>
            <p:nvPr/>
          </p:nvSpPr>
          <p:spPr bwMode="auto">
            <a:xfrm>
              <a:off x="4190" y="1138"/>
              <a:ext cx="44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Y</a:t>
              </a:r>
            </a:p>
          </p:txBody>
        </p:sp>
        <p:grpSp>
          <p:nvGrpSpPr>
            <p:cNvPr id="328719" name="Group 15"/>
            <p:cNvGrpSpPr>
              <a:grpSpLocks/>
            </p:cNvGrpSpPr>
            <p:nvPr/>
          </p:nvGrpSpPr>
          <p:grpSpPr bwMode="auto">
            <a:xfrm>
              <a:off x="3323" y="1548"/>
              <a:ext cx="344" cy="65"/>
              <a:chOff x="3323" y="1548"/>
              <a:chExt cx="344" cy="65"/>
            </a:xfrm>
          </p:grpSpPr>
          <p:sp>
            <p:nvSpPr>
              <p:cNvPr id="328720" name="Line 16"/>
              <p:cNvSpPr>
                <a:spLocks noChangeShapeType="1"/>
              </p:cNvSpPr>
              <p:nvPr/>
            </p:nvSpPr>
            <p:spPr bwMode="auto">
              <a:xfrm>
                <a:off x="3330" y="1548"/>
                <a:ext cx="337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21" name="Line 17"/>
              <p:cNvSpPr>
                <a:spLocks noChangeShapeType="1"/>
              </p:cNvSpPr>
              <p:nvPr/>
            </p:nvSpPr>
            <p:spPr bwMode="auto">
              <a:xfrm>
                <a:off x="3323" y="1613"/>
                <a:ext cx="337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28722" name="Line 18"/>
            <p:cNvSpPr>
              <a:spLocks noChangeShapeType="1"/>
            </p:cNvSpPr>
            <p:nvPr/>
          </p:nvSpPr>
          <p:spPr bwMode="auto">
            <a:xfrm flipH="1">
              <a:off x="2535" y="1621"/>
              <a:ext cx="570" cy="8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28723" name="Line 19"/>
            <p:cNvSpPr>
              <a:spLocks noChangeShapeType="1"/>
            </p:cNvSpPr>
            <p:nvPr/>
          </p:nvSpPr>
          <p:spPr bwMode="auto">
            <a:xfrm>
              <a:off x="3930" y="1614"/>
              <a:ext cx="496" cy="17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28724" name="Line 20"/>
            <p:cNvSpPr>
              <a:spLocks noChangeShapeType="1"/>
            </p:cNvSpPr>
            <p:nvPr/>
          </p:nvSpPr>
          <p:spPr bwMode="auto">
            <a:xfrm flipH="1" flipV="1">
              <a:off x="2816" y="1338"/>
              <a:ext cx="268" cy="14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28725" name="Line 21"/>
            <p:cNvSpPr>
              <a:spLocks noChangeShapeType="1"/>
            </p:cNvSpPr>
            <p:nvPr/>
          </p:nvSpPr>
          <p:spPr bwMode="auto">
            <a:xfrm flipV="1">
              <a:off x="3931" y="1331"/>
              <a:ext cx="236" cy="14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328726" name="Group 22"/>
          <p:cNvGrpSpPr>
            <a:grpSpLocks/>
          </p:cNvGrpSpPr>
          <p:nvPr/>
        </p:nvGrpSpPr>
        <p:grpSpPr bwMode="auto">
          <a:xfrm>
            <a:off x="0" y="4080342"/>
            <a:ext cx="9144000" cy="2206158"/>
            <a:chOff x="0" y="2570"/>
            <a:chExt cx="5760" cy="1390"/>
          </a:xfrm>
        </p:grpSpPr>
        <p:grpSp>
          <p:nvGrpSpPr>
            <p:cNvPr id="328727" name="Group 23"/>
            <p:cNvGrpSpPr>
              <a:grpSpLocks/>
            </p:cNvGrpSpPr>
            <p:nvPr/>
          </p:nvGrpSpPr>
          <p:grpSpPr bwMode="auto">
            <a:xfrm>
              <a:off x="187" y="2570"/>
              <a:ext cx="5443" cy="461"/>
              <a:chOff x="187" y="2570"/>
              <a:chExt cx="5443" cy="461"/>
            </a:xfrm>
          </p:grpSpPr>
          <p:sp>
            <p:nvSpPr>
              <p:cNvPr id="328728" name="Oval 24"/>
              <p:cNvSpPr>
                <a:spLocks noChangeArrowheads="1"/>
              </p:cNvSpPr>
              <p:nvPr/>
            </p:nvSpPr>
            <p:spPr bwMode="auto">
              <a:xfrm>
                <a:off x="187" y="2578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29" name="Oval 25"/>
              <p:cNvSpPr>
                <a:spLocks noChangeArrowheads="1"/>
              </p:cNvSpPr>
              <p:nvPr/>
            </p:nvSpPr>
            <p:spPr bwMode="auto">
              <a:xfrm>
                <a:off x="1548" y="2570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30" name="Oval 26"/>
              <p:cNvSpPr>
                <a:spLocks noChangeArrowheads="1"/>
              </p:cNvSpPr>
              <p:nvPr/>
            </p:nvSpPr>
            <p:spPr bwMode="auto">
              <a:xfrm>
                <a:off x="878" y="2578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31" name="Oval 27"/>
              <p:cNvSpPr>
                <a:spLocks noChangeArrowheads="1"/>
              </p:cNvSpPr>
              <p:nvPr/>
            </p:nvSpPr>
            <p:spPr bwMode="auto">
              <a:xfrm>
                <a:off x="2232" y="2592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32" name="Oval 28"/>
              <p:cNvSpPr>
                <a:spLocks noChangeArrowheads="1"/>
              </p:cNvSpPr>
              <p:nvPr/>
            </p:nvSpPr>
            <p:spPr bwMode="auto">
              <a:xfrm>
                <a:off x="2945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33" name="Oval 29"/>
              <p:cNvSpPr>
                <a:spLocks noChangeArrowheads="1"/>
              </p:cNvSpPr>
              <p:nvPr/>
            </p:nvSpPr>
            <p:spPr bwMode="auto">
              <a:xfrm>
                <a:off x="3622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34" name="Oval 30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35" name="Oval 31"/>
              <p:cNvSpPr>
                <a:spLocks noChangeArrowheads="1"/>
              </p:cNvSpPr>
              <p:nvPr/>
            </p:nvSpPr>
            <p:spPr bwMode="auto">
              <a:xfrm>
                <a:off x="4997" y="2599"/>
                <a:ext cx="633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28736" name="Oval 32"/>
            <p:cNvSpPr>
              <a:spLocks noChangeArrowheads="1"/>
            </p:cNvSpPr>
            <p:nvPr/>
          </p:nvSpPr>
          <p:spPr bwMode="auto">
            <a:xfrm>
              <a:off x="504" y="2765"/>
              <a:ext cx="641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28737" name="Oval 33"/>
            <p:cNvSpPr>
              <a:spLocks noChangeArrowheads="1"/>
            </p:cNvSpPr>
            <p:nvPr/>
          </p:nvSpPr>
          <p:spPr bwMode="auto">
            <a:xfrm>
              <a:off x="1865" y="2758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28738" name="Oval 34"/>
            <p:cNvSpPr>
              <a:spLocks noChangeArrowheads="1"/>
            </p:cNvSpPr>
            <p:nvPr/>
          </p:nvSpPr>
          <p:spPr bwMode="auto">
            <a:xfrm>
              <a:off x="1195" y="2765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28739" name="Oval 35"/>
            <p:cNvSpPr>
              <a:spLocks noChangeArrowheads="1"/>
            </p:cNvSpPr>
            <p:nvPr/>
          </p:nvSpPr>
          <p:spPr bwMode="auto">
            <a:xfrm>
              <a:off x="2549" y="2786"/>
              <a:ext cx="641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28740" name="Oval 36"/>
            <p:cNvSpPr>
              <a:spLocks noChangeArrowheads="1"/>
            </p:cNvSpPr>
            <p:nvPr/>
          </p:nvSpPr>
          <p:spPr bwMode="auto">
            <a:xfrm>
              <a:off x="3262" y="2794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28741" name="Oval 37"/>
            <p:cNvSpPr>
              <a:spLocks noChangeArrowheads="1"/>
            </p:cNvSpPr>
            <p:nvPr/>
          </p:nvSpPr>
          <p:spPr bwMode="auto">
            <a:xfrm>
              <a:off x="3938" y="2794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28742" name="Oval 38"/>
            <p:cNvSpPr>
              <a:spLocks noChangeArrowheads="1"/>
            </p:cNvSpPr>
            <p:nvPr/>
          </p:nvSpPr>
          <p:spPr bwMode="auto">
            <a:xfrm>
              <a:off x="4630" y="2786"/>
              <a:ext cx="633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28743" name="Group 39"/>
            <p:cNvGrpSpPr>
              <a:grpSpLocks/>
            </p:cNvGrpSpPr>
            <p:nvPr/>
          </p:nvGrpSpPr>
          <p:grpSpPr bwMode="auto">
            <a:xfrm>
              <a:off x="338" y="2966"/>
              <a:ext cx="5292" cy="461"/>
              <a:chOff x="338" y="2966"/>
              <a:chExt cx="5292" cy="461"/>
            </a:xfrm>
          </p:grpSpPr>
          <p:sp>
            <p:nvSpPr>
              <p:cNvPr id="328744" name="Oval 40"/>
              <p:cNvSpPr>
                <a:spLocks noChangeArrowheads="1"/>
              </p:cNvSpPr>
              <p:nvPr/>
            </p:nvSpPr>
            <p:spPr bwMode="auto">
              <a:xfrm>
                <a:off x="338" y="2974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45" name="Oval 41"/>
              <p:cNvSpPr>
                <a:spLocks noChangeArrowheads="1"/>
              </p:cNvSpPr>
              <p:nvPr/>
            </p:nvSpPr>
            <p:spPr bwMode="auto">
              <a:xfrm>
                <a:off x="1656" y="2966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46" name="Oval 42"/>
              <p:cNvSpPr>
                <a:spLocks noChangeArrowheads="1"/>
              </p:cNvSpPr>
              <p:nvPr/>
            </p:nvSpPr>
            <p:spPr bwMode="auto">
              <a:xfrm>
                <a:off x="1001" y="2974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47" name="Oval 43"/>
              <p:cNvSpPr>
                <a:spLocks noChangeArrowheads="1"/>
              </p:cNvSpPr>
              <p:nvPr/>
            </p:nvSpPr>
            <p:spPr bwMode="auto">
              <a:xfrm>
                <a:off x="2326" y="2988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48" name="Oval 44"/>
              <p:cNvSpPr>
                <a:spLocks noChangeArrowheads="1"/>
              </p:cNvSpPr>
              <p:nvPr/>
            </p:nvSpPr>
            <p:spPr bwMode="auto">
              <a:xfrm>
                <a:off x="3017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49" name="Oval 45"/>
              <p:cNvSpPr>
                <a:spLocks noChangeArrowheads="1"/>
              </p:cNvSpPr>
              <p:nvPr/>
            </p:nvSpPr>
            <p:spPr bwMode="auto">
              <a:xfrm>
                <a:off x="3679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50" name="Oval 46"/>
              <p:cNvSpPr>
                <a:spLocks noChangeArrowheads="1"/>
              </p:cNvSpPr>
              <p:nvPr/>
            </p:nvSpPr>
            <p:spPr bwMode="auto">
              <a:xfrm>
                <a:off x="4349" y="2988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51" name="Oval 47"/>
              <p:cNvSpPr>
                <a:spLocks noChangeArrowheads="1"/>
              </p:cNvSpPr>
              <p:nvPr/>
            </p:nvSpPr>
            <p:spPr bwMode="auto">
              <a:xfrm>
                <a:off x="5011" y="2995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328752" name="Group 48"/>
            <p:cNvGrpSpPr>
              <a:grpSpLocks/>
            </p:cNvGrpSpPr>
            <p:nvPr/>
          </p:nvGrpSpPr>
          <p:grpSpPr bwMode="auto">
            <a:xfrm>
              <a:off x="0" y="3103"/>
              <a:ext cx="5760" cy="857"/>
              <a:chOff x="0" y="3103"/>
              <a:chExt cx="5760" cy="857"/>
            </a:xfrm>
          </p:grpSpPr>
          <p:grpSp>
            <p:nvGrpSpPr>
              <p:cNvPr id="328753" name="Group 49"/>
              <p:cNvGrpSpPr>
                <a:grpSpLocks/>
              </p:cNvGrpSpPr>
              <p:nvPr/>
            </p:nvGrpSpPr>
            <p:grpSpPr bwMode="auto">
              <a:xfrm>
                <a:off x="0" y="3103"/>
                <a:ext cx="5443" cy="468"/>
                <a:chOff x="0" y="3103"/>
                <a:chExt cx="5443" cy="468"/>
              </a:xfrm>
            </p:grpSpPr>
            <p:sp>
              <p:nvSpPr>
                <p:cNvPr id="328754" name="Oval 50"/>
                <p:cNvSpPr>
                  <a:spLocks noChangeArrowheads="1"/>
                </p:cNvSpPr>
                <p:nvPr/>
              </p:nvSpPr>
              <p:spPr bwMode="auto">
                <a:xfrm>
                  <a:off x="0" y="3118"/>
                  <a:ext cx="641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55" name="Oval 51"/>
                <p:cNvSpPr>
                  <a:spLocks noChangeArrowheads="1"/>
                </p:cNvSpPr>
                <p:nvPr/>
              </p:nvSpPr>
              <p:spPr bwMode="auto">
                <a:xfrm>
                  <a:off x="1361" y="3103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56" name="Oval 52"/>
                <p:cNvSpPr>
                  <a:spLocks noChangeArrowheads="1"/>
                </p:cNvSpPr>
                <p:nvPr/>
              </p:nvSpPr>
              <p:spPr bwMode="auto">
                <a:xfrm>
                  <a:off x="684" y="3118"/>
                  <a:ext cx="634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57" name="Oval 53"/>
                <p:cNvSpPr>
                  <a:spLocks noChangeArrowheads="1"/>
                </p:cNvSpPr>
                <p:nvPr/>
              </p:nvSpPr>
              <p:spPr bwMode="auto">
                <a:xfrm>
                  <a:off x="2045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58" name="Oval 54"/>
                <p:cNvSpPr>
                  <a:spLocks noChangeArrowheads="1"/>
                </p:cNvSpPr>
                <p:nvPr/>
              </p:nvSpPr>
              <p:spPr bwMode="auto">
                <a:xfrm>
                  <a:off x="2758" y="3139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59" name="Oval 55"/>
                <p:cNvSpPr>
                  <a:spLocks noChangeArrowheads="1"/>
                </p:cNvSpPr>
                <p:nvPr/>
              </p:nvSpPr>
              <p:spPr bwMode="auto">
                <a:xfrm>
                  <a:off x="3434" y="313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60" name="Oval 56"/>
                <p:cNvSpPr>
                  <a:spLocks noChangeArrowheads="1"/>
                </p:cNvSpPr>
                <p:nvPr/>
              </p:nvSpPr>
              <p:spPr bwMode="auto">
                <a:xfrm>
                  <a:off x="4126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61" name="Oval 57"/>
                <p:cNvSpPr>
                  <a:spLocks noChangeArrowheads="1"/>
                </p:cNvSpPr>
                <p:nvPr/>
              </p:nvSpPr>
              <p:spPr bwMode="auto">
                <a:xfrm>
                  <a:off x="4802" y="3139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28762" name="Group 58"/>
              <p:cNvGrpSpPr>
                <a:grpSpLocks/>
              </p:cNvGrpSpPr>
              <p:nvPr/>
            </p:nvGrpSpPr>
            <p:grpSpPr bwMode="auto">
              <a:xfrm>
                <a:off x="317" y="3298"/>
                <a:ext cx="5443" cy="460"/>
                <a:chOff x="317" y="3298"/>
                <a:chExt cx="5443" cy="460"/>
              </a:xfrm>
            </p:grpSpPr>
            <p:sp>
              <p:nvSpPr>
                <p:cNvPr id="328763" name="Oval 59"/>
                <p:cNvSpPr>
                  <a:spLocks noChangeArrowheads="1"/>
                </p:cNvSpPr>
                <p:nvPr/>
              </p:nvSpPr>
              <p:spPr bwMode="auto">
                <a:xfrm>
                  <a:off x="317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64" name="Oval 60"/>
                <p:cNvSpPr>
                  <a:spLocks noChangeArrowheads="1"/>
                </p:cNvSpPr>
                <p:nvPr/>
              </p:nvSpPr>
              <p:spPr bwMode="auto">
                <a:xfrm>
                  <a:off x="1670" y="3298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65" name="Oval 61"/>
                <p:cNvSpPr>
                  <a:spLocks noChangeArrowheads="1"/>
                </p:cNvSpPr>
                <p:nvPr/>
              </p:nvSpPr>
              <p:spPr bwMode="auto">
                <a:xfrm>
                  <a:off x="1001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66" name="Oval 62"/>
                <p:cNvSpPr>
                  <a:spLocks noChangeArrowheads="1"/>
                </p:cNvSpPr>
                <p:nvPr/>
              </p:nvSpPr>
              <p:spPr bwMode="auto">
                <a:xfrm>
                  <a:off x="2362" y="3319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67" name="Oval 63"/>
                <p:cNvSpPr>
                  <a:spLocks noChangeArrowheads="1"/>
                </p:cNvSpPr>
                <p:nvPr/>
              </p:nvSpPr>
              <p:spPr bwMode="auto">
                <a:xfrm>
                  <a:off x="3067" y="3326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68" name="Oval 64"/>
                <p:cNvSpPr>
                  <a:spLocks noChangeArrowheads="1"/>
                </p:cNvSpPr>
                <p:nvPr/>
              </p:nvSpPr>
              <p:spPr bwMode="auto">
                <a:xfrm>
                  <a:off x="3751" y="3326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69" name="Oval 65"/>
                <p:cNvSpPr>
                  <a:spLocks noChangeArrowheads="1"/>
                </p:cNvSpPr>
                <p:nvPr/>
              </p:nvSpPr>
              <p:spPr bwMode="auto">
                <a:xfrm>
                  <a:off x="4442" y="331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70" name="Oval 66"/>
                <p:cNvSpPr>
                  <a:spLocks noChangeArrowheads="1"/>
                </p:cNvSpPr>
                <p:nvPr/>
              </p:nvSpPr>
              <p:spPr bwMode="auto">
                <a:xfrm>
                  <a:off x="5119" y="3326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28771" name="Group 67"/>
              <p:cNvGrpSpPr>
                <a:grpSpLocks/>
              </p:cNvGrpSpPr>
              <p:nvPr/>
            </p:nvGrpSpPr>
            <p:grpSpPr bwMode="auto">
              <a:xfrm>
                <a:off x="151" y="3499"/>
                <a:ext cx="5292" cy="461"/>
                <a:chOff x="151" y="3499"/>
                <a:chExt cx="5292" cy="461"/>
              </a:xfrm>
            </p:grpSpPr>
            <p:sp>
              <p:nvSpPr>
                <p:cNvPr id="328772" name="Oval 68"/>
                <p:cNvSpPr>
                  <a:spLocks noChangeArrowheads="1"/>
                </p:cNvSpPr>
                <p:nvPr/>
              </p:nvSpPr>
              <p:spPr bwMode="auto">
                <a:xfrm>
                  <a:off x="151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73" name="Oval 69"/>
                <p:cNvSpPr>
                  <a:spLocks noChangeArrowheads="1"/>
                </p:cNvSpPr>
                <p:nvPr/>
              </p:nvSpPr>
              <p:spPr bwMode="auto">
                <a:xfrm>
                  <a:off x="1469" y="3499"/>
                  <a:ext cx="612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74" name="Oval 70"/>
                <p:cNvSpPr>
                  <a:spLocks noChangeArrowheads="1"/>
                </p:cNvSpPr>
                <p:nvPr/>
              </p:nvSpPr>
              <p:spPr bwMode="auto">
                <a:xfrm>
                  <a:off x="814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75" name="Oval 71"/>
                <p:cNvSpPr>
                  <a:spLocks noChangeArrowheads="1"/>
                </p:cNvSpPr>
                <p:nvPr/>
              </p:nvSpPr>
              <p:spPr bwMode="auto">
                <a:xfrm>
                  <a:off x="2138" y="3521"/>
                  <a:ext cx="620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76" name="Oval 72"/>
                <p:cNvSpPr>
                  <a:spLocks noChangeArrowheads="1"/>
                </p:cNvSpPr>
                <p:nvPr/>
              </p:nvSpPr>
              <p:spPr bwMode="auto">
                <a:xfrm>
                  <a:off x="2822" y="3535"/>
                  <a:ext cx="620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77" name="Oval 73"/>
                <p:cNvSpPr>
                  <a:spLocks noChangeArrowheads="1"/>
                </p:cNvSpPr>
                <p:nvPr/>
              </p:nvSpPr>
              <p:spPr bwMode="auto">
                <a:xfrm>
                  <a:off x="3485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78" name="Oval 74"/>
                <p:cNvSpPr>
                  <a:spLocks noChangeArrowheads="1"/>
                </p:cNvSpPr>
                <p:nvPr/>
              </p:nvSpPr>
              <p:spPr bwMode="auto">
                <a:xfrm>
                  <a:off x="4162" y="3521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28779" name="Oval 75"/>
                <p:cNvSpPr>
                  <a:spLocks noChangeArrowheads="1"/>
                </p:cNvSpPr>
                <p:nvPr/>
              </p:nvSpPr>
              <p:spPr bwMode="auto">
                <a:xfrm>
                  <a:off x="4824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sp>
        <p:nvSpPr>
          <p:cNvPr id="328780" name="Rectangle 76"/>
          <p:cNvSpPr>
            <a:spLocks noChangeArrowheads="1"/>
          </p:cNvSpPr>
          <p:nvPr/>
        </p:nvSpPr>
        <p:spPr bwMode="auto">
          <a:xfrm>
            <a:off x="850036" y="226922"/>
            <a:ext cx="7433829" cy="997324"/>
          </a:xfrm>
          <a:prstGeom prst="rect">
            <a:avLst/>
          </a:prstGeom>
          <a:noFill/>
          <a:ln>
            <a:noFill/>
          </a:ln>
          <a:effectLst>
            <a:outerShdw dist="161645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2" tIns="26976" rIns="19042" bIns="26976"/>
          <a:lstStyle>
            <a:lvl1pPr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ts val="359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Mechanism of catalytic hydrogenation.</a:t>
            </a:r>
            <a:b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</a:br>
            <a:endParaRPr lang="en-US" altLang="en-US" sz="2800" i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grpSp>
        <p:nvGrpSpPr>
          <p:cNvPr id="328781" name="Group 77"/>
          <p:cNvGrpSpPr>
            <a:grpSpLocks/>
          </p:cNvGrpSpPr>
          <p:nvPr/>
        </p:nvGrpSpPr>
        <p:grpSpPr bwMode="auto">
          <a:xfrm>
            <a:off x="7342912" y="1585632"/>
            <a:ext cx="1275773" cy="584107"/>
            <a:chOff x="4625" y="999"/>
            <a:chExt cx="804" cy="368"/>
          </a:xfrm>
        </p:grpSpPr>
        <p:grpSp>
          <p:nvGrpSpPr>
            <p:cNvPr id="328782" name="Group 78"/>
            <p:cNvGrpSpPr>
              <a:grpSpLocks/>
            </p:cNvGrpSpPr>
            <p:nvPr/>
          </p:nvGrpSpPr>
          <p:grpSpPr bwMode="auto">
            <a:xfrm>
              <a:off x="4625" y="999"/>
              <a:ext cx="576" cy="302"/>
              <a:chOff x="4625" y="999"/>
              <a:chExt cx="576" cy="302"/>
            </a:xfrm>
          </p:grpSpPr>
          <p:sp>
            <p:nvSpPr>
              <p:cNvPr id="328783" name="Oval 79"/>
              <p:cNvSpPr>
                <a:spLocks noChangeArrowheads="1"/>
              </p:cNvSpPr>
              <p:nvPr/>
            </p:nvSpPr>
            <p:spPr bwMode="auto">
              <a:xfrm>
                <a:off x="4625" y="999"/>
                <a:ext cx="295" cy="30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28784" name="Oval 80"/>
              <p:cNvSpPr>
                <a:spLocks noChangeArrowheads="1"/>
              </p:cNvSpPr>
              <p:nvPr/>
            </p:nvSpPr>
            <p:spPr bwMode="auto">
              <a:xfrm>
                <a:off x="4906" y="999"/>
                <a:ext cx="295" cy="30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28785" name="Rectangle 81"/>
            <p:cNvSpPr>
              <a:spLocks noChangeArrowheads="1"/>
            </p:cNvSpPr>
            <p:nvPr/>
          </p:nvSpPr>
          <p:spPr bwMode="auto">
            <a:xfrm>
              <a:off x="4651" y="1043"/>
              <a:ext cx="47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  <p:sp>
          <p:nvSpPr>
            <p:cNvPr id="328786" name="Rectangle 82"/>
            <p:cNvSpPr>
              <a:spLocks noChangeArrowheads="1"/>
            </p:cNvSpPr>
            <p:nvPr/>
          </p:nvSpPr>
          <p:spPr bwMode="auto">
            <a:xfrm>
              <a:off x="4953" y="1043"/>
              <a:ext cx="47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0318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754" name="Group 2"/>
          <p:cNvGrpSpPr>
            <a:grpSpLocks/>
          </p:cNvGrpSpPr>
          <p:nvPr/>
        </p:nvGrpSpPr>
        <p:grpSpPr bwMode="auto">
          <a:xfrm>
            <a:off x="0" y="4080342"/>
            <a:ext cx="9144000" cy="2206158"/>
            <a:chOff x="0" y="2570"/>
            <a:chExt cx="5760" cy="1390"/>
          </a:xfrm>
        </p:grpSpPr>
        <p:grpSp>
          <p:nvGrpSpPr>
            <p:cNvPr id="330755" name="Group 3"/>
            <p:cNvGrpSpPr>
              <a:grpSpLocks/>
            </p:cNvGrpSpPr>
            <p:nvPr/>
          </p:nvGrpSpPr>
          <p:grpSpPr bwMode="auto">
            <a:xfrm>
              <a:off x="187" y="2570"/>
              <a:ext cx="5443" cy="461"/>
              <a:chOff x="187" y="2570"/>
              <a:chExt cx="5443" cy="461"/>
            </a:xfrm>
          </p:grpSpPr>
          <p:sp>
            <p:nvSpPr>
              <p:cNvPr id="330756" name="Oval 4"/>
              <p:cNvSpPr>
                <a:spLocks noChangeArrowheads="1"/>
              </p:cNvSpPr>
              <p:nvPr/>
            </p:nvSpPr>
            <p:spPr bwMode="auto">
              <a:xfrm>
                <a:off x="187" y="2578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57" name="Oval 5"/>
              <p:cNvSpPr>
                <a:spLocks noChangeArrowheads="1"/>
              </p:cNvSpPr>
              <p:nvPr/>
            </p:nvSpPr>
            <p:spPr bwMode="auto">
              <a:xfrm>
                <a:off x="1548" y="2570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58" name="Oval 6"/>
              <p:cNvSpPr>
                <a:spLocks noChangeArrowheads="1"/>
              </p:cNvSpPr>
              <p:nvPr/>
            </p:nvSpPr>
            <p:spPr bwMode="auto">
              <a:xfrm>
                <a:off x="878" y="2578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59" name="Oval 7"/>
              <p:cNvSpPr>
                <a:spLocks noChangeArrowheads="1"/>
              </p:cNvSpPr>
              <p:nvPr/>
            </p:nvSpPr>
            <p:spPr bwMode="auto">
              <a:xfrm>
                <a:off x="2232" y="2592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60" name="Oval 8"/>
              <p:cNvSpPr>
                <a:spLocks noChangeArrowheads="1"/>
              </p:cNvSpPr>
              <p:nvPr/>
            </p:nvSpPr>
            <p:spPr bwMode="auto">
              <a:xfrm>
                <a:off x="2945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61" name="Oval 9"/>
              <p:cNvSpPr>
                <a:spLocks noChangeArrowheads="1"/>
              </p:cNvSpPr>
              <p:nvPr/>
            </p:nvSpPr>
            <p:spPr bwMode="auto">
              <a:xfrm>
                <a:off x="3622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62" name="Oval 10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63" name="Oval 11"/>
              <p:cNvSpPr>
                <a:spLocks noChangeArrowheads="1"/>
              </p:cNvSpPr>
              <p:nvPr/>
            </p:nvSpPr>
            <p:spPr bwMode="auto">
              <a:xfrm>
                <a:off x="4997" y="2599"/>
                <a:ext cx="633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30764" name="Oval 12"/>
            <p:cNvSpPr>
              <a:spLocks noChangeArrowheads="1"/>
            </p:cNvSpPr>
            <p:nvPr/>
          </p:nvSpPr>
          <p:spPr bwMode="auto">
            <a:xfrm>
              <a:off x="504" y="2765"/>
              <a:ext cx="641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765" name="Oval 13"/>
            <p:cNvSpPr>
              <a:spLocks noChangeArrowheads="1"/>
            </p:cNvSpPr>
            <p:nvPr/>
          </p:nvSpPr>
          <p:spPr bwMode="auto">
            <a:xfrm>
              <a:off x="1865" y="2758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766" name="Oval 14"/>
            <p:cNvSpPr>
              <a:spLocks noChangeArrowheads="1"/>
            </p:cNvSpPr>
            <p:nvPr/>
          </p:nvSpPr>
          <p:spPr bwMode="auto">
            <a:xfrm>
              <a:off x="1195" y="2765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767" name="Oval 15"/>
            <p:cNvSpPr>
              <a:spLocks noChangeArrowheads="1"/>
            </p:cNvSpPr>
            <p:nvPr/>
          </p:nvSpPr>
          <p:spPr bwMode="auto">
            <a:xfrm>
              <a:off x="2549" y="2786"/>
              <a:ext cx="641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768" name="Oval 16"/>
            <p:cNvSpPr>
              <a:spLocks noChangeArrowheads="1"/>
            </p:cNvSpPr>
            <p:nvPr/>
          </p:nvSpPr>
          <p:spPr bwMode="auto">
            <a:xfrm>
              <a:off x="3262" y="2794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769" name="Oval 17"/>
            <p:cNvSpPr>
              <a:spLocks noChangeArrowheads="1"/>
            </p:cNvSpPr>
            <p:nvPr/>
          </p:nvSpPr>
          <p:spPr bwMode="auto">
            <a:xfrm>
              <a:off x="3938" y="2794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770" name="Oval 18"/>
            <p:cNvSpPr>
              <a:spLocks noChangeArrowheads="1"/>
            </p:cNvSpPr>
            <p:nvPr/>
          </p:nvSpPr>
          <p:spPr bwMode="auto">
            <a:xfrm>
              <a:off x="4630" y="2786"/>
              <a:ext cx="633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30771" name="Group 19"/>
            <p:cNvGrpSpPr>
              <a:grpSpLocks/>
            </p:cNvGrpSpPr>
            <p:nvPr/>
          </p:nvGrpSpPr>
          <p:grpSpPr bwMode="auto">
            <a:xfrm>
              <a:off x="338" y="2966"/>
              <a:ext cx="5292" cy="461"/>
              <a:chOff x="338" y="2966"/>
              <a:chExt cx="5292" cy="461"/>
            </a:xfrm>
          </p:grpSpPr>
          <p:sp>
            <p:nvSpPr>
              <p:cNvPr id="330772" name="Oval 20"/>
              <p:cNvSpPr>
                <a:spLocks noChangeArrowheads="1"/>
              </p:cNvSpPr>
              <p:nvPr/>
            </p:nvSpPr>
            <p:spPr bwMode="auto">
              <a:xfrm>
                <a:off x="338" y="2974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73" name="Oval 21"/>
              <p:cNvSpPr>
                <a:spLocks noChangeArrowheads="1"/>
              </p:cNvSpPr>
              <p:nvPr/>
            </p:nvSpPr>
            <p:spPr bwMode="auto">
              <a:xfrm>
                <a:off x="1656" y="2966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74" name="Oval 22"/>
              <p:cNvSpPr>
                <a:spLocks noChangeArrowheads="1"/>
              </p:cNvSpPr>
              <p:nvPr/>
            </p:nvSpPr>
            <p:spPr bwMode="auto">
              <a:xfrm>
                <a:off x="1001" y="2974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75" name="Oval 23"/>
              <p:cNvSpPr>
                <a:spLocks noChangeArrowheads="1"/>
              </p:cNvSpPr>
              <p:nvPr/>
            </p:nvSpPr>
            <p:spPr bwMode="auto">
              <a:xfrm>
                <a:off x="2326" y="2988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76" name="Oval 24"/>
              <p:cNvSpPr>
                <a:spLocks noChangeArrowheads="1"/>
              </p:cNvSpPr>
              <p:nvPr/>
            </p:nvSpPr>
            <p:spPr bwMode="auto">
              <a:xfrm>
                <a:off x="3017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77" name="Oval 25"/>
              <p:cNvSpPr>
                <a:spLocks noChangeArrowheads="1"/>
              </p:cNvSpPr>
              <p:nvPr/>
            </p:nvSpPr>
            <p:spPr bwMode="auto">
              <a:xfrm>
                <a:off x="3679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78" name="Oval 26"/>
              <p:cNvSpPr>
                <a:spLocks noChangeArrowheads="1"/>
              </p:cNvSpPr>
              <p:nvPr/>
            </p:nvSpPr>
            <p:spPr bwMode="auto">
              <a:xfrm>
                <a:off x="4349" y="2988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0779" name="Oval 27"/>
              <p:cNvSpPr>
                <a:spLocks noChangeArrowheads="1"/>
              </p:cNvSpPr>
              <p:nvPr/>
            </p:nvSpPr>
            <p:spPr bwMode="auto">
              <a:xfrm>
                <a:off x="5011" y="2995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330780" name="Group 28"/>
            <p:cNvGrpSpPr>
              <a:grpSpLocks/>
            </p:cNvGrpSpPr>
            <p:nvPr/>
          </p:nvGrpSpPr>
          <p:grpSpPr bwMode="auto">
            <a:xfrm>
              <a:off x="0" y="3103"/>
              <a:ext cx="5760" cy="857"/>
              <a:chOff x="0" y="3103"/>
              <a:chExt cx="5760" cy="857"/>
            </a:xfrm>
          </p:grpSpPr>
          <p:grpSp>
            <p:nvGrpSpPr>
              <p:cNvPr id="330781" name="Group 29"/>
              <p:cNvGrpSpPr>
                <a:grpSpLocks/>
              </p:cNvGrpSpPr>
              <p:nvPr/>
            </p:nvGrpSpPr>
            <p:grpSpPr bwMode="auto">
              <a:xfrm>
                <a:off x="0" y="3103"/>
                <a:ext cx="5443" cy="468"/>
                <a:chOff x="0" y="3103"/>
                <a:chExt cx="5443" cy="468"/>
              </a:xfrm>
            </p:grpSpPr>
            <p:sp>
              <p:nvSpPr>
                <p:cNvPr id="330782" name="Oval 30"/>
                <p:cNvSpPr>
                  <a:spLocks noChangeArrowheads="1"/>
                </p:cNvSpPr>
                <p:nvPr/>
              </p:nvSpPr>
              <p:spPr bwMode="auto">
                <a:xfrm>
                  <a:off x="0" y="3118"/>
                  <a:ext cx="641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83" name="Oval 31"/>
                <p:cNvSpPr>
                  <a:spLocks noChangeArrowheads="1"/>
                </p:cNvSpPr>
                <p:nvPr/>
              </p:nvSpPr>
              <p:spPr bwMode="auto">
                <a:xfrm>
                  <a:off x="1361" y="3103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84" name="Oval 32"/>
                <p:cNvSpPr>
                  <a:spLocks noChangeArrowheads="1"/>
                </p:cNvSpPr>
                <p:nvPr/>
              </p:nvSpPr>
              <p:spPr bwMode="auto">
                <a:xfrm>
                  <a:off x="684" y="3118"/>
                  <a:ext cx="634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85" name="Oval 33"/>
                <p:cNvSpPr>
                  <a:spLocks noChangeArrowheads="1"/>
                </p:cNvSpPr>
                <p:nvPr/>
              </p:nvSpPr>
              <p:spPr bwMode="auto">
                <a:xfrm>
                  <a:off x="2045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86" name="Oval 34"/>
                <p:cNvSpPr>
                  <a:spLocks noChangeArrowheads="1"/>
                </p:cNvSpPr>
                <p:nvPr/>
              </p:nvSpPr>
              <p:spPr bwMode="auto">
                <a:xfrm>
                  <a:off x="2758" y="3139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87" name="Oval 35"/>
                <p:cNvSpPr>
                  <a:spLocks noChangeArrowheads="1"/>
                </p:cNvSpPr>
                <p:nvPr/>
              </p:nvSpPr>
              <p:spPr bwMode="auto">
                <a:xfrm>
                  <a:off x="3434" y="313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88" name="Oval 36"/>
                <p:cNvSpPr>
                  <a:spLocks noChangeArrowheads="1"/>
                </p:cNvSpPr>
                <p:nvPr/>
              </p:nvSpPr>
              <p:spPr bwMode="auto">
                <a:xfrm>
                  <a:off x="4126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89" name="Oval 37"/>
                <p:cNvSpPr>
                  <a:spLocks noChangeArrowheads="1"/>
                </p:cNvSpPr>
                <p:nvPr/>
              </p:nvSpPr>
              <p:spPr bwMode="auto">
                <a:xfrm>
                  <a:off x="4802" y="3139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0790" name="Group 38"/>
              <p:cNvGrpSpPr>
                <a:grpSpLocks/>
              </p:cNvGrpSpPr>
              <p:nvPr/>
            </p:nvGrpSpPr>
            <p:grpSpPr bwMode="auto">
              <a:xfrm>
                <a:off x="317" y="3298"/>
                <a:ext cx="5443" cy="460"/>
                <a:chOff x="317" y="3298"/>
                <a:chExt cx="5443" cy="460"/>
              </a:xfrm>
            </p:grpSpPr>
            <p:sp>
              <p:nvSpPr>
                <p:cNvPr id="330791" name="Oval 39"/>
                <p:cNvSpPr>
                  <a:spLocks noChangeArrowheads="1"/>
                </p:cNvSpPr>
                <p:nvPr/>
              </p:nvSpPr>
              <p:spPr bwMode="auto">
                <a:xfrm>
                  <a:off x="317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92" name="Oval 40"/>
                <p:cNvSpPr>
                  <a:spLocks noChangeArrowheads="1"/>
                </p:cNvSpPr>
                <p:nvPr/>
              </p:nvSpPr>
              <p:spPr bwMode="auto">
                <a:xfrm>
                  <a:off x="1670" y="3298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93" name="Oval 41"/>
                <p:cNvSpPr>
                  <a:spLocks noChangeArrowheads="1"/>
                </p:cNvSpPr>
                <p:nvPr/>
              </p:nvSpPr>
              <p:spPr bwMode="auto">
                <a:xfrm>
                  <a:off x="1001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94" name="Oval 42"/>
                <p:cNvSpPr>
                  <a:spLocks noChangeArrowheads="1"/>
                </p:cNvSpPr>
                <p:nvPr/>
              </p:nvSpPr>
              <p:spPr bwMode="auto">
                <a:xfrm>
                  <a:off x="2362" y="3319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95" name="Oval 43"/>
                <p:cNvSpPr>
                  <a:spLocks noChangeArrowheads="1"/>
                </p:cNvSpPr>
                <p:nvPr/>
              </p:nvSpPr>
              <p:spPr bwMode="auto">
                <a:xfrm>
                  <a:off x="3067" y="3326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96" name="Oval 44"/>
                <p:cNvSpPr>
                  <a:spLocks noChangeArrowheads="1"/>
                </p:cNvSpPr>
                <p:nvPr/>
              </p:nvSpPr>
              <p:spPr bwMode="auto">
                <a:xfrm>
                  <a:off x="3751" y="3326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97" name="Oval 45"/>
                <p:cNvSpPr>
                  <a:spLocks noChangeArrowheads="1"/>
                </p:cNvSpPr>
                <p:nvPr/>
              </p:nvSpPr>
              <p:spPr bwMode="auto">
                <a:xfrm>
                  <a:off x="4442" y="331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798" name="Oval 46"/>
                <p:cNvSpPr>
                  <a:spLocks noChangeArrowheads="1"/>
                </p:cNvSpPr>
                <p:nvPr/>
              </p:nvSpPr>
              <p:spPr bwMode="auto">
                <a:xfrm>
                  <a:off x="5119" y="3326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0799" name="Group 47"/>
              <p:cNvGrpSpPr>
                <a:grpSpLocks/>
              </p:cNvGrpSpPr>
              <p:nvPr/>
            </p:nvGrpSpPr>
            <p:grpSpPr bwMode="auto">
              <a:xfrm>
                <a:off x="151" y="3499"/>
                <a:ext cx="5292" cy="461"/>
                <a:chOff x="151" y="3499"/>
                <a:chExt cx="5292" cy="461"/>
              </a:xfrm>
            </p:grpSpPr>
            <p:sp>
              <p:nvSpPr>
                <p:cNvPr id="330800" name="Oval 48"/>
                <p:cNvSpPr>
                  <a:spLocks noChangeArrowheads="1"/>
                </p:cNvSpPr>
                <p:nvPr/>
              </p:nvSpPr>
              <p:spPr bwMode="auto">
                <a:xfrm>
                  <a:off x="151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801" name="Oval 49"/>
                <p:cNvSpPr>
                  <a:spLocks noChangeArrowheads="1"/>
                </p:cNvSpPr>
                <p:nvPr/>
              </p:nvSpPr>
              <p:spPr bwMode="auto">
                <a:xfrm>
                  <a:off x="1469" y="3499"/>
                  <a:ext cx="612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802" name="Oval 50"/>
                <p:cNvSpPr>
                  <a:spLocks noChangeArrowheads="1"/>
                </p:cNvSpPr>
                <p:nvPr/>
              </p:nvSpPr>
              <p:spPr bwMode="auto">
                <a:xfrm>
                  <a:off x="814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803" name="Oval 51"/>
                <p:cNvSpPr>
                  <a:spLocks noChangeArrowheads="1"/>
                </p:cNvSpPr>
                <p:nvPr/>
              </p:nvSpPr>
              <p:spPr bwMode="auto">
                <a:xfrm>
                  <a:off x="2138" y="3521"/>
                  <a:ext cx="620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804" name="Oval 52"/>
                <p:cNvSpPr>
                  <a:spLocks noChangeArrowheads="1"/>
                </p:cNvSpPr>
                <p:nvPr/>
              </p:nvSpPr>
              <p:spPr bwMode="auto">
                <a:xfrm>
                  <a:off x="2822" y="3535"/>
                  <a:ext cx="620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805" name="Oval 53"/>
                <p:cNvSpPr>
                  <a:spLocks noChangeArrowheads="1"/>
                </p:cNvSpPr>
                <p:nvPr/>
              </p:nvSpPr>
              <p:spPr bwMode="auto">
                <a:xfrm>
                  <a:off x="3485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806" name="Oval 54"/>
                <p:cNvSpPr>
                  <a:spLocks noChangeArrowheads="1"/>
                </p:cNvSpPr>
                <p:nvPr/>
              </p:nvSpPr>
              <p:spPr bwMode="auto">
                <a:xfrm>
                  <a:off x="4162" y="3521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0807" name="Oval 55"/>
                <p:cNvSpPr>
                  <a:spLocks noChangeArrowheads="1"/>
                </p:cNvSpPr>
                <p:nvPr/>
              </p:nvSpPr>
              <p:spPr bwMode="auto">
                <a:xfrm>
                  <a:off x="4824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330808" name="Group 56"/>
          <p:cNvGrpSpPr>
            <a:grpSpLocks/>
          </p:cNvGrpSpPr>
          <p:nvPr/>
        </p:nvGrpSpPr>
        <p:grpSpPr bwMode="auto">
          <a:xfrm>
            <a:off x="6199909" y="4001901"/>
            <a:ext cx="837045" cy="614922"/>
            <a:chOff x="3905" y="2521"/>
            <a:chExt cx="528" cy="387"/>
          </a:xfrm>
        </p:grpSpPr>
        <p:sp>
          <p:nvSpPr>
            <p:cNvPr id="330809" name="Oval 57"/>
            <p:cNvSpPr>
              <a:spLocks noChangeArrowheads="1"/>
            </p:cNvSpPr>
            <p:nvPr/>
          </p:nvSpPr>
          <p:spPr bwMode="auto">
            <a:xfrm>
              <a:off x="3905" y="2521"/>
              <a:ext cx="296" cy="30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810" name="Rectangle 58"/>
            <p:cNvSpPr>
              <a:spLocks noChangeArrowheads="1"/>
            </p:cNvSpPr>
            <p:nvPr/>
          </p:nvSpPr>
          <p:spPr bwMode="auto">
            <a:xfrm>
              <a:off x="3957" y="2584"/>
              <a:ext cx="47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0811" name="Line 59"/>
          <p:cNvSpPr>
            <a:spLocks noChangeShapeType="1"/>
          </p:cNvSpPr>
          <p:nvPr/>
        </p:nvSpPr>
        <p:spPr bwMode="auto">
          <a:xfrm flipH="1" flipV="1">
            <a:off x="6489992" y="4367496"/>
            <a:ext cx="447386" cy="848846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4963106" y="2250982"/>
            <a:ext cx="741795" cy="60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C</a:t>
            </a:r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5908390" y="2257989"/>
            <a:ext cx="743239" cy="6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C</a:t>
            </a:r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3759492" y="2521323"/>
            <a:ext cx="764886" cy="60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4176568" y="1794345"/>
            <a:ext cx="731694" cy="60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143753" y="2678208"/>
            <a:ext cx="708603" cy="60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X</a:t>
            </a:r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6651628" y="1806948"/>
            <a:ext cx="710045" cy="60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Y</a:t>
            </a:r>
          </a:p>
        </p:txBody>
      </p:sp>
      <p:grpSp>
        <p:nvGrpSpPr>
          <p:cNvPr id="330818" name="Group 66"/>
          <p:cNvGrpSpPr>
            <a:grpSpLocks/>
          </p:cNvGrpSpPr>
          <p:nvPr/>
        </p:nvGrpSpPr>
        <p:grpSpPr bwMode="auto">
          <a:xfrm>
            <a:off x="5274830" y="2456890"/>
            <a:ext cx="546965" cy="103654"/>
            <a:chOff x="3323" y="1548"/>
            <a:chExt cx="344" cy="65"/>
          </a:xfrm>
        </p:grpSpPr>
        <p:sp>
          <p:nvSpPr>
            <p:cNvPr id="330819" name="Line 67"/>
            <p:cNvSpPr>
              <a:spLocks noChangeShapeType="1"/>
            </p:cNvSpPr>
            <p:nvPr/>
          </p:nvSpPr>
          <p:spPr bwMode="auto">
            <a:xfrm>
              <a:off x="3330" y="1548"/>
              <a:ext cx="337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820" name="Line 68"/>
            <p:cNvSpPr>
              <a:spLocks noChangeShapeType="1"/>
            </p:cNvSpPr>
            <p:nvPr/>
          </p:nvSpPr>
          <p:spPr bwMode="auto">
            <a:xfrm>
              <a:off x="3323" y="1613"/>
              <a:ext cx="337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sp>
        <p:nvSpPr>
          <p:cNvPr id="330821" name="Line 69"/>
          <p:cNvSpPr>
            <a:spLocks noChangeShapeType="1"/>
          </p:cNvSpPr>
          <p:nvPr/>
        </p:nvSpPr>
        <p:spPr bwMode="auto">
          <a:xfrm flipH="1">
            <a:off x="4025037" y="2573154"/>
            <a:ext cx="904875" cy="134471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0822" name="Line 70"/>
          <p:cNvSpPr>
            <a:spLocks noChangeShapeType="1"/>
          </p:cNvSpPr>
          <p:nvPr/>
        </p:nvSpPr>
        <p:spPr bwMode="auto">
          <a:xfrm>
            <a:off x="6238879" y="2561946"/>
            <a:ext cx="787977" cy="282949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0823" name="Line 71"/>
          <p:cNvSpPr>
            <a:spLocks noChangeShapeType="1"/>
          </p:cNvSpPr>
          <p:nvPr/>
        </p:nvSpPr>
        <p:spPr bwMode="auto">
          <a:xfrm flipH="1" flipV="1">
            <a:off x="4470981" y="2123515"/>
            <a:ext cx="424295" cy="232522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0824" name="Line 72"/>
          <p:cNvSpPr>
            <a:spLocks noChangeShapeType="1"/>
          </p:cNvSpPr>
          <p:nvPr/>
        </p:nvSpPr>
        <p:spPr bwMode="auto">
          <a:xfrm flipV="1">
            <a:off x="6240318" y="2112309"/>
            <a:ext cx="375227" cy="232522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0825" name="Group 73"/>
          <p:cNvGrpSpPr>
            <a:grpSpLocks/>
          </p:cNvGrpSpPr>
          <p:nvPr/>
        </p:nvGrpSpPr>
        <p:grpSpPr bwMode="auto">
          <a:xfrm>
            <a:off x="2017568" y="3258110"/>
            <a:ext cx="821171" cy="560294"/>
            <a:chOff x="1271" y="2052"/>
            <a:chExt cx="517" cy="353"/>
          </a:xfrm>
        </p:grpSpPr>
        <p:sp>
          <p:nvSpPr>
            <p:cNvPr id="330826" name="Oval 74"/>
            <p:cNvSpPr>
              <a:spLocks noChangeArrowheads="1"/>
            </p:cNvSpPr>
            <p:nvPr/>
          </p:nvSpPr>
          <p:spPr bwMode="auto">
            <a:xfrm>
              <a:off x="1271" y="2052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827" name="Rectangle 75"/>
            <p:cNvSpPr>
              <a:spLocks noChangeArrowheads="1"/>
            </p:cNvSpPr>
            <p:nvPr/>
          </p:nvSpPr>
          <p:spPr bwMode="auto">
            <a:xfrm>
              <a:off x="1320" y="2081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0828" name="Line 76"/>
          <p:cNvSpPr>
            <a:spLocks noChangeShapeType="1"/>
          </p:cNvSpPr>
          <p:nvPr/>
        </p:nvSpPr>
        <p:spPr bwMode="auto">
          <a:xfrm flipH="1" flipV="1">
            <a:off x="2255697" y="3655919"/>
            <a:ext cx="174625" cy="939894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0829" name="Line 77"/>
          <p:cNvSpPr>
            <a:spLocks noChangeShapeType="1"/>
          </p:cNvSpPr>
          <p:nvPr/>
        </p:nvSpPr>
        <p:spPr bwMode="auto">
          <a:xfrm flipV="1">
            <a:off x="3162015" y="3794593"/>
            <a:ext cx="191943" cy="1098176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0830" name="Group 78"/>
          <p:cNvGrpSpPr>
            <a:grpSpLocks/>
          </p:cNvGrpSpPr>
          <p:nvPr/>
        </p:nvGrpSpPr>
        <p:grpSpPr bwMode="auto">
          <a:xfrm>
            <a:off x="3130262" y="3340754"/>
            <a:ext cx="821170" cy="560294"/>
            <a:chOff x="1972" y="2104"/>
            <a:chExt cx="517" cy="353"/>
          </a:xfrm>
        </p:grpSpPr>
        <p:sp>
          <p:nvSpPr>
            <p:cNvPr id="330831" name="Oval 79"/>
            <p:cNvSpPr>
              <a:spLocks noChangeArrowheads="1"/>
            </p:cNvSpPr>
            <p:nvPr/>
          </p:nvSpPr>
          <p:spPr bwMode="auto">
            <a:xfrm>
              <a:off x="1972" y="2104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832" name="Rectangle 80"/>
            <p:cNvSpPr>
              <a:spLocks noChangeArrowheads="1"/>
            </p:cNvSpPr>
            <p:nvPr/>
          </p:nvSpPr>
          <p:spPr bwMode="auto">
            <a:xfrm>
              <a:off x="2021" y="2133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grpSp>
        <p:nvGrpSpPr>
          <p:cNvPr id="330833" name="Group 81"/>
          <p:cNvGrpSpPr>
            <a:grpSpLocks/>
          </p:cNvGrpSpPr>
          <p:nvPr/>
        </p:nvGrpSpPr>
        <p:grpSpPr bwMode="auto">
          <a:xfrm>
            <a:off x="8224694" y="3183872"/>
            <a:ext cx="821170" cy="561694"/>
            <a:chOff x="5181" y="2006"/>
            <a:chExt cx="517" cy="353"/>
          </a:xfrm>
        </p:grpSpPr>
        <p:sp>
          <p:nvSpPr>
            <p:cNvPr id="330834" name="Oval 82"/>
            <p:cNvSpPr>
              <a:spLocks noChangeArrowheads="1"/>
            </p:cNvSpPr>
            <p:nvPr/>
          </p:nvSpPr>
          <p:spPr bwMode="auto">
            <a:xfrm>
              <a:off x="5181" y="2006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0835" name="Rectangle 83"/>
            <p:cNvSpPr>
              <a:spLocks noChangeArrowheads="1"/>
            </p:cNvSpPr>
            <p:nvPr/>
          </p:nvSpPr>
          <p:spPr bwMode="auto">
            <a:xfrm>
              <a:off x="5230" y="2035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0836" name="Line 84"/>
          <p:cNvSpPr>
            <a:spLocks noChangeShapeType="1"/>
          </p:cNvSpPr>
          <p:nvPr/>
        </p:nvSpPr>
        <p:spPr bwMode="auto">
          <a:xfrm flipV="1">
            <a:off x="8367568" y="3633507"/>
            <a:ext cx="56285" cy="70036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850036" y="226922"/>
            <a:ext cx="7433829" cy="997324"/>
          </a:xfrm>
          <a:prstGeom prst="rect">
            <a:avLst/>
          </a:prstGeom>
          <a:noFill/>
          <a:ln>
            <a:noFill/>
          </a:ln>
          <a:effectLst>
            <a:outerShdw dist="161645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2" tIns="26976" rIns="19042" bIns="26976"/>
          <a:lstStyle>
            <a:lvl1pPr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ts val="359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Mechanism of catalytic hydrogenation.</a:t>
            </a:r>
            <a:b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</a:br>
            <a:endParaRPr lang="en-US" altLang="en-US" sz="2800" i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568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802" name="Group 2"/>
          <p:cNvGrpSpPr>
            <a:grpSpLocks/>
          </p:cNvGrpSpPr>
          <p:nvPr/>
        </p:nvGrpSpPr>
        <p:grpSpPr bwMode="auto">
          <a:xfrm>
            <a:off x="0" y="4080342"/>
            <a:ext cx="9144000" cy="2206158"/>
            <a:chOff x="0" y="2570"/>
            <a:chExt cx="5760" cy="1390"/>
          </a:xfrm>
        </p:grpSpPr>
        <p:grpSp>
          <p:nvGrpSpPr>
            <p:cNvPr id="332803" name="Group 3"/>
            <p:cNvGrpSpPr>
              <a:grpSpLocks/>
            </p:cNvGrpSpPr>
            <p:nvPr/>
          </p:nvGrpSpPr>
          <p:grpSpPr bwMode="auto">
            <a:xfrm>
              <a:off x="187" y="2570"/>
              <a:ext cx="5443" cy="461"/>
              <a:chOff x="187" y="2570"/>
              <a:chExt cx="5443" cy="461"/>
            </a:xfrm>
          </p:grpSpPr>
          <p:sp>
            <p:nvSpPr>
              <p:cNvPr id="332804" name="Oval 4"/>
              <p:cNvSpPr>
                <a:spLocks noChangeArrowheads="1"/>
              </p:cNvSpPr>
              <p:nvPr/>
            </p:nvSpPr>
            <p:spPr bwMode="auto">
              <a:xfrm>
                <a:off x="187" y="2578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05" name="Oval 5"/>
              <p:cNvSpPr>
                <a:spLocks noChangeArrowheads="1"/>
              </p:cNvSpPr>
              <p:nvPr/>
            </p:nvSpPr>
            <p:spPr bwMode="auto">
              <a:xfrm>
                <a:off x="1548" y="2570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06" name="Oval 6"/>
              <p:cNvSpPr>
                <a:spLocks noChangeArrowheads="1"/>
              </p:cNvSpPr>
              <p:nvPr/>
            </p:nvSpPr>
            <p:spPr bwMode="auto">
              <a:xfrm>
                <a:off x="878" y="2578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07" name="Oval 7"/>
              <p:cNvSpPr>
                <a:spLocks noChangeArrowheads="1"/>
              </p:cNvSpPr>
              <p:nvPr/>
            </p:nvSpPr>
            <p:spPr bwMode="auto">
              <a:xfrm>
                <a:off x="2232" y="2592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08" name="Oval 8"/>
              <p:cNvSpPr>
                <a:spLocks noChangeArrowheads="1"/>
              </p:cNvSpPr>
              <p:nvPr/>
            </p:nvSpPr>
            <p:spPr bwMode="auto">
              <a:xfrm>
                <a:off x="2945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09" name="Oval 9"/>
              <p:cNvSpPr>
                <a:spLocks noChangeArrowheads="1"/>
              </p:cNvSpPr>
              <p:nvPr/>
            </p:nvSpPr>
            <p:spPr bwMode="auto">
              <a:xfrm>
                <a:off x="3622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10" name="Oval 10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11" name="Oval 11"/>
              <p:cNvSpPr>
                <a:spLocks noChangeArrowheads="1"/>
              </p:cNvSpPr>
              <p:nvPr/>
            </p:nvSpPr>
            <p:spPr bwMode="auto">
              <a:xfrm>
                <a:off x="4997" y="2599"/>
                <a:ext cx="633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32812" name="Oval 12"/>
            <p:cNvSpPr>
              <a:spLocks noChangeArrowheads="1"/>
            </p:cNvSpPr>
            <p:nvPr/>
          </p:nvSpPr>
          <p:spPr bwMode="auto">
            <a:xfrm>
              <a:off x="504" y="2765"/>
              <a:ext cx="641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13" name="Oval 13"/>
            <p:cNvSpPr>
              <a:spLocks noChangeArrowheads="1"/>
            </p:cNvSpPr>
            <p:nvPr/>
          </p:nvSpPr>
          <p:spPr bwMode="auto">
            <a:xfrm>
              <a:off x="1865" y="2758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14" name="Oval 14"/>
            <p:cNvSpPr>
              <a:spLocks noChangeArrowheads="1"/>
            </p:cNvSpPr>
            <p:nvPr/>
          </p:nvSpPr>
          <p:spPr bwMode="auto">
            <a:xfrm>
              <a:off x="1195" y="2765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15" name="Oval 15"/>
            <p:cNvSpPr>
              <a:spLocks noChangeArrowheads="1"/>
            </p:cNvSpPr>
            <p:nvPr/>
          </p:nvSpPr>
          <p:spPr bwMode="auto">
            <a:xfrm>
              <a:off x="2549" y="2786"/>
              <a:ext cx="641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16" name="Oval 16"/>
            <p:cNvSpPr>
              <a:spLocks noChangeArrowheads="1"/>
            </p:cNvSpPr>
            <p:nvPr/>
          </p:nvSpPr>
          <p:spPr bwMode="auto">
            <a:xfrm>
              <a:off x="3262" y="2794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17" name="Oval 17"/>
            <p:cNvSpPr>
              <a:spLocks noChangeArrowheads="1"/>
            </p:cNvSpPr>
            <p:nvPr/>
          </p:nvSpPr>
          <p:spPr bwMode="auto">
            <a:xfrm>
              <a:off x="3938" y="2794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18" name="Oval 18"/>
            <p:cNvSpPr>
              <a:spLocks noChangeArrowheads="1"/>
            </p:cNvSpPr>
            <p:nvPr/>
          </p:nvSpPr>
          <p:spPr bwMode="auto">
            <a:xfrm>
              <a:off x="4630" y="2786"/>
              <a:ext cx="633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32819" name="Group 19"/>
            <p:cNvGrpSpPr>
              <a:grpSpLocks/>
            </p:cNvGrpSpPr>
            <p:nvPr/>
          </p:nvGrpSpPr>
          <p:grpSpPr bwMode="auto">
            <a:xfrm>
              <a:off x="338" y="2966"/>
              <a:ext cx="5292" cy="461"/>
              <a:chOff x="338" y="2966"/>
              <a:chExt cx="5292" cy="461"/>
            </a:xfrm>
          </p:grpSpPr>
          <p:sp>
            <p:nvSpPr>
              <p:cNvPr id="332820" name="Oval 20"/>
              <p:cNvSpPr>
                <a:spLocks noChangeArrowheads="1"/>
              </p:cNvSpPr>
              <p:nvPr/>
            </p:nvSpPr>
            <p:spPr bwMode="auto">
              <a:xfrm>
                <a:off x="338" y="2974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21" name="Oval 21"/>
              <p:cNvSpPr>
                <a:spLocks noChangeArrowheads="1"/>
              </p:cNvSpPr>
              <p:nvPr/>
            </p:nvSpPr>
            <p:spPr bwMode="auto">
              <a:xfrm>
                <a:off x="1656" y="2966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22" name="Oval 22"/>
              <p:cNvSpPr>
                <a:spLocks noChangeArrowheads="1"/>
              </p:cNvSpPr>
              <p:nvPr/>
            </p:nvSpPr>
            <p:spPr bwMode="auto">
              <a:xfrm>
                <a:off x="1001" y="2974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23" name="Oval 23"/>
              <p:cNvSpPr>
                <a:spLocks noChangeArrowheads="1"/>
              </p:cNvSpPr>
              <p:nvPr/>
            </p:nvSpPr>
            <p:spPr bwMode="auto">
              <a:xfrm>
                <a:off x="2326" y="2988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24" name="Oval 24"/>
              <p:cNvSpPr>
                <a:spLocks noChangeArrowheads="1"/>
              </p:cNvSpPr>
              <p:nvPr/>
            </p:nvSpPr>
            <p:spPr bwMode="auto">
              <a:xfrm>
                <a:off x="3017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25" name="Oval 25"/>
              <p:cNvSpPr>
                <a:spLocks noChangeArrowheads="1"/>
              </p:cNvSpPr>
              <p:nvPr/>
            </p:nvSpPr>
            <p:spPr bwMode="auto">
              <a:xfrm>
                <a:off x="3679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26" name="Oval 26"/>
              <p:cNvSpPr>
                <a:spLocks noChangeArrowheads="1"/>
              </p:cNvSpPr>
              <p:nvPr/>
            </p:nvSpPr>
            <p:spPr bwMode="auto">
              <a:xfrm>
                <a:off x="4349" y="2988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2827" name="Oval 27"/>
              <p:cNvSpPr>
                <a:spLocks noChangeArrowheads="1"/>
              </p:cNvSpPr>
              <p:nvPr/>
            </p:nvSpPr>
            <p:spPr bwMode="auto">
              <a:xfrm>
                <a:off x="5011" y="2995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332828" name="Group 28"/>
            <p:cNvGrpSpPr>
              <a:grpSpLocks/>
            </p:cNvGrpSpPr>
            <p:nvPr/>
          </p:nvGrpSpPr>
          <p:grpSpPr bwMode="auto">
            <a:xfrm>
              <a:off x="0" y="3103"/>
              <a:ext cx="5760" cy="857"/>
              <a:chOff x="0" y="3103"/>
              <a:chExt cx="5760" cy="857"/>
            </a:xfrm>
          </p:grpSpPr>
          <p:grpSp>
            <p:nvGrpSpPr>
              <p:cNvPr id="332829" name="Group 29"/>
              <p:cNvGrpSpPr>
                <a:grpSpLocks/>
              </p:cNvGrpSpPr>
              <p:nvPr/>
            </p:nvGrpSpPr>
            <p:grpSpPr bwMode="auto">
              <a:xfrm>
                <a:off x="0" y="3103"/>
                <a:ext cx="5443" cy="468"/>
                <a:chOff x="0" y="3103"/>
                <a:chExt cx="5443" cy="468"/>
              </a:xfrm>
            </p:grpSpPr>
            <p:sp>
              <p:nvSpPr>
                <p:cNvPr id="332830" name="Oval 30"/>
                <p:cNvSpPr>
                  <a:spLocks noChangeArrowheads="1"/>
                </p:cNvSpPr>
                <p:nvPr/>
              </p:nvSpPr>
              <p:spPr bwMode="auto">
                <a:xfrm>
                  <a:off x="0" y="3118"/>
                  <a:ext cx="641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31" name="Oval 31"/>
                <p:cNvSpPr>
                  <a:spLocks noChangeArrowheads="1"/>
                </p:cNvSpPr>
                <p:nvPr/>
              </p:nvSpPr>
              <p:spPr bwMode="auto">
                <a:xfrm>
                  <a:off x="1361" y="3103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32" name="Oval 32"/>
                <p:cNvSpPr>
                  <a:spLocks noChangeArrowheads="1"/>
                </p:cNvSpPr>
                <p:nvPr/>
              </p:nvSpPr>
              <p:spPr bwMode="auto">
                <a:xfrm>
                  <a:off x="684" y="3118"/>
                  <a:ext cx="634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33" name="Oval 33"/>
                <p:cNvSpPr>
                  <a:spLocks noChangeArrowheads="1"/>
                </p:cNvSpPr>
                <p:nvPr/>
              </p:nvSpPr>
              <p:spPr bwMode="auto">
                <a:xfrm>
                  <a:off x="2045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34" name="Oval 34"/>
                <p:cNvSpPr>
                  <a:spLocks noChangeArrowheads="1"/>
                </p:cNvSpPr>
                <p:nvPr/>
              </p:nvSpPr>
              <p:spPr bwMode="auto">
                <a:xfrm>
                  <a:off x="2758" y="3139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35" name="Oval 35"/>
                <p:cNvSpPr>
                  <a:spLocks noChangeArrowheads="1"/>
                </p:cNvSpPr>
                <p:nvPr/>
              </p:nvSpPr>
              <p:spPr bwMode="auto">
                <a:xfrm>
                  <a:off x="3434" y="313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36" name="Oval 36"/>
                <p:cNvSpPr>
                  <a:spLocks noChangeArrowheads="1"/>
                </p:cNvSpPr>
                <p:nvPr/>
              </p:nvSpPr>
              <p:spPr bwMode="auto">
                <a:xfrm>
                  <a:off x="4126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37" name="Oval 37"/>
                <p:cNvSpPr>
                  <a:spLocks noChangeArrowheads="1"/>
                </p:cNvSpPr>
                <p:nvPr/>
              </p:nvSpPr>
              <p:spPr bwMode="auto">
                <a:xfrm>
                  <a:off x="4802" y="3139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2838" name="Group 38"/>
              <p:cNvGrpSpPr>
                <a:grpSpLocks/>
              </p:cNvGrpSpPr>
              <p:nvPr/>
            </p:nvGrpSpPr>
            <p:grpSpPr bwMode="auto">
              <a:xfrm>
                <a:off x="317" y="3298"/>
                <a:ext cx="5443" cy="460"/>
                <a:chOff x="317" y="3298"/>
                <a:chExt cx="5443" cy="460"/>
              </a:xfrm>
            </p:grpSpPr>
            <p:sp>
              <p:nvSpPr>
                <p:cNvPr id="332839" name="Oval 39"/>
                <p:cNvSpPr>
                  <a:spLocks noChangeArrowheads="1"/>
                </p:cNvSpPr>
                <p:nvPr/>
              </p:nvSpPr>
              <p:spPr bwMode="auto">
                <a:xfrm>
                  <a:off x="317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40" name="Oval 40"/>
                <p:cNvSpPr>
                  <a:spLocks noChangeArrowheads="1"/>
                </p:cNvSpPr>
                <p:nvPr/>
              </p:nvSpPr>
              <p:spPr bwMode="auto">
                <a:xfrm>
                  <a:off x="1670" y="3298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41" name="Oval 41"/>
                <p:cNvSpPr>
                  <a:spLocks noChangeArrowheads="1"/>
                </p:cNvSpPr>
                <p:nvPr/>
              </p:nvSpPr>
              <p:spPr bwMode="auto">
                <a:xfrm>
                  <a:off x="1001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42" name="Oval 42"/>
                <p:cNvSpPr>
                  <a:spLocks noChangeArrowheads="1"/>
                </p:cNvSpPr>
                <p:nvPr/>
              </p:nvSpPr>
              <p:spPr bwMode="auto">
                <a:xfrm>
                  <a:off x="2362" y="3319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43" name="Oval 43"/>
                <p:cNvSpPr>
                  <a:spLocks noChangeArrowheads="1"/>
                </p:cNvSpPr>
                <p:nvPr/>
              </p:nvSpPr>
              <p:spPr bwMode="auto">
                <a:xfrm>
                  <a:off x="3067" y="3326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44" name="Oval 44"/>
                <p:cNvSpPr>
                  <a:spLocks noChangeArrowheads="1"/>
                </p:cNvSpPr>
                <p:nvPr/>
              </p:nvSpPr>
              <p:spPr bwMode="auto">
                <a:xfrm>
                  <a:off x="3751" y="3326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45" name="Oval 45"/>
                <p:cNvSpPr>
                  <a:spLocks noChangeArrowheads="1"/>
                </p:cNvSpPr>
                <p:nvPr/>
              </p:nvSpPr>
              <p:spPr bwMode="auto">
                <a:xfrm>
                  <a:off x="4442" y="331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46" name="Oval 46"/>
                <p:cNvSpPr>
                  <a:spLocks noChangeArrowheads="1"/>
                </p:cNvSpPr>
                <p:nvPr/>
              </p:nvSpPr>
              <p:spPr bwMode="auto">
                <a:xfrm>
                  <a:off x="5119" y="3326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2847" name="Group 47"/>
              <p:cNvGrpSpPr>
                <a:grpSpLocks/>
              </p:cNvGrpSpPr>
              <p:nvPr/>
            </p:nvGrpSpPr>
            <p:grpSpPr bwMode="auto">
              <a:xfrm>
                <a:off x="151" y="3499"/>
                <a:ext cx="5292" cy="461"/>
                <a:chOff x="151" y="3499"/>
                <a:chExt cx="5292" cy="461"/>
              </a:xfrm>
            </p:grpSpPr>
            <p:sp>
              <p:nvSpPr>
                <p:cNvPr id="332848" name="Oval 48"/>
                <p:cNvSpPr>
                  <a:spLocks noChangeArrowheads="1"/>
                </p:cNvSpPr>
                <p:nvPr/>
              </p:nvSpPr>
              <p:spPr bwMode="auto">
                <a:xfrm>
                  <a:off x="151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49" name="Oval 49"/>
                <p:cNvSpPr>
                  <a:spLocks noChangeArrowheads="1"/>
                </p:cNvSpPr>
                <p:nvPr/>
              </p:nvSpPr>
              <p:spPr bwMode="auto">
                <a:xfrm>
                  <a:off x="1469" y="3499"/>
                  <a:ext cx="612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50" name="Oval 50"/>
                <p:cNvSpPr>
                  <a:spLocks noChangeArrowheads="1"/>
                </p:cNvSpPr>
                <p:nvPr/>
              </p:nvSpPr>
              <p:spPr bwMode="auto">
                <a:xfrm>
                  <a:off x="814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51" name="Oval 51"/>
                <p:cNvSpPr>
                  <a:spLocks noChangeArrowheads="1"/>
                </p:cNvSpPr>
                <p:nvPr/>
              </p:nvSpPr>
              <p:spPr bwMode="auto">
                <a:xfrm>
                  <a:off x="2138" y="3521"/>
                  <a:ext cx="620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52" name="Oval 52"/>
                <p:cNvSpPr>
                  <a:spLocks noChangeArrowheads="1"/>
                </p:cNvSpPr>
                <p:nvPr/>
              </p:nvSpPr>
              <p:spPr bwMode="auto">
                <a:xfrm>
                  <a:off x="2822" y="3535"/>
                  <a:ext cx="620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53" name="Oval 53"/>
                <p:cNvSpPr>
                  <a:spLocks noChangeArrowheads="1"/>
                </p:cNvSpPr>
                <p:nvPr/>
              </p:nvSpPr>
              <p:spPr bwMode="auto">
                <a:xfrm>
                  <a:off x="3485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54" name="Oval 54"/>
                <p:cNvSpPr>
                  <a:spLocks noChangeArrowheads="1"/>
                </p:cNvSpPr>
                <p:nvPr/>
              </p:nvSpPr>
              <p:spPr bwMode="auto">
                <a:xfrm>
                  <a:off x="4162" y="3521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2855" name="Oval 55"/>
                <p:cNvSpPr>
                  <a:spLocks noChangeArrowheads="1"/>
                </p:cNvSpPr>
                <p:nvPr/>
              </p:nvSpPr>
              <p:spPr bwMode="auto">
                <a:xfrm>
                  <a:off x="4824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332856" name="Group 56"/>
          <p:cNvGrpSpPr>
            <a:grpSpLocks/>
          </p:cNvGrpSpPr>
          <p:nvPr/>
        </p:nvGrpSpPr>
        <p:grpSpPr bwMode="auto">
          <a:xfrm>
            <a:off x="6199909" y="4001901"/>
            <a:ext cx="837045" cy="614922"/>
            <a:chOff x="3905" y="2521"/>
            <a:chExt cx="528" cy="387"/>
          </a:xfrm>
        </p:grpSpPr>
        <p:sp>
          <p:nvSpPr>
            <p:cNvPr id="332857" name="Oval 57"/>
            <p:cNvSpPr>
              <a:spLocks noChangeArrowheads="1"/>
            </p:cNvSpPr>
            <p:nvPr/>
          </p:nvSpPr>
          <p:spPr bwMode="auto">
            <a:xfrm>
              <a:off x="3905" y="2521"/>
              <a:ext cx="296" cy="30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58" name="Rectangle 58"/>
            <p:cNvSpPr>
              <a:spLocks noChangeArrowheads="1"/>
            </p:cNvSpPr>
            <p:nvPr/>
          </p:nvSpPr>
          <p:spPr bwMode="auto">
            <a:xfrm>
              <a:off x="3957" y="2584"/>
              <a:ext cx="47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2859" name="Line 59"/>
          <p:cNvSpPr>
            <a:spLocks noChangeShapeType="1"/>
          </p:cNvSpPr>
          <p:nvPr/>
        </p:nvSpPr>
        <p:spPr bwMode="auto">
          <a:xfrm flipH="1" flipV="1">
            <a:off x="6489992" y="4367496"/>
            <a:ext cx="447386" cy="848846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2860" name="Group 60"/>
          <p:cNvGrpSpPr>
            <a:grpSpLocks/>
          </p:cNvGrpSpPr>
          <p:nvPr/>
        </p:nvGrpSpPr>
        <p:grpSpPr bwMode="auto">
          <a:xfrm>
            <a:off x="2017568" y="3258110"/>
            <a:ext cx="821171" cy="560294"/>
            <a:chOff x="1271" y="2052"/>
            <a:chExt cx="517" cy="353"/>
          </a:xfrm>
        </p:grpSpPr>
        <p:sp>
          <p:nvSpPr>
            <p:cNvPr id="332861" name="Oval 61"/>
            <p:cNvSpPr>
              <a:spLocks noChangeArrowheads="1"/>
            </p:cNvSpPr>
            <p:nvPr/>
          </p:nvSpPr>
          <p:spPr bwMode="auto">
            <a:xfrm>
              <a:off x="1271" y="2052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62" name="Rectangle 62"/>
            <p:cNvSpPr>
              <a:spLocks noChangeArrowheads="1"/>
            </p:cNvSpPr>
            <p:nvPr/>
          </p:nvSpPr>
          <p:spPr bwMode="auto">
            <a:xfrm>
              <a:off x="1320" y="2081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2863" name="Line 63"/>
          <p:cNvSpPr>
            <a:spLocks noChangeShapeType="1"/>
          </p:cNvSpPr>
          <p:nvPr/>
        </p:nvSpPr>
        <p:spPr bwMode="auto">
          <a:xfrm flipH="1" flipV="1">
            <a:off x="2255697" y="3655919"/>
            <a:ext cx="174625" cy="939894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2864" name="Line 64"/>
          <p:cNvSpPr>
            <a:spLocks noChangeShapeType="1"/>
          </p:cNvSpPr>
          <p:nvPr/>
        </p:nvSpPr>
        <p:spPr bwMode="auto">
          <a:xfrm flipV="1">
            <a:off x="3162015" y="3794593"/>
            <a:ext cx="191943" cy="1098176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2865" name="Group 65"/>
          <p:cNvGrpSpPr>
            <a:grpSpLocks/>
          </p:cNvGrpSpPr>
          <p:nvPr/>
        </p:nvGrpSpPr>
        <p:grpSpPr bwMode="auto">
          <a:xfrm>
            <a:off x="3130262" y="3340754"/>
            <a:ext cx="821170" cy="560294"/>
            <a:chOff x="1972" y="2104"/>
            <a:chExt cx="517" cy="353"/>
          </a:xfrm>
        </p:grpSpPr>
        <p:sp>
          <p:nvSpPr>
            <p:cNvPr id="332866" name="Oval 66"/>
            <p:cNvSpPr>
              <a:spLocks noChangeArrowheads="1"/>
            </p:cNvSpPr>
            <p:nvPr/>
          </p:nvSpPr>
          <p:spPr bwMode="auto">
            <a:xfrm>
              <a:off x="1972" y="2104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67" name="Rectangle 67"/>
            <p:cNvSpPr>
              <a:spLocks noChangeArrowheads="1"/>
            </p:cNvSpPr>
            <p:nvPr/>
          </p:nvSpPr>
          <p:spPr bwMode="auto">
            <a:xfrm>
              <a:off x="2021" y="2133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grpSp>
        <p:nvGrpSpPr>
          <p:cNvPr id="332868" name="Group 68"/>
          <p:cNvGrpSpPr>
            <a:grpSpLocks/>
          </p:cNvGrpSpPr>
          <p:nvPr/>
        </p:nvGrpSpPr>
        <p:grpSpPr bwMode="auto">
          <a:xfrm>
            <a:off x="8224694" y="3183872"/>
            <a:ext cx="821170" cy="561694"/>
            <a:chOff x="5181" y="2006"/>
            <a:chExt cx="517" cy="353"/>
          </a:xfrm>
        </p:grpSpPr>
        <p:sp>
          <p:nvSpPr>
            <p:cNvPr id="332869" name="Oval 69"/>
            <p:cNvSpPr>
              <a:spLocks noChangeArrowheads="1"/>
            </p:cNvSpPr>
            <p:nvPr/>
          </p:nvSpPr>
          <p:spPr bwMode="auto">
            <a:xfrm>
              <a:off x="5181" y="2006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5230" y="2035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2871" name="Line 71"/>
          <p:cNvSpPr>
            <a:spLocks noChangeShapeType="1"/>
          </p:cNvSpPr>
          <p:nvPr/>
        </p:nvSpPr>
        <p:spPr bwMode="auto">
          <a:xfrm flipV="1">
            <a:off x="8367568" y="3633507"/>
            <a:ext cx="56285" cy="70036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2872" name="Group 72"/>
          <p:cNvGrpSpPr>
            <a:grpSpLocks/>
          </p:cNvGrpSpPr>
          <p:nvPr/>
        </p:nvGrpSpPr>
        <p:grpSpPr bwMode="auto">
          <a:xfrm>
            <a:off x="3840308" y="2596963"/>
            <a:ext cx="3322205" cy="2095500"/>
            <a:chOff x="2419" y="1636"/>
            <a:chExt cx="2093" cy="1320"/>
          </a:xfrm>
        </p:grpSpPr>
        <p:sp>
          <p:nvSpPr>
            <p:cNvPr id="332873" name="Rectangle 73"/>
            <p:cNvSpPr>
              <a:spLocks noChangeArrowheads="1"/>
            </p:cNvSpPr>
            <p:nvPr/>
          </p:nvSpPr>
          <p:spPr bwMode="auto">
            <a:xfrm>
              <a:off x="3483" y="2203"/>
              <a:ext cx="468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</a:t>
              </a:r>
            </a:p>
          </p:txBody>
        </p:sp>
        <p:sp>
          <p:nvSpPr>
            <p:cNvPr id="332874" name="Rectangle 74"/>
            <p:cNvSpPr>
              <a:spLocks noChangeArrowheads="1"/>
            </p:cNvSpPr>
            <p:nvPr/>
          </p:nvSpPr>
          <p:spPr bwMode="auto">
            <a:xfrm>
              <a:off x="2898" y="2211"/>
              <a:ext cx="468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</a:t>
              </a:r>
            </a:p>
          </p:txBody>
        </p:sp>
        <p:sp>
          <p:nvSpPr>
            <p:cNvPr id="332875" name="Rectangle 75"/>
            <p:cNvSpPr>
              <a:spLocks noChangeArrowheads="1"/>
            </p:cNvSpPr>
            <p:nvPr/>
          </p:nvSpPr>
          <p:spPr bwMode="auto">
            <a:xfrm>
              <a:off x="2419" y="1859"/>
              <a:ext cx="48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A</a:t>
              </a:r>
            </a:p>
          </p:txBody>
        </p:sp>
        <p:sp>
          <p:nvSpPr>
            <p:cNvPr id="332876" name="Rectangle 76"/>
            <p:cNvSpPr>
              <a:spLocks noChangeArrowheads="1"/>
            </p:cNvSpPr>
            <p:nvPr/>
          </p:nvSpPr>
          <p:spPr bwMode="auto">
            <a:xfrm>
              <a:off x="2730" y="1636"/>
              <a:ext cx="45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B</a:t>
              </a:r>
            </a:p>
          </p:txBody>
        </p:sp>
        <p:sp>
          <p:nvSpPr>
            <p:cNvPr id="332877" name="Rectangle 77"/>
            <p:cNvSpPr>
              <a:spLocks noChangeArrowheads="1"/>
            </p:cNvSpPr>
            <p:nvPr/>
          </p:nvSpPr>
          <p:spPr bwMode="auto">
            <a:xfrm>
              <a:off x="4065" y="1856"/>
              <a:ext cx="447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X</a:t>
              </a:r>
            </a:p>
          </p:txBody>
        </p:sp>
        <p:sp>
          <p:nvSpPr>
            <p:cNvPr id="332878" name="Rectangle 78"/>
            <p:cNvSpPr>
              <a:spLocks noChangeArrowheads="1"/>
            </p:cNvSpPr>
            <p:nvPr/>
          </p:nvSpPr>
          <p:spPr bwMode="auto">
            <a:xfrm>
              <a:off x="3588" y="1748"/>
              <a:ext cx="45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Y</a:t>
              </a:r>
            </a:p>
          </p:txBody>
        </p:sp>
        <p:sp>
          <p:nvSpPr>
            <p:cNvPr id="332879" name="Line 79"/>
            <p:cNvSpPr>
              <a:spLocks noChangeShapeType="1"/>
            </p:cNvSpPr>
            <p:nvPr/>
          </p:nvSpPr>
          <p:spPr bwMode="auto">
            <a:xfrm>
              <a:off x="3106" y="2344"/>
              <a:ext cx="344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80" name="Line 80"/>
            <p:cNvSpPr>
              <a:spLocks noChangeShapeType="1"/>
            </p:cNvSpPr>
            <p:nvPr/>
          </p:nvSpPr>
          <p:spPr bwMode="auto">
            <a:xfrm flipV="1">
              <a:off x="3666" y="1991"/>
              <a:ext cx="358" cy="304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81" name="Line 81"/>
            <p:cNvSpPr>
              <a:spLocks noChangeShapeType="1"/>
            </p:cNvSpPr>
            <p:nvPr/>
          </p:nvSpPr>
          <p:spPr bwMode="auto">
            <a:xfrm flipV="1">
              <a:off x="3598" y="2001"/>
              <a:ext cx="27" cy="22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82" name="Line 82"/>
            <p:cNvSpPr>
              <a:spLocks noChangeShapeType="1"/>
            </p:cNvSpPr>
            <p:nvPr/>
          </p:nvSpPr>
          <p:spPr bwMode="auto">
            <a:xfrm flipH="1" flipV="1">
              <a:off x="2576" y="2026"/>
              <a:ext cx="351" cy="25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83" name="Line 83"/>
            <p:cNvSpPr>
              <a:spLocks noChangeShapeType="1"/>
            </p:cNvSpPr>
            <p:nvPr/>
          </p:nvSpPr>
          <p:spPr bwMode="auto">
            <a:xfrm flipH="1" flipV="1">
              <a:off x="2856" y="1886"/>
              <a:ext cx="117" cy="32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84" name="Line 84"/>
            <p:cNvSpPr>
              <a:spLocks noChangeShapeType="1"/>
            </p:cNvSpPr>
            <p:nvPr/>
          </p:nvSpPr>
          <p:spPr bwMode="auto">
            <a:xfrm flipH="1">
              <a:off x="2652" y="2474"/>
              <a:ext cx="307" cy="48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2885" name="Line 85"/>
            <p:cNvSpPr>
              <a:spLocks noChangeShapeType="1"/>
            </p:cNvSpPr>
            <p:nvPr/>
          </p:nvSpPr>
          <p:spPr bwMode="auto">
            <a:xfrm>
              <a:off x="3632" y="2471"/>
              <a:ext cx="275" cy="48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sp>
        <p:nvSpPr>
          <p:cNvPr id="332886" name="Rectangle 86"/>
          <p:cNvSpPr>
            <a:spLocks noChangeArrowheads="1"/>
          </p:cNvSpPr>
          <p:nvPr/>
        </p:nvSpPr>
        <p:spPr bwMode="auto">
          <a:xfrm>
            <a:off x="850036" y="226922"/>
            <a:ext cx="7433829" cy="997324"/>
          </a:xfrm>
          <a:prstGeom prst="rect">
            <a:avLst/>
          </a:prstGeom>
          <a:noFill/>
          <a:ln>
            <a:noFill/>
          </a:ln>
          <a:effectLst>
            <a:outerShdw dist="161645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2" tIns="26976" rIns="19042" bIns="26976"/>
          <a:lstStyle>
            <a:lvl1pPr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ts val="359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Mechanism of catalytic hydrogenation.</a:t>
            </a:r>
            <a:b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</a:br>
            <a:endParaRPr lang="en-US" altLang="en-US" sz="2800" i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195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50" name="Group 2"/>
          <p:cNvGrpSpPr>
            <a:grpSpLocks/>
          </p:cNvGrpSpPr>
          <p:nvPr/>
        </p:nvGrpSpPr>
        <p:grpSpPr bwMode="auto">
          <a:xfrm>
            <a:off x="0" y="4080342"/>
            <a:ext cx="9144000" cy="2206158"/>
            <a:chOff x="0" y="2570"/>
            <a:chExt cx="5760" cy="1390"/>
          </a:xfrm>
        </p:grpSpPr>
        <p:grpSp>
          <p:nvGrpSpPr>
            <p:cNvPr id="334851" name="Group 3"/>
            <p:cNvGrpSpPr>
              <a:grpSpLocks/>
            </p:cNvGrpSpPr>
            <p:nvPr/>
          </p:nvGrpSpPr>
          <p:grpSpPr bwMode="auto">
            <a:xfrm>
              <a:off x="187" y="2570"/>
              <a:ext cx="5443" cy="461"/>
              <a:chOff x="187" y="2570"/>
              <a:chExt cx="5443" cy="461"/>
            </a:xfrm>
          </p:grpSpPr>
          <p:sp>
            <p:nvSpPr>
              <p:cNvPr id="334852" name="Oval 4"/>
              <p:cNvSpPr>
                <a:spLocks noChangeArrowheads="1"/>
              </p:cNvSpPr>
              <p:nvPr/>
            </p:nvSpPr>
            <p:spPr bwMode="auto">
              <a:xfrm>
                <a:off x="187" y="2578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53" name="Oval 5"/>
              <p:cNvSpPr>
                <a:spLocks noChangeArrowheads="1"/>
              </p:cNvSpPr>
              <p:nvPr/>
            </p:nvSpPr>
            <p:spPr bwMode="auto">
              <a:xfrm>
                <a:off x="1548" y="2570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54" name="Oval 6"/>
              <p:cNvSpPr>
                <a:spLocks noChangeArrowheads="1"/>
              </p:cNvSpPr>
              <p:nvPr/>
            </p:nvSpPr>
            <p:spPr bwMode="auto">
              <a:xfrm>
                <a:off x="878" y="2578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55" name="Oval 7"/>
              <p:cNvSpPr>
                <a:spLocks noChangeArrowheads="1"/>
              </p:cNvSpPr>
              <p:nvPr/>
            </p:nvSpPr>
            <p:spPr bwMode="auto">
              <a:xfrm>
                <a:off x="2232" y="2592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56" name="Oval 8"/>
              <p:cNvSpPr>
                <a:spLocks noChangeArrowheads="1"/>
              </p:cNvSpPr>
              <p:nvPr/>
            </p:nvSpPr>
            <p:spPr bwMode="auto">
              <a:xfrm>
                <a:off x="2945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57" name="Oval 9"/>
              <p:cNvSpPr>
                <a:spLocks noChangeArrowheads="1"/>
              </p:cNvSpPr>
              <p:nvPr/>
            </p:nvSpPr>
            <p:spPr bwMode="auto">
              <a:xfrm>
                <a:off x="3622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58" name="Oval 10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59" name="Oval 11"/>
              <p:cNvSpPr>
                <a:spLocks noChangeArrowheads="1"/>
              </p:cNvSpPr>
              <p:nvPr/>
            </p:nvSpPr>
            <p:spPr bwMode="auto">
              <a:xfrm>
                <a:off x="4997" y="2599"/>
                <a:ext cx="633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34860" name="Oval 12"/>
            <p:cNvSpPr>
              <a:spLocks noChangeArrowheads="1"/>
            </p:cNvSpPr>
            <p:nvPr/>
          </p:nvSpPr>
          <p:spPr bwMode="auto">
            <a:xfrm>
              <a:off x="504" y="2765"/>
              <a:ext cx="641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861" name="Oval 13"/>
            <p:cNvSpPr>
              <a:spLocks noChangeArrowheads="1"/>
            </p:cNvSpPr>
            <p:nvPr/>
          </p:nvSpPr>
          <p:spPr bwMode="auto">
            <a:xfrm>
              <a:off x="1865" y="2758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862" name="Oval 14"/>
            <p:cNvSpPr>
              <a:spLocks noChangeArrowheads="1"/>
            </p:cNvSpPr>
            <p:nvPr/>
          </p:nvSpPr>
          <p:spPr bwMode="auto">
            <a:xfrm>
              <a:off x="1195" y="2765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863" name="Oval 15"/>
            <p:cNvSpPr>
              <a:spLocks noChangeArrowheads="1"/>
            </p:cNvSpPr>
            <p:nvPr/>
          </p:nvSpPr>
          <p:spPr bwMode="auto">
            <a:xfrm>
              <a:off x="2549" y="2786"/>
              <a:ext cx="641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864" name="Oval 16"/>
            <p:cNvSpPr>
              <a:spLocks noChangeArrowheads="1"/>
            </p:cNvSpPr>
            <p:nvPr/>
          </p:nvSpPr>
          <p:spPr bwMode="auto">
            <a:xfrm>
              <a:off x="3262" y="2794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865" name="Oval 17"/>
            <p:cNvSpPr>
              <a:spLocks noChangeArrowheads="1"/>
            </p:cNvSpPr>
            <p:nvPr/>
          </p:nvSpPr>
          <p:spPr bwMode="auto">
            <a:xfrm>
              <a:off x="3938" y="2794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866" name="Oval 18"/>
            <p:cNvSpPr>
              <a:spLocks noChangeArrowheads="1"/>
            </p:cNvSpPr>
            <p:nvPr/>
          </p:nvSpPr>
          <p:spPr bwMode="auto">
            <a:xfrm>
              <a:off x="4630" y="2786"/>
              <a:ext cx="633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34867" name="Group 19"/>
            <p:cNvGrpSpPr>
              <a:grpSpLocks/>
            </p:cNvGrpSpPr>
            <p:nvPr/>
          </p:nvGrpSpPr>
          <p:grpSpPr bwMode="auto">
            <a:xfrm>
              <a:off x="338" y="2966"/>
              <a:ext cx="5292" cy="461"/>
              <a:chOff x="338" y="2966"/>
              <a:chExt cx="5292" cy="461"/>
            </a:xfrm>
          </p:grpSpPr>
          <p:sp>
            <p:nvSpPr>
              <p:cNvPr id="334868" name="Oval 20"/>
              <p:cNvSpPr>
                <a:spLocks noChangeArrowheads="1"/>
              </p:cNvSpPr>
              <p:nvPr/>
            </p:nvSpPr>
            <p:spPr bwMode="auto">
              <a:xfrm>
                <a:off x="338" y="2974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69" name="Oval 21"/>
              <p:cNvSpPr>
                <a:spLocks noChangeArrowheads="1"/>
              </p:cNvSpPr>
              <p:nvPr/>
            </p:nvSpPr>
            <p:spPr bwMode="auto">
              <a:xfrm>
                <a:off x="1656" y="2966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70" name="Oval 22"/>
              <p:cNvSpPr>
                <a:spLocks noChangeArrowheads="1"/>
              </p:cNvSpPr>
              <p:nvPr/>
            </p:nvSpPr>
            <p:spPr bwMode="auto">
              <a:xfrm>
                <a:off x="1001" y="2974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71" name="Oval 23"/>
              <p:cNvSpPr>
                <a:spLocks noChangeArrowheads="1"/>
              </p:cNvSpPr>
              <p:nvPr/>
            </p:nvSpPr>
            <p:spPr bwMode="auto">
              <a:xfrm>
                <a:off x="2326" y="2988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72" name="Oval 24"/>
              <p:cNvSpPr>
                <a:spLocks noChangeArrowheads="1"/>
              </p:cNvSpPr>
              <p:nvPr/>
            </p:nvSpPr>
            <p:spPr bwMode="auto">
              <a:xfrm>
                <a:off x="3017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73" name="Oval 25"/>
              <p:cNvSpPr>
                <a:spLocks noChangeArrowheads="1"/>
              </p:cNvSpPr>
              <p:nvPr/>
            </p:nvSpPr>
            <p:spPr bwMode="auto">
              <a:xfrm>
                <a:off x="3679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74" name="Oval 26"/>
              <p:cNvSpPr>
                <a:spLocks noChangeArrowheads="1"/>
              </p:cNvSpPr>
              <p:nvPr/>
            </p:nvSpPr>
            <p:spPr bwMode="auto">
              <a:xfrm>
                <a:off x="4349" y="2988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4875" name="Oval 27"/>
              <p:cNvSpPr>
                <a:spLocks noChangeArrowheads="1"/>
              </p:cNvSpPr>
              <p:nvPr/>
            </p:nvSpPr>
            <p:spPr bwMode="auto">
              <a:xfrm>
                <a:off x="5011" y="2995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334876" name="Group 28"/>
            <p:cNvGrpSpPr>
              <a:grpSpLocks/>
            </p:cNvGrpSpPr>
            <p:nvPr/>
          </p:nvGrpSpPr>
          <p:grpSpPr bwMode="auto">
            <a:xfrm>
              <a:off x="0" y="3103"/>
              <a:ext cx="5760" cy="857"/>
              <a:chOff x="0" y="3103"/>
              <a:chExt cx="5760" cy="857"/>
            </a:xfrm>
          </p:grpSpPr>
          <p:grpSp>
            <p:nvGrpSpPr>
              <p:cNvPr id="334877" name="Group 29"/>
              <p:cNvGrpSpPr>
                <a:grpSpLocks/>
              </p:cNvGrpSpPr>
              <p:nvPr/>
            </p:nvGrpSpPr>
            <p:grpSpPr bwMode="auto">
              <a:xfrm>
                <a:off x="0" y="3103"/>
                <a:ext cx="5443" cy="468"/>
                <a:chOff x="0" y="3103"/>
                <a:chExt cx="5443" cy="468"/>
              </a:xfrm>
            </p:grpSpPr>
            <p:sp>
              <p:nvSpPr>
                <p:cNvPr id="334878" name="Oval 30"/>
                <p:cNvSpPr>
                  <a:spLocks noChangeArrowheads="1"/>
                </p:cNvSpPr>
                <p:nvPr/>
              </p:nvSpPr>
              <p:spPr bwMode="auto">
                <a:xfrm>
                  <a:off x="0" y="3118"/>
                  <a:ext cx="641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79" name="Oval 31"/>
                <p:cNvSpPr>
                  <a:spLocks noChangeArrowheads="1"/>
                </p:cNvSpPr>
                <p:nvPr/>
              </p:nvSpPr>
              <p:spPr bwMode="auto">
                <a:xfrm>
                  <a:off x="1361" y="3103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80" name="Oval 32"/>
                <p:cNvSpPr>
                  <a:spLocks noChangeArrowheads="1"/>
                </p:cNvSpPr>
                <p:nvPr/>
              </p:nvSpPr>
              <p:spPr bwMode="auto">
                <a:xfrm>
                  <a:off x="684" y="3118"/>
                  <a:ext cx="634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81" name="Oval 33"/>
                <p:cNvSpPr>
                  <a:spLocks noChangeArrowheads="1"/>
                </p:cNvSpPr>
                <p:nvPr/>
              </p:nvSpPr>
              <p:spPr bwMode="auto">
                <a:xfrm>
                  <a:off x="2045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82" name="Oval 34"/>
                <p:cNvSpPr>
                  <a:spLocks noChangeArrowheads="1"/>
                </p:cNvSpPr>
                <p:nvPr/>
              </p:nvSpPr>
              <p:spPr bwMode="auto">
                <a:xfrm>
                  <a:off x="2758" y="3139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83" name="Oval 35"/>
                <p:cNvSpPr>
                  <a:spLocks noChangeArrowheads="1"/>
                </p:cNvSpPr>
                <p:nvPr/>
              </p:nvSpPr>
              <p:spPr bwMode="auto">
                <a:xfrm>
                  <a:off x="3434" y="313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84" name="Oval 36"/>
                <p:cNvSpPr>
                  <a:spLocks noChangeArrowheads="1"/>
                </p:cNvSpPr>
                <p:nvPr/>
              </p:nvSpPr>
              <p:spPr bwMode="auto">
                <a:xfrm>
                  <a:off x="4126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85" name="Oval 37"/>
                <p:cNvSpPr>
                  <a:spLocks noChangeArrowheads="1"/>
                </p:cNvSpPr>
                <p:nvPr/>
              </p:nvSpPr>
              <p:spPr bwMode="auto">
                <a:xfrm>
                  <a:off x="4802" y="3139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4886" name="Group 38"/>
              <p:cNvGrpSpPr>
                <a:grpSpLocks/>
              </p:cNvGrpSpPr>
              <p:nvPr/>
            </p:nvGrpSpPr>
            <p:grpSpPr bwMode="auto">
              <a:xfrm>
                <a:off x="317" y="3298"/>
                <a:ext cx="5443" cy="460"/>
                <a:chOff x="317" y="3298"/>
                <a:chExt cx="5443" cy="460"/>
              </a:xfrm>
            </p:grpSpPr>
            <p:sp>
              <p:nvSpPr>
                <p:cNvPr id="334887" name="Oval 39"/>
                <p:cNvSpPr>
                  <a:spLocks noChangeArrowheads="1"/>
                </p:cNvSpPr>
                <p:nvPr/>
              </p:nvSpPr>
              <p:spPr bwMode="auto">
                <a:xfrm>
                  <a:off x="317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88" name="Oval 40"/>
                <p:cNvSpPr>
                  <a:spLocks noChangeArrowheads="1"/>
                </p:cNvSpPr>
                <p:nvPr/>
              </p:nvSpPr>
              <p:spPr bwMode="auto">
                <a:xfrm>
                  <a:off x="1670" y="3298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89" name="Oval 41"/>
                <p:cNvSpPr>
                  <a:spLocks noChangeArrowheads="1"/>
                </p:cNvSpPr>
                <p:nvPr/>
              </p:nvSpPr>
              <p:spPr bwMode="auto">
                <a:xfrm>
                  <a:off x="1001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90" name="Oval 42"/>
                <p:cNvSpPr>
                  <a:spLocks noChangeArrowheads="1"/>
                </p:cNvSpPr>
                <p:nvPr/>
              </p:nvSpPr>
              <p:spPr bwMode="auto">
                <a:xfrm>
                  <a:off x="2362" y="3319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91" name="Oval 43"/>
                <p:cNvSpPr>
                  <a:spLocks noChangeArrowheads="1"/>
                </p:cNvSpPr>
                <p:nvPr/>
              </p:nvSpPr>
              <p:spPr bwMode="auto">
                <a:xfrm>
                  <a:off x="3067" y="3326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92" name="Oval 44"/>
                <p:cNvSpPr>
                  <a:spLocks noChangeArrowheads="1"/>
                </p:cNvSpPr>
                <p:nvPr/>
              </p:nvSpPr>
              <p:spPr bwMode="auto">
                <a:xfrm>
                  <a:off x="3751" y="3326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93" name="Oval 45"/>
                <p:cNvSpPr>
                  <a:spLocks noChangeArrowheads="1"/>
                </p:cNvSpPr>
                <p:nvPr/>
              </p:nvSpPr>
              <p:spPr bwMode="auto">
                <a:xfrm>
                  <a:off x="4442" y="331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94" name="Oval 46"/>
                <p:cNvSpPr>
                  <a:spLocks noChangeArrowheads="1"/>
                </p:cNvSpPr>
                <p:nvPr/>
              </p:nvSpPr>
              <p:spPr bwMode="auto">
                <a:xfrm>
                  <a:off x="5119" y="3326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4895" name="Group 47"/>
              <p:cNvGrpSpPr>
                <a:grpSpLocks/>
              </p:cNvGrpSpPr>
              <p:nvPr/>
            </p:nvGrpSpPr>
            <p:grpSpPr bwMode="auto">
              <a:xfrm>
                <a:off x="151" y="3499"/>
                <a:ext cx="5292" cy="461"/>
                <a:chOff x="151" y="3499"/>
                <a:chExt cx="5292" cy="461"/>
              </a:xfrm>
            </p:grpSpPr>
            <p:sp>
              <p:nvSpPr>
                <p:cNvPr id="334896" name="Oval 48"/>
                <p:cNvSpPr>
                  <a:spLocks noChangeArrowheads="1"/>
                </p:cNvSpPr>
                <p:nvPr/>
              </p:nvSpPr>
              <p:spPr bwMode="auto">
                <a:xfrm>
                  <a:off x="151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97" name="Oval 49"/>
                <p:cNvSpPr>
                  <a:spLocks noChangeArrowheads="1"/>
                </p:cNvSpPr>
                <p:nvPr/>
              </p:nvSpPr>
              <p:spPr bwMode="auto">
                <a:xfrm>
                  <a:off x="1469" y="3499"/>
                  <a:ext cx="612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98" name="Oval 50"/>
                <p:cNvSpPr>
                  <a:spLocks noChangeArrowheads="1"/>
                </p:cNvSpPr>
                <p:nvPr/>
              </p:nvSpPr>
              <p:spPr bwMode="auto">
                <a:xfrm>
                  <a:off x="814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899" name="Oval 51"/>
                <p:cNvSpPr>
                  <a:spLocks noChangeArrowheads="1"/>
                </p:cNvSpPr>
                <p:nvPr/>
              </p:nvSpPr>
              <p:spPr bwMode="auto">
                <a:xfrm>
                  <a:off x="2138" y="3521"/>
                  <a:ext cx="620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900" name="Oval 52"/>
                <p:cNvSpPr>
                  <a:spLocks noChangeArrowheads="1"/>
                </p:cNvSpPr>
                <p:nvPr/>
              </p:nvSpPr>
              <p:spPr bwMode="auto">
                <a:xfrm>
                  <a:off x="2822" y="3535"/>
                  <a:ext cx="620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901" name="Oval 53"/>
                <p:cNvSpPr>
                  <a:spLocks noChangeArrowheads="1"/>
                </p:cNvSpPr>
                <p:nvPr/>
              </p:nvSpPr>
              <p:spPr bwMode="auto">
                <a:xfrm>
                  <a:off x="3485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902" name="Oval 54"/>
                <p:cNvSpPr>
                  <a:spLocks noChangeArrowheads="1"/>
                </p:cNvSpPr>
                <p:nvPr/>
              </p:nvSpPr>
              <p:spPr bwMode="auto">
                <a:xfrm>
                  <a:off x="4162" y="3521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4903" name="Oval 55"/>
                <p:cNvSpPr>
                  <a:spLocks noChangeArrowheads="1"/>
                </p:cNvSpPr>
                <p:nvPr/>
              </p:nvSpPr>
              <p:spPr bwMode="auto">
                <a:xfrm>
                  <a:off x="4824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sp>
        <p:nvSpPr>
          <p:cNvPr id="334904" name="Line 56"/>
          <p:cNvSpPr>
            <a:spLocks noChangeShapeType="1"/>
          </p:cNvSpPr>
          <p:nvPr/>
        </p:nvSpPr>
        <p:spPr bwMode="auto">
          <a:xfrm flipH="1" flipV="1">
            <a:off x="5700572" y="3903853"/>
            <a:ext cx="447386" cy="848846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4905" name="Group 57"/>
          <p:cNvGrpSpPr>
            <a:grpSpLocks/>
          </p:cNvGrpSpPr>
          <p:nvPr/>
        </p:nvGrpSpPr>
        <p:grpSpPr bwMode="auto">
          <a:xfrm>
            <a:off x="5873753" y="4465548"/>
            <a:ext cx="838489" cy="614923"/>
            <a:chOff x="3700" y="2813"/>
            <a:chExt cx="528" cy="387"/>
          </a:xfrm>
        </p:grpSpPr>
        <p:sp>
          <p:nvSpPr>
            <p:cNvPr id="334906" name="Oval 58"/>
            <p:cNvSpPr>
              <a:spLocks noChangeArrowheads="1"/>
            </p:cNvSpPr>
            <p:nvPr/>
          </p:nvSpPr>
          <p:spPr bwMode="auto">
            <a:xfrm>
              <a:off x="3700" y="2813"/>
              <a:ext cx="296" cy="30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907" name="Rectangle 59"/>
            <p:cNvSpPr>
              <a:spLocks noChangeArrowheads="1"/>
            </p:cNvSpPr>
            <p:nvPr/>
          </p:nvSpPr>
          <p:spPr bwMode="auto">
            <a:xfrm>
              <a:off x="3752" y="2876"/>
              <a:ext cx="47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grpSp>
        <p:nvGrpSpPr>
          <p:cNvPr id="334908" name="Group 60"/>
          <p:cNvGrpSpPr>
            <a:grpSpLocks/>
          </p:cNvGrpSpPr>
          <p:nvPr/>
        </p:nvGrpSpPr>
        <p:grpSpPr bwMode="auto">
          <a:xfrm>
            <a:off x="2017568" y="3258110"/>
            <a:ext cx="821171" cy="560294"/>
            <a:chOff x="1271" y="2052"/>
            <a:chExt cx="517" cy="353"/>
          </a:xfrm>
        </p:grpSpPr>
        <p:sp>
          <p:nvSpPr>
            <p:cNvPr id="334909" name="Oval 61"/>
            <p:cNvSpPr>
              <a:spLocks noChangeArrowheads="1"/>
            </p:cNvSpPr>
            <p:nvPr/>
          </p:nvSpPr>
          <p:spPr bwMode="auto">
            <a:xfrm>
              <a:off x="1271" y="2052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910" name="Rectangle 62"/>
            <p:cNvSpPr>
              <a:spLocks noChangeArrowheads="1"/>
            </p:cNvSpPr>
            <p:nvPr/>
          </p:nvSpPr>
          <p:spPr bwMode="auto">
            <a:xfrm>
              <a:off x="1320" y="2081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4911" name="Line 63"/>
          <p:cNvSpPr>
            <a:spLocks noChangeShapeType="1"/>
          </p:cNvSpPr>
          <p:nvPr/>
        </p:nvSpPr>
        <p:spPr bwMode="auto">
          <a:xfrm flipH="1" flipV="1">
            <a:off x="2255697" y="3655919"/>
            <a:ext cx="174625" cy="939894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4912" name="Line 64"/>
          <p:cNvSpPr>
            <a:spLocks noChangeShapeType="1"/>
          </p:cNvSpPr>
          <p:nvPr/>
        </p:nvSpPr>
        <p:spPr bwMode="auto">
          <a:xfrm flipV="1">
            <a:off x="3162015" y="3794593"/>
            <a:ext cx="191943" cy="1098176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4913" name="Group 65"/>
          <p:cNvGrpSpPr>
            <a:grpSpLocks/>
          </p:cNvGrpSpPr>
          <p:nvPr/>
        </p:nvGrpSpPr>
        <p:grpSpPr bwMode="auto">
          <a:xfrm>
            <a:off x="3130262" y="3340754"/>
            <a:ext cx="821170" cy="560294"/>
            <a:chOff x="1972" y="2104"/>
            <a:chExt cx="517" cy="353"/>
          </a:xfrm>
        </p:grpSpPr>
        <p:sp>
          <p:nvSpPr>
            <p:cNvPr id="334914" name="Oval 66"/>
            <p:cNvSpPr>
              <a:spLocks noChangeArrowheads="1"/>
            </p:cNvSpPr>
            <p:nvPr/>
          </p:nvSpPr>
          <p:spPr bwMode="auto">
            <a:xfrm>
              <a:off x="1972" y="2104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915" name="Rectangle 67"/>
            <p:cNvSpPr>
              <a:spLocks noChangeArrowheads="1"/>
            </p:cNvSpPr>
            <p:nvPr/>
          </p:nvSpPr>
          <p:spPr bwMode="auto">
            <a:xfrm>
              <a:off x="2021" y="2133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grpSp>
        <p:nvGrpSpPr>
          <p:cNvPr id="334916" name="Group 68"/>
          <p:cNvGrpSpPr>
            <a:grpSpLocks/>
          </p:cNvGrpSpPr>
          <p:nvPr/>
        </p:nvGrpSpPr>
        <p:grpSpPr bwMode="auto">
          <a:xfrm>
            <a:off x="8224694" y="3183872"/>
            <a:ext cx="821170" cy="561694"/>
            <a:chOff x="5181" y="2006"/>
            <a:chExt cx="517" cy="353"/>
          </a:xfrm>
        </p:grpSpPr>
        <p:sp>
          <p:nvSpPr>
            <p:cNvPr id="334917" name="Oval 69"/>
            <p:cNvSpPr>
              <a:spLocks noChangeArrowheads="1"/>
            </p:cNvSpPr>
            <p:nvPr/>
          </p:nvSpPr>
          <p:spPr bwMode="auto">
            <a:xfrm>
              <a:off x="5181" y="2006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4918" name="Rectangle 70"/>
            <p:cNvSpPr>
              <a:spLocks noChangeArrowheads="1"/>
            </p:cNvSpPr>
            <p:nvPr/>
          </p:nvSpPr>
          <p:spPr bwMode="auto">
            <a:xfrm>
              <a:off x="5230" y="2035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4919" name="Line 71"/>
          <p:cNvSpPr>
            <a:spLocks noChangeShapeType="1"/>
          </p:cNvSpPr>
          <p:nvPr/>
        </p:nvSpPr>
        <p:spPr bwMode="auto">
          <a:xfrm flipV="1">
            <a:off x="8367568" y="3633507"/>
            <a:ext cx="56285" cy="70036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4920" name="Rectangle 72"/>
          <p:cNvSpPr>
            <a:spLocks noChangeArrowheads="1"/>
          </p:cNvSpPr>
          <p:nvPr/>
        </p:nvSpPr>
        <p:spPr bwMode="auto">
          <a:xfrm>
            <a:off x="5528830" y="3497640"/>
            <a:ext cx="743238" cy="60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C</a:t>
            </a:r>
          </a:p>
        </p:txBody>
      </p:sp>
      <p:sp>
        <p:nvSpPr>
          <p:cNvPr id="334921" name="Rectangle 73"/>
          <p:cNvSpPr>
            <a:spLocks noChangeArrowheads="1"/>
          </p:cNvSpPr>
          <p:nvPr/>
        </p:nvSpPr>
        <p:spPr bwMode="auto">
          <a:xfrm>
            <a:off x="4600867" y="3510243"/>
            <a:ext cx="743239" cy="60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C</a:t>
            </a:r>
          </a:p>
        </p:txBody>
      </p:sp>
      <p:sp>
        <p:nvSpPr>
          <p:cNvPr id="334922" name="Rectangle 74"/>
          <p:cNvSpPr>
            <a:spLocks noChangeArrowheads="1"/>
          </p:cNvSpPr>
          <p:nvPr/>
        </p:nvSpPr>
        <p:spPr bwMode="auto">
          <a:xfrm>
            <a:off x="3840307" y="2951350"/>
            <a:ext cx="766329" cy="60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34923" name="Rectangle 75"/>
          <p:cNvSpPr>
            <a:spLocks noChangeArrowheads="1"/>
          </p:cNvSpPr>
          <p:nvPr/>
        </p:nvSpPr>
        <p:spPr bwMode="auto">
          <a:xfrm>
            <a:off x="4333877" y="2596963"/>
            <a:ext cx="720147" cy="60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34924" name="Rectangle 76"/>
          <p:cNvSpPr>
            <a:spLocks noChangeArrowheads="1"/>
          </p:cNvSpPr>
          <p:nvPr/>
        </p:nvSpPr>
        <p:spPr bwMode="auto">
          <a:xfrm>
            <a:off x="6453912" y="2945747"/>
            <a:ext cx="708603" cy="60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X</a:t>
            </a:r>
          </a:p>
        </p:txBody>
      </p:sp>
      <p:sp>
        <p:nvSpPr>
          <p:cNvPr id="334925" name="Rectangle 77"/>
          <p:cNvSpPr>
            <a:spLocks noChangeArrowheads="1"/>
          </p:cNvSpPr>
          <p:nvPr/>
        </p:nvSpPr>
        <p:spPr bwMode="auto">
          <a:xfrm>
            <a:off x="5696239" y="2774857"/>
            <a:ext cx="718705" cy="60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7454" tIns="23801" rIns="17454" bIns="23801"/>
          <a:lstStyle>
            <a:lvl1pPr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5988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63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3563" defTabSz="915988"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907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79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51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62363" defTabSz="915988" fontAlgn="base">
              <a:spcBef>
                <a:spcPct val="0"/>
              </a:spcBef>
              <a:spcAft>
                <a:spcPct val="0"/>
              </a:spcAft>
              <a:tabLst>
                <a:tab pos="458788" algn="l"/>
                <a:tab pos="915988" algn="l"/>
                <a:tab pos="13763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Y</a:t>
            </a:r>
          </a:p>
        </p:txBody>
      </p:sp>
      <p:sp>
        <p:nvSpPr>
          <p:cNvPr id="334926" name="Line 78"/>
          <p:cNvSpPr>
            <a:spLocks noChangeShapeType="1"/>
          </p:cNvSpPr>
          <p:nvPr/>
        </p:nvSpPr>
        <p:spPr bwMode="auto">
          <a:xfrm>
            <a:off x="4931356" y="3721754"/>
            <a:ext cx="545523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4927" name="Line 79"/>
          <p:cNvSpPr>
            <a:spLocks noChangeShapeType="1"/>
          </p:cNvSpPr>
          <p:nvPr/>
        </p:nvSpPr>
        <p:spPr bwMode="auto">
          <a:xfrm flipV="1">
            <a:off x="5820353" y="3160059"/>
            <a:ext cx="567170" cy="483254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4928" name="Line 80"/>
          <p:cNvSpPr>
            <a:spLocks noChangeShapeType="1"/>
          </p:cNvSpPr>
          <p:nvPr/>
        </p:nvSpPr>
        <p:spPr bwMode="auto">
          <a:xfrm flipV="1">
            <a:off x="5712117" y="3176868"/>
            <a:ext cx="43295" cy="3571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4929" name="Line 81"/>
          <p:cNvSpPr>
            <a:spLocks noChangeShapeType="1"/>
          </p:cNvSpPr>
          <p:nvPr/>
        </p:nvSpPr>
        <p:spPr bwMode="auto">
          <a:xfrm flipH="1" flipV="1">
            <a:off x="4089981" y="3216088"/>
            <a:ext cx="557068" cy="410416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4930" name="Line 82"/>
          <p:cNvSpPr>
            <a:spLocks noChangeShapeType="1"/>
          </p:cNvSpPr>
          <p:nvPr/>
        </p:nvSpPr>
        <p:spPr bwMode="auto">
          <a:xfrm flipH="1" flipV="1">
            <a:off x="4534477" y="2993372"/>
            <a:ext cx="184727" cy="518272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4931" name="Line 83"/>
          <p:cNvSpPr>
            <a:spLocks noChangeShapeType="1"/>
          </p:cNvSpPr>
          <p:nvPr/>
        </p:nvSpPr>
        <p:spPr bwMode="auto">
          <a:xfrm flipH="1">
            <a:off x="4209766" y="3927662"/>
            <a:ext cx="487795" cy="764801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34932" name="Rectangle 84"/>
          <p:cNvSpPr>
            <a:spLocks noChangeArrowheads="1"/>
          </p:cNvSpPr>
          <p:nvPr/>
        </p:nvSpPr>
        <p:spPr bwMode="auto">
          <a:xfrm>
            <a:off x="850036" y="226922"/>
            <a:ext cx="7433829" cy="997324"/>
          </a:xfrm>
          <a:prstGeom prst="rect">
            <a:avLst/>
          </a:prstGeom>
          <a:noFill/>
          <a:ln>
            <a:noFill/>
          </a:ln>
          <a:effectLst>
            <a:outerShdw dist="161645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2" tIns="26976" rIns="19042" bIns="26976"/>
          <a:lstStyle>
            <a:lvl1pPr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ts val="359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Mechanism of catalytic hydrogenation.</a:t>
            </a:r>
            <a:b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</a:br>
            <a:endParaRPr lang="en-US" altLang="en-US" sz="2800" i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87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898" name="Group 2"/>
          <p:cNvGrpSpPr>
            <a:grpSpLocks/>
          </p:cNvGrpSpPr>
          <p:nvPr/>
        </p:nvGrpSpPr>
        <p:grpSpPr bwMode="auto">
          <a:xfrm>
            <a:off x="0" y="4080342"/>
            <a:ext cx="9144000" cy="2206158"/>
            <a:chOff x="0" y="2570"/>
            <a:chExt cx="5760" cy="1390"/>
          </a:xfrm>
        </p:grpSpPr>
        <p:grpSp>
          <p:nvGrpSpPr>
            <p:cNvPr id="336899" name="Group 3"/>
            <p:cNvGrpSpPr>
              <a:grpSpLocks/>
            </p:cNvGrpSpPr>
            <p:nvPr/>
          </p:nvGrpSpPr>
          <p:grpSpPr bwMode="auto">
            <a:xfrm>
              <a:off x="187" y="2570"/>
              <a:ext cx="5443" cy="461"/>
              <a:chOff x="187" y="2570"/>
              <a:chExt cx="5443" cy="461"/>
            </a:xfrm>
          </p:grpSpPr>
          <p:sp>
            <p:nvSpPr>
              <p:cNvPr id="336900" name="Oval 4"/>
              <p:cNvSpPr>
                <a:spLocks noChangeArrowheads="1"/>
              </p:cNvSpPr>
              <p:nvPr/>
            </p:nvSpPr>
            <p:spPr bwMode="auto">
              <a:xfrm>
                <a:off x="187" y="2578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01" name="Oval 5"/>
              <p:cNvSpPr>
                <a:spLocks noChangeArrowheads="1"/>
              </p:cNvSpPr>
              <p:nvPr/>
            </p:nvSpPr>
            <p:spPr bwMode="auto">
              <a:xfrm>
                <a:off x="1548" y="2570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02" name="Oval 6"/>
              <p:cNvSpPr>
                <a:spLocks noChangeArrowheads="1"/>
              </p:cNvSpPr>
              <p:nvPr/>
            </p:nvSpPr>
            <p:spPr bwMode="auto">
              <a:xfrm>
                <a:off x="878" y="2578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03" name="Oval 7"/>
              <p:cNvSpPr>
                <a:spLocks noChangeArrowheads="1"/>
              </p:cNvSpPr>
              <p:nvPr/>
            </p:nvSpPr>
            <p:spPr bwMode="auto">
              <a:xfrm>
                <a:off x="2232" y="2592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04" name="Oval 8"/>
              <p:cNvSpPr>
                <a:spLocks noChangeArrowheads="1"/>
              </p:cNvSpPr>
              <p:nvPr/>
            </p:nvSpPr>
            <p:spPr bwMode="auto">
              <a:xfrm>
                <a:off x="2945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05" name="Oval 9"/>
              <p:cNvSpPr>
                <a:spLocks noChangeArrowheads="1"/>
              </p:cNvSpPr>
              <p:nvPr/>
            </p:nvSpPr>
            <p:spPr bwMode="auto">
              <a:xfrm>
                <a:off x="3622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06" name="Oval 10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07" name="Oval 11"/>
              <p:cNvSpPr>
                <a:spLocks noChangeArrowheads="1"/>
              </p:cNvSpPr>
              <p:nvPr/>
            </p:nvSpPr>
            <p:spPr bwMode="auto">
              <a:xfrm>
                <a:off x="4997" y="2599"/>
                <a:ext cx="633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36908" name="Oval 12"/>
            <p:cNvSpPr>
              <a:spLocks noChangeArrowheads="1"/>
            </p:cNvSpPr>
            <p:nvPr/>
          </p:nvSpPr>
          <p:spPr bwMode="auto">
            <a:xfrm>
              <a:off x="504" y="2765"/>
              <a:ext cx="641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09" name="Oval 13"/>
            <p:cNvSpPr>
              <a:spLocks noChangeArrowheads="1"/>
            </p:cNvSpPr>
            <p:nvPr/>
          </p:nvSpPr>
          <p:spPr bwMode="auto">
            <a:xfrm>
              <a:off x="1865" y="2758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10" name="Oval 14"/>
            <p:cNvSpPr>
              <a:spLocks noChangeArrowheads="1"/>
            </p:cNvSpPr>
            <p:nvPr/>
          </p:nvSpPr>
          <p:spPr bwMode="auto">
            <a:xfrm>
              <a:off x="1195" y="2765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11" name="Oval 15"/>
            <p:cNvSpPr>
              <a:spLocks noChangeArrowheads="1"/>
            </p:cNvSpPr>
            <p:nvPr/>
          </p:nvSpPr>
          <p:spPr bwMode="auto">
            <a:xfrm>
              <a:off x="2549" y="2786"/>
              <a:ext cx="641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12" name="Oval 16"/>
            <p:cNvSpPr>
              <a:spLocks noChangeArrowheads="1"/>
            </p:cNvSpPr>
            <p:nvPr/>
          </p:nvSpPr>
          <p:spPr bwMode="auto">
            <a:xfrm>
              <a:off x="3262" y="2794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13" name="Oval 17"/>
            <p:cNvSpPr>
              <a:spLocks noChangeArrowheads="1"/>
            </p:cNvSpPr>
            <p:nvPr/>
          </p:nvSpPr>
          <p:spPr bwMode="auto">
            <a:xfrm>
              <a:off x="3938" y="2794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14" name="Oval 18"/>
            <p:cNvSpPr>
              <a:spLocks noChangeArrowheads="1"/>
            </p:cNvSpPr>
            <p:nvPr/>
          </p:nvSpPr>
          <p:spPr bwMode="auto">
            <a:xfrm>
              <a:off x="4630" y="2786"/>
              <a:ext cx="633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36915" name="Group 19"/>
            <p:cNvGrpSpPr>
              <a:grpSpLocks/>
            </p:cNvGrpSpPr>
            <p:nvPr/>
          </p:nvGrpSpPr>
          <p:grpSpPr bwMode="auto">
            <a:xfrm>
              <a:off x="338" y="2966"/>
              <a:ext cx="5292" cy="461"/>
              <a:chOff x="338" y="2966"/>
              <a:chExt cx="5292" cy="461"/>
            </a:xfrm>
          </p:grpSpPr>
          <p:sp>
            <p:nvSpPr>
              <p:cNvPr id="336916" name="Oval 20"/>
              <p:cNvSpPr>
                <a:spLocks noChangeArrowheads="1"/>
              </p:cNvSpPr>
              <p:nvPr/>
            </p:nvSpPr>
            <p:spPr bwMode="auto">
              <a:xfrm>
                <a:off x="338" y="2974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17" name="Oval 21"/>
              <p:cNvSpPr>
                <a:spLocks noChangeArrowheads="1"/>
              </p:cNvSpPr>
              <p:nvPr/>
            </p:nvSpPr>
            <p:spPr bwMode="auto">
              <a:xfrm>
                <a:off x="1656" y="2966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18" name="Oval 22"/>
              <p:cNvSpPr>
                <a:spLocks noChangeArrowheads="1"/>
              </p:cNvSpPr>
              <p:nvPr/>
            </p:nvSpPr>
            <p:spPr bwMode="auto">
              <a:xfrm>
                <a:off x="1001" y="2974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19" name="Oval 23"/>
              <p:cNvSpPr>
                <a:spLocks noChangeArrowheads="1"/>
              </p:cNvSpPr>
              <p:nvPr/>
            </p:nvSpPr>
            <p:spPr bwMode="auto">
              <a:xfrm>
                <a:off x="2326" y="2988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20" name="Oval 24"/>
              <p:cNvSpPr>
                <a:spLocks noChangeArrowheads="1"/>
              </p:cNvSpPr>
              <p:nvPr/>
            </p:nvSpPr>
            <p:spPr bwMode="auto">
              <a:xfrm>
                <a:off x="3017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21" name="Oval 25"/>
              <p:cNvSpPr>
                <a:spLocks noChangeArrowheads="1"/>
              </p:cNvSpPr>
              <p:nvPr/>
            </p:nvSpPr>
            <p:spPr bwMode="auto">
              <a:xfrm>
                <a:off x="3679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22" name="Oval 26"/>
              <p:cNvSpPr>
                <a:spLocks noChangeArrowheads="1"/>
              </p:cNvSpPr>
              <p:nvPr/>
            </p:nvSpPr>
            <p:spPr bwMode="auto">
              <a:xfrm>
                <a:off x="4349" y="2988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23" name="Oval 27"/>
              <p:cNvSpPr>
                <a:spLocks noChangeArrowheads="1"/>
              </p:cNvSpPr>
              <p:nvPr/>
            </p:nvSpPr>
            <p:spPr bwMode="auto">
              <a:xfrm>
                <a:off x="5011" y="2995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336924" name="Group 28"/>
            <p:cNvGrpSpPr>
              <a:grpSpLocks/>
            </p:cNvGrpSpPr>
            <p:nvPr/>
          </p:nvGrpSpPr>
          <p:grpSpPr bwMode="auto">
            <a:xfrm>
              <a:off x="0" y="3103"/>
              <a:ext cx="5760" cy="857"/>
              <a:chOff x="0" y="3103"/>
              <a:chExt cx="5760" cy="857"/>
            </a:xfrm>
          </p:grpSpPr>
          <p:grpSp>
            <p:nvGrpSpPr>
              <p:cNvPr id="336925" name="Group 29"/>
              <p:cNvGrpSpPr>
                <a:grpSpLocks/>
              </p:cNvGrpSpPr>
              <p:nvPr/>
            </p:nvGrpSpPr>
            <p:grpSpPr bwMode="auto">
              <a:xfrm>
                <a:off x="0" y="3103"/>
                <a:ext cx="5443" cy="468"/>
                <a:chOff x="0" y="3103"/>
                <a:chExt cx="5443" cy="468"/>
              </a:xfrm>
            </p:grpSpPr>
            <p:sp>
              <p:nvSpPr>
                <p:cNvPr id="336926" name="Oval 30"/>
                <p:cNvSpPr>
                  <a:spLocks noChangeArrowheads="1"/>
                </p:cNvSpPr>
                <p:nvPr/>
              </p:nvSpPr>
              <p:spPr bwMode="auto">
                <a:xfrm>
                  <a:off x="0" y="3118"/>
                  <a:ext cx="641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27" name="Oval 31"/>
                <p:cNvSpPr>
                  <a:spLocks noChangeArrowheads="1"/>
                </p:cNvSpPr>
                <p:nvPr/>
              </p:nvSpPr>
              <p:spPr bwMode="auto">
                <a:xfrm>
                  <a:off x="1361" y="3103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28" name="Oval 32"/>
                <p:cNvSpPr>
                  <a:spLocks noChangeArrowheads="1"/>
                </p:cNvSpPr>
                <p:nvPr/>
              </p:nvSpPr>
              <p:spPr bwMode="auto">
                <a:xfrm>
                  <a:off x="684" y="3118"/>
                  <a:ext cx="634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29" name="Oval 33"/>
                <p:cNvSpPr>
                  <a:spLocks noChangeArrowheads="1"/>
                </p:cNvSpPr>
                <p:nvPr/>
              </p:nvSpPr>
              <p:spPr bwMode="auto">
                <a:xfrm>
                  <a:off x="2045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30" name="Oval 34"/>
                <p:cNvSpPr>
                  <a:spLocks noChangeArrowheads="1"/>
                </p:cNvSpPr>
                <p:nvPr/>
              </p:nvSpPr>
              <p:spPr bwMode="auto">
                <a:xfrm>
                  <a:off x="2758" y="3139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31" name="Oval 35"/>
                <p:cNvSpPr>
                  <a:spLocks noChangeArrowheads="1"/>
                </p:cNvSpPr>
                <p:nvPr/>
              </p:nvSpPr>
              <p:spPr bwMode="auto">
                <a:xfrm>
                  <a:off x="3434" y="313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32" name="Oval 36"/>
                <p:cNvSpPr>
                  <a:spLocks noChangeArrowheads="1"/>
                </p:cNvSpPr>
                <p:nvPr/>
              </p:nvSpPr>
              <p:spPr bwMode="auto">
                <a:xfrm>
                  <a:off x="4126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33" name="Oval 37"/>
                <p:cNvSpPr>
                  <a:spLocks noChangeArrowheads="1"/>
                </p:cNvSpPr>
                <p:nvPr/>
              </p:nvSpPr>
              <p:spPr bwMode="auto">
                <a:xfrm>
                  <a:off x="4802" y="3139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6934" name="Group 38"/>
              <p:cNvGrpSpPr>
                <a:grpSpLocks/>
              </p:cNvGrpSpPr>
              <p:nvPr/>
            </p:nvGrpSpPr>
            <p:grpSpPr bwMode="auto">
              <a:xfrm>
                <a:off x="317" y="3298"/>
                <a:ext cx="5443" cy="460"/>
                <a:chOff x="317" y="3298"/>
                <a:chExt cx="5443" cy="460"/>
              </a:xfrm>
            </p:grpSpPr>
            <p:sp>
              <p:nvSpPr>
                <p:cNvPr id="336935" name="Oval 39"/>
                <p:cNvSpPr>
                  <a:spLocks noChangeArrowheads="1"/>
                </p:cNvSpPr>
                <p:nvPr/>
              </p:nvSpPr>
              <p:spPr bwMode="auto">
                <a:xfrm>
                  <a:off x="317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36" name="Oval 40"/>
                <p:cNvSpPr>
                  <a:spLocks noChangeArrowheads="1"/>
                </p:cNvSpPr>
                <p:nvPr/>
              </p:nvSpPr>
              <p:spPr bwMode="auto">
                <a:xfrm>
                  <a:off x="1670" y="3298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37" name="Oval 41"/>
                <p:cNvSpPr>
                  <a:spLocks noChangeArrowheads="1"/>
                </p:cNvSpPr>
                <p:nvPr/>
              </p:nvSpPr>
              <p:spPr bwMode="auto">
                <a:xfrm>
                  <a:off x="1001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38" name="Oval 42"/>
                <p:cNvSpPr>
                  <a:spLocks noChangeArrowheads="1"/>
                </p:cNvSpPr>
                <p:nvPr/>
              </p:nvSpPr>
              <p:spPr bwMode="auto">
                <a:xfrm>
                  <a:off x="2362" y="3319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39" name="Oval 43"/>
                <p:cNvSpPr>
                  <a:spLocks noChangeArrowheads="1"/>
                </p:cNvSpPr>
                <p:nvPr/>
              </p:nvSpPr>
              <p:spPr bwMode="auto">
                <a:xfrm>
                  <a:off x="3067" y="3326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40" name="Oval 44"/>
                <p:cNvSpPr>
                  <a:spLocks noChangeArrowheads="1"/>
                </p:cNvSpPr>
                <p:nvPr/>
              </p:nvSpPr>
              <p:spPr bwMode="auto">
                <a:xfrm>
                  <a:off x="3751" y="3326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41" name="Oval 45"/>
                <p:cNvSpPr>
                  <a:spLocks noChangeArrowheads="1"/>
                </p:cNvSpPr>
                <p:nvPr/>
              </p:nvSpPr>
              <p:spPr bwMode="auto">
                <a:xfrm>
                  <a:off x="4442" y="331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42" name="Oval 46"/>
                <p:cNvSpPr>
                  <a:spLocks noChangeArrowheads="1"/>
                </p:cNvSpPr>
                <p:nvPr/>
              </p:nvSpPr>
              <p:spPr bwMode="auto">
                <a:xfrm>
                  <a:off x="5119" y="3326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6943" name="Group 47"/>
              <p:cNvGrpSpPr>
                <a:grpSpLocks/>
              </p:cNvGrpSpPr>
              <p:nvPr/>
            </p:nvGrpSpPr>
            <p:grpSpPr bwMode="auto">
              <a:xfrm>
                <a:off x="151" y="3499"/>
                <a:ext cx="5292" cy="461"/>
                <a:chOff x="151" y="3499"/>
                <a:chExt cx="5292" cy="461"/>
              </a:xfrm>
            </p:grpSpPr>
            <p:sp>
              <p:nvSpPr>
                <p:cNvPr id="336944" name="Oval 48"/>
                <p:cNvSpPr>
                  <a:spLocks noChangeArrowheads="1"/>
                </p:cNvSpPr>
                <p:nvPr/>
              </p:nvSpPr>
              <p:spPr bwMode="auto">
                <a:xfrm>
                  <a:off x="151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45" name="Oval 49"/>
                <p:cNvSpPr>
                  <a:spLocks noChangeArrowheads="1"/>
                </p:cNvSpPr>
                <p:nvPr/>
              </p:nvSpPr>
              <p:spPr bwMode="auto">
                <a:xfrm>
                  <a:off x="1469" y="3499"/>
                  <a:ext cx="612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46" name="Oval 50"/>
                <p:cNvSpPr>
                  <a:spLocks noChangeArrowheads="1"/>
                </p:cNvSpPr>
                <p:nvPr/>
              </p:nvSpPr>
              <p:spPr bwMode="auto">
                <a:xfrm>
                  <a:off x="814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47" name="Oval 51"/>
                <p:cNvSpPr>
                  <a:spLocks noChangeArrowheads="1"/>
                </p:cNvSpPr>
                <p:nvPr/>
              </p:nvSpPr>
              <p:spPr bwMode="auto">
                <a:xfrm>
                  <a:off x="2138" y="3521"/>
                  <a:ext cx="620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48" name="Oval 52"/>
                <p:cNvSpPr>
                  <a:spLocks noChangeArrowheads="1"/>
                </p:cNvSpPr>
                <p:nvPr/>
              </p:nvSpPr>
              <p:spPr bwMode="auto">
                <a:xfrm>
                  <a:off x="2822" y="3535"/>
                  <a:ext cx="620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49" name="Oval 53"/>
                <p:cNvSpPr>
                  <a:spLocks noChangeArrowheads="1"/>
                </p:cNvSpPr>
                <p:nvPr/>
              </p:nvSpPr>
              <p:spPr bwMode="auto">
                <a:xfrm>
                  <a:off x="3485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50" name="Oval 54"/>
                <p:cNvSpPr>
                  <a:spLocks noChangeArrowheads="1"/>
                </p:cNvSpPr>
                <p:nvPr/>
              </p:nvSpPr>
              <p:spPr bwMode="auto">
                <a:xfrm>
                  <a:off x="4162" y="3521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6951" name="Oval 55"/>
                <p:cNvSpPr>
                  <a:spLocks noChangeArrowheads="1"/>
                </p:cNvSpPr>
                <p:nvPr/>
              </p:nvSpPr>
              <p:spPr bwMode="auto">
                <a:xfrm>
                  <a:off x="4824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336952" name="Group 56"/>
          <p:cNvGrpSpPr>
            <a:grpSpLocks/>
          </p:cNvGrpSpPr>
          <p:nvPr/>
        </p:nvGrpSpPr>
        <p:grpSpPr bwMode="auto">
          <a:xfrm>
            <a:off x="2017568" y="3258110"/>
            <a:ext cx="821171" cy="560294"/>
            <a:chOff x="1271" y="2052"/>
            <a:chExt cx="517" cy="353"/>
          </a:xfrm>
        </p:grpSpPr>
        <p:sp>
          <p:nvSpPr>
            <p:cNvPr id="336953" name="Oval 57"/>
            <p:cNvSpPr>
              <a:spLocks noChangeArrowheads="1"/>
            </p:cNvSpPr>
            <p:nvPr/>
          </p:nvSpPr>
          <p:spPr bwMode="auto">
            <a:xfrm>
              <a:off x="1271" y="2052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54" name="Rectangle 58"/>
            <p:cNvSpPr>
              <a:spLocks noChangeArrowheads="1"/>
            </p:cNvSpPr>
            <p:nvPr/>
          </p:nvSpPr>
          <p:spPr bwMode="auto">
            <a:xfrm>
              <a:off x="1320" y="2081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6955" name="Line 59"/>
          <p:cNvSpPr>
            <a:spLocks noChangeShapeType="1"/>
          </p:cNvSpPr>
          <p:nvPr/>
        </p:nvSpPr>
        <p:spPr bwMode="auto">
          <a:xfrm flipH="1" flipV="1">
            <a:off x="2255697" y="3655919"/>
            <a:ext cx="174625" cy="939894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6956" name="Group 60"/>
          <p:cNvGrpSpPr>
            <a:grpSpLocks/>
          </p:cNvGrpSpPr>
          <p:nvPr/>
        </p:nvGrpSpPr>
        <p:grpSpPr bwMode="auto">
          <a:xfrm>
            <a:off x="8224694" y="3183872"/>
            <a:ext cx="821170" cy="561694"/>
            <a:chOff x="5181" y="2006"/>
            <a:chExt cx="517" cy="353"/>
          </a:xfrm>
        </p:grpSpPr>
        <p:sp>
          <p:nvSpPr>
            <p:cNvPr id="336957" name="Oval 61"/>
            <p:cNvSpPr>
              <a:spLocks noChangeArrowheads="1"/>
            </p:cNvSpPr>
            <p:nvPr/>
          </p:nvSpPr>
          <p:spPr bwMode="auto">
            <a:xfrm>
              <a:off x="5181" y="2006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58" name="Rectangle 62"/>
            <p:cNvSpPr>
              <a:spLocks noChangeArrowheads="1"/>
            </p:cNvSpPr>
            <p:nvPr/>
          </p:nvSpPr>
          <p:spPr bwMode="auto">
            <a:xfrm>
              <a:off x="5230" y="2035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6959" name="Line 63"/>
          <p:cNvSpPr>
            <a:spLocks noChangeShapeType="1"/>
          </p:cNvSpPr>
          <p:nvPr/>
        </p:nvSpPr>
        <p:spPr bwMode="auto">
          <a:xfrm flipV="1">
            <a:off x="8367568" y="3633507"/>
            <a:ext cx="56285" cy="70036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6960" name="Group 64"/>
          <p:cNvGrpSpPr>
            <a:grpSpLocks/>
          </p:cNvGrpSpPr>
          <p:nvPr/>
        </p:nvGrpSpPr>
        <p:grpSpPr bwMode="auto">
          <a:xfrm>
            <a:off x="3840308" y="2596963"/>
            <a:ext cx="3322205" cy="2483504"/>
            <a:chOff x="2419" y="1636"/>
            <a:chExt cx="2093" cy="1564"/>
          </a:xfrm>
        </p:grpSpPr>
        <p:sp>
          <p:nvSpPr>
            <p:cNvPr id="336961" name="Line 65"/>
            <p:cNvSpPr>
              <a:spLocks noChangeShapeType="1"/>
            </p:cNvSpPr>
            <p:nvPr/>
          </p:nvSpPr>
          <p:spPr bwMode="auto">
            <a:xfrm flipH="1" flipV="1">
              <a:off x="3591" y="2459"/>
              <a:ext cx="282" cy="53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36962" name="Group 66"/>
            <p:cNvGrpSpPr>
              <a:grpSpLocks/>
            </p:cNvGrpSpPr>
            <p:nvPr/>
          </p:nvGrpSpPr>
          <p:grpSpPr bwMode="auto">
            <a:xfrm>
              <a:off x="3700" y="2813"/>
              <a:ext cx="528" cy="387"/>
              <a:chOff x="3700" y="2813"/>
              <a:chExt cx="528" cy="387"/>
            </a:xfrm>
          </p:grpSpPr>
          <p:sp>
            <p:nvSpPr>
              <p:cNvPr id="336963" name="Oval 67"/>
              <p:cNvSpPr>
                <a:spLocks noChangeArrowheads="1"/>
              </p:cNvSpPr>
              <p:nvPr/>
            </p:nvSpPr>
            <p:spPr bwMode="auto">
              <a:xfrm>
                <a:off x="3700" y="2813"/>
                <a:ext cx="296" cy="30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64" name="Rectangle 68"/>
              <p:cNvSpPr>
                <a:spLocks noChangeArrowheads="1"/>
              </p:cNvSpPr>
              <p:nvPr/>
            </p:nvSpPr>
            <p:spPr bwMode="auto">
              <a:xfrm>
                <a:off x="3752" y="2876"/>
                <a:ext cx="476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456" tIns="26531" rIns="19456" bIns="26531"/>
              <a:lstStyle>
                <a:lvl1pPr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58788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15988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6363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833563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2907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7479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2051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6623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lnSpc>
                    <a:spcPts val="2803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i="1">
                    <a:solidFill>
                      <a:srgbClr val="000000"/>
                    </a:solidFill>
                    <a:latin typeface="Arial" pitchFamily="34" charset="0"/>
                  </a:rPr>
                  <a:t>H</a:t>
                </a:r>
              </a:p>
            </p:txBody>
          </p:sp>
        </p:grpSp>
        <p:sp>
          <p:nvSpPr>
            <p:cNvPr id="336965" name="Rectangle 69"/>
            <p:cNvSpPr>
              <a:spLocks noChangeArrowheads="1"/>
            </p:cNvSpPr>
            <p:nvPr/>
          </p:nvSpPr>
          <p:spPr bwMode="auto">
            <a:xfrm>
              <a:off x="3483" y="2203"/>
              <a:ext cx="468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</a:t>
              </a:r>
            </a:p>
          </p:txBody>
        </p:sp>
        <p:sp>
          <p:nvSpPr>
            <p:cNvPr id="336966" name="Rectangle 70"/>
            <p:cNvSpPr>
              <a:spLocks noChangeArrowheads="1"/>
            </p:cNvSpPr>
            <p:nvPr/>
          </p:nvSpPr>
          <p:spPr bwMode="auto">
            <a:xfrm>
              <a:off x="2898" y="2211"/>
              <a:ext cx="468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</a:t>
              </a:r>
            </a:p>
          </p:txBody>
        </p:sp>
        <p:sp>
          <p:nvSpPr>
            <p:cNvPr id="336967" name="Rectangle 71"/>
            <p:cNvSpPr>
              <a:spLocks noChangeArrowheads="1"/>
            </p:cNvSpPr>
            <p:nvPr/>
          </p:nvSpPr>
          <p:spPr bwMode="auto">
            <a:xfrm>
              <a:off x="2419" y="1859"/>
              <a:ext cx="48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A</a:t>
              </a:r>
            </a:p>
          </p:txBody>
        </p:sp>
        <p:sp>
          <p:nvSpPr>
            <p:cNvPr id="336968" name="Rectangle 72"/>
            <p:cNvSpPr>
              <a:spLocks noChangeArrowheads="1"/>
            </p:cNvSpPr>
            <p:nvPr/>
          </p:nvSpPr>
          <p:spPr bwMode="auto">
            <a:xfrm>
              <a:off x="2730" y="1636"/>
              <a:ext cx="45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B</a:t>
              </a:r>
            </a:p>
          </p:txBody>
        </p:sp>
        <p:sp>
          <p:nvSpPr>
            <p:cNvPr id="336969" name="Rectangle 73"/>
            <p:cNvSpPr>
              <a:spLocks noChangeArrowheads="1"/>
            </p:cNvSpPr>
            <p:nvPr/>
          </p:nvSpPr>
          <p:spPr bwMode="auto">
            <a:xfrm>
              <a:off x="4065" y="1856"/>
              <a:ext cx="447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X</a:t>
              </a:r>
            </a:p>
          </p:txBody>
        </p:sp>
        <p:sp>
          <p:nvSpPr>
            <p:cNvPr id="336970" name="Rectangle 74"/>
            <p:cNvSpPr>
              <a:spLocks noChangeArrowheads="1"/>
            </p:cNvSpPr>
            <p:nvPr/>
          </p:nvSpPr>
          <p:spPr bwMode="auto">
            <a:xfrm>
              <a:off x="3588" y="1748"/>
              <a:ext cx="45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Y</a:t>
              </a:r>
            </a:p>
          </p:txBody>
        </p:sp>
        <p:sp>
          <p:nvSpPr>
            <p:cNvPr id="336971" name="Line 75"/>
            <p:cNvSpPr>
              <a:spLocks noChangeShapeType="1"/>
            </p:cNvSpPr>
            <p:nvPr/>
          </p:nvSpPr>
          <p:spPr bwMode="auto">
            <a:xfrm>
              <a:off x="3106" y="2344"/>
              <a:ext cx="344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72" name="Line 76"/>
            <p:cNvSpPr>
              <a:spLocks noChangeShapeType="1"/>
            </p:cNvSpPr>
            <p:nvPr/>
          </p:nvSpPr>
          <p:spPr bwMode="auto">
            <a:xfrm flipV="1">
              <a:off x="3666" y="1991"/>
              <a:ext cx="358" cy="304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73" name="Line 77"/>
            <p:cNvSpPr>
              <a:spLocks noChangeShapeType="1"/>
            </p:cNvSpPr>
            <p:nvPr/>
          </p:nvSpPr>
          <p:spPr bwMode="auto">
            <a:xfrm flipV="1">
              <a:off x="3598" y="2001"/>
              <a:ext cx="27" cy="22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74" name="Line 78"/>
            <p:cNvSpPr>
              <a:spLocks noChangeShapeType="1"/>
            </p:cNvSpPr>
            <p:nvPr/>
          </p:nvSpPr>
          <p:spPr bwMode="auto">
            <a:xfrm flipH="1" flipV="1">
              <a:off x="2576" y="2026"/>
              <a:ext cx="351" cy="25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75" name="Line 79"/>
            <p:cNvSpPr>
              <a:spLocks noChangeShapeType="1"/>
            </p:cNvSpPr>
            <p:nvPr/>
          </p:nvSpPr>
          <p:spPr bwMode="auto">
            <a:xfrm flipH="1" flipV="1">
              <a:off x="2856" y="1886"/>
              <a:ext cx="117" cy="32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6976" name="Line 80"/>
            <p:cNvSpPr>
              <a:spLocks noChangeShapeType="1"/>
            </p:cNvSpPr>
            <p:nvPr/>
          </p:nvSpPr>
          <p:spPr bwMode="auto">
            <a:xfrm flipV="1">
              <a:off x="2688" y="2467"/>
              <a:ext cx="250" cy="53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36977" name="Group 81"/>
            <p:cNvGrpSpPr>
              <a:grpSpLocks/>
            </p:cNvGrpSpPr>
            <p:nvPr/>
          </p:nvGrpSpPr>
          <p:grpSpPr bwMode="auto">
            <a:xfrm>
              <a:off x="2555" y="2787"/>
              <a:ext cx="517" cy="353"/>
              <a:chOff x="2555" y="2787"/>
              <a:chExt cx="517" cy="353"/>
            </a:xfrm>
          </p:grpSpPr>
          <p:sp>
            <p:nvSpPr>
              <p:cNvPr id="336978" name="Oval 82"/>
              <p:cNvSpPr>
                <a:spLocks noChangeArrowheads="1"/>
              </p:cNvSpPr>
              <p:nvPr/>
            </p:nvSpPr>
            <p:spPr bwMode="auto">
              <a:xfrm>
                <a:off x="2555" y="2787"/>
                <a:ext cx="303" cy="30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6979" name="Rectangle 83"/>
              <p:cNvSpPr>
                <a:spLocks noChangeArrowheads="1"/>
              </p:cNvSpPr>
              <p:nvPr/>
            </p:nvSpPr>
            <p:spPr bwMode="auto">
              <a:xfrm>
                <a:off x="2604" y="2816"/>
                <a:ext cx="468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456" tIns="26531" rIns="19456" bIns="26531"/>
              <a:lstStyle>
                <a:lvl1pPr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58788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15988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6363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833563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2907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7479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2051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6623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lnSpc>
                    <a:spcPts val="2803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i="1">
                    <a:solidFill>
                      <a:srgbClr val="000000"/>
                    </a:solidFill>
                    <a:latin typeface="Arial" pitchFamily="34" charset="0"/>
                  </a:rPr>
                  <a:t>H</a:t>
                </a:r>
              </a:p>
            </p:txBody>
          </p:sp>
        </p:grpSp>
      </p:grpSp>
      <p:sp>
        <p:nvSpPr>
          <p:cNvPr id="336980" name="Rectangle 84"/>
          <p:cNvSpPr>
            <a:spLocks noChangeArrowheads="1"/>
          </p:cNvSpPr>
          <p:nvPr/>
        </p:nvSpPr>
        <p:spPr bwMode="auto">
          <a:xfrm>
            <a:off x="850036" y="226922"/>
            <a:ext cx="7433829" cy="997324"/>
          </a:xfrm>
          <a:prstGeom prst="rect">
            <a:avLst/>
          </a:prstGeom>
          <a:noFill/>
          <a:ln>
            <a:noFill/>
          </a:ln>
          <a:effectLst>
            <a:outerShdw dist="161645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2" tIns="26976" rIns="19042" bIns="26976"/>
          <a:lstStyle>
            <a:lvl1pPr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ts val="359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Mechanism of catalytic hydrogenation.</a:t>
            </a:r>
            <a:b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</a:br>
            <a:endParaRPr lang="en-US" altLang="en-US" sz="2800" i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92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850036" y="226922"/>
            <a:ext cx="7433829" cy="997324"/>
          </a:xfrm>
          <a:prstGeom prst="rect">
            <a:avLst/>
          </a:prstGeom>
          <a:noFill/>
          <a:ln>
            <a:noFill/>
          </a:ln>
          <a:effectLst>
            <a:outerShdw dist="161645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42" tIns="26976" rIns="19042" bIns="26976"/>
          <a:lstStyle>
            <a:lvl1pPr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9588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9175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8763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8350" defTabSz="1019175"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955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527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99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7150" defTabSz="1019175" fontAlgn="base">
              <a:spcBef>
                <a:spcPct val="0"/>
              </a:spcBef>
              <a:spcAft>
                <a:spcPct val="0"/>
              </a:spcAft>
              <a:tabLst>
                <a:tab pos="1019175" algn="l"/>
                <a:tab pos="2038350" algn="l"/>
                <a:tab pos="3055938" algn="l"/>
                <a:tab pos="4075113" algn="l"/>
                <a:tab pos="5094288" algn="l"/>
                <a:tab pos="6113463" algn="l"/>
                <a:tab pos="71310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ts val="359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Mechanism of catalytic hydrogenation.</a:t>
            </a:r>
            <a:br>
              <a:rPr lang="en-US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</a:br>
            <a:endParaRPr lang="en-US" altLang="en-US" sz="2800" i="1">
              <a:solidFill>
                <a:srgbClr val="FFFF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grpSp>
        <p:nvGrpSpPr>
          <p:cNvPr id="338947" name="Group 3"/>
          <p:cNvGrpSpPr>
            <a:grpSpLocks/>
          </p:cNvGrpSpPr>
          <p:nvPr/>
        </p:nvGrpSpPr>
        <p:grpSpPr bwMode="auto">
          <a:xfrm>
            <a:off x="0" y="4080342"/>
            <a:ext cx="9144000" cy="2206158"/>
            <a:chOff x="0" y="2570"/>
            <a:chExt cx="5760" cy="1390"/>
          </a:xfrm>
        </p:grpSpPr>
        <p:grpSp>
          <p:nvGrpSpPr>
            <p:cNvPr id="338948" name="Group 4"/>
            <p:cNvGrpSpPr>
              <a:grpSpLocks/>
            </p:cNvGrpSpPr>
            <p:nvPr/>
          </p:nvGrpSpPr>
          <p:grpSpPr bwMode="auto">
            <a:xfrm>
              <a:off x="187" y="2570"/>
              <a:ext cx="5443" cy="461"/>
              <a:chOff x="187" y="2570"/>
              <a:chExt cx="5443" cy="461"/>
            </a:xfrm>
          </p:grpSpPr>
          <p:sp>
            <p:nvSpPr>
              <p:cNvPr id="338949" name="Oval 5"/>
              <p:cNvSpPr>
                <a:spLocks noChangeArrowheads="1"/>
              </p:cNvSpPr>
              <p:nvPr/>
            </p:nvSpPr>
            <p:spPr bwMode="auto">
              <a:xfrm>
                <a:off x="187" y="2578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50" name="Oval 6"/>
              <p:cNvSpPr>
                <a:spLocks noChangeArrowheads="1"/>
              </p:cNvSpPr>
              <p:nvPr/>
            </p:nvSpPr>
            <p:spPr bwMode="auto">
              <a:xfrm>
                <a:off x="1548" y="2570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51" name="Oval 7"/>
              <p:cNvSpPr>
                <a:spLocks noChangeArrowheads="1"/>
              </p:cNvSpPr>
              <p:nvPr/>
            </p:nvSpPr>
            <p:spPr bwMode="auto">
              <a:xfrm>
                <a:off x="878" y="2578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52" name="Oval 8"/>
              <p:cNvSpPr>
                <a:spLocks noChangeArrowheads="1"/>
              </p:cNvSpPr>
              <p:nvPr/>
            </p:nvSpPr>
            <p:spPr bwMode="auto">
              <a:xfrm>
                <a:off x="2232" y="2592"/>
                <a:ext cx="641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53" name="Oval 9"/>
              <p:cNvSpPr>
                <a:spLocks noChangeArrowheads="1"/>
              </p:cNvSpPr>
              <p:nvPr/>
            </p:nvSpPr>
            <p:spPr bwMode="auto">
              <a:xfrm>
                <a:off x="2945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54" name="Oval 10"/>
              <p:cNvSpPr>
                <a:spLocks noChangeArrowheads="1"/>
              </p:cNvSpPr>
              <p:nvPr/>
            </p:nvSpPr>
            <p:spPr bwMode="auto">
              <a:xfrm>
                <a:off x="3622" y="2599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55" name="Oval 11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56" name="Oval 12"/>
              <p:cNvSpPr>
                <a:spLocks noChangeArrowheads="1"/>
              </p:cNvSpPr>
              <p:nvPr/>
            </p:nvSpPr>
            <p:spPr bwMode="auto">
              <a:xfrm>
                <a:off x="4997" y="2599"/>
                <a:ext cx="633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338957" name="Oval 13"/>
            <p:cNvSpPr>
              <a:spLocks noChangeArrowheads="1"/>
            </p:cNvSpPr>
            <p:nvPr/>
          </p:nvSpPr>
          <p:spPr bwMode="auto">
            <a:xfrm>
              <a:off x="504" y="2765"/>
              <a:ext cx="641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8958" name="Oval 14"/>
            <p:cNvSpPr>
              <a:spLocks noChangeArrowheads="1"/>
            </p:cNvSpPr>
            <p:nvPr/>
          </p:nvSpPr>
          <p:spPr bwMode="auto">
            <a:xfrm>
              <a:off x="1865" y="2758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8959" name="Oval 15"/>
            <p:cNvSpPr>
              <a:spLocks noChangeArrowheads="1"/>
            </p:cNvSpPr>
            <p:nvPr/>
          </p:nvSpPr>
          <p:spPr bwMode="auto">
            <a:xfrm>
              <a:off x="1195" y="2765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8960" name="Oval 16"/>
            <p:cNvSpPr>
              <a:spLocks noChangeArrowheads="1"/>
            </p:cNvSpPr>
            <p:nvPr/>
          </p:nvSpPr>
          <p:spPr bwMode="auto">
            <a:xfrm>
              <a:off x="2549" y="2786"/>
              <a:ext cx="641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8961" name="Oval 17"/>
            <p:cNvSpPr>
              <a:spLocks noChangeArrowheads="1"/>
            </p:cNvSpPr>
            <p:nvPr/>
          </p:nvSpPr>
          <p:spPr bwMode="auto">
            <a:xfrm>
              <a:off x="3262" y="2794"/>
              <a:ext cx="626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8962" name="Oval 18"/>
            <p:cNvSpPr>
              <a:spLocks noChangeArrowheads="1"/>
            </p:cNvSpPr>
            <p:nvPr/>
          </p:nvSpPr>
          <p:spPr bwMode="auto">
            <a:xfrm>
              <a:off x="3938" y="2794"/>
              <a:ext cx="627" cy="432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8963" name="Oval 19"/>
            <p:cNvSpPr>
              <a:spLocks noChangeArrowheads="1"/>
            </p:cNvSpPr>
            <p:nvPr/>
          </p:nvSpPr>
          <p:spPr bwMode="auto">
            <a:xfrm>
              <a:off x="4630" y="2786"/>
              <a:ext cx="633" cy="425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38964" name="Group 20"/>
            <p:cNvGrpSpPr>
              <a:grpSpLocks/>
            </p:cNvGrpSpPr>
            <p:nvPr/>
          </p:nvGrpSpPr>
          <p:grpSpPr bwMode="auto">
            <a:xfrm>
              <a:off x="338" y="2966"/>
              <a:ext cx="5292" cy="461"/>
              <a:chOff x="338" y="2966"/>
              <a:chExt cx="5292" cy="461"/>
            </a:xfrm>
          </p:grpSpPr>
          <p:sp>
            <p:nvSpPr>
              <p:cNvPr id="338965" name="Oval 21"/>
              <p:cNvSpPr>
                <a:spLocks noChangeArrowheads="1"/>
              </p:cNvSpPr>
              <p:nvPr/>
            </p:nvSpPr>
            <p:spPr bwMode="auto">
              <a:xfrm>
                <a:off x="338" y="2974"/>
                <a:ext cx="627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66" name="Oval 22"/>
              <p:cNvSpPr>
                <a:spLocks noChangeArrowheads="1"/>
              </p:cNvSpPr>
              <p:nvPr/>
            </p:nvSpPr>
            <p:spPr bwMode="auto">
              <a:xfrm>
                <a:off x="1656" y="2966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67" name="Oval 23"/>
              <p:cNvSpPr>
                <a:spLocks noChangeArrowheads="1"/>
              </p:cNvSpPr>
              <p:nvPr/>
            </p:nvSpPr>
            <p:spPr bwMode="auto">
              <a:xfrm>
                <a:off x="1001" y="2974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68" name="Oval 24"/>
              <p:cNvSpPr>
                <a:spLocks noChangeArrowheads="1"/>
              </p:cNvSpPr>
              <p:nvPr/>
            </p:nvSpPr>
            <p:spPr bwMode="auto">
              <a:xfrm>
                <a:off x="2326" y="2988"/>
                <a:ext cx="626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69" name="Oval 25"/>
              <p:cNvSpPr>
                <a:spLocks noChangeArrowheads="1"/>
              </p:cNvSpPr>
              <p:nvPr/>
            </p:nvSpPr>
            <p:spPr bwMode="auto">
              <a:xfrm>
                <a:off x="3017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70" name="Oval 26"/>
              <p:cNvSpPr>
                <a:spLocks noChangeArrowheads="1"/>
              </p:cNvSpPr>
              <p:nvPr/>
            </p:nvSpPr>
            <p:spPr bwMode="auto">
              <a:xfrm>
                <a:off x="3679" y="2995"/>
                <a:ext cx="612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71" name="Oval 27"/>
              <p:cNvSpPr>
                <a:spLocks noChangeArrowheads="1"/>
              </p:cNvSpPr>
              <p:nvPr/>
            </p:nvSpPr>
            <p:spPr bwMode="auto">
              <a:xfrm>
                <a:off x="4349" y="2988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8972" name="Oval 28"/>
              <p:cNvSpPr>
                <a:spLocks noChangeArrowheads="1"/>
              </p:cNvSpPr>
              <p:nvPr/>
            </p:nvSpPr>
            <p:spPr bwMode="auto">
              <a:xfrm>
                <a:off x="5011" y="2995"/>
                <a:ext cx="619" cy="432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100000">
                    <a:srgbClr val="FF00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338973" name="Group 29"/>
            <p:cNvGrpSpPr>
              <a:grpSpLocks/>
            </p:cNvGrpSpPr>
            <p:nvPr/>
          </p:nvGrpSpPr>
          <p:grpSpPr bwMode="auto">
            <a:xfrm>
              <a:off x="0" y="3103"/>
              <a:ext cx="5760" cy="857"/>
              <a:chOff x="0" y="3103"/>
              <a:chExt cx="5760" cy="857"/>
            </a:xfrm>
          </p:grpSpPr>
          <p:grpSp>
            <p:nvGrpSpPr>
              <p:cNvPr id="338974" name="Group 30"/>
              <p:cNvGrpSpPr>
                <a:grpSpLocks/>
              </p:cNvGrpSpPr>
              <p:nvPr/>
            </p:nvGrpSpPr>
            <p:grpSpPr bwMode="auto">
              <a:xfrm>
                <a:off x="0" y="3103"/>
                <a:ext cx="5443" cy="468"/>
                <a:chOff x="0" y="3103"/>
                <a:chExt cx="5443" cy="468"/>
              </a:xfrm>
            </p:grpSpPr>
            <p:sp>
              <p:nvSpPr>
                <p:cNvPr id="338975" name="Oval 31"/>
                <p:cNvSpPr>
                  <a:spLocks noChangeArrowheads="1"/>
                </p:cNvSpPr>
                <p:nvPr/>
              </p:nvSpPr>
              <p:spPr bwMode="auto">
                <a:xfrm>
                  <a:off x="0" y="3118"/>
                  <a:ext cx="641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76" name="Oval 32"/>
                <p:cNvSpPr>
                  <a:spLocks noChangeArrowheads="1"/>
                </p:cNvSpPr>
                <p:nvPr/>
              </p:nvSpPr>
              <p:spPr bwMode="auto">
                <a:xfrm>
                  <a:off x="1361" y="3103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77" name="Oval 33"/>
                <p:cNvSpPr>
                  <a:spLocks noChangeArrowheads="1"/>
                </p:cNvSpPr>
                <p:nvPr/>
              </p:nvSpPr>
              <p:spPr bwMode="auto">
                <a:xfrm>
                  <a:off x="684" y="3118"/>
                  <a:ext cx="634" cy="4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78" name="Oval 34"/>
                <p:cNvSpPr>
                  <a:spLocks noChangeArrowheads="1"/>
                </p:cNvSpPr>
                <p:nvPr/>
              </p:nvSpPr>
              <p:spPr bwMode="auto">
                <a:xfrm>
                  <a:off x="2045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79" name="Oval 35"/>
                <p:cNvSpPr>
                  <a:spLocks noChangeArrowheads="1"/>
                </p:cNvSpPr>
                <p:nvPr/>
              </p:nvSpPr>
              <p:spPr bwMode="auto">
                <a:xfrm>
                  <a:off x="2758" y="3139"/>
                  <a:ext cx="626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80" name="Oval 36"/>
                <p:cNvSpPr>
                  <a:spLocks noChangeArrowheads="1"/>
                </p:cNvSpPr>
                <p:nvPr/>
              </p:nvSpPr>
              <p:spPr bwMode="auto">
                <a:xfrm>
                  <a:off x="3434" y="313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81" name="Oval 37"/>
                <p:cNvSpPr>
                  <a:spLocks noChangeArrowheads="1"/>
                </p:cNvSpPr>
                <p:nvPr/>
              </p:nvSpPr>
              <p:spPr bwMode="auto">
                <a:xfrm>
                  <a:off x="4126" y="3132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82" name="Oval 38"/>
                <p:cNvSpPr>
                  <a:spLocks noChangeArrowheads="1"/>
                </p:cNvSpPr>
                <p:nvPr/>
              </p:nvSpPr>
              <p:spPr bwMode="auto">
                <a:xfrm>
                  <a:off x="4802" y="3139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8983" name="Group 39"/>
              <p:cNvGrpSpPr>
                <a:grpSpLocks/>
              </p:cNvGrpSpPr>
              <p:nvPr/>
            </p:nvGrpSpPr>
            <p:grpSpPr bwMode="auto">
              <a:xfrm>
                <a:off x="317" y="3298"/>
                <a:ext cx="5443" cy="460"/>
                <a:chOff x="317" y="3298"/>
                <a:chExt cx="5443" cy="460"/>
              </a:xfrm>
            </p:grpSpPr>
            <p:sp>
              <p:nvSpPr>
                <p:cNvPr id="338984" name="Oval 40"/>
                <p:cNvSpPr>
                  <a:spLocks noChangeArrowheads="1"/>
                </p:cNvSpPr>
                <p:nvPr/>
              </p:nvSpPr>
              <p:spPr bwMode="auto">
                <a:xfrm>
                  <a:off x="317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85" name="Oval 41"/>
                <p:cNvSpPr>
                  <a:spLocks noChangeArrowheads="1"/>
                </p:cNvSpPr>
                <p:nvPr/>
              </p:nvSpPr>
              <p:spPr bwMode="auto">
                <a:xfrm>
                  <a:off x="1670" y="3298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86" name="Oval 42"/>
                <p:cNvSpPr>
                  <a:spLocks noChangeArrowheads="1"/>
                </p:cNvSpPr>
                <p:nvPr/>
              </p:nvSpPr>
              <p:spPr bwMode="auto">
                <a:xfrm>
                  <a:off x="1001" y="3305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87" name="Oval 43"/>
                <p:cNvSpPr>
                  <a:spLocks noChangeArrowheads="1"/>
                </p:cNvSpPr>
                <p:nvPr/>
              </p:nvSpPr>
              <p:spPr bwMode="auto">
                <a:xfrm>
                  <a:off x="2362" y="3319"/>
                  <a:ext cx="633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88" name="Oval 44"/>
                <p:cNvSpPr>
                  <a:spLocks noChangeArrowheads="1"/>
                </p:cNvSpPr>
                <p:nvPr/>
              </p:nvSpPr>
              <p:spPr bwMode="auto">
                <a:xfrm>
                  <a:off x="3067" y="3326"/>
                  <a:ext cx="634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89" name="Oval 45"/>
                <p:cNvSpPr>
                  <a:spLocks noChangeArrowheads="1"/>
                </p:cNvSpPr>
                <p:nvPr/>
              </p:nvSpPr>
              <p:spPr bwMode="auto">
                <a:xfrm>
                  <a:off x="3751" y="3326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90" name="Oval 46"/>
                <p:cNvSpPr>
                  <a:spLocks noChangeArrowheads="1"/>
                </p:cNvSpPr>
                <p:nvPr/>
              </p:nvSpPr>
              <p:spPr bwMode="auto">
                <a:xfrm>
                  <a:off x="4442" y="3319"/>
                  <a:ext cx="627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91" name="Oval 47"/>
                <p:cNvSpPr>
                  <a:spLocks noChangeArrowheads="1"/>
                </p:cNvSpPr>
                <p:nvPr/>
              </p:nvSpPr>
              <p:spPr bwMode="auto">
                <a:xfrm>
                  <a:off x="5119" y="3326"/>
                  <a:ext cx="641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51" y="3499"/>
                <a:ext cx="5292" cy="461"/>
                <a:chOff x="151" y="3499"/>
                <a:chExt cx="5292" cy="461"/>
              </a:xfrm>
            </p:grpSpPr>
            <p:sp>
              <p:nvSpPr>
                <p:cNvPr id="338993" name="Oval 49"/>
                <p:cNvSpPr>
                  <a:spLocks noChangeArrowheads="1"/>
                </p:cNvSpPr>
                <p:nvPr/>
              </p:nvSpPr>
              <p:spPr bwMode="auto">
                <a:xfrm>
                  <a:off x="151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94" name="Oval 50"/>
                <p:cNvSpPr>
                  <a:spLocks noChangeArrowheads="1"/>
                </p:cNvSpPr>
                <p:nvPr/>
              </p:nvSpPr>
              <p:spPr bwMode="auto">
                <a:xfrm>
                  <a:off x="1469" y="3499"/>
                  <a:ext cx="612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95" name="Oval 51"/>
                <p:cNvSpPr>
                  <a:spLocks noChangeArrowheads="1"/>
                </p:cNvSpPr>
                <p:nvPr/>
              </p:nvSpPr>
              <p:spPr bwMode="auto">
                <a:xfrm>
                  <a:off x="814" y="3506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96" name="Oval 52"/>
                <p:cNvSpPr>
                  <a:spLocks noChangeArrowheads="1"/>
                </p:cNvSpPr>
                <p:nvPr/>
              </p:nvSpPr>
              <p:spPr bwMode="auto">
                <a:xfrm>
                  <a:off x="2138" y="3521"/>
                  <a:ext cx="620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97" name="Oval 53"/>
                <p:cNvSpPr>
                  <a:spLocks noChangeArrowheads="1"/>
                </p:cNvSpPr>
                <p:nvPr/>
              </p:nvSpPr>
              <p:spPr bwMode="auto">
                <a:xfrm>
                  <a:off x="2822" y="3535"/>
                  <a:ext cx="620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98" name="Oval 54"/>
                <p:cNvSpPr>
                  <a:spLocks noChangeArrowheads="1"/>
                </p:cNvSpPr>
                <p:nvPr/>
              </p:nvSpPr>
              <p:spPr bwMode="auto">
                <a:xfrm>
                  <a:off x="3485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8999" name="Oval 55"/>
                <p:cNvSpPr>
                  <a:spLocks noChangeArrowheads="1"/>
                </p:cNvSpPr>
                <p:nvPr/>
              </p:nvSpPr>
              <p:spPr bwMode="auto">
                <a:xfrm>
                  <a:off x="4162" y="3521"/>
                  <a:ext cx="619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39000" name="Oval 56"/>
                <p:cNvSpPr>
                  <a:spLocks noChangeArrowheads="1"/>
                </p:cNvSpPr>
                <p:nvPr/>
              </p:nvSpPr>
              <p:spPr bwMode="auto">
                <a:xfrm>
                  <a:off x="4824" y="3535"/>
                  <a:ext cx="619" cy="42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shade val="6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mtClean="0">
                    <a:solidFill>
                      <a:srgbClr val="FFFFFF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339001" name="Group 57"/>
          <p:cNvGrpSpPr>
            <a:grpSpLocks/>
          </p:cNvGrpSpPr>
          <p:nvPr/>
        </p:nvGrpSpPr>
        <p:grpSpPr bwMode="auto">
          <a:xfrm>
            <a:off x="2017568" y="3258110"/>
            <a:ext cx="821171" cy="560294"/>
            <a:chOff x="1271" y="2052"/>
            <a:chExt cx="517" cy="353"/>
          </a:xfrm>
        </p:grpSpPr>
        <p:sp>
          <p:nvSpPr>
            <p:cNvPr id="339002" name="Oval 58"/>
            <p:cNvSpPr>
              <a:spLocks noChangeArrowheads="1"/>
            </p:cNvSpPr>
            <p:nvPr/>
          </p:nvSpPr>
          <p:spPr bwMode="auto">
            <a:xfrm>
              <a:off x="1271" y="2052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9003" name="Rectangle 59"/>
            <p:cNvSpPr>
              <a:spLocks noChangeArrowheads="1"/>
            </p:cNvSpPr>
            <p:nvPr/>
          </p:nvSpPr>
          <p:spPr bwMode="auto">
            <a:xfrm>
              <a:off x="1320" y="2081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9004" name="Line 60"/>
          <p:cNvSpPr>
            <a:spLocks noChangeShapeType="1"/>
          </p:cNvSpPr>
          <p:nvPr/>
        </p:nvSpPr>
        <p:spPr bwMode="auto">
          <a:xfrm flipH="1" flipV="1">
            <a:off x="2255697" y="3655919"/>
            <a:ext cx="174625" cy="939894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9005" name="Group 61"/>
          <p:cNvGrpSpPr>
            <a:grpSpLocks/>
          </p:cNvGrpSpPr>
          <p:nvPr/>
        </p:nvGrpSpPr>
        <p:grpSpPr bwMode="auto">
          <a:xfrm>
            <a:off x="8224694" y="3183872"/>
            <a:ext cx="821170" cy="561694"/>
            <a:chOff x="5181" y="2006"/>
            <a:chExt cx="517" cy="353"/>
          </a:xfrm>
        </p:grpSpPr>
        <p:sp>
          <p:nvSpPr>
            <p:cNvPr id="339006" name="Oval 62"/>
            <p:cNvSpPr>
              <a:spLocks noChangeArrowheads="1"/>
            </p:cNvSpPr>
            <p:nvPr/>
          </p:nvSpPr>
          <p:spPr bwMode="auto">
            <a:xfrm>
              <a:off x="5181" y="2006"/>
              <a:ext cx="303" cy="3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9007" name="Rectangle 63"/>
            <p:cNvSpPr>
              <a:spLocks noChangeArrowheads="1"/>
            </p:cNvSpPr>
            <p:nvPr/>
          </p:nvSpPr>
          <p:spPr bwMode="auto">
            <a:xfrm>
              <a:off x="5230" y="2035"/>
              <a:ext cx="46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280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>
                  <a:solidFill>
                    <a:srgbClr val="000000"/>
                  </a:solidFill>
                  <a:latin typeface="Arial" pitchFamily="34" charset="0"/>
                </a:rPr>
                <a:t>H</a:t>
              </a:r>
            </a:p>
          </p:txBody>
        </p:sp>
      </p:grpSp>
      <p:sp>
        <p:nvSpPr>
          <p:cNvPr id="339008" name="Line 64"/>
          <p:cNvSpPr>
            <a:spLocks noChangeShapeType="1"/>
          </p:cNvSpPr>
          <p:nvPr/>
        </p:nvSpPr>
        <p:spPr bwMode="auto">
          <a:xfrm flipV="1">
            <a:off x="8367568" y="3633507"/>
            <a:ext cx="56285" cy="70036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30" tIns="41015" rIns="82030" bIns="4101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mtClean="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339009" name="Group 65"/>
          <p:cNvGrpSpPr>
            <a:grpSpLocks/>
          </p:cNvGrpSpPr>
          <p:nvPr/>
        </p:nvGrpSpPr>
        <p:grpSpPr bwMode="auto">
          <a:xfrm>
            <a:off x="3873500" y="1479177"/>
            <a:ext cx="3322205" cy="2483504"/>
            <a:chOff x="2440" y="932"/>
            <a:chExt cx="2093" cy="1564"/>
          </a:xfrm>
        </p:grpSpPr>
        <p:sp>
          <p:nvSpPr>
            <p:cNvPr id="339010" name="Line 66"/>
            <p:cNvSpPr>
              <a:spLocks noChangeShapeType="1"/>
            </p:cNvSpPr>
            <p:nvPr/>
          </p:nvSpPr>
          <p:spPr bwMode="auto">
            <a:xfrm flipH="1" flipV="1">
              <a:off x="3612" y="1755"/>
              <a:ext cx="282" cy="53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39011" name="Group 67"/>
            <p:cNvGrpSpPr>
              <a:grpSpLocks/>
            </p:cNvGrpSpPr>
            <p:nvPr/>
          </p:nvGrpSpPr>
          <p:grpSpPr bwMode="auto">
            <a:xfrm>
              <a:off x="3721" y="2109"/>
              <a:ext cx="528" cy="387"/>
              <a:chOff x="3721" y="2109"/>
              <a:chExt cx="528" cy="387"/>
            </a:xfrm>
          </p:grpSpPr>
          <p:sp>
            <p:nvSpPr>
              <p:cNvPr id="339012" name="Oval 68"/>
              <p:cNvSpPr>
                <a:spLocks noChangeArrowheads="1"/>
              </p:cNvSpPr>
              <p:nvPr/>
            </p:nvSpPr>
            <p:spPr bwMode="auto">
              <a:xfrm>
                <a:off x="3721" y="2109"/>
                <a:ext cx="296" cy="30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9013" name="Rectangle 69"/>
              <p:cNvSpPr>
                <a:spLocks noChangeArrowheads="1"/>
              </p:cNvSpPr>
              <p:nvPr/>
            </p:nvSpPr>
            <p:spPr bwMode="auto">
              <a:xfrm>
                <a:off x="3773" y="2172"/>
                <a:ext cx="476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456" tIns="26531" rIns="19456" bIns="26531"/>
              <a:lstStyle>
                <a:lvl1pPr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58788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15988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6363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833563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2907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7479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2051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6623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lnSpc>
                    <a:spcPts val="2803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i="1">
                    <a:solidFill>
                      <a:srgbClr val="000000"/>
                    </a:solidFill>
                    <a:latin typeface="Arial" pitchFamily="34" charset="0"/>
                  </a:rPr>
                  <a:t>H</a:t>
                </a:r>
              </a:p>
            </p:txBody>
          </p:sp>
        </p:grpSp>
        <p:sp>
          <p:nvSpPr>
            <p:cNvPr id="339014" name="Rectangle 70"/>
            <p:cNvSpPr>
              <a:spLocks noChangeArrowheads="1"/>
            </p:cNvSpPr>
            <p:nvPr/>
          </p:nvSpPr>
          <p:spPr bwMode="auto">
            <a:xfrm>
              <a:off x="3504" y="1499"/>
              <a:ext cx="468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</a:t>
              </a:r>
            </a:p>
          </p:txBody>
        </p:sp>
        <p:sp>
          <p:nvSpPr>
            <p:cNvPr id="339015" name="Rectangle 71"/>
            <p:cNvSpPr>
              <a:spLocks noChangeArrowheads="1"/>
            </p:cNvSpPr>
            <p:nvPr/>
          </p:nvSpPr>
          <p:spPr bwMode="auto">
            <a:xfrm>
              <a:off x="2919" y="1507"/>
              <a:ext cx="468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C</a:t>
              </a:r>
            </a:p>
          </p:txBody>
        </p:sp>
        <p:sp>
          <p:nvSpPr>
            <p:cNvPr id="339016" name="Rectangle 72"/>
            <p:cNvSpPr>
              <a:spLocks noChangeArrowheads="1"/>
            </p:cNvSpPr>
            <p:nvPr/>
          </p:nvSpPr>
          <p:spPr bwMode="auto">
            <a:xfrm>
              <a:off x="2440" y="1155"/>
              <a:ext cx="48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A</a:t>
              </a:r>
            </a:p>
          </p:txBody>
        </p:sp>
        <p:sp>
          <p:nvSpPr>
            <p:cNvPr id="339017" name="Rectangle 73"/>
            <p:cNvSpPr>
              <a:spLocks noChangeArrowheads="1"/>
            </p:cNvSpPr>
            <p:nvPr/>
          </p:nvSpPr>
          <p:spPr bwMode="auto">
            <a:xfrm>
              <a:off x="2751" y="932"/>
              <a:ext cx="45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B</a:t>
              </a:r>
            </a:p>
          </p:txBody>
        </p:sp>
        <p:sp>
          <p:nvSpPr>
            <p:cNvPr id="339018" name="Rectangle 74"/>
            <p:cNvSpPr>
              <a:spLocks noChangeArrowheads="1"/>
            </p:cNvSpPr>
            <p:nvPr/>
          </p:nvSpPr>
          <p:spPr bwMode="auto">
            <a:xfrm>
              <a:off x="4086" y="1152"/>
              <a:ext cx="447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X</a:t>
              </a:r>
            </a:p>
          </p:txBody>
        </p:sp>
        <p:sp>
          <p:nvSpPr>
            <p:cNvPr id="339019" name="Rectangle 75"/>
            <p:cNvSpPr>
              <a:spLocks noChangeArrowheads="1"/>
            </p:cNvSpPr>
            <p:nvPr/>
          </p:nvSpPr>
          <p:spPr bwMode="auto">
            <a:xfrm>
              <a:off x="3609" y="1044"/>
              <a:ext cx="45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456" tIns="26531" rIns="19456" bIns="26531"/>
            <a:lstStyle>
              <a:lvl1pPr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87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5988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63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33563" defTabSz="915988"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2907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7479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2051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662363" defTabSz="915988" fontAlgn="base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  <a:tab pos="915988" algn="l"/>
                  <a:tab pos="13763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Y</a:t>
              </a:r>
            </a:p>
          </p:txBody>
        </p:sp>
        <p:sp>
          <p:nvSpPr>
            <p:cNvPr id="339020" name="Line 76"/>
            <p:cNvSpPr>
              <a:spLocks noChangeShapeType="1"/>
            </p:cNvSpPr>
            <p:nvPr/>
          </p:nvSpPr>
          <p:spPr bwMode="auto">
            <a:xfrm>
              <a:off x="3127" y="1640"/>
              <a:ext cx="344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9021" name="Line 77"/>
            <p:cNvSpPr>
              <a:spLocks noChangeShapeType="1"/>
            </p:cNvSpPr>
            <p:nvPr/>
          </p:nvSpPr>
          <p:spPr bwMode="auto">
            <a:xfrm flipV="1">
              <a:off x="3687" y="1287"/>
              <a:ext cx="358" cy="304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9022" name="Line 78"/>
            <p:cNvSpPr>
              <a:spLocks noChangeShapeType="1"/>
            </p:cNvSpPr>
            <p:nvPr/>
          </p:nvSpPr>
          <p:spPr bwMode="auto">
            <a:xfrm flipV="1">
              <a:off x="3619" y="1297"/>
              <a:ext cx="27" cy="22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9023" name="Line 79"/>
            <p:cNvSpPr>
              <a:spLocks noChangeShapeType="1"/>
            </p:cNvSpPr>
            <p:nvPr/>
          </p:nvSpPr>
          <p:spPr bwMode="auto">
            <a:xfrm flipH="1" flipV="1">
              <a:off x="2597" y="1322"/>
              <a:ext cx="351" cy="25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9024" name="Line 80"/>
            <p:cNvSpPr>
              <a:spLocks noChangeShapeType="1"/>
            </p:cNvSpPr>
            <p:nvPr/>
          </p:nvSpPr>
          <p:spPr bwMode="auto">
            <a:xfrm flipH="1" flipV="1">
              <a:off x="2877" y="1182"/>
              <a:ext cx="117" cy="32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339025" name="Line 81"/>
            <p:cNvSpPr>
              <a:spLocks noChangeShapeType="1"/>
            </p:cNvSpPr>
            <p:nvPr/>
          </p:nvSpPr>
          <p:spPr bwMode="auto">
            <a:xfrm flipV="1">
              <a:off x="2709" y="1763"/>
              <a:ext cx="250" cy="53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mtClea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grpSp>
          <p:nvGrpSpPr>
            <p:cNvPr id="339026" name="Group 82"/>
            <p:cNvGrpSpPr>
              <a:grpSpLocks/>
            </p:cNvGrpSpPr>
            <p:nvPr/>
          </p:nvGrpSpPr>
          <p:grpSpPr bwMode="auto">
            <a:xfrm>
              <a:off x="2576" y="2083"/>
              <a:ext cx="517" cy="353"/>
              <a:chOff x="2576" y="2083"/>
              <a:chExt cx="517" cy="353"/>
            </a:xfrm>
          </p:grpSpPr>
          <p:sp>
            <p:nvSpPr>
              <p:cNvPr id="339027" name="Oval 83"/>
              <p:cNvSpPr>
                <a:spLocks noChangeArrowheads="1"/>
              </p:cNvSpPr>
              <p:nvPr/>
            </p:nvSpPr>
            <p:spPr bwMode="auto">
              <a:xfrm>
                <a:off x="2576" y="2083"/>
                <a:ext cx="303" cy="30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mtClean="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339028" name="Rectangle 84"/>
              <p:cNvSpPr>
                <a:spLocks noChangeArrowheads="1"/>
              </p:cNvSpPr>
              <p:nvPr/>
            </p:nvSpPr>
            <p:spPr bwMode="auto">
              <a:xfrm>
                <a:off x="2625" y="2112"/>
                <a:ext cx="468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456" tIns="26531" rIns="19456" bIns="26531"/>
              <a:lstStyle>
                <a:lvl1pPr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458788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915988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376363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1833563" defTabSz="915988"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2907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7479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2051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662363" defTabSz="915988" fontAlgn="base">
                  <a:spcBef>
                    <a:spcPct val="0"/>
                  </a:spcBef>
                  <a:spcAft>
                    <a:spcPct val="0"/>
                  </a:spcAft>
                  <a:tabLst>
                    <a:tab pos="458788" algn="l"/>
                    <a:tab pos="915988" algn="l"/>
                    <a:tab pos="1376363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lnSpc>
                    <a:spcPts val="2803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i="1">
                    <a:solidFill>
                      <a:srgbClr val="000000"/>
                    </a:solidFill>
                    <a:latin typeface="Arial" pitchFamily="34" charset="0"/>
                  </a:rPr>
                  <a:t>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913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045" y="152400"/>
            <a:ext cx="87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Bridging vs Terminal CO</a:t>
            </a:r>
            <a:endParaRPr lang="en-US" sz="3200" b="1" dirty="0">
              <a:solidFill>
                <a:srgbClr val="B533BF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90600"/>
            <a:ext cx="6629400" cy="489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4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045" y="152400"/>
            <a:ext cx="87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Reactions of Organometallic Compounds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Organometallic compounds are involved in a many industrially important chemical processes.</a:t>
            </a:r>
            <a:endParaRPr lang="en-US" altLang="en-US" sz="2000" b="1" dirty="0" smtClean="0"/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752600"/>
            <a:ext cx="8686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Mechanistic understanding of reactivity can be made easy by considering some common steps in isolation. E.g. Oxidative Addition, Reductive Elimination, Migratory Insertion and Elimination.</a:t>
            </a:r>
            <a:r>
              <a:rPr lang="en-US" altLang="en-US" sz="2000" b="1" dirty="0" smtClean="0"/>
              <a:t>	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2" y="3455603"/>
            <a:ext cx="4174651" cy="322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73" y="3739906"/>
            <a:ext cx="4701341" cy="269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2743200"/>
            <a:ext cx="8686800" cy="49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Some important industrial chemical processes.</a:t>
            </a:r>
            <a:endParaRPr lang="en-US" alt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200" y="3352800"/>
            <a:ext cx="4261231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387259" y="3352800"/>
            <a:ext cx="4738555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045" y="152400"/>
            <a:ext cx="87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Oxidative Addition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14399"/>
            <a:ext cx="8686800" cy="1981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A reaction in which (usually) a neutral ligand adds to a metal center and in doing so oxidizes the metal, typically by 2e-</a:t>
            </a:r>
            <a:r>
              <a:rPr lang="en-US" altLang="en-US" sz="2000" b="1" dirty="0">
                <a:solidFill>
                  <a:srgbClr val="87319F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The transferring of the two electrons from the metal to the incoming ligand breaks a bond in that ligand forming two new anionic ligands. </a:t>
            </a:r>
            <a:r>
              <a:rPr lang="en-US" altLang="en-US" sz="2000" b="1" dirty="0" err="1" smtClean="0">
                <a:solidFill>
                  <a:srgbClr val="87319F"/>
                </a:solidFill>
              </a:rPr>
              <a:t>Atleast</a:t>
            </a:r>
            <a:r>
              <a:rPr lang="en-US" altLang="en-US" sz="2000" b="1" dirty="0" smtClean="0">
                <a:solidFill>
                  <a:srgbClr val="87319F"/>
                </a:solidFill>
              </a:rPr>
              <a:t> one of these new anionic ligands ends up bonded to the metal center</a:t>
            </a:r>
            <a:r>
              <a:rPr lang="en-US" altLang="en-US" sz="2000" b="1" dirty="0">
                <a:solidFill>
                  <a:srgbClr val="87319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87319F"/>
                </a:solidFill>
              </a:rPr>
              <a:t>	</a:t>
            </a:r>
            <a:endParaRPr lang="en-US" altLang="en-US" b="1" dirty="0">
              <a:solidFill>
                <a:srgbClr val="87319F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27" y="2724150"/>
            <a:ext cx="2925147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38250" y="4267200"/>
            <a:ext cx="666750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kern="0" dirty="0">
                <a:solidFill>
                  <a:schemeClr val="accent6">
                    <a:lumMod val="75000"/>
                  </a:schemeClr>
                </a:solidFill>
              </a:rPr>
              <a:t>The new M-X and M-Y bonds are formed using: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solidFill>
                  <a:schemeClr val="accent6">
                    <a:lumMod val="75000"/>
                  </a:schemeClr>
                </a:solidFill>
              </a:rPr>
              <a:t>the electron pair of the X-Y bond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solidFill>
                  <a:schemeClr val="accent6">
                    <a:lumMod val="75000"/>
                  </a:schemeClr>
                </a:solidFill>
              </a:rPr>
              <a:t>one metal-centered lone pair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kern="0" dirty="0">
                <a:solidFill>
                  <a:schemeClr val="accent6">
                    <a:lumMod val="75000"/>
                  </a:schemeClr>
                </a:solidFill>
              </a:rPr>
              <a:t>The metal goes up in oxidation state (+2)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kern="0" dirty="0">
                <a:solidFill>
                  <a:schemeClr val="accent6">
                    <a:lumMod val="75000"/>
                  </a:schemeClr>
                </a:solidFill>
              </a:rPr>
              <a:t>X-Y formally gets reduced to X</a:t>
            </a:r>
            <a:r>
              <a:rPr lang="en-US" altLang="en-US" sz="2400" b="1" kern="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en-US" sz="2400" b="1" kern="0" dirty="0">
                <a:solidFill>
                  <a:schemeClr val="accent6">
                    <a:lumMod val="75000"/>
                  </a:schemeClr>
                </a:solidFill>
              </a:rPr>
              <a:t>, Y</a:t>
            </a:r>
            <a:r>
              <a:rPr lang="en-US" altLang="en-US" sz="2400" b="1" kern="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lang="en-US" altLang="en-US" sz="2400" b="1" kern="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4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045" y="152400"/>
            <a:ext cx="87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Types of Substrates (X-Y)</a:t>
            </a:r>
            <a:endParaRPr lang="en-US" sz="3200" b="1" dirty="0">
              <a:solidFill>
                <a:srgbClr val="B533B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14399"/>
            <a:ext cx="8686800" cy="2819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87319F"/>
                </a:solidFill>
              </a:rPr>
              <a:t>Depending on the nature of the substrate (X-Y), the mechanism of the oxidative addition may differ .</a:t>
            </a:r>
            <a:endParaRPr lang="en-US" altLang="en-US" sz="2000" b="1" dirty="0">
              <a:solidFill>
                <a:srgbClr val="87319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sz="2000" b="1" dirty="0">
                <a:solidFill>
                  <a:srgbClr val="87319F"/>
                </a:solidFill>
              </a:rPr>
              <a:t>There are three main classes of molecules (substrates) that can perform oxidative additions to metal </a:t>
            </a:r>
            <a:r>
              <a:rPr lang="en-IN" altLang="en-US" sz="2000" b="1" dirty="0" err="1">
                <a:solidFill>
                  <a:srgbClr val="87319F"/>
                </a:solidFill>
              </a:rPr>
              <a:t>centers</a:t>
            </a:r>
            <a:r>
              <a:rPr lang="en-IN" altLang="en-US" sz="2000" b="1" dirty="0">
                <a:solidFill>
                  <a:srgbClr val="87319F"/>
                </a:solidFill>
              </a:rPr>
              <a:t>: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US" sz="2000" b="1" dirty="0" smtClean="0">
                <a:solidFill>
                  <a:srgbClr val="BC5014"/>
                </a:solidFill>
              </a:rPr>
              <a:t>Non-</a:t>
            </a:r>
            <a:r>
              <a:rPr lang="en-IN" altLang="en-US" sz="2000" b="1" dirty="0" err="1" smtClean="0">
                <a:solidFill>
                  <a:srgbClr val="BC5014"/>
                </a:solidFill>
              </a:rPr>
              <a:t>Electrophillic</a:t>
            </a:r>
            <a:r>
              <a:rPr lang="en-IN" altLang="en-US" sz="2000" b="1" dirty="0" smtClean="0">
                <a:solidFill>
                  <a:srgbClr val="87319F"/>
                </a:solidFill>
              </a:rPr>
              <a:t>;  </a:t>
            </a:r>
            <a:r>
              <a:rPr lang="en-IN" altLang="en-US" sz="2000" b="1" dirty="0" smtClean="0">
                <a:solidFill>
                  <a:srgbClr val="3232E6"/>
                </a:solidFill>
              </a:rPr>
              <a:t>Non-</a:t>
            </a:r>
            <a:r>
              <a:rPr lang="en-IN" altLang="en-US" sz="2000" b="1" dirty="0" err="1" smtClean="0">
                <a:solidFill>
                  <a:srgbClr val="3232E6"/>
                </a:solidFill>
              </a:rPr>
              <a:t>Electrophillic</a:t>
            </a:r>
            <a:r>
              <a:rPr lang="en-IN" altLang="en-US" sz="2000" b="1" dirty="0" smtClean="0">
                <a:solidFill>
                  <a:srgbClr val="3232E6"/>
                </a:solidFill>
              </a:rPr>
              <a:t> </a:t>
            </a:r>
            <a:r>
              <a:rPr lang="en-IN" altLang="en-US" sz="2000" b="1" dirty="0">
                <a:solidFill>
                  <a:srgbClr val="3232E6"/>
                </a:solidFill>
              </a:rPr>
              <a:t>“Intact</a:t>
            </a:r>
            <a:r>
              <a:rPr lang="en-IN" altLang="en-US" sz="2000" b="1" dirty="0" smtClean="0">
                <a:solidFill>
                  <a:srgbClr val="3232E6"/>
                </a:solidFill>
              </a:rPr>
              <a:t>”</a:t>
            </a:r>
            <a:r>
              <a:rPr lang="en-IN" altLang="en-US" sz="2000" b="1" dirty="0" smtClean="0">
                <a:solidFill>
                  <a:srgbClr val="87319F"/>
                </a:solidFill>
              </a:rPr>
              <a:t>; </a:t>
            </a:r>
            <a:r>
              <a:rPr lang="en-IN" altLang="en-US" sz="2000" b="1" dirty="0" err="1" smtClean="0">
                <a:solidFill>
                  <a:srgbClr val="00B050"/>
                </a:solidFill>
              </a:rPr>
              <a:t>Electrophillic</a:t>
            </a:r>
            <a:endParaRPr lang="en-I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8" y="3943350"/>
            <a:ext cx="81518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4045" y="2743200"/>
            <a:ext cx="8534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BC5014"/>
                </a:solidFill>
                <a:effectLst/>
                <a:ea typeface="Times New Roman" pitchFamily="18" charset="0"/>
                <a:cs typeface="Arial" pitchFamily="34" charset="0"/>
              </a:rPr>
              <a:t>Non-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rgbClr val="BC5014"/>
                </a:solidFill>
                <a:effectLst/>
                <a:ea typeface="Times New Roman" pitchFamily="18" charset="0"/>
                <a:cs typeface="Arial" pitchFamily="34" charset="0"/>
              </a:rPr>
              <a:t>electrophillic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BC5014"/>
                </a:solidFill>
                <a:effectLst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BC5014"/>
                </a:solidFill>
                <a:effectLst/>
                <a:ea typeface="Times New Roman" pitchFamily="18" charset="0"/>
                <a:cs typeface="Arial" pitchFamily="34" charset="0"/>
              </a:rPr>
              <a:t>  These molecules do NOT contain electronegative atoms and/or are not good oxidizing agents. These molecules usually require the presence of an empty orbital on the metal in order for them to pre-coordinate prior to being activated for the oxidative addition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BC5014"/>
                </a:solidFill>
                <a:effectLst/>
                <a:ea typeface="Times New Roman" pitchFamily="18" charset="0"/>
                <a:cs typeface="Arial" pitchFamily="34" charset="0"/>
              </a:rPr>
              <a:t>rxn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BC5014"/>
                </a:solidFill>
                <a:effectLst/>
                <a:ea typeface="Times New Roman" pitchFamily="18" charset="0"/>
                <a:cs typeface="Arial" pitchFamily="34" charset="0"/>
              </a:rPr>
              <a:t>.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BC5014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28600" y="990600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Non-</a:t>
            </a:r>
            <a:r>
              <a:rPr kumimoji="0" lang="en-US" sz="1800" b="1" i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electrophillic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“Intact”: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These molecules have a double or triple bond present.  One also needs a metal center with an empty orbital (16e- or lower count) in order to pre-coordinate the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ligand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before the oxidative addition occurs.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87319F"/>
              </a:solidFill>
              <a:effectLst/>
              <a:cs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8600" y="2293089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Alkenes and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alkynes are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typical “intact” ligands that can perform an oxidative addition without fragmenting apart.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87319F"/>
              </a:solidFill>
              <a:effectLst/>
              <a:cs typeface="Arial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091531"/>
              </p:ext>
            </p:extLst>
          </p:nvPr>
        </p:nvGraphicFramePr>
        <p:xfrm>
          <a:off x="914400" y="3657600"/>
          <a:ext cx="712357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CS ChemDraw Drawing" r:id="rId3" imgW="2945892" imgH="813816" progId="ChemDraw.Document.6.0">
                  <p:embed/>
                </p:oleObj>
              </mc:Choice>
              <mc:Fallback>
                <p:oleObj name="CS ChemDraw Drawing" r:id="rId3" imgW="2945892" imgH="813816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123579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045" y="152400"/>
            <a:ext cx="87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Non Electrophilic Substrates that Do </a:t>
            </a:r>
            <a:r>
              <a:rPr lang="en-IN" sz="3200" b="1" dirty="0" smtClean="0">
                <a:solidFill>
                  <a:srgbClr val="B533BF"/>
                </a:solidFill>
              </a:rPr>
              <a:t>Not Fragment 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28600" y="806440"/>
            <a:ext cx="87630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Electrophillic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These molecules </a:t>
            </a:r>
            <a:r>
              <a:rPr kumimoji="0" lang="en-US" sz="2000" b="1" i="1" u="sng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do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contain electro­negative atoms and are good oxidizing agents.  They are often considered to be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“reactive”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substrates.  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These molecules do </a:t>
            </a:r>
            <a:r>
              <a:rPr kumimoji="0" lang="en-US" sz="2000" b="1" i="1" u="sng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NOT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require the presence of an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empty orbital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(18e- is OK)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on the metal center in order to perform the oxidative addition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rxn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.  </a:t>
            </a:r>
            <a:r>
              <a:rPr lang="en-US" sz="2000" b="1" dirty="0" smtClean="0">
                <a:solidFill>
                  <a:srgbClr val="87319F"/>
                </a:solidFill>
                <a:cs typeface="Arial" pitchFamily="34" charset="0"/>
              </a:rPr>
              <a:t>Examples: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 (X = Cl, Br, I), R-X,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Ar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-X, H-X, O</a:t>
            </a:r>
            <a:r>
              <a:rPr lang="en-US" sz="2000" b="1" baseline="-25000" dirty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, etc.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04926"/>
              </p:ext>
            </p:extLst>
          </p:nvPr>
        </p:nvGraphicFramePr>
        <p:xfrm>
          <a:off x="1931988" y="2514600"/>
          <a:ext cx="5281612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CS ChemDraw Drawing" r:id="rId3" imgW="4998111" imgH="3966464" progId="ChemDraw.Document.6.0">
                  <p:embed/>
                </p:oleObj>
              </mc:Choice>
              <mc:Fallback>
                <p:oleObj name="CS ChemDraw Drawing" r:id="rId3" imgW="4998111" imgH="3966464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514600"/>
                        <a:ext cx="5281612" cy="418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045" y="152400"/>
            <a:ext cx="87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Electrophilic Substrates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934016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In the case of a starting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Times New Roman" pitchFamily="18" charset="0"/>
                <a:cs typeface="Arial" pitchFamily="34" charset="0"/>
              </a:rPr>
              <a:t>18e-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complex (shown below) only </a:t>
            </a:r>
            <a:r>
              <a:rPr kumimoji="0" lang="en-US" sz="2000" b="1" i="1" u="sng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one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of the two anionic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ligands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7319F"/>
                </a:solidFill>
                <a:effectLst/>
                <a:ea typeface="Times New Roman" pitchFamily="18" charset="0"/>
                <a:cs typeface="Arial" pitchFamily="34" charset="0"/>
              </a:rPr>
              <a:t> (usually the strongest binding) generated from the oxidative addition will end up coordinated to the metal unless a separate substitution reaction occurs.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87319F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4508"/>
              </p:ext>
            </p:extLst>
          </p:nvPr>
        </p:nvGraphicFramePr>
        <p:xfrm>
          <a:off x="757238" y="2497138"/>
          <a:ext cx="7627937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CS ChemDraw Drawing" r:id="rId3" imgW="4405494" imgH="2265680" progId="ChemDraw.Document.6.0">
                  <p:embed/>
                </p:oleObj>
              </mc:Choice>
              <mc:Fallback>
                <p:oleObj name="CS ChemDraw Drawing" r:id="rId3" imgW="4405494" imgH="2265680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497138"/>
                        <a:ext cx="7627937" cy="392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4045" y="152400"/>
            <a:ext cx="87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B533BF"/>
                </a:solidFill>
              </a:rPr>
              <a:t>Oxidative Addition: Electrophilic Substrates</a:t>
            </a:r>
            <a:endParaRPr lang="en-US" sz="3200" b="1" dirty="0">
              <a:solidFill>
                <a:srgbClr val="B53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20095</TotalTime>
  <Words>1469</Words>
  <Application>Microsoft Office PowerPoint</Application>
  <PresentationFormat>On-screen Show (4:3)</PresentationFormat>
  <Paragraphs>210</Paragraphs>
  <Slides>29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Office Theme</vt:lpstr>
      <vt:lpstr>Orbit</vt:lpstr>
      <vt:lpstr>CS ChemDraw Drawing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Anand Singh</dc:creator>
  <cp:lastModifiedBy>Dr. Anand Singh</cp:lastModifiedBy>
  <cp:revision>458</cp:revision>
  <dcterms:created xsi:type="dcterms:W3CDTF">2006-08-16T00:00:00Z</dcterms:created>
  <dcterms:modified xsi:type="dcterms:W3CDTF">2018-03-27T08:18:06Z</dcterms:modified>
</cp:coreProperties>
</file>