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7937500" cy="10391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9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80274" y="553266"/>
            <a:ext cx="1711523" cy="88065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5703" y="553266"/>
            <a:ext cx="5035352" cy="880654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3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9" y="2590730"/>
            <a:ext cx="6846094" cy="4322689"/>
          </a:xfrm>
        </p:spPr>
        <p:txBody>
          <a:bodyPr anchor="b"/>
          <a:lstStyle>
            <a:lvl1pPr>
              <a:defRPr sz="52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569" y="6954314"/>
            <a:ext cx="6846094" cy="2273200"/>
          </a:xfrm>
        </p:spPr>
        <p:txBody>
          <a:bodyPr/>
          <a:lstStyle>
            <a:lvl1pPr marL="0" indent="0">
              <a:buNone/>
              <a:defRPr sz="2083">
                <a:solidFill>
                  <a:schemeClr val="tx1"/>
                </a:solidFill>
              </a:defRPr>
            </a:lvl1pPr>
            <a:lvl2pPr marL="396895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2pPr>
            <a:lvl3pPr marL="793791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3pPr>
            <a:lvl4pPr marL="1190686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4pPr>
            <a:lvl5pPr marL="1587581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5pPr>
            <a:lvl6pPr marL="1984477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6pPr>
            <a:lvl7pPr marL="2381372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7pPr>
            <a:lvl8pPr marL="2778267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8pPr>
            <a:lvl9pPr marL="3175163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7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5703" y="2766329"/>
            <a:ext cx="3373438" cy="6593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8359" y="2766329"/>
            <a:ext cx="3373438" cy="6593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1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37" y="553268"/>
            <a:ext cx="6846094" cy="200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738" y="2547429"/>
            <a:ext cx="3357934" cy="1248456"/>
          </a:xfrm>
        </p:spPr>
        <p:txBody>
          <a:bodyPr anchor="b"/>
          <a:lstStyle>
            <a:lvl1pPr marL="0" indent="0">
              <a:buNone/>
              <a:defRPr sz="2083" b="1"/>
            </a:lvl1pPr>
            <a:lvl2pPr marL="396895" indent="0">
              <a:buNone/>
              <a:defRPr sz="1736" b="1"/>
            </a:lvl2pPr>
            <a:lvl3pPr marL="793791" indent="0">
              <a:buNone/>
              <a:defRPr sz="1563" b="1"/>
            </a:lvl3pPr>
            <a:lvl4pPr marL="1190686" indent="0">
              <a:buNone/>
              <a:defRPr sz="1389" b="1"/>
            </a:lvl4pPr>
            <a:lvl5pPr marL="1587581" indent="0">
              <a:buNone/>
              <a:defRPr sz="1389" b="1"/>
            </a:lvl5pPr>
            <a:lvl6pPr marL="1984477" indent="0">
              <a:buNone/>
              <a:defRPr sz="1389" b="1"/>
            </a:lvl6pPr>
            <a:lvl7pPr marL="2381372" indent="0">
              <a:buNone/>
              <a:defRPr sz="1389" b="1"/>
            </a:lvl7pPr>
            <a:lvl8pPr marL="2778267" indent="0">
              <a:buNone/>
              <a:defRPr sz="1389" b="1"/>
            </a:lvl8pPr>
            <a:lvl9pPr marL="3175163" indent="0">
              <a:buNone/>
              <a:defRPr sz="138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" y="3795885"/>
            <a:ext cx="3357934" cy="55831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8360" y="2547429"/>
            <a:ext cx="3374471" cy="1248456"/>
          </a:xfrm>
        </p:spPr>
        <p:txBody>
          <a:bodyPr anchor="b"/>
          <a:lstStyle>
            <a:lvl1pPr marL="0" indent="0">
              <a:buNone/>
              <a:defRPr sz="2083" b="1"/>
            </a:lvl1pPr>
            <a:lvl2pPr marL="396895" indent="0">
              <a:buNone/>
              <a:defRPr sz="1736" b="1"/>
            </a:lvl2pPr>
            <a:lvl3pPr marL="793791" indent="0">
              <a:buNone/>
              <a:defRPr sz="1563" b="1"/>
            </a:lvl3pPr>
            <a:lvl4pPr marL="1190686" indent="0">
              <a:buNone/>
              <a:defRPr sz="1389" b="1"/>
            </a:lvl4pPr>
            <a:lvl5pPr marL="1587581" indent="0">
              <a:buNone/>
              <a:defRPr sz="1389" b="1"/>
            </a:lvl5pPr>
            <a:lvl6pPr marL="1984477" indent="0">
              <a:buNone/>
              <a:defRPr sz="1389" b="1"/>
            </a:lvl6pPr>
            <a:lvl7pPr marL="2381372" indent="0">
              <a:buNone/>
              <a:defRPr sz="1389" b="1"/>
            </a:lvl7pPr>
            <a:lvl8pPr marL="2778267" indent="0">
              <a:buNone/>
              <a:defRPr sz="1389" b="1"/>
            </a:lvl8pPr>
            <a:lvl9pPr marL="3175163" indent="0">
              <a:buNone/>
              <a:defRPr sz="138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8360" y="3795885"/>
            <a:ext cx="3374471" cy="55831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3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8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0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37" y="692785"/>
            <a:ext cx="2560050" cy="2424748"/>
          </a:xfrm>
        </p:spPr>
        <p:txBody>
          <a:bodyPr anchor="b"/>
          <a:lstStyle>
            <a:lvl1pPr>
              <a:defRPr sz="2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472" y="1496225"/>
            <a:ext cx="4018359" cy="7384896"/>
          </a:xfrm>
        </p:spPr>
        <p:txBody>
          <a:bodyPr/>
          <a:lstStyle>
            <a:lvl1pPr>
              <a:defRPr sz="2778"/>
            </a:lvl1pPr>
            <a:lvl2pPr>
              <a:defRPr sz="2431"/>
            </a:lvl2pPr>
            <a:lvl3pPr>
              <a:defRPr sz="2083"/>
            </a:lvl3pPr>
            <a:lvl4pPr>
              <a:defRPr sz="1736"/>
            </a:lvl4pPr>
            <a:lvl5pPr>
              <a:defRPr sz="1736"/>
            </a:lvl5pPr>
            <a:lvl6pPr>
              <a:defRPr sz="1736"/>
            </a:lvl6pPr>
            <a:lvl7pPr>
              <a:defRPr sz="1736"/>
            </a:lvl7pPr>
            <a:lvl8pPr>
              <a:defRPr sz="1736"/>
            </a:lvl8pPr>
            <a:lvl9pPr>
              <a:defRPr sz="173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737" y="3117532"/>
            <a:ext cx="2560050" cy="5775615"/>
          </a:xfrm>
        </p:spPr>
        <p:txBody>
          <a:bodyPr/>
          <a:lstStyle>
            <a:lvl1pPr marL="0" indent="0">
              <a:buNone/>
              <a:defRPr sz="1389"/>
            </a:lvl1pPr>
            <a:lvl2pPr marL="396895" indent="0">
              <a:buNone/>
              <a:defRPr sz="1215"/>
            </a:lvl2pPr>
            <a:lvl3pPr marL="793791" indent="0">
              <a:buNone/>
              <a:defRPr sz="1042"/>
            </a:lvl3pPr>
            <a:lvl4pPr marL="1190686" indent="0">
              <a:buNone/>
              <a:defRPr sz="868"/>
            </a:lvl4pPr>
            <a:lvl5pPr marL="1587581" indent="0">
              <a:buNone/>
              <a:defRPr sz="868"/>
            </a:lvl5pPr>
            <a:lvl6pPr marL="1984477" indent="0">
              <a:buNone/>
              <a:defRPr sz="868"/>
            </a:lvl6pPr>
            <a:lvl7pPr marL="2381372" indent="0">
              <a:buNone/>
              <a:defRPr sz="868"/>
            </a:lvl7pPr>
            <a:lvl8pPr marL="2778267" indent="0">
              <a:buNone/>
              <a:defRPr sz="868"/>
            </a:lvl8pPr>
            <a:lvl9pPr marL="3175163" indent="0">
              <a:buNone/>
              <a:defRPr sz="8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78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37" y="692785"/>
            <a:ext cx="2560050" cy="2424748"/>
          </a:xfrm>
        </p:spPr>
        <p:txBody>
          <a:bodyPr anchor="b"/>
          <a:lstStyle>
            <a:lvl1pPr>
              <a:defRPr sz="2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4472" y="1496225"/>
            <a:ext cx="4018359" cy="7384896"/>
          </a:xfrm>
        </p:spPr>
        <p:txBody>
          <a:bodyPr anchor="t"/>
          <a:lstStyle>
            <a:lvl1pPr marL="0" indent="0">
              <a:buNone/>
              <a:defRPr sz="2778"/>
            </a:lvl1pPr>
            <a:lvl2pPr marL="396895" indent="0">
              <a:buNone/>
              <a:defRPr sz="2431"/>
            </a:lvl2pPr>
            <a:lvl3pPr marL="793791" indent="0">
              <a:buNone/>
              <a:defRPr sz="2083"/>
            </a:lvl3pPr>
            <a:lvl4pPr marL="1190686" indent="0">
              <a:buNone/>
              <a:defRPr sz="1736"/>
            </a:lvl4pPr>
            <a:lvl5pPr marL="1587581" indent="0">
              <a:buNone/>
              <a:defRPr sz="1736"/>
            </a:lvl5pPr>
            <a:lvl6pPr marL="1984477" indent="0">
              <a:buNone/>
              <a:defRPr sz="1736"/>
            </a:lvl6pPr>
            <a:lvl7pPr marL="2381372" indent="0">
              <a:buNone/>
              <a:defRPr sz="1736"/>
            </a:lvl7pPr>
            <a:lvl8pPr marL="2778267" indent="0">
              <a:buNone/>
              <a:defRPr sz="1736"/>
            </a:lvl8pPr>
            <a:lvl9pPr marL="3175163" indent="0">
              <a:buNone/>
              <a:defRPr sz="17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737" y="3117532"/>
            <a:ext cx="2560050" cy="5775615"/>
          </a:xfrm>
        </p:spPr>
        <p:txBody>
          <a:bodyPr/>
          <a:lstStyle>
            <a:lvl1pPr marL="0" indent="0">
              <a:buNone/>
              <a:defRPr sz="1389"/>
            </a:lvl1pPr>
            <a:lvl2pPr marL="396895" indent="0">
              <a:buNone/>
              <a:defRPr sz="1215"/>
            </a:lvl2pPr>
            <a:lvl3pPr marL="793791" indent="0">
              <a:buNone/>
              <a:defRPr sz="1042"/>
            </a:lvl3pPr>
            <a:lvl4pPr marL="1190686" indent="0">
              <a:buNone/>
              <a:defRPr sz="868"/>
            </a:lvl4pPr>
            <a:lvl5pPr marL="1587581" indent="0">
              <a:buNone/>
              <a:defRPr sz="868"/>
            </a:lvl5pPr>
            <a:lvl6pPr marL="1984477" indent="0">
              <a:buNone/>
              <a:defRPr sz="868"/>
            </a:lvl6pPr>
            <a:lvl7pPr marL="2381372" indent="0">
              <a:buNone/>
              <a:defRPr sz="868"/>
            </a:lvl7pPr>
            <a:lvl8pPr marL="2778267" indent="0">
              <a:buNone/>
              <a:defRPr sz="868"/>
            </a:lvl8pPr>
            <a:lvl9pPr marL="3175163" indent="0">
              <a:buNone/>
              <a:defRPr sz="8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703" y="553268"/>
            <a:ext cx="6846094" cy="200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703" y="2766329"/>
            <a:ext cx="6846094" cy="6593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703" y="9631638"/>
            <a:ext cx="1785938" cy="553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12EC-FC22-4C2A-B1B7-65D40F2C1E21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9297" y="9631638"/>
            <a:ext cx="2678906" cy="553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05859" y="9631638"/>
            <a:ext cx="1785938" cy="553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BB89-91E8-4864-9964-B6B31870D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3791" rtl="0" eaLnBrk="1" latinLnBrk="0" hangingPunct="1">
        <a:lnSpc>
          <a:spcPct val="90000"/>
        </a:lnSpc>
        <a:spcBef>
          <a:spcPct val="0"/>
        </a:spcBef>
        <a:buNone/>
        <a:defRPr sz="3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448" indent="-198448" algn="l" defTabSz="793791" rtl="0" eaLnBrk="1" latinLnBrk="0" hangingPunct="1">
        <a:lnSpc>
          <a:spcPct val="90000"/>
        </a:lnSpc>
        <a:spcBef>
          <a:spcPts val="86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1pPr>
      <a:lvl2pPr marL="595343" indent="-198448" algn="l" defTabSz="793791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992238" indent="-198448" algn="l" defTabSz="793791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89134" indent="-198448" algn="l" defTabSz="793791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786029" indent="-198448" algn="l" defTabSz="793791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2182924" indent="-198448" algn="l" defTabSz="793791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579820" indent="-198448" algn="l" defTabSz="793791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976715" indent="-198448" algn="l" defTabSz="793791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373610" indent="-198448" algn="l" defTabSz="793791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1pPr>
      <a:lvl2pPr marL="396895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93791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190686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587581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1984477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381372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778267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175163" algn="l" defTabSz="793791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31579" y="884150"/>
            <a:ext cx="6719296" cy="8806578"/>
            <a:chOff x="631579" y="884150"/>
            <a:chExt cx="6719296" cy="8806578"/>
          </a:xfrm>
        </p:grpSpPr>
        <p:sp>
          <p:nvSpPr>
            <p:cNvPr id="4" name="Rectangle 3"/>
            <p:cNvSpPr/>
            <p:nvPr/>
          </p:nvSpPr>
          <p:spPr>
            <a:xfrm>
              <a:off x="783174" y="948870"/>
              <a:ext cx="3346703" cy="55523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Magnetic field vs current</a:t>
              </a:r>
            </a:p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Hall Effect Setup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83174" y="2304616"/>
              <a:ext cx="6099540" cy="109348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Tx/>
                <a:buAutoNum type="arabicPeriod"/>
              </a:pPr>
              <a:r>
                <a:rPr lang="en-IN" sz="1600">
                  <a:latin typeface="Consolas" panose="020B0609020204030204" pitchFamily="49" charset="0"/>
                </a:rPr>
                <a:t>Enable </a:t>
              </a:r>
              <a:r>
                <a:rPr lang="en-IN" sz="1600" b="1" smtClean="0">
                  <a:latin typeface="Consolas" panose="020B0609020204030204" pitchFamily="49" charset="0"/>
                </a:rPr>
                <a:t>insert_remove_probe </a:t>
              </a:r>
              <a:r>
                <a:rPr lang="en-IN" sz="1600" smtClean="0">
                  <a:latin typeface="Consolas" panose="020B0609020204030204" pitchFamily="49" charset="0"/>
                </a:rPr>
                <a:t>button</a:t>
              </a:r>
              <a:endParaRPr lang="en-IN" sz="1600">
                <a:latin typeface="Consolas" panose="020B0609020204030204" pitchFamily="49" charset="0"/>
              </a:endParaRPr>
            </a:p>
            <a:p>
              <a:pPr marL="342900" indent="-342900">
                <a:buFontTx/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reset_method()</a:t>
              </a:r>
            </a:p>
            <a:p>
              <a:pPr marL="342900" indent="-342900">
                <a:buFontTx/>
                <a:buAutoNum type="arabicPeriod"/>
              </a:pPr>
              <a:endParaRPr lang="en-IN" sz="1600" b="1" smtClean="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r>
                <a:rPr lang="en-IN" sz="1600" b="1" smtClean="0">
                  <a:latin typeface="Consolas" panose="020B0609020204030204" pitchFamily="49" charset="0"/>
                </a:rPr>
                <a:t>insert_remove_probe</a:t>
              </a:r>
              <a:r>
                <a:rPr lang="en-IN" sz="1600" smtClean="0">
                  <a:latin typeface="Consolas" panose="020B0609020204030204" pitchFamily="49" charset="0"/>
                </a:rPr>
                <a:t>[‘text’] = “Insert Probe”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8399" y="1621891"/>
              <a:ext cx="209223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IN" smtClean="0">
                  <a:latin typeface="Consolas" panose="020B0609020204030204" pitchFamily="49" charset="0"/>
                </a:rPr>
                <a:t>1 	</a:t>
              </a:r>
            </a:p>
            <a:p>
              <a:pPr algn="r"/>
              <a:r>
                <a:rPr lang="en-IN" sz="1600" smtClean="0">
                  <a:latin typeface="Consolas" panose="020B0609020204030204" pitchFamily="49" charset="0"/>
                </a:rPr>
                <a:t>procedure_setup()</a:t>
              </a:r>
              <a:endParaRPr lang="en-IN" sz="16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794" y="4317848"/>
              <a:ext cx="6099540" cy="16010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Tx/>
                <a:buAutoNum type="arabicPeriod"/>
              </a:pPr>
              <a:r>
                <a:rPr lang="en-IN" sz="1600" b="1">
                  <a:latin typeface="Consolas" panose="020B0609020204030204" pitchFamily="49" charset="0"/>
                </a:rPr>
                <a:t>insert_remove_probe</a:t>
              </a:r>
              <a:r>
                <a:rPr lang="en-IN" sz="1600">
                  <a:latin typeface="Consolas" panose="020B0609020204030204" pitchFamily="49" charset="0"/>
                </a:rPr>
                <a:t>[‘text’] </a:t>
              </a:r>
              <a:r>
                <a:rPr lang="en-IN" sz="1600">
                  <a:latin typeface="Consolas" panose="020B0609020204030204" pitchFamily="49" charset="0"/>
                </a:rPr>
                <a:t>= </a:t>
              </a:r>
              <a:r>
                <a:rPr lang="en-IN" sz="1600" smtClean="0">
                  <a:latin typeface="Consolas" panose="020B0609020204030204" pitchFamily="49" charset="0"/>
                </a:rPr>
                <a:t>“Remove Probe”</a:t>
              </a:r>
            </a:p>
            <a:p>
              <a:pPr marL="342900" indent="-342900">
                <a:buFontTx/>
                <a:buAutoNum type="arabicPeriod"/>
              </a:pPr>
              <a:endParaRPr lang="en-IN" sz="160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Enable </a:t>
              </a:r>
              <a:r>
                <a:rPr lang="en-IN" sz="1600" b="1" smtClean="0">
                  <a:latin typeface="Consolas" panose="020B0609020204030204" pitchFamily="49" charset="0"/>
                </a:rPr>
                <a:t>Amp</a:t>
              </a:r>
            </a:p>
            <a:p>
              <a:pPr marL="342900" indent="-342900">
                <a:buFontTx/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Disable </a:t>
              </a:r>
              <a:r>
                <a:rPr lang="en-IN" sz="1600" b="1" smtClean="0">
                  <a:latin typeface="Consolas" panose="020B0609020204030204" pitchFamily="49" charset="0"/>
                </a:rPr>
                <a:t>thickness</a:t>
              </a:r>
              <a:r>
                <a:rPr lang="en-IN" sz="1600" smtClean="0">
                  <a:latin typeface="Consolas" panose="020B0609020204030204" pitchFamily="49" charset="0"/>
                </a:rPr>
                <a:t> &amp; </a:t>
              </a:r>
              <a:r>
                <a:rPr lang="en-IN" sz="1600" b="1" smtClean="0">
                  <a:latin typeface="Consolas" panose="020B0609020204030204" pitchFamily="49" charset="0"/>
                </a:rPr>
                <a:t>hall_current</a:t>
              </a:r>
              <a:r>
                <a:rPr lang="en-IN" sz="1600" smtClean="0">
                  <a:latin typeface="Consolas" panose="020B0609020204030204" pitchFamily="49" charset="0"/>
                </a:rPr>
                <a:t> scale</a:t>
              </a:r>
            </a:p>
            <a:p>
              <a:pPr marL="342900" indent="-342900">
                <a:buFontTx/>
                <a:buAutoNum type="arabicPeriod"/>
              </a:pPr>
              <a:endParaRPr lang="en-IN" sz="1600" b="1" smtClean="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r>
                <a:rPr lang="en-IN" sz="1600" b="1" smtClean="0">
                  <a:latin typeface="Consolas" panose="020B0609020204030204" pitchFamily="49" charset="0"/>
                </a:rPr>
                <a:t>current_voltage</a:t>
              </a:r>
              <a:r>
                <a:rPr lang="en-IN" sz="1600" smtClean="0">
                  <a:latin typeface="Consolas" panose="020B0609020204030204" pitchFamily="49" charset="0"/>
                </a:rPr>
                <a:t>[‘text’] = &lt;value from dictionary&gt;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5" idx="2"/>
              <a:endCxn id="16" idx="0"/>
            </p:cNvCxnSpPr>
            <p:nvPr/>
          </p:nvCxnSpPr>
          <p:spPr>
            <a:xfrm>
              <a:off x="3832944" y="3398103"/>
              <a:ext cx="1620" cy="91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31579" y="3639271"/>
              <a:ext cx="6122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smtClean="0">
                  <a:latin typeface="Consolas" panose="020B0609020204030204" pitchFamily="49" charset="0"/>
                </a:rPr>
                <a:t>insert_remove_probe_method()		state=“Insert Probe”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cxnSp>
          <p:nvCxnSpPr>
            <p:cNvPr id="35" name="Elbow Connector 34"/>
            <p:cNvCxnSpPr>
              <a:stCxn id="16" idx="2"/>
              <a:endCxn id="37" idx="0"/>
            </p:cNvCxnSpPr>
            <p:nvPr/>
          </p:nvCxnSpPr>
          <p:spPr>
            <a:xfrm rot="5400000">
              <a:off x="3382729" y="6369096"/>
              <a:ext cx="902050" cy="16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83174" y="6820931"/>
              <a:ext cx="6099540" cy="126740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Tx/>
                <a:buAutoNum type="arabicPeriod"/>
              </a:pPr>
              <a:r>
                <a:rPr lang="en-IN" sz="1600" b="1">
                  <a:latin typeface="Consolas" panose="020B0609020204030204" pitchFamily="49" charset="0"/>
                </a:rPr>
                <a:t>insert_remove_probe</a:t>
              </a:r>
              <a:r>
                <a:rPr lang="en-IN" sz="1600">
                  <a:latin typeface="Consolas" panose="020B0609020204030204" pitchFamily="49" charset="0"/>
                </a:rPr>
                <a:t>[‘text’] = “Insert Probe”</a:t>
              </a:r>
            </a:p>
            <a:p>
              <a:pPr marL="342900" indent="-342900">
                <a:buAutoNum type="arabicPeriod"/>
              </a:pPr>
              <a:endParaRPr lang="en-IN" sz="1600" smtClean="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Disable </a:t>
              </a:r>
              <a:r>
                <a:rPr lang="en-IN" sz="1600" b="1">
                  <a:latin typeface="Consolas" panose="020B0609020204030204" pitchFamily="49" charset="0"/>
                </a:rPr>
                <a:t>Amp</a:t>
              </a:r>
              <a:r>
                <a:rPr lang="en-IN" sz="1600">
                  <a:latin typeface="Consolas" panose="020B0609020204030204" pitchFamily="49" charset="0"/>
                </a:rPr>
                <a:t>, </a:t>
              </a:r>
              <a:r>
                <a:rPr lang="en-IN" sz="1600" b="1">
                  <a:latin typeface="Consolas" panose="020B0609020204030204" pitchFamily="49" charset="0"/>
                </a:rPr>
                <a:t>thickness</a:t>
              </a:r>
              <a:r>
                <a:rPr lang="en-IN" sz="1600">
                  <a:latin typeface="Consolas" panose="020B0609020204030204" pitchFamily="49" charset="0"/>
                </a:rPr>
                <a:t> &amp; </a:t>
              </a:r>
              <a:r>
                <a:rPr lang="en-IN" sz="1600" b="1">
                  <a:latin typeface="Consolas" panose="020B0609020204030204" pitchFamily="49" charset="0"/>
                </a:rPr>
                <a:t>hall_current</a:t>
              </a:r>
              <a:r>
                <a:rPr lang="en-IN" sz="1600">
                  <a:latin typeface="Consolas" panose="020B0609020204030204" pitchFamily="49" charset="0"/>
                </a:rPr>
                <a:t> </a:t>
              </a:r>
              <a:r>
                <a:rPr lang="en-IN" sz="1600" smtClean="0">
                  <a:latin typeface="Consolas" panose="020B0609020204030204" pitchFamily="49" charset="0"/>
                </a:rPr>
                <a:t>scale.</a:t>
              </a:r>
              <a:endParaRPr lang="en-IN" sz="160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endParaRPr lang="en-IN" sz="1600" b="1">
                <a:latin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3936" y="6277959"/>
              <a:ext cx="6122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smtClean="0">
                  <a:latin typeface="Consolas" panose="020B0609020204030204" pitchFamily="49" charset="0"/>
                </a:rPr>
                <a:t>insert_remove_probe_method()		state=“Remove Probe”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cxnSp>
          <p:nvCxnSpPr>
            <p:cNvPr id="57" name="Elbow Connector 56"/>
            <p:cNvCxnSpPr>
              <a:stCxn id="16" idx="3"/>
              <a:endCxn id="62" idx="3"/>
            </p:cNvCxnSpPr>
            <p:nvPr/>
          </p:nvCxnSpPr>
          <p:spPr>
            <a:xfrm flipH="1">
              <a:off x="6882714" y="5118365"/>
              <a:ext cx="1620" cy="3938663"/>
            </a:xfrm>
            <a:prstGeom prst="bentConnector3">
              <a:avLst>
                <a:gd name="adj1" fmla="val -141111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83174" y="8423327"/>
              <a:ext cx="6099540" cy="126740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Tx/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Set value of</a:t>
              </a:r>
              <a:r>
                <a:rPr lang="en-IN" sz="1600" b="1" smtClean="0">
                  <a:latin typeface="Consolas" panose="020B0609020204030204" pitchFamily="49" charset="0"/>
                </a:rPr>
                <a:t> current_voltage </a:t>
              </a:r>
              <a:r>
                <a:rPr lang="en-IN" sz="1600" smtClean="0">
                  <a:latin typeface="Consolas" panose="020B0609020204030204" pitchFamily="49" charset="0"/>
                </a:rPr>
                <a:t>according to mapped value of key (obtained from Amp scale).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26" idx="1"/>
            </p:cNvCxnSpPr>
            <p:nvPr/>
          </p:nvCxnSpPr>
          <p:spPr>
            <a:xfrm>
              <a:off x="4129877" y="1226485"/>
              <a:ext cx="2171863" cy="10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129877" y="884150"/>
              <a:ext cx="209223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>
                  <a:latin typeface="Consolas" panose="020B0609020204030204" pitchFamily="49" charset="0"/>
                </a:rPr>
                <a:t>2</a:t>
              </a:r>
              <a:r>
                <a:rPr lang="en-IN" smtClean="0">
                  <a:latin typeface="Consolas" panose="020B0609020204030204" pitchFamily="49" charset="0"/>
                </a:rPr>
                <a:t> 	</a:t>
              </a:r>
            </a:p>
            <a:p>
              <a:r>
                <a:rPr lang="en-IN" sz="1600" smtClean="0">
                  <a:latin typeface="Consolas" panose="020B0609020204030204" pitchFamily="49" charset="0"/>
                </a:rPr>
                <a:t>procedure_setup()</a:t>
              </a:r>
              <a:endParaRPr lang="en-IN" sz="1600"/>
            </a:p>
          </p:txBody>
        </p:sp>
        <p:cxnSp>
          <p:nvCxnSpPr>
            <p:cNvPr id="20" name="Elbow Connector 19"/>
            <p:cNvCxnSpPr>
              <a:stCxn id="4" idx="2"/>
              <a:endCxn id="5" idx="0"/>
            </p:cNvCxnSpPr>
            <p:nvPr/>
          </p:nvCxnSpPr>
          <p:spPr>
            <a:xfrm rot="16200000" flipH="1">
              <a:off x="2744477" y="1216149"/>
              <a:ext cx="800516" cy="13764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301740" y="1022611"/>
              <a:ext cx="1049135" cy="42883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600" smtClean="0">
                  <a:latin typeface="Consolas" panose="020B0609020204030204" pitchFamily="49" charset="0"/>
                </a:rPr>
                <a:t>Slide 2</a:t>
              </a:r>
              <a:endParaRPr lang="en-IN" sz="160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9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631579" y="983263"/>
            <a:ext cx="6252755" cy="8707465"/>
            <a:chOff x="631579" y="1452825"/>
            <a:chExt cx="6252755" cy="8707465"/>
          </a:xfrm>
        </p:grpSpPr>
        <p:sp>
          <p:nvSpPr>
            <p:cNvPr id="4" name="Rectangle 3"/>
            <p:cNvSpPr/>
            <p:nvPr/>
          </p:nvSpPr>
          <p:spPr>
            <a:xfrm>
              <a:off x="2159592" y="1452825"/>
              <a:ext cx="3346703" cy="55523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Magnetic field vs current</a:t>
              </a:r>
            </a:p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Hall Effect Setup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83174" y="2774178"/>
              <a:ext cx="6099540" cy="109348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IN" sz="1600" b="1" smtClean="0">
                  <a:latin typeface="Consolas" panose="020B0609020204030204" pitchFamily="49" charset="0"/>
                </a:rPr>
                <a:t>insert_remove_probe</a:t>
              </a:r>
              <a:r>
                <a:rPr lang="en-IN" sz="1600" smtClean="0">
                  <a:latin typeface="Consolas" panose="020B0609020204030204" pitchFamily="49" charset="0"/>
                </a:rPr>
                <a:t>[‘text’] = “Insert Probe”</a:t>
              </a:r>
            </a:p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Enable </a:t>
              </a:r>
              <a:r>
                <a:rPr lang="en-IN" sz="1600" b="1" smtClean="0">
                  <a:latin typeface="Consolas" panose="020B0609020204030204" pitchFamily="49" charset="0"/>
                </a:rPr>
                <a:t>insert_remove_probe</a:t>
              </a:r>
            </a:p>
            <a:p>
              <a:pPr marL="342900" indent="-342900">
                <a:buAutoNum type="arabicPeriod"/>
              </a:pPr>
              <a:endParaRPr lang="en-IN" sz="1600" smtClean="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Disable </a:t>
              </a:r>
              <a:r>
                <a:rPr lang="en-IN" sz="1600" b="1" smtClean="0">
                  <a:latin typeface="Consolas" panose="020B0609020204030204" pitchFamily="49" charset="0"/>
                </a:rPr>
                <a:t>Amp</a:t>
              </a:r>
              <a:r>
                <a:rPr lang="en-IN" sz="1600" smtClean="0">
                  <a:latin typeface="Consolas" panose="020B0609020204030204" pitchFamily="49" charset="0"/>
                </a:rPr>
                <a:t>, </a:t>
              </a:r>
              <a:r>
                <a:rPr lang="en-IN" sz="1600" b="1" smtClean="0">
                  <a:latin typeface="Consolas" panose="020B0609020204030204" pitchFamily="49" charset="0"/>
                </a:rPr>
                <a:t>thickness</a:t>
              </a:r>
              <a:r>
                <a:rPr lang="en-IN" sz="1600" smtClean="0">
                  <a:latin typeface="Consolas" panose="020B0609020204030204" pitchFamily="49" charset="0"/>
                </a:rPr>
                <a:t> &amp; </a:t>
              </a:r>
              <a:r>
                <a:rPr lang="en-IN" sz="1600" b="1" smtClean="0">
                  <a:latin typeface="Consolas" panose="020B0609020204030204" pitchFamily="49" charset="0"/>
                </a:rPr>
                <a:t>hall_current</a:t>
              </a:r>
              <a:r>
                <a:rPr lang="en-IN" sz="1600" smtClean="0">
                  <a:latin typeface="Consolas" panose="020B0609020204030204" pitchFamily="49" charset="0"/>
                </a:rPr>
                <a:t> scale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3015" y="2206450"/>
              <a:ext cx="25539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mtClean="0">
                  <a:latin typeface="Consolas" panose="020B0609020204030204" pitchFamily="49" charset="0"/>
                </a:rPr>
                <a:t>1 	</a:t>
              </a:r>
              <a:r>
                <a:rPr lang="en-IN" sz="1600" smtClean="0">
                  <a:latin typeface="Consolas" panose="020B0609020204030204" pitchFamily="49" charset="0"/>
                </a:rPr>
                <a:t>procedure_setup()</a:t>
              </a:r>
              <a:endParaRPr lang="en-IN" sz="16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4794" y="4787410"/>
              <a:ext cx="6099540" cy="16010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Tx/>
                <a:buAutoNum type="arabicPeriod"/>
              </a:pPr>
              <a:r>
                <a:rPr lang="en-IN" sz="1600" b="1">
                  <a:latin typeface="Consolas" panose="020B0609020204030204" pitchFamily="49" charset="0"/>
                </a:rPr>
                <a:t>insert_remove_probe</a:t>
              </a:r>
              <a:r>
                <a:rPr lang="en-IN" sz="1600">
                  <a:latin typeface="Consolas" panose="020B0609020204030204" pitchFamily="49" charset="0"/>
                </a:rPr>
                <a:t>[‘text’] </a:t>
              </a:r>
              <a:r>
                <a:rPr lang="en-IN" sz="1600">
                  <a:latin typeface="Consolas" panose="020B0609020204030204" pitchFamily="49" charset="0"/>
                </a:rPr>
                <a:t>= </a:t>
              </a:r>
              <a:r>
                <a:rPr lang="en-IN" sz="1600" smtClean="0">
                  <a:latin typeface="Consolas" panose="020B0609020204030204" pitchFamily="49" charset="0"/>
                </a:rPr>
                <a:t>“Remove Probe”</a:t>
              </a:r>
            </a:p>
            <a:p>
              <a:pPr marL="342900" indent="-342900">
                <a:buFontTx/>
                <a:buAutoNum type="arabicPeriod"/>
              </a:pPr>
              <a:endParaRPr lang="en-IN" sz="160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Enable </a:t>
              </a:r>
              <a:r>
                <a:rPr lang="en-IN" sz="1600" b="1" smtClean="0">
                  <a:latin typeface="Consolas" panose="020B0609020204030204" pitchFamily="49" charset="0"/>
                </a:rPr>
                <a:t>Amp</a:t>
              </a:r>
            </a:p>
            <a:p>
              <a:pPr marL="342900" indent="-342900">
                <a:buFontTx/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Disable </a:t>
              </a:r>
              <a:r>
                <a:rPr lang="en-IN" sz="1600" b="1" smtClean="0">
                  <a:latin typeface="Consolas" panose="020B0609020204030204" pitchFamily="49" charset="0"/>
                </a:rPr>
                <a:t>thickness</a:t>
              </a:r>
              <a:r>
                <a:rPr lang="en-IN" sz="1600" smtClean="0">
                  <a:latin typeface="Consolas" panose="020B0609020204030204" pitchFamily="49" charset="0"/>
                </a:rPr>
                <a:t> &amp; </a:t>
              </a:r>
              <a:r>
                <a:rPr lang="en-IN" sz="1600" b="1" smtClean="0">
                  <a:latin typeface="Consolas" panose="020B0609020204030204" pitchFamily="49" charset="0"/>
                </a:rPr>
                <a:t>hall_current</a:t>
              </a:r>
              <a:r>
                <a:rPr lang="en-IN" sz="1600" smtClean="0">
                  <a:latin typeface="Consolas" panose="020B0609020204030204" pitchFamily="49" charset="0"/>
                </a:rPr>
                <a:t> scale</a:t>
              </a:r>
            </a:p>
            <a:p>
              <a:pPr marL="342900" indent="-342900">
                <a:buFontTx/>
                <a:buAutoNum type="arabicPeriod"/>
              </a:pPr>
              <a:endParaRPr lang="en-IN" sz="1600" b="1" smtClean="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r>
                <a:rPr lang="en-IN" sz="1600" b="1" smtClean="0">
                  <a:latin typeface="Consolas" panose="020B0609020204030204" pitchFamily="49" charset="0"/>
                </a:rPr>
                <a:t>current_voltage</a:t>
              </a:r>
              <a:r>
                <a:rPr lang="en-IN" sz="1600" smtClean="0">
                  <a:latin typeface="Consolas" panose="020B0609020204030204" pitchFamily="49" charset="0"/>
                </a:rPr>
                <a:t>[‘text’] = &lt;value from dictionary&gt;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5" idx="2"/>
              <a:endCxn id="16" idx="0"/>
            </p:cNvCxnSpPr>
            <p:nvPr/>
          </p:nvCxnSpPr>
          <p:spPr>
            <a:xfrm>
              <a:off x="3832944" y="3867665"/>
              <a:ext cx="1620" cy="919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31579" y="4108833"/>
              <a:ext cx="6122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smtClean="0">
                  <a:latin typeface="Consolas" panose="020B0609020204030204" pitchFamily="49" charset="0"/>
                </a:rPr>
                <a:t>insert_remove_probe_method()		state=“Insert Probe”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cxnSp>
          <p:nvCxnSpPr>
            <p:cNvPr id="35" name="Elbow Connector 34"/>
            <p:cNvCxnSpPr>
              <a:stCxn id="16" idx="2"/>
              <a:endCxn id="37" idx="0"/>
            </p:cNvCxnSpPr>
            <p:nvPr/>
          </p:nvCxnSpPr>
          <p:spPr>
            <a:xfrm rot="5400000">
              <a:off x="3382729" y="6838658"/>
              <a:ext cx="902050" cy="16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83174" y="7290493"/>
              <a:ext cx="6099540" cy="126740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Tx/>
                <a:buAutoNum type="arabicPeriod"/>
              </a:pPr>
              <a:r>
                <a:rPr lang="en-IN" sz="1600" b="1">
                  <a:latin typeface="Consolas" panose="020B0609020204030204" pitchFamily="49" charset="0"/>
                </a:rPr>
                <a:t>insert_remove_probe</a:t>
              </a:r>
              <a:r>
                <a:rPr lang="en-IN" sz="1600">
                  <a:latin typeface="Consolas" panose="020B0609020204030204" pitchFamily="49" charset="0"/>
                </a:rPr>
                <a:t>[‘text’] = “Insert Probe”</a:t>
              </a:r>
            </a:p>
            <a:p>
              <a:pPr marL="342900" indent="-342900">
                <a:buAutoNum type="arabicPeriod"/>
              </a:pPr>
              <a:endParaRPr lang="en-IN" sz="1600" smtClean="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Disable </a:t>
              </a:r>
              <a:r>
                <a:rPr lang="en-IN" sz="1600" b="1">
                  <a:latin typeface="Consolas" panose="020B0609020204030204" pitchFamily="49" charset="0"/>
                </a:rPr>
                <a:t>Amp</a:t>
              </a:r>
              <a:r>
                <a:rPr lang="en-IN" sz="1600">
                  <a:latin typeface="Consolas" panose="020B0609020204030204" pitchFamily="49" charset="0"/>
                </a:rPr>
                <a:t>, </a:t>
              </a:r>
              <a:r>
                <a:rPr lang="en-IN" sz="1600" b="1">
                  <a:latin typeface="Consolas" panose="020B0609020204030204" pitchFamily="49" charset="0"/>
                </a:rPr>
                <a:t>thickness</a:t>
              </a:r>
              <a:r>
                <a:rPr lang="en-IN" sz="1600">
                  <a:latin typeface="Consolas" panose="020B0609020204030204" pitchFamily="49" charset="0"/>
                </a:rPr>
                <a:t> &amp; </a:t>
              </a:r>
              <a:r>
                <a:rPr lang="en-IN" sz="1600" b="1">
                  <a:latin typeface="Consolas" panose="020B0609020204030204" pitchFamily="49" charset="0"/>
                </a:rPr>
                <a:t>hall_current</a:t>
              </a:r>
              <a:r>
                <a:rPr lang="en-IN" sz="1600">
                  <a:latin typeface="Consolas" panose="020B0609020204030204" pitchFamily="49" charset="0"/>
                </a:rPr>
                <a:t> </a:t>
              </a:r>
              <a:r>
                <a:rPr lang="en-IN" sz="1600" smtClean="0">
                  <a:latin typeface="Consolas" panose="020B0609020204030204" pitchFamily="49" charset="0"/>
                </a:rPr>
                <a:t>scale.</a:t>
              </a:r>
              <a:endParaRPr lang="en-IN" sz="1600">
                <a:latin typeface="Consolas" panose="020B0609020204030204" pitchFamily="49" charset="0"/>
              </a:endParaRPr>
            </a:p>
            <a:p>
              <a:pPr marL="342900" indent="-342900">
                <a:buAutoNum type="arabicPeriod"/>
              </a:pPr>
              <a:endParaRPr lang="en-IN" sz="1600" b="1">
                <a:latin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3936" y="6747521"/>
              <a:ext cx="6122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smtClean="0">
                  <a:latin typeface="Consolas" panose="020B0609020204030204" pitchFamily="49" charset="0"/>
                </a:rPr>
                <a:t>insert_remove_probe_method()		state=“Remove Probe”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cxnSp>
          <p:nvCxnSpPr>
            <p:cNvPr id="57" name="Elbow Connector 56"/>
            <p:cNvCxnSpPr>
              <a:stCxn id="16" idx="3"/>
              <a:endCxn id="62" idx="3"/>
            </p:cNvCxnSpPr>
            <p:nvPr/>
          </p:nvCxnSpPr>
          <p:spPr>
            <a:xfrm flipH="1">
              <a:off x="6882714" y="5587927"/>
              <a:ext cx="1620" cy="3938663"/>
            </a:xfrm>
            <a:prstGeom prst="bentConnector3">
              <a:avLst>
                <a:gd name="adj1" fmla="val -141111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83174" y="8892889"/>
              <a:ext cx="6099540" cy="126740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Tx/>
                <a:buAutoNum type="arabicPeriod"/>
              </a:pPr>
              <a:r>
                <a:rPr lang="en-IN" sz="1600" smtClean="0">
                  <a:latin typeface="Consolas" panose="020B0609020204030204" pitchFamily="49" charset="0"/>
                </a:rPr>
                <a:t>Set value of</a:t>
              </a:r>
              <a:r>
                <a:rPr lang="en-IN" sz="1600" b="1" smtClean="0">
                  <a:latin typeface="Consolas" panose="020B0609020204030204" pitchFamily="49" charset="0"/>
                </a:rPr>
                <a:t> current_voltage </a:t>
              </a:r>
              <a:r>
                <a:rPr lang="en-IN" sz="1600" smtClean="0">
                  <a:latin typeface="Consolas" panose="020B0609020204030204" pitchFamily="49" charset="0"/>
                </a:rPr>
                <a:t>according to mapped value of key (obtained from Amp scale).</a:t>
              </a:r>
              <a:endParaRPr lang="en-IN" sz="1600"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/>
            <p:cNvCxnSpPr>
              <a:stCxn id="4" idx="2"/>
              <a:endCxn id="5" idx="0"/>
            </p:cNvCxnSpPr>
            <p:nvPr/>
          </p:nvCxnSpPr>
          <p:spPr>
            <a:xfrm>
              <a:off x="3832944" y="2008055"/>
              <a:ext cx="0" cy="766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632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177</Words>
  <Application>Microsoft Office PowerPoint</Application>
  <PresentationFormat>Custom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</dc:creator>
  <cp:lastModifiedBy>RiM</cp:lastModifiedBy>
  <cp:revision>12</cp:revision>
  <dcterms:created xsi:type="dcterms:W3CDTF">2021-09-13T04:20:07Z</dcterms:created>
  <dcterms:modified xsi:type="dcterms:W3CDTF">2021-09-13T06:43:54Z</dcterms:modified>
</cp:coreProperties>
</file>