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59" r:id="rId3"/>
    <p:sldId id="257" r:id="rId4"/>
    <p:sldId id="278" r:id="rId5"/>
    <p:sldId id="258" r:id="rId6"/>
    <p:sldId id="261" r:id="rId7"/>
    <p:sldId id="263" r:id="rId8"/>
    <p:sldId id="260" r:id="rId9"/>
    <p:sldId id="262" r:id="rId10"/>
    <p:sldId id="265" r:id="rId11"/>
    <p:sldId id="266" r:id="rId12"/>
    <p:sldId id="267" r:id="rId13"/>
    <p:sldId id="271" r:id="rId14"/>
    <p:sldId id="270" r:id="rId15"/>
    <p:sldId id="269" r:id="rId16"/>
    <p:sldId id="268" r:id="rId17"/>
    <p:sldId id="264" r:id="rId18"/>
    <p:sldId id="272" r:id="rId19"/>
    <p:sldId id="273" r:id="rId20"/>
    <p:sldId id="274" r:id="rId21"/>
    <p:sldId id="279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BE4"/>
    <a:srgbClr val="40404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6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2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7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88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7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9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95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1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programming.net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Security and </a:t>
            </a:r>
            <a:r>
              <a:rPr lang="en-IN" sz="3200" b="1" dirty="0" err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Survillence</a:t>
            </a:r>
            <a:r>
              <a:rPr lang="en-IN" sz="3200" b="1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 for Children’s Common Places Using Deep learning</a:t>
            </a:r>
            <a:endParaRPr lang="en-IN" sz="32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28357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ABIR </a:t>
            </a: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BANERJEE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DHEEMAN </a:t>
            </a: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</a:t>
            </a:r>
            <a:endParaRPr lang="en-IN" sz="2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RESHAB DUTTA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RICHIK </a:t>
            </a:r>
            <a:r>
              <a:rPr lang="en-IN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MAJUMDAR</a:t>
            </a:r>
          </a:p>
          <a:p>
            <a:pPr algn="r"/>
            <a:r>
              <a:rPr lang="en-IN" sz="3600" i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guidance </a:t>
            </a:r>
            <a:r>
              <a:rPr lang="en-IN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of: Mr. </a:t>
            </a:r>
            <a:r>
              <a:rPr lang="en-IN" sz="36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Sabyasachi</a:t>
            </a:r>
            <a:r>
              <a:rPr lang="en-IN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Mukherjee</a:t>
            </a:r>
          </a:p>
        </p:txBody>
      </p:sp>
    </p:spTree>
    <p:extLst>
      <p:ext uri="{BB962C8B-B14F-4D97-AF65-F5344CB8AC3E}">
        <p14:creationId xmlns:p14="http://schemas.microsoft.com/office/powerpoint/2010/main" val="19711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84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Explaining the Registration Process in Detail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377846" y="1646930"/>
            <a:ext cx="9413716" cy="4327150"/>
            <a:chOff x="1377846" y="1646930"/>
            <a:chExt cx="9413716" cy="4327150"/>
          </a:xfrm>
        </p:grpSpPr>
        <p:grpSp>
          <p:nvGrpSpPr>
            <p:cNvPr id="28" name="Group 27"/>
            <p:cNvGrpSpPr/>
            <p:nvPr/>
          </p:nvGrpSpPr>
          <p:grpSpPr>
            <a:xfrm>
              <a:off x="1377846" y="2259514"/>
              <a:ext cx="9413716" cy="1286326"/>
              <a:chOff x="1952373" y="2446644"/>
              <a:chExt cx="8089549" cy="136747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952373" y="2446644"/>
                <a:ext cx="8089549" cy="1367478"/>
                <a:chOff x="2593266" y="2430168"/>
                <a:chExt cx="6458460" cy="136747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735540" y="2556200"/>
                  <a:ext cx="2074118" cy="107669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Input: Name, Phone no. of parent/ student </a:t>
                  </a:r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19639" y="2553738"/>
                  <a:ext cx="2327804" cy="1079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stored into database for future reference</a:t>
                  </a:r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593266" y="2430168"/>
                  <a:ext cx="6458460" cy="13674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cxnSp>
            <p:nvCxnSpPr>
              <p:cNvPr id="24" name="Straight Arrow Connector 23"/>
              <p:cNvCxnSpPr>
                <a:stCxn id="17" idx="3"/>
                <a:endCxn id="26" idx="1"/>
              </p:cNvCxnSpPr>
              <p:nvPr/>
            </p:nvCxnSpPr>
            <p:spPr>
              <a:xfrm flipV="1">
                <a:off x="4728517" y="3109792"/>
                <a:ext cx="2141837" cy="12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377846" y="4729225"/>
              <a:ext cx="9413716" cy="1244855"/>
              <a:chOff x="1952373" y="2446644"/>
              <a:chExt cx="8089549" cy="136747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52373" y="2446644"/>
                <a:ext cx="8089549" cy="1367478"/>
                <a:chOff x="2593266" y="2430168"/>
                <a:chExt cx="6458460" cy="1367478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702019" y="2553738"/>
                  <a:ext cx="2107639" cy="1079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Input: Multiple photos to train</a:t>
                  </a:r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519639" y="2553738"/>
                  <a:ext cx="2327804" cy="1079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Stored using specific folder structure </a:t>
                  </a:r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3266" y="2430168"/>
                  <a:ext cx="6458460" cy="13674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>
                <a:stCxn id="36" idx="3"/>
                <a:endCxn id="37" idx="1"/>
              </p:cNvCxnSpPr>
              <p:nvPr/>
            </p:nvCxnSpPr>
            <p:spPr>
              <a:xfrm>
                <a:off x="4728517" y="3109792"/>
                <a:ext cx="214183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1377846" y="1646930"/>
              <a:ext cx="792481" cy="470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1</a:t>
              </a:r>
              <a:endParaRPr lang="en-IN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80048" y="4077419"/>
              <a:ext cx="792481" cy="470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5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84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Starting with the image captures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35470" y="1670633"/>
            <a:ext cx="9959627" cy="923330"/>
            <a:chOff x="915150" y="1986417"/>
            <a:chExt cx="9959627" cy="923330"/>
          </a:xfrm>
        </p:grpSpPr>
        <p:sp>
          <p:nvSpPr>
            <p:cNvPr id="3" name="Rectangle 2"/>
            <p:cNvSpPr/>
            <p:nvPr/>
          </p:nvSpPr>
          <p:spPr>
            <a:xfrm>
              <a:off x="915150" y="2133154"/>
              <a:ext cx="4649851" cy="646331"/>
            </a:xfrm>
            <a:prstGeom prst="rect">
              <a:avLst/>
            </a:prstGeom>
            <a:solidFill>
              <a:srgbClr val="404040"/>
            </a:solidFill>
          </p:spPr>
          <p:txBody>
            <a:bodyPr wrap="square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cv2.</a:t>
              </a:r>
              <a:r>
                <a:rPr lang="en-IN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VideoCapture</a:t>
              </a:r>
              <a:r>
                <a:rPr lang="en-IN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(0, cv2.CAP_DSHOW)</a:t>
              </a:r>
            </a:p>
            <a:p>
              <a:r>
                <a:rPr lang="en-IN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cv2.</a:t>
              </a:r>
              <a:r>
                <a:rPr lang="en-IN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namedWindow</a:t>
              </a:r>
              <a:r>
                <a:rPr lang="en-IN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IN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"Capture image"</a:t>
              </a:r>
              <a:r>
                <a:rPr lang="en-IN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en-IN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22736" y="1986417"/>
              <a:ext cx="40520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Consolas" panose="020B0609020204030204" pitchFamily="49" charset="0"/>
                </a:rPr>
                <a:t>Capture </a:t>
              </a:r>
              <a:r>
                <a:rPr lang="en-US">
                  <a:latin typeface="Consolas" panose="020B0609020204030204" pitchFamily="49" charset="0"/>
                </a:rPr>
                <a:t>12 training images</a:t>
              </a:r>
            </a:p>
            <a:p>
              <a:pPr marL="342900" indent="-342900">
                <a:buAutoNum type="alphaLcPeriod"/>
              </a:pPr>
              <a:r>
                <a:rPr lang="en-US" smtClean="0">
                  <a:latin typeface="Consolas" panose="020B0609020204030204" pitchFamily="49" charset="0"/>
                </a:rPr>
                <a:t>0</a:t>
              </a:r>
            </a:p>
            <a:p>
              <a:pPr marL="342900" indent="-342900">
                <a:buAutoNum type="alphaLcPeriod"/>
              </a:pPr>
              <a:r>
                <a:rPr lang="en-US" smtClean="0">
                  <a:latin typeface="Consolas" panose="020B0609020204030204" pitchFamily="49" charset="0"/>
                </a:rPr>
                <a:t>captureDevice</a:t>
              </a:r>
              <a:endParaRPr lang="en-IN"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3" idx="3"/>
              <a:endCxn id="5" idx="1"/>
            </p:cNvCxnSpPr>
            <p:nvPr/>
          </p:nvCxnSpPr>
          <p:spPr>
            <a:xfrm flipV="1">
              <a:off x="5565001" y="2448082"/>
              <a:ext cx="1257735" cy="8238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5469" y="4177099"/>
            <a:ext cx="10017288" cy="646331"/>
            <a:chOff x="745729" y="2124916"/>
            <a:chExt cx="10017288" cy="646331"/>
          </a:xfrm>
        </p:grpSpPr>
        <p:sp>
          <p:nvSpPr>
            <p:cNvPr id="16" name="Rectangle 15"/>
            <p:cNvSpPr/>
            <p:nvPr/>
          </p:nvSpPr>
          <p:spPr>
            <a:xfrm>
              <a:off x="745729" y="2124916"/>
              <a:ext cx="4649851" cy="646331"/>
            </a:xfrm>
            <a:prstGeom prst="rect">
              <a:avLst/>
            </a:prstGeom>
            <a:solidFill>
              <a:srgbClr val="404040"/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cv2.</a:t>
              </a:r>
              <a:r>
                <a:rPr lang="en-US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imshow</a:t>
              </a:r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"Capture image"</a:t>
              </a:r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, frame)</a:t>
              </a:r>
            </a:p>
            <a:p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k = cv2.</a:t>
              </a:r>
              <a:r>
                <a:rPr lang="en-US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waitKey</a:t>
              </a:r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(1)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10976" y="2260737"/>
              <a:ext cx="40520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latin typeface="Consolas" panose="020B0609020204030204" pitchFamily="49" charset="0"/>
                </a:rPr>
                <a:t>Showing the camera on screen</a:t>
              </a:r>
              <a:endParaRPr lang="en-IN">
                <a:latin typeface="Consolas" panose="020B06090202040302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6" idx="3"/>
              <a:endCxn id="18" idx="1"/>
            </p:cNvCxnSpPr>
            <p:nvPr/>
          </p:nvCxnSpPr>
          <p:spPr>
            <a:xfrm flipV="1">
              <a:off x="5395580" y="2445403"/>
              <a:ext cx="1315396" cy="2679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5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94830" y="758519"/>
            <a:ext cx="10183147" cy="5329648"/>
            <a:chOff x="894830" y="725567"/>
            <a:chExt cx="10183147" cy="5329648"/>
          </a:xfrm>
        </p:grpSpPr>
        <p:sp>
          <p:nvSpPr>
            <p:cNvPr id="2" name="TextBox 1"/>
            <p:cNvSpPr txBox="1"/>
            <p:nvPr/>
          </p:nvSpPr>
          <p:spPr>
            <a:xfrm>
              <a:off x="894830" y="725567"/>
              <a:ext cx="21149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smtClean="0">
                  <a:latin typeface="Arial Rounded MT Bold" panose="020F0704030504030204" pitchFamily="34" charset="0"/>
                </a:rPr>
                <a:t>(Contd…)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15150" y="1817370"/>
              <a:ext cx="10162827" cy="923330"/>
              <a:chOff x="915150" y="2133154"/>
              <a:chExt cx="10162827" cy="92333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15150" y="2133154"/>
                <a:ext cx="5140210" cy="923330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mtClean="0">
                    <a:solidFill>
                      <a:srgbClr val="F3ABE4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k%256 == </a:t>
                </a:r>
                <a:r>
                  <a:rPr lang="en-IN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27</a:t>
                </a:r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IN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or</a:t>
                </a:r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img_counter &gt; </a:t>
                </a:r>
                <a:r>
                  <a:rPr lang="en-IN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12</a:t>
                </a:r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IN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print</a:t>
                </a:r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IN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"Closing..."</a:t>
                </a:r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IN" smtClean="0">
                    <a:solidFill>
                      <a:srgbClr val="F3ABE4"/>
                    </a:solidFill>
                    <a:latin typeface="Consolas" panose="020B0609020204030204" pitchFamily="49" charset="0"/>
                  </a:rPr>
                  <a:t>break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25936" y="2270897"/>
                <a:ext cx="40520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</a:rPr>
                  <a:t>ESC </a:t>
                </a:r>
                <a:r>
                  <a:rPr lang="en-IN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</a:rPr>
                  <a:t>pressed or 12 images captured.</a:t>
                </a:r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3" idx="3"/>
                <a:endCxn id="5" idx="1"/>
              </p:cNvCxnSpPr>
              <p:nvPr/>
            </p:nvCxnSpPr>
            <p:spPr>
              <a:xfrm flipV="1">
                <a:off x="6055360" y="2594063"/>
                <a:ext cx="970576" cy="756"/>
              </a:xfrm>
              <a:prstGeom prst="straightConnector1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894830" y="3030725"/>
              <a:ext cx="9925294" cy="1754326"/>
              <a:chOff x="1484110" y="1889314"/>
              <a:chExt cx="9925294" cy="17543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484110" y="1889314"/>
                <a:ext cx="7344930" cy="1754326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>
                    <a:solidFill>
                      <a:srgbClr val="F3ABE4"/>
                    </a:solidFill>
                    <a:latin typeface="Consolas" panose="020B0609020204030204" pitchFamily="49" charset="0"/>
                  </a:rPr>
                  <a:t>elif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k%</a:t>
                </a:r>
                <a:r>
                  <a:rPr lang="en-IN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256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IN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32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: </a:t>
                </a:r>
              </a:p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img_name 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= </a:t>
                </a:r>
                <a:endParaRPr lang="en-IN" smtClean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IN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path 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 </a:t>
                </a:r>
                <a:r>
                  <a:rPr lang="en-IN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'/opencv_frame_{}.png'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IN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format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(img_counter)</a:t>
                </a:r>
              </a:p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cv2.</a:t>
                </a:r>
                <a:r>
                  <a:rPr lang="en-IN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imwrite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(img_name, frame)</a:t>
                </a:r>
              </a:p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IN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print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IN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"{} written!"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.format(img_name))</a:t>
                </a:r>
              </a:p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img_counter += 1</a:t>
                </a:r>
                <a:endParaRPr lang="en-IN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331980" y="2575697"/>
                <a:ext cx="20774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</a:rPr>
                  <a:t>SPACE </a:t>
                </a:r>
                <a:r>
                  <a:rPr lang="en-IN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</a:rPr>
                  <a:t>pressed</a:t>
                </a:r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0" idx="3"/>
                <a:endCxn id="21" idx="1"/>
              </p:cNvCxnSpPr>
              <p:nvPr/>
            </p:nvCxnSpPr>
            <p:spPr>
              <a:xfrm flipV="1">
                <a:off x="8829040" y="2760363"/>
                <a:ext cx="502940" cy="6114"/>
              </a:xfrm>
              <a:prstGeom prst="straightConnector1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894830" y="5402949"/>
              <a:ext cx="9616651" cy="652266"/>
              <a:chOff x="1484110" y="2437954"/>
              <a:chExt cx="9616651" cy="652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84110" y="2437954"/>
                <a:ext cx="7344930" cy="646331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cam.</a:t>
                </a:r>
                <a:r>
                  <a:rPr lang="en-IN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release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cv2.</a:t>
                </a:r>
                <a:r>
                  <a:rPr lang="en-IN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destroyAllWindows</a:t>
                </a:r>
                <a:r>
                  <a:rPr lang="en-IN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()</a:t>
                </a:r>
                <a:endParaRPr lang="en-IN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406119" y="2443889"/>
                <a:ext cx="1694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</a:rPr>
                  <a:t>Stop video capture</a:t>
                </a:r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1"/>
              </p:cNvCxnSpPr>
              <p:nvPr/>
            </p:nvCxnSpPr>
            <p:spPr>
              <a:xfrm>
                <a:off x="8829040" y="2761120"/>
                <a:ext cx="577079" cy="5935"/>
              </a:xfrm>
              <a:prstGeom prst="straightConnector1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70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34734" y="3090337"/>
            <a:ext cx="6815669" cy="732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Permit The Person</a:t>
            </a:r>
            <a:endParaRPr lang="en-IN" sz="40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555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Permit Entry to a Parent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56146" y="2350931"/>
            <a:ext cx="8616442" cy="2773003"/>
            <a:chOff x="1450197" y="1848422"/>
            <a:chExt cx="8616442" cy="2773003"/>
          </a:xfrm>
        </p:grpSpPr>
        <p:grpSp>
          <p:nvGrpSpPr>
            <p:cNvPr id="22" name="Group 21"/>
            <p:cNvGrpSpPr/>
            <p:nvPr/>
          </p:nvGrpSpPr>
          <p:grpSpPr>
            <a:xfrm>
              <a:off x="1450197" y="1848422"/>
              <a:ext cx="4143295" cy="1356096"/>
              <a:chOff x="1509932" y="1996705"/>
              <a:chExt cx="6420360" cy="18788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9932" y="2648411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Entry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80107" y="1996705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parent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84224" y="3211793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student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2" name="Elbow Connector 11"/>
              <p:cNvCxnSpPr>
                <a:stCxn id="4" idx="3"/>
                <a:endCxn id="9" idx="1"/>
              </p:cNvCxnSpPr>
              <p:nvPr/>
            </p:nvCxnSpPr>
            <p:spPr>
              <a:xfrm flipV="1">
                <a:off x="3556000" y="2328580"/>
                <a:ext cx="2324107" cy="65170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4" idx="3"/>
                <a:endCxn id="10" idx="1"/>
              </p:cNvCxnSpPr>
              <p:nvPr/>
            </p:nvCxnSpPr>
            <p:spPr>
              <a:xfrm>
                <a:off x="3556000" y="2980286"/>
                <a:ext cx="2328224" cy="56338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>
              <a:stCxn id="9" idx="3"/>
              <a:endCxn id="19" idx="0"/>
            </p:cNvCxnSpPr>
            <p:nvPr/>
          </p:nvCxnSpPr>
          <p:spPr>
            <a:xfrm>
              <a:off x="5590835" y="2087961"/>
              <a:ext cx="2652589" cy="51592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20209" y="2603887"/>
              <a:ext cx="3646430" cy="510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Input: Capture image of the parent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20209" y="3934617"/>
              <a:ext cx="3646430" cy="686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Verify / Unverify </a:t>
              </a:r>
              <a:r>
                <a:rPr lang="en-IN" sz="120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the </a:t>
              </a:r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parent.</a:t>
              </a:r>
              <a:endParaRPr lang="en-IN" sz="120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9" idx="2"/>
              <a:endCxn id="30" idx="0"/>
            </p:cNvCxnSpPr>
            <p:nvPr/>
          </p:nvCxnSpPr>
          <p:spPr>
            <a:xfrm>
              <a:off x="8243424" y="3113901"/>
              <a:ext cx="0" cy="820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0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555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Permit Entry to a Student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56146" y="2350931"/>
            <a:ext cx="8616442" cy="2773003"/>
            <a:chOff x="1450197" y="1848422"/>
            <a:chExt cx="8616442" cy="2773003"/>
          </a:xfrm>
        </p:grpSpPr>
        <p:grpSp>
          <p:nvGrpSpPr>
            <p:cNvPr id="22" name="Group 21"/>
            <p:cNvGrpSpPr/>
            <p:nvPr/>
          </p:nvGrpSpPr>
          <p:grpSpPr>
            <a:xfrm>
              <a:off x="1450197" y="1848422"/>
              <a:ext cx="4143295" cy="1356096"/>
              <a:chOff x="1509932" y="1996705"/>
              <a:chExt cx="6420360" cy="18788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9932" y="2648411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Entry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80107" y="1996705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parent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84224" y="3211793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student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2" name="Elbow Connector 11"/>
              <p:cNvCxnSpPr>
                <a:stCxn id="4" idx="3"/>
                <a:endCxn id="9" idx="1"/>
              </p:cNvCxnSpPr>
              <p:nvPr/>
            </p:nvCxnSpPr>
            <p:spPr>
              <a:xfrm flipV="1">
                <a:off x="3556000" y="2328580"/>
                <a:ext cx="2324107" cy="65170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4" idx="3"/>
                <a:endCxn id="10" idx="1"/>
              </p:cNvCxnSpPr>
              <p:nvPr/>
            </p:nvCxnSpPr>
            <p:spPr>
              <a:xfrm>
                <a:off x="3556000" y="2980286"/>
                <a:ext cx="2328224" cy="56338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>
              <a:stCxn id="10" idx="3"/>
              <a:endCxn id="19" idx="0"/>
            </p:cNvCxnSpPr>
            <p:nvPr/>
          </p:nvCxnSpPr>
          <p:spPr>
            <a:xfrm flipV="1">
              <a:off x="5593492" y="2603887"/>
              <a:ext cx="2649932" cy="361093"/>
            </a:xfrm>
            <a:prstGeom prst="bentConnector4">
              <a:avLst>
                <a:gd name="adj1" fmla="val 15599"/>
                <a:gd name="adj2" fmla="val 16330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20209" y="2603887"/>
              <a:ext cx="3646430" cy="510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Input: Capture image of the student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20209" y="3934617"/>
              <a:ext cx="3646430" cy="686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Verify / Unverify the student.</a:t>
              </a:r>
            </a:p>
          </p:txBody>
        </p:sp>
        <p:cxnSp>
          <p:nvCxnSpPr>
            <p:cNvPr id="11" name="Straight Arrow Connector 10"/>
            <p:cNvCxnSpPr>
              <a:stCxn id="19" idx="2"/>
              <a:endCxn id="30" idx="0"/>
            </p:cNvCxnSpPr>
            <p:nvPr/>
          </p:nvCxnSpPr>
          <p:spPr>
            <a:xfrm>
              <a:off x="8243424" y="3113901"/>
              <a:ext cx="0" cy="820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1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846" y="687945"/>
            <a:ext cx="9413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Explaining the Face Recognization Process in Detail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377846" y="1852872"/>
            <a:ext cx="9413716" cy="1944771"/>
            <a:chOff x="1377846" y="1646930"/>
            <a:chExt cx="9413716" cy="2340178"/>
          </a:xfrm>
        </p:grpSpPr>
        <p:grpSp>
          <p:nvGrpSpPr>
            <p:cNvPr id="28" name="Group 27"/>
            <p:cNvGrpSpPr/>
            <p:nvPr/>
          </p:nvGrpSpPr>
          <p:grpSpPr>
            <a:xfrm>
              <a:off x="1377846" y="2259513"/>
              <a:ext cx="9413716" cy="1727595"/>
              <a:chOff x="1952373" y="2446643"/>
              <a:chExt cx="8089549" cy="183658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952373" y="2446643"/>
                <a:ext cx="8089549" cy="1836586"/>
                <a:chOff x="2593266" y="2430167"/>
                <a:chExt cx="6458460" cy="183658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735540" y="2556200"/>
                  <a:ext cx="2074118" cy="14916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Input: Name, Phone no. of parent/ student </a:t>
                  </a:r>
                  <a:endParaRPr lang="en-IN" sz="160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19638" y="2553738"/>
                  <a:ext cx="2345585" cy="14940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Check existing database for respective role ( Parent / Student )</a:t>
                  </a:r>
                  <a:endParaRPr lang="en-IN" sz="160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593266" y="2430167"/>
                  <a:ext cx="6458460" cy="1836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cxnSp>
            <p:nvCxnSpPr>
              <p:cNvPr id="24" name="Straight Arrow Connector 23"/>
              <p:cNvCxnSpPr>
                <a:stCxn id="17" idx="3"/>
                <a:endCxn id="26" idx="1"/>
              </p:cNvCxnSpPr>
              <p:nvPr/>
            </p:nvCxnSpPr>
            <p:spPr>
              <a:xfrm flipV="1">
                <a:off x="4728517" y="3317254"/>
                <a:ext cx="2141837" cy="12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1377846" y="1646930"/>
              <a:ext cx="792481" cy="470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1</a:t>
              </a:r>
              <a:endParaRPr lang="en-IN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1965" y="4081206"/>
            <a:ext cx="9413716" cy="2340178"/>
            <a:chOff x="1377846" y="1646930"/>
            <a:chExt cx="9413716" cy="2340178"/>
          </a:xfrm>
        </p:grpSpPr>
        <p:grpSp>
          <p:nvGrpSpPr>
            <p:cNvPr id="20" name="Group 19"/>
            <p:cNvGrpSpPr/>
            <p:nvPr/>
          </p:nvGrpSpPr>
          <p:grpSpPr>
            <a:xfrm>
              <a:off x="1377846" y="2259513"/>
              <a:ext cx="9413716" cy="1727595"/>
              <a:chOff x="1952373" y="2446643"/>
              <a:chExt cx="8089549" cy="183658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952373" y="2446643"/>
                <a:ext cx="8089549" cy="1836586"/>
                <a:chOff x="2593266" y="2430167"/>
                <a:chExt cx="6458460" cy="183658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735540" y="2556200"/>
                  <a:ext cx="2074118" cy="14916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Take a single image of </a:t>
                  </a:r>
                  <a:r>
                    <a:rPr lang="en-IN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parent/ </a:t>
                  </a:r>
                  <a:r>
                    <a:rPr lang="en-IN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student </a:t>
                  </a:r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519638" y="2553738"/>
                  <a:ext cx="2345585" cy="14940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Try to match the person and return prediction</a:t>
                  </a:r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593266" y="2430167"/>
                  <a:ext cx="6458460" cy="1836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cxnSp>
            <p:nvCxnSpPr>
              <p:cNvPr id="25" name="Straight Arrow Connector 24"/>
              <p:cNvCxnSpPr>
                <a:stCxn id="29" idx="3"/>
                <a:endCxn id="30" idx="1"/>
              </p:cNvCxnSpPr>
              <p:nvPr/>
            </p:nvCxnSpPr>
            <p:spPr>
              <a:xfrm flipV="1">
                <a:off x="4728517" y="3317254"/>
                <a:ext cx="2141837" cy="12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1377846" y="1646930"/>
              <a:ext cx="792481" cy="470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2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3703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Permit Entry (Parent / Student)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33172" y="1956883"/>
            <a:ext cx="10429100" cy="1200329"/>
            <a:chOff x="733172" y="2335825"/>
            <a:chExt cx="10429100" cy="1200329"/>
          </a:xfrm>
        </p:grpSpPr>
        <p:sp>
          <p:nvSpPr>
            <p:cNvPr id="5" name="Rectangle 4"/>
            <p:cNvSpPr/>
            <p:nvPr/>
          </p:nvSpPr>
          <p:spPr>
            <a:xfrm>
              <a:off x="7702387" y="2335825"/>
              <a:ext cx="34598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mtClean="0">
                  <a:latin typeface="Consolas" panose="020B0609020204030204" pitchFamily="49" charset="0"/>
                </a:rPr>
                <a:t>Train </a:t>
              </a:r>
              <a:r>
                <a:rPr lang="en-IN">
                  <a:latin typeface="Consolas" panose="020B0609020204030204" pitchFamily="49" charset="0"/>
                </a:rPr>
                <a:t>the model based on </a:t>
              </a:r>
              <a:r>
                <a:rPr lang="en-IN">
                  <a:latin typeface="Consolas" panose="020B0609020204030204" pitchFamily="49" charset="0"/>
                </a:rPr>
                <a:t>student </a:t>
              </a:r>
              <a:r>
                <a:rPr lang="en-IN" smtClean="0">
                  <a:latin typeface="Consolas" panose="020B0609020204030204" pitchFamily="49" charset="0"/>
                </a:rPr>
                <a:t>or </a:t>
              </a:r>
              <a:r>
                <a:rPr lang="en-IN">
                  <a:latin typeface="Consolas" panose="020B0609020204030204" pitchFamily="49" charset="0"/>
                </a:rPr>
                <a:t>parent folder</a:t>
              </a:r>
              <a:r>
                <a:rPr lang="en-IN">
                  <a:latin typeface="Consolas" panose="020B0609020204030204" pitchFamily="49" charset="0"/>
                </a:rPr>
                <a:t>. </a:t>
              </a:r>
              <a:endParaRPr lang="en-IN" smtClean="0">
                <a:latin typeface="Consolas" panose="020B0609020204030204" pitchFamily="49" charset="0"/>
              </a:endParaRPr>
            </a:p>
            <a:p>
              <a:endParaRPr lang="en-IN">
                <a:latin typeface="Consolas" panose="020B0609020204030204" pitchFamily="49" charset="0"/>
              </a:endParaRPr>
            </a:p>
            <a:p>
              <a:r>
                <a:rPr lang="en-IN" smtClean="0">
                  <a:latin typeface="Consolas" panose="020B0609020204030204" pitchFamily="49" charset="0"/>
                </a:rPr>
                <a:t>Take that as a parameter.</a:t>
              </a:r>
              <a:endParaRPr lang="en-IN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3172" y="2389889"/>
              <a:ext cx="6301942" cy="1077218"/>
            </a:xfrm>
            <a:prstGeom prst="rect">
              <a:avLst/>
            </a:prstGeom>
            <a:solidFill>
              <a:srgbClr val="404040"/>
            </a:solidFill>
          </p:spPr>
          <p:txBody>
            <a:bodyPr wrap="square">
              <a:spAutoFit/>
            </a:bodyPr>
            <a:lstStyle/>
            <a:p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faces, labels 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= </a:t>
              </a:r>
              <a:endParaRPr lang="en-IN" sz="1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IN" sz="1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IN" sz="160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DataPreparation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().</a:t>
              </a:r>
              <a:r>
                <a:rPr lang="en-IN" sz="160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data_preparation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("../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training-data</a:t>
              </a:r>
              <a:r>
                <a:rPr lang="en-IN" sz="160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/"</a:t>
              </a:r>
            </a:p>
            <a:p>
              <a:r>
                <a:rPr lang="en-IN" sz="160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									  + identity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en-IN" sz="1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5" idx="1"/>
            </p:cNvCxnSpPr>
            <p:nvPr/>
          </p:nvCxnSpPr>
          <p:spPr>
            <a:xfrm>
              <a:off x="7035114" y="2928498"/>
              <a:ext cx="667273" cy="749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33172" y="3965603"/>
            <a:ext cx="9669177" cy="369332"/>
            <a:chOff x="733172" y="4451636"/>
            <a:chExt cx="9669177" cy="369332"/>
          </a:xfrm>
        </p:grpSpPr>
        <p:sp>
          <p:nvSpPr>
            <p:cNvPr id="21" name="Rectangle 20"/>
            <p:cNvSpPr/>
            <p:nvPr/>
          </p:nvSpPr>
          <p:spPr>
            <a:xfrm>
              <a:off x="733172" y="4468112"/>
              <a:ext cx="6301942" cy="338554"/>
            </a:xfrm>
            <a:prstGeom prst="rect">
              <a:avLst/>
            </a:prstGeom>
            <a:solidFill>
              <a:srgbClr val="404040"/>
            </a:solidFill>
          </p:spPr>
          <p:txBody>
            <a:bodyPr wrap="square">
              <a:spAutoFit/>
            </a:bodyPr>
            <a:lstStyle/>
            <a:p>
              <a:r>
                <a:rPr lang="en-IN" sz="160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face_recognizer 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r>
                <a:rPr lang="en-IN" sz="1600">
                  <a:latin typeface="Consolas" panose="020B0609020204030204" pitchFamily="49" charset="0"/>
                </a:rPr>
                <a:t> </a:t>
              </a:r>
              <a:r>
                <a:rPr lang="en-IN" sz="160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FaceRecogniser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().</a:t>
              </a:r>
              <a:r>
                <a:rPr lang="en-IN" sz="160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create_model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IN" sz="1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64850" y="4451636"/>
              <a:ext cx="23374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>
                  <a:latin typeface="Consolas" panose="020B0609020204030204" pitchFamily="49" charset="0"/>
                </a:rPr>
                <a:t>Create </a:t>
              </a:r>
              <a:r>
                <a:rPr lang="en-IN" smtClean="0">
                  <a:latin typeface="Consolas" panose="020B0609020204030204" pitchFamily="49" charset="0"/>
                </a:rPr>
                <a:t>the model</a:t>
              </a:r>
              <a:r>
                <a:rPr lang="en-IN">
                  <a:latin typeface="Consolas" panose="020B0609020204030204" pitchFamily="49" charset="0"/>
                </a:rPr>
                <a:t>.</a:t>
              </a:r>
              <a:endParaRPr lang="en-IN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7" idx="1"/>
            </p:cNvCxnSpPr>
            <p:nvPr/>
          </p:nvCxnSpPr>
          <p:spPr>
            <a:xfrm flipV="1">
              <a:off x="7035114" y="4636302"/>
              <a:ext cx="1029736" cy="1087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3172" y="5087537"/>
            <a:ext cx="10935550" cy="923330"/>
            <a:chOff x="733172" y="4179782"/>
            <a:chExt cx="10935550" cy="923330"/>
          </a:xfrm>
        </p:grpSpPr>
        <p:sp>
          <p:nvSpPr>
            <p:cNvPr id="35" name="Rectangle 34"/>
            <p:cNvSpPr/>
            <p:nvPr/>
          </p:nvSpPr>
          <p:spPr>
            <a:xfrm>
              <a:off x="733172" y="4468112"/>
              <a:ext cx="6301942" cy="338554"/>
            </a:xfrm>
            <a:prstGeom prst="rect">
              <a:avLst/>
            </a:prstGeom>
            <a:solidFill>
              <a:srgbClr val="404040"/>
            </a:solidFill>
          </p:spPr>
          <p:txBody>
            <a:bodyPr wrap="square">
              <a:spAutoFit/>
            </a:bodyPr>
            <a:lstStyle/>
            <a:p>
              <a:r>
                <a:rPr lang="en-IN" sz="160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face_recognizer.</a:t>
              </a:r>
              <a:r>
                <a:rPr lang="en-IN" sz="160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train</a:t>
              </a:r>
              <a:r>
                <a:rPr lang="en-IN" sz="160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(faces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, np.</a:t>
              </a:r>
              <a:r>
                <a:rPr lang="en-IN" sz="160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IN" sz="1600">
                  <a:solidFill>
                    <a:schemeClr val="bg1"/>
                  </a:solidFill>
                  <a:latin typeface="Consolas" panose="020B0609020204030204" pitchFamily="49" charset="0"/>
                </a:rPr>
                <a:t>(labels))</a:t>
              </a:r>
              <a:endParaRPr lang="en-IN" sz="1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64850" y="4179782"/>
              <a:ext cx="36038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mtClean="0">
                  <a:latin typeface="Consolas" panose="020B0609020204030204" pitchFamily="49" charset="0"/>
                </a:rPr>
                <a:t>Train the model with </a:t>
              </a:r>
            </a:p>
            <a:p>
              <a:r>
                <a:rPr lang="en-IN">
                  <a:latin typeface="Consolas" panose="020B0609020204030204" pitchFamily="49" charset="0"/>
                </a:rPr>
                <a:t>e</a:t>
              </a:r>
              <a:r>
                <a:rPr lang="en-IN" smtClean="0">
                  <a:latin typeface="Consolas" panose="020B0609020204030204" pitchFamily="49" charset="0"/>
                </a:rPr>
                <a:t>xisting parent or student </a:t>
              </a:r>
            </a:p>
            <a:p>
              <a:r>
                <a:rPr lang="en-IN" smtClean="0">
                  <a:latin typeface="Consolas" panose="020B0609020204030204" pitchFamily="49" charset="0"/>
                </a:rPr>
                <a:t>data</a:t>
              </a:r>
              <a:endParaRPr lang="en-IN">
                <a:latin typeface="Consolas" panose="020B06090202040302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5" idx="3"/>
              <a:endCxn id="36" idx="1"/>
            </p:cNvCxnSpPr>
            <p:nvPr/>
          </p:nvCxnSpPr>
          <p:spPr>
            <a:xfrm>
              <a:off x="7035114" y="4637389"/>
              <a:ext cx="1029736" cy="4058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34734" y="3090337"/>
            <a:ext cx="6815669" cy="732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demonstration</a:t>
            </a:r>
            <a:endParaRPr lang="en-IN" sz="40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61734" y="3040910"/>
            <a:ext cx="6815669" cy="732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Model</a:t>
            </a:r>
            <a:endParaRPr lang="en-IN" sz="48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909667" y="372255"/>
            <a:ext cx="637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MOTIVATION</a:t>
            </a:r>
            <a:endParaRPr lang="en-IN" sz="4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9837" y="2334290"/>
            <a:ext cx="9432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Today’s world is growing technically day by day. In this technical world deep learning has a great role to play with automation in various kind of fields. </a:t>
            </a:r>
          </a:p>
          <a:p>
            <a:endParaRPr lang="en-IN" sz="200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Deep learning provides us security facilities in various fields. </a:t>
            </a:r>
          </a:p>
          <a:p>
            <a:endParaRPr lang="en-IN" sz="200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Model -&gt; Training -&gt; Testing -&gt; Prediction / Recognition</a:t>
            </a:r>
            <a:r>
              <a:rPr lang="en-IN" sz="200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20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-&gt; Result</a:t>
            </a:r>
          </a:p>
        </p:txBody>
      </p:sp>
    </p:spTree>
    <p:extLst>
      <p:ext uri="{BB962C8B-B14F-4D97-AF65-F5344CB8AC3E}">
        <p14:creationId xmlns:p14="http://schemas.microsoft.com/office/powerpoint/2010/main" val="32480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84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Our model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371041" y="1432320"/>
            <a:ext cx="9404058" cy="4899758"/>
            <a:chOff x="1008573" y="1415844"/>
            <a:chExt cx="9404058" cy="4899758"/>
          </a:xfrm>
        </p:grpSpPr>
        <p:sp>
          <p:nvSpPr>
            <p:cNvPr id="17" name="Rectangle 16"/>
            <p:cNvSpPr/>
            <p:nvPr/>
          </p:nvSpPr>
          <p:spPr>
            <a:xfrm>
              <a:off x="1008573" y="2826020"/>
              <a:ext cx="1294727" cy="545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Take a photo</a:t>
              </a:r>
              <a:endParaRPr lang="en-IN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5649" y="2773515"/>
              <a:ext cx="1960960" cy="6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Check if no face detected</a:t>
              </a:r>
              <a:endParaRPr lang="en-IN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17" idx="3"/>
              <a:endCxn id="49" idx="1"/>
            </p:cNvCxnSpPr>
            <p:nvPr/>
          </p:nvCxnSpPr>
          <p:spPr>
            <a:xfrm flipV="1">
              <a:off x="2303300" y="3098694"/>
              <a:ext cx="143808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604829" y="2782266"/>
              <a:ext cx="1807802" cy="6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Check if multiple faces detected</a:t>
              </a:r>
              <a:endParaRPr lang="en-IN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2" name="Elbow Connector 11"/>
            <p:cNvCxnSpPr>
              <a:stCxn id="17" idx="3"/>
              <a:endCxn id="32" idx="2"/>
            </p:cNvCxnSpPr>
            <p:nvPr/>
          </p:nvCxnSpPr>
          <p:spPr>
            <a:xfrm>
              <a:off x="2303300" y="3098695"/>
              <a:ext cx="7205430" cy="344726"/>
            </a:xfrm>
            <a:prstGeom prst="bentConnector4">
              <a:avLst>
                <a:gd name="adj1" fmla="val 7486"/>
                <a:gd name="adj2" fmla="val 2834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7" idx="3"/>
              <a:endCxn id="26" idx="2"/>
            </p:cNvCxnSpPr>
            <p:nvPr/>
          </p:nvCxnSpPr>
          <p:spPr>
            <a:xfrm>
              <a:off x="2303300" y="3098695"/>
              <a:ext cx="4772829" cy="335975"/>
            </a:xfrm>
            <a:prstGeom prst="bentConnector4">
              <a:avLst>
                <a:gd name="adj1" fmla="val 17809"/>
                <a:gd name="adj2" fmla="val 1680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741382" y="2768116"/>
              <a:ext cx="1960960" cy="6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Check if one face detected</a:t>
              </a:r>
              <a:endParaRPr lang="en-IN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</p:cNvCxnSpPr>
            <p:nvPr/>
          </p:nvCxnSpPr>
          <p:spPr>
            <a:xfrm>
              <a:off x="4721862" y="3429271"/>
              <a:ext cx="0" cy="1019166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741382" y="4448437"/>
              <a:ext cx="1960960" cy="8291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Check database for any match using our model</a:t>
              </a:r>
              <a:endParaRPr lang="en-IN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41382" y="5762377"/>
              <a:ext cx="1960960" cy="55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Predict</a:t>
              </a:r>
              <a:endParaRPr lang="en-IN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61" idx="2"/>
              <a:endCxn id="62" idx="0"/>
            </p:cNvCxnSpPr>
            <p:nvPr/>
          </p:nvCxnSpPr>
          <p:spPr>
            <a:xfrm>
              <a:off x="4721862" y="5277634"/>
              <a:ext cx="0" cy="484743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26" idx="0"/>
              <a:endCxn id="75" idx="2"/>
            </p:cNvCxnSpPr>
            <p:nvPr/>
          </p:nvCxnSpPr>
          <p:spPr>
            <a:xfrm rot="5400000" flipH="1" flipV="1">
              <a:off x="7399342" y="1753786"/>
              <a:ext cx="696516" cy="134294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2" idx="0"/>
              <a:endCxn id="75" idx="2"/>
            </p:cNvCxnSpPr>
            <p:nvPr/>
          </p:nvCxnSpPr>
          <p:spPr>
            <a:xfrm rot="16200000" flipV="1">
              <a:off x="8611268" y="1884804"/>
              <a:ext cx="705267" cy="108965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7515171" y="1415844"/>
              <a:ext cx="1807802" cy="6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No processing takes place </a:t>
              </a:r>
              <a:endParaRPr lang="en-IN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73642"/>
            <a:ext cx="6815669" cy="626988"/>
          </a:xfrm>
        </p:spPr>
        <p:txBody>
          <a:bodyPr/>
          <a:lstStyle/>
          <a:p>
            <a:r>
              <a:rPr lang="en-IN" sz="32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References</a:t>
            </a:r>
            <a:endParaRPr lang="en-IN" sz="32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636" y="3583454"/>
            <a:ext cx="6815669" cy="1528357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>
                <a:hlinkClick r:id="rId2"/>
              </a:rPr>
              <a:t>GeeksforGeeks | A computer science portal </a:t>
            </a:r>
            <a:r>
              <a:rPr lang="en-US" sz="3200">
                <a:hlinkClick r:id="rId2"/>
              </a:rPr>
              <a:t>for </a:t>
            </a:r>
            <a:r>
              <a:rPr lang="en-US" sz="3200" smtClean="0">
                <a:hlinkClick r:id="rId2"/>
              </a:rPr>
              <a:t>geeks</a:t>
            </a:r>
            <a:endParaRPr lang="en-US" sz="320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 smtClean="0">
                <a:hlinkClick r:id="rId3"/>
              </a:rPr>
              <a:t>Stack </a:t>
            </a:r>
            <a:r>
              <a:rPr lang="en-US" sz="3200">
                <a:hlinkClick r:id="rId3"/>
              </a:rPr>
              <a:t>Overflow - Where Developers Learn, Share, &amp; </a:t>
            </a:r>
            <a:r>
              <a:rPr lang="en-US" sz="3200">
                <a:hlinkClick r:id="rId3"/>
              </a:rPr>
              <a:t>Build </a:t>
            </a:r>
            <a:r>
              <a:rPr lang="en-US" sz="3200" smtClean="0">
                <a:hlinkClick r:id="rId3"/>
              </a:rPr>
              <a:t>Careers</a:t>
            </a:r>
            <a:endParaRPr lang="en-US" sz="320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 smtClean="0">
                <a:hlinkClick r:id="rId4"/>
              </a:rPr>
              <a:t>Medium </a:t>
            </a:r>
            <a:r>
              <a:rPr lang="en-US" sz="3200">
                <a:hlinkClick r:id="rId4"/>
              </a:rPr>
              <a:t>– Where good ideas find you.</a:t>
            </a:r>
            <a:endParaRPr lang="en-IN" sz="29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smtClean="0">
                <a:hlinkClick r:id="rId5"/>
              </a:rPr>
              <a:t>Towards Data Science</a:t>
            </a:r>
            <a:endParaRPr lang="en-IN" sz="320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Python </a:t>
            </a:r>
            <a:r>
              <a:rPr lang="en-IN" sz="320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Programming </a:t>
            </a:r>
            <a:r>
              <a:rPr lang="en-IN" sz="320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Tutorials</a:t>
            </a:r>
            <a:endParaRPr lang="en-IN" sz="290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3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34734" y="1665195"/>
            <a:ext cx="6815669" cy="36399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Acknowledgement</a:t>
            </a:r>
          </a:p>
          <a:p>
            <a:endParaRPr lang="en-IN" sz="2000" b="1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We would like to thank our project Guide </a:t>
            </a:r>
            <a:r>
              <a:rPr lang="en-US" sz="2000" b="1">
                <a:latin typeface="Century Gothic" panose="020B0502020202020204" pitchFamily="34" charset="0"/>
              </a:rPr>
              <a:t>Mr. Sabyasachi Mukherjee</a:t>
            </a:r>
            <a:r>
              <a:rPr lang="en-US" sz="2000">
                <a:latin typeface="Century Gothic" panose="020B0502020202020204" pitchFamily="34" charset="0"/>
              </a:rPr>
              <a:t> for helping us to complete the project and helping us with all the facilities. 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We would also like to </a:t>
            </a:r>
            <a:r>
              <a:rPr lang="en-US" sz="2000">
                <a:latin typeface="Century Gothic" panose="020B0502020202020204" pitchFamily="34" charset="0"/>
              </a:rPr>
              <a:t>extend </a:t>
            </a:r>
            <a:r>
              <a:rPr lang="en-US" sz="2000" smtClean="0">
                <a:latin typeface="Century Gothic" panose="020B0502020202020204" pitchFamily="34" charset="0"/>
              </a:rPr>
              <a:t>our </a:t>
            </a:r>
            <a:r>
              <a:rPr lang="en-US" sz="2000">
                <a:latin typeface="Century Gothic" panose="020B0502020202020204" pitchFamily="34" charset="0"/>
              </a:rPr>
              <a:t>gratitude to Our HOD sir </a:t>
            </a:r>
            <a:r>
              <a:rPr lang="en-US" sz="2000" b="1">
                <a:latin typeface="Century Gothic" panose="020B0502020202020204" pitchFamily="34" charset="0"/>
              </a:rPr>
              <a:t>Dr. Debashis Chakraborty</a:t>
            </a:r>
            <a:r>
              <a:rPr lang="en-US" sz="2000">
                <a:latin typeface="Century Gothic" panose="020B0502020202020204" pitchFamily="34" charset="0"/>
              </a:rPr>
              <a:t>  and Our Prinicipal Sir </a:t>
            </a:r>
            <a:r>
              <a:rPr lang="en-US" sz="2000" b="1">
                <a:latin typeface="Century Gothic" panose="020B0502020202020204" pitchFamily="34" charset="0"/>
              </a:rPr>
              <a:t>Dr.P.P. Bhattacharya</a:t>
            </a:r>
            <a:r>
              <a:rPr lang="en-US" sz="2000">
                <a:latin typeface="Century Gothic" panose="020B0502020202020204" pitchFamily="34" charset="0"/>
              </a:rPr>
              <a:t> for providing all the required </a:t>
            </a:r>
            <a:r>
              <a:rPr lang="en-US" sz="2000">
                <a:latin typeface="Century Gothic" panose="020B0502020202020204" pitchFamily="34" charset="0"/>
              </a:rPr>
              <a:t>facilities</a:t>
            </a:r>
            <a:r>
              <a:rPr lang="en-US" sz="2000" smtClean="0">
                <a:latin typeface="Century Gothic" panose="020B0502020202020204" pitchFamily="34" charset="0"/>
              </a:rPr>
              <a:t>.</a:t>
            </a:r>
            <a:endParaRPr lang="en-IN" sz="2000" b="1" smtClean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  <a:p>
            <a:endParaRPr lang="en-IN" sz="2000" b="1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  <a:p>
            <a:endParaRPr lang="en-IN" sz="20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37460" y="3073867"/>
            <a:ext cx="3823731" cy="77320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28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99" y="1416901"/>
            <a:ext cx="3439229" cy="40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colorTemperature colorTemp="4000"/>
                    </a14:imgEffect>
                    <a14:imgEffect>
                      <a14:saturation sat="0"/>
                    </a14:imgEffect>
                    <a14:imgEffect>
                      <a14:brightnessContrast bright="-16000" contras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36"/>
            <a:ext cx="12192000" cy="6858000"/>
          </a:xfrm>
          <a:prstGeom prst="rect">
            <a:avLst/>
          </a:prstGeom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277772" y="506437"/>
            <a:ext cx="648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ABSTRACT</a:t>
            </a:r>
            <a:endParaRPr lang="en-IN" sz="4000" b="1" dirty="0">
              <a:solidFill>
                <a:schemeClr val="bg2">
                  <a:lumMod val="9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3889" y="2250831"/>
            <a:ext cx="98333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Using this project we are trying to solve a real world problem of  the children’s security issues which has been a major problem for parents </a:t>
            </a:r>
            <a:r>
              <a:rPr lang="en-IN" sz="2000" dirty="0" err="1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nowerdays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IN" sz="2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To demonstrate our model we used the concept of Deep Learning 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.We are using Python as our primary Language . So, to create this model we used </a:t>
            </a:r>
            <a:r>
              <a:rPr lang="en-IN" sz="2000" dirty="0" err="1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openCv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. In </a:t>
            </a:r>
            <a:r>
              <a:rPr lang="en-IN" sz="2000" dirty="0" err="1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openCv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we used LBPH face recognition </a:t>
            </a:r>
            <a:r>
              <a:rPr lang="en-IN" sz="2000" dirty="0" err="1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Algorithm.For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database connectivity with the model we used </a:t>
            </a:r>
            <a:r>
              <a:rPr lang="en-IN" sz="2000" dirty="0" err="1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MySql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IN" sz="2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The models allows the institutional members and disallows the irrelevant members who are toxic to the institution.</a:t>
            </a:r>
          </a:p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73642"/>
            <a:ext cx="6815669" cy="626988"/>
          </a:xfrm>
        </p:spPr>
        <p:txBody>
          <a:bodyPr/>
          <a:lstStyle/>
          <a:p>
            <a:r>
              <a:rPr lang="en-IN" sz="32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Tech stack</a:t>
            </a:r>
            <a:endParaRPr lang="en-IN" sz="32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636" y="3583454"/>
            <a:ext cx="6815669" cy="1528357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</a:t>
            </a: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( </a:t>
            </a: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OpenCV 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(VCS)</a:t>
            </a:r>
          </a:p>
        </p:txBody>
      </p:sp>
    </p:spTree>
    <p:extLst>
      <p:ext uri="{BB962C8B-B14F-4D97-AF65-F5344CB8AC3E}">
        <p14:creationId xmlns:p14="http://schemas.microsoft.com/office/powerpoint/2010/main" val="4281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74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Getting started – Understanding the basic flow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97176" y="1889612"/>
            <a:ext cx="7637659" cy="3860399"/>
            <a:chOff x="3541099" y="1831947"/>
            <a:chExt cx="5578184" cy="4337070"/>
          </a:xfrm>
        </p:grpSpPr>
        <p:grpSp>
          <p:nvGrpSpPr>
            <p:cNvPr id="22" name="Group 21"/>
            <p:cNvGrpSpPr/>
            <p:nvPr/>
          </p:nvGrpSpPr>
          <p:grpSpPr>
            <a:xfrm>
              <a:off x="3544674" y="1831947"/>
              <a:ext cx="5574609" cy="1416779"/>
              <a:chOff x="1509932" y="1996705"/>
              <a:chExt cx="6420360" cy="18788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9932" y="2648411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Register</a:t>
                </a:r>
                <a:endParaRPr lang="en-IN" sz="20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80107" y="1996705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parent</a:t>
                </a:r>
                <a:endParaRPr lang="en-IN" sz="20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84224" y="3211793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student</a:t>
                </a:r>
                <a:endParaRPr lang="en-IN" sz="20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2" name="Elbow Connector 11"/>
              <p:cNvCxnSpPr>
                <a:stCxn id="4" idx="3"/>
                <a:endCxn id="9" idx="1"/>
              </p:cNvCxnSpPr>
              <p:nvPr/>
            </p:nvCxnSpPr>
            <p:spPr>
              <a:xfrm flipV="1">
                <a:off x="3556000" y="2328580"/>
                <a:ext cx="2324107" cy="65170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4" idx="3"/>
                <a:endCxn id="10" idx="1"/>
              </p:cNvCxnSpPr>
              <p:nvPr/>
            </p:nvCxnSpPr>
            <p:spPr>
              <a:xfrm>
                <a:off x="3556000" y="2980286"/>
                <a:ext cx="2328224" cy="56338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41099" y="3716924"/>
              <a:ext cx="5574609" cy="1416779"/>
              <a:chOff x="1509932" y="1996705"/>
              <a:chExt cx="6420360" cy="187883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09932" y="2648411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Seek Entry</a:t>
                </a:r>
                <a:endParaRPr lang="en-IN" sz="20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80107" y="1996705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parent</a:t>
                </a:r>
                <a:endParaRPr lang="en-IN" sz="20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84224" y="3211793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student</a:t>
                </a:r>
                <a:endParaRPr lang="en-IN" sz="20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7" name="Elbow Connector 26"/>
              <p:cNvCxnSpPr>
                <a:stCxn id="24" idx="3"/>
                <a:endCxn id="25" idx="1"/>
              </p:cNvCxnSpPr>
              <p:nvPr/>
            </p:nvCxnSpPr>
            <p:spPr>
              <a:xfrm flipV="1">
                <a:off x="3556000" y="2328580"/>
                <a:ext cx="2324107" cy="65170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24" idx="3"/>
                <a:endCxn id="26" idx="1"/>
              </p:cNvCxnSpPr>
              <p:nvPr/>
            </p:nvCxnSpPr>
            <p:spPr>
              <a:xfrm>
                <a:off x="3556000" y="2980286"/>
                <a:ext cx="2328224" cy="56338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/>
            <p:cNvSpPr/>
            <p:nvPr/>
          </p:nvSpPr>
          <p:spPr>
            <a:xfrm>
              <a:off x="3543233" y="5668502"/>
              <a:ext cx="1776540" cy="500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Exit</a:t>
              </a:r>
              <a:endParaRPr lang="en-IN" sz="200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2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746" y="885657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smtClean="0">
                <a:latin typeface="Arial Rounded MT Bold" panose="020F0704030504030204" pitchFamily="34" charset="0"/>
              </a:rPr>
              <a:t>Explanation of the basic 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7129" y="2067784"/>
            <a:ext cx="103322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mtClean="0">
                <a:latin typeface="Arial Rounded MT Bold" panose="020F0704030504030204" pitchFamily="34" charset="0"/>
              </a:rPr>
              <a:t>1. New parent / student comes to the campus -&gt; Need to get registered first.</a:t>
            </a:r>
          </a:p>
          <a:p>
            <a:endParaRPr lang="en-IN" sz="2000" smtClean="0">
              <a:latin typeface="Arial Rounded MT Bold" panose="020F0704030504030204" pitchFamily="34" charset="0"/>
            </a:endParaRPr>
          </a:p>
          <a:p>
            <a:endParaRPr lang="en-IN" sz="2000">
              <a:latin typeface="Arial Rounded MT Bold" panose="020F0704030504030204" pitchFamily="34" charset="0"/>
            </a:endParaRPr>
          </a:p>
          <a:p>
            <a:r>
              <a:rPr lang="en-IN" sz="2000" smtClean="0">
                <a:latin typeface="Arial Rounded MT Bold" panose="020F0704030504030204" pitchFamily="34" charset="0"/>
              </a:rPr>
              <a:t>2. Registered parent / student </a:t>
            </a:r>
          </a:p>
          <a:p>
            <a:endParaRPr lang="en-IN" sz="2000" smtClean="0">
              <a:latin typeface="Arial Rounded MT Bold" panose="020F0704030504030204" pitchFamily="34" charset="0"/>
            </a:endParaRPr>
          </a:p>
          <a:p>
            <a:r>
              <a:rPr lang="en-IN" sz="2000">
                <a:latin typeface="Arial Rounded MT Bold" panose="020F0704030504030204" pitchFamily="34" charset="0"/>
              </a:rPr>
              <a:t>	</a:t>
            </a:r>
            <a:r>
              <a:rPr lang="en-IN" sz="2000" smtClean="0">
                <a:latin typeface="Arial Rounded MT Bold" panose="020F0704030504030204" pitchFamily="34" charset="0"/>
              </a:rPr>
              <a:t>	</a:t>
            </a:r>
            <a:r>
              <a:rPr lang="en-IN" sz="2000" smtClean="0">
                <a:latin typeface="Arial Rounded MT Bold" panose="020F0704030504030204" pitchFamily="34" charset="0"/>
              </a:rPr>
              <a:t>-&gt; If face recognized -&gt; Entry permitted.</a:t>
            </a:r>
          </a:p>
          <a:p>
            <a:endParaRPr lang="en-IN" sz="2000" smtClean="0">
              <a:latin typeface="Arial Rounded MT Bold" panose="020F0704030504030204" pitchFamily="34" charset="0"/>
            </a:endParaRPr>
          </a:p>
          <a:p>
            <a:r>
              <a:rPr lang="en-IN" sz="2000">
                <a:latin typeface="Arial Rounded MT Bold" panose="020F0704030504030204" pitchFamily="34" charset="0"/>
              </a:rPr>
              <a:t>	</a:t>
            </a:r>
            <a:r>
              <a:rPr lang="en-IN" sz="2000" smtClean="0">
                <a:latin typeface="Arial Rounded MT Bold" panose="020F0704030504030204" pitchFamily="34" charset="0"/>
              </a:rPr>
              <a:t>	-&gt; If not recognized -&gt; Entry prohibited.</a:t>
            </a:r>
          </a:p>
          <a:p>
            <a:endParaRPr lang="en-IN" sz="2000" smtClean="0">
              <a:latin typeface="Arial Rounded MT Bold" panose="020F0704030504030204" pitchFamily="34" charset="0"/>
            </a:endParaRPr>
          </a:p>
          <a:p>
            <a:endParaRPr lang="en-IN" sz="2000" smtClean="0">
              <a:latin typeface="Arial Rounded MT Bold" panose="020F0704030504030204" pitchFamily="34" charset="0"/>
            </a:endParaRPr>
          </a:p>
          <a:p>
            <a:r>
              <a:rPr lang="en-IN" sz="2000" smtClean="0">
                <a:latin typeface="Arial Rounded MT Bold" panose="020F0704030504030204" pitchFamily="34" charset="0"/>
              </a:rPr>
              <a:t>3. Exit -&gt; Task completed.</a:t>
            </a:r>
            <a:endParaRPr lang="en-IN" sz="200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51209" y="3139766"/>
            <a:ext cx="6815669" cy="732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Registration Process</a:t>
            </a:r>
            <a:endParaRPr lang="en-IN" sz="40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74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>
                <a:latin typeface="Arial Rounded MT Bold" panose="020F0704030504030204" pitchFamily="34" charset="0"/>
              </a:rPr>
              <a:t>Registering </a:t>
            </a:r>
            <a:r>
              <a:rPr lang="en-IN" sz="3200" b="1">
                <a:latin typeface="Arial Rounded MT Bold" panose="020F0704030504030204" pitchFamily="34" charset="0"/>
              </a:rPr>
              <a:t>a </a:t>
            </a:r>
            <a:r>
              <a:rPr lang="en-IN" sz="3200" b="1" smtClean="0">
                <a:latin typeface="Arial Rounded MT Bold" panose="020F0704030504030204" pitchFamily="34" charset="0"/>
              </a:rPr>
              <a:t>Parent</a:t>
            </a:r>
            <a:endParaRPr lang="en-IN" sz="3200" b="1">
              <a:latin typeface="Arial Rounded MT Bold" panose="020F07040305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31433" y="1774280"/>
            <a:ext cx="8616442" cy="4165200"/>
            <a:chOff x="1450197" y="1848422"/>
            <a:chExt cx="8616442" cy="4165200"/>
          </a:xfrm>
        </p:grpSpPr>
        <p:grpSp>
          <p:nvGrpSpPr>
            <p:cNvPr id="22" name="Group 21"/>
            <p:cNvGrpSpPr/>
            <p:nvPr/>
          </p:nvGrpSpPr>
          <p:grpSpPr>
            <a:xfrm>
              <a:off x="1450197" y="1848422"/>
              <a:ext cx="4143295" cy="1356096"/>
              <a:chOff x="1509932" y="1996705"/>
              <a:chExt cx="6420360" cy="18788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9932" y="2648411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Register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80107" y="1996705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parent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84224" y="3211793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student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2" name="Elbow Connector 11"/>
              <p:cNvCxnSpPr>
                <a:stCxn id="4" idx="3"/>
                <a:endCxn id="9" idx="1"/>
              </p:cNvCxnSpPr>
              <p:nvPr/>
            </p:nvCxnSpPr>
            <p:spPr>
              <a:xfrm flipV="1">
                <a:off x="3556000" y="2328580"/>
                <a:ext cx="2324107" cy="65170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4" idx="3"/>
                <a:endCxn id="10" idx="1"/>
              </p:cNvCxnSpPr>
              <p:nvPr/>
            </p:nvCxnSpPr>
            <p:spPr>
              <a:xfrm>
                <a:off x="3556000" y="2980286"/>
                <a:ext cx="2328224" cy="56338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>
              <a:stCxn id="9" idx="3"/>
              <a:endCxn id="19" idx="0"/>
            </p:cNvCxnSpPr>
            <p:nvPr/>
          </p:nvCxnSpPr>
          <p:spPr>
            <a:xfrm>
              <a:off x="5590835" y="2087961"/>
              <a:ext cx="2652589" cy="51592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20209" y="2603887"/>
              <a:ext cx="3646430" cy="510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Input: Parent’s name, phone no.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20209" y="3934617"/>
              <a:ext cx="3646430" cy="686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Capture multiple photos to further recognise the parent</a:t>
              </a:r>
            </a:p>
          </p:txBody>
        </p:sp>
        <p:cxnSp>
          <p:nvCxnSpPr>
            <p:cNvPr id="11" name="Straight Arrow Connector 10"/>
            <p:cNvCxnSpPr>
              <a:stCxn id="19" idx="2"/>
              <a:endCxn id="30" idx="0"/>
            </p:cNvCxnSpPr>
            <p:nvPr/>
          </p:nvCxnSpPr>
          <p:spPr>
            <a:xfrm>
              <a:off x="8243424" y="3113901"/>
              <a:ext cx="0" cy="820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0" idx="2"/>
            </p:cNvCxnSpPr>
            <p:nvPr/>
          </p:nvCxnSpPr>
          <p:spPr>
            <a:xfrm>
              <a:off x="8243424" y="4621425"/>
              <a:ext cx="0" cy="820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420209" y="5442141"/>
              <a:ext cx="3646430" cy="571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Parent registration confirmation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9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5556" y="687945"/>
            <a:ext cx="94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mtClean="0">
                <a:latin typeface="Arial Rounded MT Bold" panose="020F0704030504030204" pitchFamily="34" charset="0"/>
              </a:rPr>
              <a:t>Registering a Student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50197" y="1716616"/>
            <a:ext cx="8616442" cy="4165200"/>
            <a:chOff x="1450197" y="1848422"/>
            <a:chExt cx="8616442" cy="4165200"/>
          </a:xfrm>
        </p:grpSpPr>
        <p:grpSp>
          <p:nvGrpSpPr>
            <p:cNvPr id="22" name="Group 21"/>
            <p:cNvGrpSpPr/>
            <p:nvPr/>
          </p:nvGrpSpPr>
          <p:grpSpPr>
            <a:xfrm>
              <a:off x="1450197" y="1848422"/>
              <a:ext cx="4143295" cy="1356096"/>
              <a:chOff x="1509932" y="1996705"/>
              <a:chExt cx="6420360" cy="18788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9932" y="2648411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Register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80107" y="1996705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parent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84224" y="3211793"/>
                <a:ext cx="2046068" cy="663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As a student</a:t>
                </a:r>
                <a:endParaRPr lang="en-IN" sz="120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2" name="Elbow Connector 11"/>
              <p:cNvCxnSpPr>
                <a:stCxn id="4" idx="3"/>
                <a:endCxn id="9" idx="1"/>
              </p:cNvCxnSpPr>
              <p:nvPr/>
            </p:nvCxnSpPr>
            <p:spPr>
              <a:xfrm flipV="1">
                <a:off x="3556000" y="2328580"/>
                <a:ext cx="2324107" cy="65170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4" idx="3"/>
                <a:endCxn id="10" idx="1"/>
              </p:cNvCxnSpPr>
              <p:nvPr/>
            </p:nvCxnSpPr>
            <p:spPr>
              <a:xfrm>
                <a:off x="3556000" y="2980286"/>
                <a:ext cx="2328224" cy="56338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>
              <a:stCxn id="10" idx="3"/>
              <a:endCxn id="19" idx="0"/>
            </p:cNvCxnSpPr>
            <p:nvPr/>
          </p:nvCxnSpPr>
          <p:spPr>
            <a:xfrm flipV="1">
              <a:off x="5593492" y="2603887"/>
              <a:ext cx="2649932" cy="361093"/>
            </a:xfrm>
            <a:prstGeom prst="bentConnector4">
              <a:avLst>
                <a:gd name="adj1" fmla="val 15599"/>
                <a:gd name="adj2" fmla="val 16330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20209" y="2603887"/>
              <a:ext cx="3646430" cy="510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Input: Student’s name, Parent’s phone no.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20209" y="3934617"/>
              <a:ext cx="3646430" cy="686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Capture multiple photos to further recognise the student</a:t>
              </a:r>
            </a:p>
          </p:txBody>
        </p:sp>
        <p:cxnSp>
          <p:nvCxnSpPr>
            <p:cNvPr id="11" name="Straight Arrow Connector 10"/>
            <p:cNvCxnSpPr>
              <a:stCxn id="19" idx="2"/>
              <a:endCxn id="30" idx="0"/>
            </p:cNvCxnSpPr>
            <p:nvPr/>
          </p:nvCxnSpPr>
          <p:spPr>
            <a:xfrm>
              <a:off x="8243424" y="3113901"/>
              <a:ext cx="0" cy="820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0" idx="2"/>
            </p:cNvCxnSpPr>
            <p:nvPr/>
          </p:nvCxnSpPr>
          <p:spPr>
            <a:xfrm>
              <a:off x="8243424" y="4621425"/>
              <a:ext cx="0" cy="820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420209" y="5442141"/>
              <a:ext cx="3646430" cy="571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Student registration confirmation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5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280</TotalTime>
  <Words>688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Algerian</vt:lpstr>
      <vt:lpstr>Arial</vt:lpstr>
      <vt:lpstr>Arial Rounded MT Bold</vt:lpstr>
      <vt:lpstr>Century Gothic</vt:lpstr>
      <vt:lpstr>Consolas</vt:lpstr>
      <vt:lpstr>Garamond</vt:lpstr>
      <vt:lpstr>Wingdings</vt:lpstr>
      <vt:lpstr>Organic</vt:lpstr>
      <vt:lpstr>Security and Survillence for Children’s Common Places Using Deep learning</vt:lpstr>
      <vt:lpstr>PowerPoint Presentation</vt:lpstr>
      <vt:lpstr>PowerPoint Presentation</vt:lpstr>
      <vt:lpstr>Tech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Survillence for Children’s Common Places Using Deep learning</dc:title>
  <dc:creator>Windows User</dc:creator>
  <cp:lastModifiedBy>RiM</cp:lastModifiedBy>
  <cp:revision>60</cp:revision>
  <dcterms:created xsi:type="dcterms:W3CDTF">2021-07-01T18:19:59Z</dcterms:created>
  <dcterms:modified xsi:type="dcterms:W3CDTF">2021-07-02T08:34:37Z</dcterms:modified>
</cp:coreProperties>
</file>