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63" r:id="rId5"/>
    <p:sldId id="264" r:id="rId6"/>
    <p:sldId id="265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B14F4-108D-455F-A99E-21963D859E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9666A-E5DA-42D1-9DE5-BA3D9A871D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1539-990F-4D47-B999-CE20A4D9F7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CCC5-3A3E-4737-88F0-C61B1CDD07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683" y="5010365"/>
            <a:ext cx="35060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与车型预览图交互进入载具编辑界面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车型预览图随当前选中车型改变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与科技处交互进入被动升级界面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与</a:t>
            </a:r>
            <a:r>
              <a:rPr lang="en-US" altLang="zh-CN" sz="1400" dirty="0" smtClean="0"/>
              <a:t>NPC</a:t>
            </a:r>
            <a:r>
              <a:rPr lang="zh-CN" altLang="en-US" sz="1400" dirty="0" smtClean="0"/>
              <a:t>交互以进行对话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越过出发检测线进入任务选择界面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军营场景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3204399" y="1216403"/>
            <a:ext cx="1988191" cy="1372567"/>
          </a:xfrm>
          <a:prstGeom prst="triangle">
            <a:avLst>
              <a:gd name="adj" fmla="val 487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装饰物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86315" y="1531695"/>
            <a:ext cx="2066925" cy="1057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车型预览图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9588616" y="3305263"/>
            <a:ext cx="1166070" cy="7801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出发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8782" y="2588970"/>
            <a:ext cx="931178" cy="19830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科技处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501" y="763398"/>
            <a:ext cx="10771464" cy="424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3188941" y="2530962"/>
            <a:ext cx="336835" cy="453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82146" y="2351433"/>
            <a:ext cx="347308" cy="34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461640" y="2525087"/>
            <a:ext cx="336835" cy="453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54845" y="2345558"/>
            <a:ext cx="347308" cy="34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38834" y="19762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NPC</a:t>
            </a:r>
            <a:endParaRPr lang="zh-CN" altLang="en-US" dirty="0"/>
          </a:p>
        </p:txBody>
      </p:sp>
      <p:sp>
        <p:nvSpPr>
          <p:cNvPr id="23" name="等腰三角形 22"/>
          <p:cNvSpPr/>
          <p:nvPr/>
        </p:nvSpPr>
        <p:spPr>
          <a:xfrm>
            <a:off x="2096219" y="1846053"/>
            <a:ext cx="1074800" cy="730489"/>
          </a:xfrm>
          <a:prstGeom prst="triangle">
            <a:avLst>
              <a:gd name="adj" fmla="val 487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选择列表只显示当前选中类型部件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如当前选中配件栏则列表只显示配件，选中主武栏则列表只显示主武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鼠标悬浮在购买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卸下按钮上时更新数值预览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选择列表中未购买的部件灰色表示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未解锁的车型界面除了一个解锁按钮其他均无法操作，整体暗色</a:t>
            </a:r>
            <a:r>
              <a:rPr lang="en-US" altLang="zh-CN" sz="1400" dirty="0" smtClean="0"/>
              <a:t>modulate</a:t>
            </a:r>
            <a:r>
              <a:rPr lang="zh-CN" altLang="en-US" sz="1400" dirty="0" smtClean="0"/>
              <a:t>以示无法操作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更换车型后连同部件一起更换，即每种车型都要在存档里保存目前（或上次）的配置方案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部件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部件名称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件    描    述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卸下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车型名称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解锁按钮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选择列表只显示当前选中类型部件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如当前选中配件栏则列表只显示配件，选中主武栏则列表只显示主武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鼠标悬浮在购买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卸下按钮上时更新数值预览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选择列表中未购买的部件灰色表示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未解锁的车型界面除了一个解锁按钮其他均无法操作，整体暗色</a:t>
            </a:r>
            <a:r>
              <a:rPr lang="en-US" altLang="zh-CN" sz="1400" dirty="0" smtClean="0"/>
              <a:t>modulate</a:t>
            </a:r>
            <a:r>
              <a:rPr lang="zh-CN" altLang="en-US" sz="1400" dirty="0" smtClean="0"/>
              <a:t>以示无法操作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更换车型后连同部件一起更换，即每种车型都要在存档里保存目前（或上次）的配置方案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机炮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机炮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件    描    述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卸下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020"/>
            <a:ext cx="736473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选中主武器</a:t>
            </a:r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机炮</a:t>
            </a:r>
            <a:endParaRPr lang="zh-CN" alt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车型名称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解锁按钮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065530" y="3801110"/>
            <a:ext cx="838200" cy="7480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6275" y="275907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榴弹炮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6120" y="306641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机炮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6120" y="3351530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导弹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6120" y="3026410"/>
            <a:ext cx="580390" cy="325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选择列表只显示当前选中类型部件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如当前选中配件栏则列表只显示配件，选中主武栏则列表只显示主武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鼠标悬浮在购买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卸下按钮上时更新数值预览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选择列表中未购买的部件灰色表示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未解锁的车型界面除了一个解锁按钮其他均无法操作，整体暗色</a:t>
            </a:r>
            <a:r>
              <a:rPr lang="en-US" altLang="zh-CN" sz="1400" dirty="0" smtClean="0"/>
              <a:t>modulate</a:t>
            </a:r>
            <a:r>
              <a:rPr lang="zh-CN" altLang="en-US" sz="1400" dirty="0" smtClean="0"/>
              <a:t>以示无法操作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更换车型后连同部件一起更换，即每种车型都要在存档里保存目前（或上次）的配置方案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部件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部件名称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件    描    述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卸下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020"/>
            <a:ext cx="736473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选中</a:t>
            </a:r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装甲</a:t>
            </a:r>
            <a:endParaRPr lang="zh-CN" alt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车型名称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解锁按钮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201670" y="3801110"/>
            <a:ext cx="838200" cy="7480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6275" y="2759075"/>
            <a:ext cx="68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均质钢</a:t>
            </a:r>
            <a:r>
              <a:rPr lang="zh-CN" altLang="en-US" sz="1200">
                <a:solidFill>
                  <a:srgbClr val="FF0000"/>
                </a:solidFill>
              </a:rPr>
              <a:t>装甲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61510" y="321056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复合</a:t>
            </a:r>
            <a:r>
              <a:rPr lang="zh-CN" altLang="en-US" sz="1200">
                <a:solidFill>
                  <a:srgbClr val="FF0000"/>
                </a:solidFill>
              </a:rPr>
              <a:t>装甲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61510" y="348615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轻型材料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选择列表只显示当前选中类型部件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如当前选中配件栏则列表只显示配件，选中主武栏则列表只显示主武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鼠标悬浮在购买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卸下按钮上时更新数值预览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选择列表中未购买的部件灰色表示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未解锁的车型界面除了一个解锁按钮其他均无法操作，整体暗色</a:t>
            </a:r>
            <a:r>
              <a:rPr lang="en-US" altLang="zh-CN" sz="1400" dirty="0" smtClean="0"/>
              <a:t>modulate</a:t>
            </a:r>
            <a:r>
              <a:rPr lang="zh-CN" altLang="en-US" sz="1400" dirty="0" smtClean="0"/>
              <a:t>以示无法操作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更换车型后连同部件一起更换，即每种车型都要在存档里保存目前（或上次）的配置方案</a:t>
            </a:r>
            <a:endParaRPr lang="en-US" altLang="zh-CN" sz="1400" dirty="0" smtClean="0"/>
          </a:p>
          <a:p>
            <a:endParaRPr lang="en-US" altLang="zh-CN" sz="1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部件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部件名称</a:t>
            </a:r>
            <a:endParaRPr lang="zh-CN" alt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部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zh-CN" altLang="en-US" sz="1200" dirty="0" smtClean="0"/>
              <a:t>件    描    述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装备</a:t>
            </a:r>
            <a:r>
              <a:rPr lang="en-US" altLang="zh-CN" sz="1400" dirty="0" smtClean="0"/>
              <a:t>/</a:t>
            </a:r>
            <a:r>
              <a:rPr lang="zh-CN" altLang="en-US" sz="1400" dirty="0"/>
              <a:t>卸下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020"/>
            <a:ext cx="736473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选中</a:t>
            </a:r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主武器</a:t>
            </a:r>
            <a:endParaRPr lang="zh-CN" altLang="en-US" sz="3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车型名称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解锁按钮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694180" y="1182370"/>
            <a:ext cx="838200" cy="7480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16120" y="275907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配件</a:t>
            </a:r>
            <a:r>
              <a:rPr lang="en-US" altLang="zh-CN" sz="1200">
                <a:solidFill>
                  <a:srgbClr val="FF0000"/>
                </a:solidFill>
              </a:rPr>
              <a:t>1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16120" y="306641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配件</a:t>
            </a:r>
            <a:r>
              <a:rPr lang="en-US" altLang="zh-CN" sz="1200">
                <a:solidFill>
                  <a:srgbClr val="FF0000"/>
                </a:solidFill>
              </a:rPr>
              <a:t>2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16120" y="3351530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。。。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244" y="4895162"/>
            <a:ext cx="48109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选项升级降级举例说明：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攻击力从</a:t>
            </a:r>
            <a:r>
              <a:rPr lang="en-US" altLang="zh-CN" sz="1400" dirty="0" smtClean="0"/>
              <a:t>lv0</a:t>
            </a:r>
            <a:r>
              <a:rPr lang="zh-CN" altLang="en-US" sz="1400" dirty="0" smtClean="0"/>
              <a:t>解锁到</a:t>
            </a:r>
            <a:r>
              <a:rPr lang="en-US" altLang="zh-CN" sz="1400" dirty="0" smtClean="0"/>
              <a:t>lv3</a:t>
            </a:r>
            <a:r>
              <a:rPr lang="zh-CN" altLang="en-US" sz="1400" dirty="0" smtClean="0"/>
              <a:t>需要花费相应能量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而后玩家可以通过降级将其临时修改为</a:t>
            </a:r>
            <a:r>
              <a:rPr lang="en-US" altLang="zh-CN" sz="1400" dirty="0" smtClean="0"/>
              <a:t>lv2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0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此后若从</a:t>
            </a:r>
            <a:r>
              <a:rPr lang="en-US" altLang="zh-CN" sz="1400" dirty="0" smtClean="0"/>
              <a:t>lv2</a:t>
            </a:r>
            <a:r>
              <a:rPr lang="zh-CN" altLang="en-US" sz="1400" dirty="0" smtClean="0"/>
              <a:t>点击升级到</a:t>
            </a:r>
            <a:r>
              <a:rPr lang="en-US" altLang="zh-CN" sz="1400" dirty="0" smtClean="0"/>
              <a:t>lv3</a:t>
            </a:r>
            <a:r>
              <a:rPr lang="zh-CN" altLang="en-US" sz="1400" dirty="0" smtClean="0"/>
              <a:t>不再需要花费能量</a:t>
            </a: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科技处界面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31563" y="3693106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7683" y="813298"/>
            <a:ext cx="7075955" cy="3861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1277029" y="1626754"/>
            <a:ext cx="1457864" cy="238951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装饰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286" y="1038279"/>
            <a:ext cx="4270177" cy="33011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88877" y="959926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510951" y="1311215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选项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352361" y="1311214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选项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193772" y="1315528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选项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035182" y="1311214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选项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510951" y="1919665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选项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943651" y="1311213"/>
            <a:ext cx="230853" cy="14319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887837" y="1704040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31286" y="3001992"/>
            <a:ext cx="4270177" cy="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451610" y="3408961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升级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6451610" y="3874199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降级</a:t>
            </a:r>
            <a:endParaRPr lang="zh-CN" altLang="en-US" sz="1200" dirty="0"/>
          </a:p>
        </p:txBody>
      </p:sp>
      <p:sp>
        <p:nvSpPr>
          <p:cNvPr id="54" name="矩形 53"/>
          <p:cNvSpPr/>
          <p:nvPr/>
        </p:nvSpPr>
        <p:spPr>
          <a:xfrm>
            <a:off x="3304450" y="3140287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选项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112500" y="34200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选项信息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934178" y="3101561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选项名称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等级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滚动条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2" y="4555438"/>
            <a:ext cx="61991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任务选择界面为地图形式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鼠标悬浮在地点</a:t>
            </a:r>
            <a:r>
              <a:rPr lang="en-US" altLang="zh-CN" sz="1400" dirty="0" smtClean="0"/>
              <a:t>icon</a:t>
            </a:r>
            <a:r>
              <a:rPr lang="zh-CN" altLang="en-US" sz="1400" dirty="0" smtClean="0"/>
              <a:t>上：显示地点名称并弹出任务信息悬浮窗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悬浮时</a:t>
            </a:r>
            <a:r>
              <a:rPr lang="en-US" altLang="zh-CN" sz="1400" dirty="0" smtClean="0"/>
              <a:t>icon outline</a:t>
            </a:r>
            <a:r>
              <a:rPr lang="zh-CN" altLang="en-US" sz="1400" dirty="0" smtClean="0"/>
              <a:t>效果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若无任务（或条件未满足），显示当前无任务（或条件未满足）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鼠标点击选中后放大</a:t>
            </a:r>
            <a:r>
              <a:rPr lang="en-US" altLang="zh-CN" sz="1400" dirty="0" smtClean="0"/>
              <a:t>camera</a:t>
            </a:r>
            <a:r>
              <a:rPr lang="zh-CN" altLang="en-US" sz="1400" dirty="0" smtClean="0"/>
              <a:t>（如右所示），并显示执行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返回按钮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若无任务（或条件未满足），提示无法选中</a:t>
            </a:r>
            <a:endParaRPr lang="en-US" altLang="zh-CN" sz="1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点击返回按钮返回到</a:t>
            </a:r>
            <a:r>
              <a:rPr lang="en-US" altLang="zh-CN" sz="1400" dirty="0" smtClean="0"/>
              <a:t>UI1</a:t>
            </a:r>
            <a:r>
              <a:rPr lang="zh-CN" altLang="en-US" sz="1400" dirty="0" smtClean="0"/>
              <a:t>状态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</p:txBody>
      </p:sp>
      <p:sp>
        <p:nvSpPr>
          <p:cNvPr id="9" name="矩形 8"/>
          <p:cNvSpPr/>
          <p:nvPr/>
        </p:nvSpPr>
        <p:spPr>
          <a:xfrm>
            <a:off x="5662569" y="3675428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返回军营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任务选择界面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3750" y="23086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601396" y="3869594"/>
            <a:ext cx="572086" cy="351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执行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385894" y="679491"/>
            <a:ext cx="6308521" cy="3506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3389" y="752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地图</a:t>
            </a:r>
            <a:endParaRPr lang="zh-CN" altLang="en-US" dirty="0"/>
          </a:p>
        </p:txBody>
      </p:sp>
      <p:sp>
        <p:nvSpPr>
          <p:cNvPr id="13" name="流程图: 磁盘 12"/>
          <p:cNvSpPr/>
          <p:nvPr/>
        </p:nvSpPr>
        <p:spPr>
          <a:xfrm>
            <a:off x="1979173" y="2205812"/>
            <a:ext cx="843094" cy="77178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1514752" y="1409344"/>
            <a:ext cx="843094" cy="29023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 rot="20430453">
            <a:off x="631332" y="3296723"/>
            <a:ext cx="896777" cy="23584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2 13"/>
          <p:cNvSpPr/>
          <p:nvPr/>
        </p:nvSpPr>
        <p:spPr>
          <a:xfrm>
            <a:off x="3118936" y="1747880"/>
            <a:ext cx="2263357" cy="1229719"/>
          </a:xfrm>
          <a:prstGeom prst="borderCallout2">
            <a:avLst>
              <a:gd name="adj1" fmla="val 18750"/>
              <a:gd name="adj2" fmla="val -281"/>
              <a:gd name="adj3" fmla="val 18750"/>
              <a:gd name="adj4" fmla="val -10053"/>
              <a:gd name="adj5" fmla="val 52502"/>
              <a:gd name="adj6" fmla="val -2538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018998" y="252384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地点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8543" y="1783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任务名称</a:t>
            </a:r>
            <a:endParaRPr lang="en-US" altLang="zh-CN" sz="1400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3326915" y="21080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任务描述</a:t>
            </a:r>
            <a:endParaRPr lang="en-US" altLang="zh-CN" sz="1400" dirty="0" smtClean="0"/>
          </a:p>
        </p:txBody>
      </p:sp>
      <p:sp>
        <p:nvSpPr>
          <p:cNvPr id="26" name="流程图: 磁盘 25"/>
          <p:cNvSpPr/>
          <p:nvPr/>
        </p:nvSpPr>
        <p:spPr>
          <a:xfrm rot="1662077">
            <a:off x="5249089" y="1443107"/>
            <a:ext cx="578829" cy="189264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366429" y="3870652"/>
            <a:ext cx="536607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返回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259979" y="3004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7556" y="3120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12378" y="1783524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磁盘 32"/>
          <p:cNvSpPr/>
          <p:nvPr/>
        </p:nvSpPr>
        <p:spPr>
          <a:xfrm>
            <a:off x="7935402" y="2902112"/>
            <a:ext cx="843094" cy="77178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磁盘 33"/>
          <p:cNvSpPr/>
          <p:nvPr/>
        </p:nvSpPr>
        <p:spPr>
          <a:xfrm>
            <a:off x="7470981" y="2105644"/>
            <a:ext cx="843094" cy="29023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磁盘 34"/>
          <p:cNvSpPr/>
          <p:nvPr/>
        </p:nvSpPr>
        <p:spPr>
          <a:xfrm rot="20430453">
            <a:off x="6784703" y="4056647"/>
            <a:ext cx="896777" cy="23584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线形标注 2 35"/>
          <p:cNvSpPr/>
          <p:nvPr/>
        </p:nvSpPr>
        <p:spPr>
          <a:xfrm>
            <a:off x="9075165" y="2444180"/>
            <a:ext cx="2263357" cy="1229719"/>
          </a:xfrm>
          <a:prstGeom prst="borderCallout2">
            <a:avLst>
              <a:gd name="adj1" fmla="val 18750"/>
              <a:gd name="adj2" fmla="val -281"/>
              <a:gd name="adj3" fmla="val 18750"/>
              <a:gd name="adj4" fmla="val -10053"/>
              <a:gd name="adj5" fmla="val 52502"/>
              <a:gd name="adj6" fmla="val -2538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975227" y="322014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地点</a:t>
            </a:r>
            <a:r>
              <a:rPr lang="en-US" altLang="zh-CN" sz="1200" dirty="0" smtClean="0"/>
              <a:t>icon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114772" y="24798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任务名称</a:t>
            </a:r>
            <a:endParaRPr lang="en-US" altLang="zh-CN" sz="1400" dirty="0" smtClean="0"/>
          </a:p>
        </p:txBody>
      </p:sp>
      <p:sp>
        <p:nvSpPr>
          <p:cNvPr id="39" name="文本框 38"/>
          <p:cNvSpPr txBox="1"/>
          <p:nvPr/>
        </p:nvSpPr>
        <p:spPr>
          <a:xfrm>
            <a:off x="9283144" y="28043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任务描述</a:t>
            </a:r>
            <a:endParaRPr lang="en-US" altLang="zh-CN" sz="1400" dirty="0" smtClean="0"/>
          </a:p>
        </p:txBody>
      </p:sp>
      <p:sp>
        <p:nvSpPr>
          <p:cNvPr id="40" name="流程图: 磁盘 39"/>
          <p:cNvSpPr/>
          <p:nvPr/>
        </p:nvSpPr>
        <p:spPr>
          <a:xfrm rot="1662077">
            <a:off x="11205318" y="2139407"/>
            <a:ext cx="578829" cy="189264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00610" y="20523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地点名称</a:t>
            </a:r>
            <a:endParaRPr lang="zh-CN" altLang="en-US" sz="12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7956839" y="2766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地点名称</a:t>
            </a:r>
            <a:endParaRPr lang="zh-CN" altLang="en-US" sz="12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057735" y="3101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595613" y="14093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UI2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2469247" y="3761379"/>
            <a:ext cx="1897835" cy="1454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2" y="4555438"/>
            <a:ext cx="63209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 smtClean="0"/>
              <a:t>UI3</a:t>
            </a:r>
            <a:r>
              <a:rPr lang="zh-CN" altLang="en-US" sz="1400" dirty="0" smtClean="0"/>
              <a:t>中配件列表</a:t>
            </a:r>
            <a:r>
              <a:rPr lang="zh-CN" altLang="en-US" sz="1400" dirty="0"/>
              <a:t>、被动列表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icon</a:t>
            </a:r>
            <a:r>
              <a:rPr lang="zh-CN" altLang="en-US" sz="1400" dirty="0"/>
              <a:t>（被动指科技处升级</a:t>
            </a:r>
            <a:r>
              <a:rPr lang="zh-CN" altLang="en-US" sz="1400" dirty="0" smtClean="0"/>
              <a:t>的那些</a:t>
            </a:r>
            <a:r>
              <a:rPr lang="zh-CN" altLang="en-US" sz="1400" dirty="0" smtClean="0"/>
              <a:t>），</a:t>
            </a:r>
            <a:r>
              <a:rPr lang="zh-CN" altLang="en-US" sz="1400" dirty="0" smtClean="0"/>
              <a:t>鼠标</a:t>
            </a:r>
            <a:r>
              <a:rPr lang="zh-CN" altLang="en-US" sz="1400" dirty="0" smtClean="0"/>
              <a:t>悬浮</a:t>
            </a:r>
            <a:br>
              <a:rPr lang="en-US" altLang="zh-CN" sz="1400" dirty="0" smtClean="0"/>
            </a:br>
            <a:r>
              <a:rPr lang="zh-CN" altLang="en-US" sz="1400" dirty="0" smtClean="0"/>
              <a:t>可以</a:t>
            </a:r>
            <a:r>
              <a:rPr lang="zh-CN" altLang="en-US" sz="1400" dirty="0" smtClean="0"/>
              <a:t>弹出悬浮窗查看对应信息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处于</a:t>
            </a:r>
            <a:r>
              <a:rPr lang="en-US" altLang="zh-CN" sz="1400" dirty="0" smtClean="0"/>
              <a:t>UI2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UI3</a:t>
            </a:r>
            <a:r>
              <a:rPr lang="zh-CN" altLang="en-US" sz="1400" dirty="0" smtClean="0"/>
              <a:t>时，任务处理暂停</a:t>
            </a:r>
            <a:r>
              <a:rPr lang="zh-CN" altLang="en-US" sz="1400" dirty="0"/>
              <a:t>（战斗暂停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区域污染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实时计算</a:t>
            </a:r>
            <a:r>
              <a:rPr lang="zh-CN" altLang="en-US" sz="1400" dirty="0" smtClean="0"/>
              <a:t>更新，且会实时影响当前出现的任务怪物强度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区域</a:t>
            </a:r>
            <a:r>
              <a:rPr lang="zh-CN" altLang="en-US" sz="1400" dirty="0" smtClean="0"/>
              <a:t>污染</a:t>
            </a:r>
            <a:r>
              <a:rPr lang="zh-CN" altLang="en-US" sz="1400" dirty="0" smtClean="0"/>
              <a:t>值机制</a:t>
            </a:r>
            <a:r>
              <a:rPr lang="zh-CN" altLang="en-US" sz="1400" b="1" dirty="0" smtClean="0"/>
              <a:t>详</a:t>
            </a:r>
            <a:r>
              <a:rPr lang="zh-CN" altLang="en-US" sz="1400" b="1" dirty="0" smtClean="0"/>
              <a:t>见策划</a:t>
            </a:r>
            <a:r>
              <a:rPr lang="zh-CN" altLang="en-US" sz="1400" b="1" dirty="0" smtClean="0"/>
              <a:t>案</a:t>
            </a:r>
            <a:endParaRPr lang="en-US" altLang="zh-CN" sz="1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任务中界面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894" y="679491"/>
            <a:ext cx="6308521" cy="3506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37073" y="3325768"/>
            <a:ext cx="2332972" cy="1053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数值信息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259979" y="3004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7556" y="3120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8917" y="311682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057735" y="3101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538803" y="2876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UI3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04830" y="766033"/>
            <a:ext cx="1510031" cy="15768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继续任务</a:t>
            </a:r>
            <a:endParaRPr lang="en-US" altLang="zh-CN" sz="1200" dirty="0" smtClean="0"/>
          </a:p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放弃任务</a:t>
            </a:r>
            <a:endParaRPr lang="en-US" altLang="zh-CN" sz="1200" dirty="0" smtClean="0"/>
          </a:p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设置</a:t>
            </a:r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 smtClean="0"/>
              <a:t>返回主界面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259979" y="1664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28917" y="27835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1556056" y="-368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UI2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1" idx="3"/>
            <a:endCxn id="48" idx="1"/>
          </p:cNvCxnSpPr>
          <p:nvPr/>
        </p:nvCxnSpPr>
        <p:spPr>
          <a:xfrm flipV="1">
            <a:off x="6694415" y="1572460"/>
            <a:ext cx="934502" cy="8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3"/>
            <a:endCxn id="31" idx="1"/>
          </p:cNvCxnSpPr>
          <p:nvPr/>
        </p:nvCxnSpPr>
        <p:spPr>
          <a:xfrm>
            <a:off x="6694415" y="2432799"/>
            <a:ext cx="934502" cy="19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47833" y="163329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ESC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937613" y="33257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67467" y="4379416"/>
            <a:ext cx="301151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配件列表</a:t>
            </a:r>
            <a:endParaRPr lang="zh-CN" altLang="en-US" sz="1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8439" y="3345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车型名称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10878981" y="4379417"/>
            <a:ext cx="99106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被动</a:t>
            </a:r>
            <a:r>
              <a:rPr lang="zh-CN" altLang="en-US" sz="1200" dirty="0" smtClean="0"/>
              <a:t>列表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7867467" y="3327090"/>
            <a:ext cx="1669606" cy="1052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8081197" y="3464835"/>
            <a:ext cx="1291756" cy="6247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车型预览图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78629" y="3943369"/>
            <a:ext cx="323802" cy="364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主武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9166490" y="3943369"/>
            <a:ext cx="341949" cy="386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装甲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622857" y="35842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能量（经验值）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4369108" y="3715708"/>
            <a:ext cx="221966" cy="19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21" idx="2"/>
          </p:cNvCxnSpPr>
          <p:nvPr/>
        </p:nvCxnSpPr>
        <p:spPr>
          <a:xfrm flipV="1">
            <a:off x="4591074" y="3168585"/>
            <a:ext cx="357647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97315" y="28608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强化等级</a:t>
            </a:r>
            <a:endParaRPr lang="zh-CN" altLang="en-US" sz="1400" dirty="0"/>
          </a:p>
        </p:txBody>
      </p:sp>
      <p:sp>
        <p:nvSpPr>
          <p:cNvPr id="23" name="圆角矩形 22"/>
          <p:cNvSpPr/>
          <p:nvPr/>
        </p:nvSpPr>
        <p:spPr>
          <a:xfrm>
            <a:off x="4496174" y="679490"/>
            <a:ext cx="2198241" cy="2880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当前目标：</a:t>
            </a:r>
            <a:r>
              <a:rPr lang="en-US" altLang="zh-CN" dirty="0" smtClean="0">
                <a:solidFill>
                  <a:schemeClr val="tx1"/>
                </a:solidFill>
              </a:rPr>
              <a:t>XXXX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5984" y="696727"/>
            <a:ext cx="1476463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6600"/>
                </a:solidFill>
              </a:rPr>
              <a:t>区域污染等级：重度</a:t>
            </a:r>
            <a:endParaRPr lang="zh-CN" altLang="en-US" sz="1100" dirty="0">
              <a:solidFill>
                <a:srgbClr val="FF66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35350" y="6963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污染条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2469247" y="3909252"/>
            <a:ext cx="2075040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装甲耐久（生命值）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弦形 34"/>
          <p:cNvSpPr/>
          <p:nvPr/>
        </p:nvSpPr>
        <p:spPr>
          <a:xfrm rot="6686399">
            <a:off x="1714552" y="3618422"/>
            <a:ext cx="821141" cy="816456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34242" y="37678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icon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2469247" y="3761379"/>
            <a:ext cx="1897835" cy="1454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2" y="4555438"/>
            <a:ext cx="4839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注：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/>
              <a:t>能量满自动升级。升级时，任务处理暂停</a:t>
            </a:r>
            <a:r>
              <a:rPr lang="zh-CN" altLang="en-US" sz="1400" dirty="0"/>
              <a:t>（战斗暂停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9931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任务中升级界面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894" y="679491"/>
            <a:ext cx="6308521" cy="3506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37073" y="3325768"/>
            <a:ext cx="2332972" cy="1053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数值信息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259979" y="3004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87556" y="3120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上一车型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28917" y="311682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057735" y="3101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538803" y="2876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UI3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04830" y="766033"/>
            <a:ext cx="1510031" cy="15768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继续任务</a:t>
            </a:r>
            <a:endParaRPr lang="en-US" altLang="zh-CN" sz="1200" dirty="0" smtClean="0"/>
          </a:p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放弃任务</a:t>
            </a:r>
            <a:endParaRPr lang="en-US" altLang="zh-CN" sz="1200" dirty="0" smtClean="0"/>
          </a:p>
          <a:p>
            <a:pPr algn="ctr"/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设置</a:t>
            </a:r>
            <a:endParaRPr lang="en-US" altLang="zh-CN" sz="1200" dirty="0" smtClean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 smtClean="0"/>
              <a:t>返回主界面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259979" y="1664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下一车型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28917" y="27835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1556056" y="-368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UI2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1" idx="3"/>
            <a:endCxn id="48" idx="1"/>
          </p:cNvCxnSpPr>
          <p:nvPr/>
        </p:nvCxnSpPr>
        <p:spPr>
          <a:xfrm flipV="1">
            <a:off x="6694415" y="1572460"/>
            <a:ext cx="934502" cy="8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3"/>
            <a:endCxn id="31" idx="1"/>
          </p:cNvCxnSpPr>
          <p:nvPr/>
        </p:nvCxnSpPr>
        <p:spPr>
          <a:xfrm>
            <a:off x="6694415" y="2432799"/>
            <a:ext cx="934502" cy="19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47833" y="163329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ESC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937613" y="33257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8439" y="3345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车型名称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7867467" y="3327090"/>
            <a:ext cx="1669606" cy="1052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8081197" y="3464835"/>
            <a:ext cx="1291756" cy="6247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车型预览图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78629" y="3943369"/>
            <a:ext cx="323802" cy="364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主武</a:t>
            </a:r>
            <a:endParaRPr lang="zh-CN" altLang="en-US" sz="1200" dirty="0"/>
          </a:p>
        </p:txBody>
      </p:sp>
      <p:sp>
        <p:nvSpPr>
          <p:cNvPr id="57" name="矩形 56"/>
          <p:cNvSpPr/>
          <p:nvPr/>
        </p:nvSpPr>
        <p:spPr>
          <a:xfrm>
            <a:off x="9166490" y="3943369"/>
            <a:ext cx="341949" cy="386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装甲</a:t>
            </a:r>
            <a:endParaRPr lang="zh-CN" altLang="en-US" sz="1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622857" y="35842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能量（经验值）</a:t>
            </a:r>
            <a:endParaRPr lang="zh-CN" altLang="en-US" sz="1400" dirty="0"/>
          </a:p>
        </p:txBody>
      </p:sp>
      <p:sp>
        <p:nvSpPr>
          <p:cNvPr id="17" name="圆角矩形 16"/>
          <p:cNvSpPr/>
          <p:nvPr/>
        </p:nvSpPr>
        <p:spPr>
          <a:xfrm>
            <a:off x="4369108" y="3715708"/>
            <a:ext cx="221966" cy="19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96174" y="679490"/>
            <a:ext cx="2198241" cy="2880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当前目标：</a:t>
            </a:r>
            <a:r>
              <a:rPr lang="en-US" altLang="zh-CN" dirty="0" smtClean="0">
                <a:solidFill>
                  <a:schemeClr val="tx1"/>
                </a:solidFill>
              </a:rPr>
              <a:t>XXXX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469247" y="3909252"/>
            <a:ext cx="2075040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装甲耐久（生命值）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弦形 34"/>
          <p:cNvSpPr/>
          <p:nvPr/>
        </p:nvSpPr>
        <p:spPr>
          <a:xfrm rot="6686399">
            <a:off x="1714552" y="3618422"/>
            <a:ext cx="821141" cy="816456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34242" y="37678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31212" y="1360390"/>
            <a:ext cx="1328344" cy="21448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45917" y="1619912"/>
            <a:ext cx="508416" cy="34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icon</a:t>
            </a:r>
            <a:endParaRPr lang="zh-CN" altLang="en-US" sz="1050" dirty="0"/>
          </a:p>
        </p:txBody>
      </p:sp>
      <p:sp>
        <p:nvSpPr>
          <p:cNvPr id="6" name="文本框 5"/>
          <p:cNvSpPr txBox="1"/>
          <p:nvPr/>
        </p:nvSpPr>
        <p:spPr>
          <a:xfrm>
            <a:off x="1619439" y="1491991"/>
            <a:ext cx="770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endParaRPr lang="en-US" altLang="zh-CN" dirty="0" smtClean="0"/>
          </a:p>
          <a:p>
            <a:r>
              <a:rPr lang="en-US" altLang="zh-CN" sz="1200" dirty="0" smtClean="0"/>
              <a:t>lv1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100837" y="2063466"/>
            <a:ext cx="135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28782" y="131297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FF00"/>
                </a:solidFill>
              </a:rPr>
              <a:t>New</a:t>
            </a:r>
            <a:r>
              <a:rPr lang="zh-CN" altLang="en-US" sz="1400" dirty="0" smtClean="0">
                <a:solidFill>
                  <a:srgbClr val="FFFF00"/>
                </a:solidFill>
              </a:rPr>
              <a:t>！</a:t>
            </a:r>
            <a:endParaRPr lang="zh-CN" altLang="en-US" sz="1400" dirty="0">
              <a:solidFill>
                <a:srgbClr val="FFFF00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819790" y="1377314"/>
            <a:ext cx="1328344" cy="21448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934495" y="1636836"/>
            <a:ext cx="508416" cy="34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icon</a:t>
            </a:r>
            <a:endParaRPr lang="zh-CN" altLang="en-US" sz="1050" dirty="0"/>
          </a:p>
        </p:txBody>
      </p:sp>
      <p:sp>
        <p:nvSpPr>
          <p:cNvPr id="61" name="文本框 60"/>
          <p:cNvSpPr txBox="1"/>
          <p:nvPr/>
        </p:nvSpPr>
        <p:spPr>
          <a:xfrm>
            <a:off x="2889415" y="2080390"/>
            <a:ext cx="135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076941" y="131297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upgrade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421205" y="1498169"/>
            <a:ext cx="770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endParaRPr lang="en-US" altLang="zh-CN" dirty="0" smtClean="0"/>
          </a:p>
          <a:p>
            <a:r>
              <a:rPr lang="en-US" altLang="zh-CN" sz="1200" dirty="0"/>
              <a:t>l</a:t>
            </a:r>
            <a:r>
              <a:rPr lang="en-US" altLang="zh-CN" sz="1200" dirty="0" smtClean="0"/>
              <a:t>v1-&gt;lv2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4582061" y="1377314"/>
            <a:ext cx="1328344" cy="21448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696766" y="1636836"/>
            <a:ext cx="508416" cy="34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smtClean="0"/>
              <a:t>icon</a:t>
            </a:r>
            <a:endParaRPr lang="zh-CN" altLang="en-US" sz="1050" dirty="0"/>
          </a:p>
        </p:txBody>
      </p:sp>
      <p:sp>
        <p:nvSpPr>
          <p:cNvPr id="66" name="文本框 65"/>
          <p:cNvSpPr txBox="1"/>
          <p:nvPr/>
        </p:nvSpPr>
        <p:spPr>
          <a:xfrm>
            <a:off x="4651686" y="2080390"/>
            <a:ext cx="135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839212" y="131297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accent2"/>
                </a:solidFill>
              </a:rPr>
              <a:t>upgrade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83476" y="1498169"/>
            <a:ext cx="770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endParaRPr lang="en-US" altLang="zh-CN" dirty="0" smtClean="0"/>
          </a:p>
          <a:p>
            <a:r>
              <a:rPr lang="en-US" altLang="zh-CN" sz="1200" dirty="0"/>
              <a:t>l</a:t>
            </a:r>
            <a:r>
              <a:rPr lang="en-US" altLang="zh-CN" sz="1200" dirty="0" smtClean="0"/>
              <a:t>v1-&gt;lv2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395984" y="696727"/>
            <a:ext cx="1476463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FF6600"/>
                </a:solidFill>
              </a:rPr>
              <a:t>区域污染等级：重度</a:t>
            </a:r>
            <a:endParaRPr lang="zh-CN" altLang="en-US" sz="1100" dirty="0">
              <a:solidFill>
                <a:srgbClr val="FF6600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867467" y="4379416"/>
            <a:ext cx="301151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配件列表</a:t>
            </a:r>
            <a:endParaRPr lang="zh-CN" altLang="en-US" sz="1200" dirty="0"/>
          </a:p>
        </p:txBody>
      </p:sp>
      <p:sp>
        <p:nvSpPr>
          <p:cNvPr id="70" name="矩形 69"/>
          <p:cNvSpPr/>
          <p:nvPr/>
        </p:nvSpPr>
        <p:spPr>
          <a:xfrm>
            <a:off x="10878981" y="4379417"/>
            <a:ext cx="99106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被动</a:t>
            </a:r>
            <a:r>
              <a:rPr lang="zh-CN" altLang="en-US" sz="1200" dirty="0" smtClean="0"/>
              <a:t>列表</a:t>
            </a:r>
            <a:endParaRPr lang="zh-CN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演示</Application>
  <PresentationFormat>宽屏</PresentationFormat>
  <Paragraphs>391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Frank</cp:lastModifiedBy>
  <cp:revision>48</cp:revision>
  <dcterms:created xsi:type="dcterms:W3CDTF">2025-07-09T22:13:00Z</dcterms:created>
  <dcterms:modified xsi:type="dcterms:W3CDTF">2025-08-26T09:34:47Z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47D3F4C2BFD048A4B277B9CFF9CA4289_12</vt:lpwstr>
  </property>
  <property fmtid="{D5CDD505-2E9C-101B-9397-08002B2CF9AE}" pid="3" name="KSOProductBuildVer">
    <vt:lpwstr>2052-12.1.0.22529</vt:lpwstr>
  </property>
</Properties>
</file>