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1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14F4-108D-455F-A99E-21963D859E3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9666A-E5DA-42D1-9DE5-BA3D9A871D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91539-990F-4D47-B999-CE20A4D9F7C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CCC5-3A3E-4737-88F0-C61B1CDD07D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7683" y="5010365"/>
            <a:ext cx="35060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与车型预览图交互进入载具编辑界面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车型预览图随当前选中车型改变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与科技处交互进入被动升级界面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与</a:t>
            </a:r>
            <a:r>
              <a:rPr lang="en-US" altLang="zh-CN" sz="1400" dirty="0"/>
              <a:t>NPC</a:t>
            </a:r>
            <a:r>
              <a:rPr lang="zh-CN" altLang="en-US" sz="1400" dirty="0"/>
              <a:t>交互以进行对话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越过出发检测线进入任务选择界面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军营场景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等腰三角形 10"/>
          <p:cNvSpPr/>
          <p:nvPr/>
        </p:nvSpPr>
        <p:spPr>
          <a:xfrm>
            <a:off x="3204399" y="1216403"/>
            <a:ext cx="1988191" cy="1372567"/>
          </a:xfrm>
          <a:prstGeom prst="triangle">
            <a:avLst>
              <a:gd name="adj" fmla="val 487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装饰物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6986315" y="1531695"/>
            <a:ext cx="2066925" cy="105727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车位（放个车）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9588616" y="3305263"/>
            <a:ext cx="1166070" cy="7801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出发</a:t>
            </a:r>
          </a:p>
        </p:txBody>
      </p:sp>
      <p:sp>
        <p:nvSpPr>
          <p:cNvPr id="14" name="矩形 13"/>
          <p:cNvSpPr/>
          <p:nvPr/>
        </p:nvSpPr>
        <p:spPr>
          <a:xfrm>
            <a:off x="318782" y="2588970"/>
            <a:ext cx="931178" cy="19830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科技处</a:t>
            </a:r>
          </a:p>
        </p:txBody>
      </p:sp>
      <p:sp>
        <p:nvSpPr>
          <p:cNvPr id="15" name="矩形 14"/>
          <p:cNvSpPr/>
          <p:nvPr/>
        </p:nvSpPr>
        <p:spPr>
          <a:xfrm>
            <a:off x="75501" y="763398"/>
            <a:ext cx="10771464" cy="42469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>
            <a:off x="3188941" y="2530962"/>
            <a:ext cx="336835" cy="453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182146" y="2351433"/>
            <a:ext cx="347308" cy="34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5461640" y="2525087"/>
            <a:ext cx="336835" cy="45300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454845" y="2345558"/>
            <a:ext cx="347308" cy="347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38834" y="197622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NPC</a:t>
            </a:r>
            <a:endParaRPr lang="zh-CN" altLang="en-US" dirty="0"/>
          </a:p>
        </p:txBody>
      </p:sp>
      <p:sp>
        <p:nvSpPr>
          <p:cNvPr id="23" name="等腰三角形 22"/>
          <p:cNvSpPr/>
          <p:nvPr/>
        </p:nvSpPr>
        <p:spPr>
          <a:xfrm>
            <a:off x="2096219" y="1846053"/>
            <a:ext cx="1074800" cy="730489"/>
          </a:xfrm>
          <a:prstGeom prst="triangle">
            <a:avLst>
              <a:gd name="adj" fmla="val 48734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2469247" y="3761379"/>
            <a:ext cx="1897835" cy="145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48397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能量满自动升级。升级时，任务处理暂停（战斗暂停）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99316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任务中升级界面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37073" y="3325768"/>
            <a:ext cx="2332972" cy="1053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数值信息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31" name="矩形 30"/>
          <p:cNvSpPr/>
          <p:nvPr/>
        </p:nvSpPr>
        <p:spPr>
          <a:xfrm>
            <a:off x="7628917" y="311682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38803" y="2876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UI3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04830" y="766033"/>
            <a:ext cx="1510031" cy="15768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继续任务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放弃任务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设置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返回主界面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259979" y="1664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48" name="矩形 47"/>
          <p:cNvSpPr/>
          <p:nvPr/>
        </p:nvSpPr>
        <p:spPr>
          <a:xfrm>
            <a:off x="7628917" y="27835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1556056" y="-368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1" idx="3"/>
            <a:endCxn id="48" idx="1"/>
          </p:cNvCxnSpPr>
          <p:nvPr/>
        </p:nvCxnSpPr>
        <p:spPr>
          <a:xfrm flipV="1">
            <a:off x="6694415" y="1572460"/>
            <a:ext cx="934502" cy="8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31" idx="1"/>
          </p:cNvCxnSpPr>
          <p:nvPr/>
        </p:nvCxnSpPr>
        <p:spPr>
          <a:xfrm>
            <a:off x="6694415" y="2432799"/>
            <a:ext cx="934502" cy="19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47833" y="16332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ESC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37613" y="33257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9508439" y="3345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53" name="矩形 52"/>
          <p:cNvSpPr/>
          <p:nvPr/>
        </p:nvSpPr>
        <p:spPr>
          <a:xfrm>
            <a:off x="7867467" y="3327090"/>
            <a:ext cx="1669606" cy="1052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8081197" y="3464835"/>
            <a:ext cx="1291756" cy="624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车型预览图</a:t>
            </a:r>
          </a:p>
        </p:txBody>
      </p:sp>
      <p:sp>
        <p:nvSpPr>
          <p:cNvPr id="56" name="矩形 55"/>
          <p:cNvSpPr/>
          <p:nvPr/>
        </p:nvSpPr>
        <p:spPr>
          <a:xfrm>
            <a:off x="7978629" y="3943369"/>
            <a:ext cx="323802" cy="364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主武</a:t>
            </a:r>
          </a:p>
        </p:txBody>
      </p:sp>
      <p:sp>
        <p:nvSpPr>
          <p:cNvPr id="57" name="矩形 56"/>
          <p:cNvSpPr/>
          <p:nvPr/>
        </p:nvSpPr>
        <p:spPr>
          <a:xfrm>
            <a:off x="9166490" y="3943369"/>
            <a:ext cx="341949" cy="386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装甲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22857" y="35842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能量（经验值）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369108" y="3715708"/>
            <a:ext cx="221966" cy="19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4496174" y="679490"/>
            <a:ext cx="2198241" cy="288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当前目标：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2469247" y="3909252"/>
            <a:ext cx="2075040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装甲耐久（生命值）</a:t>
            </a:r>
          </a:p>
        </p:txBody>
      </p:sp>
      <p:sp>
        <p:nvSpPr>
          <p:cNvPr id="35" name="弦形 34"/>
          <p:cNvSpPr/>
          <p:nvPr/>
        </p:nvSpPr>
        <p:spPr>
          <a:xfrm rot="6686399">
            <a:off x="1714552" y="3618422"/>
            <a:ext cx="821141" cy="816456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4242" y="37678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icon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1031212" y="1360390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145917" y="1619912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icon</a:t>
            </a:r>
            <a:endParaRPr lang="zh-CN" altLang="en-US" sz="1050" dirty="0"/>
          </a:p>
        </p:txBody>
      </p:sp>
      <p:sp>
        <p:nvSpPr>
          <p:cNvPr id="6" name="文本框 5"/>
          <p:cNvSpPr txBox="1"/>
          <p:nvPr/>
        </p:nvSpPr>
        <p:spPr>
          <a:xfrm>
            <a:off x="1619439" y="1491991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</a:p>
          <a:p>
            <a:r>
              <a:rPr lang="en-US" altLang="zh-CN" sz="1200" dirty="0"/>
              <a:t>lv1</a:t>
            </a:r>
            <a:endParaRPr lang="zh-CN" altLang="en-US" sz="12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100837" y="2063466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428782" y="1312972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FF00"/>
                </a:solidFill>
              </a:rPr>
              <a:t>New</a:t>
            </a:r>
            <a:r>
              <a:rPr lang="zh-CN" altLang="en-US" sz="1400" dirty="0">
                <a:solidFill>
                  <a:srgbClr val="FFFF00"/>
                </a:solidFill>
              </a:rPr>
              <a:t>！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819790" y="1377314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圆角矩形 58"/>
          <p:cNvSpPr/>
          <p:nvPr/>
        </p:nvSpPr>
        <p:spPr>
          <a:xfrm>
            <a:off x="2934495" y="1636836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icon</a:t>
            </a:r>
            <a:endParaRPr lang="zh-CN" altLang="en-US" sz="1050" dirty="0"/>
          </a:p>
        </p:txBody>
      </p:sp>
      <p:sp>
        <p:nvSpPr>
          <p:cNvPr id="61" name="文本框 60"/>
          <p:cNvSpPr txBox="1"/>
          <p:nvPr/>
        </p:nvSpPr>
        <p:spPr>
          <a:xfrm>
            <a:off x="2889415" y="2080390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3076941" y="131297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upgrade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421205" y="1498169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</a:p>
          <a:p>
            <a:r>
              <a:rPr lang="en-US" altLang="zh-CN" sz="1200" dirty="0"/>
              <a:t>lv1-&gt;lv2</a:t>
            </a:r>
            <a:endParaRPr lang="zh-CN" altLang="en-US" sz="1200" dirty="0"/>
          </a:p>
        </p:txBody>
      </p:sp>
      <p:sp>
        <p:nvSpPr>
          <p:cNvPr id="64" name="圆角矩形 63"/>
          <p:cNvSpPr/>
          <p:nvPr/>
        </p:nvSpPr>
        <p:spPr>
          <a:xfrm>
            <a:off x="4582061" y="1377314"/>
            <a:ext cx="1328344" cy="214481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696766" y="1636836"/>
            <a:ext cx="508416" cy="340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/>
              <a:t>icon</a:t>
            </a:r>
            <a:endParaRPr lang="zh-CN" altLang="en-US" sz="1050" dirty="0"/>
          </a:p>
        </p:txBody>
      </p:sp>
      <p:sp>
        <p:nvSpPr>
          <p:cNvPr id="66" name="文本框 65"/>
          <p:cNvSpPr txBox="1"/>
          <p:nvPr/>
        </p:nvSpPr>
        <p:spPr>
          <a:xfrm>
            <a:off x="4651686" y="2080390"/>
            <a:ext cx="135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description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4839212" y="1312972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upgrade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83476" y="1498169"/>
            <a:ext cx="770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name</a:t>
            </a:r>
          </a:p>
          <a:p>
            <a:r>
              <a:rPr lang="en-US" altLang="zh-CN" sz="1200" dirty="0"/>
              <a:t>lv1-&gt;lv2</a:t>
            </a:r>
            <a:endParaRPr lang="zh-CN" altLang="en-US" sz="1200" dirty="0"/>
          </a:p>
        </p:txBody>
      </p:sp>
      <p:sp>
        <p:nvSpPr>
          <p:cNvPr id="69" name="圆角矩形 68"/>
          <p:cNvSpPr/>
          <p:nvPr/>
        </p:nvSpPr>
        <p:spPr>
          <a:xfrm>
            <a:off x="395984" y="696727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6600"/>
                </a:solidFill>
              </a:rPr>
              <a:t>区域污染等级：重度</a:t>
            </a:r>
          </a:p>
        </p:txBody>
      </p:sp>
      <p:sp>
        <p:nvSpPr>
          <p:cNvPr id="60" name="矩形 59"/>
          <p:cNvSpPr/>
          <p:nvPr/>
        </p:nvSpPr>
        <p:spPr>
          <a:xfrm>
            <a:off x="7867467" y="4379416"/>
            <a:ext cx="301151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配件列表</a:t>
            </a:r>
          </a:p>
        </p:txBody>
      </p:sp>
      <p:sp>
        <p:nvSpPr>
          <p:cNvPr id="70" name="矩形 69"/>
          <p:cNvSpPr/>
          <p:nvPr/>
        </p:nvSpPr>
        <p:spPr>
          <a:xfrm>
            <a:off x="10878981" y="4379417"/>
            <a:ext cx="99106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被动列表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选择列表只显示当前选中类型部件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如当前选中配件栏则列表只显示配件，选中主武栏则列表只显示主武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鼠标悬浮在购买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卸下按钮上时更新数值预览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选择列表中未购买的部件灰色表示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未解锁的车型界面除了一个解锁按钮其他均无法操作，整体暗色</a:t>
            </a:r>
            <a:r>
              <a:rPr lang="en-US" altLang="zh-CN" sz="1400" dirty="0"/>
              <a:t>modulate</a:t>
            </a:r>
            <a:r>
              <a:rPr lang="zh-CN" altLang="en-US" sz="1400" dirty="0"/>
              <a:t>以示无法操作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更换车型后连同部件一起更换，即每种车型都要在存档里保存目前（或上次）的配置方案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部件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部件名称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</a:t>
            </a:r>
            <a:r>
              <a:rPr lang="en-US" altLang="zh-CN" sz="1200" dirty="0"/>
              <a:t>    </a:t>
            </a:r>
            <a:r>
              <a:rPr lang="zh-CN" altLang="en-US" sz="1200" dirty="0"/>
              <a:t>件    描    述</a:t>
            </a:r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解锁按钮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选择列表只显示当前选中类型部件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如当前选中配件栏则列表只显示配件，选中主武栏则列表只显示主武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鼠标悬浮在购买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卸下按钮上时更新数值预览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选择列表中未购买的部件灰色表示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未解锁的车型界面除了一个解锁按钮其他均无法操作，整体暗色</a:t>
            </a:r>
            <a:r>
              <a:rPr lang="en-US" altLang="zh-CN" sz="1400" dirty="0"/>
              <a:t>modulate</a:t>
            </a:r>
            <a:r>
              <a:rPr lang="zh-CN" altLang="en-US" sz="1400" dirty="0"/>
              <a:t>以示无法操作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更换车型后连同部件一起更换，即每种车型都要在存档里保存目前（或上次）的配置方案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机炮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4876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机炮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</a:t>
            </a:r>
            <a:r>
              <a:rPr lang="en-US" altLang="zh-CN" sz="1200" dirty="0"/>
              <a:t>    </a:t>
            </a:r>
            <a:r>
              <a:rPr lang="zh-CN" altLang="en-US" sz="1200" dirty="0"/>
              <a:t>件    描    述</a:t>
            </a:r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选中主武器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机炮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解锁按钮</a:t>
            </a:r>
          </a:p>
        </p:txBody>
      </p:sp>
      <p:sp>
        <p:nvSpPr>
          <p:cNvPr id="9" name="矩形 8"/>
          <p:cNvSpPr/>
          <p:nvPr/>
        </p:nvSpPr>
        <p:spPr>
          <a:xfrm>
            <a:off x="1065530" y="380111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6275" y="275907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榴弹炮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16120" y="306641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机炮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16120" y="3351530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导弹</a:t>
            </a:r>
          </a:p>
        </p:txBody>
      </p:sp>
      <p:sp>
        <p:nvSpPr>
          <p:cNvPr id="14" name="矩形 13"/>
          <p:cNvSpPr/>
          <p:nvPr/>
        </p:nvSpPr>
        <p:spPr>
          <a:xfrm>
            <a:off x="4516120" y="3026410"/>
            <a:ext cx="580390" cy="325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style>
          <a:lnRef idx="2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选择列表只显示当前选中类型部件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如当前选中配件栏则列表只显示配件，选中主武栏则列表只显示主武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鼠标悬浮在购买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卸下按钮上时更新数值预览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选择列表中未购买的部件灰色表示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未解锁的车型界面除了一个解锁按钮其他均无法操作，整体暗色</a:t>
            </a:r>
            <a:r>
              <a:rPr lang="en-US" altLang="zh-CN" sz="1400" dirty="0"/>
              <a:t>modulate</a:t>
            </a:r>
            <a:r>
              <a:rPr lang="zh-CN" altLang="en-US" sz="1400" dirty="0"/>
              <a:t>以示无法操作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更换车型后连同部件一起更换，即每种车型都要在存档里保存目前（或上次）的配置方案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部件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部件名称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</a:t>
            </a:r>
            <a:r>
              <a:rPr lang="en-US" altLang="zh-CN" sz="1200" dirty="0"/>
              <a:t>    </a:t>
            </a:r>
            <a:r>
              <a:rPr lang="zh-CN" altLang="en-US" sz="1200" dirty="0"/>
              <a:t>件    描    述</a:t>
            </a:r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选中装甲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解锁按钮</a:t>
            </a:r>
          </a:p>
        </p:txBody>
      </p:sp>
      <p:sp>
        <p:nvSpPr>
          <p:cNvPr id="9" name="矩形 8"/>
          <p:cNvSpPr/>
          <p:nvPr/>
        </p:nvSpPr>
        <p:spPr>
          <a:xfrm>
            <a:off x="3201670" y="380111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86275" y="2759075"/>
            <a:ext cx="68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均质钢装甲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461510" y="321056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复合装甲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461510" y="3486150"/>
            <a:ext cx="8477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轻型材料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75328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选择列表只显示当前选中类型部件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如当前选中配件栏则列表只显示配件，选中主武栏则列表只显示主武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鼠标悬浮在购买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卸下按钮上时更新数值预览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选择列表中未购买的部件灰色表示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未解锁的车型界面除了一个解锁按钮其他均无法操作，整体暗色</a:t>
            </a:r>
            <a:r>
              <a:rPr lang="en-US" altLang="zh-CN" sz="1400" dirty="0"/>
              <a:t>modulate</a:t>
            </a:r>
            <a:r>
              <a:rPr lang="zh-CN" altLang="en-US" sz="1400" dirty="0"/>
              <a:t>以示无法操作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车型名称、数值预览 更新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更换车型后连同部件一起更换，即每种车型都要在存档里保存目前（或上次）的配置方案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部件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部件名称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</a:t>
            </a:r>
            <a:r>
              <a:rPr lang="en-US" altLang="zh-CN" sz="1200" dirty="0"/>
              <a:t>    </a:t>
            </a:r>
            <a:r>
              <a:rPr lang="zh-CN" altLang="en-US" sz="1200" dirty="0"/>
              <a:t>件    描    述</a:t>
            </a:r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</a:t>
            </a:r>
            <a:r>
              <a:rPr lang="en-US" altLang="zh-CN" sz="1400" dirty="0"/>
              <a:t>/</a:t>
            </a:r>
            <a:r>
              <a:rPr lang="zh-CN" altLang="en-US" sz="1400" dirty="0"/>
              <a:t>装备</a:t>
            </a:r>
            <a:r>
              <a:rPr lang="en-US" altLang="zh-CN" sz="1400" dirty="0"/>
              <a:t>/</a:t>
            </a:r>
            <a:r>
              <a:rPr lang="zh-CN" altLang="en-US" sz="1400" dirty="0"/>
              <a:t>卸下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020"/>
            <a:ext cx="736473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选中主武器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54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解锁按钮</a:t>
            </a:r>
          </a:p>
        </p:txBody>
      </p:sp>
      <p:sp>
        <p:nvSpPr>
          <p:cNvPr id="9" name="矩形 8"/>
          <p:cNvSpPr/>
          <p:nvPr/>
        </p:nvSpPr>
        <p:spPr>
          <a:xfrm>
            <a:off x="1694180" y="1182370"/>
            <a:ext cx="838200" cy="74803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16120" y="275907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配件</a:t>
            </a:r>
            <a:r>
              <a:rPr lang="en-US" altLang="zh-CN" sz="12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516120" y="3066415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配件</a:t>
            </a:r>
            <a:r>
              <a:rPr lang="en-US" altLang="zh-CN" sz="12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516120" y="3351530"/>
            <a:ext cx="684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FF0000"/>
                </a:solidFill>
              </a:rPr>
              <a:t>。。。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3" y="5010365"/>
            <a:ext cx="6040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解锁车型和解锁部件需要花费能量，所需能量显示在解锁按钮，如图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解锁车型后才能操作当前车型的配件栏、主武、装甲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未解锁时所有栏位上锁，此时操作右边“装备、卸下”无效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如图左侧所示。解锁车型后撤去左侧界面的所有锁</a:t>
            </a:r>
            <a:r>
              <a:rPr lang="en-US" altLang="zh-CN" sz="1400" dirty="0"/>
              <a:t>UI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部件未解锁时，部件</a:t>
            </a:r>
            <a:r>
              <a:rPr lang="en-US" altLang="zh-CN" sz="1400" dirty="0"/>
              <a:t>icon</a:t>
            </a:r>
            <a:r>
              <a:rPr lang="zh-CN" altLang="en-US" sz="1400" dirty="0"/>
              <a:t>上显示锁，解锁后撤去</a:t>
            </a:r>
            <a:endParaRPr lang="en-US" altLang="zh-CN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5608320" y="2705101"/>
            <a:ext cx="998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部件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6" name="文本框 5"/>
          <p:cNvSpPr txBox="1"/>
          <p:nvPr/>
        </p:nvSpPr>
        <p:spPr>
          <a:xfrm>
            <a:off x="6515100" y="25666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部件名称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01640" y="3429000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部</a:t>
            </a:r>
            <a:r>
              <a:rPr lang="en-US" altLang="zh-CN" sz="1200" dirty="0"/>
              <a:t>    </a:t>
            </a:r>
            <a:r>
              <a:rPr lang="zh-CN" altLang="en-US" sz="1200" dirty="0"/>
              <a:t>件    描    述</a:t>
            </a:r>
          </a:p>
        </p:txBody>
      </p:sp>
      <p:sp>
        <p:nvSpPr>
          <p:cNvPr id="8" name="矩形 7"/>
          <p:cNvSpPr/>
          <p:nvPr/>
        </p:nvSpPr>
        <p:spPr>
          <a:xfrm>
            <a:off x="7434234" y="4400131"/>
            <a:ext cx="716280" cy="304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100</a:t>
            </a:r>
            <a:r>
              <a:rPr lang="zh-CN" altLang="en-US" sz="1100" dirty="0"/>
              <a:t>能量</a:t>
            </a:r>
            <a:endParaRPr lang="en-US" altLang="zh-CN" sz="1100" dirty="0"/>
          </a:p>
        </p:txBody>
      </p:sp>
      <p:sp>
        <p:nvSpPr>
          <p:cNvPr id="10" name="矩形 9"/>
          <p:cNvSpPr/>
          <p:nvPr/>
        </p:nvSpPr>
        <p:spPr>
          <a:xfrm>
            <a:off x="-1" y="33160"/>
            <a:ext cx="69003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载具编辑界面</a:t>
            </a: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——</a:t>
            </a:r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能量花费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87934" y="244898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6" name="右箭头 15"/>
          <p:cNvSpPr/>
          <p:nvPr/>
        </p:nvSpPr>
        <p:spPr>
          <a:xfrm>
            <a:off x="4039752" y="2748541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617683" y="2720489"/>
            <a:ext cx="436228" cy="317791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461664" y="82667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20" name="矩形 19"/>
          <p:cNvSpPr/>
          <p:nvPr/>
        </p:nvSpPr>
        <p:spPr>
          <a:xfrm>
            <a:off x="2066093" y="3133620"/>
            <a:ext cx="964539" cy="33218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1000</a:t>
            </a:r>
            <a:r>
              <a:rPr lang="zh-CN" altLang="en-US" sz="1400" dirty="0"/>
              <a:t>能量</a:t>
            </a:r>
            <a:endParaRPr lang="en-US" altLang="zh-CN" sz="1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451A53-7601-409A-8599-2714C0D77F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362" y="1425072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0DC3B4A-DAF4-4D27-83BA-CDE2D80D74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3" y="1440748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54CF858-7576-4BF7-8F0C-03CBC03FBA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28" y="1415208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35837BE-14D5-4F04-9D45-70C3AEA78F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56" y="1423895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A80402B-4A9E-4198-9DC0-4C268E651E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625" y="2775318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6C4D5B7E-7694-4363-8366-245D8C9DA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38" y="4051831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4B374C8-39AE-48C6-AE6F-8B88DAFAA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85" y="4071301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E481A30-7B47-4FA6-99CB-9AAE5F9303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225" y="2739534"/>
            <a:ext cx="208131" cy="208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97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9244" y="4895162"/>
            <a:ext cx="39212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选项升级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初始为</a:t>
            </a:r>
            <a:r>
              <a:rPr lang="en-US" altLang="zh-CN" sz="1400" dirty="0"/>
              <a:t>lv0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每次升级花费可能不同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升至满级后升级按钮</a:t>
            </a:r>
            <a:r>
              <a:rPr lang="en-US" altLang="zh-CN" sz="1400" dirty="0"/>
              <a:t>text</a:t>
            </a:r>
            <a:r>
              <a:rPr lang="zh-CN" altLang="en-US" sz="1400" dirty="0"/>
              <a:t>改为“已满级”</a:t>
            </a:r>
            <a:endParaRPr lang="en-US" altLang="zh-CN" sz="1400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科技处界面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31563" y="3693106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25" name="矩形 24"/>
          <p:cNvSpPr/>
          <p:nvPr/>
        </p:nvSpPr>
        <p:spPr>
          <a:xfrm>
            <a:off x="617683" y="813298"/>
            <a:ext cx="7075955" cy="3861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磁盘 10"/>
          <p:cNvSpPr/>
          <p:nvPr/>
        </p:nvSpPr>
        <p:spPr>
          <a:xfrm>
            <a:off x="1277029" y="1626754"/>
            <a:ext cx="1457864" cy="238951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装饰</a:t>
            </a:r>
          </a:p>
        </p:txBody>
      </p:sp>
      <p:sp>
        <p:nvSpPr>
          <p:cNvPr id="12" name="矩形 11"/>
          <p:cNvSpPr/>
          <p:nvPr/>
        </p:nvSpPr>
        <p:spPr>
          <a:xfrm>
            <a:off x="3131286" y="1038279"/>
            <a:ext cx="4270177" cy="330115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88877" y="959926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</a:t>
            </a:r>
          </a:p>
        </p:txBody>
      </p:sp>
      <p:sp>
        <p:nvSpPr>
          <p:cNvPr id="13" name="矩形 12"/>
          <p:cNvSpPr/>
          <p:nvPr/>
        </p:nvSpPr>
        <p:spPr>
          <a:xfrm>
            <a:off x="3510951" y="1311215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科技选项</a:t>
            </a:r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41" name="矩形 40"/>
          <p:cNvSpPr/>
          <p:nvPr/>
        </p:nvSpPr>
        <p:spPr>
          <a:xfrm>
            <a:off x="4352361" y="1311214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科技选项</a:t>
            </a:r>
            <a:r>
              <a:rPr lang="en-US" altLang="zh-CN" sz="1200" dirty="0"/>
              <a:t>2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5193772" y="1315528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科技选项</a:t>
            </a:r>
            <a:r>
              <a:rPr lang="en-US" altLang="zh-CN" sz="1200" dirty="0"/>
              <a:t>3</a:t>
            </a:r>
            <a:endParaRPr lang="zh-CN" altLang="en-US" sz="1200" dirty="0"/>
          </a:p>
        </p:txBody>
      </p:sp>
      <p:sp>
        <p:nvSpPr>
          <p:cNvPr id="47" name="矩形 46"/>
          <p:cNvSpPr/>
          <p:nvPr/>
        </p:nvSpPr>
        <p:spPr>
          <a:xfrm>
            <a:off x="6035182" y="1311214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科技选项</a:t>
            </a:r>
            <a:r>
              <a:rPr lang="en-US" altLang="zh-CN" sz="1200" dirty="0"/>
              <a:t>4</a:t>
            </a:r>
            <a:endParaRPr lang="zh-CN" altLang="en-US" sz="1200" dirty="0"/>
          </a:p>
        </p:txBody>
      </p:sp>
      <p:sp>
        <p:nvSpPr>
          <p:cNvPr id="48" name="矩形 47"/>
          <p:cNvSpPr/>
          <p:nvPr/>
        </p:nvSpPr>
        <p:spPr>
          <a:xfrm>
            <a:off x="3510951" y="1919665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科技选项</a:t>
            </a:r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6943651" y="1311213"/>
            <a:ext cx="230853" cy="14319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887837" y="1704040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cxnSp>
        <p:nvCxnSpPr>
          <p:cNvPr id="51" name="直接连接符 50"/>
          <p:cNvCxnSpPr/>
          <p:nvPr/>
        </p:nvCxnSpPr>
        <p:spPr>
          <a:xfrm flipV="1">
            <a:off x="3131286" y="3001992"/>
            <a:ext cx="4270177" cy="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420387" y="3877341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100</a:t>
            </a:r>
            <a:r>
              <a:rPr lang="zh-CN" altLang="en-US" sz="1200" dirty="0"/>
              <a:t>能量</a:t>
            </a:r>
          </a:p>
        </p:txBody>
      </p:sp>
      <p:sp>
        <p:nvSpPr>
          <p:cNvPr id="54" name="矩形 53"/>
          <p:cNvSpPr/>
          <p:nvPr/>
        </p:nvSpPr>
        <p:spPr>
          <a:xfrm>
            <a:off x="3304450" y="3140287"/>
            <a:ext cx="629728" cy="38818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/>
              <a:t>科技选项</a:t>
            </a:r>
          </a:p>
          <a:p>
            <a:pPr algn="ctr"/>
            <a:r>
              <a:rPr lang="en-US" altLang="zh-CN" sz="800" dirty="0"/>
              <a:t>icon</a:t>
            </a:r>
            <a:endParaRPr lang="zh-CN" altLang="en-US" sz="1200" dirty="0"/>
          </a:p>
        </p:txBody>
      </p:sp>
      <p:sp>
        <p:nvSpPr>
          <p:cNvPr id="55" name="文本框 54"/>
          <p:cNvSpPr txBox="1"/>
          <p:nvPr/>
        </p:nvSpPr>
        <p:spPr>
          <a:xfrm>
            <a:off x="4112500" y="342003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科技选项信息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34178" y="3101561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科技选项名称</a:t>
            </a:r>
            <a:r>
              <a:rPr lang="en-US" altLang="zh-CN" sz="1600" dirty="0"/>
              <a:t>/</a:t>
            </a:r>
            <a:r>
              <a:rPr lang="zh-CN" altLang="en-US" sz="1600" dirty="0"/>
              <a:t>等级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7D82DF2-9E99-4206-83BA-B83F103D3BE5}"/>
              </a:ext>
            </a:extLst>
          </p:cNvPr>
          <p:cNvCxnSpPr>
            <a:stCxn id="52" idx="3"/>
          </p:cNvCxnSpPr>
          <p:nvPr/>
        </p:nvCxnSpPr>
        <p:spPr>
          <a:xfrm flipV="1">
            <a:off x="7292841" y="3101561"/>
            <a:ext cx="1690581" cy="95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9263CB0-E21A-4B42-A7D9-FA975344FCEF}"/>
              </a:ext>
            </a:extLst>
          </p:cNvPr>
          <p:cNvSpPr txBox="1"/>
          <p:nvPr/>
        </p:nvSpPr>
        <p:spPr>
          <a:xfrm>
            <a:off x="8947739" y="28804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升级按钮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96725" y="3299891"/>
            <a:ext cx="313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滚动条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61991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任务选择界面为地图形式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鼠标悬浮在地点</a:t>
            </a:r>
            <a:r>
              <a:rPr lang="en-US" altLang="zh-CN" sz="1400" dirty="0"/>
              <a:t>icon</a:t>
            </a:r>
            <a:r>
              <a:rPr lang="zh-CN" altLang="en-US" sz="1400" dirty="0"/>
              <a:t>上：显示地点名称并弹出任务信息悬浮窗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悬浮时</a:t>
            </a:r>
            <a:r>
              <a:rPr lang="en-US" altLang="zh-CN" sz="1400" dirty="0"/>
              <a:t>icon outline</a:t>
            </a:r>
            <a:r>
              <a:rPr lang="zh-CN" altLang="en-US" sz="1400" dirty="0"/>
              <a:t>效果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若无任务（或条件未满足），显示当前无任务（或条件未满足）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鼠标点击选中后放大</a:t>
            </a:r>
            <a:r>
              <a:rPr lang="en-US" altLang="zh-CN" sz="1400" dirty="0"/>
              <a:t>camera</a:t>
            </a:r>
            <a:r>
              <a:rPr lang="zh-CN" altLang="en-US" sz="1400" dirty="0"/>
              <a:t>（如右所示），并显示执行</a:t>
            </a:r>
            <a:r>
              <a:rPr lang="en-US" altLang="zh-CN" sz="1400" dirty="0"/>
              <a:t>/</a:t>
            </a:r>
            <a:r>
              <a:rPr lang="zh-CN" altLang="en-US" sz="1400" dirty="0"/>
              <a:t>返回按钮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若无任务（或条件未满足），提示无法选中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点击返回按钮返回到</a:t>
            </a:r>
            <a:r>
              <a:rPr lang="en-US" altLang="zh-CN" sz="1400" dirty="0"/>
              <a:t>UI1</a:t>
            </a:r>
            <a:r>
              <a:rPr lang="zh-CN" altLang="en-US" sz="1400" dirty="0"/>
              <a:t>状态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endParaRPr lang="en-US" altLang="zh-CN" sz="1400" dirty="0"/>
          </a:p>
        </p:txBody>
      </p:sp>
      <p:sp>
        <p:nvSpPr>
          <p:cNvPr id="9" name="矩形 8"/>
          <p:cNvSpPr/>
          <p:nvPr/>
        </p:nvSpPr>
        <p:spPr>
          <a:xfrm>
            <a:off x="5662569" y="3675428"/>
            <a:ext cx="872454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返回军营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任务选择界面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03750" y="23086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20" name="矩形 19"/>
          <p:cNvSpPr/>
          <p:nvPr/>
        </p:nvSpPr>
        <p:spPr>
          <a:xfrm>
            <a:off x="10601396" y="3869594"/>
            <a:ext cx="572086" cy="35196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执行</a:t>
            </a:r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33389" y="13133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地图</a:t>
            </a:r>
          </a:p>
        </p:txBody>
      </p:sp>
      <p:sp>
        <p:nvSpPr>
          <p:cNvPr id="13" name="流程图: 磁盘 12"/>
          <p:cNvSpPr/>
          <p:nvPr/>
        </p:nvSpPr>
        <p:spPr>
          <a:xfrm>
            <a:off x="1979173" y="2205812"/>
            <a:ext cx="843094" cy="77178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磁盘 20"/>
          <p:cNvSpPr/>
          <p:nvPr/>
        </p:nvSpPr>
        <p:spPr>
          <a:xfrm>
            <a:off x="1514752" y="1409344"/>
            <a:ext cx="843094" cy="29023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磁盘 21"/>
          <p:cNvSpPr/>
          <p:nvPr/>
        </p:nvSpPr>
        <p:spPr>
          <a:xfrm rot="20430453">
            <a:off x="631332" y="3296723"/>
            <a:ext cx="896777" cy="23584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线形标注 2 13"/>
          <p:cNvSpPr/>
          <p:nvPr/>
        </p:nvSpPr>
        <p:spPr>
          <a:xfrm>
            <a:off x="3118936" y="1747880"/>
            <a:ext cx="2263357" cy="1229719"/>
          </a:xfrm>
          <a:prstGeom prst="borderCallout2">
            <a:avLst>
              <a:gd name="adj1" fmla="val 18750"/>
              <a:gd name="adj2" fmla="val -281"/>
              <a:gd name="adj3" fmla="val 18750"/>
              <a:gd name="adj4" fmla="val -10053"/>
              <a:gd name="adj5" fmla="val 52502"/>
              <a:gd name="adj6" fmla="val -2538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2018998" y="252384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地点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3158543" y="17835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任务名称</a:t>
            </a:r>
            <a:endParaRPr lang="en-US" altLang="zh-CN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3326915" y="21080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任务描述</a:t>
            </a:r>
            <a:endParaRPr lang="en-US" altLang="zh-CN" sz="1400" dirty="0"/>
          </a:p>
        </p:txBody>
      </p:sp>
      <p:sp>
        <p:nvSpPr>
          <p:cNvPr id="26" name="流程图: 磁盘 25"/>
          <p:cNvSpPr/>
          <p:nvPr/>
        </p:nvSpPr>
        <p:spPr>
          <a:xfrm rot="1662077">
            <a:off x="5249089" y="1443107"/>
            <a:ext cx="578829" cy="189264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1366429" y="3870652"/>
            <a:ext cx="536607" cy="3512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返回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31" name="矩形 30"/>
          <p:cNvSpPr/>
          <p:nvPr/>
        </p:nvSpPr>
        <p:spPr>
          <a:xfrm>
            <a:off x="7612378" y="1783524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磁盘 32"/>
          <p:cNvSpPr/>
          <p:nvPr/>
        </p:nvSpPr>
        <p:spPr>
          <a:xfrm>
            <a:off x="7935402" y="2902112"/>
            <a:ext cx="843094" cy="77178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磁盘 33"/>
          <p:cNvSpPr/>
          <p:nvPr/>
        </p:nvSpPr>
        <p:spPr>
          <a:xfrm>
            <a:off x="7470981" y="2105644"/>
            <a:ext cx="843094" cy="290237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磁盘 34"/>
          <p:cNvSpPr/>
          <p:nvPr/>
        </p:nvSpPr>
        <p:spPr>
          <a:xfrm rot="20430453">
            <a:off x="6784703" y="4056647"/>
            <a:ext cx="896777" cy="235845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线形标注 2 35"/>
          <p:cNvSpPr/>
          <p:nvPr/>
        </p:nvSpPr>
        <p:spPr>
          <a:xfrm>
            <a:off x="9075165" y="2444180"/>
            <a:ext cx="2263357" cy="1229719"/>
          </a:xfrm>
          <a:prstGeom prst="borderCallout2">
            <a:avLst>
              <a:gd name="adj1" fmla="val 18750"/>
              <a:gd name="adj2" fmla="val -281"/>
              <a:gd name="adj3" fmla="val 18750"/>
              <a:gd name="adj4" fmla="val -10053"/>
              <a:gd name="adj5" fmla="val 52502"/>
              <a:gd name="adj6" fmla="val -25388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7975227" y="3220140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地点</a:t>
            </a:r>
            <a:r>
              <a:rPr lang="en-US" altLang="zh-CN" sz="1200" dirty="0"/>
              <a:t>icon</a:t>
            </a:r>
            <a:endParaRPr lang="zh-CN" altLang="en-US" sz="1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114772" y="247982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任务名称</a:t>
            </a:r>
            <a:endParaRPr lang="en-US" altLang="zh-CN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283144" y="28043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任务描述</a:t>
            </a:r>
            <a:endParaRPr lang="en-US" altLang="zh-CN" sz="1400" dirty="0"/>
          </a:p>
        </p:txBody>
      </p:sp>
      <p:sp>
        <p:nvSpPr>
          <p:cNvPr id="40" name="流程图: 磁盘 39"/>
          <p:cNvSpPr/>
          <p:nvPr/>
        </p:nvSpPr>
        <p:spPr>
          <a:xfrm rot="1662077">
            <a:off x="11205318" y="2139407"/>
            <a:ext cx="578829" cy="189264"/>
          </a:xfrm>
          <a:prstGeom prst="flowChartMagneticDisk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00610" y="205230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地点名称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7956839" y="276638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地点名称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95613" y="1409344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UI2</a:t>
            </a:r>
            <a:endParaRPr lang="zh-CN" altLang="en-US" dirty="0"/>
          </a:p>
        </p:txBody>
      </p:sp>
      <p:sp>
        <p:nvSpPr>
          <p:cNvPr id="45" name="圆角矩形 41">
            <a:extLst>
              <a:ext uri="{FF2B5EF4-FFF2-40B4-BE49-F238E27FC236}">
                <a16:creationId xmlns:a16="http://schemas.microsoft.com/office/drawing/2014/main" id="{9BAD6F2D-3437-4507-977C-5E8BE199457D}"/>
              </a:ext>
            </a:extLst>
          </p:cNvPr>
          <p:cNvSpPr/>
          <p:nvPr/>
        </p:nvSpPr>
        <p:spPr>
          <a:xfrm>
            <a:off x="7618716" y="1786172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6600"/>
                </a:solidFill>
              </a:rPr>
              <a:t>区域污染等级：重度</a:t>
            </a:r>
          </a:p>
        </p:txBody>
      </p:sp>
      <p:sp>
        <p:nvSpPr>
          <p:cNvPr id="46" name="圆角矩形 41">
            <a:extLst>
              <a:ext uri="{FF2B5EF4-FFF2-40B4-BE49-F238E27FC236}">
                <a16:creationId xmlns:a16="http://schemas.microsoft.com/office/drawing/2014/main" id="{633E06C0-30DD-4440-B22C-72568B1047BA}"/>
              </a:ext>
            </a:extLst>
          </p:cNvPr>
          <p:cNvSpPr/>
          <p:nvPr/>
        </p:nvSpPr>
        <p:spPr>
          <a:xfrm>
            <a:off x="385894" y="684405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</a:rPr>
              <a:t>全局污染等级：中度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>
            <a:off x="2469247" y="3761379"/>
            <a:ext cx="1897835" cy="1454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7682" y="4555438"/>
            <a:ext cx="63209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注：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UI3</a:t>
            </a:r>
            <a:r>
              <a:rPr lang="zh-CN" altLang="en-US" sz="1400" dirty="0"/>
              <a:t>中配件列表、被动列表的</a:t>
            </a:r>
            <a:r>
              <a:rPr lang="en-US" altLang="zh-CN" sz="1400" dirty="0"/>
              <a:t>icon</a:t>
            </a:r>
            <a:r>
              <a:rPr lang="zh-CN" altLang="en-US" sz="1400" dirty="0"/>
              <a:t>（被动指科技处升级的那些），鼠标悬浮</a:t>
            </a:r>
            <a:br>
              <a:rPr lang="en-US" altLang="zh-CN" sz="1400" dirty="0"/>
            </a:br>
            <a:r>
              <a:rPr lang="zh-CN" altLang="en-US" sz="1400" dirty="0"/>
              <a:t>可以弹出悬浮窗查看对应信息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处于</a:t>
            </a:r>
            <a:r>
              <a:rPr lang="en-US" altLang="zh-CN" sz="1400" dirty="0"/>
              <a:t>UI2</a:t>
            </a:r>
            <a:r>
              <a:rPr lang="zh-CN" altLang="en-US" sz="1400" dirty="0"/>
              <a:t>、</a:t>
            </a:r>
            <a:r>
              <a:rPr lang="en-US" altLang="zh-CN" sz="1400" dirty="0"/>
              <a:t>UI3</a:t>
            </a:r>
            <a:r>
              <a:rPr lang="zh-CN" altLang="en-US" sz="1400" dirty="0"/>
              <a:t>时，任务处理暂停（战斗暂停）</a:t>
            </a:r>
            <a:endParaRPr lang="en-US" altLang="zh-CN" sz="14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/>
              <a:t>区域污染值实时计算更新，且会实时影响当前出现的任务怪物强度</a:t>
            </a:r>
            <a:endParaRPr lang="en-US" altLang="zh-CN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区域污染值机制</a:t>
            </a:r>
            <a:r>
              <a:rPr lang="zh-CN" altLang="en-US" sz="1400" b="1" dirty="0"/>
              <a:t>详见策划案</a:t>
            </a:r>
            <a:endParaRPr lang="en-US" altLang="zh-CN" sz="1400" b="1" dirty="0"/>
          </a:p>
        </p:txBody>
      </p:sp>
      <p:sp>
        <p:nvSpPr>
          <p:cNvPr id="10" name="矩形 9"/>
          <p:cNvSpPr/>
          <p:nvPr/>
        </p:nvSpPr>
        <p:spPr>
          <a:xfrm>
            <a:off x="0" y="33160"/>
            <a:ext cx="307017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任务中界面</a:t>
            </a:r>
            <a:endParaRPr lang="zh-CN" alt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31327" y="24242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11" name="矩形 10"/>
          <p:cNvSpPr/>
          <p:nvPr/>
        </p:nvSpPr>
        <p:spPr>
          <a:xfrm>
            <a:off x="385894" y="679491"/>
            <a:ext cx="6308521" cy="3506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37073" y="3325768"/>
            <a:ext cx="2332972" cy="10536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数值信息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259979" y="300496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487556" y="312055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上一车型</a:t>
            </a:r>
          </a:p>
        </p:txBody>
      </p:sp>
      <p:sp>
        <p:nvSpPr>
          <p:cNvPr id="31" name="矩形 30"/>
          <p:cNvSpPr/>
          <p:nvPr/>
        </p:nvSpPr>
        <p:spPr>
          <a:xfrm>
            <a:off x="7628917" y="311682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057735" y="31015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UI1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538803" y="287623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UI3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9204830" y="766033"/>
            <a:ext cx="1510031" cy="1576857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继续任务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放弃任务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设置</a:t>
            </a:r>
            <a:endParaRPr lang="en-US" altLang="zh-CN" sz="1200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返回主界面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259979" y="16649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</a:rPr>
              <a:t>下一车型</a:t>
            </a:r>
          </a:p>
        </p:txBody>
      </p:sp>
      <p:sp>
        <p:nvSpPr>
          <p:cNvPr id="48" name="矩形 47"/>
          <p:cNvSpPr/>
          <p:nvPr/>
        </p:nvSpPr>
        <p:spPr>
          <a:xfrm>
            <a:off x="7628917" y="278358"/>
            <a:ext cx="4501326" cy="2588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1556056" y="-3681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UI2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1" idx="3"/>
            <a:endCxn id="48" idx="1"/>
          </p:cNvCxnSpPr>
          <p:nvPr/>
        </p:nvCxnSpPr>
        <p:spPr>
          <a:xfrm flipV="1">
            <a:off x="6694415" y="1572460"/>
            <a:ext cx="934502" cy="860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11" idx="3"/>
            <a:endCxn id="31" idx="1"/>
          </p:cNvCxnSpPr>
          <p:nvPr/>
        </p:nvCxnSpPr>
        <p:spPr>
          <a:xfrm>
            <a:off x="6694415" y="2432799"/>
            <a:ext cx="934502" cy="1978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947833" y="163329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ESC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6937613" y="33257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TAB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7867467" y="4379416"/>
            <a:ext cx="301151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配件列表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508439" y="33457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车型名称</a:t>
            </a:r>
          </a:p>
        </p:txBody>
      </p:sp>
      <p:sp>
        <p:nvSpPr>
          <p:cNvPr id="52" name="矩形 51"/>
          <p:cNvSpPr/>
          <p:nvPr/>
        </p:nvSpPr>
        <p:spPr>
          <a:xfrm>
            <a:off x="10878981" y="4379417"/>
            <a:ext cx="991064" cy="11932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被动列表</a:t>
            </a:r>
          </a:p>
        </p:txBody>
      </p:sp>
      <p:sp>
        <p:nvSpPr>
          <p:cNvPr id="53" name="矩形 52"/>
          <p:cNvSpPr/>
          <p:nvPr/>
        </p:nvSpPr>
        <p:spPr>
          <a:xfrm>
            <a:off x="7867467" y="3327090"/>
            <a:ext cx="1669606" cy="1052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5" name="圆角矩形 54"/>
          <p:cNvSpPr/>
          <p:nvPr/>
        </p:nvSpPr>
        <p:spPr>
          <a:xfrm>
            <a:off x="8081197" y="3464835"/>
            <a:ext cx="1291756" cy="62473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车型预览图</a:t>
            </a:r>
          </a:p>
        </p:txBody>
      </p:sp>
      <p:sp>
        <p:nvSpPr>
          <p:cNvPr id="56" name="矩形 55"/>
          <p:cNvSpPr/>
          <p:nvPr/>
        </p:nvSpPr>
        <p:spPr>
          <a:xfrm>
            <a:off x="7978629" y="3943369"/>
            <a:ext cx="323802" cy="3643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主武</a:t>
            </a:r>
          </a:p>
        </p:txBody>
      </p:sp>
      <p:sp>
        <p:nvSpPr>
          <p:cNvPr id="57" name="矩形 56"/>
          <p:cNvSpPr/>
          <p:nvPr/>
        </p:nvSpPr>
        <p:spPr>
          <a:xfrm>
            <a:off x="9166490" y="3943369"/>
            <a:ext cx="341949" cy="3867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装甲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22857" y="3584272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能量（经验值）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4369108" y="3715708"/>
            <a:ext cx="221966" cy="198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21" idx="2"/>
          </p:cNvCxnSpPr>
          <p:nvPr/>
        </p:nvCxnSpPr>
        <p:spPr>
          <a:xfrm flipV="1">
            <a:off x="4591074" y="3168585"/>
            <a:ext cx="357647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497315" y="286080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强化等级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496174" y="679490"/>
            <a:ext cx="2198241" cy="2880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当前目标：</a:t>
            </a:r>
            <a:r>
              <a:rPr lang="en-US" altLang="zh-CN" dirty="0">
                <a:solidFill>
                  <a:schemeClr val="tx1"/>
                </a:solidFill>
              </a:rPr>
              <a:t>XXXX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95984" y="696727"/>
            <a:ext cx="1476463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rgbClr val="FF6600"/>
                </a:solidFill>
              </a:rPr>
              <a:t>区域污染等级：重度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835350" y="69630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污染条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2469247" y="3909252"/>
            <a:ext cx="2075040" cy="27685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装甲耐久（生命值）</a:t>
            </a:r>
          </a:p>
        </p:txBody>
      </p:sp>
      <p:sp>
        <p:nvSpPr>
          <p:cNvPr id="35" name="弦形 34"/>
          <p:cNvSpPr/>
          <p:nvPr/>
        </p:nvSpPr>
        <p:spPr>
          <a:xfrm rot="6686399">
            <a:off x="1714552" y="3618422"/>
            <a:ext cx="821141" cy="816456"/>
          </a:xfrm>
          <a:prstGeom prst="cho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34242" y="376783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icon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1175</Words>
  <Application>Microsoft Office PowerPoint</Application>
  <PresentationFormat>宽屏</PresentationFormat>
  <Paragraphs>243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Ying Yufeng</cp:lastModifiedBy>
  <cp:revision>58</cp:revision>
  <dcterms:created xsi:type="dcterms:W3CDTF">2025-07-09T22:13:00Z</dcterms:created>
  <dcterms:modified xsi:type="dcterms:W3CDTF">2025-09-04T13:35:14Z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47D3F4C2BFD048A4B277B9CFF9CA4289_12</vt:lpwstr>
  </property>
  <property fmtid="{D5CDD505-2E9C-101B-9397-08002B2CF9AE}" pid="3" name="KSOProductBuildVer">
    <vt:lpwstr>2052-12.1.0.22529</vt:lpwstr>
  </property>
</Properties>
</file>