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5E778-2C41-4B21-BC4E-EA3A0E384F18}" v="762" dt="2019-12-22T07:58:47.140"/>
    <p1510:client id="{A3B88FD0-FB1A-45B3-AEEE-07C09FB5D344}" v="235" dt="2019-12-22T08:23:43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721EE8-DA6F-4E51-950E-F6EAC8E11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AEFDE4-397C-4B56-A960-D1720C160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EA349-610C-44FA-8FBF-094DD5721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9A022-A9E1-4173-AE02-709CE78CFA9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1168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18EEDC-4B0C-4793-B338-C3F390BD14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6273CD-8338-41A2-9A45-248C50A5F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0605C9-8C97-4478-B00D-7AB4D5E00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0889E-B33E-4F1D-A4C4-279D9D78D25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074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B00327-0FF8-45DE-9D2B-134761ECB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8DE913-E88A-43F9-8FB1-2CC90C343D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2233CB-737B-4754-AB26-5DF7D2BD16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AFB12-25CB-4350-A5D9-E58318E10B2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985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64E26F-CCCE-40E4-9684-2477F4411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029559-80B8-4375-93AB-19B3891FC5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6495E6-DA8B-4A46-9431-25BA41F5A5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E27B1-DBAB-4B6D-AD1D-7B80842C643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1444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06DA5E-DA80-429E-AE85-06E34F1537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41583A-FC5C-4CA5-822E-D7EF3D3052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207584-597D-4559-8724-B5DFB832C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11050-D7EB-4840-8917-5B38A00F51B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507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7212D-7EAC-44E8-9320-08B4EB0D55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307D1-08C0-4EA3-B361-51F923CC37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61A2B-9FAC-4A52-8A27-14D9049870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89537-C7D6-4526-B4FA-1453FF070F1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8943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412D2D-2DAA-4B74-8A9C-8EE74F4B02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D39842C-024C-4D54-915D-10BA703AF0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09E644-42B8-4D11-BFDF-B1214113B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B9FDD-312B-410F-9B73-37C9FE09B09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856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424DDAD-D651-4716-8B36-3A4E4526B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7491C8-F930-4117-B543-0638A4DC59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3867F2-E2B9-4CD3-A4E7-851F77874A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5CA52D-8DA4-4178-B4EF-B38F8E8F0C7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1750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2D35E0-1E4B-436C-B099-ACAC0941F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7ED4B1-FE42-487D-A92E-6F067255F6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0FAECC-1B29-4EF1-BDF8-25AC55B0D1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8A665-6E01-4AE5-BDBD-098589F07B9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5690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DF4A7-4852-4B2A-9A2E-CD2E27AA81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5303A-9D8A-4E05-8FFD-D10DD03EF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ABF89-BC31-4B40-BAEC-E207FD9A6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2E85A4-C7A8-4889-9A22-AB7483597CF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90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4F79C-EBB5-40E1-86E5-16C18B9FD8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39C17-C214-43E3-B07E-46F7A80420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03ED4-068A-4517-85B8-7A2FB981B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8E8E8-DF1A-4B74-8C82-30A69D4CCEB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6575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3DD56C7-C9C0-4FEA-9881-2F47E28D2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859210D-B20B-4E20-A014-43DB8054D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1CBE8F0-44E6-415B-A2BB-A65C8A4DAD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BA0F08-50A5-4E8A-8741-2E415E9834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D180E07-7614-4295-8258-F6510826AB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3C789C-2384-4CFC-B373-5CDDEDE12673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>
            <a:extLst>
              <a:ext uri="{FF2B5EF4-FFF2-40B4-BE49-F238E27FC236}">
                <a16:creationId xmlns:a16="http://schemas.microsoft.com/office/drawing/2014/main" id="{3DFEB636-DA8F-45A7-9F7D-8A91137D30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23813" y="2668588"/>
            <a:ext cx="4235451" cy="544512"/>
          </a:xfrm>
          <a:noFill/>
        </p:spPr>
        <p:txBody>
          <a:bodyPr/>
          <a:lstStyle/>
          <a:p>
            <a:pPr eaLnBrk="1" hangingPunct="1"/>
            <a:r>
              <a:rPr lang="en-US" altLang="en-US" sz="3200"/>
              <a:t> </a:t>
            </a:r>
            <a:r>
              <a:rPr lang="en-US" altLang="en-US" sz="2400"/>
              <a:t>The Common Man Bank Ltd</a:t>
            </a:r>
            <a:br>
              <a:rPr lang="en-US" altLang="en-US" sz="2400"/>
            </a:br>
            <a:r>
              <a:rPr lang="en-US" altLang="en-US" sz="2400"/>
              <a:t> (CMB)</a:t>
            </a:r>
            <a:endParaRPr lang="es-ES" altLang="en-US" sz="2400" b="1">
              <a:solidFill>
                <a:schemeClr val="tx1"/>
              </a:solidFill>
            </a:endParaRPr>
          </a:p>
        </p:txBody>
      </p:sp>
      <p:sp>
        <p:nvSpPr>
          <p:cNvPr id="2051" name="Rectangle 122">
            <a:extLst>
              <a:ext uri="{FF2B5EF4-FFF2-40B4-BE49-F238E27FC236}">
                <a16:creationId xmlns:a16="http://schemas.microsoft.com/office/drawing/2014/main" id="{AF31BF00-18D8-4E18-9582-D857559E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213100"/>
            <a:ext cx="5184775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n-US" sz="1400" b="1"/>
          </a:p>
        </p:txBody>
      </p:sp>
      <p:sp>
        <p:nvSpPr>
          <p:cNvPr id="2052" name="Rectangle 1">
            <a:extLst>
              <a:ext uri="{FF2B5EF4-FFF2-40B4-BE49-F238E27FC236}">
                <a16:creationId xmlns:a16="http://schemas.microsoft.com/office/drawing/2014/main" id="{B0D98CDF-0C8F-4A45-BA09-43A48C989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87725"/>
            <a:ext cx="3659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 Credit Card Consumption Pattern</a:t>
            </a:r>
            <a:endParaRPr lang="es-ES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A65AF1-B41A-4E4F-80D6-49F2F8E286A3}"/>
              </a:ext>
            </a:extLst>
          </p:cNvPr>
          <p:cNvSpPr txBox="1"/>
          <p:nvPr/>
        </p:nvSpPr>
        <p:spPr>
          <a:xfrm>
            <a:off x="452696" y="858094"/>
            <a:ext cx="7135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Max age looks to be incorrect, so dropping junk data from 'age'.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04E5F91-43CC-46A4-8534-D48CF33A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82" y="1717175"/>
            <a:ext cx="2228850" cy="41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BD8226-6BB7-4A93-B78D-CE59197EFDB4}"/>
              </a:ext>
            </a:extLst>
          </p:cNvPr>
          <p:cNvSpPr txBox="1"/>
          <p:nvPr/>
        </p:nvSpPr>
        <p:spPr>
          <a:xfrm>
            <a:off x="430174" y="790528"/>
            <a:ext cx="83624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  </a:t>
            </a:r>
            <a:r>
              <a:rPr lang="en-US" b="1" dirty="0">
                <a:latin typeface="Arial"/>
                <a:cs typeface="Arial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Arial"/>
                <a:cs typeface="Arial"/>
              </a:rPr>
              <a:t>nsight</a:t>
            </a:r>
          </a:p>
          <a:p>
            <a:r>
              <a:rPr lang="en-US" dirty="0">
                <a:latin typeface="Arial"/>
                <a:cs typeface="Arial"/>
              </a:rPr>
              <a:t>- How many men and women are represented in this dataset? </a:t>
            </a:r>
            <a:endParaRPr lang="en-US" dirty="0"/>
          </a:p>
          <a:p>
            <a:endParaRPr lang="en-US"/>
          </a:p>
          <a:p>
            <a:r>
              <a:rPr lang="en-US" dirty="0">
                <a:latin typeface="Arial"/>
                <a:cs typeface="Arial"/>
              </a:rPr>
              <a:t>- What is the average age (age feature) of women? 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3758EC7-E9F8-4C2A-BA3D-F21D08926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0" y="1999456"/>
            <a:ext cx="3981919" cy="15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8E4E70-4D38-43A4-AAAA-EF9B3CFA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4" y="959031"/>
            <a:ext cx="8407524" cy="5367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81C41D-A531-46ED-A8D1-0800E9466245}"/>
              </a:ext>
            </a:extLst>
          </p:cNvPr>
          <p:cNvSpPr txBox="1"/>
          <p:nvPr/>
        </p:nvSpPr>
        <p:spPr>
          <a:xfrm>
            <a:off x="1240971" y="5202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highlight>
                  <a:srgbClr val="FFFF00"/>
                </a:highlight>
                <a:latin typeface="Arial"/>
                <a:cs typeface="Arial"/>
              </a:rPr>
              <a:t>Correlations</a:t>
            </a:r>
            <a:endParaRPr lang="en-US" b="1" dirty="0">
              <a:solidFill>
                <a:schemeClr val="bg2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6B39B-B3D2-4CE2-AF43-05364D3F0BE1}"/>
              </a:ext>
            </a:extLst>
          </p:cNvPr>
          <p:cNvSpPr txBox="1"/>
          <p:nvPr/>
        </p:nvSpPr>
        <p:spPr>
          <a:xfrm>
            <a:off x="-5707117" y="1668892"/>
            <a:ext cx="7866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2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7228B-1E17-49ED-ACEC-F8E376DE90F5}"/>
              </a:ext>
            </a:extLst>
          </p:cNvPr>
          <p:cNvSpPr txBox="1"/>
          <p:nvPr/>
        </p:nvSpPr>
        <p:spPr>
          <a:xfrm>
            <a:off x="58559" y="700438"/>
            <a:ext cx="900436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There are three set of co-</a:t>
            </a:r>
            <a:r>
              <a:rPr lang="en-US" b="1" dirty="0" err="1">
                <a:latin typeface="Arial"/>
                <a:cs typeface="Arial"/>
              </a:rPr>
              <a:t>rrelated</a:t>
            </a:r>
            <a:r>
              <a:rPr lang="en-US" b="1" dirty="0">
                <a:latin typeface="Arial"/>
                <a:cs typeface="Arial"/>
              </a:rPr>
              <a:t> features: </a:t>
            </a:r>
          </a:p>
          <a:p>
            <a:r>
              <a:rPr lang="en-US" dirty="0">
                <a:latin typeface="Arial"/>
                <a:cs typeface="Arial"/>
              </a:rPr>
              <a:t>1</a:t>
            </a:r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) </a:t>
            </a:r>
            <a:r>
              <a:rPr lang="en-US" dirty="0" err="1">
                <a:highlight>
                  <a:srgbClr val="C0C0C0"/>
                </a:highlight>
                <a:latin typeface="Arial"/>
                <a:cs typeface="Arial"/>
              </a:rPr>
              <a:t>dc_count_jun</a:t>
            </a:r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, </a:t>
            </a:r>
            <a:r>
              <a:rPr lang="en-US" dirty="0" err="1">
                <a:highlight>
                  <a:srgbClr val="C0C0C0"/>
                </a:highlight>
                <a:latin typeface="Arial"/>
                <a:cs typeface="Arial"/>
              </a:rPr>
              <a:t>dc_count_may</a:t>
            </a:r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 &amp; </a:t>
            </a:r>
            <a:r>
              <a:rPr lang="en-US" dirty="0" err="1">
                <a:highlight>
                  <a:srgbClr val="C0C0C0"/>
                </a:highlight>
                <a:latin typeface="Arial"/>
                <a:cs typeface="Arial"/>
              </a:rPr>
              <a:t>dc_count_apr</a:t>
            </a:r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 2)  </a:t>
            </a:r>
            <a:r>
              <a:rPr lang="en-US" dirty="0" err="1">
                <a:highlight>
                  <a:srgbClr val="C0C0C0"/>
                </a:highlight>
                <a:latin typeface="Arial"/>
                <a:cs typeface="Arial"/>
              </a:rPr>
              <a:t>debit_count_apr</a:t>
            </a:r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, </a:t>
            </a:r>
            <a:r>
              <a:rPr lang="en-US" dirty="0" err="1">
                <a:highlight>
                  <a:srgbClr val="C0C0C0"/>
                </a:highlight>
                <a:latin typeface="Arial"/>
                <a:cs typeface="Arial"/>
              </a:rPr>
              <a:t>debit_count_may</a:t>
            </a:r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 &amp; </a:t>
            </a:r>
            <a:r>
              <a:rPr lang="en-US" dirty="0" err="1">
                <a:highlight>
                  <a:srgbClr val="C0C0C0"/>
                </a:highlight>
                <a:latin typeface="Arial"/>
                <a:cs typeface="Arial"/>
              </a:rPr>
              <a:t>debit_count_jun</a:t>
            </a:r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 .3) </a:t>
            </a:r>
            <a:r>
              <a:rPr lang="en-US" dirty="0" err="1">
                <a:highlight>
                  <a:srgbClr val="C0C0C0"/>
                </a:highlight>
                <a:latin typeface="Arial"/>
                <a:cs typeface="Arial"/>
              </a:rPr>
              <a:t>cc_count_may</a:t>
            </a:r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 &amp; </a:t>
            </a:r>
            <a:r>
              <a:rPr lang="en-US" dirty="0" err="1">
                <a:highlight>
                  <a:srgbClr val="C0C0C0"/>
                </a:highlight>
                <a:latin typeface="Arial"/>
                <a:cs typeface="Arial"/>
              </a:rPr>
              <a:t>cc_count_apr</a:t>
            </a:r>
            <a:endParaRPr lang="en-US" dirty="0" err="1">
              <a:latin typeface="Arial"/>
              <a:cs typeface="Arial"/>
            </a:endParaRPr>
          </a:p>
          <a:p>
            <a:endParaRPr lang="en-US" dirty="0">
              <a:highlight>
                <a:srgbClr val="C0C0C0"/>
              </a:highlight>
              <a:latin typeface="Arial"/>
              <a:cs typeface="Arial"/>
            </a:endParaRPr>
          </a:p>
          <a:p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A</a:t>
            </a:r>
            <a:r>
              <a:rPr lang="en-US" b="1" dirty="0">
                <a:highlight>
                  <a:srgbClr val="C0C0C0"/>
                </a:highlight>
                <a:latin typeface="Arial"/>
                <a:cs typeface="Arial"/>
              </a:rPr>
              <a:t>lso some relation we cannot avoid are:</a:t>
            </a:r>
            <a:endParaRPr lang="en-US" b="1">
              <a:latin typeface="Arial"/>
              <a:cs typeface="Arial"/>
            </a:endParaRPr>
          </a:p>
          <a:p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 1)age vs </a:t>
            </a:r>
            <a:r>
              <a:rPr lang="en-US" dirty="0" err="1">
                <a:highlight>
                  <a:srgbClr val="C0C0C0"/>
                </a:highlight>
                <a:latin typeface="Arial"/>
                <a:cs typeface="Arial"/>
              </a:rPr>
              <a:t>card_lim</a:t>
            </a:r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  2) </a:t>
            </a:r>
            <a:r>
              <a:rPr lang="en-US" dirty="0" err="1">
                <a:highlight>
                  <a:srgbClr val="C0C0C0"/>
                </a:highlight>
                <a:latin typeface="Arial"/>
                <a:cs typeface="Arial"/>
              </a:rPr>
              <a:t>max_credit_amount_apr</a:t>
            </a:r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 vs </a:t>
            </a:r>
            <a:r>
              <a:rPr lang="en-US" dirty="0" err="1">
                <a:highlight>
                  <a:srgbClr val="C0C0C0"/>
                </a:highlight>
                <a:latin typeface="Arial"/>
                <a:cs typeface="Arial"/>
              </a:rPr>
              <a:t>credit_amount_apr</a:t>
            </a:r>
            <a:r>
              <a:rPr lang="en-US" dirty="0">
                <a:highlight>
                  <a:srgbClr val="C0C0C0"/>
                </a:highlight>
                <a:latin typeface="Arial"/>
                <a:cs typeface="Arial"/>
              </a:rPr>
              <a:t> 3) debit count vs credit count</a:t>
            </a:r>
            <a:endParaRPr lang="en-US">
              <a:latin typeface="Arial"/>
              <a:cs typeface="Arial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0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1310A-8374-4BA3-8262-FFCF3571A23F}"/>
              </a:ext>
            </a:extLst>
          </p:cNvPr>
          <p:cNvSpPr txBox="1"/>
          <p:nvPr/>
        </p:nvSpPr>
        <p:spPr>
          <a:xfrm>
            <a:off x="114863" y="8243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Uni-variate Analysis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4608BCF-7EF8-4A02-8925-FF8EB616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0" y="1495617"/>
            <a:ext cx="8666529" cy="3619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FA244D-1FF1-46D4-8EAE-CC26CDFF6A1B}"/>
              </a:ext>
            </a:extLst>
          </p:cNvPr>
          <p:cNvSpPr txBox="1"/>
          <p:nvPr/>
        </p:nvSpPr>
        <p:spPr>
          <a:xfrm>
            <a:off x="-3184634" y="1364842"/>
            <a:ext cx="125853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It seems like data have many outliers. The features like </a:t>
            </a:r>
            <a:r>
              <a:rPr lang="en-US" dirty="0" err="1">
                <a:latin typeface="Arial"/>
                <a:cs typeface="Arial"/>
              </a:rPr>
              <a:t>dc_cons_apr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dc_cons_may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dc_cons_jun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card_lim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debit_amount_apr</a:t>
            </a:r>
            <a:r>
              <a:rPr lang="en-US" dirty="0">
                <a:latin typeface="Arial"/>
                <a:cs typeface="Arial"/>
              </a:rPr>
              <a:t>,  </a:t>
            </a:r>
            <a:r>
              <a:rPr lang="en-US" dirty="0" err="1">
                <a:latin typeface="Arial"/>
                <a:cs typeface="Arial"/>
              </a:rPr>
              <a:t>credit_amount_apr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max_credit_amount_apr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debit_amount_may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credit_amount_may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max_credit_amount_may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debit_amount_jun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credit_amount_jun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 err="1">
                <a:latin typeface="Arial"/>
                <a:cs typeface="Arial"/>
              </a:rPr>
              <a:t>max_credit_amount_jun</a:t>
            </a:r>
            <a:r>
              <a:rPr lang="en-US" dirty="0">
                <a:latin typeface="Arial"/>
                <a:cs typeface="Arial"/>
              </a:rPr>
              <a:t> have outliers. </a:t>
            </a:r>
            <a:endParaRPr lang="en-US"/>
          </a:p>
          <a:p>
            <a:r>
              <a:rPr lang="en-US" dirty="0">
                <a:latin typeface="Arial"/>
                <a:cs typeface="Arial"/>
              </a:rPr>
              <a:t>Need to treat using log/ </a:t>
            </a:r>
            <a:r>
              <a:rPr lang="en-US" dirty="0" err="1">
                <a:latin typeface="Arial"/>
                <a:cs typeface="Arial"/>
              </a:rPr>
              <a:t>squart</a:t>
            </a:r>
            <a:r>
              <a:rPr lang="en-US" dirty="0">
                <a:latin typeface="Arial"/>
                <a:cs typeface="Arial"/>
              </a:rPr>
              <a:t> transformation before standardizing. This is done when the variables span several orders of magnitude.</a:t>
            </a:r>
            <a:endParaRPr lang="en-US"/>
          </a:p>
          <a:p>
            <a:r>
              <a:rPr lang="en-US" dirty="0">
                <a:latin typeface="Arial"/>
                <a:cs typeface="Arial"/>
              </a:rPr>
              <a:t>Mostly because of skewed distribution. Logarithm naturally reduces the dynamic range of a variable so the differences are preserved while the scale is not that dramatically skewed.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7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64301-3C21-4505-866A-591C24381CBF}"/>
              </a:ext>
            </a:extLst>
          </p:cNvPr>
          <p:cNvSpPr txBox="1"/>
          <p:nvPr/>
        </p:nvSpPr>
        <p:spPr>
          <a:xfrm>
            <a:off x="959444" y="1027010"/>
            <a:ext cx="685349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I</a:t>
            </a:r>
            <a:r>
              <a:rPr lang="en-US" b="1" dirty="0">
                <a:latin typeface="Arial"/>
                <a:cs typeface="Arial"/>
              </a:rPr>
              <a:t>t seems like data have many outliers:</a:t>
            </a:r>
            <a:endParaRPr lang="en-US" b="1" dirty="0"/>
          </a:p>
          <a:p>
            <a:r>
              <a:rPr lang="en-US" dirty="0">
                <a:latin typeface="Arial"/>
                <a:cs typeface="Arial"/>
              </a:rPr>
              <a:t>the features like </a:t>
            </a:r>
            <a:r>
              <a:rPr lang="en-US" dirty="0" err="1">
                <a:latin typeface="Arial"/>
                <a:cs typeface="Arial"/>
              </a:rPr>
              <a:t>dc_cons_apr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dc_cons_may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dc_cons_jun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card_lim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debit_amount_apr</a:t>
            </a:r>
            <a:r>
              <a:rPr lang="en-US" dirty="0">
                <a:latin typeface="Arial"/>
                <a:cs typeface="Arial"/>
              </a:rPr>
              <a:t>,  </a:t>
            </a:r>
            <a:r>
              <a:rPr lang="en-US" dirty="0" err="1">
                <a:latin typeface="Arial"/>
                <a:cs typeface="Arial"/>
              </a:rPr>
              <a:t>credit_amount_apr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max_credit_amount_apr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debit_amount_may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credit_amount_may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max_credit_amount_may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debit_amount_jun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credit_amount_jun</a:t>
            </a:r>
            <a:r>
              <a:rPr lang="en-US" dirty="0">
                <a:latin typeface="Arial"/>
                <a:cs typeface="Arial"/>
              </a:rPr>
              <a:t> and </a:t>
            </a:r>
            <a:r>
              <a:rPr lang="en-US" dirty="0" err="1">
                <a:latin typeface="Arial"/>
                <a:cs typeface="Arial"/>
              </a:rPr>
              <a:t>max_credit_amount_jun</a:t>
            </a:r>
            <a:r>
              <a:rPr lang="en-US" dirty="0">
                <a:latin typeface="Arial"/>
                <a:cs typeface="Arial"/>
              </a:rPr>
              <a:t> have outliers. </a:t>
            </a:r>
            <a:endParaRPr lang="en-US" dirty="0"/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Need to treat using log/ </a:t>
            </a:r>
            <a:r>
              <a:rPr lang="en-US" dirty="0" err="1">
                <a:latin typeface="Arial"/>
                <a:cs typeface="Arial"/>
              </a:rPr>
              <a:t>squart</a:t>
            </a:r>
            <a:r>
              <a:rPr lang="en-US" dirty="0">
                <a:latin typeface="Arial"/>
                <a:cs typeface="Arial"/>
              </a:rPr>
              <a:t> transformation before standardizing. This is done when the variables span several orders of magnitude.</a:t>
            </a:r>
            <a:endParaRPr lang="en-US"/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Mostly because of skewed distribution. Logarithm naturally reduces the dynamic range of a variable so the differences are preserved while the scale is not that dramatically skewed.</a:t>
            </a:r>
            <a:endParaRPr lang="en-US"/>
          </a:p>
          <a:p>
            <a:pPr algn="l"/>
            <a:endParaRPr lang="en-US" dirty="0"/>
          </a:p>
          <a:p>
            <a:r>
              <a:rPr lang="en-US" b="1" dirty="0">
                <a:latin typeface="Arial"/>
                <a:cs typeface="Arial"/>
              </a:rPr>
              <a:t>Many features have outliers. Hence we are </a:t>
            </a:r>
            <a:r>
              <a:rPr lang="en-US" b="1" dirty="0" err="1">
                <a:latin typeface="Arial"/>
                <a:cs typeface="Arial"/>
              </a:rPr>
              <a:t>droping</a:t>
            </a:r>
            <a:r>
              <a:rPr lang="en-US" b="1" dirty="0">
                <a:latin typeface="Arial"/>
                <a:cs typeface="Arial"/>
              </a:rPr>
              <a:t> the quantile greater than 0.99.</a:t>
            </a:r>
          </a:p>
        </p:txBody>
      </p:sp>
    </p:spTree>
    <p:extLst>
      <p:ext uri="{BB962C8B-B14F-4D97-AF65-F5344CB8AC3E}">
        <p14:creationId xmlns:p14="http://schemas.microsoft.com/office/powerpoint/2010/main" val="352196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0DAF90A-D1BB-49C9-8438-F7C798A4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90" y="628369"/>
            <a:ext cx="3112886" cy="54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7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581CC-A4DF-4729-8CFE-00237AD9410A}"/>
              </a:ext>
            </a:extLst>
          </p:cNvPr>
          <p:cNvSpPr txBox="1"/>
          <p:nvPr/>
        </p:nvSpPr>
        <p:spPr>
          <a:xfrm>
            <a:off x="418912" y="666655"/>
            <a:ext cx="4657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Plot the distribution of target variable</a:t>
            </a:r>
            <a:endParaRPr lang="en-US" b="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2D8A4D3-714F-46B4-8952-9009C9F2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5" y="1295692"/>
            <a:ext cx="6594489" cy="3692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D6132-7B29-425E-B4F5-EE198E767158}"/>
              </a:ext>
            </a:extLst>
          </p:cNvPr>
          <p:cNvSpPr txBox="1"/>
          <p:nvPr/>
        </p:nvSpPr>
        <p:spPr>
          <a:xfrm>
            <a:off x="959444" y="5249916"/>
            <a:ext cx="38242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highlight>
                  <a:srgbClr val="C0C0C0"/>
                </a:highlight>
                <a:latin typeface="Arial"/>
                <a:cs typeface="Arial"/>
              </a:rPr>
              <a:t>Target variable is right skewed</a:t>
            </a:r>
          </a:p>
        </p:txBody>
      </p:sp>
    </p:spTree>
    <p:extLst>
      <p:ext uri="{BB962C8B-B14F-4D97-AF65-F5344CB8AC3E}">
        <p14:creationId xmlns:p14="http://schemas.microsoft.com/office/powerpoint/2010/main" val="35968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8542D-9C77-4C2F-B543-39CF5025498F}"/>
              </a:ext>
            </a:extLst>
          </p:cNvPr>
          <p:cNvSpPr txBox="1"/>
          <p:nvPr/>
        </p:nvSpPr>
        <p:spPr>
          <a:xfrm>
            <a:off x="216213" y="655394"/>
            <a:ext cx="71575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Check the skewness of numerical columns by plotting histograms.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D35E9D6-F0A8-49E0-AD4F-1FB83989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90" y="1308870"/>
            <a:ext cx="2776983" cy="135742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2875485-AF77-4F04-8ABE-BC412DCE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3" y="2810240"/>
            <a:ext cx="2743200" cy="114743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0785B85-D1B6-452F-B71E-67E486F98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40" y="4080216"/>
            <a:ext cx="2743200" cy="110744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D979029-8930-46C2-8ACA-343F54F5B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55" y="1304061"/>
            <a:ext cx="2743200" cy="1096773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C17F7A0-0989-403C-AFE2-CBD54D18C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321" y="2674179"/>
            <a:ext cx="2743200" cy="1081719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6660258-005A-402F-ABD9-08F010FA2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666" y="4029989"/>
            <a:ext cx="2743200" cy="11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6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AC3C7CF-43DD-4DBF-8429-0DDAD5E6A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6" y="2519607"/>
            <a:ext cx="6031435" cy="3316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A8BD6-9F84-4BAB-90EA-B926DA3C705C}"/>
              </a:ext>
            </a:extLst>
          </p:cNvPr>
          <p:cNvSpPr txBox="1"/>
          <p:nvPr/>
        </p:nvSpPr>
        <p:spPr>
          <a:xfrm>
            <a:off x="700439" y="13423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rial"/>
                <a:cs typeface="Arial"/>
              </a:rPr>
              <a:t>Residuals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D3DA5-66F1-4655-B65A-A5401DD74CC9}"/>
              </a:ext>
            </a:extLst>
          </p:cNvPr>
          <p:cNvSpPr txBox="1"/>
          <p:nvPr/>
        </p:nvSpPr>
        <p:spPr>
          <a:xfrm>
            <a:off x="430173" y="632872"/>
            <a:ext cx="4623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Using baseline regression model 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9536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297848D-4361-4EE6-A11C-66E6B520D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/>
              <a:t> </a:t>
            </a:r>
            <a:r>
              <a:rPr lang="en-US" altLang="en-US" sz="3600"/>
              <a:t>Problem Statement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A1B3E2-92AA-4668-BD5A-77CC0124E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1800" b="1">
                <a:latin typeface="Verdana" panose="020B0604030504040204" pitchFamily="34" charset="0"/>
              </a:rPr>
              <a:t>Business Problem</a:t>
            </a:r>
            <a:r>
              <a:rPr lang="en-US" altLang="en-US" sz="1800">
                <a:latin typeface="Verdana" panose="020B0604030504040204" pitchFamily="34" charset="0"/>
              </a:rPr>
              <a:t>: CMB Bank can understand from the spending patterns and profile people based on their spending and tailor the loans or financial products based on those.</a:t>
            </a:r>
          </a:p>
          <a:p>
            <a:pPr eaLnBrk="1" hangingPunct="1"/>
            <a:r>
              <a:rPr lang="en-US" altLang="en-US" sz="1800" b="1">
                <a:latin typeface="Verdana" panose="020B0604030504040204" pitchFamily="34" charset="0"/>
              </a:rPr>
              <a:t>Business Impact</a:t>
            </a:r>
            <a:r>
              <a:rPr lang="en-US" altLang="en-US" sz="1800">
                <a:latin typeface="Verdana" panose="020B0604030504040204" pitchFamily="34" charset="0"/>
              </a:rPr>
              <a:t>:  The consumption patterns and spends of a customer allow banks to build strategic partnerships with vendors for discounts or other plans to reward and retain customers, in turn impacting the revenue.</a:t>
            </a:r>
          </a:p>
          <a:p>
            <a:pPr eaLnBrk="1" hangingPunct="1"/>
            <a:r>
              <a:rPr lang="en-US" altLang="en-US" sz="1800" b="1">
                <a:latin typeface="Verdana" panose="020B0604030504040204" pitchFamily="34" charset="0"/>
              </a:rPr>
              <a:t>Data Science Problem statement: </a:t>
            </a:r>
            <a:r>
              <a:rPr lang="en-US" altLang="en-US" sz="1800">
                <a:latin typeface="Verdana" panose="020B0604030504040204" pitchFamily="34" charset="0"/>
              </a:rPr>
              <a:t> To predict the average spend of customers in the coming 3 months, to decide  how to build strategy  to partner a vendor and plan rewards to retain customers.</a:t>
            </a:r>
          </a:p>
          <a:p>
            <a:pPr eaLnBrk="1" hangingPunct="1"/>
            <a:r>
              <a:rPr lang="en-US" altLang="en-US" sz="1800" b="1">
                <a:latin typeface="Verdana" panose="020B0604030504040204" pitchFamily="34" charset="0"/>
              </a:rPr>
              <a:t>Data Science Metric: </a:t>
            </a:r>
            <a:r>
              <a:rPr lang="en-US" altLang="en-US" sz="1800">
                <a:latin typeface="Verdana" panose="020B0604030504040204" pitchFamily="34" charset="0"/>
              </a:rPr>
              <a:t>Root of Mean Squared Logarithmic Error (RMSLE).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E8BBF0-DE24-4EFE-BCEB-9E9ABF5CBEB7}"/>
              </a:ext>
            </a:extLst>
          </p:cNvPr>
          <p:cNvSpPr txBox="1"/>
          <p:nvPr/>
        </p:nvSpPr>
        <p:spPr>
          <a:xfrm>
            <a:off x="738446" y="3249667"/>
            <a:ext cx="63017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Linear Regression is not fitting for the given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16D9A-5B18-422A-8E62-79C69FF5F734}"/>
              </a:ext>
            </a:extLst>
          </p:cNvPr>
          <p:cNvSpPr txBox="1"/>
          <p:nvPr/>
        </p:nvSpPr>
        <p:spPr>
          <a:xfrm>
            <a:off x="734223" y="621611"/>
            <a:ext cx="75066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Evaluate the above model using error metrics.</a:t>
            </a:r>
          </a:p>
          <a:p>
            <a:r>
              <a:rPr lang="en-US" dirty="0">
                <a:latin typeface="Arial"/>
                <a:cs typeface="Arial"/>
              </a:rPr>
              <a:t>Linear Regression error metrics are `RMSE` , `RMSLE`, `R2_SCORE` , `MAE`, `MSE`. 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ACC345D-DBFA-4E9E-A7F7-AD43E722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11" y="1652001"/>
            <a:ext cx="3103554" cy="12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1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44BA0-DA67-4860-9DF0-6805841DF050}"/>
              </a:ext>
            </a:extLst>
          </p:cNvPr>
          <p:cNvSpPr txBox="1"/>
          <p:nvPr/>
        </p:nvSpPr>
        <p:spPr>
          <a:xfrm>
            <a:off x="452696" y="689177"/>
            <a:ext cx="76980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Lasso and Ridge might be of some help for non-linearity in the model.</a:t>
            </a:r>
          </a:p>
          <a:p>
            <a:r>
              <a:rPr lang="en-US" b="1" dirty="0">
                <a:latin typeface="Arial"/>
                <a:cs typeface="Arial"/>
              </a:rPr>
              <a:t>Ridge Regression</a:t>
            </a:r>
            <a:endParaRPr lang="en-US" b="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683D473-C8D0-4D3C-875D-A91AA825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23" y="1615679"/>
            <a:ext cx="5851259" cy="1475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C810F1-4C75-42F6-B2AE-B3C0CF543509}"/>
              </a:ext>
            </a:extLst>
          </p:cNvPr>
          <p:cNvSpPr txBox="1"/>
          <p:nvPr/>
        </p:nvSpPr>
        <p:spPr>
          <a:xfrm>
            <a:off x="449176" y="33094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Lasso regression</a:t>
            </a:r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495EA3B-FCD9-4AF4-921F-4F06B7BBF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3" y="3802387"/>
            <a:ext cx="5535948" cy="15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7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4A766-5A5E-4FF2-A1A7-16A18D2AE094}"/>
              </a:ext>
            </a:extLst>
          </p:cNvPr>
          <p:cNvSpPr txBox="1"/>
          <p:nvPr/>
        </p:nvSpPr>
        <p:spPr>
          <a:xfrm>
            <a:off x="486479" y="869356"/>
            <a:ext cx="77093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Insight</a:t>
            </a:r>
          </a:p>
          <a:p>
            <a:r>
              <a:rPr lang="en-US" dirty="0">
                <a:latin typeface="Arial"/>
                <a:cs typeface="Arial"/>
              </a:rPr>
              <a:t>- How many men and women are represented in this dataset? </a:t>
            </a:r>
          </a:p>
          <a:p>
            <a:endParaRPr lang="en-US"/>
          </a:p>
          <a:p>
            <a:r>
              <a:rPr lang="en-US" dirty="0">
                <a:latin typeface="Arial"/>
                <a:cs typeface="Arial"/>
              </a:rPr>
              <a:t>- What is the average age (age feature) of women? 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CD5E2AE-E964-44BC-BC06-C808D2BC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9" y="2197049"/>
            <a:ext cx="2743200" cy="639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C1BC3-5217-4E65-BFDA-A5ED5E8E4022}"/>
              </a:ext>
            </a:extLst>
          </p:cNvPr>
          <p:cNvSpPr txBox="1"/>
          <p:nvPr/>
        </p:nvSpPr>
        <p:spPr>
          <a:xfrm>
            <a:off x="396390" y="3054006"/>
            <a:ext cx="6684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Does people spend more with debit card vs credit card?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E79578A-96DC-4BED-984E-71855325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62" y="3437801"/>
            <a:ext cx="5074244" cy="511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42BF73-E7F3-4316-BD5D-9009B5BBAD62}"/>
              </a:ext>
            </a:extLst>
          </p:cNvPr>
          <p:cNvSpPr txBox="1"/>
          <p:nvPr/>
        </p:nvSpPr>
        <p:spPr>
          <a:xfrm>
            <a:off x="396390" y="4135070"/>
            <a:ext cx="5907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of transaction comparision in debit &amp; credit card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903B018-92F2-4332-BF51-D82CC6760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40" y="4643463"/>
            <a:ext cx="4443623" cy="5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93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9CDB130-896F-457E-B771-22B0ACE95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tx1"/>
                </a:solidFill>
              </a:rPr>
              <a:t>Insight &amp; Actions on Dataset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72FC376-0641-4327-A8E4-314FB6523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1800"/>
              <a:t>The train data set is of shape (15000, 39). Columns cc_cons_apr, cc_cons_may , cc_cons_jun and emi_active are missing from train dataset.</a:t>
            </a:r>
          </a:p>
          <a:p>
            <a:pPr eaLnBrk="1" hangingPunct="1"/>
            <a:r>
              <a:rPr lang="en-US" altLang="en-US" sz="1800"/>
              <a:t>All features are numerical except account_type, gender and loan_enq which are categorical.</a:t>
            </a:r>
          </a:p>
          <a:p>
            <a:pPr eaLnBrk="1" hangingPunct="1"/>
            <a:r>
              <a:rPr lang="en-US" altLang="en-US" sz="1800"/>
              <a:t>We will be dropping 9 columns , which are investment_4, loan_enq, vehicle_loan_active , investment_3, investment_1, vehicle_loan_closed nvestment_2, personal_loan_closed, personal_loan_active as they have nearly 91 % and more data missing.</a:t>
            </a:r>
          </a:p>
          <a:p>
            <a:pPr eaLnBrk="1" hangingPunct="1"/>
            <a:r>
              <a:rPr lang="en-US" altLang="en-US" sz="1800"/>
              <a:t>Column ‘age’ has 8 values that are not sanitized. These needs to be curated.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C750236-92EE-4C78-8288-CC12C661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90" y="1963808"/>
            <a:ext cx="7765642" cy="3763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B2460A-0770-4F01-9170-EDF0FD1E1C86}"/>
              </a:ext>
            </a:extLst>
          </p:cNvPr>
          <p:cNvSpPr txBox="1"/>
          <p:nvPr/>
        </p:nvSpPr>
        <p:spPr>
          <a:xfrm>
            <a:off x="295040" y="10382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Let see our dataset :</a:t>
            </a:r>
          </a:p>
        </p:txBody>
      </p:sp>
    </p:spTree>
    <p:extLst>
      <p:ext uri="{BB962C8B-B14F-4D97-AF65-F5344CB8AC3E}">
        <p14:creationId xmlns:p14="http://schemas.microsoft.com/office/powerpoint/2010/main" val="385132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6FCC169-D173-40ED-8DF3-7FC68773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95" y="1574567"/>
            <a:ext cx="7776903" cy="294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46BAFD-7E50-4D71-9B85-483EE548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87" y="2076312"/>
            <a:ext cx="4950372" cy="2896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C91C0-6B3A-461F-BB91-62652C7F916A}"/>
              </a:ext>
            </a:extLst>
          </p:cNvPr>
          <p:cNvSpPr txBox="1"/>
          <p:nvPr/>
        </p:nvSpPr>
        <p:spPr>
          <a:xfrm>
            <a:off x="666656" y="12409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Null count for features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7FCCD1-4B6E-4FB9-BF15-18D18D60EEF8}"/>
              </a:ext>
            </a:extLst>
          </p:cNvPr>
          <p:cNvSpPr txBox="1"/>
          <p:nvPr/>
        </p:nvSpPr>
        <p:spPr>
          <a:xfrm>
            <a:off x="47297" y="689177"/>
            <a:ext cx="8722835" cy="14885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We see almost 90% of the features have null values. </a:t>
            </a:r>
            <a:endParaRPr lang="en-US"/>
          </a:p>
          <a:p>
            <a:r>
              <a:rPr lang="en-US" dirty="0">
                <a:latin typeface="Arial"/>
                <a:cs typeface="Arial"/>
              </a:rPr>
              <a:t>So dropping features ('personal loan active', 'vehicle loan active', 'personal loan closed', 'vehicle loan closed', 'investment_1', 'investment_2', 'investment_3', 'investment_4' &amp; 'loan enquiry') having more than 90% null data, to reduce the curse of dimensionality. Also dropping useless 'ID' column.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C6A0414-1261-49BA-8EEB-8955789D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34" y="2239059"/>
            <a:ext cx="5806213" cy="24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DCF0D-03C0-4E79-84C8-759BA6BF728B}"/>
              </a:ext>
            </a:extLst>
          </p:cNvPr>
          <p:cNvSpPr txBox="1"/>
          <p:nvPr/>
        </p:nvSpPr>
        <p:spPr>
          <a:xfrm>
            <a:off x="216213" y="768005"/>
            <a:ext cx="4691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Now dealing with missing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B790E-84A9-4B16-AD15-341E592B4BA6}"/>
              </a:ext>
            </a:extLst>
          </p:cNvPr>
          <p:cNvSpPr txBox="1"/>
          <p:nvPr/>
        </p:nvSpPr>
        <p:spPr>
          <a:xfrm>
            <a:off x="418912" y="1770242"/>
            <a:ext cx="7833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83DF2A4-5C2E-49C2-9E74-DB4DF39F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8" y="1362764"/>
            <a:ext cx="7776904" cy="2432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EC94F-5C7D-4C44-A2DE-72CE24A8E1A0}"/>
              </a:ext>
            </a:extLst>
          </p:cNvPr>
          <p:cNvSpPr txBox="1"/>
          <p:nvPr/>
        </p:nvSpPr>
        <p:spPr>
          <a:xfrm>
            <a:off x="475218" y="711699"/>
            <a:ext cx="57386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Arial"/>
                <a:cs typeface="Arial"/>
              </a:rPr>
              <a:t>Lets</a:t>
            </a:r>
            <a:r>
              <a:rPr lang="en-US" b="1" dirty="0">
                <a:latin typeface="Arial"/>
                <a:cs typeface="Arial"/>
              </a:rPr>
              <a:t> also check the descriptive Statistics of the data</a:t>
            </a:r>
          </a:p>
        </p:txBody>
      </p:sp>
    </p:spTree>
    <p:extLst>
      <p:ext uri="{BB962C8B-B14F-4D97-AF65-F5344CB8AC3E}">
        <p14:creationId xmlns:p14="http://schemas.microsoft.com/office/powerpoint/2010/main" val="270134971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9405</TotalTime>
  <Words>131</Words>
  <Application>Microsoft Office PowerPoint</Application>
  <PresentationFormat>On-screen Show (4:3)</PresentationFormat>
  <Paragraphs>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Diseño predeterminado</vt:lpstr>
      <vt:lpstr> The Common Man Bank Ltd  (CMB)</vt:lpstr>
      <vt:lpstr> Problem Statement</vt:lpstr>
      <vt:lpstr>Insight &amp; Actions on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Vihaan</cp:lastModifiedBy>
  <cp:revision>1052</cp:revision>
  <dcterms:created xsi:type="dcterms:W3CDTF">2010-05-23T14:28:12Z</dcterms:created>
  <dcterms:modified xsi:type="dcterms:W3CDTF">2019-12-22T08:25:41Z</dcterms:modified>
</cp:coreProperties>
</file>