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59" r:id="rId3"/>
    <p:sldId id="258" r:id="rId4"/>
    <p:sldId id="305" r:id="rId5"/>
    <p:sldId id="303" r:id="rId6"/>
    <p:sldId id="29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31" r:id="rId21"/>
    <p:sldId id="333" r:id="rId22"/>
    <p:sldId id="324" r:id="rId23"/>
    <p:sldId id="325" r:id="rId24"/>
    <p:sldId id="327" r:id="rId25"/>
    <p:sldId id="328" r:id="rId26"/>
    <p:sldId id="329" r:id="rId27"/>
    <p:sldId id="330" r:id="rId2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558" y="-1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slide" Target="slides/slide16.xml" /><Relationship Id="rId26" Type="http://schemas.openxmlformats.org/officeDocument/2006/relationships/slide" Target="slides/slide24.xml" /><Relationship Id="rId3" Type="http://schemas.openxmlformats.org/officeDocument/2006/relationships/slide" Target="slides/slide1.xml" /><Relationship Id="rId21" Type="http://schemas.openxmlformats.org/officeDocument/2006/relationships/slide" Target="slides/slide19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5" Type="http://schemas.openxmlformats.org/officeDocument/2006/relationships/slide" Target="slides/slide23.xml" /><Relationship Id="rId33" Type="http://schemas.openxmlformats.org/officeDocument/2006/relationships/tableStyles" Target="tableStyles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slide" Target="slides/slide18.xml" /><Relationship Id="rId29" Type="http://schemas.openxmlformats.org/officeDocument/2006/relationships/notesMaster" Target="notesMasters/notes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slide" Target="slides/slide22.xml" /><Relationship Id="rId32" Type="http://schemas.openxmlformats.org/officeDocument/2006/relationships/theme" Target="theme/theme1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23" Type="http://schemas.openxmlformats.org/officeDocument/2006/relationships/slide" Target="slides/slide21.xml" /><Relationship Id="rId28" Type="http://schemas.openxmlformats.org/officeDocument/2006/relationships/slide" Target="slides/slide26.xml" /><Relationship Id="rId10" Type="http://schemas.openxmlformats.org/officeDocument/2006/relationships/slide" Target="slides/slide8.xml" /><Relationship Id="rId19" Type="http://schemas.openxmlformats.org/officeDocument/2006/relationships/slide" Target="slides/slide17.xml" /><Relationship Id="rId31" Type="http://schemas.openxmlformats.org/officeDocument/2006/relationships/viewProps" Target="viewProps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slide" Target="slides/slide20.xml" /><Relationship Id="rId27" Type="http://schemas.openxmlformats.org/officeDocument/2006/relationships/slide" Target="slides/slide25.xml" /><Relationship Id="rId3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4F631-E345-4968-BA1F-EFA0AC648C91}" type="datetimeFigureOut">
              <a:rPr lang="fr-FR" smtClean="0"/>
              <a:pPr/>
              <a:t>12/07/2021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98F55-836F-4621-9AD1-C0B1772133F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/>
              <a:t>dahreddinesimo@gmail.com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98F55-836F-4621-9AD1-C0B1772133F7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98F55-836F-4621-9AD1-C0B1772133F7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23728" y="1977685"/>
            <a:ext cx="5112568" cy="75790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b="1">
                <a:solidFill>
                  <a:schemeClr val="accent4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defRPr>
            </a:lvl1pPr>
          </a:lstStyle>
          <a:p>
            <a:r>
              <a:rPr lang="fr-FR" dirty="0"/>
              <a:t>Cliquez pour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23728" y="3327834"/>
            <a:ext cx="4104456" cy="486054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316888" y="4785996"/>
            <a:ext cx="719608" cy="27003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6BD3A286-85DD-4E8A-A964-4C4DD9A08BE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>
          <a:xfrm>
            <a:off x="4787900" y="4299347"/>
            <a:ext cx="3888556" cy="43219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fr-FR" dirty="0"/>
              <a:t>Cliquez pour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A98B6E-5745-4C27-AA44-4E6603E0AD88}" type="datetimeFigureOut">
              <a:rPr lang="fr-FR" smtClean="0"/>
              <a:pPr/>
              <a:t>12/07/2021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1259160" cy="273844"/>
          </a:xfrm>
          <a:prstGeom prst="rect">
            <a:avLst/>
          </a:prstGeom>
        </p:spPr>
        <p:txBody>
          <a:bodyPr/>
          <a:lstStyle/>
          <a:p>
            <a:fld id="{6BD3A286-85DD-4E8A-A964-4C4DD9A08B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A98B6E-5745-4C27-AA44-4E6603E0AD88}" type="datetimeFigureOut">
              <a:rPr lang="fr-FR" smtClean="0"/>
              <a:pPr/>
              <a:t>12/07/2021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1259160" cy="273844"/>
          </a:xfrm>
          <a:prstGeom prst="rect">
            <a:avLst/>
          </a:prstGeom>
        </p:spPr>
        <p:txBody>
          <a:bodyPr/>
          <a:lstStyle/>
          <a:p>
            <a:fld id="{6BD3A286-85DD-4E8A-A964-4C4DD9A08B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04AADFB-2AF2-4668-8F30-BF017177E701}" type="datetimeFigureOut">
              <a:rPr lang="fr-FR" smtClean="0"/>
              <a:pPr/>
              <a:t>12/07/2021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F1B1EA6-4BE7-454F-BF91-4A1429A09A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9712" y="123478"/>
            <a:ext cx="6429400" cy="695232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04AADFB-2AF2-4668-8F30-BF017177E701}" type="datetimeFigureOut">
              <a:rPr lang="fr-FR" smtClean="0"/>
              <a:pPr/>
              <a:t>12/07/2021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F1B1EA6-4BE7-454F-BF91-4A1429A09A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04AADFB-2AF2-4668-8F30-BF017177E701}" type="datetimeFigureOut">
              <a:rPr lang="fr-FR" smtClean="0"/>
              <a:pPr/>
              <a:t>12/07/2021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F1B1EA6-4BE7-454F-BF91-4A1429A09A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9712" y="123478"/>
            <a:ext cx="6429400" cy="695232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04AADFB-2AF2-4668-8F30-BF017177E701}" type="datetimeFigureOut">
              <a:rPr lang="fr-FR" smtClean="0"/>
              <a:pPr/>
              <a:t>12/07/2021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F1B1EA6-4BE7-454F-BF91-4A1429A09A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9712" y="123478"/>
            <a:ext cx="6429400" cy="69523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04AADFB-2AF2-4668-8F30-BF017177E701}" type="datetimeFigureOut">
              <a:rPr lang="fr-FR" smtClean="0"/>
              <a:pPr/>
              <a:t>12/07/2021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F1B1EA6-4BE7-454F-BF91-4A1429A09A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9712" y="123478"/>
            <a:ext cx="6429400" cy="695232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04AADFB-2AF2-4668-8F30-BF017177E701}" type="datetimeFigureOut">
              <a:rPr lang="fr-FR" smtClean="0"/>
              <a:pPr/>
              <a:t>12/07/2021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F1B1EA6-4BE7-454F-BF91-4A1429A09A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04AADFB-2AF2-4668-8F30-BF017177E701}" type="datetimeFigureOut">
              <a:rPr lang="fr-FR" smtClean="0"/>
              <a:pPr/>
              <a:t>12/07/2021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F1B1EA6-4BE7-454F-BF91-4A1429A09A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04AADFB-2AF2-4668-8F30-BF017177E701}" type="datetimeFigureOut">
              <a:rPr lang="fr-FR" smtClean="0"/>
              <a:pPr/>
              <a:t>12/07/2021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F1B1EA6-4BE7-454F-BF91-4A1429A09A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A98B6E-5745-4C27-AA44-4E6603E0AD88}" type="datetimeFigureOut">
              <a:rPr lang="fr-FR" smtClean="0"/>
              <a:pPr/>
              <a:t>12/07/2021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1259160" cy="273844"/>
          </a:xfrm>
          <a:prstGeom prst="rect">
            <a:avLst/>
          </a:prstGeom>
        </p:spPr>
        <p:txBody>
          <a:bodyPr/>
          <a:lstStyle/>
          <a:p>
            <a:fld id="{6BD3A286-85DD-4E8A-A964-4C4DD9A08B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04AADFB-2AF2-4668-8F30-BF017177E701}" type="datetimeFigureOut">
              <a:rPr lang="fr-FR" smtClean="0"/>
              <a:pPr/>
              <a:t>12/07/2021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F1B1EA6-4BE7-454F-BF91-4A1429A09A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9712" y="123478"/>
            <a:ext cx="6429400" cy="695232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04AADFB-2AF2-4668-8F30-BF017177E701}" type="datetimeFigureOut">
              <a:rPr lang="fr-FR" smtClean="0"/>
              <a:pPr/>
              <a:t>12/07/2021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F1B1EA6-4BE7-454F-BF91-4A1429A09A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04AADFB-2AF2-4668-8F30-BF017177E701}" type="datetimeFigureOut">
              <a:rPr lang="fr-FR" smtClean="0"/>
              <a:pPr/>
              <a:t>12/07/2021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F1B1EA6-4BE7-454F-BF91-4A1429A09A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A98B6E-5745-4C27-AA44-4E6603E0AD88}" type="datetimeFigureOut">
              <a:rPr lang="fr-FR" smtClean="0"/>
              <a:pPr/>
              <a:t>12/07/2021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1259160" cy="273844"/>
          </a:xfrm>
          <a:prstGeom prst="rect">
            <a:avLst/>
          </a:prstGeom>
        </p:spPr>
        <p:txBody>
          <a:bodyPr/>
          <a:lstStyle/>
          <a:p>
            <a:fld id="{6BD3A286-85DD-4E8A-A964-4C4DD9A08B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A98B6E-5745-4C27-AA44-4E6603E0AD88}" type="datetimeFigureOut">
              <a:rPr lang="fr-FR" smtClean="0"/>
              <a:pPr/>
              <a:t>12/07/2021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1259160" cy="273844"/>
          </a:xfrm>
          <a:prstGeom prst="rect">
            <a:avLst/>
          </a:prstGeom>
        </p:spPr>
        <p:txBody>
          <a:bodyPr/>
          <a:lstStyle/>
          <a:p>
            <a:fld id="{6BD3A286-85DD-4E8A-A964-4C4DD9A08B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A98B6E-5745-4C27-AA44-4E6603E0AD88}" type="datetimeFigureOut">
              <a:rPr lang="fr-FR" smtClean="0"/>
              <a:pPr/>
              <a:t>12/07/2021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1259160" cy="273844"/>
          </a:xfrm>
          <a:prstGeom prst="rect">
            <a:avLst/>
          </a:prstGeom>
        </p:spPr>
        <p:txBody>
          <a:bodyPr/>
          <a:lstStyle/>
          <a:p>
            <a:fld id="{6BD3A286-85DD-4E8A-A964-4C4DD9A08B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A98B6E-5745-4C27-AA44-4E6603E0AD88}" type="datetimeFigureOut">
              <a:rPr lang="fr-FR" smtClean="0"/>
              <a:pPr/>
              <a:t>12/07/2021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1259160" cy="273844"/>
          </a:xfrm>
          <a:prstGeom prst="rect">
            <a:avLst/>
          </a:prstGeom>
        </p:spPr>
        <p:txBody>
          <a:bodyPr/>
          <a:lstStyle/>
          <a:p>
            <a:fld id="{6BD3A286-85DD-4E8A-A964-4C4DD9A08B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A98B6E-5745-4C27-AA44-4E6603E0AD88}" type="datetimeFigureOut">
              <a:rPr lang="fr-FR" smtClean="0"/>
              <a:pPr/>
              <a:t>12/07/2021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1259160" cy="273844"/>
          </a:xfrm>
          <a:prstGeom prst="rect">
            <a:avLst/>
          </a:prstGeom>
        </p:spPr>
        <p:txBody>
          <a:bodyPr/>
          <a:lstStyle/>
          <a:p>
            <a:fld id="{6BD3A286-85DD-4E8A-A964-4C4DD9A08B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A98B6E-5745-4C27-AA44-4E6603E0AD88}" type="datetimeFigureOut">
              <a:rPr lang="fr-FR" smtClean="0"/>
              <a:pPr/>
              <a:t>12/07/2021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1259160" cy="273844"/>
          </a:xfrm>
          <a:prstGeom prst="rect">
            <a:avLst/>
          </a:prstGeom>
        </p:spPr>
        <p:txBody>
          <a:bodyPr/>
          <a:lstStyle/>
          <a:p>
            <a:fld id="{6BD3A286-85DD-4E8A-A964-4C4DD9A08B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A98B6E-5745-4C27-AA44-4E6603E0AD88}" type="datetimeFigureOut">
              <a:rPr lang="fr-FR" smtClean="0"/>
              <a:pPr/>
              <a:t>12/07/2021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1259160" cy="273844"/>
          </a:xfrm>
          <a:prstGeom prst="rect">
            <a:avLst/>
          </a:prstGeom>
        </p:spPr>
        <p:txBody>
          <a:bodyPr/>
          <a:lstStyle/>
          <a:p>
            <a:fld id="{6BD3A286-85DD-4E8A-A964-4C4DD9A08B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380312" y="108012"/>
            <a:ext cx="1533988" cy="111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 userDrawn="1"/>
        </p:nvSpPr>
        <p:spPr>
          <a:xfrm>
            <a:off x="35496" y="1275618"/>
            <a:ext cx="8100392" cy="1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8244408" y="1275618"/>
            <a:ext cx="720080" cy="108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4"/>
          <p:cNvSpPr>
            <a:spLocks noChangeArrowheads="1"/>
          </p:cNvSpPr>
          <p:nvPr userDrawn="1"/>
        </p:nvSpPr>
        <p:spPr bwMode="auto">
          <a:xfrm>
            <a:off x="2575113" y="346070"/>
            <a:ext cx="376417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17738" algn="r"/>
              </a:tabLst>
            </a:pPr>
            <a:r>
              <a:rPr kumimoji="0" lang="fr-FR" sz="14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Universit</a:t>
            </a:r>
            <a:r>
              <a:rPr kumimoji="0" lang="fr-FR" sz="14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14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fr-FR" sz="1400" b="1" i="1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Sultane Moulay Slimane </a:t>
            </a:r>
            <a:r>
              <a:rPr lang="fr-FR" sz="1400" b="1" i="1" dirty="0" err="1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Beni</a:t>
            </a:r>
            <a:r>
              <a:rPr lang="fr-FR" sz="1400" b="1" i="1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-Mellal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217738" algn="r"/>
              </a:tabLst>
            </a:pPr>
            <a:r>
              <a:rPr lang="fr-FR" sz="1400" b="1" i="1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Faculté </a:t>
            </a:r>
            <a:r>
              <a:rPr lang="fr-FR" sz="1400" b="1" i="1" dirty="0" err="1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polydisciplinaire</a:t>
            </a:r>
            <a:r>
              <a:rPr lang="fr-FR" sz="1400" b="1" i="1" baseline="0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de Khouribga</a:t>
            </a:r>
            <a:endParaRPr lang="fr-FR" sz="1400" b="1" i="1" dirty="0">
              <a:solidFill>
                <a:srgbClr val="00000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5496" y="843558"/>
            <a:ext cx="8100392" cy="1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8244408" y="843558"/>
            <a:ext cx="720080" cy="108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9512" y="51470"/>
            <a:ext cx="936104" cy="67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accent6">
              <a:lumMod val="75000"/>
            </a:schemeClr>
          </a:solidFill>
          <a:latin typeface="Andalus" pitchFamily="18" charset="-78"/>
          <a:ea typeface="+mj-ea"/>
          <a:cs typeface="Andalus" pitchFamily="18" charset="-7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17.xml" /><Relationship Id="rId4" Type="http://schemas.openxmlformats.org/officeDocument/2006/relationships/image" Target="../media/image20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17.xml" /><Relationship Id="rId5" Type="http://schemas.openxmlformats.org/officeDocument/2006/relationships/image" Target="../media/image24.png" /><Relationship Id="rId4" Type="http://schemas.openxmlformats.org/officeDocument/2006/relationships/image" Target="../media/image23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 /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17.xml" /><Relationship Id="rId5" Type="http://schemas.openxmlformats.org/officeDocument/2006/relationships/image" Target="../media/image28.png" /><Relationship Id="rId4" Type="http://schemas.openxmlformats.org/officeDocument/2006/relationships/image" Target="../media/image27.pn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 /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17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 /><Relationship Id="rId2" Type="http://schemas.openxmlformats.org/officeDocument/2006/relationships/image" Target="../media/image31.png" /><Relationship Id="rId1" Type="http://schemas.openxmlformats.org/officeDocument/2006/relationships/slideLayout" Target="../slideLayouts/slideLayout17.xml" /><Relationship Id="rId4" Type="http://schemas.openxmlformats.org/officeDocument/2006/relationships/image" Target="../media/image33.pn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 /><Relationship Id="rId2" Type="http://schemas.openxmlformats.org/officeDocument/2006/relationships/image" Target="../media/image34.png" /><Relationship Id="rId1" Type="http://schemas.openxmlformats.org/officeDocument/2006/relationships/slideLayout" Target="../slideLayouts/slideLayout17.xml" /><Relationship Id="rId4" Type="http://schemas.openxmlformats.org/officeDocument/2006/relationships/image" Target="../media/image36.png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 /><Relationship Id="rId2" Type="http://schemas.openxmlformats.org/officeDocument/2006/relationships/image" Target="../media/image37.png" /><Relationship Id="rId1" Type="http://schemas.openxmlformats.org/officeDocument/2006/relationships/slideLayout" Target="../slideLayouts/slideLayout17.xml" /><Relationship Id="rId4" Type="http://schemas.openxmlformats.org/officeDocument/2006/relationships/image" Target="../media/image39.png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 /><Relationship Id="rId2" Type="http://schemas.openxmlformats.org/officeDocument/2006/relationships/image" Target="../media/image40.png" /><Relationship Id="rId1" Type="http://schemas.openxmlformats.org/officeDocument/2006/relationships/slideLayout" Target="../slideLayouts/slideLayout17.xml" /><Relationship Id="rId4" Type="http://schemas.openxmlformats.org/officeDocument/2006/relationships/image" Target="../media/image42.png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 /><Relationship Id="rId1" Type="http://schemas.openxmlformats.org/officeDocument/2006/relationships/slideLayout" Target="../slideLayouts/slideLayout1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7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7.xml" /><Relationship Id="rId6" Type="http://schemas.openxmlformats.org/officeDocument/2006/relationships/image" Target="../media/image47.gif" /><Relationship Id="rId5" Type="http://schemas.openxmlformats.org/officeDocument/2006/relationships/image" Target="../media/image46.gif" /><Relationship Id="rId4" Type="http://schemas.openxmlformats.org/officeDocument/2006/relationships/image" Target="../media/image45.gif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 /><Relationship Id="rId2" Type="http://schemas.openxmlformats.org/officeDocument/2006/relationships/image" Target="../media/image48.png" /><Relationship Id="rId1" Type="http://schemas.openxmlformats.org/officeDocument/2006/relationships/slideLayout" Target="../slideLayouts/slideLayout17.xml" /><Relationship Id="rId4" Type="http://schemas.openxmlformats.org/officeDocument/2006/relationships/image" Target="../media/image50.png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 /><Relationship Id="rId2" Type="http://schemas.openxmlformats.org/officeDocument/2006/relationships/image" Target="../media/image51.png" /><Relationship Id="rId1" Type="http://schemas.openxmlformats.org/officeDocument/2006/relationships/slideLayout" Target="../slideLayouts/slideLayout17.xml" /><Relationship Id="rId4" Type="http://schemas.openxmlformats.org/officeDocument/2006/relationships/image" Target="../media/image52.png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 /><Relationship Id="rId1" Type="http://schemas.openxmlformats.org/officeDocument/2006/relationships/slideLayout" Target="../slideLayouts/slideLayout17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 /><Relationship Id="rId1" Type="http://schemas.openxmlformats.org/officeDocument/2006/relationships/slideLayout" Target="../slideLayouts/slideLayout17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 /><Relationship Id="rId1" Type="http://schemas.openxmlformats.org/officeDocument/2006/relationships/slideLayout" Target="../slideLayouts/slideLayout1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7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7.xml" /><Relationship Id="rId4" Type="http://schemas.openxmlformats.org/officeDocument/2006/relationships/image" Target="../media/image9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7.xml" /><Relationship Id="rId4" Type="http://schemas.openxmlformats.org/officeDocument/2006/relationships/image" Target="../media/image12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17.xml" /><Relationship Id="rId4" Type="http://schemas.openxmlformats.org/officeDocument/2006/relationships/image" Target="../media/image15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1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ésultat de recherche d'images pour &quot;chemical bond formation animation&quot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37624"/>
            <a:ext cx="9144000" cy="3705876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987574"/>
            <a:ext cx="9144000" cy="1368152"/>
          </a:xfrm>
        </p:spPr>
        <p:txBody>
          <a:bodyPr/>
          <a:lstStyle/>
          <a:p>
            <a:r>
              <a:rPr lang="fr-FR" sz="7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Liaisons Chimiques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4016" y="4158462"/>
            <a:ext cx="3635896" cy="84355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Filières    :    SMPC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Semestre :    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A. U.        :    2019/2020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6948264" y="4569972"/>
            <a:ext cx="2016348" cy="41210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fr-F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Pr. BOUALY</a:t>
            </a:r>
          </a:p>
        </p:txBody>
      </p:sp>
      <p:pic>
        <p:nvPicPr>
          <p:cNvPr id="7" name="Picture 2" descr="Résultat de recherche d'images pour &quot;logo usms&quot;&quot;"/>
          <p:cNvPicPr>
            <a:picLocks noChangeAspect="1" noChangeArrowheads="1"/>
          </p:cNvPicPr>
          <p:nvPr/>
        </p:nvPicPr>
        <p:blipFill>
          <a:blip r:embed="rId4" cstate="print"/>
          <a:srcRect r="18898" b="17742"/>
          <a:stretch>
            <a:fillRect/>
          </a:stretch>
        </p:blipFill>
        <p:spPr bwMode="auto">
          <a:xfrm>
            <a:off x="35496" y="-20538"/>
            <a:ext cx="2016224" cy="12421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1691680" y="123478"/>
            <a:ext cx="5904656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ndalus" pitchFamily="18" charset="-78"/>
                <a:ea typeface="+mj-ea"/>
                <a:cs typeface="Andalus" pitchFamily="18" charset="-78"/>
              </a:rPr>
              <a:t>I.  La liaison covalente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ndalus" pitchFamily="18" charset="-78"/>
              <a:ea typeface="+mj-ea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2211710"/>
            <a:ext cx="3982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latin typeface="Andalus" pitchFamily="18" charset="-78"/>
                <a:cs typeface="Andalus" pitchFamily="18" charset="-78"/>
              </a:rPr>
              <a:t>L'angle entre les liaisons est de 109°.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1946" y="2754675"/>
            <a:ext cx="209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Exemple : </a:t>
            </a:r>
            <a:r>
              <a:rPr lang="fr-FR" sz="24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H</a:t>
            </a:r>
            <a:r>
              <a:rPr lang="fr-FR" sz="2400" b="1" baseline="-250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2</a:t>
            </a:r>
            <a:r>
              <a:rPr lang="fr-FR" sz="24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O</a:t>
            </a:r>
            <a:r>
              <a:rPr lang="fr-FR" sz="2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496" y="3249439"/>
            <a:ext cx="4633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Andalus" pitchFamily="18" charset="-78"/>
                <a:cs typeface="Andalus" pitchFamily="18" charset="-78"/>
              </a:rPr>
              <a:t>la structure de Lewis d'une molécule H</a:t>
            </a:r>
            <a:r>
              <a:rPr lang="fr-FR" baseline="-25000" dirty="0">
                <a:latin typeface="Andalus" pitchFamily="18" charset="-78"/>
                <a:cs typeface="Andalus" pitchFamily="18" charset="-78"/>
              </a:rPr>
              <a:t>2</a:t>
            </a:r>
            <a:r>
              <a:rPr lang="fr-FR" dirty="0">
                <a:latin typeface="Andalus" pitchFamily="18" charset="-78"/>
                <a:cs typeface="Andalus" pitchFamily="18" charset="-78"/>
              </a:rPr>
              <a:t>O</a:t>
            </a:r>
            <a:r>
              <a:rPr lang="fr-FR" baseline="-250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fr-FR" dirty="0">
                <a:latin typeface="Andalus" pitchFamily="18" charset="-78"/>
                <a:cs typeface="Andalus" pitchFamily="18" charset="-78"/>
              </a:rPr>
              <a:t>est : </a:t>
            </a:r>
            <a:r>
              <a:rPr lang="fr-FR" baseline="-250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fr-FR" dirty="0">
                <a:latin typeface="Andalus" pitchFamily="18" charset="-78"/>
                <a:cs typeface="Andalus" pitchFamily="18" charset="-78"/>
              </a:rPr>
              <a:t> 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107504" y="4148375"/>
            <a:ext cx="66247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>
                <a:latin typeface="Andalus" pitchFamily="18" charset="-78"/>
                <a:cs typeface="Andalus" pitchFamily="18" charset="-78"/>
              </a:rPr>
              <a:t>Alors, la formule de la molécule H</a:t>
            </a:r>
            <a:r>
              <a:rPr lang="fr-FR" sz="2000" baseline="-25000" dirty="0">
                <a:latin typeface="Andalus" pitchFamily="18" charset="-78"/>
                <a:cs typeface="Andalus" pitchFamily="18" charset="-78"/>
              </a:rPr>
              <a:t>2</a:t>
            </a:r>
            <a:r>
              <a:rPr lang="fr-FR" sz="2000" dirty="0">
                <a:latin typeface="Andalus" pitchFamily="18" charset="-78"/>
                <a:cs typeface="Andalus" pitchFamily="18" charset="-78"/>
              </a:rPr>
              <a:t>O</a:t>
            </a:r>
            <a:r>
              <a:rPr lang="fr-FR" sz="2000" baseline="-250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fr-FR" sz="2000" dirty="0">
                <a:latin typeface="Andalus" pitchFamily="18" charset="-78"/>
                <a:cs typeface="Andalus" pitchFamily="18" charset="-78"/>
              </a:rPr>
              <a:t>est de type </a:t>
            </a:r>
            <a:r>
              <a:rPr lang="fr-FR" sz="20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A</a:t>
            </a:r>
            <a:r>
              <a:rPr lang="fr-FR" sz="2000" b="1" dirty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X</a:t>
            </a:r>
            <a:r>
              <a:rPr lang="fr-FR" sz="2000" b="1" baseline="-25000" dirty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2</a:t>
            </a:r>
            <a:r>
              <a:rPr lang="fr-FR" sz="20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E</a:t>
            </a:r>
            <a:r>
              <a:rPr lang="fr-FR" sz="2000" b="1" baseline="-25000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2</a:t>
            </a:r>
            <a:endParaRPr lang="fr-FR" sz="2000" baseline="-25000" dirty="0">
              <a:solidFill>
                <a:srgbClr val="00B050"/>
              </a:solidFill>
              <a:latin typeface="Andalus" pitchFamily="18" charset="-78"/>
              <a:cs typeface="Andalus" pitchFamily="18" charset="-78"/>
            </a:endParaRPr>
          </a:p>
          <a:p>
            <a:pPr>
              <a:lnSpc>
                <a:spcPct val="150000"/>
              </a:lnSpc>
            </a:pPr>
            <a:r>
              <a:rPr lang="fr-FR" sz="2000" dirty="0">
                <a:latin typeface="Andalus" pitchFamily="18" charset="-78"/>
                <a:cs typeface="Andalus" pitchFamily="18" charset="-78"/>
              </a:rPr>
              <a:t>Donc la géométrie de H</a:t>
            </a:r>
            <a:r>
              <a:rPr lang="fr-FR" sz="2000" baseline="-25000" dirty="0">
                <a:latin typeface="Andalus" pitchFamily="18" charset="-78"/>
                <a:cs typeface="Andalus" pitchFamily="18" charset="-78"/>
              </a:rPr>
              <a:t>2</a:t>
            </a:r>
            <a:r>
              <a:rPr lang="fr-FR" sz="2000" dirty="0">
                <a:latin typeface="Andalus" pitchFamily="18" charset="-78"/>
                <a:cs typeface="Andalus" pitchFamily="18" charset="-78"/>
              </a:rPr>
              <a:t>O est </a:t>
            </a:r>
            <a:r>
              <a:rPr lang="fr-FR" sz="20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coudée.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9756" y="1059582"/>
            <a:ext cx="14638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800" b="1" i="1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AX</a:t>
            </a:r>
            <a:r>
              <a:rPr lang="fr-FR" sz="2800" b="1" i="1" baseline="-25000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2</a:t>
            </a:r>
            <a:r>
              <a:rPr lang="fr-FR" sz="2800" b="1" i="1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E</a:t>
            </a:r>
            <a:r>
              <a:rPr lang="fr-FR" sz="2800" b="1" i="1" baseline="-25000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2</a:t>
            </a:r>
            <a:r>
              <a:rPr lang="fr-FR" sz="2800" b="1" i="1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 </a:t>
            </a:r>
            <a:endParaRPr lang="fr-FR" sz="2800" b="1" dirty="0">
              <a:solidFill>
                <a:srgbClr val="7030A0"/>
              </a:solidFill>
            </a:endParaRPr>
          </a:p>
        </p:txBody>
      </p:sp>
      <p:grpSp>
        <p:nvGrpSpPr>
          <p:cNvPr id="23" name="Groupe 22"/>
          <p:cNvGrpSpPr/>
          <p:nvPr/>
        </p:nvGrpSpPr>
        <p:grpSpPr>
          <a:xfrm>
            <a:off x="4427982" y="3075808"/>
            <a:ext cx="1633588" cy="523222"/>
            <a:chOff x="4427982" y="3075808"/>
            <a:chExt cx="1633588" cy="523222"/>
          </a:xfrm>
        </p:grpSpPr>
        <p:grpSp>
          <p:nvGrpSpPr>
            <p:cNvPr id="3" name="Groupe 34"/>
            <p:cNvGrpSpPr/>
            <p:nvPr/>
          </p:nvGrpSpPr>
          <p:grpSpPr>
            <a:xfrm>
              <a:off x="4427982" y="3075808"/>
              <a:ext cx="1633588" cy="523222"/>
              <a:chOff x="5694201" y="3291827"/>
              <a:chExt cx="1903466" cy="578248"/>
            </a:xfrm>
          </p:grpSpPr>
          <p:grpSp>
            <p:nvGrpSpPr>
              <p:cNvPr id="4" name="Groupe 24"/>
              <p:cNvGrpSpPr/>
              <p:nvPr/>
            </p:nvGrpSpPr>
            <p:grpSpPr>
              <a:xfrm>
                <a:off x="5694201" y="3291827"/>
                <a:ext cx="1903466" cy="578248"/>
                <a:chOff x="509625" y="4299939"/>
                <a:chExt cx="1903466" cy="578248"/>
              </a:xfrm>
            </p:grpSpPr>
            <p:sp>
              <p:nvSpPr>
                <p:cNvPr id="11" name="ZoneTexte 10"/>
                <p:cNvSpPr txBox="1"/>
                <p:nvPr/>
              </p:nvSpPr>
              <p:spPr>
                <a:xfrm>
                  <a:off x="1180860" y="4299939"/>
                  <a:ext cx="497217" cy="578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800" b="1" dirty="0">
                      <a:solidFill>
                        <a:srgbClr val="FF0000"/>
                      </a:solidFill>
                    </a:rPr>
                    <a:t>O</a:t>
                  </a:r>
                </a:p>
              </p:txBody>
            </p:sp>
            <p:sp>
              <p:nvSpPr>
                <p:cNvPr id="12" name="ZoneTexte 11"/>
                <p:cNvSpPr txBox="1"/>
                <p:nvPr/>
              </p:nvSpPr>
              <p:spPr>
                <a:xfrm>
                  <a:off x="1839294" y="4299941"/>
                  <a:ext cx="573797" cy="578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800" b="1" dirty="0">
                      <a:solidFill>
                        <a:srgbClr val="00B0F0"/>
                      </a:solidFill>
                    </a:rPr>
                    <a:t> H</a:t>
                  </a:r>
                </a:p>
              </p:txBody>
            </p:sp>
            <p:sp>
              <p:nvSpPr>
                <p:cNvPr id="13" name="ZoneTexte 12"/>
                <p:cNvSpPr txBox="1"/>
                <p:nvPr/>
              </p:nvSpPr>
              <p:spPr>
                <a:xfrm>
                  <a:off x="509625" y="4299941"/>
                  <a:ext cx="573797" cy="578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800" b="1" dirty="0">
                      <a:solidFill>
                        <a:srgbClr val="00B0F0"/>
                      </a:solidFill>
                    </a:rPr>
                    <a:t>H </a:t>
                  </a:r>
                </a:p>
              </p:txBody>
            </p:sp>
          </p:grpSp>
          <p:cxnSp>
            <p:nvCxnSpPr>
              <p:cNvPr id="31" name="Connecteur droit 30"/>
              <p:cNvCxnSpPr/>
              <p:nvPr/>
            </p:nvCxnSpPr>
            <p:spPr>
              <a:xfrm>
                <a:off x="6804248" y="3610152"/>
                <a:ext cx="360040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>
              <a:xfrm>
                <a:off x="6084169" y="3610152"/>
                <a:ext cx="360040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Connecteur droit 28"/>
            <p:cNvCxnSpPr/>
            <p:nvPr/>
          </p:nvCxnSpPr>
          <p:spPr>
            <a:xfrm>
              <a:off x="5076056" y="3147814"/>
              <a:ext cx="216024" cy="0"/>
            </a:xfrm>
            <a:prstGeom prst="line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5076056" y="3507854"/>
              <a:ext cx="216024" cy="0"/>
            </a:xfrm>
            <a:prstGeom prst="line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1131590"/>
            <a:ext cx="2507365" cy="206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1059582"/>
            <a:ext cx="2520280" cy="226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3512790"/>
            <a:ext cx="1758138" cy="157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1" name="Tableau 20"/>
          <p:cNvGraphicFramePr>
            <a:graphicFrameLocks noGrp="1"/>
          </p:cNvGraphicFramePr>
          <p:nvPr/>
        </p:nvGraphicFramePr>
        <p:xfrm>
          <a:off x="1668016" y="1408182"/>
          <a:ext cx="427213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7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924"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Andalus" pitchFamily="18" charset="-78"/>
                          <a:cs typeface="Andalus" pitchFamily="18" charset="-78"/>
                        </a:rPr>
                        <a:t>La géométrie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latin typeface="Andalus" pitchFamily="18" charset="-78"/>
                          <a:cs typeface="Andalus" pitchFamily="18" charset="-78"/>
                        </a:rPr>
                        <a:t>La géométrie </a:t>
                      </a:r>
                      <a:r>
                        <a:rPr lang="fr-FR" sz="1800" dirty="0">
                          <a:latin typeface="+mn-lt"/>
                          <a:cs typeface="+mn-cs"/>
                        </a:rPr>
                        <a:t>de</a:t>
                      </a:r>
                      <a:r>
                        <a:rPr lang="fr-FR" sz="1800" baseline="0" dirty="0">
                          <a:latin typeface="+mn-lt"/>
                          <a:cs typeface="+mn-cs"/>
                        </a:rPr>
                        <a:t> base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2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Coudée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Tétraédrique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26" grpId="0" build="p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1691680" y="123478"/>
            <a:ext cx="5904656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ndalus" pitchFamily="18" charset="-78"/>
                <a:ea typeface="+mj-ea"/>
                <a:cs typeface="Andalus" pitchFamily="18" charset="-78"/>
              </a:rPr>
              <a:t>I.  La liaison covalente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ndalus" pitchFamily="18" charset="-78"/>
              <a:ea typeface="+mj-ea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2387664"/>
            <a:ext cx="49936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latin typeface="Andalus" pitchFamily="18" charset="-78"/>
                <a:cs typeface="Andalus" pitchFamily="18" charset="-78"/>
              </a:rPr>
              <a:t>Les angles entre les liaisons est de 120° et 90°.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1946" y="2754675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Exemple : </a:t>
            </a:r>
            <a:r>
              <a:rPr lang="fr-FR" sz="24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PCl</a:t>
            </a:r>
            <a:r>
              <a:rPr lang="fr-FR" sz="2400" b="1" baseline="-250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5</a:t>
            </a:r>
            <a:r>
              <a:rPr lang="fr-FR" sz="2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496" y="3249439"/>
            <a:ext cx="4621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Andalus" pitchFamily="18" charset="-78"/>
                <a:cs typeface="Andalus" pitchFamily="18" charset="-78"/>
              </a:rPr>
              <a:t>la structure de Lewis d'une molécule PCl</a:t>
            </a:r>
            <a:r>
              <a:rPr lang="fr-FR" baseline="-25000" dirty="0">
                <a:latin typeface="Andalus" pitchFamily="18" charset="-78"/>
                <a:cs typeface="Andalus" pitchFamily="18" charset="-78"/>
              </a:rPr>
              <a:t>5 </a:t>
            </a:r>
            <a:r>
              <a:rPr lang="fr-FR" dirty="0">
                <a:latin typeface="Andalus" pitchFamily="18" charset="-78"/>
                <a:cs typeface="Andalus" pitchFamily="18" charset="-78"/>
              </a:rPr>
              <a:t>est : </a:t>
            </a:r>
            <a:r>
              <a:rPr lang="fr-FR" baseline="-250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fr-FR" dirty="0">
                <a:latin typeface="Andalus" pitchFamily="18" charset="-78"/>
                <a:cs typeface="Andalus" pitchFamily="18" charset="-78"/>
              </a:rPr>
              <a:t> 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107504" y="4083918"/>
            <a:ext cx="66247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>
                <a:latin typeface="Andalus" pitchFamily="18" charset="-78"/>
                <a:cs typeface="Andalus" pitchFamily="18" charset="-78"/>
              </a:rPr>
              <a:t>Alors, la formule de la molécule PCl</a:t>
            </a:r>
            <a:r>
              <a:rPr lang="fr-FR" sz="2000" baseline="-25000" dirty="0">
                <a:latin typeface="Andalus" pitchFamily="18" charset="-78"/>
                <a:cs typeface="Andalus" pitchFamily="18" charset="-78"/>
              </a:rPr>
              <a:t>5 </a:t>
            </a:r>
            <a:r>
              <a:rPr lang="fr-FR" sz="2000" dirty="0">
                <a:latin typeface="Andalus" pitchFamily="18" charset="-78"/>
                <a:cs typeface="Andalus" pitchFamily="18" charset="-78"/>
              </a:rPr>
              <a:t>est de type </a:t>
            </a:r>
            <a:r>
              <a:rPr lang="fr-FR" sz="20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A</a:t>
            </a:r>
            <a:r>
              <a:rPr lang="fr-FR" sz="2000" b="1" dirty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X</a:t>
            </a:r>
            <a:r>
              <a:rPr lang="fr-FR" sz="2000" b="1" baseline="-25000" dirty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5</a:t>
            </a:r>
            <a:endParaRPr lang="fr-FR" sz="2000" baseline="-25000" dirty="0">
              <a:solidFill>
                <a:schemeClr val="accent6">
                  <a:lumMod val="75000"/>
                </a:schemeClr>
              </a:solidFill>
              <a:latin typeface="Andalus" pitchFamily="18" charset="-78"/>
              <a:cs typeface="Andalus" pitchFamily="18" charset="-78"/>
            </a:endParaRPr>
          </a:p>
          <a:p>
            <a:pPr>
              <a:lnSpc>
                <a:spcPct val="150000"/>
              </a:lnSpc>
            </a:pPr>
            <a:r>
              <a:rPr lang="fr-FR" sz="2000" dirty="0">
                <a:latin typeface="Andalus" pitchFamily="18" charset="-78"/>
                <a:cs typeface="Andalus" pitchFamily="18" charset="-78"/>
              </a:rPr>
              <a:t>Donc la géométrie de PCl</a:t>
            </a:r>
            <a:r>
              <a:rPr lang="fr-FR" sz="2000" baseline="-25000" dirty="0">
                <a:latin typeface="Andalus" pitchFamily="18" charset="-78"/>
                <a:cs typeface="Andalus" pitchFamily="18" charset="-78"/>
              </a:rPr>
              <a:t>5</a:t>
            </a:r>
            <a:r>
              <a:rPr lang="fr-FR" sz="2000" dirty="0">
                <a:latin typeface="Andalus" pitchFamily="18" charset="-78"/>
                <a:cs typeface="Andalus" pitchFamily="18" charset="-78"/>
              </a:rPr>
              <a:t> est </a:t>
            </a:r>
            <a:r>
              <a:rPr lang="fr-FR" sz="20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bipyramide trigonale.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9756" y="1419622"/>
            <a:ext cx="10695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800" b="1" i="1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AX</a:t>
            </a:r>
            <a:r>
              <a:rPr lang="fr-FR" sz="2800" b="1" i="1" baseline="-25000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5</a:t>
            </a:r>
            <a:endParaRPr lang="fr-FR" sz="2800" b="1" dirty="0">
              <a:solidFill>
                <a:srgbClr val="7030A0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179512" y="987574"/>
            <a:ext cx="547260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20000"/>
              </a:lnSpc>
            </a:pPr>
            <a:r>
              <a:rPr lang="fr-FR" sz="2400" b="1" i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3- Si p = 5: </a:t>
            </a:r>
            <a:r>
              <a:rPr lang="fr-FR" sz="2400" b="1" i="1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AX</a:t>
            </a:r>
            <a:r>
              <a:rPr lang="fr-FR" sz="2400" b="1" i="1" baseline="-25000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5</a:t>
            </a:r>
            <a:r>
              <a:rPr lang="fr-FR" sz="2400" b="1" i="1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  , AX</a:t>
            </a:r>
            <a:r>
              <a:rPr lang="fr-FR" sz="2400" b="1" i="1" baseline="-25000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4</a:t>
            </a:r>
            <a:r>
              <a:rPr lang="fr-FR" sz="2400" b="1" i="1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E</a:t>
            </a:r>
            <a:r>
              <a:rPr lang="fr-FR" sz="2400" b="1" i="1" baseline="-25000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fr-FR" sz="2400" b="1" i="1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, AX</a:t>
            </a:r>
            <a:r>
              <a:rPr lang="fr-FR" sz="2400" b="1" i="1" baseline="-25000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3</a:t>
            </a:r>
            <a:r>
              <a:rPr lang="fr-FR" sz="2400" b="1" i="1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E</a:t>
            </a:r>
            <a:r>
              <a:rPr lang="fr-FR" sz="2400" b="1" i="1" baseline="-25000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2</a:t>
            </a:r>
            <a:r>
              <a:rPr lang="fr-FR" sz="2400" b="1" i="1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  et AX</a:t>
            </a:r>
            <a:r>
              <a:rPr lang="fr-FR" sz="2400" b="1" i="1" baseline="-25000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2</a:t>
            </a:r>
            <a:r>
              <a:rPr lang="fr-FR" sz="2400" b="1" i="1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E</a:t>
            </a:r>
            <a:r>
              <a:rPr lang="fr-FR" sz="2400" b="1" i="1" baseline="-25000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3</a:t>
            </a:r>
            <a:endParaRPr lang="fr-FR" sz="2400" b="1" i="1" dirty="0">
              <a:solidFill>
                <a:srgbClr val="7030A0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9098" t="3903" r="3456"/>
          <a:stretch>
            <a:fillRect/>
          </a:stretch>
        </p:blipFill>
        <p:spPr bwMode="auto">
          <a:xfrm>
            <a:off x="6156176" y="987574"/>
            <a:ext cx="2835083" cy="2859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1059582"/>
            <a:ext cx="2200076" cy="2212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36767" y="987574"/>
            <a:ext cx="2927721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 l="15440" t="6840" r="5361"/>
          <a:stretch>
            <a:fillRect/>
          </a:stretch>
        </p:blipFill>
        <p:spPr bwMode="auto">
          <a:xfrm rot="15059637">
            <a:off x="6273191" y="3926803"/>
            <a:ext cx="941865" cy="1145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5" name="Groupe 74"/>
          <p:cNvGrpSpPr/>
          <p:nvPr/>
        </p:nvGrpSpPr>
        <p:grpSpPr>
          <a:xfrm>
            <a:off x="4433509" y="2715766"/>
            <a:ext cx="1434635" cy="1514158"/>
            <a:chOff x="4367589" y="2715766"/>
            <a:chExt cx="1434635" cy="1514158"/>
          </a:xfrm>
        </p:grpSpPr>
        <p:grpSp>
          <p:nvGrpSpPr>
            <p:cNvPr id="41" name="Groupe 40"/>
            <p:cNvGrpSpPr/>
            <p:nvPr/>
          </p:nvGrpSpPr>
          <p:grpSpPr>
            <a:xfrm>
              <a:off x="4367589" y="2715766"/>
              <a:ext cx="1434635" cy="1514158"/>
              <a:chOff x="4367589" y="2715766"/>
              <a:chExt cx="1434635" cy="1514158"/>
            </a:xfrm>
          </p:grpSpPr>
          <p:grpSp>
            <p:nvGrpSpPr>
              <p:cNvPr id="2" name="Groupe 46"/>
              <p:cNvGrpSpPr/>
              <p:nvPr/>
            </p:nvGrpSpPr>
            <p:grpSpPr>
              <a:xfrm>
                <a:off x="4367589" y="2715766"/>
                <a:ext cx="1434635" cy="1514158"/>
                <a:chOff x="4332361" y="2177823"/>
                <a:chExt cx="2163306" cy="2226721"/>
              </a:xfrm>
            </p:grpSpPr>
            <p:grpSp>
              <p:nvGrpSpPr>
                <p:cNvPr id="3" name="Groupe 34"/>
                <p:cNvGrpSpPr/>
                <p:nvPr/>
              </p:nvGrpSpPr>
              <p:grpSpPr>
                <a:xfrm>
                  <a:off x="4332361" y="2663743"/>
                  <a:ext cx="2163306" cy="946970"/>
                  <a:chOff x="5603122" y="3023783"/>
                  <a:chExt cx="2163306" cy="946970"/>
                </a:xfrm>
              </p:grpSpPr>
              <p:grpSp>
                <p:nvGrpSpPr>
                  <p:cNvPr id="4" name="Groupe 24"/>
                  <p:cNvGrpSpPr/>
                  <p:nvPr/>
                </p:nvGrpSpPr>
                <p:grpSpPr>
                  <a:xfrm>
                    <a:off x="5603122" y="3023783"/>
                    <a:ext cx="2163306" cy="946970"/>
                    <a:chOff x="418546" y="4031895"/>
                    <a:chExt cx="2163306" cy="946970"/>
                  </a:xfrm>
                </p:grpSpPr>
                <p:sp>
                  <p:nvSpPr>
                    <p:cNvPr id="11" name="ZoneTexte 10"/>
                    <p:cNvSpPr txBox="1"/>
                    <p:nvPr/>
                  </p:nvSpPr>
                  <p:spPr>
                    <a:xfrm>
                      <a:off x="1248930" y="4299940"/>
                      <a:ext cx="525014" cy="67892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2400" b="1" dirty="0">
                          <a:solidFill>
                            <a:srgbClr val="FF0000"/>
                          </a:solidFill>
                        </a:rPr>
                        <a:t>P</a:t>
                      </a:r>
                    </a:p>
                  </p:txBody>
                </p:sp>
                <p:sp>
                  <p:nvSpPr>
                    <p:cNvPr id="12" name="ZoneTexte 11"/>
                    <p:cNvSpPr txBox="1"/>
                    <p:nvPr/>
                  </p:nvSpPr>
                  <p:spPr>
                    <a:xfrm>
                      <a:off x="1839290" y="4299940"/>
                      <a:ext cx="742562" cy="67892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2400" b="1" dirty="0">
                          <a:solidFill>
                            <a:srgbClr val="00B0F0"/>
                          </a:solidFill>
                        </a:rPr>
                        <a:t> Cl</a:t>
                      </a:r>
                    </a:p>
                  </p:txBody>
                </p:sp>
                <p:sp>
                  <p:nvSpPr>
                    <p:cNvPr id="13" name="ZoneTexte 12"/>
                    <p:cNvSpPr txBox="1"/>
                    <p:nvPr/>
                  </p:nvSpPr>
                  <p:spPr>
                    <a:xfrm>
                      <a:off x="418546" y="4031895"/>
                      <a:ext cx="742562" cy="67892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2400" b="1" dirty="0">
                          <a:solidFill>
                            <a:srgbClr val="00B0F0"/>
                          </a:solidFill>
                        </a:rPr>
                        <a:t>Cl </a:t>
                      </a:r>
                    </a:p>
                  </p:txBody>
                </p:sp>
                <p:cxnSp>
                  <p:nvCxnSpPr>
                    <p:cNvPr id="15" name="Connecteur droit 14"/>
                    <p:cNvCxnSpPr/>
                    <p:nvPr/>
                  </p:nvCxnSpPr>
                  <p:spPr>
                    <a:xfrm flipV="1">
                      <a:off x="1571667" y="4075450"/>
                      <a:ext cx="132353" cy="368510"/>
                    </a:xfrm>
                    <a:prstGeom prst="line">
                      <a:avLst/>
                    </a:prstGeom>
                    <a:ln w="349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1" name="Connecteur droit 30"/>
                  <p:cNvCxnSpPr/>
                  <p:nvPr/>
                </p:nvCxnSpPr>
                <p:spPr>
                  <a:xfrm>
                    <a:off x="6804248" y="3651870"/>
                    <a:ext cx="360040" cy="0"/>
                  </a:xfrm>
                  <a:prstGeom prst="line">
                    <a:avLst/>
                  </a:prstGeom>
                  <a:ln w="349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Connecteur droit 31"/>
                  <p:cNvCxnSpPr/>
                  <p:nvPr/>
                </p:nvCxnSpPr>
                <p:spPr>
                  <a:xfrm>
                    <a:off x="6128523" y="3490918"/>
                    <a:ext cx="315680" cy="160951"/>
                  </a:xfrm>
                  <a:prstGeom prst="line">
                    <a:avLst/>
                  </a:prstGeom>
                  <a:ln w="349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Connecteur droit 43"/>
                <p:cNvCxnSpPr/>
                <p:nvPr/>
              </p:nvCxnSpPr>
              <p:spPr>
                <a:xfrm flipH="1" flipV="1">
                  <a:off x="5468808" y="3554458"/>
                  <a:ext cx="149027" cy="277057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ZoneTexte 44"/>
                <p:cNvSpPr txBox="1"/>
                <p:nvPr/>
              </p:nvSpPr>
              <p:spPr>
                <a:xfrm>
                  <a:off x="5309601" y="2177823"/>
                  <a:ext cx="742562" cy="6789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400" b="1" dirty="0">
                      <a:solidFill>
                        <a:srgbClr val="00B0F0"/>
                      </a:solidFill>
                    </a:rPr>
                    <a:t> Cl</a:t>
                  </a:r>
                </a:p>
              </p:txBody>
            </p:sp>
            <p:sp>
              <p:nvSpPr>
                <p:cNvPr id="46" name="ZoneTexte 45"/>
                <p:cNvSpPr txBox="1"/>
                <p:nvPr/>
              </p:nvSpPr>
              <p:spPr>
                <a:xfrm>
                  <a:off x="5309601" y="3725619"/>
                  <a:ext cx="742562" cy="6789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400" b="1" dirty="0">
                      <a:solidFill>
                        <a:srgbClr val="00B0F0"/>
                      </a:solidFill>
                    </a:rPr>
                    <a:t> Cl</a:t>
                  </a:r>
                </a:p>
              </p:txBody>
            </p:sp>
          </p:grpSp>
          <p:sp>
            <p:nvSpPr>
              <p:cNvPr id="30" name="ZoneTexte 29"/>
              <p:cNvSpPr txBox="1"/>
              <p:nvPr/>
            </p:nvSpPr>
            <p:spPr>
              <a:xfrm>
                <a:off x="4511605" y="3651870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b="1" dirty="0">
                    <a:solidFill>
                      <a:srgbClr val="00B0F0"/>
                    </a:solidFill>
                  </a:rPr>
                  <a:t> Cl</a:t>
                </a:r>
              </a:p>
            </p:txBody>
          </p:sp>
          <p:cxnSp>
            <p:nvCxnSpPr>
              <p:cNvPr id="40" name="Connecteur droit 39"/>
              <p:cNvCxnSpPr/>
              <p:nvPr/>
            </p:nvCxnSpPr>
            <p:spPr>
              <a:xfrm flipV="1">
                <a:off x="4916276" y="3617309"/>
                <a:ext cx="87772" cy="250585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e 47"/>
            <p:cNvGrpSpPr/>
            <p:nvPr/>
          </p:nvGrpSpPr>
          <p:grpSpPr>
            <a:xfrm>
              <a:off x="4427984" y="3075806"/>
              <a:ext cx="216024" cy="360040"/>
              <a:chOff x="4860032" y="3363838"/>
              <a:chExt cx="288032" cy="504056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4932040" y="3363838"/>
                <a:ext cx="216024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>
              <a:xfrm>
                <a:off x="4860032" y="3867894"/>
                <a:ext cx="288032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>
              <a:xfrm>
                <a:off x="4860032" y="3435846"/>
                <a:ext cx="0" cy="36004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e 56"/>
            <p:cNvGrpSpPr/>
            <p:nvPr/>
          </p:nvGrpSpPr>
          <p:grpSpPr>
            <a:xfrm>
              <a:off x="4644008" y="3651869"/>
              <a:ext cx="216024" cy="360043"/>
              <a:chOff x="4860032" y="3363834"/>
              <a:chExt cx="288032" cy="504060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4932040" y="3363834"/>
                <a:ext cx="216024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>
                <a:off x="4860032" y="3867894"/>
                <a:ext cx="288032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59"/>
              <p:cNvCxnSpPr/>
              <p:nvPr/>
            </p:nvCxnSpPr>
            <p:spPr>
              <a:xfrm>
                <a:off x="4860032" y="3435846"/>
                <a:ext cx="0" cy="36004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e 60"/>
            <p:cNvGrpSpPr/>
            <p:nvPr/>
          </p:nvGrpSpPr>
          <p:grpSpPr>
            <a:xfrm>
              <a:off x="5076056" y="2767200"/>
              <a:ext cx="360035" cy="308600"/>
              <a:chOff x="5000050" y="3435851"/>
              <a:chExt cx="340040" cy="432041"/>
            </a:xfrm>
          </p:grpSpPr>
          <p:cxnSp>
            <p:nvCxnSpPr>
              <p:cNvPr id="62" name="Connecteur droit 61"/>
              <p:cNvCxnSpPr/>
              <p:nvPr/>
            </p:nvCxnSpPr>
            <p:spPr>
              <a:xfrm>
                <a:off x="5056059" y="3464651"/>
                <a:ext cx="216024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/>
              <p:cNvCxnSpPr/>
              <p:nvPr/>
            </p:nvCxnSpPr>
            <p:spPr>
              <a:xfrm>
                <a:off x="5340090" y="3464647"/>
                <a:ext cx="0" cy="403245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/>
              <p:nvPr/>
            </p:nvCxnSpPr>
            <p:spPr>
              <a:xfrm>
                <a:off x="5000050" y="3435851"/>
                <a:ext cx="0" cy="360041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e 66"/>
            <p:cNvGrpSpPr/>
            <p:nvPr/>
          </p:nvGrpSpPr>
          <p:grpSpPr>
            <a:xfrm>
              <a:off x="5508099" y="3291830"/>
              <a:ext cx="288037" cy="360040"/>
              <a:chOff x="4860032" y="3363838"/>
              <a:chExt cx="384050" cy="504056"/>
            </a:xfrm>
          </p:grpSpPr>
          <p:cxnSp>
            <p:nvCxnSpPr>
              <p:cNvPr id="68" name="Connecteur droit 67"/>
              <p:cNvCxnSpPr/>
              <p:nvPr/>
            </p:nvCxnSpPr>
            <p:spPr>
              <a:xfrm>
                <a:off x="4932040" y="3363838"/>
                <a:ext cx="216024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/>
              <p:cNvCxnSpPr/>
              <p:nvPr/>
            </p:nvCxnSpPr>
            <p:spPr>
              <a:xfrm>
                <a:off x="4860032" y="3867894"/>
                <a:ext cx="288032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cteur droit 69"/>
              <p:cNvCxnSpPr/>
              <p:nvPr/>
            </p:nvCxnSpPr>
            <p:spPr>
              <a:xfrm>
                <a:off x="5244082" y="3435846"/>
                <a:ext cx="0" cy="360039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e 70"/>
            <p:cNvGrpSpPr/>
            <p:nvPr/>
          </p:nvGrpSpPr>
          <p:grpSpPr>
            <a:xfrm>
              <a:off x="5220072" y="3795886"/>
              <a:ext cx="288037" cy="360040"/>
              <a:chOff x="4860032" y="3363838"/>
              <a:chExt cx="384050" cy="504056"/>
            </a:xfrm>
          </p:grpSpPr>
          <p:cxnSp>
            <p:nvCxnSpPr>
              <p:cNvPr id="72" name="Connecteur droit 71"/>
              <p:cNvCxnSpPr/>
              <p:nvPr/>
            </p:nvCxnSpPr>
            <p:spPr>
              <a:xfrm>
                <a:off x="4932040" y="3363838"/>
                <a:ext cx="216024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/>
              <p:cNvCxnSpPr/>
              <p:nvPr/>
            </p:nvCxnSpPr>
            <p:spPr>
              <a:xfrm>
                <a:off x="4860032" y="3867894"/>
                <a:ext cx="288032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73"/>
              <p:cNvCxnSpPr/>
              <p:nvPr/>
            </p:nvCxnSpPr>
            <p:spPr>
              <a:xfrm>
                <a:off x="5244082" y="3435846"/>
                <a:ext cx="0" cy="360039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76" name="Tableau 75"/>
          <p:cNvGraphicFramePr>
            <a:graphicFrameLocks noGrp="1"/>
          </p:cNvGraphicFramePr>
          <p:nvPr/>
        </p:nvGraphicFramePr>
        <p:xfrm>
          <a:off x="1259632" y="1624206"/>
          <a:ext cx="46805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3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6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924"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Andalus" pitchFamily="18" charset="-78"/>
                          <a:cs typeface="Andalus" pitchFamily="18" charset="-78"/>
                        </a:rPr>
                        <a:t>La géométrie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latin typeface="Andalus" pitchFamily="18" charset="-78"/>
                          <a:cs typeface="Andalus" pitchFamily="18" charset="-78"/>
                        </a:rPr>
                        <a:t>La géométrie </a:t>
                      </a:r>
                      <a:r>
                        <a:rPr lang="fr-FR" sz="1800" dirty="0">
                          <a:latin typeface="+mn-lt"/>
                          <a:cs typeface="+mn-cs"/>
                        </a:rPr>
                        <a:t>de</a:t>
                      </a:r>
                      <a:r>
                        <a:rPr lang="fr-FR" sz="1800" baseline="0" dirty="0">
                          <a:latin typeface="+mn-lt"/>
                          <a:cs typeface="+mn-cs"/>
                        </a:rPr>
                        <a:t> base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24">
                <a:tc>
                  <a:txBody>
                    <a:bodyPr/>
                    <a:lstStyle/>
                    <a:p>
                      <a:r>
                        <a:rPr lang="fr-FR" dirty="0"/>
                        <a:t>bipyramide trigonale</a:t>
                      </a:r>
                      <a:endParaRPr lang="fr-F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bipyramide trigonale</a:t>
                      </a:r>
                      <a:endParaRPr lang="fr-F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26" grpId="0" uiExpand="1" build="p"/>
      <p:bldP spid="25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1691680" y="123478"/>
            <a:ext cx="5904656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ndalus" pitchFamily="18" charset="-78"/>
                <a:ea typeface="+mj-ea"/>
                <a:cs typeface="Andalus" pitchFamily="18" charset="-78"/>
              </a:rPr>
              <a:t>I.  La liaison covalente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ndalus" pitchFamily="18" charset="-78"/>
              <a:ea typeface="+mj-ea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2106603"/>
            <a:ext cx="49936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latin typeface="Andalus" pitchFamily="18" charset="-78"/>
                <a:cs typeface="Andalus" pitchFamily="18" charset="-78"/>
              </a:rPr>
              <a:t>Les angles entre les liaisons est de 120° et 90°.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1946" y="2754675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Exemple : </a:t>
            </a:r>
            <a:r>
              <a:rPr lang="fr-FR" sz="24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SCl</a:t>
            </a:r>
            <a:r>
              <a:rPr lang="fr-FR" sz="2400" b="1" baseline="-250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4</a:t>
            </a:r>
            <a:r>
              <a:rPr lang="fr-FR" sz="2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496" y="3249439"/>
            <a:ext cx="4621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Andalus" pitchFamily="18" charset="-78"/>
                <a:cs typeface="Andalus" pitchFamily="18" charset="-78"/>
              </a:rPr>
              <a:t>La structure de Lewis d'une molécule SCl</a:t>
            </a:r>
            <a:r>
              <a:rPr lang="fr-FR" baseline="-25000" dirty="0">
                <a:latin typeface="Andalus" pitchFamily="18" charset="-78"/>
                <a:cs typeface="Andalus" pitchFamily="18" charset="-78"/>
              </a:rPr>
              <a:t>4 </a:t>
            </a:r>
            <a:r>
              <a:rPr lang="fr-FR" dirty="0">
                <a:latin typeface="Andalus" pitchFamily="18" charset="-78"/>
                <a:cs typeface="Andalus" pitchFamily="18" charset="-78"/>
              </a:rPr>
              <a:t>est : </a:t>
            </a:r>
            <a:r>
              <a:rPr lang="fr-FR" baseline="-250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fr-FR" dirty="0">
                <a:latin typeface="Andalus" pitchFamily="18" charset="-78"/>
                <a:cs typeface="Andalus" pitchFamily="18" charset="-78"/>
              </a:rPr>
              <a:t> 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107504" y="4148375"/>
            <a:ext cx="66247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>
                <a:latin typeface="Andalus" pitchFamily="18" charset="-78"/>
                <a:cs typeface="Andalus" pitchFamily="18" charset="-78"/>
              </a:rPr>
              <a:t>Alors, la formule de la molécule SCl</a:t>
            </a:r>
            <a:r>
              <a:rPr lang="fr-FR" sz="2000" baseline="-25000" dirty="0">
                <a:latin typeface="Andalus" pitchFamily="18" charset="-78"/>
                <a:cs typeface="Andalus" pitchFamily="18" charset="-78"/>
              </a:rPr>
              <a:t>4 </a:t>
            </a:r>
            <a:r>
              <a:rPr lang="fr-FR" sz="2000" dirty="0">
                <a:latin typeface="Andalus" pitchFamily="18" charset="-78"/>
                <a:cs typeface="Andalus" pitchFamily="18" charset="-78"/>
              </a:rPr>
              <a:t>est de type </a:t>
            </a:r>
            <a:r>
              <a:rPr lang="fr-FR" sz="20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A</a:t>
            </a:r>
            <a:r>
              <a:rPr lang="fr-FR" sz="2000" b="1" dirty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X</a:t>
            </a:r>
            <a:r>
              <a:rPr lang="fr-FR" sz="2000" b="1" baseline="-25000" dirty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4</a:t>
            </a:r>
            <a:r>
              <a:rPr lang="fr-FR" sz="20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E</a:t>
            </a:r>
            <a:endParaRPr lang="fr-FR" sz="2000" dirty="0">
              <a:solidFill>
                <a:srgbClr val="00B050"/>
              </a:solidFill>
              <a:latin typeface="Andalus" pitchFamily="18" charset="-78"/>
              <a:cs typeface="Andalus" pitchFamily="18" charset="-78"/>
            </a:endParaRPr>
          </a:p>
          <a:p>
            <a:pPr>
              <a:lnSpc>
                <a:spcPct val="150000"/>
              </a:lnSpc>
            </a:pPr>
            <a:r>
              <a:rPr lang="fr-FR" sz="2000" dirty="0">
                <a:latin typeface="Andalus" pitchFamily="18" charset="-78"/>
                <a:cs typeface="Andalus" pitchFamily="18" charset="-78"/>
              </a:rPr>
              <a:t>Donc la géométrie de SCl</a:t>
            </a:r>
            <a:r>
              <a:rPr lang="fr-FR" sz="2000" baseline="-25000" dirty="0">
                <a:latin typeface="Andalus" pitchFamily="18" charset="-78"/>
                <a:cs typeface="Andalus" pitchFamily="18" charset="-78"/>
              </a:rPr>
              <a:t>4</a:t>
            </a:r>
            <a:r>
              <a:rPr lang="fr-FR" sz="2000" dirty="0">
                <a:latin typeface="Andalus" pitchFamily="18" charset="-78"/>
                <a:cs typeface="Andalus" pitchFamily="18" charset="-78"/>
              </a:rPr>
              <a:t> est </a:t>
            </a:r>
            <a:r>
              <a:rPr lang="fr-FR" sz="20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balançoire.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9756" y="987574"/>
            <a:ext cx="13019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800" b="1" i="1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AX</a:t>
            </a:r>
            <a:r>
              <a:rPr lang="fr-FR" sz="2800" b="1" i="1" baseline="-25000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4</a:t>
            </a:r>
            <a:r>
              <a:rPr lang="fr-FR" sz="2800" b="1" i="1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E</a:t>
            </a:r>
            <a:r>
              <a:rPr lang="fr-FR" sz="2800" b="1" i="1" baseline="-25000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 </a:t>
            </a:r>
            <a:endParaRPr lang="fr-FR" sz="2800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34361" y="915566"/>
            <a:ext cx="2330127" cy="298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915566"/>
            <a:ext cx="2232248" cy="299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 t="9977"/>
          <a:stretch>
            <a:fillRect/>
          </a:stretch>
        </p:blipFill>
        <p:spPr bwMode="auto">
          <a:xfrm>
            <a:off x="6660232" y="974287"/>
            <a:ext cx="2331838" cy="2965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6372200" y="4129912"/>
            <a:ext cx="936104" cy="113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8" name="Groupe 77"/>
          <p:cNvGrpSpPr/>
          <p:nvPr/>
        </p:nvGrpSpPr>
        <p:grpSpPr>
          <a:xfrm>
            <a:off x="4511604" y="2427734"/>
            <a:ext cx="1572564" cy="1802190"/>
            <a:chOff x="4511605" y="2715766"/>
            <a:chExt cx="1290620" cy="1514158"/>
          </a:xfrm>
        </p:grpSpPr>
        <p:grpSp>
          <p:nvGrpSpPr>
            <p:cNvPr id="79" name="Groupe 40"/>
            <p:cNvGrpSpPr/>
            <p:nvPr/>
          </p:nvGrpSpPr>
          <p:grpSpPr>
            <a:xfrm>
              <a:off x="4511605" y="2715766"/>
              <a:ext cx="1290620" cy="1514158"/>
              <a:chOff x="4511605" y="2715766"/>
              <a:chExt cx="1290620" cy="1514158"/>
            </a:xfrm>
          </p:grpSpPr>
          <p:grpSp>
            <p:nvGrpSpPr>
              <p:cNvPr id="100" name="Groupe 46"/>
              <p:cNvGrpSpPr/>
              <p:nvPr/>
            </p:nvGrpSpPr>
            <p:grpSpPr>
              <a:xfrm>
                <a:off x="4915759" y="2715766"/>
                <a:ext cx="886466" cy="1514158"/>
                <a:chOff x="5158953" y="2177823"/>
                <a:chExt cx="1336714" cy="2226721"/>
              </a:xfrm>
            </p:grpSpPr>
            <p:grpSp>
              <p:nvGrpSpPr>
                <p:cNvPr id="103" name="Groupe 34"/>
                <p:cNvGrpSpPr/>
                <p:nvPr/>
              </p:nvGrpSpPr>
              <p:grpSpPr>
                <a:xfrm>
                  <a:off x="5162745" y="2711646"/>
                  <a:ext cx="1332922" cy="989438"/>
                  <a:chOff x="6433506" y="3071686"/>
                  <a:chExt cx="1332922" cy="989438"/>
                </a:xfrm>
              </p:grpSpPr>
              <p:grpSp>
                <p:nvGrpSpPr>
                  <p:cNvPr id="107" name="Groupe 24"/>
                  <p:cNvGrpSpPr/>
                  <p:nvPr/>
                </p:nvGrpSpPr>
                <p:grpSpPr>
                  <a:xfrm>
                    <a:off x="6433506" y="3071686"/>
                    <a:ext cx="1332922" cy="989438"/>
                    <a:chOff x="1248930" y="4079798"/>
                    <a:chExt cx="1332922" cy="989438"/>
                  </a:xfrm>
                </p:grpSpPr>
                <p:sp>
                  <p:nvSpPr>
                    <p:cNvPr id="110" name="ZoneTexte 109"/>
                    <p:cNvSpPr txBox="1"/>
                    <p:nvPr/>
                  </p:nvSpPr>
                  <p:spPr>
                    <a:xfrm>
                      <a:off x="1248930" y="4346709"/>
                      <a:ext cx="468578" cy="72252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3200" b="1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p:txBody>
                </p:sp>
                <p:sp>
                  <p:nvSpPr>
                    <p:cNvPr id="111" name="ZoneTexte 110"/>
                    <p:cNvSpPr txBox="1"/>
                    <p:nvPr/>
                  </p:nvSpPr>
                  <p:spPr>
                    <a:xfrm>
                      <a:off x="1839290" y="4299940"/>
                      <a:ext cx="742562" cy="67892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2400" b="1" dirty="0">
                          <a:solidFill>
                            <a:srgbClr val="00B0F0"/>
                          </a:solidFill>
                        </a:rPr>
                        <a:t> Cl</a:t>
                      </a:r>
                    </a:p>
                  </p:txBody>
                </p:sp>
                <p:cxnSp>
                  <p:nvCxnSpPr>
                    <p:cNvPr id="113" name="Connecteur droit 112"/>
                    <p:cNvCxnSpPr/>
                    <p:nvPr/>
                  </p:nvCxnSpPr>
                  <p:spPr>
                    <a:xfrm flipV="1">
                      <a:off x="1571667" y="4079798"/>
                      <a:ext cx="29928" cy="364163"/>
                    </a:xfrm>
                    <a:prstGeom prst="line">
                      <a:avLst/>
                    </a:prstGeom>
                    <a:ln w="349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8" name="Connecteur droit 30"/>
                  <p:cNvCxnSpPr/>
                  <p:nvPr/>
                </p:nvCxnSpPr>
                <p:spPr>
                  <a:xfrm>
                    <a:off x="6804248" y="3651870"/>
                    <a:ext cx="360040" cy="0"/>
                  </a:xfrm>
                  <a:prstGeom prst="line">
                    <a:avLst/>
                  </a:prstGeom>
                  <a:ln w="349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4" name="Connecteur droit 103"/>
                <p:cNvCxnSpPr/>
                <p:nvPr/>
              </p:nvCxnSpPr>
              <p:spPr>
                <a:xfrm flipH="1" flipV="1">
                  <a:off x="5468808" y="3554458"/>
                  <a:ext cx="149027" cy="277057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ZoneTexte 104"/>
                <p:cNvSpPr txBox="1"/>
                <p:nvPr/>
              </p:nvSpPr>
              <p:spPr>
                <a:xfrm>
                  <a:off x="5158953" y="2177823"/>
                  <a:ext cx="742562" cy="6789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400" b="1" dirty="0">
                      <a:solidFill>
                        <a:srgbClr val="00B0F0"/>
                      </a:solidFill>
                    </a:rPr>
                    <a:t> Cl</a:t>
                  </a:r>
                </a:p>
              </p:txBody>
            </p:sp>
            <p:sp>
              <p:nvSpPr>
                <p:cNvPr id="106" name="ZoneTexte 105"/>
                <p:cNvSpPr txBox="1"/>
                <p:nvPr/>
              </p:nvSpPr>
              <p:spPr>
                <a:xfrm>
                  <a:off x="5309601" y="3725619"/>
                  <a:ext cx="742562" cy="6789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400" b="1" dirty="0">
                      <a:solidFill>
                        <a:srgbClr val="00B0F0"/>
                      </a:solidFill>
                    </a:rPr>
                    <a:t> Cl</a:t>
                  </a:r>
                </a:p>
              </p:txBody>
            </p:sp>
          </p:grpSp>
          <p:sp>
            <p:nvSpPr>
              <p:cNvPr id="101" name="ZoneTexte 100"/>
              <p:cNvSpPr txBox="1"/>
              <p:nvPr/>
            </p:nvSpPr>
            <p:spPr>
              <a:xfrm>
                <a:off x="4511605" y="3651870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b="1" dirty="0">
                    <a:solidFill>
                      <a:srgbClr val="00B0F0"/>
                    </a:solidFill>
                  </a:rPr>
                  <a:t> Cl</a:t>
                </a:r>
              </a:p>
            </p:txBody>
          </p:sp>
          <p:cxnSp>
            <p:nvCxnSpPr>
              <p:cNvPr id="102" name="Connecteur droit 101"/>
              <p:cNvCxnSpPr/>
              <p:nvPr/>
            </p:nvCxnSpPr>
            <p:spPr>
              <a:xfrm flipV="1">
                <a:off x="4916276" y="3617309"/>
                <a:ext cx="87772" cy="250585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Connecteur droit 98"/>
            <p:cNvCxnSpPr/>
            <p:nvPr/>
          </p:nvCxnSpPr>
          <p:spPr>
            <a:xfrm flipH="1">
              <a:off x="4919130" y="3320760"/>
              <a:ext cx="114823" cy="187094"/>
            </a:xfrm>
            <a:prstGeom prst="line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e 56"/>
            <p:cNvGrpSpPr/>
            <p:nvPr/>
          </p:nvGrpSpPr>
          <p:grpSpPr>
            <a:xfrm>
              <a:off x="4620278" y="3651869"/>
              <a:ext cx="239762" cy="360043"/>
              <a:chOff x="4828382" y="3363834"/>
              <a:chExt cx="319682" cy="504060"/>
            </a:xfrm>
          </p:grpSpPr>
          <p:cxnSp>
            <p:nvCxnSpPr>
              <p:cNvPr id="94" name="Connecteur droit 93"/>
              <p:cNvCxnSpPr/>
              <p:nvPr/>
            </p:nvCxnSpPr>
            <p:spPr>
              <a:xfrm>
                <a:off x="4932040" y="3363834"/>
                <a:ext cx="216024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eur droit 94"/>
              <p:cNvCxnSpPr/>
              <p:nvPr/>
            </p:nvCxnSpPr>
            <p:spPr>
              <a:xfrm>
                <a:off x="4860032" y="3867894"/>
                <a:ext cx="288032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cteur droit 95"/>
              <p:cNvCxnSpPr/>
              <p:nvPr/>
            </p:nvCxnSpPr>
            <p:spPr>
              <a:xfrm>
                <a:off x="4828382" y="3435846"/>
                <a:ext cx="0" cy="36004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e 60"/>
            <p:cNvGrpSpPr/>
            <p:nvPr/>
          </p:nvGrpSpPr>
          <p:grpSpPr>
            <a:xfrm>
              <a:off x="4974849" y="2767200"/>
              <a:ext cx="302226" cy="257171"/>
              <a:chOff x="4904471" y="3435848"/>
              <a:chExt cx="285442" cy="360040"/>
            </a:xfrm>
          </p:grpSpPr>
          <p:cxnSp>
            <p:nvCxnSpPr>
              <p:cNvPr id="91" name="Connecteur droit 90"/>
              <p:cNvCxnSpPr/>
              <p:nvPr/>
            </p:nvCxnSpPr>
            <p:spPr>
              <a:xfrm>
                <a:off x="4961702" y="3448543"/>
                <a:ext cx="216024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/>
              <p:cNvCxnSpPr/>
              <p:nvPr/>
            </p:nvCxnSpPr>
            <p:spPr>
              <a:xfrm flipH="1">
                <a:off x="5183543" y="3464644"/>
                <a:ext cx="6370" cy="322693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92"/>
              <p:cNvCxnSpPr/>
              <p:nvPr/>
            </p:nvCxnSpPr>
            <p:spPr>
              <a:xfrm>
                <a:off x="4904471" y="3435848"/>
                <a:ext cx="0" cy="36004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e 66"/>
            <p:cNvGrpSpPr/>
            <p:nvPr/>
          </p:nvGrpSpPr>
          <p:grpSpPr>
            <a:xfrm>
              <a:off x="5447635" y="3260256"/>
              <a:ext cx="236387" cy="302500"/>
              <a:chOff x="4779410" y="3319635"/>
              <a:chExt cx="315183" cy="423500"/>
            </a:xfrm>
          </p:grpSpPr>
          <p:cxnSp>
            <p:nvCxnSpPr>
              <p:cNvPr id="88" name="Connecteur droit 87"/>
              <p:cNvCxnSpPr/>
              <p:nvPr/>
            </p:nvCxnSpPr>
            <p:spPr>
              <a:xfrm>
                <a:off x="4779415" y="3319635"/>
                <a:ext cx="216025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88"/>
              <p:cNvCxnSpPr/>
              <p:nvPr/>
            </p:nvCxnSpPr>
            <p:spPr>
              <a:xfrm>
                <a:off x="4779410" y="3743135"/>
                <a:ext cx="288033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/>
              <p:cNvCxnSpPr/>
              <p:nvPr/>
            </p:nvCxnSpPr>
            <p:spPr>
              <a:xfrm>
                <a:off x="5094593" y="3319637"/>
                <a:ext cx="0" cy="360038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e 70"/>
            <p:cNvGrpSpPr/>
            <p:nvPr/>
          </p:nvGrpSpPr>
          <p:grpSpPr>
            <a:xfrm>
              <a:off x="5152142" y="3847320"/>
              <a:ext cx="236399" cy="259932"/>
              <a:chOff x="4769470" y="3435847"/>
              <a:chExt cx="315200" cy="363905"/>
            </a:xfrm>
          </p:grpSpPr>
          <p:cxnSp>
            <p:nvCxnSpPr>
              <p:cNvPr id="86" name="Connecteur droit 85"/>
              <p:cNvCxnSpPr/>
              <p:nvPr/>
            </p:nvCxnSpPr>
            <p:spPr>
              <a:xfrm>
                <a:off x="4769470" y="3799752"/>
                <a:ext cx="288033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/>
              <p:cNvCxnSpPr/>
              <p:nvPr/>
            </p:nvCxnSpPr>
            <p:spPr>
              <a:xfrm>
                <a:off x="5084670" y="3435847"/>
                <a:ext cx="0" cy="360039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8" name="Connecteur droit 117"/>
          <p:cNvCxnSpPr/>
          <p:nvPr/>
        </p:nvCxnSpPr>
        <p:spPr>
          <a:xfrm>
            <a:off x="5220072" y="3795886"/>
            <a:ext cx="0" cy="30609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1" name="Tableau 120"/>
          <p:cNvGraphicFramePr>
            <a:graphicFrameLocks noGrp="1"/>
          </p:cNvGraphicFramePr>
          <p:nvPr/>
        </p:nvGraphicFramePr>
        <p:xfrm>
          <a:off x="1668016" y="1347614"/>
          <a:ext cx="427213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7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924"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Andalus" pitchFamily="18" charset="-78"/>
                          <a:cs typeface="Andalus" pitchFamily="18" charset="-78"/>
                        </a:rPr>
                        <a:t>La géométrie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latin typeface="Andalus" pitchFamily="18" charset="-78"/>
                          <a:cs typeface="Andalus" pitchFamily="18" charset="-78"/>
                        </a:rPr>
                        <a:t>La géométrie </a:t>
                      </a:r>
                      <a:r>
                        <a:rPr lang="fr-FR" sz="1800" dirty="0">
                          <a:latin typeface="+mn-lt"/>
                          <a:cs typeface="+mn-cs"/>
                        </a:rPr>
                        <a:t>de</a:t>
                      </a:r>
                      <a:r>
                        <a:rPr lang="fr-FR" sz="1800" baseline="0" dirty="0">
                          <a:latin typeface="+mn-lt"/>
                          <a:cs typeface="+mn-cs"/>
                        </a:rPr>
                        <a:t> base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24">
                <a:tc>
                  <a:txBody>
                    <a:bodyPr/>
                    <a:lstStyle/>
                    <a:p>
                      <a:r>
                        <a:rPr lang="fr-FR" dirty="0"/>
                        <a:t>balançoire</a:t>
                      </a:r>
                      <a:endParaRPr lang="fr-F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Bipyramide</a:t>
                      </a:r>
                      <a:r>
                        <a:rPr lang="fr-FR" baseline="0" dirty="0">
                          <a:solidFill>
                            <a:schemeClr val="tx1"/>
                          </a:solidFill>
                        </a:rPr>
                        <a:t> trigonale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26" grpId="0" build="p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1691680" y="123478"/>
            <a:ext cx="5904656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ndalus" pitchFamily="18" charset="-78"/>
                <a:ea typeface="+mj-ea"/>
                <a:cs typeface="Andalus" pitchFamily="18" charset="-78"/>
              </a:rPr>
              <a:t>I.  La liaison covalente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ndalus" pitchFamily="18" charset="-78"/>
              <a:ea typeface="+mj-ea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2243648"/>
            <a:ext cx="3841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latin typeface="Andalus" pitchFamily="18" charset="-78"/>
                <a:cs typeface="Andalus" pitchFamily="18" charset="-78"/>
              </a:rPr>
              <a:t>L'angle entre les liaisons est de 90°.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1946" y="2754675"/>
            <a:ext cx="2061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Exemple : </a:t>
            </a:r>
            <a:r>
              <a:rPr lang="fr-FR" sz="24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ClF</a:t>
            </a:r>
            <a:r>
              <a:rPr lang="fr-FR" sz="2400" b="1" baseline="-250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3</a:t>
            </a:r>
            <a:r>
              <a:rPr lang="fr-FR" sz="2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496" y="3249439"/>
            <a:ext cx="4713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Andalus" pitchFamily="18" charset="-78"/>
                <a:cs typeface="Andalus" pitchFamily="18" charset="-78"/>
              </a:rPr>
              <a:t>La structure de Lewis d'une molécule ClF</a:t>
            </a:r>
            <a:r>
              <a:rPr lang="fr-FR" baseline="-25000" dirty="0">
                <a:latin typeface="Andalus" pitchFamily="18" charset="-78"/>
                <a:cs typeface="Andalus" pitchFamily="18" charset="-78"/>
              </a:rPr>
              <a:t>3 </a:t>
            </a:r>
            <a:r>
              <a:rPr lang="fr-FR" dirty="0">
                <a:latin typeface="Andalus" pitchFamily="18" charset="-78"/>
                <a:cs typeface="Andalus" pitchFamily="18" charset="-78"/>
              </a:rPr>
              <a:t>est : </a:t>
            </a:r>
            <a:r>
              <a:rPr lang="fr-FR" baseline="-250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fr-FR" dirty="0">
                <a:latin typeface="Andalus" pitchFamily="18" charset="-78"/>
                <a:cs typeface="Andalus" pitchFamily="18" charset="-78"/>
              </a:rPr>
              <a:t> 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107504" y="4148375"/>
            <a:ext cx="66247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>
                <a:latin typeface="Andalus" pitchFamily="18" charset="-78"/>
                <a:cs typeface="Andalus" pitchFamily="18" charset="-78"/>
              </a:rPr>
              <a:t>Alors, la formule de la molécule ClF</a:t>
            </a:r>
            <a:r>
              <a:rPr lang="fr-FR" sz="2000" baseline="-25000" dirty="0">
                <a:latin typeface="Andalus" pitchFamily="18" charset="-78"/>
                <a:cs typeface="Andalus" pitchFamily="18" charset="-78"/>
              </a:rPr>
              <a:t>3 </a:t>
            </a:r>
            <a:r>
              <a:rPr lang="fr-FR" sz="2000" dirty="0">
                <a:latin typeface="Andalus" pitchFamily="18" charset="-78"/>
                <a:cs typeface="Andalus" pitchFamily="18" charset="-78"/>
              </a:rPr>
              <a:t>est de type </a:t>
            </a:r>
            <a:r>
              <a:rPr lang="fr-FR" sz="20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A</a:t>
            </a:r>
            <a:r>
              <a:rPr lang="fr-FR" sz="2000" b="1" dirty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X</a:t>
            </a:r>
            <a:r>
              <a:rPr lang="fr-FR" sz="2000" b="1" baseline="-25000" dirty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3</a:t>
            </a:r>
            <a:r>
              <a:rPr lang="fr-FR" sz="20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E</a:t>
            </a:r>
            <a:r>
              <a:rPr lang="fr-FR" sz="2000" b="1" baseline="-25000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2</a:t>
            </a:r>
            <a:endParaRPr lang="fr-FR" sz="2000" dirty="0">
              <a:solidFill>
                <a:srgbClr val="00B050"/>
              </a:solidFill>
              <a:latin typeface="Andalus" pitchFamily="18" charset="-78"/>
              <a:cs typeface="Andalus" pitchFamily="18" charset="-78"/>
            </a:endParaRPr>
          </a:p>
          <a:p>
            <a:pPr>
              <a:lnSpc>
                <a:spcPct val="150000"/>
              </a:lnSpc>
            </a:pPr>
            <a:r>
              <a:rPr lang="fr-FR" sz="2000" dirty="0">
                <a:latin typeface="Andalus" pitchFamily="18" charset="-78"/>
                <a:cs typeface="Andalus" pitchFamily="18" charset="-78"/>
              </a:rPr>
              <a:t>Donc la géométrie de ClF</a:t>
            </a:r>
            <a:r>
              <a:rPr lang="fr-FR" sz="2000" baseline="-25000" dirty="0">
                <a:latin typeface="Andalus" pitchFamily="18" charset="-78"/>
                <a:cs typeface="Andalus" pitchFamily="18" charset="-78"/>
              </a:rPr>
              <a:t>3</a:t>
            </a:r>
            <a:r>
              <a:rPr lang="fr-FR" sz="2000" dirty="0">
                <a:latin typeface="Andalus" pitchFamily="18" charset="-78"/>
                <a:cs typeface="Andalus" pitchFamily="18" charset="-78"/>
              </a:rPr>
              <a:t> est </a:t>
            </a:r>
            <a:r>
              <a:rPr lang="fr-FR" sz="20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forme T.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9756" y="987574"/>
            <a:ext cx="15231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800" b="1" i="1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 AX</a:t>
            </a:r>
            <a:r>
              <a:rPr lang="fr-FR" sz="2800" b="1" i="1" baseline="-25000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3</a:t>
            </a:r>
            <a:r>
              <a:rPr lang="fr-FR" sz="2800" b="1" i="1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E</a:t>
            </a:r>
            <a:r>
              <a:rPr lang="fr-FR" sz="2800" b="1" i="1" baseline="-25000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 2</a:t>
            </a:r>
            <a:endParaRPr lang="fr-FR" sz="2800" b="1" dirty="0">
              <a:solidFill>
                <a:srgbClr val="7030A0"/>
              </a:solidFill>
            </a:endParaRPr>
          </a:p>
        </p:txBody>
      </p:sp>
      <p:grpSp>
        <p:nvGrpSpPr>
          <p:cNvPr id="2" name="Groupe 77"/>
          <p:cNvGrpSpPr/>
          <p:nvPr/>
        </p:nvGrpSpPr>
        <p:grpSpPr>
          <a:xfrm>
            <a:off x="4332019" y="2427733"/>
            <a:ext cx="1762809" cy="1253755"/>
            <a:chOff x="4305123" y="2715762"/>
            <a:chExt cx="1446757" cy="1053375"/>
          </a:xfrm>
        </p:grpSpPr>
        <p:grpSp>
          <p:nvGrpSpPr>
            <p:cNvPr id="3" name="Groupe 40"/>
            <p:cNvGrpSpPr/>
            <p:nvPr/>
          </p:nvGrpSpPr>
          <p:grpSpPr>
            <a:xfrm>
              <a:off x="4305123" y="2715762"/>
              <a:ext cx="1446757" cy="1053375"/>
              <a:chOff x="4305123" y="2715762"/>
              <a:chExt cx="1446757" cy="1053375"/>
            </a:xfrm>
          </p:grpSpPr>
          <p:grpSp>
            <p:nvGrpSpPr>
              <p:cNvPr id="4" name="Groupe 46"/>
              <p:cNvGrpSpPr/>
              <p:nvPr/>
            </p:nvGrpSpPr>
            <p:grpSpPr>
              <a:xfrm>
                <a:off x="4915760" y="2715762"/>
                <a:ext cx="836120" cy="1035816"/>
                <a:chOff x="5158948" y="2177815"/>
                <a:chExt cx="1260795" cy="1523269"/>
              </a:xfrm>
            </p:grpSpPr>
            <p:grpSp>
              <p:nvGrpSpPr>
                <p:cNvPr id="9" name="Groupe 34"/>
                <p:cNvGrpSpPr/>
                <p:nvPr/>
              </p:nvGrpSpPr>
              <p:grpSpPr>
                <a:xfrm>
                  <a:off x="5162745" y="2711637"/>
                  <a:ext cx="1256998" cy="989447"/>
                  <a:chOff x="6433506" y="3071677"/>
                  <a:chExt cx="1256998" cy="989447"/>
                </a:xfrm>
              </p:grpSpPr>
              <p:grpSp>
                <p:nvGrpSpPr>
                  <p:cNvPr id="11" name="Groupe 24"/>
                  <p:cNvGrpSpPr/>
                  <p:nvPr/>
                </p:nvGrpSpPr>
                <p:grpSpPr>
                  <a:xfrm>
                    <a:off x="6433506" y="3071677"/>
                    <a:ext cx="1256998" cy="989447"/>
                    <a:chOff x="1248930" y="4079789"/>
                    <a:chExt cx="1256998" cy="989447"/>
                  </a:xfrm>
                </p:grpSpPr>
                <p:sp>
                  <p:nvSpPr>
                    <p:cNvPr id="110" name="ZoneTexte 109"/>
                    <p:cNvSpPr txBox="1"/>
                    <p:nvPr/>
                  </p:nvSpPr>
                  <p:spPr>
                    <a:xfrm>
                      <a:off x="1248930" y="4346709"/>
                      <a:ext cx="623315" cy="72252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3200" b="1" dirty="0">
                          <a:solidFill>
                            <a:srgbClr val="FF0000"/>
                          </a:solidFill>
                        </a:rPr>
                        <a:t>Cl</a:t>
                      </a:r>
                    </a:p>
                  </p:txBody>
                </p:sp>
                <p:sp>
                  <p:nvSpPr>
                    <p:cNvPr id="111" name="ZoneTexte 110"/>
                    <p:cNvSpPr txBox="1"/>
                    <p:nvPr/>
                  </p:nvSpPr>
                  <p:spPr>
                    <a:xfrm>
                      <a:off x="2017513" y="4435671"/>
                      <a:ext cx="488415" cy="57041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2400" b="1" dirty="0">
                          <a:solidFill>
                            <a:srgbClr val="00B0F0"/>
                          </a:solidFill>
                        </a:rPr>
                        <a:t> F</a:t>
                      </a:r>
                    </a:p>
                  </p:txBody>
                </p:sp>
                <p:cxnSp>
                  <p:nvCxnSpPr>
                    <p:cNvPr id="113" name="Connecteur droit 112"/>
                    <p:cNvCxnSpPr/>
                    <p:nvPr/>
                  </p:nvCxnSpPr>
                  <p:spPr>
                    <a:xfrm flipV="1">
                      <a:off x="1601591" y="4079789"/>
                      <a:ext cx="0" cy="355881"/>
                    </a:xfrm>
                    <a:prstGeom prst="line">
                      <a:avLst/>
                    </a:prstGeom>
                    <a:ln w="349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8" name="Connecteur droit 30"/>
                  <p:cNvCxnSpPr/>
                  <p:nvPr/>
                </p:nvCxnSpPr>
                <p:spPr>
                  <a:xfrm>
                    <a:off x="6982473" y="3731477"/>
                    <a:ext cx="360040" cy="0"/>
                  </a:xfrm>
                  <a:prstGeom prst="line">
                    <a:avLst/>
                  </a:prstGeom>
                  <a:ln w="349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5" name="ZoneTexte 104"/>
                <p:cNvSpPr txBox="1"/>
                <p:nvPr/>
              </p:nvSpPr>
              <p:spPr>
                <a:xfrm>
                  <a:off x="5158948" y="2177815"/>
                  <a:ext cx="488415" cy="5704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400" b="1" dirty="0">
                      <a:solidFill>
                        <a:srgbClr val="00B0F0"/>
                      </a:solidFill>
                    </a:rPr>
                    <a:t> F</a:t>
                  </a:r>
                </a:p>
              </p:txBody>
            </p:sp>
          </p:grpSp>
          <p:sp>
            <p:nvSpPr>
              <p:cNvPr id="101" name="ZoneTexte 100"/>
              <p:cNvSpPr txBox="1"/>
              <p:nvPr/>
            </p:nvSpPr>
            <p:spPr>
              <a:xfrm>
                <a:off x="4305123" y="3381257"/>
                <a:ext cx="323902" cy="387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b="1" dirty="0">
                    <a:solidFill>
                      <a:srgbClr val="00B0F0"/>
                    </a:solidFill>
                  </a:rPr>
                  <a:t> F</a:t>
                </a:r>
              </a:p>
            </p:txBody>
          </p:sp>
          <p:cxnSp>
            <p:nvCxnSpPr>
              <p:cNvPr id="102" name="Connecteur droit 101"/>
              <p:cNvCxnSpPr/>
              <p:nvPr/>
            </p:nvCxnSpPr>
            <p:spPr>
              <a:xfrm flipV="1">
                <a:off x="4620272" y="3562756"/>
                <a:ext cx="324680" cy="5948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Connecteur droit 98"/>
            <p:cNvCxnSpPr/>
            <p:nvPr/>
          </p:nvCxnSpPr>
          <p:spPr>
            <a:xfrm flipH="1">
              <a:off x="4919130" y="3320760"/>
              <a:ext cx="114823" cy="187094"/>
            </a:xfrm>
            <a:prstGeom prst="line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e 56"/>
            <p:cNvGrpSpPr/>
            <p:nvPr/>
          </p:nvGrpSpPr>
          <p:grpSpPr>
            <a:xfrm>
              <a:off x="4383877" y="3432699"/>
              <a:ext cx="239768" cy="308603"/>
              <a:chOff x="4513197" y="3056990"/>
              <a:chExt cx="319691" cy="432043"/>
            </a:xfrm>
          </p:grpSpPr>
          <p:cxnSp>
            <p:nvCxnSpPr>
              <p:cNvPr id="94" name="Connecteur droit 93"/>
              <p:cNvCxnSpPr/>
              <p:nvPr/>
            </p:nvCxnSpPr>
            <p:spPr>
              <a:xfrm>
                <a:off x="4616862" y="3069671"/>
                <a:ext cx="216026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eur droit 94"/>
              <p:cNvCxnSpPr/>
              <p:nvPr/>
            </p:nvCxnSpPr>
            <p:spPr>
              <a:xfrm>
                <a:off x="4544851" y="3489033"/>
                <a:ext cx="288034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cteur droit 95"/>
              <p:cNvCxnSpPr/>
              <p:nvPr/>
            </p:nvCxnSpPr>
            <p:spPr>
              <a:xfrm>
                <a:off x="4513197" y="3056990"/>
                <a:ext cx="0" cy="36004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e 60"/>
            <p:cNvGrpSpPr/>
            <p:nvPr/>
          </p:nvGrpSpPr>
          <p:grpSpPr>
            <a:xfrm>
              <a:off x="4974849" y="2767200"/>
              <a:ext cx="302226" cy="257171"/>
              <a:chOff x="4904471" y="3435848"/>
              <a:chExt cx="285442" cy="360040"/>
            </a:xfrm>
          </p:grpSpPr>
          <p:cxnSp>
            <p:nvCxnSpPr>
              <p:cNvPr id="91" name="Connecteur droit 90"/>
              <p:cNvCxnSpPr/>
              <p:nvPr/>
            </p:nvCxnSpPr>
            <p:spPr>
              <a:xfrm>
                <a:off x="4961702" y="3448543"/>
                <a:ext cx="216024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/>
              <p:cNvCxnSpPr/>
              <p:nvPr/>
            </p:nvCxnSpPr>
            <p:spPr>
              <a:xfrm flipH="1">
                <a:off x="5183543" y="3464644"/>
                <a:ext cx="6370" cy="322693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92"/>
              <p:cNvCxnSpPr/>
              <p:nvPr/>
            </p:nvCxnSpPr>
            <p:spPr>
              <a:xfrm>
                <a:off x="4904471" y="3435848"/>
                <a:ext cx="0" cy="36004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e 66"/>
            <p:cNvGrpSpPr/>
            <p:nvPr/>
          </p:nvGrpSpPr>
          <p:grpSpPr>
            <a:xfrm>
              <a:off x="5506735" y="3352562"/>
              <a:ext cx="236394" cy="302496"/>
              <a:chOff x="4858191" y="3448852"/>
              <a:chExt cx="315191" cy="423493"/>
            </a:xfrm>
          </p:grpSpPr>
          <p:cxnSp>
            <p:nvCxnSpPr>
              <p:cNvPr id="88" name="Connecteur droit 87"/>
              <p:cNvCxnSpPr/>
              <p:nvPr/>
            </p:nvCxnSpPr>
            <p:spPr>
              <a:xfrm>
                <a:off x="4858206" y="3448853"/>
                <a:ext cx="216024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88"/>
              <p:cNvCxnSpPr/>
              <p:nvPr/>
            </p:nvCxnSpPr>
            <p:spPr>
              <a:xfrm>
                <a:off x="4858191" y="3872345"/>
                <a:ext cx="288031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/>
              <p:cNvCxnSpPr/>
              <p:nvPr/>
            </p:nvCxnSpPr>
            <p:spPr>
              <a:xfrm>
                <a:off x="5173382" y="3448852"/>
                <a:ext cx="0" cy="360036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Connecteur droit 85"/>
            <p:cNvCxnSpPr/>
            <p:nvPr/>
          </p:nvCxnSpPr>
          <p:spPr>
            <a:xfrm flipV="1">
              <a:off x="5093053" y="3623254"/>
              <a:ext cx="177294" cy="60502"/>
            </a:xfrm>
            <a:prstGeom prst="line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8455" y="1002306"/>
            <a:ext cx="2052017" cy="3144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l="3129"/>
          <a:stretch>
            <a:fillRect/>
          </a:stretch>
        </p:blipFill>
        <p:spPr bwMode="auto">
          <a:xfrm>
            <a:off x="6516216" y="972149"/>
            <a:ext cx="2376264" cy="3255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9" name="Tableau 58"/>
          <p:cNvGraphicFramePr>
            <a:graphicFrameLocks noGrp="1"/>
          </p:cNvGraphicFramePr>
          <p:nvPr/>
        </p:nvGraphicFramePr>
        <p:xfrm>
          <a:off x="1668016" y="1408182"/>
          <a:ext cx="427213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7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924"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Andalus" pitchFamily="18" charset="-78"/>
                          <a:cs typeface="Andalus" pitchFamily="18" charset="-78"/>
                        </a:rPr>
                        <a:t>La géométrie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latin typeface="Andalus" pitchFamily="18" charset="-78"/>
                          <a:cs typeface="Andalus" pitchFamily="18" charset="-78"/>
                        </a:rPr>
                        <a:t>La géométrie </a:t>
                      </a:r>
                      <a:r>
                        <a:rPr lang="fr-FR" sz="1800" dirty="0">
                          <a:latin typeface="+mn-lt"/>
                          <a:cs typeface="+mn-cs"/>
                        </a:rPr>
                        <a:t>de</a:t>
                      </a:r>
                      <a:r>
                        <a:rPr lang="fr-FR" sz="1800" baseline="0" dirty="0">
                          <a:latin typeface="+mn-lt"/>
                          <a:cs typeface="+mn-cs"/>
                        </a:rPr>
                        <a:t> base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2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Forme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Bipyramide</a:t>
                      </a:r>
                      <a:r>
                        <a:rPr lang="fr-FR" baseline="0" dirty="0">
                          <a:solidFill>
                            <a:schemeClr val="tx1"/>
                          </a:solidFill>
                        </a:rPr>
                        <a:t> trigonale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26" grpId="0" build="p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1691680" y="123478"/>
            <a:ext cx="5904656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ndalus" pitchFamily="18" charset="-78"/>
                <a:ea typeface="+mj-ea"/>
                <a:cs typeface="Andalus" pitchFamily="18" charset="-78"/>
              </a:rPr>
              <a:t>I.  La liaison covalente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ndalus" pitchFamily="18" charset="-78"/>
              <a:ea typeface="+mj-ea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2243648"/>
            <a:ext cx="3982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latin typeface="Andalus" pitchFamily="18" charset="-78"/>
                <a:cs typeface="Andalus" pitchFamily="18" charset="-78"/>
              </a:rPr>
              <a:t>L'angle entre les liaisons est de 180°.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1946" y="2754675"/>
            <a:ext cx="2109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Exemple : </a:t>
            </a:r>
            <a:r>
              <a:rPr lang="fr-FR" sz="24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XeF</a:t>
            </a:r>
            <a:r>
              <a:rPr lang="fr-FR" sz="2400" b="1" baseline="-250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2</a:t>
            </a:r>
            <a:r>
              <a:rPr lang="fr-FR" sz="2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496" y="3249439"/>
            <a:ext cx="4645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Andalus" pitchFamily="18" charset="-78"/>
                <a:cs typeface="Andalus" pitchFamily="18" charset="-78"/>
              </a:rPr>
              <a:t>la structure de Lewis d'une molécule XeF</a:t>
            </a:r>
            <a:r>
              <a:rPr lang="fr-FR" baseline="-25000" dirty="0">
                <a:latin typeface="Andalus" pitchFamily="18" charset="-78"/>
                <a:cs typeface="Andalus" pitchFamily="18" charset="-78"/>
              </a:rPr>
              <a:t>2 </a:t>
            </a:r>
            <a:r>
              <a:rPr lang="fr-FR" dirty="0">
                <a:latin typeface="Andalus" pitchFamily="18" charset="-78"/>
                <a:cs typeface="Andalus" pitchFamily="18" charset="-78"/>
              </a:rPr>
              <a:t>est : </a:t>
            </a:r>
            <a:r>
              <a:rPr lang="fr-FR" baseline="-250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fr-FR" dirty="0">
                <a:latin typeface="Andalus" pitchFamily="18" charset="-78"/>
                <a:cs typeface="Andalus" pitchFamily="18" charset="-78"/>
              </a:rPr>
              <a:t> 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107504" y="4148375"/>
            <a:ext cx="66247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>
                <a:latin typeface="Andalus" pitchFamily="18" charset="-78"/>
                <a:cs typeface="Andalus" pitchFamily="18" charset="-78"/>
              </a:rPr>
              <a:t>Alors, la formule de la molécule ClF</a:t>
            </a:r>
            <a:r>
              <a:rPr lang="fr-FR" sz="2000" baseline="-25000" dirty="0">
                <a:latin typeface="Andalus" pitchFamily="18" charset="-78"/>
                <a:cs typeface="Andalus" pitchFamily="18" charset="-78"/>
              </a:rPr>
              <a:t>3 </a:t>
            </a:r>
            <a:r>
              <a:rPr lang="fr-FR" sz="2000" dirty="0">
                <a:latin typeface="Andalus" pitchFamily="18" charset="-78"/>
                <a:cs typeface="Andalus" pitchFamily="18" charset="-78"/>
              </a:rPr>
              <a:t>est de type </a:t>
            </a:r>
            <a:r>
              <a:rPr lang="fr-FR" sz="20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A</a:t>
            </a:r>
            <a:r>
              <a:rPr lang="fr-FR" sz="2000" b="1" dirty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X</a:t>
            </a:r>
            <a:r>
              <a:rPr lang="fr-FR" sz="2000" b="1" baseline="-25000" dirty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2</a:t>
            </a:r>
            <a:r>
              <a:rPr lang="fr-FR" sz="20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E</a:t>
            </a:r>
            <a:r>
              <a:rPr lang="fr-FR" sz="2000" b="1" baseline="-25000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3</a:t>
            </a:r>
            <a:endParaRPr lang="fr-FR" sz="2000" dirty="0">
              <a:solidFill>
                <a:srgbClr val="00B050"/>
              </a:solidFill>
              <a:latin typeface="Andalus" pitchFamily="18" charset="-78"/>
              <a:cs typeface="Andalus" pitchFamily="18" charset="-78"/>
            </a:endParaRPr>
          </a:p>
          <a:p>
            <a:pPr>
              <a:lnSpc>
                <a:spcPct val="150000"/>
              </a:lnSpc>
            </a:pPr>
            <a:r>
              <a:rPr lang="fr-FR" sz="2000" dirty="0">
                <a:latin typeface="Andalus" pitchFamily="18" charset="-78"/>
                <a:cs typeface="Andalus" pitchFamily="18" charset="-78"/>
              </a:rPr>
              <a:t>Donc la géométrie de XeF</a:t>
            </a:r>
            <a:r>
              <a:rPr lang="fr-FR" sz="2000" baseline="-25000" dirty="0">
                <a:latin typeface="Andalus" pitchFamily="18" charset="-78"/>
                <a:cs typeface="Andalus" pitchFamily="18" charset="-78"/>
              </a:rPr>
              <a:t>2</a:t>
            </a:r>
            <a:r>
              <a:rPr lang="fr-FR" sz="20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fr-FR" sz="2000">
                <a:latin typeface="Andalus" pitchFamily="18" charset="-78"/>
                <a:cs typeface="Andalus" pitchFamily="18" charset="-78"/>
              </a:rPr>
              <a:t>est </a:t>
            </a:r>
            <a:r>
              <a:rPr lang="fr-FR" sz="2000" b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linéaire.</a:t>
            </a:r>
            <a:endParaRPr lang="fr-FR" sz="2000" b="1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756" y="987574"/>
            <a:ext cx="14350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800" b="1" i="1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AX</a:t>
            </a:r>
            <a:r>
              <a:rPr lang="fr-FR" sz="2800" b="1" i="1" baseline="-25000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2</a:t>
            </a:r>
            <a:r>
              <a:rPr lang="fr-FR" sz="2800" b="1" i="1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E</a:t>
            </a:r>
            <a:r>
              <a:rPr lang="fr-FR" sz="2800" b="1" i="1" baseline="-25000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 3</a:t>
            </a:r>
            <a:endParaRPr lang="fr-FR" sz="2800" b="1" dirty="0">
              <a:solidFill>
                <a:srgbClr val="7030A0"/>
              </a:solidFill>
            </a:endParaRPr>
          </a:p>
        </p:txBody>
      </p:sp>
      <p:grpSp>
        <p:nvGrpSpPr>
          <p:cNvPr id="2" name="Groupe 77"/>
          <p:cNvGrpSpPr/>
          <p:nvPr/>
        </p:nvGrpSpPr>
        <p:grpSpPr>
          <a:xfrm>
            <a:off x="2377143" y="3651876"/>
            <a:ext cx="1978833" cy="605677"/>
            <a:chOff x="4335809" y="3260262"/>
            <a:chExt cx="1624051" cy="508875"/>
          </a:xfrm>
        </p:grpSpPr>
        <p:grpSp>
          <p:nvGrpSpPr>
            <p:cNvPr id="3" name="Groupe 40"/>
            <p:cNvGrpSpPr/>
            <p:nvPr/>
          </p:nvGrpSpPr>
          <p:grpSpPr>
            <a:xfrm>
              <a:off x="4335809" y="3260262"/>
              <a:ext cx="1624051" cy="508875"/>
              <a:chOff x="4335809" y="3260262"/>
              <a:chExt cx="1624051" cy="508875"/>
            </a:xfrm>
          </p:grpSpPr>
          <p:grpSp>
            <p:nvGrpSpPr>
              <p:cNvPr id="9" name="Groupe 34"/>
              <p:cNvGrpSpPr/>
              <p:nvPr/>
            </p:nvGrpSpPr>
            <p:grpSpPr>
              <a:xfrm>
                <a:off x="4986730" y="3260262"/>
                <a:ext cx="973130" cy="491314"/>
                <a:chOff x="6536720" y="3338596"/>
                <a:chExt cx="1467393" cy="722526"/>
              </a:xfrm>
            </p:grpSpPr>
            <p:grpSp>
              <p:nvGrpSpPr>
                <p:cNvPr id="11" name="Groupe 24"/>
                <p:cNvGrpSpPr/>
                <p:nvPr/>
              </p:nvGrpSpPr>
              <p:grpSpPr>
                <a:xfrm>
                  <a:off x="6536720" y="3338596"/>
                  <a:ext cx="1467393" cy="722526"/>
                  <a:chOff x="1352144" y="4346708"/>
                  <a:chExt cx="1467393" cy="722526"/>
                </a:xfrm>
              </p:grpSpPr>
              <p:sp>
                <p:nvSpPr>
                  <p:cNvPr id="110" name="ZoneTexte 109"/>
                  <p:cNvSpPr txBox="1"/>
                  <p:nvPr/>
                </p:nvSpPr>
                <p:spPr>
                  <a:xfrm>
                    <a:off x="1352144" y="4346708"/>
                    <a:ext cx="754483" cy="7225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3200" b="1" dirty="0">
                        <a:solidFill>
                          <a:srgbClr val="FF0000"/>
                        </a:solidFill>
                      </a:rPr>
                      <a:t>Xe</a:t>
                    </a:r>
                  </a:p>
                </p:txBody>
              </p:sp>
              <p:sp>
                <p:nvSpPr>
                  <p:cNvPr id="111" name="ZoneTexte 110"/>
                  <p:cNvSpPr txBox="1"/>
                  <p:nvPr/>
                </p:nvSpPr>
                <p:spPr>
                  <a:xfrm>
                    <a:off x="2331122" y="4435671"/>
                    <a:ext cx="488415" cy="5704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2400" b="1" dirty="0">
                        <a:solidFill>
                          <a:srgbClr val="00B0F0"/>
                        </a:solidFill>
                      </a:rPr>
                      <a:t> F</a:t>
                    </a:r>
                  </a:p>
                </p:txBody>
              </p:sp>
            </p:grpSp>
            <p:cxnSp>
              <p:nvCxnSpPr>
                <p:cNvPr id="108" name="Connecteur droit 30"/>
                <p:cNvCxnSpPr/>
                <p:nvPr/>
              </p:nvCxnSpPr>
              <p:spPr>
                <a:xfrm>
                  <a:off x="7198506" y="3731476"/>
                  <a:ext cx="360040" cy="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1" name="ZoneTexte 100"/>
              <p:cNvSpPr txBox="1"/>
              <p:nvPr/>
            </p:nvSpPr>
            <p:spPr>
              <a:xfrm>
                <a:off x="4335809" y="3381257"/>
                <a:ext cx="323902" cy="387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b="1" dirty="0">
                    <a:solidFill>
                      <a:srgbClr val="00B0F0"/>
                    </a:solidFill>
                  </a:rPr>
                  <a:t> F</a:t>
                </a:r>
              </a:p>
            </p:txBody>
          </p:sp>
          <p:cxnSp>
            <p:nvCxnSpPr>
              <p:cNvPr id="102" name="Connecteur droit 101"/>
              <p:cNvCxnSpPr/>
              <p:nvPr/>
            </p:nvCxnSpPr>
            <p:spPr>
              <a:xfrm flipV="1">
                <a:off x="4620272" y="3562756"/>
                <a:ext cx="324680" cy="5948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Connecteur droit 98"/>
            <p:cNvCxnSpPr/>
            <p:nvPr/>
          </p:nvCxnSpPr>
          <p:spPr>
            <a:xfrm flipH="1">
              <a:off x="4978229" y="3320756"/>
              <a:ext cx="95166" cy="126598"/>
            </a:xfrm>
            <a:prstGeom prst="line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e 56"/>
            <p:cNvGrpSpPr/>
            <p:nvPr/>
          </p:nvGrpSpPr>
          <p:grpSpPr>
            <a:xfrm>
              <a:off x="4407609" y="3426583"/>
              <a:ext cx="216027" cy="314722"/>
              <a:chOff x="4544851" y="3048424"/>
              <a:chExt cx="288037" cy="440609"/>
            </a:xfrm>
          </p:grpSpPr>
          <p:cxnSp>
            <p:nvCxnSpPr>
              <p:cNvPr id="94" name="Connecteur droit 93"/>
              <p:cNvCxnSpPr/>
              <p:nvPr/>
            </p:nvCxnSpPr>
            <p:spPr>
              <a:xfrm>
                <a:off x="4616862" y="3069671"/>
                <a:ext cx="216026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eur droit 94"/>
              <p:cNvCxnSpPr/>
              <p:nvPr/>
            </p:nvCxnSpPr>
            <p:spPr>
              <a:xfrm>
                <a:off x="4544851" y="3489033"/>
                <a:ext cx="288034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cteur droit 95"/>
              <p:cNvCxnSpPr/>
              <p:nvPr/>
            </p:nvCxnSpPr>
            <p:spPr>
              <a:xfrm>
                <a:off x="4565798" y="3048424"/>
                <a:ext cx="0" cy="36004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Connecteur droit 90"/>
            <p:cNvCxnSpPr/>
            <p:nvPr/>
          </p:nvCxnSpPr>
          <p:spPr>
            <a:xfrm>
              <a:off x="5165938" y="3320756"/>
              <a:ext cx="202945" cy="5"/>
            </a:xfrm>
            <a:prstGeom prst="line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e 66"/>
            <p:cNvGrpSpPr/>
            <p:nvPr/>
          </p:nvGrpSpPr>
          <p:grpSpPr>
            <a:xfrm>
              <a:off x="5684727" y="3352563"/>
              <a:ext cx="216026" cy="302491"/>
              <a:chOff x="5095537" y="3448869"/>
              <a:chExt cx="288035" cy="423488"/>
            </a:xfrm>
          </p:grpSpPr>
          <p:cxnSp>
            <p:nvCxnSpPr>
              <p:cNvPr id="88" name="Connecteur droit 87"/>
              <p:cNvCxnSpPr/>
              <p:nvPr/>
            </p:nvCxnSpPr>
            <p:spPr>
              <a:xfrm>
                <a:off x="5167547" y="3448869"/>
                <a:ext cx="216025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88"/>
              <p:cNvCxnSpPr/>
              <p:nvPr/>
            </p:nvCxnSpPr>
            <p:spPr>
              <a:xfrm>
                <a:off x="5095537" y="3872357"/>
                <a:ext cx="288032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/>
              <p:cNvCxnSpPr/>
              <p:nvPr/>
            </p:nvCxnSpPr>
            <p:spPr>
              <a:xfrm>
                <a:off x="5383570" y="3467782"/>
                <a:ext cx="0" cy="360036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Connecteur droit 85"/>
            <p:cNvCxnSpPr/>
            <p:nvPr/>
          </p:nvCxnSpPr>
          <p:spPr>
            <a:xfrm flipV="1">
              <a:off x="5152152" y="3683752"/>
              <a:ext cx="216732" cy="4"/>
            </a:xfrm>
            <a:prstGeom prst="line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3" y="4227934"/>
            <a:ext cx="1368151" cy="85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3" name="Tableau 42"/>
          <p:cNvGraphicFramePr>
            <a:graphicFrameLocks noGrp="1"/>
          </p:cNvGraphicFramePr>
          <p:nvPr/>
        </p:nvGraphicFramePr>
        <p:xfrm>
          <a:off x="1668016" y="1408182"/>
          <a:ext cx="427213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7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924"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Andalus" pitchFamily="18" charset="-78"/>
                          <a:cs typeface="Andalus" pitchFamily="18" charset="-78"/>
                        </a:rPr>
                        <a:t>La géométrie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latin typeface="Andalus" pitchFamily="18" charset="-78"/>
                          <a:cs typeface="Andalus" pitchFamily="18" charset="-78"/>
                        </a:rPr>
                        <a:t>La géométrie </a:t>
                      </a:r>
                      <a:r>
                        <a:rPr lang="fr-FR" sz="1800" dirty="0">
                          <a:latin typeface="+mn-lt"/>
                          <a:cs typeface="+mn-cs"/>
                        </a:rPr>
                        <a:t>de</a:t>
                      </a:r>
                      <a:r>
                        <a:rPr lang="fr-FR" sz="1800" baseline="0" dirty="0">
                          <a:latin typeface="+mn-lt"/>
                          <a:cs typeface="+mn-cs"/>
                        </a:rPr>
                        <a:t> base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2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linéaire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Bipyramide trigonale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1005542"/>
            <a:ext cx="1944216" cy="2910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0272" y="987574"/>
            <a:ext cx="1925885" cy="3090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26" grpId="0" build="p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1691680" y="123478"/>
            <a:ext cx="5904656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ndalus" pitchFamily="18" charset="-78"/>
                <a:ea typeface="+mj-ea"/>
                <a:cs typeface="Andalus" pitchFamily="18" charset="-78"/>
              </a:rPr>
              <a:t>I.  La liaison covalente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ndalus" pitchFamily="18" charset="-78"/>
              <a:ea typeface="+mj-ea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2387664"/>
            <a:ext cx="3841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latin typeface="Andalus" pitchFamily="18" charset="-78"/>
                <a:cs typeface="Andalus" pitchFamily="18" charset="-78"/>
              </a:rPr>
              <a:t>L'angle entre les liaisons est de 90°.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1946" y="2754675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Exemple : </a:t>
            </a:r>
            <a:r>
              <a:rPr lang="fr-FR" sz="24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SCl</a:t>
            </a:r>
            <a:r>
              <a:rPr lang="fr-FR" sz="2400" b="1" baseline="-250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6</a:t>
            </a:r>
            <a:r>
              <a:rPr lang="fr-FR" sz="2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496" y="3249439"/>
            <a:ext cx="4621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Andalus" pitchFamily="18" charset="-78"/>
                <a:cs typeface="Andalus" pitchFamily="18" charset="-78"/>
              </a:rPr>
              <a:t>la structure de Lewis d'une molécule SCl</a:t>
            </a:r>
            <a:r>
              <a:rPr lang="fr-FR" baseline="-25000" dirty="0">
                <a:latin typeface="Andalus" pitchFamily="18" charset="-78"/>
                <a:cs typeface="Andalus" pitchFamily="18" charset="-78"/>
              </a:rPr>
              <a:t>6 </a:t>
            </a:r>
            <a:r>
              <a:rPr lang="fr-FR" dirty="0">
                <a:latin typeface="Andalus" pitchFamily="18" charset="-78"/>
                <a:cs typeface="Andalus" pitchFamily="18" charset="-78"/>
              </a:rPr>
              <a:t>est : </a:t>
            </a:r>
            <a:r>
              <a:rPr lang="fr-FR" baseline="-250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fr-FR" dirty="0">
                <a:latin typeface="Andalus" pitchFamily="18" charset="-78"/>
                <a:cs typeface="Andalus" pitchFamily="18" charset="-78"/>
              </a:rPr>
              <a:t> 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107504" y="4083918"/>
            <a:ext cx="66247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>
                <a:latin typeface="Andalus" pitchFamily="18" charset="-78"/>
                <a:cs typeface="Andalus" pitchFamily="18" charset="-78"/>
              </a:rPr>
              <a:t>Alors, la formule de la molécule SCl</a:t>
            </a:r>
            <a:r>
              <a:rPr lang="fr-FR" sz="2000" baseline="-25000" dirty="0">
                <a:latin typeface="Andalus" pitchFamily="18" charset="-78"/>
                <a:cs typeface="Andalus" pitchFamily="18" charset="-78"/>
              </a:rPr>
              <a:t>6 </a:t>
            </a:r>
            <a:r>
              <a:rPr lang="fr-FR" sz="2000" dirty="0">
                <a:latin typeface="Andalus" pitchFamily="18" charset="-78"/>
                <a:cs typeface="Andalus" pitchFamily="18" charset="-78"/>
              </a:rPr>
              <a:t>est de type </a:t>
            </a:r>
            <a:r>
              <a:rPr lang="fr-FR" sz="20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A</a:t>
            </a:r>
            <a:r>
              <a:rPr lang="fr-FR" sz="2000" b="1" dirty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X</a:t>
            </a:r>
            <a:r>
              <a:rPr lang="fr-FR" sz="2000" b="1" baseline="-25000" dirty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6</a:t>
            </a:r>
            <a:endParaRPr lang="fr-FR" sz="2000" baseline="-25000" dirty="0">
              <a:solidFill>
                <a:schemeClr val="accent6">
                  <a:lumMod val="75000"/>
                </a:schemeClr>
              </a:solidFill>
              <a:latin typeface="Andalus" pitchFamily="18" charset="-78"/>
              <a:cs typeface="Andalus" pitchFamily="18" charset="-78"/>
            </a:endParaRPr>
          </a:p>
          <a:p>
            <a:pPr>
              <a:lnSpc>
                <a:spcPct val="150000"/>
              </a:lnSpc>
            </a:pPr>
            <a:r>
              <a:rPr lang="fr-FR" sz="2000" dirty="0">
                <a:latin typeface="Andalus" pitchFamily="18" charset="-78"/>
                <a:cs typeface="Andalus" pitchFamily="18" charset="-78"/>
              </a:rPr>
              <a:t>Donc la géométrie de SCl</a:t>
            </a:r>
            <a:r>
              <a:rPr lang="fr-FR" sz="2000" baseline="-25000" dirty="0">
                <a:latin typeface="Andalus" pitchFamily="18" charset="-78"/>
                <a:cs typeface="Andalus" pitchFamily="18" charset="-78"/>
              </a:rPr>
              <a:t>6</a:t>
            </a:r>
            <a:r>
              <a:rPr lang="fr-FR" sz="2000" dirty="0">
                <a:latin typeface="Andalus" pitchFamily="18" charset="-78"/>
                <a:cs typeface="Andalus" pitchFamily="18" charset="-78"/>
              </a:rPr>
              <a:t> est </a:t>
            </a:r>
            <a:r>
              <a:rPr lang="fr-FR" sz="20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octaèdre.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9756" y="1419622"/>
            <a:ext cx="1159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800" b="1" i="1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 AX</a:t>
            </a:r>
            <a:r>
              <a:rPr lang="fr-FR" sz="2800" b="1" i="1" baseline="-25000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6</a:t>
            </a:r>
            <a:endParaRPr lang="fr-FR" sz="2800" b="1" dirty="0">
              <a:solidFill>
                <a:srgbClr val="7030A0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0" y="987574"/>
            <a:ext cx="60121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20000"/>
              </a:lnSpc>
            </a:pPr>
            <a:r>
              <a:rPr lang="fr-FR" sz="2400" b="1" i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5- Si p = 6: AX</a:t>
            </a:r>
            <a:r>
              <a:rPr lang="fr-FR" sz="2400" b="1" i="1" baseline="-250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6</a:t>
            </a:r>
            <a:r>
              <a:rPr lang="fr-FR" sz="2400" b="1" i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, </a:t>
            </a:r>
            <a:r>
              <a:rPr lang="fr-FR" sz="2400" b="1" i="1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AX</a:t>
            </a:r>
            <a:r>
              <a:rPr lang="fr-FR" sz="2400" b="1" i="1" baseline="-25000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5</a:t>
            </a:r>
            <a:r>
              <a:rPr lang="fr-FR" sz="2400" b="1" i="1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E</a:t>
            </a:r>
            <a:r>
              <a:rPr lang="fr-FR" sz="2400" b="1" i="1" baseline="-25000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fr-FR" sz="2400" b="1" i="1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, AX</a:t>
            </a:r>
            <a:r>
              <a:rPr lang="fr-FR" sz="2400" b="1" i="1" baseline="-25000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4</a:t>
            </a:r>
            <a:r>
              <a:rPr lang="fr-FR" sz="2400" b="1" i="1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E</a:t>
            </a:r>
            <a:r>
              <a:rPr lang="fr-FR" sz="2400" b="1" i="1" baseline="-25000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2</a:t>
            </a:r>
            <a:r>
              <a:rPr lang="fr-FR" sz="2400" b="1" i="1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 , AX</a:t>
            </a:r>
            <a:r>
              <a:rPr lang="fr-FR" sz="2400" b="1" i="1" baseline="-25000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3</a:t>
            </a:r>
            <a:r>
              <a:rPr lang="fr-FR" sz="2400" b="1" i="1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E</a:t>
            </a:r>
            <a:r>
              <a:rPr lang="fr-FR" sz="2400" b="1" i="1" baseline="-25000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3</a:t>
            </a:r>
            <a:r>
              <a:rPr lang="fr-FR" sz="2400" b="1" i="1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 et AX</a:t>
            </a:r>
            <a:r>
              <a:rPr lang="fr-FR" sz="2400" b="1" i="1" baseline="-25000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2</a:t>
            </a:r>
            <a:r>
              <a:rPr lang="fr-FR" sz="2400" b="1" i="1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E</a:t>
            </a:r>
            <a:r>
              <a:rPr lang="fr-FR" sz="2400" b="1" i="1" baseline="-25000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4</a:t>
            </a:r>
            <a:endParaRPr lang="fr-FR" sz="2400" b="1" i="1" dirty="0">
              <a:solidFill>
                <a:srgbClr val="7030A0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1131590"/>
            <a:ext cx="2181003" cy="2351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1131590"/>
            <a:ext cx="2278317" cy="24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7" y="3816424"/>
            <a:ext cx="1181434" cy="1275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5" name="Groupe 74"/>
          <p:cNvGrpSpPr/>
          <p:nvPr/>
        </p:nvGrpSpPr>
        <p:grpSpPr>
          <a:xfrm>
            <a:off x="4583613" y="2641768"/>
            <a:ext cx="1500555" cy="1514158"/>
            <a:chOff x="4583613" y="2715766"/>
            <a:chExt cx="1500555" cy="1514158"/>
          </a:xfrm>
        </p:grpSpPr>
        <p:grpSp>
          <p:nvGrpSpPr>
            <p:cNvPr id="2" name="Groupe 74"/>
            <p:cNvGrpSpPr/>
            <p:nvPr/>
          </p:nvGrpSpPr>
          <p:grpSpPr>
            <a:xfrm>
              <a:off x="4799637" y="2715766"/>
              <a:ext cx="1284531" cy="1514158"/>
              <a:chOff x="4517693" y="2715766"/>
              <a:chExt cx="1284531" cy="1514158"/>
            </a:xfrm>
          </p:grpSpPr>
          <p:grpSp>
            <p:nvGrpSpPr>
              <p:cNvPr id="3" name="Groupe 40"/>
              <p:cNvGrpSpPr/>
              <p:nvPr/>
            </p:nvGrpSpPr>
            <p:grpSpPr>
              <a:xfrm>
                <a:off x="4517693" y="2715766"/>
                <a:ext cx="1284531" cy="1514158"/>
                <a:chOff x="4517693" y="2715766"/>
                <a:chExt cx="1284531" cy="1514158"/>
              </a:xfrm>
            </p:grpSpPr>
            <p:grpSp>
              <p:nvGrpSpPr>
                <p:cNvPr id="4" name="Groupe 46"/>
                <p:cNvGrpSpPr/>
                <p:nvPr/>
              </p:nvGrpSpPr>
              <p:grpSpPr>
                <a:xfrm>
                  <a:off x="4517693" y="2715766"/>
                  <a:ext cx="1284531" cy="1514158"/>
                  <a:chOff x="4558705" y="2177823"/>
                  <a:chExt cx="1936962" cy="2226721"/>
                </a:xfrm>
              </p:grpSpPr>
              <p:grpSp>
                <p:nvGrpSpPr>
                  <p:cNvPr id="9" name="Groupe 34"/>
                  <p:cNvGrpSpPr/>
                  <p:nvPr/>
                </p:nvGrpSpPr>
                <p:grpSpPr>
                  <a:xfrm>
                    <a:off x="4558705" y="2283718"/>
                    <a:ext cx="1936962" cy="1326995"/>
                    <a:chOff x="5829466" y="2643758"/>
                    <a:chExt cx="1936962" cy="1326995"/>
                  </a:xfrm>
                </p:grpSpPr>
                <p:grpSp>
                  <p:nvGrpSpPr>
                    <p:cNvPr id="14" name="Groupe 24"/>
                    <p:cNvGrpSpPr/>
                    <p:nvPr/>
                  </p:nvGrpSpPr>
                  <p:grpSpPr>
                    <a:xfrm>
                      <a:off x="5829466" y="2643758"/>
                      <a:ext cx="1936962" cy="1326995"/>
                      <a:chOff x="644890" y="3651870"/>
                      <a:chExt cx="1936962" cy="1326995"/>
                    </a:xfrm>
                  </p:grpSpPr>
                  <p:sp>
                    <p:nvSpPr>
                      <p:cNvPr id="11" name="ZoneTexte 10"/>
                      <p:cNvSpPr txBox="1"/>
                      <p:nvPr/>
                    </p:nvSpPr>
                    <p:spPr>
                      <a:xfrm>
                        <a:off x="1248930" y="4299940"/>
                        <a:ext cx="498426" cy="6789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fr-FR" sz="2400" b="1" dirty="0">
                            <a:solidFill>
                              <a:srgbClr val="FF0000"/>
                            </a:solidFill>
                          </a:rPr>
                          <a:t>S</a:t>
                        </a:r>
                      </a:p>
                    </p:txBody>
                  </p:sp>
                  <p:sp>
                    <p:nvSpPr>
                      <p:cNvPr id="12" name="ZoneTexte 11"/>
                      <p:cNvSpPr txBox="1"/>
                      <p:nvPr/>
                    </p:nvSpPr>
                    <p:spPr>
                      <a:xfrm>
                        <a:off x="1839290" y="4299940"/>
                        <a:ext cx="742562" cy="6789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fr-FR" sz="2400" b="1" dirty="0">
                            <a:solidFill>
                              <a:srgbClr val="00B0F0"/>
                            </a:solidFill>
                          </a:rPr>
                          <a:t> Cl</a:t>
                        </a:r>
                      </a:p>
                    </p:txBody>
                  </p:sp>
                  <p:sp>
                    <p:nvSpPr>
                      <p:cNvPr id="13" name="ZoneTexte 12"/>
                      <p:cNvSpPr txBox="1"/>
                      <p:nvPr/>
                    </p:nvSpPr>
                    <p:spPr>
                      <a:xfrm>
                        <a:off x="644890" y="3651870"/>
                        <a:ext cx="742562" cy="6789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fr-FR" sz="2400" b="1" dirty="0">
                            <a:solidFill>
                              <a:srgbClr val="00B0F0"/>
                            </a:solidFill>
                          </a:rPr>
                          <a:t>Cl </a:t>
                        </a:r>
                      </a:p>
                    </p:txBody>
                  </p:sp>
                  <p:cxnSp>
                    <p:nvCxnSpPr>
                      <p:cNvPr id="15" name="Connecteur droit 14"/>
                      <p:cNvCxnSpPr/>
                      <p:nvPr/>
                    </p:nvCxnSpPr>
                    <p:spPr>
                      <a:xfrm flipV="1">
                        <a:off x="1571667" y="4075450"/>
                        <a:ext cx="132353" cy="368510"/>
                      </a:xfrm>
                      <a:prstGeom prst="line">
                        <a:avLst/>
                      </a:prstGeom>
                      <a:ln w="349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1" name="Connecteur droit 30"/>
                    <p:cNvCxnSpPr/>
                    <p:nvPr/>
                  </p:nvCxnSpPr>
                  <p:spPr>
                    <a:xfrm>
                      <a:off x="6804248" y="3651870"/>
                      <a:ext cx="360040" cy="0"/>
                    </a:xfrm>
                    <a:prstGeom prst="line">
                      <a:avLst/>
                    </a:prstGeom>
                    <a:ln w="349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Connecteur droit 31"/>
                    <p:cNvCxnSpPr/>
                    <p:nvPr/>
                  </p:nvCxnSpPr>
                  <p:spPr>
                    <a:xfrm>
                      <a:off x="6364926" y="3202295"/>
                      <a:ext cx="98520" cy="288623"/>
                    </a:xfrm>
                    <a:prstGeom prst="line">
                      <a:avLst/>
                    </a:prstGeom>
                    <a:ln w="349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4" name="Connecteur droit 43"/>
                  <p:cNvCxnSpPr/>
                  <p:nvPr/>
                </p:nvCxnSpPr>
                <p:spPr>
                  <a:xfrm flipH="1" flipV="1">
                    <a:off x="5468808" y="3554458"/>
                    <a:ext cx="149027" cy="277057"/>
                  </a:xfrm>
                  <a:prstGeom prst="line">
                    <a:avLst/>
                  </a:prstGeom>
                  <a:ln w="349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ZoneTexte 44"/>
                  <p:cNvSpPr txBox="1"/>
                  <p:nvPr/>
                </p:nvSpPr>
                <p:spPr>
                  <a:xfrm>
                    <a:off x="5309601" y="2177823"/>
                    <a:ext cx="742562" cy="67892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2400" b="1" dirty="0">
                        <a:solidFill>
                          <a:srgbClr val="00B0F0"/>
                        </a:solidFill>
                      </a:rPr>
                      <a:t> Cl</a:t>
                    </a:r>
                  </a:p>
                </p:txBody>
              </p:sp>
              <p:sp>
                <p:nvSpPr>
                  <p:cNvPr id="46" name="ZoneTexte 45"/>
                  <p:cNvSpPr txBox="1"/>
                  <p:nvPr/>
                </p:nvSpPr>
                <p:spPr>
                  <a:xfrm>
                    <a:off x="5309601" y="3725619"/>
                    <a:ext cx="742562" cy="67892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2400" b="1" dirty="0">
                        <a:solidFill>
                          <a:srgbClr val="00B0F0"/>
                        </a:solidFill>
                      </a:rPr>
                      <a:t> Cl</a:t>
                    </a:r>
                  </a:p>
                </p:txBody>
              </p:sp>
            </p:grpSp>
            <p:sp>
              <p:nvSpPr>
                <p:cNvPr id="30" name="ZoneTexte 29"/>
                <p:cNvSpPr txBox="1"/>
                <p:nvPr/>
              </p:nvSpPr>
              <p:spPr>
                <a:xfrm>
                  <a:off x="4589701" y="3766269"/>
                  <a:ext cx="4924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400" b="1" dirty="0">
                      <a:solidFill>
                        <a:srgbClr val="00B0F0"/>
                      </a:solidFill>
                    </a:rPr>
                    <a:t> Cl</a:t>
                  </a:r>
                </a:p>
              </p:txBody>
            </p:sp>
            <p:cxnSp>
              <p:nvCxnSpPr>
                <p:cNvPr id="40" name="Connecteur droit 39"/>
                <p:cNvCxnSpPr/>
                <p:nvPr/>
              </p:nvCxnSpPr>
              <p:spPr>
                <a:xfrm flipV="1">
                  <a:off x="4916276" y="3617309"/>
                  <a:ext cx="87772" cy="250585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e 47"/>
              <p:cNvGrpSpPr/>
              <p:nvPr/>
            </p:nvGrpSpPr>
            <p:grpSpPr>
              <a:xfrm>
                <a:off x="4578093" y="2859784"/>
                <a:ext cx="216028" cy="360038"/>
                <a:chOff x="5060171" y="3061419"/>
                <a:chExt cx="288037" cy="504055"/>
              </a:xfrm>
            </p:grpSpPr>
            <p:cxnSp>
              <p:nvCxnSpPr>
                <p:cNvPr id="42" name="Connecteur droit 41"/>
                <p:cNvCxnSpPr/>
                <p:nvPr/>
              </p:nvCxnSpPr>
              <p:spPr>
                <a:xfrm>
                  <a:off x="5132184" y="3061419"/>
                  <a:ext cx="216024" cy="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eur droit 42"/>
                <p:cNvCxnSpPr/>
                <p:nvPr/>
              </p:nvCxnSpPr>
              <p:spPr>
                <a:xfrm>
                  <a:off x="5060171" y="3565474"/>
                  <a:ext cx="288032" cy="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/>
                <p:cNvCxnSpPr/>
                <p:nvPr/>
              </p:nvCxnSpPr>
              <p:spPr>
                <a:xfrm>
                  <a:off x="5060171" y="3133424"/>
                  <a:ext cx="0" cy="360041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e 56"/>
              <p:cNvGrpSpPr/>
              <p:nvPr/>
            </p:nvGrpSpPr>
            <p:grpSpPr>
              <a:xfrm>
                <a:off x="4722104" y="3847316"/>
                <a:ext cx="216024" cy="308609"/>
                <a:chOff x="4964160" y="3637459"/>
                <a:chExt cx="288032" cy="432052"/>
              </a:xfrm>
            </p:grpSpPr>
            <p:cxnSp>
              <p:nvCxnSpPr>
                <p:cNvPr id="58" name="Connecteur droit 57"/>
                <p:cNvCxnSpPr/>
                <p:nvPr/>
              </p:nvCxnSpPr>
              <p:spPr>
                <a:xfrm>
                  <a:off x="5036168" y="3666260"/>
                  <a:ext cx="216024" cy="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cteur droit 58"/>
                <p:cNvCxnSpPr/>
                <p:nvPr/>
              </p:nvCxnSpPr>
              <p:spPr>
                <a:xfrm>
                  <a:off x="4964160" y="4069511"/>
                  <a:ext cx="288032" cy="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necteur droit 59"/>
                <p:cNvCxnSpPr/>
                <p:nvPr/>
              </p:nvCxnSpPr>
              <p:spPr>
                <a:xfrm>
                  <a:off x="4964160" y="3637459"/>
                  <a:ext cx="0" cy="36004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e 60"/>
              <p:cNvGrpSpPr/>
              <p:nvPr/>
            </p:nvGrpSpPr>
            <p:grpSpPr>
              <a:xfrm>
                <a:off x="5076056" y="2767200"/>
                <a:ext cx="360035" cy="308600"/>
                <a:chOff x="5000050" y="3435851"/>
                <a:chExt cx="340040" cy="432041"/>
              </a:xfrm>
            </p:grpSpPr>
            <p:cxnSp>
              <p:nvCxnSpPr>
                <p:cNvPr id="62" name="Connecteur droit 61"/>
                <p:cNvCxnSpPr/>
                <p:nvPr/>
              </p:nvCxnSpPr>
              <p:spPr>
                <a:xfrm>
                  <a:off x="5056059" y="3464651"/>
                  <a:ext cx="216024" cy="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necteur droit 62"/>
                <p:cNvCxnSpPr/>
                <p:nvPr/>
              </p:nvCxnSpPr>
              <p:spPr>
                <a:xfrm>
                  <a:off x="5340090" y="3464647"/>
                  <a:ext cx="0" cy="403245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cteur droit 63"/>
                <p:cNvCxnSpPr/>
                <p:nvPr/>
              </p:nvCxnSpPr>
              <p:spPr>
                <a:xfrm>
                  <a:off x="5000050" y="3435851"/>
                  <a:ext cx="0" cy="360041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e 66"/>
              <p:cNvGrpSpPr/>
              <p:nvPr/>
            </p:nvGrpSpPr>
            <p:grpSpPr>
              <a:xfrm>
                <a:off x="5508099" y="3291830"/>
                <a:ext cx="288037" cy="360040"/>
                <a:chOff x="4860032" y="3363838"/>
                <a:chExt cx="384050" cy="504056"/>
              </a:xfrm>
            </p:grpSpPr>
            <p:cxnSp>
              <p:nvCxnSpPr>
                <p:cNvPr id="68" name="Connecteur droit 67"/>
                <p:cNvCxnSpPr/>
                <p:nvPr/>
              </p:nvCxnSpPr>
              <p:spPr>
                <a:xfrm>
                  <a:off x="4932040" y="3363838"/>
                  <a:ext cx="216024" cy="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eur droit 68"/>
                <p:cNvCxnSpPr/>
                <p:nvPr/>
              </p:nvCxnSpPr>
              <p:spPr>
                <a:xfrm>
                  <a:off x="4860032" y="3867894"/>
                  <a:ext cx="288032" cy="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necteur droit 69"/>
                <p:cNvCxnSpPr/>
                <p:nvPr/>
              </p:nvCxnSpPr>
              <p:spPr>
                <a:xfrm>
                  <a:off x="5244082" y="3435846"/>
                  <a:ext cx="0" cy="360039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e 70"/>
              <p:cNvGrpSpPr/>
              <p:nvPr/>
            </p:nvGrpSpPr>
            <p:grpSpPr>
              <a:xfrm>
                <a:off x="5220072" y="3795886"/>
                <a:ext cx="288037" cy="360040"/>
                <a:chOff x="4860032" y="3363838"/>
                <a:chExt cx="384050" cy="504056"/>
              </a:xfrm>
            </p:grpSpPr>
            <p:cxnSp>
              <p:nvCxnSpPr>
                <p:cNvPr id="72" name="Connecteur droit 71"/>
                <p:cNvCxnSpPr/>
                <p:nvPr/>
              </p:nvCxnSpPr>
              <p:spPr>
                <a:xfrm>
                  <a:off x="4932040" y="3363838"/>
                  <a:ext cx="216024" cy="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Connecteur droit 72"/>
                <p:cNvCxnSpPr/>
                <p:nvPr/>
              </p:nvCxnSpPr>
              <p:spPr>
                <a:xfrm>
                  <a:off x="4860032" y="3867894"/>
                  <a:ext cx="288032" cy="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Connecteur droit 73"/>
                <p:cNvCxnSpPr/>
                <p:nvPr/>
              </p:nvCxnSpPr>
              <p:spPr>
                <a:xfrm>
                  <a:off x="5244082" y="3435846"/>
                  <a:ext cx="0" cy="360039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5" name="Connecteur droit 54"/>
            <p:cNvCxnSpPr/>
            <p:nvPr/>
          </p:nvCxnSpPr>
          <p:spPr>
            <a:xfrm flipH="1">
              <a:off x="4932040" y="3507854"/>
              <a:ext cx="30309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4583613" y="3262213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>
                  <a:solidFill>
                    <a:srgbClr val="00B0F0"/>
                  </a:solidFill>
                </a:rPr>
                <a:t>Cl </a:t>
              </a:r>
            </a:p>
          </p:txBody>
        </p:sp>
        <p:cxnSp>
          <p:nvCxnSpPr>
            <p:cNvPr id="66" name="Connecteur droit 65"/>
            <p:cNvCxnSpPr/>
            <p:nvPr/>
          </p:nvCxnSpPr>
          <p:spPr>
            <a:xfrm>
              <a:off x="4698014" y="3334221"/>
              <a:ext cx="162018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>
              <a:off x="4644008" y="3694261"/>
              <a:ext cx="216024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>
              <a:off x="4644008" y="3385655"/>
              <a:ext cx="0" cy="257171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6" name="Tableau 75"/>
          <p:cNvGraphicFramePr>
            <a:graphicFrameLocks noGrp="1"/>
          </p:cNvGraphicFramePr>
          <p:nvPr/>
        </p:nvGraphicFramePr>
        <p:xfrm>
          <a:off x="1668016" y="1552198"/>
          <a:ext cx="427213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7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924"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Andalus" pitchFamily="18" charset="-78"/>
                          <a:cs typeface="Andalus" pitchFamily="18" charset="-78"/>
                        </a:rPr>
                        <a:t>La géométrie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latin typeface="Andalus" pitchFamily="18" charset="-78"/>
                          <a:cs typeface="Andalus" pitchFamily="18" charset="-78"/>
                        </a:rPr>
                        <a:t>La géométrie </a:t>
                      </a:r>
                      <a:r>
                        <a:rPr lang="fr-FR" sz="1800" dirty="0">
                          <a:latin typeface="+mn-lt"/>
                          <a:cs typeface="+mn-cs"/>
                        </a:rPr>
                        <a:t>de</a:t>
                      </a:r>
                      <a:r>
                        <a:rPr lang="fr-FR" sz="1800" baseline="0" dirty="0">
                          <a:latin typeface="+mn-lt"/>
                          <a:cs typeface="+mn-cs"/>
                        </a:rPr>
                        <a:t> base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24">
                <a:tc>
                  <a:txBody>
                    <a:bodyPr/>
                    <a:lstStyle/>
                    <a:p>
                      <a:r>
                        <a:rPr lang="fr-FR" dirty="0"/>
                        <a:t>octaèdre</a:t>
                      </a:r>
                      <a:endParaRPr lang="fr-F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octaèdre</a:t>
                      </a:r>
                      <a:endParaRPr lang="fr-F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26" grpId="0" build="p"/>
      <p:bldP spid="25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1691680" y="123478"/>
            <a:ext cx="5904656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ndalus" pitchFamily="18" charset="-78"/>
                <a:ea typeface="+mj-ea"/>
                <a:cs typeface="Andalus" pitchFamily="18" charset="-78"/>
              </a:rPr>
              <a:t>I.  La liaison covalente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ndalus" pitchFamily="18" charset="-78"/>
              <a:ea typeface="+mj-ea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2315656"/>
            <a:ext cx="3841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latin typeface="Andalus" pitchFamily="18" charset="-78"/>
                <a:cs typeface="Andalus" pitchFamily="18" charset="-78"/>
              </a:rPr>
              <a:t>L'angle entre les liaisons est de 90°.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1946" y="2754675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Exemple : </a:t>
            </a:r>
            <a:r>
              <a:rPr lang="fr-FR" sz="24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BrF</a:t>
            </a:r>
            <a:r>
              <a:rPr lang="fr-FR" sz="2400" b="1" baseline="-250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5</a:t>
            </a:r>
            <a:r>
              <a:rPr lang="fr-FR" sz="2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496" y="3249439"/>
            <a:ext cx="4621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Andalus" pitchFamily="18" charset="-78"/>
                <a:cs typeface="Andalus" pitchFamily="18" charset="-78"/>
              </a:rPr>
              <a:t>la structure de Lewis d'une molécule BrF</a:t>
            </a:r>
            <a:r>
              <a:rPr lang="fr-FR" baseline="-25000" dirty="0">
                <a:latin typeface="Andalus" pitchFamily="18" charset="-78"/>
                <a:cs typeface="Andalus" pitchFamily="18" charset="-78"/>
              </a:rPr>
              <a:t>5 </a:t>
            </a:r>
            <a:r>
              <a:rPr lang="fr-FR" dirty="0">
                <a:latin typeface="Andalus" pitchFamily="18" charset="-78"/>
                <a:cs typeface="Andalus" pitchFamily="18" charset="-78"/>
              </a:rPr>
              <a:t>est : </a:t>
            </a:r>
            <a:r>
              <a:rPr lang="fr-FR" baseline="-250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fr-FR" dirty="0">
                <a:latin typeface="Andalus" pitchFamily="18" charset="-78"/>
                <a:cs typeface="Andalus" pitchFamily="18" charset="-78"/>
              </a:rPr>
              <a:t> 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107504" y="4083918"/>
            <a:ext cx="66247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>
                <a:latin typeface="Andalus" pitchFamily="18" charset="-78"/>
                <a:cs typeface="Andalus" pitchFamily="18" charset="-78"/>
              </a:rPr>
              <a:t>Alors, la formule de la molécule BrF</a:t>
            </a:r>
            <a:r>
              <a:rPr lang="fr-FR" sz="2000" baseline="-25000" dirty="0">
                <a:latin typeface="Andalus" pitchFamily="18" charset="-78"/>
                <a:cs typeface="Andalus" pitchFamily="18" charset="-78"/>
              </a:rPr>
              <a:t>5 </a:t>
            </a:r>
            <a:r>
              <a:rPr lang="fr-FR" sz="2000" dirty="0">
                <a:latin typeface="Andalus" pitchFamily="18" charset="-78"/>
                <a:cs typeface="Andalus" pitchFamily="18" charset="-78"/>
              </a:rPr>
              <a:t>est de type </a:t>
            </a:r>
            <a:r>
              <a:rPr lang="fr-FR" sz="20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A</a:t>
            </a:r>
            <a:r>
              <a:rPr lang="fr-FR" sz="2000" b="1" dirty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X</a:t>
            </a:r>
            <a:r>
              <a:rPr lang="fr-FR" sz="2000" b="1" baseline="-25000" dirty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5</a:t>
            </a:r>
            <a:endParaRPr lang="fr-FR" sz="2000" baseline="-25000" dirty="0">
              <a:solidFill>
                <a:schemeClr val="accent6">
                  <a:lumMod val="75000"/>
                </a:schemeClr>
              </a:solidFill>
              <a:latin typeface="Andalus" pitchFamily="18" charset="-78"/>
              <a:cs typeface="Andalus" pitchFamily="18" charset="-78"/>
            </a:endParaRPr>
          </a:p>
          <a:p>
            <a:pPr>
              <a:lnSpc>
                <a:spcPct val="150000"/>
              </a:lnSpc>
            </a:pPr>
            <a:r>
              <a:rPr lang="fr-FR" sz="2000" dirty="0">
                <a:latin typeface="Andalus" pitchFamily="18" charset="-78"/>
                <a:cs typeface="Andalus" pitchFamily="18" charset="-78"/>
              </a:rPr>
              <a:t>Donc la géométrie de BrF</a:t>
            </a:r>
            <a:r>
              <a:rPr lang="fr-FR" sz="2000" baseline="-25000" dirty="0">
                <a:latin typeface="Andalus" pitchFamily="18" charset="-78"/>
                <a:cs typeface="Andalus" pitchFamily="18" charset="-78"/>
              </a:rPr>
              <a:t>5</a:t>
            </a:r>
            <a:r>
              <a:rPr lang="fr-FR" sz="2000" dirty="0">
                <a:latin typeface="Andalus" pitchFamily="18" charset="-78"/>
                <a:cs typeface="Andalus" pitchFamily="18" charset="-78"/>
              </a:rPr>
              <a:t> est </a:t>
            </a:r>
            <a:r>
              <a:rPr lang="fr-FR" sz="20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pyramide à base carrée.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9756" y="987574"/>
            <a:ext cx="1242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800" b="1" i="1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AX</a:t>
            </a:r>
            <a:r>
              <a:rPr lang="fr-FR" sz="2800" b="1" i="1" baseline="-25000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5</a:t>
            </a:r>
            <a:r>
              <a:rPr lang="fr-FR" sz="2800" b="1" i="1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E</a:t>
            </a:r>
            <a:endParaRPr lang="fr-FR" sz="2800" b="1" dirty="0">
              <a:solidFill>
                <a:srgbClr val="7030A0"/>
              </a:solidFill>
            </a:endParaRPr>
          </a:p>
        </p:txBody>
      </p:sp>
      <p:grpSp>
        <p:nvGrpSpPr>
          <p:cNvPr id="2" name="Groupe 74"/>
          <p:cNvGrpSpPr/>
          <p:nvPr/>
        </p:nvGrpSpPr>
        <p:grpSpPr>
          <a:xfrm>
            <a:off x="4476985" y="2713776"/>
            <a:ext cx="1463167" cy="1514158"/>
            <a:chOff x="4367589" y="2715766"/>
            <a:chExt cx="1463167" cy="1514158"/>
          </a:xfrm>
        </p:grpSpPr>
        <p:grpSp>
          <p:nvGrpSpPr>
            <p:cNvPr id="3" name="Groupe 40"/>
            <p:cNvGrpSpPr/>
            <p:nvPr/>
          </p:nvGrpSpPr>
          <p:grpSpPr>
            <a:xfrm>
              <a:off x="4367589" y="2715766"/>
              <a:ext cx="1463167" cy="1514158"/>
              <a:chOff x="4367589" y="2715766"/>
              <a:chExt cx="1463167" cy="1514158"/>
            </a:xfrm>
          </p:grpSpPr>
          <p:grpSp>
            <p:nvGrpSpPr>
              <p:cNvPr id="4" name="Groupe 46"/>
              <p:cNvGrpSpPr/>
              <p:nvPr/>
            </p:nvGrpSpPr>
            <p:grpSpPr>
              <a:xfrm>
                <a:off x="4367589" y="2715766"/>
                <a:ext cx="1463167" cy="1514158"/>
                <a:chOff x="4332361" y="2177823"/>
                <a:chExt cx="2206329" cy="2226721"/>
              </a:xfrm>
            </p:grpSpPr>
            <p:grpSp>
              <p:nvGrpSpPr>
                <p:cNvPr id="9" name="Groupe 34"/>
                <p:cNvGrpSpPr/>
                <p:nvPr/>
              </p:nvGrpSpPr>
              <p:grpSpPr>
                <a:xfrm>
                  <a:off x="4332361" y="2663743"/>
                  <a:ext cx="2206329" cy="946970"/>
                  <a:chOff x="5603122" y="3023783"/>
                  <a:chExt cx="2206329" cy="946970"/>
                </a:xfrm>
              </p:grpSpPr>
              <p:grpSp>
                <p:nvGrpSpPr>
                  <p:cNvPr id="14" name="Groupe 24"/>
                  <p:cNvGrpSpPr/>
                  <p:nvPr/>
                </p:nvGrpSpPr>
                <p:grpSpPr>
                  <a:xfrm>
                    <a:off x="5603122" y="3023783"/>
                    <a:ext cx="2206329" cy="946970"/>
                    <a:chOff x="418546" y="4031895"/>
                    <a:chExt cx="2206329" cy="946970"/>
                  </a:xfrm>
                </p:grpSpPr>
                <p:sp>
                  <p:nvSpPr>
                    <p:cNvPr id="11" name="ZoneTexte 10"/>
                    <p:cNvSpPr txBox="1"/>
                    <p:nvPr/>
                  </p:nvSpPr>
                  <p:spPr>
                    <a:xfrm>
                      <a:off x="1161108" y="4299940"/>
                      <a:ext cx="703885" cy="67892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2400" b="1" dirty="0" err="1">
                          <a:solidFill>
                            <a:srgbClr val="FF0000"/>
                          </a:solidFill>
                        </a:rPr>
                        <a:t>Br</a:t>
                      </a:r>
                      <a:endParaRPr lang="fr-FR" sz="24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2" name="ZoneTexte 11"/>
                    <p:cNvSpPr txBox="1"/>
                    <p:nvPr/>
                  </p:nvSpPr>
                  <p:spPr>
                    <a:xfrm>
                      <a:off x="2029762" y="4299940"/>
                      <a:ext cx="595113" cy="67892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2400" b="1" dirty="0">
                          <a:solidFill>
                            <a:srgbClr val="00B0F0"/>
                          </a:solidFill>
                        </a:rPr>
                        <a:t> F</a:t>
                      </a:r>
                    </a:p>
                  </p:txBody>
                </p:sp>
                <p:sp>
                  <p:nvSpPr>
                    <p:cNvPr id="13" name="ZoneTexte 12"/>
                    <p:cNvSpPr txBox="1"/>
                    <p:nvPr/>
                  </p:nvSpPr>
                  <p:spPr>
                    <a:xfrm>
                      <a:off x="418546" y="4031895"/>
                      <a:ext cx="595113" cy="67892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2400" b="1" dirty="0">
                          <a:solidFill>
                            <a:srgbClr val="00B0F0"/>
                          </a:solidFill>
                        </a:rPr>
                        <a:t>F </a:t>
                      </a:r>
                    </a:p>
                  </p:txBody>
                </p:sp>
                <p:cxnSp>
                  <p:nvCxnSpPr>
                    <p:cNvPr id="15" name="Connecteur droit 14"/>
                    <p:cNvCxnSpPr/>
                    <p:nvPr/>
                  </p:nvCxnSpPr>
                  <p:spPr>
                    <a:xfrm flipV="1">
                      <a:off x="1571667" y="4075450"/>
                      <a:ext cx="132353" cy="368510"/>
                    </a:xfrm>
                    <a:prstGeom prst="line">
                      <a:avLst/>
                    </a:prstGeom>
                    <a:ln w="349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1" name="Connecteur droit 30"/>
                  <p:cNvCxnSpPr/>
                  <p:nvPr/>
                </p:nvCxnSpPr>
                <p:spPr>
                  <a:xfrm>
                    <a:off x="7071462" y="3651869"/>
                    <a:ext cx="360040" cy="0"/>
                  </a:xfrm>
                  <a:prstGeom prst="line">
                    <a:avLst/>
                  </a:prstGeom>
                  <a:ln w="349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Connecteur droit 31"/>
                  <p:cNvCxnSpPr/>
                  <p:nvPr/>
                </p:nvCxnSpPr>
                <p:spPr>
                  <a:xfrm>
                    <a:off x="6128523" y="3490918"/>
                    <a:ext cx="315680" cy="160951"/>
                  </a:xfrm>
                  <a:prstGeom prst="line">
                    <a:avLst/>
                  </a:prstGeom>
                  <a:ln w="349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Connecteur droit 43"/>
                <p:cNvCxnSpPr/>
                <p:nvPr/>
              </p:nvCxnSpPr>
              <p:spPr>
                <a:xfrm flipH="1" flipV="1">
                  <a:off x="5468808" y="3554458"/>
                  <a:ext cx="149027" cy="277057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ZoneTexte 44"/>
                <p:cNvSpPr txBox="1"/>
                <p:nvPr/>
              </p:nvSpPr>
              <p:spPr>
                <a:xfrm>
                  <a:off x="5309600" y="2177823"/>
                  <a:ext cx="595113" cy="6789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400" b="1" dirty="0">
                      <a:solidFill>
                        <a:srgbClr val="00B0F0"/>
                      </a:solidFill>
                    </a:rPr>
                    <a:t> F</a:t>
                  </a:r>
                </a:p>
              </p:txBody>
            </p:sp>
            <p:sp>
              <p:nvSpPr>
                <p:cNvPr id="46" name="ZoneTexte 45"/>
                <p:cNvSpPr txBox="1"/>
                <p:nvPr/>
              </p:nvSpPr>
              <p:spPr>
                <a:xfrm>
                  <a:off x="5348464" y="3725619"/>
                  <a:ext cx="595113" cy="6789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400" b="1" dirty="0">
                      <a:solidFill>
                        <a:srgbClr val="00B0F0"/>
                      </a:solidFill>
                    </a:rPr>
                    <a:t> F</a:t>
                  </a:r>
                </a:p>
              </p:txBody>
            </p:sp>
          </p:grpSp>
          <p:sp>
            <p:nvSpPr>
              <p:cNvPr id="30" name="ZoneTexte 29"/>
              <p:cNvSpPr txBox="1"/>
              <p:nvPr/>
            </p:nvSpPr>
            <p:spPr>
              <a:xfrm>
                <a:off x="4511605" y="3651870"/>
                <a:ext cx="3946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b="1" dirty="0">
                    <a:solidFill>
                      <a:srgbClr val="00B0F0"/>
                    </a:solidFill>
                  </a:rPr>
                  <a:t> F</a:t>
                </a:r>
              </a:p>
            </p:txBody>
          </p:sp>
          <p:cxnSp>
            <p:nvCxnSpPr>
              <p:cNvPr id="40" name="Connecteur droit 39"/>
              <p:cNvCxnSpPr/>
              <p:nvPr/>
            </p:nvCxnSpPr>
            <p:spPr>
              <a:xfrm flipV="1">
                <a:off x="4916276" y="3617309"/>
                <a:ext cx="87772" cy="250585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e 47"/>
            <p:cNvGrpSpPr/>
            <p:nvPr/>
          </p:nvGrpSpPr>
          <p:grpSpPr>
            <a:xfrm>
              <a:off x="4427984" y="3075806"/>
              <a:ext cx="216024" cy="360040"/>
              <a:chOff x="4860032" y="3363838"/>
              <a:chExt cx="288032" cy="504056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4932040" y="3363838"/>
                <a:ext cx="216024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>
              <a:xfrm>
                <a:off x="4860032" y="3867894"/>
                <a:ext cx="288032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>
              <a:xfrm>
                <a:off x="4860032" y="3435846"/>
                <a:ext cx="0" cy="36004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e 56"/>
            <p:cNvGrpSpPr/>
            <p:nvPr/>
          </p:nvGrpSpPr>
          <p:grpSpPr>
            <a:xfrm>
              <a:off x="4644008" y="3651869"/>
              <a:ext cx="216024" cy="360043"/>
              <a:chOff x="4860032" y="3363834"/>
              <a:chExt cx="288032" cy="504060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4932040" y="3363834"/>
                <a:ext cx="216024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>
                <a:off x="4860032" y="3867894"/>
                <a:ext cx="288032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59"/>
              <p:cNvCxnSpPr/>
              <p:nvPr/>
            </p:nvCxnSpPr>
            <p:spPr>
              <a:xfrm>
                <a:off x="4860032" y="3435846"/>
                <a:ext cx="0" cy="36004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e 60"/>
            <p:cNvGrpSpPr/>
            <p:nvPr/>
          </p:nvGrpSpPr>
          <p:grpSpPr>
            <a:xfrm>
              <a:off x="5076056" y="2767200"/>
              <a:ext cx="360035" cy="308600"/>
              <a:chOff x="5000050" y="3435851"/>
              <a:chExt cx="340040" cy="432041"/>
            </a:xfrm>
          </p:grpSpPr>
          <p:cxnSp>
            <p:nvCxnSpPr>
              <p:cNvPr id="62" name="Connecteur droit 61"/>
              <p:cNvCxnSpPr/>
              <p:nvPr/>
            </p:nvCxnSpPr>
            <p:spPr>
              <a:xfrm>
                <a:off x="5056059" y="3464651"/>
                <a:ext cx="216024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/>
              <p:cNvCxnSpPr/>
              <p:nvPr/>
            </p:nvCxnSpPr>
            <p:spPr>
              <a:xfrm>
                <a:off x="5340090" y="3464647"/>
                <a:ext cx="0" cy="403245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/>
              <p:nvPr/>
            </p:nvCxnSpPr>
            <p:spPr>
              <a:xfrm>
                <a:off x="5000050" y="3435851"/>
                <a:ext cx="0" cy="360041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e 66"/>
            <p:cNvGrpSpPr/>
            <p:nvPr/>
          </p:nvGrpSpPr>
          <p:grpSpPr>
            <a:xfrm>
              <a:off x="5580106" y="3291830"/>
              <a:ext cx="216031" cy="360040"/>
              <a:chOff x="4956044" y="3363838"/>
              <a:chExt cx="288042" cy="504056"/>
            </a:xfrm>
          </p:grpSpPr>
          <p:cxnSp>
            <p:nvCxnSpPr>
              <p:cNvPr id="68" name="Connecteur droit 67"/>
              <p:cNvCxnSpPr/>
              <p:nvPr/>
            </p:nvCxnSpPr>
            <p:spPr>
              <a:xfrm>
                <a:off x="4956052" y="3363838"/>
                <a:ext cx="216024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/>
              <p:cNvCxnSpPr/>
              <p:nvPr/>
            </p:nvCxnSpPr>
            <p:spPr>
              <a:xfrm>
                <a:off x="4956044" y="3867894"/>
                <a:ext cx="288033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cteur droit 69"/>
              <p:cNvCxnSpPr/>
              <p:nvPr/>
            </p:nvCxnSpPr>
            <p:spPr>
              <a:xfrm>
                <a:off x="5244086" y="3435846"/>
                <a:ext cx="0" cy="360039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e 70"/>
            <p:cNvGrpSpPr/>
            <p:nvPr/>
          </p:nvGrpSpPr>
          <p:grpSpPr>
            <a:xfrm>
              <a:off x="5148067" y="3795886"/>
              <a:ext cx="288032" cy="360040"/>
              <a:chOff x="4764021" y="3363838"/>
              <a:chExt cx="384043" cy="504056"/>
            </a:xfrm>
          </p:grpSpPr>
          <p:cxnSp>
            <p:nvCxnSpPr>
              <p:cNvPr id="72" name="Connecteur droit 71"/>
              <p:cNvCxnSpPr/>
              <p:nvPr/>
            </p:nvCxnSpPr>
            <p:spPr>
              <a:xfrm>
                <a:off x="4932040" y="3363838"/>
                <a:ext cx="216024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/>
              <p:cNvCxnSpPr/>
              <p:nvPr/>
            </p:nvCxnSpPr>
            <p:spPr>
              <a:xfrm>
                <a:off x="4764021" y="3867894"/>
                <a:ext cx="288032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73"/>
              <p:cNvCxnSpPr/>
              <p:nvPr/>
            </p:nvCxnSpPr>
            <p:spPr>
              <a:xfrm>
                <a:off x="5148060" y="3435846"/>
                <a:ext cx="0" cy="360039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t="9882"/>
          <a:stretch>
            <a:fillRect/>
          </a:stretch>
        </p:blipFill>
        <p:spPr bwMode="auto">
          <a:xfrm>
            <a:off x="6228184" y="3723878"/>
            <a:ext cx="1596388" cy="1347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 l="7347" t="5530" r="5876"/>
          <a:stretch>
            <a:fillRect/>
          </a:stretch>
        </p:blipFill>
        <p:spPr bwMode="auto">
          <a:xfrm>
            <a:off x="6372200" y="1033834"/>
            <a:ext cx="2693003" cy="2618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1059582"/>
            <a:ext cx="2664296" cy="2471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0" name="Tableau 49"/>
          <p:cNvGraphicFramePr>
            <a:graphicFrameLocks noGrp="1"/>
          </p:cNvGraphicFramePr>
          <p:nvPr/>
        </p:nvGraphicFramePr>
        <p:xfrm>
          <a:off x="1187624" y="1480190"/>
          <a:ext cx="504056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924"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Andalus" pitchFamily="18" charset="-78"/>
                          <a:cs typeface="Andalus" pitchFamily="18" charset="-78"/>
                        </a:rPr>
                        <a:t>La géométrie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latin typeface="Andalus" pitchFamily="18" charset="-78"/>
                          <a:cs typeface="Andalus" pitchFamily="18" charset="-78"/>
                        </a:rPr>
                        <a:t>La géométrie </a:t>
                      </a:r>
                      <a:r>
                        <a:rPr lang="fr-FR" sz="1800" dirty="0">
                          <a:latin typeface="+mn-lt"/>
                          <a:cs typeface="+mn-cs"/>
                        </a:rPr>
                        <a:t>de</a:t>
                      </a:r>
                      <a:r>
                        <a:rPr lang="fr-FR" sz="1800" baseline="0" dirty="0">
                          <a:latin typeface="+mn-lt"/>
                          <a:cs typeface="+mn-cs"/>
                        </a:rPr>
                        <a:t> base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24">
                <a:tc>
                  <a:txBody>
                    <a:bodyPr/>
                    <a:lstStyle/>
                    <a:p>
                      <a:r>
                        <a:rPr lang="fr-FR" dirty="0"/>
                        <a:t>pyramide à base carrée</a:t>
                      </a:r>
                      <a:endParaRPr lang="fr-F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octaédrique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3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26" grpId="0" build="p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1691680" y="123478"/>
            <a:ext cx="5904656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ndalus" pitchFamily="18" charset="-78"/>
                <a:ea typeface="+mj-ea"/>
                <a:cs typeface="Andalus" pitchFamily="18" charset="-78"/>
              </a:rPr>
              <a:t>I.  La liaison covalente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ndalus" pitchFamily="18" charset="-78"/>
              <a:ea typeface="+mj-ea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496" y="2099632"/>
            <a:ext cx="3841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latin typeface="Andalus" pitchFamily="18" charset="-78"/>
                <a:cs typeface="Andalus" pitchFamily="18" charset="-78"/>
              </a:rPr>
              <a:t>L'angle entre les liaisons est de 90°.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1946" y="2754675"/>
            <a:ext cx="2109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Exemple : </a:t>
            </a:r>
            <a:r>
              <a:rPr lang="fr-FR" sz="24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XeF</a:t>
            </a:r>
            <a:r>
              <a:rPr lang="fr-FR" sz="2400" b="1" baseline="-250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4</a:t>
            </a:r>
            <a:r>
              <a:rPr lang="fr-FR" sz="2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496" y="3249439"/>
            <a:ext cx="4692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Andalus" pitchFamily="18" charset="-78"/>
                <a:cs typeface="Andalus" pitchFamily="18" charset="-78"/>
              </a:rPr>
              <a:t>La structure de Lewis d'une molécule XeF</a:t>
            </a:r>
            <a:r>
              <a:rPr lang="fr-FR" baseline="-25000" dirty="0">
                <a:latin typeface="Andalus" pitchFamily="18" charset="-78"/>
                <a:cs typeface="Andalus" pitchFamily="18" charset="-78"/>
              </a:rPr>
              <a:t>4 </a:t>
            </a:r>
            <a:r>
              <a:rPr lang="fr-FR" dirty="0">
                <a:latin typeface="Andalus" pitchFamily="18" charset="-78"/>
                <a:cs typeface="Andalus" pitchFamily="18" charset="-78"/>
              </a:rPr>
              <a:t>est : </a:t>
            </a:r>
            <a:r>
              <a:rPr lang="fr-FR" baseline="-250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fr-FR" dirty="0">
                <a:latin typeface="Andalus" pitchFamily="18" charset="-78"/>
                <a:cs typeface="Andalus" pitchFamily="18" charset="-78"/>
              </a:rPr>
              <a:t> 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107504" y="4083918"/>
            <a:ext cx="66247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>
                <a:latin typeface="Andalus" pitchFamily="18" charset="-78"/>
                <a:cs typeface="Andalus" pitchFamily="18" charset="-78"/>
              </a:rPr>
              <a:t>Alors, la formule de la molécule XeF</a:t>
            </a:r>
            <a:r>
              <a:rPr lang="fr-FR" sz="2000" baseline="-25000" dirty="0">
                <a:latin typeface="Andalus" pitchFamily="18" charset="-78"/>
                <a:cs typeface="Andalus" pitchFamily="18" charset="-78"/>
              </a:rPr>
              <a:t>4 </a:t>
            </a:r>
            <a:r>
              <a:rPr lang="fr-FR" sz="2000" dirty="0">
                <a:latin typeface="Andalus" pitchFamily="18" charset="-78"/>
                <a:cs typeface="Andalus" pitchFamily="18" charset="-78"/>
              </a:rPr>
              <a:t>est de type </a:t>
            </a:r>
            <a:r>
              <a:rPr lang="fr-FR" sz="20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A</a:t>
            </a:r>
            <a:r>
              <a:rPr lang="fr-FR" sz="2000" b="1" dirty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X</a:t>
            </a:r>
            <a:r>
              <a:rPr lang="fr-FR" sz="2000" b="1" baseline="-25000" dirty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5</a:t>
            </a:r>
            <a:r>
              <a:rPr lang="fr-FR" sz="20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E</a:t>
            </a:r>
            <a:r>
              <a:rPr lang="fr-FR" sz="2000" b="1" baseline="-25000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2</a:t>
            </a:r>
            <a:endParaRPr lang="fr-FR" sz="2000" baseline="-25000" dirty="0">
              <a:solidFill>
                <a:srgbClr val="00B050"/>
              </a:solidFill>
              <a:latin typeface="Andalus" pitchFamily="18" charset="-78"/>
              <a:cs typeface="Andalus" pitchFamily="18" charset="-78"/>
            </a:endParaRPr>
          </a:p>
          <a:p>
            <a:pPr>
              <a:lnSpc>
                <a:spcPct val="150000"/>
              </a:lnSpc>
            </a:pPr>
            <a:r>
              <a:rPr lang="fr-FR" sz="2000" dirty="0">
                <a:latin typeface="Andalus" pitchFamily="18" charset="-78"/>
                <a:cs typeface="Andalus" pitchFamily="18" charset="-78"/>
              </a:rPr>
              <a:t>Donc la géométrie de XeF</a:t>
            </a:r>
            <a:r>
              <a:rPr lang="fr-FR" sz="2000" baseline="-25000" dirty="0">
                <a:latin typeface="Andalus" pitchFamily="18" charset="-78"/>
                <a:cs typeface="Andalus" pitchFamily="18" charset="-78"/>
              </a:rPr>
              <a:t>4</a:t>
            </a:r>
            <a:r>
              <a:rPr lang="fr-FR" sz="2000" dirty="0">
                <a:latin typeface="Andalus" pitchFamily="18" charset="-78"/>
                <a:cs typeface="Andalus" pitchFamily="18" charset="-78"/>
              </a:rPr>
              <a:t> est </a:t>
            </a:r>
            <a:r>
              <a:rPr lang="fr-FR" sz="20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carrée.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9756" y="987574"/>
            <a:ext cx="1375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800" b="1" i="1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AX</a:t>
            </a:r>
            <a:r>
              <a:rPr lang="fr-FR" sz="2800" b="1" i="1" baseline="-25000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4</a:t>
            </a:r>
            <a:r>
              <a:rPr lang="fr-FR" sz="2800" b="1" i="1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E</a:t>
            </a:r>
            <a:r>
              <a:rPr lang="fr-FR" sz="2800" b="1" i="1" baseline="-25000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2</a:t>
            </a:r>
            <a:endParaRPr lang="fr-FR" sz="2800" b="1" dirty="0">
              <a:solidFill>
                <a:srgbClr val="7030A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1059582"/>
            <a:ext cx="2635944" cy="1894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1059582"/>
            <a:ext cx="2736304" cy="2713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3881003"/>
            <a:ext cx="1844363" cy="1283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2" name="Groupe 41"/>
          <p:cNvGrpSpPr/>
          <p:nvPr/>
        </p:nvGrpSpPr>
        <p:grpSpPr>
          <a:xfrm>
            <a:off x="4355979" y="2571750"/>
            <a:ext cx="1440157" cy="1584176"/>
            <a:chOff x="4139955" y="2457351"/>
            <a:chExt cx="1440157" cy="1584176"/>
          </a:xfrm>
        </p:grpSpPr>
        <p:grpSp>
          <p:nvGrpSpPr>
            <p:cNvPr id="51" name="Groupe 50"/>
            <p:cNvGrpSpPr/>
            <p:nvPr/>
          </p:nvGrpSpPr>
          <p:grpSpPr>
            <a:xfrm>
              <a:off x="4139955" y="2457351"/>
              <a:ext cx="1440157" cy="1584176"/>
              <a:chOff x="4600609" y="2900055"/>
              <a:chExt cx="890080" cy="1188522"/>
            </a:xfrm>
          </p:grpSpPr>
          <p:grpSp>
            <p:nvGrpSpPr>
              <p:cNvPr id="52" name="Groupe 40"/>
              <p:cNvGrpSpPr/>
              <p:nvPr/>
            </p:nvGrpSpPr>
            <p:grpSpPr>
              <a:xfrm>
                <a:off x="4600609" y="2900055"/>
                <a:ext cx="890080" cy="1188522"/>
                <a:chOff x="4600609" y="2900055"/>
                <a:chExt cx="890080" cy="1188522"/>
              </a:xfrm>
            </p:grpSpPr>
            <p:grpSp>
              <p:nvGrpSpPr>
                <p:cNvPr id="81" name="Groupe 46"/>
                <p:cNvGrpSpPr/>
                <p:nvPr/>
              </p:nvGrpSpPr>
              <p:grpSpPr>
                <a:xfrm>
                  <a:off x="4600609" y="2900055"/>
                  <a:ext cx="890080" cy="1188522"/>
                  <a:chOff x="4683734" y="2448837"/>
                  <a:chExt cx="1342163" cy="1747841"/>
                </a:xfrm>
              </p:grpSpPr>
              <p:grpSp>
                <p:nvGrpSpPr>
                  <p:cNvPr id="84" name="Groupe 34"/>
                  <p:cNvGrpSpPr/>
                  <p:nvPr/>
                </p:nvGrpSpPr>
                <p:grpSpPr>
                  <a:xfrm>
                    <a:off x="4683734" y="2495606"/>
                    <a:ext cx="1233495" cy="1205478"/>
                    <a:chOff x="5954495" y="2855646"/>
                    <a:chExt cx="1233495" cy="1205478"/>
                  </a:xfrm>
                </p:grpSpPr>
                <p:grpSp>
                  <p:nvGrpSpPr>
                    <p:cNvPr id="88" name="Groupe 24"/>
                    <p:cNvGrpSpPr/>
                    <p:nvPr/>
                  </p:nvGrpSpPr>
                  <p:grpSpPr>
                    <a:xfrm>
                      <a:off x="5954495" y="2855646"/>
                      <a:ext cx="1233495" cy="1205478"/>
                      <a:chOff x="769919" y="3863758"/>
                      <a:chExt cx="1233495" cy="1205478"/>
                    </a:xfrm>
                  </p:grpSpPr>
                  <p:sp>
                    <p:nvSpPr>
                      <p:cNvPr id="90" name="ZoneTexte 89"/>
                      <p:cNvSpPr txBox="1"/>
                      <p:nvPr/>
                    </p:nvSpPr>
                    <p:spPr>
                      <a:xfrm>
                        <a:off x="1248930" y="4346709"/>
                        <a:ext cx="754484" cy="72252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fr-FR" sz="3200" b="1" dirty="0">
                            <a:solidFill>
                              <a:srgbClr val="FF0000"/>
                            </a:solidFill>
                          </a:rPr>
                          <a:t>Xe</a:t>
                        </a:r>
                      </a:p>
                    </p:txBody>
                  </p:sp>
                  <p:sp>
                    <p:nvSpPr>
                      <p:cNvPr id="91" name="ZoneTexte 90"/>
                      <p:cNvSpPr txBox="1"/>
                      <p:nvPr/>
                    </p:nvSpPr>
                    <p:spPr>
                      <a:xfrm>
                        <a:off x="769919" y="3863758"/>
                        <a:ext cx="367806" cy="50936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fr-FR" sz="2400" b="1" dirty="0">
                            <a:solidFill>
                              <a:srgbClr val="00B0F0"/>
                            </a:solidFill>
                          </a:rPr>
                          <a:t> F</a:t>
                        </a:r>
                      </a:p>
                    </p:txBody>
                  </p:sp>
                  <p:cxnSp>
                    <p:nvCxnSpPr>
                      <p:cNvPr id="92" name="Connecteur droit 91"/>
                      <p:cNvCxnSpPr/>
                      <p:nvPr/>
                    </p:nvCxnSpPr>
                    <p:spPr>
                      <a:xfrm flipV="1">
                        <a:off x="1571657" y="4102103"/>
                        <a:ext cx="204884" cy="341856"/>
                      </a:xfrm>
                      <a:prstGeom prst="line">
                        <a:avLst/>
                      </a:prstGeom>
                      <a:ln w="349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89" name="Connecteur droit 30"/>
                    <p:cNvCxnSpPr/>
                    <p:nvPr/>
                  </p:nvCxnSpPr>
                  <p:spPr>
                    <a:xfrm>
                      <a:off x="6290034" y="3093989"/>
                      <a:ext cx="201325" cy="317789"/>
                    </a:xfrm>
                    <a:prstGeom prst="line">
                      <a:avLst/>
                    </a:prstGeom>
                    <a:ln w="349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5" name="Connecteur droit 84"/>
                  <p:cNvCxnSpPr/>
                  <p:nvPr/>
                </p:nvCxnSpPr>
                <p:spPr>
                  <a:xfrm flipH="1" flipV="1">
                    <a:off x="5541325" y="3554453"/>
                    <a:ext cx="149027" cy="277057"/>
                  </a:xfrm>
                  <a:prstGeom prst="line">
                    <a:avLst/>
                  </a:prstGeom>
                  <a:ln w="349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" name="ZoneTexte 85"/>
                  <p:cNvSpPr txBox="1"/>
                  <p:nvPr/>
                </p:nvSpPr>
                <p:spPr>
                  <a:xfrm>
                    <a:off x="5556139" y="2448837"/>
                    <a:ext cx="367806" cy="50936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2400" b="1" dirty="0">
                        <a:solidFill>
                          <a:srgbClr val="00B0F0"/>
                        </a:solidFill>
                      </a:rPr>
                      <a:t> F</a:t>
                    </a:r>
                  </a:p>
                </p:txBody>
              </p:sp>
              <p:sp>
                <p:nvSpPr>
                  <p:cNvPr id="87" name="ZoneTexte 86"/>
                  <p:cNvSpPr txBox="1"/>
                  <p:nvPr/>
                </p:nvSpPr>
                <p:spPr>
                  <a:xfrm>
                    <a:off x="5658091" y="3687317"/>
                    <a:ext cx="367806" cy="50936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2400" b="1" dirty="0">
                        <a:solidFill>
                          <a:srgbClr val="00B0F0"/>
                        </a:solidFill>
                      </a:rPr>
                      <a:t> F</a:t>
                    </a:r>
                  </a:p>
                </p:txBody>
              </p:sp>
            </p:grpSp>
            <p:sp>
              <p:nvSpPr>
                <p:cNvPr id="82" name="ZoneTexte 81"/>
                <p:cNvSpPr txBox="1"/>
                <p:nvPr/>
              </p:nvSpPr>
              <p:spPr>
                <a:xfrm>
                  <a:off x="4712723" y="3719994"/>
                  <a:ext cx="243917" cy="3463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400" b="1" dirty="0">
                      <a:solidFill>
                        <a:srgbClr val="00B0F0"/>
                      </a:solidFill>
                    </a:rPr>
                    <a:t> F</a:t>
                  </a:r>
                </a:p>
              </p:txBody>
            </p:sp>
            <p:cxnSp>
              <p:nvCxnSpPr>
                <p:cNvPr id="83" name="Connecteur droit 82"/>
                <p:cNvCxnSpPr/>
                <p:nvPr/>
              </p:nvCxnSpPr>
              <p:spPr>
                <a:xfrm flipV="1">
                  <a:off x="4916276" y="3617309"/>
                  <a:ext cx="87772" cy="250585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Connecteur droit 52"/>
              <p:cNvCxnSpPr/>
              <p:nvPr/>
            </p:nvCxnSpPr>
            <p:spPr>
              <a:xfrm>
                <a:off x="4949652" y="3382315"/>
                <a:ext cx="6988" cy="197827"/>
              </a:xfrm>
              <a:prstGeom prst="line">
                <a:avLst/>
              </a:prstGeom>
              <a:ln w="349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oupe 56"/>
              <p:cNvGrpSpPr/>
              <p:nvPr/>
            </p:nvGrpSpPr>
            <p:grpSpPr>
              <a:xfrm>
                <a:off x="4778608" y="3796242"/>
                <a:ext cx="127021" cy="216095"/>
                <a:chOff x="5039519" y="3565957"/>
                <a:chExt cx="169362" cy="302533"/>
              </a:xfrm>
            </p:grpSpPr>
            <p:cxnSp>
              <p:nvCxnSpPr>
                <p:cNvPr id="78" name="Connecteur droit 77"/>
                <p:cNvCxnSpPr/>
                <p:nvPr/>
              </p:nvCxnSpPr>
              <p:spPr>
                <a:xfrm>
                  <a:off x="5039519" y="3565957"/>
                  <a:ext cx="156686" cy="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Connecteur droit 78"/>
                <p:cNvCxnSpPr/>
                <p:nvPr/>
              </p:nvCxnSpPr>
              <p:spPr>
                <a:xfrm>
                  <a:off x="5039526" y="3867890"/>
                  <a:ext cx="169355" cy="593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Connecteur droit 79"/>
                <p:cNvCxnSpPr/>
                <p:nvPr/>
              </p:nvCxnSpPr>
              <p:spPr>
                <a:xfrm>
                  <a:off x="5039519" y="3638559"/>
                  <a:ext cx="0" cy="229931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6" name="Connecteur droit 75"/>
              <p:cNvCxnSpPr/>
              <p:nvPr/>
            </p:nvCxnSpPr>
            <p:spPr>
              <a:xfrm flipH="1">
                <a:off x="5401681" y="2940254"/>
                <a:ext cx="6744" cy="198116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Groupe 66"/>
              <p:cNvGrpSpPr/>
              <p:nvPr/>
            </p:nvGrpSpPr>
            <p:grpSpPr>
              <a:xfrm>
                <a:off x="4645116" y="2985889"/>
                <a:ext cx="178017" cy="216098"/>
                <a:chOff x="3709382" y="2935506"/>
                <a:chExt cx="237356" cy="302536"/>
              </a:xfrm>
            </p:grpSpPr>
            <p:cxnSp>
              <p:nvCxnSpPr>
                <p:cNvPr id="66" name="Connecteur droit 65"/>
                <p:cNvCxnSpPr/>
                <p:nvPr/>
              </p:nvCxnSpPr>
              <p:spPr>
                <a:xfrm>
                  <a:off x="3709385" y="2935506"/>
                  <a:ext cx="216025" cy="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necteur droit 66"/>
                <p:cNvCxnSpPr/>
                <p:nvPr/>
              </p:nvCxnSpPr>
              <p:spPr>
                <a:xfrm>
                  <a:off x="3709382" y="3238015"/>
                  <a:ext cx="237356" cy="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Connecteur droit 70"/>
                <p:cNvCxnSpPr/>
                <p:nvPr/>
              </p:nvCxnSpPr>
              <p:spPr>
                <a:xfrm>
                  <a:off x="3709383" y="3011142"/>
                  <a:ext cx="0" cy="22690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5" name="Connecteur droit 64"/>
              <p:cNvCxnSpPr/>
              <p:nvPr/>
            </p:nvCxnSpPr>
            <p:spPr>
              <a:xfrm>
                <a:off x="5446184" y="3850262"/>
                <a:ext cx="0" cy="138012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Connecteur droit 107"/>
            <p:cNvCxnSpPr/>
            <p:nvPr/>
          </p:nvCxnSpPr>
          <p:spPr>
            <a:xfrm>
              <a:off x="5302591" y="4014231"/>
              <a:ext cx="205513" cy="56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>
              <a:off x="5292080" y="3651870"/>
              <a:ext cx="205513" cy="56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/>
            <p:cNvCxnSpPr/>
            <p:nvPr/>
          </p:nvCxnSpPr>
          <p:spPr>
            <a:xfrm>
              <a:off x="5148064" y="2486968"/>
              <a:ext cx="205513" cy="56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>
              <a:off x="5208766" y="3075806"/>
              <a:ext cx="11306" cy="263683"/>
            </a:xfrm>
            <a:prstGeom prst="line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>
              <a:off x="5292080" y="2847008"/>
              <a:ext cx="205513" cy="56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6" name="Tableau 125"/>
          <p:cNvGraphicFramePr>
            <a:graphicFrameLocks noGrp="1"/>
          </p:cNvGraphicFramePr>
          <p:nvPr/>
        </p:nvGraphicFramePr>
        <p:xfrm>
          <a:off x="1668016" y="1275606"/>
          <a:ext cx="427213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7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924"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Andalus" pitchFamily="18" charset="-78"/>
                          <a:cs typeface="Andalus" pitchFamily="18" charset="-78"/>
                        </a:rPr>
                        <a:t>La géométrie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latin typeface="Andalus" pitchFamily="18" charset="-78"/>
                          <a:cs typeface="Andalus" pitchFamily="18" charset="-78"/>
                        </a:rPr>
                        <a:t>La géométrie </a:t>
                      </a:r>
                      <a:r>
                        <a:rPr lang="fr-FR" sz="1800" dirty="0">
                          <a:latin typeface="+mn-lt"/>
                          <a:cs typeface="+mn-cs"/>
                        </a:rPr>
                        <a:t>de</a:t>
                      </a:r>
                      <a:r>
                        <a:rPr lang="fr-FR" sz="1800" baseline="0" dirty="0">
                          <a:latin typeface="+mn-lt"/>
                          <a:cs typeface="+mn-cs"/>
                        </a:rPr>
                        <a:t> base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2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carrée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octaédrique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26" grpId="0" build="p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691680" y="123478"/>
            <a:ext cx="5904656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ndalus" pitchFamily="18" charset="-78"/>
                <a:ea typeface="+mj-ea"/>
                <a:cs typeface="Andalus" pitchFamily="18" charset="-78"/>
              </a:rPr>
              <a:t>I.  La liaison covalente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ndalus" pitchFamily="18" charset="-78"/>
              <a:ea typeface="+mj-ea"/>
              <a:cs typeface="Andalus" pitchFamily="18" charset="-78"/>
            </a:endParaRPr>
          </a:p>
        </p:txBody>
      </p:sp>
      <p:sp>
        <p:nvSpPr>
          <p:cNvPr id="5" name="Titre 3"/>
          <p:cNvSpPr>
            <a:spLocks noGrp="1"/>
          </p:cNvSpPr>
          <p:nvPr>
            <p:ph type="title"/>
          </p:nvPr>
        </p:nvSpPr>
        <p:spPr>
          <a:xfrm>
            <a:off x="35496" y="1131590"/>
            <a:ext cx="8928992" cy="432048"/>
          </a:xfrm>
        </p:spPr>
        <p:txBody>
          <a:bodyPr/>
          <a:lstStyle/>
          <a:p>
            <a:pPr algn="l"/>
            <a:r>
              <a:rPr lang="fr-FR" sz="2400" dirty="0">
                <a:solidFill>
                  <a:srgbClr val="0070C0"/>
                </a:solidFill>
              </a:rPr>
              <a:t> I-3. Polarité et moment dipolaire </a:t>
            </a:r>
            <a:endParaRPr lang="fr-FR" sz="2400" b="0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512" y="1563638"/>
            <a:ext cx="85689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>
                <a:latin typeface="Andalus" pitchFamily="18" charset="-78"/>
                <a:cs typeface="Andalus" pitchFamily="18" charset="-78"/>
              </a:rPr>
              <a:t>	</a:t>
            </a:r>
            <a:r>
              <a:rPr lang="fr-FR" sz="24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a- La polarité </a:t>
            </a:r>
          </a:p>
          <a:p>
            <a:pPr algn="just">
              <a:lnSpc>
                <a:spcPct val="150000"/>
              </a:lnSpc>
            </a:pPr>
            <a:r>
              <a:rPr lang="fr-FR" sz="2400" dirty="0">
                <a:latin typeface="Andalus" pitchFamily="18" charset="-78"/>
                <a:cs typeface="Andalus" pitchFamily="18" charset="-78"/>
              </a:rPr>
              <a:t>Soit une liaison A-B de, si l’atome </a:t>
            </a:r>
            <a:r>
              <a:rPr lang="fr-FR" sz="2400" b="1" dirty="0">
                <a:latin typeface="Andalus" pitchFamily="18" charset="-78"/>
                <a:cs typeface="Andalus" pitchFamily="18" charset="-78"/>
              </a:rPr>
              <a:t>A</a:t>
            </a:r>
            <a:r>
              <a:rPr lang="fr-FR" sz="2400" dirty="0">
                <a:latin typeface="Andalus" pitchFamily="18" charset="-78"/>
                <a:cs typeface="Andalus" pitchFamily="18" charset="-78"/>
              </a:rPr>
              <a:t> est moins électronégatif que </a:t>
            </a:r>
            <a:r>
              <a:rPr lang="fr-FR" sz="2400" b="1" dirty="0">
                <a:latin typeface="Andalus" pitchFamily="18" charset="-78"/>
                <a:cs typeface="Andalus" pitchFamily="18" charset="-78"/>
              </a:rPr>
              <a:t>B</a:t>
            </a:r>
            <a:r>
              <a:rPr lang="fr-FR" sz="2400" dirty="0">
                <a:latin typeface="Andalus" pitchFamily="18" charset="-78"/>
                <a:cs typeface="Andalus" pitchFamily="18" charset="-78"/>
              </a:rPr>
              <a:t> le nuage électronique est déplacé vers </a:t>
            </a:r>
            <a:r>
              <a:rPr lang="fr-FR" sz="2400" b="1" dirty="0">
                <a:latin typeface="Andalus" pitchFamily="18" charset="-78"/>
                <a:cs typeface="Andalus" pitchFamily="18" charset="-78"/>
              </a:rPr>
              <a:t>B</a:t>
            </a:r>
            <a:r>
              <a:rPr lang="fr-FR" sz="2400" dirty="0">
                <a:latin typeface="Andalus" pitchFamily="18" charset="-78"/>
                <a:cs typeface="Andalus" pitchFamily="18" charset="-78"/>
              </a:rPr>
              <a:t>. Alors On dit que la liaison A-B est polaire ou polarisée.</a:t>
            </a:r>
          </a:p>
          <a:p>
            <a:pPr algn="just">
              <a:lnSpc>
                <a:spcPct val="150000"/>
              </a:lnSpc>
            </a:pPr>
            <a:r>
              <a:rPr lang="fr-FR" sz="2400" dirty="0">
                <a:latin typeface="Andalus" pitchFamily="18" charset="-78"/>
                <a:cs typeface="Andalus" pitchFamily="18" charset="-78"/>
              </a:rPr>
              <a:t>La liaison n’est pas 100% covalente même si les électronégativités sont proches.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/>
          <p:cNvGrpSpPr/>
          <p:nvPr/>
        </p:nvGrpSpPr>
        <p:grpSpPr>
          <a:xfrm>
            <a:off x="6372200" y="2644716"/>
            <a:ext cx="2592288" cy="1439202"/>
            <a:chOff x="1989808" y="3588116"/>
            <a:chExt cx="2228850" cy="1583124"/>
          </a:xfrm>
        </p:grpSpPr>
        <p:pic>
          <p:nvPicPr>
            <p:cNvPr id="4105" name="Picture 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89808" y="3588116"/>
              <a:ext cx="2228850" cy="12096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ZoneTexte 17"/>
            <p:cNvSpPr txBox="1"/>
            <p:nvPr/>
          </p:nvSpPr>
          <p:spPr>
            <a:xfrm>
              <a:off x="3041370" y="4745298"/>
              <a:ext cx="30649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b="1" i="1" dirty="0">
                  <a:latin typeface="Andalus" pitchFamily="18" charset="-78"/>
                  <a:cs typeface="Andalus" pitchFamily="18" charset="-78"/>
                </a:rPr>
                <a:t>d</a:t>
              </a: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2195736" y="4801908"/>
              <a:ext cx="3097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b="1" i="1" dirty="0">
                  <a:latin typeface="Andalus" pitchFamily="18" charset="-78"/>
                  <a:cs typeface="Andalus" pitchFamily="18" charset="-78"/>
                </a:rPr>
                <a:t>B</a:t>
              </a: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3833458" y="4801908"/>
              <a:ext cx="3241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b="1" i="1" dirty="0">
                  <a:latin typeface="Andalus" pitchFamily="18" charset="-78"/>
                  <a:cs typeface="Andalus" pitchFamily="18" charset="-78"/>
                </a:rPr>
                <a:t>A</a:t>
              </a:r>
            </a:p>
          </p:txBody>
        </p:sp>
      </p:grpSp>
      <p:sp>
        <p:nvSpPr>
          <p:cNvPr id="3" name="Espace réservé du contenu 2"/>
          <p:cNvSpPr txBox="1">
            <a:spLocks/>
          </p:cNvSpPr>
          <p:nvPr/>
        </p:nvSpPr>
        <p:spPr>
          <a:xfrm>
            <a:off x="107504" y="915566"/>
            <a:ext cx="8640960" cy="2016224"/>
          </a:xfrm>
          <a:prstGeom prst="rect">
            <a:avLst/>
          </a:prstGeom>
        </p:spPr>
        <p:txBody>
          <a:bodyPr>
            <a:noAutofit/>
          </a:bodyPr>
          <a:lstStyle/>
          <a:p>
            <a:pPr marL="800100" marR="0" lvl="2" indent="-2286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2000" b="1" u="sng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b</a:t>
            </a:r>
            <a:r>
              <a:rPr kumimoji="0" lang="fr-FR" sz="2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-Moment dipolaire </a:t>
            </a:r>
          </a:p>
          <a:p>
            <a:pPr indent="-342900" algn="just">
              <a:lnSpc>
                <a:spcPct val="150000"/>
              </a:lnSpc>
              <a:spcBef>
                <a:spcPct val="20000"/>
              </a:spcBef>
            </a:pPr>
            <a:r>
              <a:rPr lang="fr-FR" sz="2000" dirty="0">
                <a:latin typeface="Andalus" pitchFamily="18" charset="-78"/>
                <a:cs typeface="Andalus" pitchFamily="18" charset="-78"/>
              </a:rPr>
              <a:t>Soit une liaison A-B polaire  et de longueur </a:t>
            </a:r>
            <a:r>
              <a:rPr lang="fr-FR" sz="2000" b="1" dirty="0">
                <a:latin typeface="Andalus" pitchFamily="18" charset="-78"/>
                <a:cs typeface="Andalus" pitchFamily="18" charset="-78"/>
              </a:rPr>
              <a:t>d</a:t>
            </a:r>
            <a:r>
              <a:rPr lang="fr-FR" sz="2000" dirty="0">
                <a:latin typeface="Andalus" pitchFamily="18" charset="-78"/>
                <a:cs typeface="Andalus" pitchFamily="18" charset="-78"/>
              </a:rPr>
              <a:t>. Cette liaison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est équivalente à un dipôle électrique formé de deux charge  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+q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 sur 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A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 et 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-q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  sur 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B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.  </a:t>
            </a:r>
          </a:p>
          <a:p>
            <a:pPr indent="-342900" algn="just">
              <a:lnSpc>
                <a:spcPct val="150000"/>
              </a:lnSpc>
              <a:spcBef>
                <a:spcPct val="20000"/>
              </a:spcBef>
            </a:pPr>
            <a:r>
              <a:rPr lang="fr-FR" sz="2000" dirty="0">
                <a:latin typeface="Andalus" pitchFamily="18" charset="-78"/>
                <a:cs typeface="Andalus" pitchFamily="18" charset="-78"/>
              </a:rPr>
              <a:t>Un dipôle est caractérisé par:</a:t>
            </a:r>
          </a:p>
          <a:p>
            <a:pPr indent="-342900" algn="just">
              <a:lnSpc>
                <a:spcPct val="150000"/>
              </a:lnSpc>
              <a:spcBef>
                <a:spcPct val="20000"/>
              </a:spcBef>
              <a:buFontTx/>
              <a:buChar char="-"/>
            </a:pPr>
            <a:r>
              <a:rPr lang="fr-FR" dirty="0">
                <a:latin typeface="Andalus" pitchFamily="18" charset="-78"/>
                <a:cs typeface="Andalus" pitchFamily="18" charset="-78"/>
              </a:rPr>
              <a:t>son vecteur moment dipolaire orienté du moins vers le plus.</a:t>
            </a:r>
          </a:p>
          <a:p>
            <a:pPr indent="-342900" algn="just">
              <a:lnSpc>
                <a:spcPct val="150000"/>
              </a:lnSpc>
              <a:spcBef>
                <a:spcPct val="20000"/>
              </a:spcBef>
              <a:buFontTx/>
              <a:buChar char="-"/>
            </a:pPr>
            <a:endParaRPr lang="fr-FR" dirty="0">
              <a:latin typeface="Andalus" pitchFamily="18" charset="-78"/>
              <a:cs typeface="Andalus" pitchFamily="18" charset="-78"/>
            </a:endParaRPr>
          </a:p>
          <a:p>
            <a:pPr indent="-342900" algn="just">
              <a:lnSpc>
                <a:spcPct val="150000"/>
              </a:lnSpc>
              <a:spcBef>
                <a:spcPct val="20000"/>
              </a:spcBef>
              <a:buFontTx/>
              <a:buChar char="-"/>
            </a:pPr>
            <a:r>
              <a:rPr lang="fr-FR" dirty="0">
                <a:latin typeface="Andalus" pitchFamily="18" charset="-78"/>
                <a:cs typeface="Andalus" pitchFamily="18" charset="-78"/>
              </a:rPr>
              <a:t> son moment dipolaire : </a:t>
            </a:r>
          </a:p>
          <a:p>
            <a:pPr marL="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4098" name="AutoShape 2" descr="Les molécules-Modèle vectoriel si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100" name="AutoShape 4" descr="Les molécules-Modèle vectoriel si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102" name="AutoShape 6" descr="Les molécules-Modèle vectoriel si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3" name="Groupe 11"/>
          <p:cNvGrpSpPr/>
          <p:nvPr/>
        </p:nvGrpSpPr>
        <p:grpSpPr>
          <a:xfrm>
            <a:off x="2843808" y="3867894"/>
            <a:ext cx="3168352" cy="482352"/>
            <a:chOff x="2872446" y="4271392"/>
            <a:chExt cx="3168352" cy="482352"/>
          </a:xfrm>
        </p:grpSpPr>
        <p:sp>
          <p:nvSpPr>
            <p:cNvPr id="24" name="Rectangle 23"/>
            <p:cNvSpPr/>
            <p:nvPr/>
          </p:nvSpPr>
          <p:spPr>
            <a:xfrm>
              <a:off x="2872446" y="4271392"/>
              <a:ext cx="1944216" cy="482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rgbClr val="FF0000"/>
                  </a:solidFill>
                  <a:latin typeface="Symbol" pitchFamily="18" charset="2"/>
                  <a:cs typeface="Andalus" pitchFamily="18" charset="-78"/>
                </a:rPr>
                <a:t>m</a:t>
              </a:r>
              <a:r>
                <a:rPr lang="fr-FR" sz="2400" b="1" dirty="0">
                  <a:solidFill>
                    <a:srgbClr val="FF0000"/>
                  </a:solidFill>
                  <a:latin typeface="Andalus" pitchFamily="18" charset="-78"/>
                  <a:cs typeface="Andalus" pitchFamily="18" charset="-78"/>
                </a:rPr>
                <a:t> = q x d </a:t>
              </a: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4841431" y="4334108"/>
              <a:ext cx="1199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Andalus" pitchFamily="18" charset="-78"/>
                  <a:cs typeface="Andalus" pitchFamily="18" charset="-78"/>
                </a:rPr>
                <a:t>Debye (D )</a:t>
              </a:r>
            </a:p>
          </p:txBody>
        </p:sp>
      </p:grpSp>
      <p:sp>
        <p:nvSpPr>
          <p:cNvPr id="31" name="Espace réservé du contenu 2"/>
          <p:cNvSpPr txBox="1">
            <a:spLocks/>
          </p:cNvSpPr>
          <p:nvPr/>
        </p:nvSpPr>
        <p:spPr>
          <a:xfrm>
            <a:off x="1259632" y="4587974"/>
            <a:ext cx="5616624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-342900" algn="just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  q</a:t>
            </a:r>
            <a:r>
              <a:rPr kumimoji="0" lang="fr-FR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 : en Coulomb </a:t>
            </a: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  d :  </a:t>
            </a:r>
            <a:r>
              <a:rPr kumimoji="0" lang="fr-FR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en mètre.    </a:t>
            </a: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1D = 3,336 10 </a:t>
            </a:r>
            <a:r>
              <a:rPr kumimoji="0" lang="fr-FR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-30</a:t>
            </a: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 </a:t>
            </a:r>
            <a:r>
              <a:rPr kumimoji="0" lang="fr-FR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C.m</a:t>
            </a: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 </a:t>
            </a:r>
          </a:p>
        </p:txBody>
      </p:sp>
      <p:sp>
        <p:nvSpPr>
          <p:cNvPr id="32" name="Titre 1"/>
          <p:cNvSpPr txBox="1">
            <a:spLocks/>
          </p:cNvSpPr>
          <p:nvPr/>
        </p:nvSpPr>
        <p:spPr>
          <a:xfrm>
            <a:off x="1691680" y="123478"/>
            <a:ext cx="5904656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ndalus" pitchFamily="18" charset="-78"/>
                <a:ea typeface="+mj-ea"/>
                <a:cs typeface="Andalus" pitchFamily="18" charset="-78"/>
              </a:rPr>
              <a:t>I.  La liaison covalente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ndalus" pitchFamily="18" charset="-78"/>
              <a:ea typeface="+mj-ea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691680" y="123478"/>
            <a:ext cx="5904656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ndalus" pitchFamily="18" charset="-78"/>
                <a:ea typeface="+mj-ea"/>
                <a:cs typeface="Andalus" pitchFamily="18" charset="-78"/>
              </a:rPr>
              <a:t>I.  La liaison covalente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ndalus" pitchFamily="18" charset="-78"/>
              <a:ea typeface="+mj-ea"/>
              <a:cs typeface="Andalus" pitchFamily="18" charset="-78"/>
            </a:endParaRPr>
          </a:p>
        </p:txBody>
      </p:sp>
      <p:sp>
        <p:nvSpPr>
          <p:cNvPr id="5" name="Titre 3"/>
          <p:cNvSpPr>
            <a:spLocks noGrp="1"/>
          </p:cNvSpPr>
          <p:nvPr>
            <p:ph type="title"/>
          </p:nvPr>
        </p:nvSpPr>
        <p:spPr>
          <a:xfrm>
            <a:off x="35496" y="1131590"/>
            <a:ext cx="8928992" cy="432048"/>
          </a:xfrm>
        </p:spPr>
        <p:txBody>
          <a:bodyPr/>
          <a:lstStyle/>
          <a:p>
            <a:pPr algn="l"/>
            <a:r>
              <a:rPr lang="fr-FR" sz="2400" dirty="0">
                <a:solidFill>
                  <a:srgbClr val="0070C0"/>
                </a:solidFill>
              </a:rPr>
              <a:t> I-2. Théorie de Gillespie  ou théorie V.S.E.P.R. </a:t>
            </a:r>
            <a:endParaRPr lang="fr-FR" sz="2400" b="0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512" y="1699810"/>
            <a:ext cx="8568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>
                <a:latin typeface="Andalus" pitchFamily="18" charset="-78"/>
                <a:cs typeface="Andalus" pitchFamily="18" charset="-78"/>
              </a:rPr>
              <a:t>	En 1957, Ronald James Gillespie a proposé une méthode élémentaire de prévision de la géométrie des molécules simples, fondée sur l’utilisation des formules de Lewis. Cette méthode porte le nom de VSEPR -</a:t>
            </a:r>
            <a:r>
              <a:rPr lang="fr-FR" sz="2400" i="1" dirty="0">
                <a:latin typeface="Andalus" pitchFamily="18" charset="-78"/>
                <a:cs typeface="Andalus" pitchFamily="18" charset="-78"/>
              </a:rPr>
              <a:t>Valence </a:t>
            </a:r>
            <a:r>
              <a:rPr lang="fr-FR" sz="2400" i="1" dirty="0" err="1">
                <a:latin typeface="Andalus" pitchFamily="18" charset="-78"/>
                <a:cs typeface="Andalus" pitchFamily="18" charset="-78"/>
              </a:rPr>
              <a:t>shell</a:t>
            </a:r>
            <a:r>
              <a:rPr lang="fr-FR" sz="2400" i="1" dirty="0">
                <a:latin typeface="Andalus" pitchFamily="18" charset="-78"/>
                <a:cs typeface="Andalus" pitchFamily="18" charset="-78"/>
              </a:rPr>
              <a:t> </a:t>
            </a:r>
            <a:r>
              <a:rPr lang="fr-FR" sz="2400" i="1" dirty="0" err="1">
                <a:latin typeface="Andalus" pitchFamily="18" charset="-78"/>
                <a:cs typeface="Andalus" pitchFamily="18" charset="-78"/>
              </a:rPr>
              <a:t>electron</a:t>
            </a:r>
            <a:r>
              <a:rPr lang="fr-FR" sz="2400" i="1" dirty="0">
                <a:latin typeface="Andalus" pitchFamily="18" charset="-78"/>
                <a:cs typeface="Andalus" pitchFamily="18" charset="-78"/>
              </a:rPr>
              <a:t> pair </a:t>
            </a:r>
            <a:r>
              <a:rPr lang="fr-FR" sz="2400" i="1" dirty="0" err="1">
                <a:latin typeface="Andalus" pitchFamily="18" charset="-78"/>
                <a:cs typeface="Andalus" pitchFamily="18" charset="-78"/>
              </a:rPr>
              <a:t>repulsion</a:t>
            </a:r>
            <a:r>
              <a:rPr lang="fr-FR" sz="2400" i="1" dirty="0">
                <a:latin typeface="Andalus" pitchFamily="18" charset="-78"/>
                <a:cs typeface="Andalus" pitchFamily="18" charset="-78"/>
              </a:rPr>
              <a:t> </a:t>
            </a:r>
            <a:r>
              <a:rPr lang="fr-FR" sz="2400" dirty="0">
                <a:latin typeface="Andalus" pitchFamily="18" charset="-78"/>
                <a:cs typeface="Andalus" pitchFamily="18" charset="-78"/>
              </a:rPr>
              <a:t>ou répulsion des paires électroniques de valence.</a:t>
            </a:r>
          </a:p>
        </p:txBody>
      </p:sp>
      <p:pic>
        <p:nvPicPr>
          <p:cNvPr id="14338" name="Picture 2" descr="Ronald Gillespie - Alchetron, The Free Social Encyclope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25958" y="51470"/>
            <a:ext cx="510538" cy="725658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318069" y="494551"/>
            <a:ext cx="12143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/>
              <a:t>Ronald Gillespie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riangle isocèle 24"/>
          <p:cNvSpPr/>
          <p:nvPr/>
        </p:nvSpPr>
        <p:spPr>
          <a:xfrm rot="5400000">
            <a:off x="1583669" y="3255825"/>
            <a:ext cx="1728191" cy="1080121"/>
          </a:xfrm>
          <a:prstGeom prst="triangle">
            <a:avLst>
              <a:gd name="adj" fmla="val 4968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179512" y="987574"/>
            <a:ext cx="8568952" cy="1051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dirty="0">
                <a:latin typeface="Andalus" pitchFamily="18" charset="-78"/>
                <a:cs typeface="Andalus" pitchFamily="18" charset="-78"/>
              </a:rPr>
              <a:t>Le moment dipolaire d’une molécule peut être considéré comme la somme vectorielle des moments dipolaire des différentes liaisons:</a:t>
            </a:r>
          </a:p>
          <a:p>
            <a:pPr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 t="11200" r="26259"/>
          <a:stretch>
            <a:fillRect/>
          </a:stretch>
        </p:blipFill>
        <p:spPr bwMode="auto">
          <a:xfrm>
            <a:off x="4355976" y="1491630"/>
            <a:ext cx="2592288" cy="1330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 l="79570" t="38231" b="46895"/>
          <a:stretch>
            <a:fillRect/>
          </a:stretch>
        </p:blipFill>
        <p:spPr bwMode="auto">
          <a:xfrm>
            <a:off x="6804248" y="1851670"/>
            <a:ext cx="208823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ZoneTexte 16"/>
          <p:cNvSpPr txBox="1"/>
          <p:nvPr/>
        </p:nvSpPr>
        <p:spPr>
          <a:xfrm>
            <a:off x="51946" y="2254101"/>
            <a:ext cx="2074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Exemple : H</a:t>
            </a:r>
            <a:r>
              <a:rPr lang="fr-FR" sz="2400" baseline="-250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2</a:t>
            </a:r>
            <a:r>
              <a:rPr lang="fr-FR" sz="2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O</a:t>
            </a:r>
          </a:p>
        </p:txBody>
      </p:sp>
      <p:pic>
        <p:nvPicPr>
          <p:cNvPr id="3074" name="Picture 2" descr="Solution"/>
          <p:cNvPicPr>
            <a:picLocks noChangeAspect="1" noChangeArrowheads="1"/>
          </p:cNvPicPr>
          <p:nvPr/>
        </p:nvPicPr>
        <p:blipFill>
          <a:blip r:embed="rId4" cstate="print"/>
          <a:srcRect l="13773" t="10356" r="4011" b="20604"/>
          <a:stretch>
            <a:fillRect/>
          </a:stretch>
        </p:blipFill>
        <p:spPr bwMode="auto">
          <a:xfrm>
            <a:off x="467544" y="2643758"/>
            <a:ext cx="2952328" cy="1440160"/>
          </a:xfrm>
          <a:prstGeom prst="rect">
            <a:avLst/>
          </a:prstGeom>
          <a:noFill/>
        </p:spPr>
      </p:pic>
      <p:grpSp>
        <p:nvGrpSpPr>
          <p:cNvPr id="10" name="Groupe 9"/>
          <p:cNvGrpSpPr/>
          <p:nvPr/>
        </p:nvGrpSpPr>
        <p:grpSpPr>
          <a:xfrm>
            <a:off x="539552" y="2931790"/>
            <a:ext cx="2736304" cy="936104"/>
            <a:chOff x="611560" y="2931790"/>
            <a:chExt cx="2736304" cy="936104"/>
          </a:xfrm>
        </p:grpSpPr>
        <p:pic>
          <p:nvPicPr>
            <p:cNvPr id="3078" name="Picture 6" descr="Solution"/>
            <p:cNvPicPr>
              <a:picLocks noChangeAspect="1" noChangeArrowheads="1"/>
            </p:cNvPicPr>
            <p:nvPr/>
          </p:nvPicPr>
          <p:blipFill>
            <a:blip r:embed="rId5" cstate="print"/>
            <a:srcRect l="56148" t="22567" r="5752" b="40762"/>
            <a:stretch>
              <a:fillRect/>
            </a:stretch>
          </p:blipFill>
          <p:spPr bwMode="auto">
            <a:xfrm>
              <a:off x="1979712" y="2931790"/>
              <a:ext cx="1368152" cy="936104"/>
            </a:xfrm>
            <a:prstGeom prst="rect">
              <a:avLst/>
            </a:prstGeom>
            <a:noFill/>
          </p:spPr>
        </p:pic>
        <p:pic>
          <p:nvPicPr>
            <p:cNvPr id="9" name="Picture 6" descr="Solution"/>
            <p:cNvPicPr>
              <a:picLocks noChangeAspect="1" noChangeArrowheads="1"/>
            </p:cNvPicPr>
            <p:nvPr/>
          </p:nvPicPr>
          <p:blipFill>
            <a:blip r:embed="rId5" cstate="print"/>
            <a:srcRect l="12032" t="22567" r="47862" b="40762"/>
            <a:stretch>
              <a:fillRect/>
            </a:stretch>
          </p:blipFill>
          <p:spPr bwMode="auto">
            <a:xfrm>
              <a:off x="611560" y="2931790"/>
              <a:ext cx="1440160" cy="936104"/>
            </a:xfrm>
            <a:prstGeom prst="rect">
              <a:avLst/>
            </a:prstGeom>
            <a:noFill/>
          </p:spPr>
        </p:pic>
      </p:grpSp>
      <p:grpSp>
        <p:nvGrpSpPr>
          <p:cNvPr id="34" name="Groupe 33"/>
          <p:cNvGrpSpPr/>
          <p:nvPr/>
        </p:nvGrpSpPr>
        <p:grpSpPr>
          <a:xfrm>
            <a:off x="395536" y="2643758"/>
            <a:ext cx="2952328" cy="2139702"/>
            <a:chOff x="395536" y="2643758"/>
            <a:chExt cx="2952328" cy="2139702"/>
          </a:xfrm>
        </p:grpSpPr>
        <p:grpSp>
          <p:nvGrpSpPr>
            <p:cNvPr id="12" name="Groupe 11"/>
            <p:cNvGrpSpPr/>
            <p:nvPr/>
          </p:nvGrpSpPr>
          <p:grpSpPr>
            <a:xfrm>
              <a:off x="1835696" y="2643758"/>
              <a:ext cx="648072" cy="2139702"/>
              <a:chOff x="3563888" y="2571750"/>
              <a:chExt cx="648072" cy="2139702"/>
            </a:xfrm>
          </p:grpSpPr>
          <p:pic>
            <p:nvPicPr>
              <p:cNvPr id="21" name="Picture 6" descr="Solution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52137" t="16178" r="43852" b="38688"/>
              <a:stretch>
                <a:fillRect/>
              </a:stretch>
            </p:blipFill>
            <p:spPr bwMode="auto">
              <a:xfrm>
                <a:off x="3563888" y="2571750"/>
                <a:ext cx="144016" cy="1152128"/>
              </a:xfrm>
              <a:prstGeom prst="rect">
                <a:avLst/>
              </a:prstGeom>
              <a:noFill/>
            </p:spPr>
          </p:pic>
          <p:pic>
            <p:nvPicPr>
              <p:cNvPr id="11" name="Picture 6" descr="Solution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52137" t="61312" r="29815"/>
              <a:stretch>
                <a:fillRect/>
              </a:stretch>
            </p:blipFill>
            <p:spPr bwMode="auto">
              <a:xfrm>
                <a:off x="3563888" y="3723878"/>
                <a:ext cx="648072" cy="987574"/>
              </a:xfrm>
              <a:prstGeom prst="rect">
                <a:avLst/>
              </a:prstGeom>
              <a:noFill/>
            </p:spPr>
          </p:pic>
        </p:grpSp>
        <p:pic>
          <p:nvPicPr>
            <p:cNvPr id="18" name="Picture 6" descr="Solution"/>
            <p:cNvPicPr>
              <a:picLocks noChangeAspect="1" noChangeArrowheads="1"/>
            </p:cNvPicPr>
            <p:nvPr/>
          </p:nvPicPr>
          <p:blipFill>
            <a:blip r:embed="rId5" cstate="print"/>
            <a:srcRect l="12032" t="59238" r="5752"/>
            <a:stretch>
              <a:fillRect/>
            </a:stretch>
          </p:blipFill>
          <p:spPr bwMode="auto">
            <a:xfrm>
              <a:off x="395536" y="3723878"/>
              <a:ext cx="2952328" cy="1040532"/>
            </a:xfrm>
            <a:prstGeom prst="rect">
              <a:avLst/>
            </a:prstGeom>
            <a:noFill/>
          </p:spPr>
        </p:pic>
      </p:grpSp>
      <p:grpSp>
        <p:nvGrpSpPr>
          <p:cNvPr id="33" name="Groupe 32"/>
          <p:cNvGrpSpPr/>
          <p:nvPr/>
        </p:nvGrpSpPr>
        <p:grpSpPr>
          <a:xfrm>
            <a:off x="395536" y="2643758"/>
            <a:ext cx="3312368" cy="1152128"/>
            <a:chOff x="467544" y="2643758"/>
            <a:chExt cx="3312368" cy="1152128"/>
          </a:xfrm>
        </p:grpSpPr>
        <p:pic>
          <p:nvPicPr>
            <p:cNvPr id="61442" name="Picture 2" descr="http://www2.chm.ulaval.ca/ttdang/chm10098_a04/materiel_cours/notes_cours/liaison_chimique/h2o-a6.gif"/>
            <p:cNvPicPr>
              <a:picLocks noChangeAspect="1" noChangeArrowheads="1"/>
            </p:cNvPicPr>
            <p:nvPr/>
          </p:nvPicPr>
          <p:blipFill>
            <a:blip r:embed="rId6" cstate="print"/>
            <a:srcRect l="84222" t="45861" r="3747" b="40331"/>
            <a:stretch>
              <a:fillRect/>
            </a:stretch>
          </p:blipFill>
          <p:spPr bwMode="auto">
            <a:xfrm>
              <a:off x="3347864" y="3507854"/>
              <a:ext cx="432048" cy="288032"/>
            </a:xfrm>
            <a:prstGeom prst="rect">
              <a:avLst/>
            </a:prstGeom>
            <a:noFill/>
          </p:spPr>
        </p:pic>
        <p:pic>
          <p:nvPicPr>
            <p:cNvPr id="19" name="Picture 2" descr="http://www2.chm.ulaval.ca/ttdang/chm10098_a04/materiel_cours/notes_cours/liaison_chimique/h2o-a6.gif"/>
            <p:cNvPicPr>
              <a:picLocks noChangeAspect="1" noChangeArrowheads="1"/>
            </p:cNvPicPr>
            <p:nvPr/>
          </p:nvPicPr>
          <p:blipFill>
            <a:blip r:embed="rId6" cstate="print"/>
            <a:srcRect l="48127" t="6904" r="39841" b="81261"/>
            <a:stretch>
              <a:fillRect/>
            </a:stretch>
          </p:blipFill>
          <p:spPr bwMode="auto">
            <a:xfrm>
              <a:off x="1979712" y="2684906"/>
              <a:ext cx="432048" cy="246884"/>
            </a:xfrm>
            <a:prstGeom prst="rect">
              <a:avLst/>
            </a:prstGeom>
            <a:noFill/>
          </p:spPr>
        </p:pic>
        <p:pic>
          <p:nvPicPr>
            <p:cNvPr id="22" name="Picture 2" descr="http://www2.chm.ulaval.ca/ttdang/chm10098_a04/materiel_cours/notes_cours/liaison_chimique/h2o-a6.gif"/>
            <p:cNvPicPr>
              <a:picLocks noChangeAspect="1" noChangeArrowheads="1"/>
            </p:cNvPicPr>
            <p:nvPr/>
          </p:nvPicPr>
          <p:blipFill>
            <a:blip r:embed="rId6" cstate="print"/>
            <a:srcRect l="48127" t="6904" r="39841" b="81261"/>
            <a:stretch>
              <a:fillRect/>
            </a:stretch>
          </p:blipFill>
          <p:spPr bwMode="auto">
            <a:xfrm>
              <a:off x="1619672" y="2643758"/>
              <a:ext cx="432048" cy="246884"/>
            </a:xfrm>
            <a:prstGeom prst="rect">
              <a:avLst/>
            </a:prstGeom>
            <a:noFill/>
          </p:spPr>
        </p:pic>
        <p:pic>
          <p:nvPicPr>
            <p:cNvPr id="23" name="Picture 2" descr="http://www2.chm.ulaval.ca/ttdang/chm10098_a04/materiel_cours/notes_cours/liaison_chimique/h2o-a6.gif"/>
            <p:cNvPicPr>
              <a:picLocks noChangeAspect="1" noChangeArrowheads="1"/>
            </p:cNvPicPr>
            <p:nvPr/>
          </p:nvPicPr>
          <p:blipFill>
            <a:blip r:embed="rId6" cstate="print"/>
            <a:srcRect l="84222" t="45861" r="3747" b="40331"/>
            <a:stretch>
              <a:fillRect/>
            </a:stretch>
          </p:blipFill>
          <p:spPr bwMode="auto">
            <a:xfrm>
              <a:off x="467544" y="3435846"/>
              <a:ext cx="432048" cy="288032"/>
            </a:xfrm>
            <a:prstGeom prst="rect">
              <a:avLst/>
            </a:prstGeom>
            <a:noFill/>
          </p:spPr>
        </p:pic>
      </p:grpSp>
      <p:sp>
        <p:nvSpPr>
          <p:cNvPr id="24" name="Titre 1"/>
          <p:cNvSpPr txBox="1">
            <a:spLocks/>
          </p:cNvSpPr>
          <p:nvPr/>
        </p:nvSpPr>
        <p:spPr>
          <a:xfrm>
            <a:off x="1691680" y="123478"/>
            <a:ext cx="5904656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ndalus" pitchFamily="18" charset="-78"/>
                <a:ea typeface="+mj-ea"/>
                <a:cs typeface="Andalus" pitchFamily="18" charset="-78"/>
              </a:rPr>
              <a:t>I.  La liaison covalente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ndalus" pitchFamily="18" charset="-78"/>
              <a:ea typeface="+mj-ea"/>
              <a:cs typeface="Andalus" pitchFamily="18" charset="-78"/>
            </a:endParaRPr>
          </a:p>
        </p:txBody>
      </p:sp>
      <p:grpSp>
        <p:nvGrpSpPr>
          <p:cNvPr id="31" name="Groupe 30"/>
          <p:cNvGrpSpPr/>
          <p:nvPr/>
        </p:nvGrpSpPr>
        <p:grpSpPr>
          <a:xfrm>
            <a:off x="1923491" y="3579862"/>
            <a:ext cx="2128666" cy="936104"/>
            <a:chOff x="1923491" y="3939902"/>
            <a:chExt cx="2128666" cy="936104"/>
          </a:xfrm>
        </p:grpSpPr>
        <p:pic>
          <p:nvPicPr>
            <p:cNvPr id="28" name="Picture 8" descr="Solution"/>
            <p:cNvPicPr>
              <a:picLocks noChangeAspect="1" noChangeArrowheads="1"/>
            </p:cNvPicPr>
            <p:nvPr/>
          </p:nvPicPr>
          <p:blipFill>
            <a:blip r:embed="rId4" cstate="print"/>
            <a:srcRect l="48127" t="32547" r="39841" b="60055"/>
            <a:stretch>
              <a:fillRect/>
            </a:stretch>
          </p:blipFill>
          <p:spPr bwMode="auto">
            <a:xfrm rot="4709205">
              <a:off x="2559897" y="4057712"/>
              <a:ext cx="382461" cy="173846"/>
            </a:xfrm>
            <a:prstGeom prst="rect">
              <a:avLst/>
            </a:prstGeom>
            <a:noFill/>
          </p:spPr>
        </p:pic>
        <p:grpSp>
          <p:nvGrpSpPr>
            <p:cNvPr id="27" name="Groupe 26"/>
            <p:cNvGrpSpPr/>
            <p:nvPr/>
          </p:nvGrpSpPr>
          <p:grpSpPr>
            <a:xfrm>
              <a:off x="1923491" y="3939902"/>
              <a:ext cx="2128666" cy="936104"/>
              <a:chOff x="2011286" y="3579862"/>
              <a:chExt cx="2128666" cy="936104"/>
            </a:xfrm>
          </p:grpSpPr>
          <p:cxnSp>
            <p:nvCxnSpPr>
              <p:cNvPr id="26" name="Connecteur droit 25"/>
              <p:cNvCxnSpPr/>
              <p:nvPr/>
            </p:nvCxnSpPr>
            <p:spPr>
              <a:xfrm>
                <a:off x="3131840" y="3795886"/>
                <a:ext cx="1008112" cy="7200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1448" name="Picture 8" descr="Solution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48127" t="31068" r="39841" b="48220"/>
              <a:stretch>
                <a:fillRect/>
              </a:stretch>
            </p:blipFill>
            <p:spPr bwMode="auto">
              <a:xfrm>
                <a:off x="3003611" y="4011910"/>
                <a:ext cx="432048" cy="432048"/>
              </a:xfrm>
              <a:prstGeom prst="rect">
                <a:avLst/>
              </a:prstGeom>
              <a:noFill/>
            </p:spPr>
          </p:pic>
          <p:sp>
            <p:nvSpPr>
              <p:cNvPr id="29" name="ZoneTexte 28"/>
              <p:cNvSpPr txBox="1"/>
              <p:nvPr/>
            </p:nvSpPr>
            <p:spPr>
              <a:xfrm>
                <a:off x="2011286" y="3579862"/>
                <a:ext cx="8483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180-105°</a:t>
                </a:r>
              </a:p>
            </p:txBody>
          </p:sp>
        </p:grpSp>
      </p:grpSp>
      <p:sp>
        <p:nvSpPr>
          <p:cNvPr id="30" name="ZoneTexte 29"/>
          <p:cNvSpPr txBox="1"/>
          <p:nvPr/>
        </p:nvSpPr>
        <p:spPr>
          <a:xfrm>
            <a:off x="4067944" y="2835176"/>
            <a:ext cx="5004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Théorème de Pythagore généralisé dans le triangle jaune </a:t>
            </a:r>
          </a:p>
          <a:p>
            <a:r>
              <a:rPr lang="fr-FR" sz="1600" dirty="0">
                <a:latin typeface="Symbol" pitchFamily="18" charset="2"/>
              </a:rPr>
              <a:t>m(</a:t>
            </a:r>
            <a:r>
              <a:rPr lang="fr-FR" sz="1600" dirty="0"/>
              <a:t>H</a:t>
            </a:r>
            <a:r>
              <a:rPr lang="fr-FR" sz="1600" baseline="-25000" dirty="0"/>
              <a:t>2</a:t>
            </a:r>
            <a:r>
              <a:rPr lang="fr-FR" sz="1600" dirty="0"/>
              <a:t>O) </a:t>
            </a:r>
            <a:r>
              <a:rPr lang="fr-FR" sz="1600" baseline="30000" dirty="0"/>
              <a:t>2</a:t>
            </a:r>
            <a:r>
              <a:rPr lang="fr-FR" sz="1600" dirty="0"/>
              <a:t> = </a:t>
            </a:r>
            <a:r>
              <a:rPr lang="fr-FR" sz="1600" dirty="0">
                <a:latin typeface="Symbol" pitchFamily="18" charset="2"/>
              </a:rPr>
              <a:t>m(</a:t>
            </a:r>
            <a:r>
              <a:rPr lang="fr-FR" sz="1600" dirty="0"/>
              <a:t>OH)</a:t>
            </a:r>
            <a:r>
              <a:rPr lang="fr-FR" sz="1600" baseline="30000" dirty="0"/>
              <a:t>2</a:t>
            </a:r>
            <a:r>
              <a:rPr lang="fr-FR" sz="1600" dirty="0"/>
              <a:t> + </a:t>
            </a:r>
            <a:r>
              <a:rPr lang="fr-FR" sz="1600" dirty="0">
                <a:latin typeface="Symbol" pitchFamily="18" charset="2"/>
              </a:rPr>
              <a:t>m(</a:t>
            </a:r>
            <a:r>
              <a:rPr lang="fr-FR" sz="1600" dirty="0"/>
              <a:t>OH)</a:t>
            </a:r>
            <a:r>
              <a:rPr lang="fr-FR" sz="1600" baseline="30000" dirty="0"/>
              <a:t>2</a:t>
            </a:r>
            <a:r>
              <a:rPr lang="fr-FR" sz="1600" dirty="0"/>
              <a:t> -2 </a:t>
            </a:r>
            <a:r>
              <a:rPr lang="fr-FR" sz="1600" dirty="0">
                <a:latin typeface="Symbol" pitchFamily="18" charset="2"/>
              </a:rPr>
              <a:t>m(</a:t>
            </a:r>
            <a:r>
              <a:rPr lang="fr-FR" sz="1600" dirty="0"/>
              <a:t>OH) </a:t>
            </a:r>
            <a:r>
              <a:rPr lang="fr-FR" sz="1600" dirty="0">
                <a:latin typeface="Symbol" pitchFamily="18" charset="2"/>
              </a:rPr>
              <a:t>m(</a:t>
            </a:r>
            <a:r>
              <a:rPr lang="fr-FR" sz="1600" dirty="0"/>
              <a:t>OH) Cos(180-105)</a:t>
            </a:r>
          </a:p>
          <a:p>
            <a:r>
              <a:rPr lang="fr-FR" sz="1600" dirty="0"/>
              <a:t>Cos (180-</a:t>
            </a:r>
            <a:r>
              <a:rPr lang="fr-FR" sz="1600" dirty="0">
                <a:latin typeface="Symbol" pitchFamily="18" charset="2"/>
              </a:rPr>
              <a:t>a</a:t>
            </a:r>
            <a:r>
              <a:rPr lang="fr-FR" sz="1600" dirty="0"/>
              <a:t>)= -Cos (</a:t>
            </a:r>
            <a:r>
              <a:rPr lang="fr-FR" sz="1600" dirty="0">
                <a:latin typeface="Symbol" pitchFamily="18" charset="2"/>
              </a:rPr>
              <a:t>a</a:t>
            </a:r>
            <a:r>
              <a:rPr lang="fr-FR" sz="1600" dirty="0"/>
              <a:t>)</a:t>
            </a:r>
          </a:p>
          <a:p>
            <a:endParaRPr lang="fr-FR" sz="1600" dirty="0"/>
          </a:p>
          <a:p>
            <a:r>
              <a:rPr lang="fr-FR" sz="1600" dirty="0">
                <a:latin typeface="Symbol" pitchFamily="18" charset="2"/>
              </a:rPr>
              <a:t>m(</a:t>
            </a:r>
            <a:r>
              <a:rPr lang="fr-FR" sz="1600" dirty="0"/>
              <a:t>H</a:t>
            </a:r>
            <a:r>
              <a:rPr lang="fr-FR" sz="1600" baseline="-25000" dirty="0"/>
              <a:t>2</a:t>
            </a:r>
            <a:r>
              <a:rPr lang="fr-FR" sz="1600" dirty="0"/>
              <a:t>O) </a:t>
            </a:r>
            <a:r>
              <a:rPr lang="fr-FR" sz="1600" baseline="30000" dirty="0"/>
              <a:t>2</a:t>
            </a:r>
            <a:r>
              <a:rPr lang="fr-FR" sz="1600" dirty="0"/>
              <a:t> = 2 </a:t>
            </a:r>
            <a:r>
              <a:rPr lang="fr-FR" sz="1600" dirty="0">
                <a:latin typeface="Symbol" pitchFamily="18" charset="2"/>
              </a:rPr>
              <a:t>m(</a:t>
            </a:r>
            <a:r>
              <a:rPr lang="fr-FR" sz="1600" dirty="0"/>
              <a:t>OH)</a:t>
            </a:r>
            <a:r>
              <a:rPr lang="fr-FR" sz="1600" baseline="30000" dirty="0"/>
              <a:t>2</a:t>
            </a:r>
            <a:r>
              <a:rPr lang="fr-FR" sz="1600" dirty="0"/>
              <a:t> + 2 </a:t>
            </a:r>
            <a:r>
              <a:rPr lang="fr-FR" sz="1600" dirty="0">
                <a:latin typeface="Symbol" pitchFamily="18" charset="2"/>
              </a:rPr>
              <a:t>m(</a:t>
            </a:r>
            <a:r>
              <a:rPr lang="fr-FR" sz="1600" dirty="0"/>
              <a:t>OH)</a:t>
            </a:r>
            <a:r>
              <a:rPr lang="fr-FR" sz="1600" baseline="30000" dirty="0"/>
              <a:t> 2</a:t>
            </a:r>
            <a:r>
              <a:rPr lang="fr-FR" sz="1600" dirty="0"/>
              <a:t> Cos(105)</a:t>
            </a:r>
          </a:p>
          <a:p>
            <a:r>
              <a:rPr lang="fr-FR" sz="1600" dirty="0">
                <a:latin typeface="Symbol" pitchFamily="18" charset="2"/>
              </a:rPr>
              <a:t>m(</a:t>
            </a:r>
            <a:r>
              <a:rPr lang="fr-FR" sz="1600" dirty="0"/>
              <a:t>H</a:t>
            </a:r>
            <a:r>
              <a:rPr lang="fr-FR" sz="1600" baseline="-25000" dirty="0"/>
              <a:t>2</a:t>
            </a:r>
            <a:r>
              <a:rPr lang="fr-FR" sz="1600" dirty="0"/>
              <a:t>O) </a:t>
            </a:r>
            <a:r>
              <a:rPr lang="fr-FR" sz="1600" baseline="30000" dirty="0"/>
              <a:t>2</a:t>
            </a:r>
            <a:r>
              <a:rPr lang="fr-FR" sz="1600" dirty="0"/>
              <a:t> = 2 </a:t>
            </a:r>
            <a:r>
              <a:rPr lang="fr-FR" sz="1600" dirty="0">
                <a:latin typeface="Symbol" pitchFamily="18" charset="2"/>
              </a:rPr>
              <a:t>m(</a:t>
            </a:r>
            <a:r>
              <a:rPr lang="fr-FR" sz="1600" dirty="0"/>
              <a:t>OH)</a:t>
            </a:r>
            <a:r>
              <a:rPr lang="fr-FR" sz="1600" baseline="30000" dirty="0"/>
              <a:t>2</a:t>
            </a:r>
            <a:r>
              <a:rPr lang="fr-FR" sz="1600" dirty="0"/>
              <a:t> (1+ Cos(105))</a:t>
            </a:r>
          </a:p>
          <a:p>
            <a:r>
              <a:rPr lang="fr-FR" sz="1600" dirty="0">
                <a:latin typeface="Symbol" pitchFamily="18" charset="2"/>
              </a:rPr>
              <a:t>m(</a:t>
            </a:r>
            <a:r>
              <a:rPr lang="fr-FR" sz="1600" dirty="0"/>
              <a:t>H</a:t>
            </a:r>
            <a:r>
              <a:rPr lang="fr-FR" sz="1600" baseline="-25000" dirty="0"/>
              <a:t>2</a:t>
            </a:r>
            <a:r>
              <a:rPr lang="fr-FR" sz="1600" dirty="0"/>
              <a:t>O) </a:t>
            </a:r>
            <a:r>
              <a:rPr lang="fr-FR" sz="1600" baseline="30000" dirty="0"/>
              <a:t>2</a:t>
            </a:r>
            <a:r>
              <a:rPr lang="fr-FR" sz="1600" dirty="0"/>
              <a:t> = 2 </a:t>
            </a:r>
            <a:r>
              <a:rPr lang="fr-FR" sz="1600" dirty="0">
                <a:latin typeface="Symbol" pitchFamily="18" charset="2"/>
              </a:rPr>
              <a:t>m(</a:t>
            </a:r>
            <a:r>
              <a:rPr lang="fr-FR" sz="1600" dirty="0"/>
              <a:t>OH)</a:t>
            </a:r>
            <a:r>
              <a:rPr lang="fr-FR" sz="1600" baseline="30000" dirty="0"/>
              <a:t>2</a:t>
            </a:r>
            <a:r>
              <a:rPr lang="fr-FR" sz="1600" dirty="0"/>
              <a:t> (2 Cos(105/2)</a:t>
            </a:r>
            <a:r>
              <a:rPr lang="fr-FR" sz="1600" baseline="30000" dirty="0"/>
              <a:t> 2</a:t>
            </a:r>
            <a:r>
              <a:rPr lang="fr-FR" sz="1600" dirty="0"/>
              <a:t>)</a:t>
            </a:r>
          </a:p>
          <a:p>
            <a:r>
              <a:rPr lang="fr-FR" sz="1600" dirty="0">
                <a:latin typeface="Symbol" pitchFamily="18" charset="2"/>
              </a:rPr>
              <a:t>m(</a:t>
            </a:r>
            <a:r>
              <a:rPr lang="fr-FR" sz="1600" dirty="0"/>
              <a:t>H</a:t>
            </a:r>
            <a:r>
              <a:rPr lang="fr-FR" sz="1600" baseline="-25000" dirty="0"/>
              <a:t>2</a:t>
            </a:r>
            <a:r>
              <a:rPr lang="fr-FR" sz="1600" dirty="0"/>
              <a:t>O) </a:t>
            </a:r>
            <a:r>
              <a:rPr lang="fr-FR" sz="1600" baseline="30000" dirty="0"/>
              <a:t>2</a:t>
            </a:r>
            <a:r>
              <a:rPr lang="fr-FR" sz="1600" dirty="0"/>
              <a:t> = 4 </a:t>
            </a:r>
            <a:r>
              <a:rPr lang="fr-FR" sz="1600" dirty="0">
                <a:latin typeface="Symbol" pitchFamily="18" charset="2"/>
              </a:rPr>
              <a:t>m(</a:t>
            </a:r>
            <a:r>
              <a:rPr lang="fr-FR" sz="1600" dirty="0"/>
              <a:t>OH)</a:t>
            </a:r>
            <a:r>
              <a:rPr lang="fr-FR" sz="1600" baseline="30000" dirty="0"/>
              <a:t>2</a:t>
            </a:r>
            <a:r>
              <a:rPr lang="fr-FR" sz="1600" dirty="0"/>
              <a:t> Cos(105/2)</a:t>
            </a:r>
            <a:r>
              <a:rPr lang="fr-FR" sz="1600" baseline="30000" dirty="0"/>
              <a:t> 2</a:t>
            </a:r>
            <a:endParaRPr lang="fr-FR" sz="1600" dirty="0"/>
          </a:p>
          <a:p>
            <a:pPr algn="ctr"/>
            <a:r>
              <a:rPr lang="fr-FR" sz="1600" b="1" dirty="0">
                <a:latin typeface="Symbol" pitchFamily="18" charset="2"/>
              </a:rPr>
              <a:t>m(</a:t>
            </a:r>
            <a:r>
              <a:rPr lang="fr-FR" sz="1600" b="1" dirty="0"/>
              <a:t>H</a:t>
            </a:r>
            <a:r>
              <a:rPr lang="fr-FR" sz="1600" b="1" baseline="-25000" dirty="0"/>
              <a:t>2</a:t>
            </a:r>
            <a:r>
              <a:rPr lang="fr-FR" sz="1600" b="1" dirty="0"/>
              <a:t>O)  = 2 </a:t>
            </a:r>
            <a:r>
              <a:rPr lang="fr-FR" sz="1600" b="1" dirty="0">
                <a:latin typeface="Symbol" pitchFamily="18" charset="2"/>
              </a:rPr>
              <a:t>m(</a:t>
            </a:r>
            <a:r>
              <a:rPr lang="fr-FR" sz="1600" b="1" dirty="0"/>
              <a:t>OH) Cos(105/2)</a:t>
            </a:r>
            <a:r>
              <a:rPr lang="fr-FR" sz="1600" b="1" baseline="30000" dirty="0"/>
              <a:t> </a:t>
            </a:r>
            <a:endParaRPr lang="fr-FR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4" grpId="0"/>
      <p:bldP spid="17" grpId="0"/>
      <p:bldP spid="3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691680" y="123478"/>
            <a:ext cx="5904656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ndalus" pitchFamily="18" charset="-78"/>
                <a:ea typeface="+mj-ea"/>
                <a:cs typeface="Andalus" pitchFamily="18" charset="-78"/>
              </a:rPr>
              <a:t>I.  La liaison covalente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ndalus" pitchFamily="18" charset="-78"/>
              <a:ea typeface="+mj-ea"/>
              <a:cs typeface="Andalus" pitchFamily="18" charset="-78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 l="34562" t="37710" r="35958" b="39190"/>
          <a:stretch>
            <a:fillRect/>
          </a:stretch>
        </p:blipFill>
        <p:spPr bwMode="auto">
          <a:xfrm>
            <a:off x="6012160" y="1419622"/>
            <a:ext cx="1728192" cy="59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 l="14510" t="33352" r="5683"/>
          <a:stretch>
            <a:fillRect/>
          </a:stretch>
        </p:blipFill>
        <p:spPr bwMode="auto">
          <a:xfrm>
            <a:off x="5508104" y="2810694"/>
            <a:ext cx="3528392" cy="769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107504" y="915566"/>
            <a:ext cx="8640960" cy="1080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800100" marR="0" lvl="2" indent="-2286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24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c</a:t>
            </a:r>
            <a:r>
              <a:rPr kumimoji="0" lang="fr-FR" sz="24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-Caractère</a:t>
            </a:r>
            <a:r>
              <a:rPr kumimoji="0" lang="fr-FR" sz="2400" b="1" i="0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 ionique partiel</a:t>
            </a:r>
            <a:r>
              <a:rPr kumimoji="0" lang="fr-FR" sz="24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 </a:t>
            </a:r>
          </a:p>
          <a:p>
            <a:pPr indent="-342900" algn="just">
              <a:lnSpc>
                <a:spcPct val="150000"/>
              </a:lnSpc>
              <a:spcBef>
                <a:spcPct val="20000"/>
              </a:spcBef>
            </a:pPr>
            <a:r>
              <a:rPr kumimoji="0" lang="fr-FR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	Soit la liaison A—B de moment dipolaire observé: 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 l="27447" t="81600" r="41040" b="-81"/>
          <a:stretch>
            <a:fillRect/>
          </a:stretch>
        </p:blipFill>
        <p:spPr bwMode="auto">
          <a:xfrm>
            <a:off x="3851920" y="2430057"/>
            <a:ext cx="1944216" cy="501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179512" y="1995686"/>
            <a:ext cx="8640960" cy="720080"/>
          </a:xfrm>
          <a:prstGeom prst="rect">
            <a:avLst/>
          </a:prstGeom>
        </p:spPr>
        <p:txBody>
          <a:bodyPr>
            <a:noAutofit/>
          </a:bodyPr>
          <a:lstStyle/>
          <a:p>
            <a:pPr indent="-342900" algn="just">
              <a:lnSpc>
                <a:spcPct val="150000"/>
              </a:lnSpc>
              <a:spcBef>
                <a:spcPct val="20000"/>
              </a:spcBef>
            </a:pPr>
            <a:r>
              <a:rPr kumimoji="0" lang="fr-FR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Si cette liaison était purement ionique (100%</a:t>
            </a:r>
            <a:r>
              <a:rPr kumimoji="0" lang="fr-FR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 ionique) la charge commune serait e, le moment associé serait dans ce cas :</a:t>
            </a: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07504" y="2931790"/>
            <a:ext cx="864096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pPr indent="-342900" algn="just">
              <a:lnSpc>
                <a:spcPct val="150000"/>
              </a:lnSpc>
              <a:spcBef>
                <a:spcPct val="20000"/>
              </a:spcBef>
            </a:pPr>
            <a:r>
              <a:rPr kumimoji="0" lang="fr-FR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On définit le caractère ionique partiel d’une liaison par: 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 l="31005" r="31990" b="83170"/>
          <a:stretch>
            <a:fillRect/>
          </a:stretch>
        </p:blipFill>
        <p:spPr bwMode="auto">
          <a:xfrm>
            <a:off x="971600" y="3460641"/>
            <a:ext cx="2664296" cy="69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 l="69421" t="29256" r="5162" b="56349"/>
          <a:stretch>
            <a:fillRect/>
          </a:stretch>
        </p:blipFill>
        <p:spPr bwMode="auto">
          <a:xfrm>
            <a:off x="6588224" y="4148823"/>
            <a:ext cx="2016224" cy="655175"/>
          </a:xfrm>
          <a:prstGeom prst="rect">
            <a:avLst/>
          </a:prstGeom>
          <a:noFill/>
          <a:ln w="25400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13" name="ZoneTexte 12"/>
          <p:cNvSpPr txBox="1"/>
          <p:nvPr/>
        </p:nvSpPr>
        <p:spPr>
          <a:xfrm>
            <a:off x="0" y="3651870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Andalus" pitchFamily="18" charset="-78"/>
                <a:cs typeface="Andalus" pitchFamily="18" charset="-78"/>
              </a:rPr>
              <a:t>Ou bien 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639" y="4371950"/>
            <a:ext cx="513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dirty="0">
                <a:latin typeface="Andalus" pitchFamily="18" charset="-78"/>
                <a:cs typeface="Andalus" pitchFamily="18" charset="-78"/>
              </a:rPr>
              <a:t>Et puisque, e= 1,6 10-19 C  et </a:t>
            </a:r>
            <a:r>
              <a:rPr lang="fr-FR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1D = 3,336 10 </a:t>
            </a:r>
            <a:r>
              <a:rPr lang="fr-FR" b="1" baseline="300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-30</a:t>
            </a:r>
            <a:r>
              <a:rPr lang="fr-FR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fr-FR" b="1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C.m</a:t>
            </a:r>
            <a:r>
              <a:rPr lang="fr-FR" dirty="0">
                <a:latin typeface="Andalus" pitchFamily="18" charset="-78"/>
                <a:cs typeface="Andalus" pitchFamily="18" charset="-78"/>
              </a:rPr>
              <a:t>   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580112" y="4227934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Andalus" pitchFamily="18" charset="-78"/>
                <a:cs typeface="Andalus" pitchFamily="18" charset="-78"/>
              </a:rPr>
              <a:t>Alors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3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691680" y="123478"/>
            <a:ext cx="5904656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ndalus" pitchFamily="18" charset="-78"/>
                <a:ea typeface="+mj-ea"/>
                <a:cs typeface="Andalus" pitchFamily="18" charset="-78"/>
              </a:rPr>
              <a:t>I.  La liaison covalente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ndalus" pitchFamily="18" charset="-78"/>
              <a:ea typeface="+mj-ea"/>
              <a:cs typeface="Andalus" pitchFamily="18" charset="-78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15605" t="67935" r="32623" b="3006"/>
          <a:stretch>
            <a:fillRect/>
          </a:stretch>
        </p:blipFill>
        <p:spPr bwMode="auto">
          <a:xfrm>
            <a:off x="2771800" y="1419622"/>
            <a:ext cx="2880320" cy="930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35496" y="987574"/>
            <a:ext cx="6984776" cy="6480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2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b="1" u="sng" noProof="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Exercice: </a:t>
            </a:r>
            <a:r>
              <a:rPr kumimoji="0" lang="fr-FR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Calculer les caractères</a:t>
            </a:r>
            <a:r>
              <a:rPr kumimoji="0" lang="fr-FR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 ioniques des liaisons A-B suivantes:</a:t>
            </a: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07504" y="2139702"/>
            <a:ext cx="1296144" cy="5760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2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b="1" u="sng" noProof="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Solution : </a:t>
            </a:r>
          </a:p>
          <a:p>
            <a:pPr marL="0" marR="0" lvl="2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l="69421" t="29256" r="5162" b="56349"/>
          <a:stretch>
            <a:fillRect/>
          </a:stretch>
        </p:blipFill>
        <p:spPr bwMode="auto">
          <a:xfrm>
            <a:off x="1259632" y="2708663"/>
            <a:ext cx="2016224" cy="65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16024" y="2787774"/>
            <a:ext cx="82758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50000"/>
              </a:lnSpc>
              <a:spcBef>
                <a:spcPct val="20000"/>
              </a:spcBef>
              <a:defRPr/>
            </a:pPr>
            <a:r>
              <a:rPr lang="fr-FR" dirty="0">
                <a:latin typeface="Andalus" pitchFamily="18" charset="-78"/>
                <a:cs typeface="Andalus" pitchFamily="18" charset="-78"/>
              </a:rPr>
              <a:t>On a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2787774"/>
            <a:ext cx="827584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50000"/>
              </a:lnSpc>
              <a:spcBef>
                <a:spcPct val="20000"/>
              </a:spcBef>
              <a:defRPr/>
            </a:pPr>
            <a:r>
              <a:rPr lang="fr-FR" dirty="0">
                <a:latin typeface="Andalus" pitchFamily="18" charset="-78"/>
                <a:cs typeface="Andalus" pitchFamily="18" charset="-78"/>
              </a:rPr>
              <a:t>Alors </a:t>
            </a:r>
          </a:p>
        </p:txBody>
      </p:sp>
      <p:grpSp>
        <p:nvGrpSpPr>
          <p:cNvPr id="13" name="Groupe 12"/>
          <p:cNvGrpSpPr/>
          <p:nvPr/>
        </p:nvGrpSpPr>
        <p:grpSpPr>
          <a:xfrm>
            <a:off x="6300192" y="2355726"/>
            <a:ext cx="2376264" cy="1149337"/>
            <a:chOff x="4788024" y="2859782"/>
            <a:chExt cx="2376264" cy="1149337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15258" t="68056" r="66784" b="2410"/>
            <a:stretch>
              <a:fillRect/>
            </a:stretch>
          </p:blipFill>
          <p:spPr bwMode="auto">
            <a:xfrm>
              <a:off x="4788024" y="2859782"/>
              <a:ext cx="1296144" cy="1149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69132" t="68056" r="13908" b="2410"/>
            <a:stretch>
              <a:fillRect/>
            </a:stretch>
          </p:blipFill>
          <p:spPr bwMode="auto">
            <a:xfrm>
              <a:off x="5940152" y="2859782"/>
              <a:ext cx="1224136" cy="1149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 cstate="print"/>
          <a:srcRect t="54352" b="20942"/>
          <a:stretch>
            <a:fillRect/>
          </a:stretch>
        </p:blipFill>
        <p:spPr bwMode="auto">
          <a:xfrm>
            <a:off x="1049208" y="4659982"/>
            <a:ext cx="7915280" cy="413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Espace réservé du contenu 2"/>
          <p:cNvSpPr txBox="1">
            <a:spLocks/>
          </p:cNvSpPr>
          <p:nvPr/>
        </p:nvSpPr>
        <p:spPr>
          <a:xfrm>
            <a:off x="107504" y="3579862"/>
            <a:ext cx="8640960" cy="792088"/>
          </a:xfrm>
          <a:prstGeom prst="rect">
            <a:avLst/>
          </a:prstGeom>
        </p:spPr>
        <p:txBody>
          <a:bodyPr>
            <a:noAutofit/>
          </a:bodyPr>
          <a:lstStyle/>
          <a:p>
            <a:pPr indent="-342900" algn="just">
              <a:lnSpc>
                <a:spcPct val="150000"/>
              </a:lnSpc>
              <a:spcBef>
                <a:spcPct val="20000"/>
              </a:spcBef>
            </a:pPr>
            <a:r>
              <a:rPr lang="fr-FR" dirty="0">
                <a:latin typeface="Andalus" pitchFamily="18" charset="-78"/>
                <a:cs typeface="Andalus" pitchFamily="18" charset="-78"/>
              </a:rPr>
              <a:t>Le pourcentage d’</a:t>
            </a:r>
            <a:r>
              <a:rPr lang="fr-FR" dirty="0" err="1">
                <a:latin typeface="Andalus" pitchFamily="18" charset="-78"/>
                <a:cs typeface="Andalus" pitchFamily="18" charset="-78"/>
              </a:rPr>
              <a:t>ionicité</a:t>
            </a:r>
            <a:r>
              <a:rPr lang="fr-FR" dirty="0">
                <a:latin typeface="Andalus" pitchFamily="18" charset="-78"/>
                <a:cs typeface="Andalus" pitchFamily="18" charset="-78"/>
              </a:rPr>
              <a:t> est directement relié à l’écart des électronégativités, plus la différence d’électronégativité des atomes liés est importante plus le pourcentage d’</a:t>
            </a:r>
            <a:r>
              <a:rPr lang="fr-FR" dirty="0" err="1">
                <a:latin typeface="Andalus" pitchFamily="18" charset="-78"/>
                <a:cs typeface="Andalus" pitchFamily="18" charset="-78"/>
              </a:rPr>
              <a:t>ionicité</a:t>
            </a:r>
            <a:r>
              <a:rPr lang="fr-FR" dirty="0">
                <a:latin typeface="Andalus" pitchFamily="18" charset="-78"/>
                <a:cs typeface="Andalus" pitchFamily="18" charset="-78"/>
              </a:rPr>
              <a:t> est élevé</a:t>
            </a:r>
            <a:r>
              <a:rPr kumimoji="0" lang="fr-FR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691680" y="123478"/>
            <a:ext cx="5904656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ndalus" pitchFamily="18" charset="-78"/>
                <a:ea typeface="+mj-ea"/>
                <a:cs typeface="Andalus" pitchFamily="18" charset="-78"/>
              </a:rPr>
              <a:t>I.  La liaison covalente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ndalus" pitchFamily="18" charset="-78"/>
              <a:ea typeface="+mj-ea"/>
              <a:cs typeface="Andalus" pitchFamily="18" charset="-78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 l="6274" t="82896"/>
          <a:stretch>
            <a:fillRect/>
          </a:stretch>
        </p:blipFill>
        <p:spPr bwMode="auto">
          <a:xfrm>
            <a:off x="1763688" y="4443958"/>
            <a:ext cx="6454527" cy="52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re 3"/>
          <p:cNvSpPr>
            <a:spLocks noGrp="1"/>
          </p:cNvSpPr>
          <p:nvPr>
            <p:ph type="title"/>
          </p:nvPr>
        </p:nvSpPr>
        <p:spPr>
          <a:xfrm>
            <a:off x="35496" y="1131590"/>
            <a:ext cx="8928992" cy="432048"/>
          </a:xfrm>
        </p:spPr>
        <p:txBody>
          <a:bodyPr/>
          <a:lstStyle/>
          <a:p>
            <a:pPr algn="l"/>
            <a:r>
              <a:rPr lang="fr-FR" sz="2400" dirty="0">
                <a:solidFill>
                  <a:srgbClr val="0070C0"/>
                </a:solidFill>
              </a:rPr>
              <a:t> I-4. Variation des grandeurs moléculaires</a:t>
            </a:r>
            <a:endParaRPr lang="fr-FR" sz="2400" b="0" dirty="0">
              <a:solidFill>
                <a:srgbClr val="0070C0"/>
              </a:solidFill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07504" y="1563638"/>
            <a:ext cx="8640960" cy="792088"/>
          </a:xfrm>
          <a:prstGeom prst="rect">
            <a:avLst/>
          </a:prstGeom>
        </p:spPr>
        <p:txBody>
          <a:bodyPr>
            <a:noAutofit/>
          </a:bodyPr>
          <a:lstStyle/>
          <a:p>
            <a:pPr indent="-342900" algn="just">
              <a:lnSpc>
                <a:spcPct val="150000"/>
              </a:lnSpc>
              <a:spcBef>
                <a:spcPct val="20000"/>
              </a:spcBef>
            </a:pPr>
            <a:r>
              <a:rPr lang="fr-FR" dirty="0">
                <a:latin typeface="Andalus" pitchFamily="18" charset="-78"/>
                <a:cs typeface="Andalus" pitchFamily="18" charset="-78"/>
              </a:rPr>
              <a:t>Les paramètres géométriques et physico-chimiques des molécules qui diffèrent par l’atome central ou par un ou plusieurs atomes périphériques dépendent principalement des différences d’électronégativités, du nombre de paires libres présentes sur l’atome central etc.…</a:t>
            </a:r>
          </a:p>
          <a:p>
            <a:pPr indent="-342900" algn="just">
              <a:lnSpc>
                <a:spcPct val="150000"/>
              </a:lnSpc>
              <a:spcBef>
                <a:spcPct val="20000"/>
              </a:spcBef>
            </a:pPr>
            <a:r>
              <a:rPr kumimoji="0" lang="fr-FR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Toute fois le facteur répulsion entre paires d’électrons est le plus déterminant. Cette répulsion décroit dans l’ordre suivant: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691680" y="123478"/>
            <a:ext cx="5904656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ndalus" pitchFamily="18" charset="-78"/>
                <a:ea typeface="+mj-ea"/>
                <a:cs typeface="Andalus" pitchFamily="18" charset="-78"/>
              </a:rPr>
              <a:t>I.  La liaison covalente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ndalus" pitchFamily="18" charset="-78"/>
              <a:ea typeface="+mj-ea"/>
              <a:cs typeface="Andalus" pitchFamily="18" charset="-78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 l="3607" t="59814" r="30113" b="10304"/>
          <a:stretch>
            <a:fillRect/>
          </a:stretch>
        </p:blipFill>
        <p:spPr bwMode="auto">
          <a:xfrm>
            <a:off x="1115616" y="3795886"/>
            <a:ext cx="6336704" cy="1250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107504" y="915566"/>
            <a:ext cx="8640960" cy="1656184"/>
          </a:xfrm>
          <a:prstGeom prst="rect">
            <a:avLst/>
          </a:prstGeom>
        </p:spPr>
        <p:txBody>
          <a:bodyPr>
            <a:noAutofit/>
          </a:bodyPr>
          <a:lstStyle/>
          <a:p>
            <a:pPr indent="-342900" algn="just">
              <a:lnSpc>
                <a:spcPct val="150000"/>
              </a:lnSpc>
              <a:spcBef>
                <a:spcPct val="20000"/>
              </a:spcBef>
            </a:pPr>
            <a:r>
              <a:rPr lang="fr-FR" sz="24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Evolution de l’angle X-A-X</a:t>
            </a:r>
          </a:p>
          <a:p>
            <a:pPr indent="-342900" algn="just">
              <a:lnSpc>
                <a:spcPct val="150000"/>
              </a:lnSpc>
              <a:spcBef>
                <a:spcPct val="20000"/>
              </a:spcBef>
            </a:pPr>
            <a:r>
              <a:rPr kumimoji="0" lang="fr-FR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Cet angle dépend</a:t>
            </a:r>
            <a:r>
              <a:rPr kumimoji="0" lang="fr-FR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 de la distance qui sépare les deux doublets assurant les deux liaisons. Cette distance dépend de la différence d’électronégativité     </a:t>
            </a:r>
            <a:r>
              <a:rPr kumimoji="0" lang="fr-FR" sz="2800" b="1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ymbol" pitchFamily="18" charset="2"/>
                <a:cs typeface="Andalus" pitchFamily="18" charset="-78"/>
              </a:rPr>
              <a:t>D</a:t>
            </a:r>
            <a:r>
              <a:rPr kumimoji="0" lang="el-GR" sz="2800" b="1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/>
                <a:cs typeface="Times New Roman"/>
              </a:rPr>
              <a:t>χ</a:t>
            </a:r>
            <a:r>
              <a:rPr kumimoji="0" lang="fr-FR" sz="2800" b="1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 =</a:t>
            </a:r>
            <a:r>
              <a:rPr lang="el-GR" sz="2800" b="1" dirty="0">
                <a:solidFill>
                  <a:srgbClr val="00B0F0"/>
                </a:solidFill>
                <a:latin typeface="Times New Roman"/>
                <a:cs typeface="Times New Roman"/>
              </a:rPr>
              <a:t> χ</a:t>
            </a:r>
            <a:r>
              <a:rPr kumimoji="0" lang="fr-FR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A</a:t>
            </a:r>
            <a:r>
              <a:rPr kumimoji="0" lang="fr-FR" sz="2800" b="1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-</a:t>
            </a:r>
            <a:r>
              <a:rPr lang="el-GR" sz="2800" b="1" dirty="0">
                <a:solidFill>
                  <a:srgbClr val="00B0F0"/>
                </a:solidFill>
                <a:latin typeface="Times New Roman"/>
                <a:cs typeface="Times New Roman"/>
              </a:rPr>
              <a:t> χ</a:t>
            </a:r>
            <a:r>
              <a:rPr kumimoji="0" lang="fr-FR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x</a:t>
            </a:r>
          </a:p>
          <a:p>
            <a:pPr indent="-342900" algn="just">
              <a:lnSpc>
                <a:spcPct val="150000"/>
              </a:lnSpc>
              <a:spcBef>
                <a:spcPct val="20000"/>
              </a:spcBef>
            </a:pPr>
            <a:endParaRPr kumimoji="0" lang="fr-FR" sz="28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0" y="2787774"/>
            <a:ext cx="8640960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indent="-342900" algn="just">
              <a:lnSpc>
                <a:spcPct val="150000"/>
              </a:lnSpc>
              <a:spcBef>
                <a:spcPct val="20000"/>
              </a:spcBef>
            </a:pPr>
            <a:r>
              <a:rPr lang="fr-FR" dirty="0">
                <a:latin typeface="Andalus" pitchFamily="18" charset="-78"/>
                <a:cs typeface="Andalus" pitchFamily="18" charset="-78"/>
              </a:rPr>
              <a:t>L’angle X-A-X diminue quand l’électronégativité de X augmente</a:t>
            </a:r>
          </a:p>
          <a:p>
            <a:pPr indent="-342900" algn="just">
              <a:lnSpc>
                <a:spcPct val="150000"/>
              </a:lnSpc>
              <a:spcBef>
                <a:spcPct val="20000"/>
              </a:spcBef>
            </a:pPr>
            <a:r>
              <a:rPr lang="fr-FR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F-P-F &lt; Cl-P-Cl &lt; </a:t>
            </a:r>
            <a:r>
              <a:rPr lang="fr-FR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Br</a:t>
            </a:r>
            <a:r>
              <a:rPr lang="fr-FR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-P-</a:t>
            </a:r>
            <a:r>
              <a:rPr lang="fr-FR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Br</a:t>
            </a:r>
            <a:r>
              <a:rPr lang="fr-FR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&lt; I-P-I   </a:t>
            </a:r>
            <a:r>
              <a:rPr lang="fr-FR" dirty="0">
                <a:latin typeface="Andalus" pitchFamily="18" charset="-78"/>
                <a:cs typeface="Andalus" pitchFamily="18" charset="-78"/>
              </a:rPr>
              <a:t>car </a:t>
            </a:r>
            <a:r>
              <a:rPr lang="el-GR" dirty="0">
                <a:solidFill>
                  <a:srgbClr val="00B050"/>
                </a:solidFill>
                <a:latin typeface="Times New Roman"/>
                <a:cs typeface="Times New Roman"/>
              </a:rPr>
              <a:t>χ</a:t>
            </a:r>
            <a:r>
              <a:rPr lang="fr-FR" baseline="-25000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F</a:t>
            </a:r>
            <a:r>
              <a:rPr lang="fr-FR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 &gt; </a:t>
            </a:r>
            <a:r>
              <a:rPr lang="el-GR" dirty="0">
                <a:solidFill>
                  <a:srgbClr val="00B050"/>
                </a:solidFill>
                <a:latin typeface="Times New Roman"/>
                <a:cs typeface="Times New Roman"/>
              </a:rPr>
              <a:t>χ</a:t>
            </a:r>
            <a:r>
              <a:rPr lang="fr-FR" baseline="-25000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Cl </a:t>
            </a:r>
            <a:r>
              <a:rPr lang="fr-FR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&gt; </a:t>
            </a:r>
            <a:r>
              <a:rPr lang="el-GR" dirty="0">
                <a:solidFill>
                  <a:srgbClr val="00B050"/>
                </a:solidFill>
                <a:latin typeface="Times New Roman"/>
                <a:cs typeface="Times New Roman"/>
              </a:rPr>
              <a:t>χ</a:t>
            </a:r>
            <a:r>
              <a:rPr lang="fr-FR" baseline="-25000" dirty="0" err="1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Br</a:t>
            </a:r>
            <a:r>
              <a:rPr lang="fr-FR" baseline="-25000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fr-FR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&gt;</a:t>
            </a:r>
            <a:r>
              <a:rPr lang="fr-FR" baseline="-25000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l-GR" dirty="0">
                <a:solidFill>
                  <a:srgbClr val="00B050"/>
                </a:solidFill>
                <a:latin typeface="Times New Roman"/>
                <a:cs typeface="Times New Roman"/>
              </a:rPr>
              <a:t>χ</a:t>
            </a:r>
            <a:r>
              <a:rPr lang="fr-FR" baseline="-25000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I</a:t>
            </a: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4283968" y="4587974"/>
            <a:ext cx="1224136" cy="288032"/>
          </a:xfrm>
          <a:prstGeom prst="wedgeRoundRectCallout">
            <a:avLst>
              <a:gd name="adj1" fmla="val -13488"/>
              <a:gd name="adj2" fmla="val -205490"/>
              <a:gd name="adj3" fmla="val 16667"/>
            </a:avLst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2699792" y="4587974"/>
            <a:ext cx="1008112" cy="288032"/>
          </a:xfrm>
          <a:prstGeom prst="wedgeRoundRectCallout">
            <a:avLst>
              <a:gd name="adj1" fmla="val 9795"/>
              <a:gd name="adj2" fmla="val -175256"/>
              <a:gd name="adj3" fmla="val 16667"/>
            </a:avLst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1403648" y="4587974"/>
            <a:ext cx="1008112" cy="288032"/>
          </a:xfrm>
          <a:prstGeom prst="wedgeRoundRectCallout">
            <a:avLst>
              <a:gd name="adj1" fmla="val -13765"/>
              <a:gd name="adj2" fmla="val -198619"/>
              <a:gd name="adj3" fmla="val 16667"/>
            </a:avLst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691680" y="123478"/>
            <a:ext cx="5904656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ndalus" pitchFamily="18" charset="-78"/>
                <a:ea typeface="+mj-ea"/>
                <a:cs typeface="Andalus" pitchFamily="18" charset="-78"/>
              </a:rPr>
              <a:t>I.  La liaison covalente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ndalus" pitchFamily="18" charset="-78"/>
              <a:ea typeface="+mj-ea"/>
              <a:cs typeface="Andalus" pitchFamily="18" charset="-7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07504" y="1131590"/>
            <a:ext cx="8640960" cy="1296144"/>
          </a:xfrm>
          <a:prstGeom prst="rect">
            <a:avLst/>
          </a:prstGeom>
        </p:spPr>
        <p:txBody>
          <a:bodyPr>
            <a:noAutofit/>
          </a:bodyPr>
          <a:lstStyle/>
          <a:p>
            <a:pPr indent="-342900" algn="just">
              <a:lnSpc>
                <a:spcPct val="150000"/>
              </a:lnSpc>
              <a:spcBef>
                <a:spcPct val="20000"/>
              </a:spcBef>
              <a:buFontTx/>
              <a:buChar char="-"/>
            </a:pPr>
            <a:r>
              <a:rPr lang="fr-FR" dirty="0">
                <a:latin typeface="Andalus" pitchFamily="18" charset="-78"/>
                <a:cs typeface="Andalus" pitchFamily="18" charset="-78"/>
              </a:rPr>
              <a:t>l’angle  X-A-X augmente quand l’électronégativité de l’atome  central A augmente : </a:t>
            </a:r>
          </a:p>
          <a:p>
            <a:pPr indent="-342900" algn="just">
              <a:lnSpc>
                <a:spcPct val="150000"/>
              </a:lnSpc>
              <a:spcBef>
                <a:spcPct val="20000"/>
              </a:spcBef>
            </a:pPr>
            <a:r>
              <a:rPr lang="fr-FR" sz="2800" b="1" dirty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          H-O-H &gt; H-S-H &gt; H-Se-H      </a:t>
            </a:r>
            <a:r>
              <a:rPr kumimoji="0" lang="fr-FR" sz="2800" b="1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ymbol" pitchFamily="18" charset="2"/>
                <a:cs typeface="Andalus" pitchFamily="18" charset="-78"/>
              </a:rPr>
              <a:t>(</a:t>
            </a:r>
            <a:r>
              <a:rPr kumimoji="0" lang="el-GR" sz="2800" b="1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/>
                <a:cs typeface="Times New Roman"/>
              </a:rPr>
              <a:t>χ</a:t>
            </a:r>
            <a:r>
              <a:rPr lang="fr-FR" sz="2800" b="1" baseline="-25000" dirty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O</a:t>
            </a:r>
            <a:r>
              <a:rPr kumimoji="0" lang="fr-FR" sz="2800" b="1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&gt;</a:t>
            </a:r>
            <a:r>
              <a:rPr lang="el-GR" sz="2800" b="1" dirty="0">
                <a:solidFill>
                  <a:srgbClr val="00B0F0"/>
                </a:solidFill>
                <a:latin typeface="Times New Roman"/>
                <a:cs typeface="Times New Roman"/>
              </a:rPr>
              <a:t> χ</a:t>
            </a:r>
            <a:r>
              <a:rPr kumimoji="0" lang="fr-FR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S</a:t>
            </a:r>
            <a:r>
              <a:rPr lang="fr-FR" sz="2800" b="1" dirty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&gt;</a:t>
            </a:r>
            <a:r>
              <a:rPr lang="el-GR" sz="2800" b="1" dirty="0">
                <a:solidFill>
                  <a:srgbClr val="00B0F0"/>
                </a:solidFill>
                <a:latin typeface="Times New Roman"/>
                <a:cs typeface="Times New Roman"/>
              </a:rPr>
              <a:t> χ</a:t>
            </a:r>
            <a:r>
              <a:rPr kumimoji="0" lang="fr-FR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Se </a:t>
            </a:r>
            <a:r>
              <a:rPr kumimoji="0" lang="fr-FR" sz="2800" b="1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)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59904" y="2715766"/>
            <a:ext cx="8640960" cy="1512168"/>
          </a:xfrm>
          <a:prstGeom prst="rect">
            <a:avLst/>
          </a:prstGeom>
        </p:spPr>
        <p:txBody>
          <a:bodyPr>
            <a:noAutofit/>
          </a:bodyPr>
          <a:lstStyle/>
          <a:p>
            <a:pPr indent="-342900" algn="just">
              <a:lnSpc>
                <a:spcPct val="150000"/>
              </a:lnSpc>
              <a:spcBef>
                <a:spcPct val="20000"/>
              </a:spcBef>
              <a:buFontTx/>
              <a:buChar char="-"/>
            </a:pPr>
            <a:r>
              <a:rPr lang="fr-FR" dirty="0">
                <a:latin typeface="Andalus" pitchFamily="18" charset="-78"/>
                <a:cs typeface="Andalus" pitchFamily="18" charset="-78"/>
              </a:rPr>
              <a:t>l’angle  X-A-X diminue avec le nombre de paires libres sur l’atome  central A. La répulsion paire libre- paire liante est plus forte que la répulsion paire liante-paire liante  </a:t>
            </a:r>
          </a:p>
          <a:p>
            <a:pPr indent="-342900" algn="just">
              <a:lnSpc>
                <a:spcPct val="150000"/>
              </a:lnSpc>
              <a:spcBef>
                <a:spcPct val="20000"/>
              </a:spcBef>
            </a:pPr>
            <a:r>
              <a:rPr lang="fr-FR" sz="2800" dirty="0">
                <a:latin typeface="Andalus" pitchFamily="18" charset="-78"/>
                <a:cs typeface="Andalus" pitchFamily="18" charset="-78"/>
              </a:rPr>
              <a:t>          </a:t>
            </a:r>
            <a:r>
              <a:rPr lang="fr-FR" sz="2800" b="1" dirty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H-C-H &gt; H-N-H &gt; H-O-H      </a:t>
            </a:r>
            <a:r>
              <a:rPr kumimoji="0" lang="fr-FR" sz="2800" b="1" i="0" u="none" strike="noStrike" kern="1200" cap="none" spc="0" normalizeH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ymbol" pitchFamily="18" charset="2"/>
                <a:cs typeface="Andalus" pitchFamily="18" charset="-78"/>
              </a:rPr>
              <a:t>(</a:t>
            </a:r>
            <a:r>
              <a:rPr kumimoji="0" lang="el-GR" sz="2800" b="1" i="0" u="none" strike="noStrike" kern="1200" cap="none" spc="0" normalizeH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/>
                <a:cs typeface="Times New Roman"/>
              </a:rPr>
              <a:t>χ</a:t>
            </a:r>
            <a:r>
              <a:rPr lang="fr-FR" sz="2800" b="1" baseline="-25000" dirty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O</a:t>
            </a:r>
            <a:r>
              <a:rPr kumimoji="0" lang="fr-FR" sz="2800" b="1" i="0" u="none" strike="noStrike" kern="1200" cap="none" spc="0" normalizeH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&gt;</a:t>
            </a:r>
            <a:r>
              <a:rPr lang="el-GR" sz="2800" b="1" dirty="0">
                <a:solidFill>
                  <a:schemeClr val="accent2"/>
                </a:solidFill>
                <a:latin typeface="Times New Roman"/>
                <a:cs typeface="Times New Roman"/>
              </a:rPr>
              <a:t> χ</a:t>
            </a:r>
            <a:r>
              <a:rPr kumimoji="0" lang="fr-FR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S</a:t>
            </a:r>
            <a:r>
              <a:rPr lang="fr-FR" sz="2800" b="1" dirty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&gt;</a:t>
            </a:r>
            <a:r>
              <a:rPr lang="el-GR" sz="2800" b="1" dirty="0">
                <a:solidFill>
                  <a:schemeClr val="accent2"/>
                </a:solidFill>
                <a:latin typeface="Times New Roman"/>
                <a:cs typeface="Times New Roman"/>
              </a:rPr>
              <a:t> χ</a:t>
            </a:r>
            <a:r>
              <a:rPr kumimoji="0" lang="fr-FR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Se </a:t>
            </a:r>
            <a:r>
              <a:rPr kumimoji="0" lang="fr-FR" sz="2800" b="1" i="0" u="none" strike="noStrike" kern="1200" cap="none" spc="0" normalizeH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331640" y="4568229"/>
            <a:ext cx="1085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0 paire libre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627784" y="4587974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1 paire libre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211960" y="4587974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2 paires libres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5" grpId="0"/>
      <p:bldP spid="6" grpId="0"/>
      <p:bldP spid="7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691680" y="123478"/>
            <a:ext cx="5904656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ndalus" pitchFamily="18" charset="-78"/>
                <a:ea typeface="+mj-ea"/>
                <a:cs typeface="Andalus" pitchFamily="18" charset="-78"/>
              </a:rPr>
              <a:t>I.  La liaison covalente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ndalus" pitchFamily="18" charset="-78"/>
              <a:ea typeface="+mj-ea"/>
              <a:cs typeface="Andalus" pitchFamily="18" charset="-78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 l="42471" t="48550" b="28331"/>
          <a:stretch>
            <a:fillRect/>
          </a:stretch>
        </p:blipFill>
        <p:spPr bwMode="auto">
          <a:xfrm>
            <a:off x="395536" y="3363838"/>
            <a:ext cx="39014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107504" y="1131590"/>
            <a:ext cx="8640960" cy="1656184"/>
          </a:xfrm>
          <a:prstGeom prst="rect">
            <a:avLst/>
          </a:prstGeom>
        </p:spPr>
        <p:txBody>
          <a:bodyPr>
            <a:noAutofit/>
          </a:bodyPr>
          <a:lstStyle/>
          <a:p>
            <a:pPr indent="-342900" algn="just">
              <a:lnSpc>
                <a:spcPct val="150000"/>
              </a:lnSpc>
              <a:spcBef>
                <a:spcPct val="20000"/>
              </a:spcBef>
            </a:pPr>
            <a:r>
              <a:rPr lang="fr-FR" sz="24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Evolution du moment dipolaire </a:t>
            </a:r>
          </a:p>
          <a:p>
            <a:pPr indent="-342900" algn="just">
              <a:lnSpc>
                <a:spcPct val="150000"/>
              </a:lnSpc>
              <a:spcBef>
                <a:spcPct val="20000"/>
              </a:spcBef>
            </a:pPr>
            <a:r>
              <a:rPr lang="fr-FR" sz="2000" dirty="0">
                <a:latin typeface="Andalus" pitchFamily="18" charset="-78"/>
                <a:cs typeface="Andalus" pitchFamily="18" charset="-78"/>
              </a:rPr>
              <a:t>Le moment dipolaire d’une liaison augment avec la différence de l’électronégativité entre l’atome central et l’atome périphérique.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1946" y="2902173"/>
            <a:ext cx="1367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Exemples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 l="18050" t="78604" r="21428"/>
          <a:stretch>
            <a:fillRect/>
          </a:stretch>
        </p:blipFill>
        <p:spPr bwMode="auto">
          <a:xfrm>
            <a:off x="251520" y="4209603"/>
            <a:ext cx="4104456" cy="666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691680" y="123478"/>
            <a:ext cx="5904656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ndalus" pitchFamily="18" charset="-78"/>
                <a:ea typeface="+mj-ea"/>
                <a:cs typeface="Andalus" pitchFamily="18" charset="-78"/>
              </a:rPr>
              <a:t>I.  La liaison covalente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ndalus" pitchFamily="18" charset="-78"/>
              <a:ea typeface="+mj-ea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512" y="1162362"/>
            <a:ext cx="43204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>
                <a:latin typeface="Andalus" pitchFamily="18" charset="-78"/>
                <a:cs typeface="Andalus" pitchFamily="18" charset="-78"/>
              </a:rPr>
              <a:t>	L’idée de base est extrêmement simple : les doublets de liaison (simple ou multiple) vont s’organiser autour de l’atome central de façon à minimiser les interactions répulsives. Ils vont donc se distribuer en s’éloignant le plus possible les uns des autres, compte tenu de leur nombre.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95536" y="1023863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>
                <a:latin typeface="Andalus" pitchFamily="18" charset="-78"/>
                <a:cs typeface="Andalus" pitchFamily="18" charset="-78"/>
              </a:rPr>
              <a:t>A partir de la structure de Lewis d'une molécule, on détermine :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fr-FR" sz="2400" dirty="0">
                <a:latin typeface="Andalus" pitchFamily="18" charset="-78"/>
                <a:cs typeface="Andalus" pitchFamily="18" charset="-78"/>
              </a:rPr>
              <a:t> Le nombre </a:t>
            </a:r>
            <a:r>
              <a:rPr lang="fr-FR" sz="2400" b="1" dirty="0">
                <a:latin typeface="Andalus" pitchFamily="18" charset="-78"/>
                <a:cs typeface="Andalus" pitchFamily="18" charset="-78"/>
              </a:rPr>
              <a:t>m</a:t>
            </a:r>
            <a:r>
              <a:rPr lang="fr-FR" sz="2400" dirty="0">
                <a:latin typeface="Andalus" pitchFamily="18" charset="-78"/>
                <a:cs typeface="Andalus" pitchFamily="18" charset="-78"/>
              </a:rPr>
              <a:t> des atomes liés </a:t>
            </a:r>
            <a:r>
              <a:rPr lang="fr-FR" sz="2400" b="1" dirty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X</a:t>
            </a:r>
            <a:r>
              <a:rPr lang="fr-FR" sz="2400" dirty="0">
                <a:latin typeface="Andalus" pitchFamily="18" charset="-78"/>
                <a:cs typeface="Andalus" pitchFamily="18" charset="-78"/>
              </a:rPr>
              <a:t>, à atome </a:t>
            </a:r>
            <a:r>
              <a:rPr lang="fr-FR" sz="24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A</a:t>
            </a:r>
            <a:r>
              <a:rPr lang="fr-FR" sz="2400" dirty="0">
                <a:latin typeface="Andalus" pitchFamily="18" charset="-78"/>
                <a:cs typeface="Andalus" pitchFamily="18" charset="-78"/>
              </a:rPr>
              <a:t>,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fr-FR" sz="2400" dirty="0">
                <a:latin typeface="Andalus" pitchFamily="18" charset="-78"/>
                <a:cs typeface="Andalus" pitchFamily="18" charset="-78"/>
              </a:rPr>
              <a:t> Le nombre </a:t>
            </a:r>
            <a:r>
              <a:rPr lang="fr-FR" sz="2400" b="1" dirty="0">
                <a:latin typeface="Andalus" pitchFamily="18" charset="-78"/>
                <a:cs typeface="Andalus" pitchFamily="18" charset="-78"/>
              </a:rPr>
              <a:t>n</a:t>
            </a:r>
            <a:r>
              <a:rPr lang="fr-FR" sz="2400" dirty="0">
                <a:latin typeface="Andalus" pitchFamily="18" charset="-78"/>
                <a:cs typeface="Andalus" pitchFamily="18" charset="-78"/>
              </a:rPr>
              <a:t> de paires non liantes </a:t>
            </a:r>
            <a:r>
              <a:rPr lang="fr-FR" sz="24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E</a:t>
            </a:r>
            <a:r>
              <a:rPr lang="fr-FR" sz="2400" dirty="0">
                <a:latin typeface="Andalus" pitchFamily="18" charset="-78"/>
                <a:cs typeface="Andalus" pitchFamily="18" charset="-78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fr-FR" sz="2400" dirty="0">
                <a:latin typeface="Andalus" pitchFamily="18" charset="-78"/>
                <a:cs typeface="Andalus" pitchFamily="18" charset="-78"/>
              </a:rPr>
              <a:t>La formule type du composé est donc </a:t>
            </a:r>
            <a:r>
              <a:rPr lang="fr-FR" sz="2400" b="1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A</a:t>
            </a:r>
            <a:r>
              <a:rPr lang="fr-FR" sz="2400" b="1" dirty="0" err="1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X</a:t>
            </a:r>
            <a:r>
              <a:rPr lang="fr-FR" sz="2400" b="1" baseline="-25000" dirty="0" err="1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m</a:t>
            </a:r>
            <a:r>
              <a:rPr lang="fr-FR" sz="2400" b="1" dirty="0" err="1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E</a:t>
            </a:r>
            <a:r>
              <a:rPr lang="fr-FR" sz="2400" b="1" baseline="-25000" dirty="0" err="1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n</a:t>
            </a:r>
            <a:r>
              <a:rPr lang="fr-FR" sz="2400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fr-FR" sz="2400" dirty="0">
                <a:latin typeface="Andalus" pitchFamily="18" charset="-78"/>
                <a:cs typeface="Andalus" pitchFamily="18" charset="-78"/>
              </a:rPr>
              <a:t>et sa géométrie dépend de l’arrangement des (</a:t>
            </a:r>
            <a:r>
              <a:rPr lang="fr-FR" sz="2400" b="1" dirty="0">
                <a:latin typeface="Andalus" pitchFamily="18" charset="-78"/>
                <a:cs typeface="Andalus" pitchFamily="18" charset="-78"/>
              </a:rPr>
              <a:t>m+n</a:t>
            </a:r>
            <a:r>
              <a:rPr lang="fr-FR" sz="2400" dirty="0">
                <a:latin typeface="Andalus" pitchFamily="18" charset="-78"/>
                <a:cs typeface="Andalus" pitchFamily="18" charset="-78"/>
              </a:rPr>
              <a:t>) paires électroniques.</a:t>
            </a:r>
          </a:p>
          <a:p>
            <a:pPr algn="just">
              <a:lnSpc>
                <a:spcPct val="150000"/>
              </a:lnSpc>
            </a:pPr>
            <a:r>
              <a:rPr lang="fr-FR" sz="2400" dirty="0">
                <a:latin typeface="Andalus" pitchFamily="18" charset="-78"/>
                <a:cs typeface="Andalus" pitchFamily="18" charset="-78"/>
              </a:rPr>
              <a:t> On pose (</a:t>
            </a:r>
            <a:r>
              <a:rPr lang="fr-FR" sz="2400" b="1" dirty="0">
                <a:latin typeface="Andalus" pitchFamily="18" charset="-78"/>
                <a:cs typeface="Andalus" pitchFamily="18" charset="-78"/>
              </a:rPr>
              <a:t>m + n) = p</a:t>
            </a:r>
            <a:r>
              <a:rPr lang="fr-FR" sz="2400" dirty="0">
                <a:latin typeface="Andalus" pitchFamily="18" charset="-78"/>
                <a:cs typeface="Andalus" pitchFamily="18" charset="-78"/>
              </a:rPr>
              <a:t>.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691680" y="123478"/>
            <a:ext cx="5904656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ndalus" pitchFamily="18" charset="-78"/>
                <a:ea typeface="+mj-ea"/>
                <a:cs typeface="Andalus" pitchFamily="18" charset="-78"/>
              </a:rPr>
              <a:t>I.  La liaison covalente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ndalus" pitchFamily="18" charset="-78"/>
              <a:ea typeface="+mj-ea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1691680" y="123478"/>
            <a:ext cx="5904656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ndalus" pitchFamily="18" charset="-78"/>
                <a:ea typeface="+mj-ea"/>
                <a:cs typeface="Andalus" pitchFamily="18" charset="-78"/>
              </a:rPr>
              <a:t>I.  La liaison covalente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ndalus" pitchFamily="18" charset="-78"/>
              <a:ea typeface="+mj-ea"/>
              <a:cs typeface="Andalus" pitchFamily="18" charset="-78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79512" y="987574"/>
            <a:ext cx="889248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20000"/>
              </a:lnSpc>
            </a:pPr>
            <a:r>
              <a:rPr lang="fr-FR" sz="2400" b="1" i="1" u="sng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1- Si p = 2:  </a:t>
            </a:r>
            <a:r>
              <a:rPr lang="fr-FR" sz="2400" b="1" i="1" u="sng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AX</a:t>
            </a:r>
            <a:r>
              <a:rPr lang="fr-FR" sz="2400" b="1" i="1" u="sng" baseline="-25000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2 </a:t>
            </a:r>
            <a:r>
              <a:rPr lang="fr-FR" sz="2400" b="1" i="1" u="sng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  </a:t>
            </a:r>
            <a:r>
              <a:rPr lang="fr-FR" sz="2400" b="1" i="1" u="sng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27243"/>
          <a:stretch>
            <a:fillRect/>
          </a:stretch>
        </p:blipFill>
        <p:spPr bwMode="auto">
          <a:xfrm>
            <a:off x="4716016" y="1638756"/>
            <a:ext cx="4248472" cy="1221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t="20331"/>
          <a:stretch>
            <a:fillRect/>
          </a:stretch>
        </p:blipFill>
        <p:spPr bwMode="auto">
          <a:xfrm>
            <a:off x="4716016" y="1419622"/>
            <a:ext cx="4248472" cy="1756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2643758"/>
            <a:ext cx="45640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latin typeface="Andalus" pitchFamily="18" charset="-78"/>
                <a:cs typeface="Andalus" pitchFamily="18" charset="-78"/>
              </a:rPr>
              <a:t>L'angle entre les deux liaisons est de 180°.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1946" y="3291830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Exemple : BeCl</a:t>
            </a:r>
            <a:r>
              <a:rPr lang="fr-FR" sz="2400" baseline="-250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2</a:t>
            </a:r>
            <a:r>
              <a:rPr lang="fr-FR" sz="2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496" y="3786594"/>
            <a:ext cx="4737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Andalus" pitchFamily="18" charset="-78"/>
                <a:cs typeface="Andalus" pitchFamily="18" charset="-78"/>
              </a:rPr>
              <a:t>la structure de Lewis d'une molécule BeCl</a:t>
            </a:r>
            <a:r>
              <a:rPr lang="fr-FR" baseline="-25000" dirty="0">
                <a:latin typeface="Andalus" pitchFamily="18" charset="-78"/>
                <a:cs typeface="Andalus" pitchFamily="18" charset="-78"/>
              </a:rPr>
              <a:t>2 </a:t>
            </a:r>
            <a:r>
              <a:rPr lang="fr-FR" dirty="0">
                <a:latin typeface="Andalus" pitchFamily="18" charset="-78"/>
                <a:cs typeface="Andalus" pitchFamily="18" charset="-78"/>
              </a:rPr>
              <a:t>est : </a:t>
            </a:r>
            <a:r>
              <a:rPr lang="fr-FR" baseline="-250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fr-FR" dirty="0">
                <a:latin typeface="Andalus" pitchFamily="18" charset="-78"/>
                <a:cs typeface="Andalus" pitchFamily="18" charset="-78"/>
              </a:rPr>
              <a:t> </a:t>
            </a:r>
            <a:endParaRPr lang="fr-FR" dirty="0"/>
          </a:p>
        </p:txBody>
      </p:sp>
      <p:grpSp>
        <p:nvGrpSpPr>
          <p:cNvPr id="25" name="Groupe 24"/>
          <p:cNvGrpSpPr/>
          <p:nvPr/>
        </p:nvGrpSpPr>
        <p:grpSpPr>
          <a:xfrm>
            <a:off x="4788024" y="3579862"/>
            <a:ext cx="2304256" cy="646331"/>
            <a:chOff x="179512" y="4299942"/>
            <a:chExt cx="2304256" cy="646331"/>
          </a:xfrm>
        </p:grpSpPr>
        <p:sp>
          <p:nvSpPr>
            <p:cNvPr id="11" name="ZoneTexte 10"/>
            <p:cNvSpPr txBox="1"/>
            <p:nvPr/>
          </p:nvSpPr>
          <p:spPr>
            <a:xfrm>
              <a:off x="971600" y="4299942"/>
              <a:ext cx="6751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b="1" dirty="0">
                  <a:solidFill>
                    <a:srgbClr val="FF0000"/>
                  </a:solidFill>
                </a:rPr>
                <a:t>Be</a:t>
              </a: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1941632" y="4299942"/>
              <a:ext cx="5421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b="1" dirty="0">
                  <a:solidFill>
                    <a:srgbClr val="00B0F0"/>
                  </a:solidFill>
                </a:rPr>
                <a:t>Cl</a:t>
              </a: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79512" y="4299942"/>
              <a:ext cx="5421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b="1" dirty="0">
                  <a:solidFill>
                    <a:srgbClr val="00B0F0"/>
                  </a:solidFill>
                </a:rPr>
                <a:t>Cl</a:t>
              </a:r>
            </a:p>
          </p:txBody>
        </p:sp>
        <p:cxnSp>
          <p:nvCxnSpPr>
            <p:cNvPr id="15" name="Connecteur droit 14"/>
            <p:cNvCxnSpPr/>
            <p:nvPr/>
          </p:nvCxnSpPr>
          <p:spPr>
            <a:xfrm>
              <a:off x="1619672" y="4659982"/>
              <a:ext cx="36004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683568" y="4659982"/>
              <a:ext cx="36004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2051720" y="4371950"/>
              <a:ext cx="36004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2051720" y="4876006"/>
              <a:ext cx="36004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251520" y="4371950"/>
              <a:ext cx="36004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251520" y="4876006"/>
              <a:ext cx="36004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>
              <a:off x="2483768" y="4443958"/>
              <a:ext cx="0" cy="36004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>
              <a:off x="179512" y="4443958"/>
              <a:ext cx="0" cy="36004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107504" y="4155926"/>
            <a:ext cx="66247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>
                <a:latin typeface="Andalus" pitchFamily="18" charset="-78"/>
                <a:cs typeface="Andalus" pitchFamily="18" charset="-78"/>
              </a:rPr>
              <a:t>Alors, la formule de la molécule BeCl</a:t>
            </a:r>
            <a:r>
              <a:rPr lang="fr-FR" sz="2000" baseline="-25000" dirty="0">
                <a:latin typeface="Andalus" pitchFamily="18" charset="-78"/>
                <a:cs typeface="Andalus" pitchFamily="18" charset="-78"/>
              </a:rPr>
              <a:t>2 </a:t>
            </a:r>
            <a:r>
              <a:rPr lang="fr-FR" sz="2000" dirty="0">
                <a:latin typeface="Andalus" pitchFamily="18" charset="-78"/>
                <a:cs typeface="Andalus" pitchFamily="18" charset="-78"/>
              </a:rPr>
              <a:t>est de type </a:t>
            </a:r>
            <a:r>
              <a:rPr lang="fr-FR" sz="20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A</a:t>
            </a:r>
            <a:r>
              <a:rPr lang="fr-FR" sz="2000" b="1" dirty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X</a:t>
            </a:r>
            <a:r>
              <a:rPr lang="fr-FR" sz="2000" b="1" baseline="-25000" dirty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2</a:t>
            </a:r>
            <a:r>
              <a:rPr lang="fr-FR" sz="2000" dirty="0">
                <a:latin typeface="Andalus" pitchFamily="18" charset="-78"/>
                <a:cs typeface="Andalus" pitchFamily="18" charset="-78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2000" dirty="0">
                <a:latin typeface="Andalus" pitchFamily="18" charset="-78"/>
                <a:cs typeface="Andalus" pitchFamily="18" charset="-78"/>
              </a:rPr>
              <a:t>Donc la géométrie de BeCl</a:t>
            </a:r>
            <a:r>
              <a:rPr lang="fr-FR" sz="2000" baseline="-25000" dirty="0">
                <a:latin typeface="Andalus" pitchFamily="18" charset="-78"/>
                <a:cs typeface="Andalus" pitchFamily="18" charset="-78"/>
              </a:rPr>
              <a:t>2</a:t>
            </a:r>
            <a:r>
              <a:rPr lang="fr-FR" sz="2000" dirty="0">
                <a:latin typeface="Andalus" pitchFamily="18" charset="-78"/>
                <a:cs typeface="Andalus" pitchFamily="18" charset="-78"/>
              </a:rPr>
              <a:t> est </a:t>
            </a:r>
            <a:r>
              <a:rPr lang="fr-FR" sz="20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linéaire.</a:t>
            </a:r>
          </a:p>
        </p:txBody>
      </p:sp>
      <p:graphicFrame>
        <p:nvGraphicFramePr>
          <p:cNvPr id="27" name="Tableau 26"/>
          <p:cNvGraphicFramePr>
            <a:graphicFrameLocks noGrp="1"/>
          </p:cNvGraphicFramePr>
          <p:nvPr/>
        </p:nvGraphicFramePr>
        <p:xfrm>
          <a:off x="179512" y="1624206"/>
          <a:ext cx="427213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7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924"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Andalus" pitchFamily="18" charset="-78"/>
                          <a:cs typeface="Andalus" pitchFamily="18" charset="-78"/>
                        </a:rPr>
                        <a:t>La géométrie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latin typeface="Andalus" pitchFamily="18" charset="-78"/>
                          <a:cs typeface="Andalus" pitchFamily="18" charset="-78"/>
                        </a:rPr>
                        <a:t>La géométrie </a:t>
                      </a:r>
                      <a:r>
                        <a:rPr lang="fr-FR" sz="1800" dirty="0">
                          <a:latin typeface="+mn-lt"/>
                          <a:cs typeface="+mn-cs"/>
                        </a:rPr>
                        <a:t>de</a:t>
                      </a:r>
                      <a:r>
                        <a:rPr lang="fr-FR" sz="1800" baseline="0" dirty="0">
                          <a:latin typeface="+mn-lt"/>
                          <a:cs typeface="+mn-cs"/>
                        </a:rPr>
                        <a:t> base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24">
                <a:tc>
                  <a:txBody>
                    <a:bodyPr/>
                    <a:lstStyle/>
                    <a:p>
                      <a:r>
                        <a:rPr lang="fr-FR" dirty="0"/>
                        <a:t>Linéaire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Linéaire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/>
      <p:bldP spid="2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8" y="1131590"/>
            <a:ext cx="3600398" cy="180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1691680" y="123478"/>
            <a:ext cx="5904656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ndalus" pitchFamily="18" charset="-78"/>
                <a:ea typeface="+mj-ea"/>
                <a:cs typeface="Andalus" pitchFamily="18" charset="-78"/>
              </a:rPr>
              <a:t>I.  La liaison covalente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ndalus" pitchFamily="18" charset="-78"/>
              <a:ea typeface="+mj-ea"/>
              <a:cs typeface="Andalus" pitchFamily="18" charset="-78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79512" y="987574"/>
            <a:ext cx="889248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20000"/>
              </a:lnSpc>
            </a:pPr>
            <a:r>
              <a:rPr lang="fr-FR" sz="2400" b="1" i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2- Si p = 3 : </a:t>
            </a:r>
            <a:r>
              <a:rPr lang="fr-FR" sz="2400" b="1" i="1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AX</a:t>
            </a:r>
            <a:r>
              <a:rPr lang="fr-FR" sz="2400" b="1" i="1" baseline="-25000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3</a:t>
            </a:r>
            <a:r>
              <a:rPr lang="fr-FR" sz="2400" b="1" i="1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  et AX</a:t>
            </a:r>
            <a:r>
              <a:rPr lang="fr-FR" sz="2400" b="1" i="1" baseline="-25000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2</a:t>
            </a:r>
            <a:r>
              <a:rPr lang="fr-FR" sz="2400" b="1" i="1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E</a:t>
            </a:r>
            <a:r>
              <a:rPr lang="fr-FR" sz="2400" b="1" i="1" baseline="-25000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fr-FR" sz="2400" b="1" i="1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504" y="2891720"/>
            <a:ext cx="3982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latin typeface="Andalus" pitchFamily="18" charset="-78"/>
                <a:cs typeface="Andalus" pitchFamily="18" charset="-78"/>
              </a:rPr>
              <a:t>L'angle entre les liaisons est de 120°.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1946" y="3291830"/>
            <a:ext cx="195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Exemple : BF</a:t>
            </a:r>
            <a:r>
              <a:rPr lang="fr-FR" sz="2400" baseline="-250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3</a:t>
            </a:r>
            <a:r>
              <a:rPr lang="fr-FR" sz="2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496" y="3786594"/>
            <a:ext cx="4493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Andalus" pitchFamily="18" charset="-78"/>
                <a:cs typeface="Andalus" pitchFamily="18" charset="-78"/>
              </a:rPr>
              <a:t>la structure de Lewis d'une molécule BF</a:t>
            </a:r>
            <a:r>
              <a:rPr lang="fr-FR" baseline="-25000" dirty="0">
                <a:latin typeface="Andalus" pitchFamily="18" charset="-78"/>
                <a:cs typeface="Andalus" pitchFamily="18" charset="-78"/>
              </a:rPr>
              <a:t>3 </a:t>
            </a:r>
            <a:r>
              <a:rPr lang="fr-FR" dirty="0">
                <a:latin typeface="Andalus" pitchFamily="18" charset="-78"/>
                <a:cs typeface="Andalus" pitchFamily="18" charset="-78"/>
              </a:rPr>
              <a:t>est : </a:t>
            </a:r>
            <a:r>
              <a:rPr lang="fr-FR" baseline="-250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fr-FR" dirty="0">
                <a:latin typeface="Andalus" pitchFamily="18" charset="-78"/>
                <a:cs typeface="Andalus" pitchFamily="18" charset="-78"/>
              </a:rPr>
              <a:t> 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107504" y="4227934"/>
            <a:ext cx="66247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>
                <a:latin typeface="Andalus" pitchFamily="18" charset="-78"/>
                <a:cs typeface="Andalus" pitchFamily="18" charset="-78"/>
              </a:rPr>
              <a:t>Alors, la formule de la molécule BF</a:t>
            </a:r>
            <a:r>
              <a:rPr lang="fr-FR" sz="2000" baseline="-25000" dirty="0">
                <a:latin typeface="Andalus" pitchFamily="18" charset="-78"/>
                <a:cs typeface="Andalus" pitchFamily="18" charset="-78"/>
              </a:rPr>
              <a:t>3 </a:t>
            </a:r>
            <a:r>
              <a:rPr lang="fr-FR" sz="2000" dirty="0">
                <a:latin typeface="Andalus" pitchFamily="18" charset="-78"/>
                <a:cs typeface="Andalus" pitchFamily="18" charset="-78"/>
              </a:rPr>
              <a:t>est de type </a:t>
            </a:r>
            <a:r>
              <a:rPr lang="fr-FR" sz="20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A</a:t>
            </a:r>
            <a:r>
              <a:rPr lang="fr-FR" sz="2000" b="1" dirty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X</a:t>
            </a:r>
            <a:r>
              <a:rPr lang="fr-FR" sz="2000" b="1" baseline="-25000" dirty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3</a:t>
            </a:r>
            <a:r>
              <a:rPr lang="fr-FR" sz="2000" dirty="0">
                <a:latin typeface="Andalus" pitchFamily="18" charset="-78"/>
                <a:cs typeface="Andalus" pitchFamily="18" charset="-78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2000" dirty="0">
                <a:latin typeface="Andalus" pitchFamily="18" charset="-78"/>
                <a:cs typeface="Andalus" pitchFamily="18" charset="-78"/>
              </a:rPr>
              <a:t>Donc la géométrie de BF</a:t>
            </a:r>
            <a:r>
              <a:rPr lang="fr-FR" sz="2000" baseline="-25000" dirty="0">
                <a:latin typeface="Andalus" pitchFamily="18" charset="-78"/>
                <a:cs typeface="Andalus" pitchFamily="18" charset="-78"/>
              </a:rPr>
              <a:t>3</a:t>
            </a:r>
            <a:r>
              <a:rPr lang="fr-FR" sz="2000" dirty="0">
                <a:latin typeface="Andalus" pitchFamily="18" charset="-78"/>
                <a:cs typeface="Andalus" pitchFamily="18" charset="-78"/>
              </a:rPr>
              <a:t> est </a:t>
            </a:r>
            <a:r>
              <a:rPr lang="fr-FR" sz="20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triangulaire.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3909"/>
          <a:stretch>
            <a:fillRect/>
          </a:stretch>
        </p:blipFill>
        <p:spPr bwMode="auto">
          <a:xfrm>
            <a:off x="5436096" y="1131590"/>
            <a:ext cx="3635895" cy="1809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tangle 24"/>
          <p:cNvSpPr/>
          <p:nvPr/>
        </p:nvSpPr>
        <p:spPr>
          <a:xfrm>
            <a:off x="6907" y="1491630"/>
            <a:ext cx="12474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800" b="1" i="1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 AX</a:t>
            </a:r>
            <a:r>
              <a:rPr lang="fr-FR" sz="2800" b="1" i="1" baseline="-25000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3</a:t>
            </a:r>
            <a:r>
              <a:rPr lang="fr-FR" sz="2800" b="1" i="1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 </a:t>
            </a:r>
            <a:endParaRPr lang="fr-FR" sz="2800" b="1" dirty="0">
              <a:solidFill>
                <a:srgbClr val="7030A0"/>
              </a:solidFill>
            </a:endParaRPr>
          </a:p>
        </p:txBody>
      </p:sp>
      <p:grpSp>
        <p:nvGrpSpPr>
          <p:cNvPr id="42" name="Groupe 41"/>
          <p:cNvGrpSpPr/>
          <p:nvPr/>
        </p:nvGrpSpPr>
        <p:grpSpPr>
          <a:xfrm>
            <a:off x="4860032" y="3219822"/>
            <a:ext cx="1764414" cy="1294403"/>
            <a:chOff x="5759914" y="3579862"/>
            <a:chExt cx="1764414" cy="1294403"/>
          </a:xfrm>
        </p:grpSpPr>
        <p:grpSp>
          <p:nvGrpSpPr>
            <p:cNvPr id="2" name="Groupe 24"/>
            <p:cNvGrpSpPr/>
            <p:nvPr/>
          </p:nvGrpSpPr>
          <p:grpSpPr>
            <a:xfrm>
              <a:off x="5759914" y="3579862"/>
              <a:ext cx="1764414" cy="646331"/>
              <a:chOff x="575338" y="4299942"/>
              <a:chExt cx="1764414" cy="646331"/>
            </a:xfrm>
          </p:grpSpPr>
          <p:sp>
            <p:nvSpPr>
              <p:cNvPr id="11" name="ZoneTexte 10"/>
              <p:cNvSpPr txBox="1"/>
              <p:nvPr/>
            </p:nvSpPr>
            <p:spPr>
              <a:xfrm>
                <a:off x="1248930" y="4299942"/>
                <a:ext cx="4427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3600" b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  <p:sp>
            <p:nvSpPr>
              <p:cNvPr id="12" name="ZoneTexte 11"/>
              <p:cNvSpPr txBox="1"/>
              <p:nvPr/>
            </p:nvSpPr>
            <p:spPr>
              <a:xfrm>
                <a:off x="1839294" y="4299942"/>
                <a:ext cx="50045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3600" b="1" dirty="0">
                    <a:solidFill>
                      <a:srgbClr val="00B0F0"/>
                    </a:solidFill>
                  </a:rPr>
                  <a:t> F</a:t>
                </a:r>
              </a:p>
            </p:txBody>
          </p:sp>
          <p:sp>
            <p:nvSpPr>
              <p:cNvPr id="13" name="ZoneTexte 12"/>
              <p:cNvSpPr txBox="1"/>
              <p:nvPr/>
            </p:nvSpPr>
            <p:spPr>
              <a:xfrm>
                <a:off x="575338" y="4299942"/>
                <a:ext cx="3962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3600" b="1" dirty="0">
                    <a:solidFill>
                      <a:srgbClr val="00B0F0"/>
                    </a:solidFill>
                  </a:rPr>
                  <a:t>F</a:t>
                </a:r>
              </a:p>
            </p:txBody>
          </p:sp>
          <p:cxnSp>
            <p:nvCxnSpPr>
              <p:cNvPr id="15" name="Connecteur droit 14"/>
              <p:cNvCxnSpPr/>
              <p:nvPr/>
            </p:nvCxnSpPr>
            <p:spPr>
              <a:xfrm>
                <a:off x="1619672" y="4659982"/>
                <a:ext cx="360040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/>
              <p:cNvCxnSpPr/>
              <p:nvPr/>
            </p:nvCxnSpPr>
            <p:spPr>
              <a:xfrm>
                <a:off x="899592" y="4659982"/>
                <a:ext cx="360040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/>
              <p:cNvCxnSpPr/>
              <p:nvPr/>
            </p:nvCxnSpPr>
            <p:spPr>
              <a:xfrm>
                <a:off x="2051720" y="4371950"/>
                <a:ext cx="216024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/>
              <p:cNvCxnSpPr/>
              <p:nvPr/>
            </p:nvCxnSpPr>
            <p:spPr>
              <a:xfrm>
                <a:off x="2051720" y="4876006"/>
                <a:ext cx="216024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/>
              <p:cNvCxnSpPr/>
              <p:nvPr/>
            </p:nvCxnSpPr>
            <p:spPr>
              <a:xfrm>
                <a:off x="683568" y="4371950"/>
                <a:ext cx="216024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/>
              <p:cNvCxnSpPr/>
              <p:nvPr/>
            </p:nvCxnSpPr>
            <p:spPr>
              <a:xfrm>
                <a:off x="611560" y="4876006"/>
                <a:ext cx="288032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/>
              <p:cNvCxnSpPr/>
              <p:nvPr/>
            </p:nvCxnSpPr>
            <p:spPr>
              <a:xfrm>
                <a:off x="611560" y="4443958"/>
                <a:ext cx="0" cy="36004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Connecteur droit 29"/>
            <p:cNvCxnSpPr/>
            <p:nvPr/>
          </p:nvCxnSpPr>
          <p:spPr>
            <a:xfrm flipV="1">
              <a:off x="7524328" y="3723878"/>
              <a:ext cx="0" cy="288032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 flipV="1">
              <a:off x="6660232" y="4083918"/>
              <a:ext cx="0" cy="288032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6372200" y="4227934"/>
              <a:ext cx="5004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b="1" dirty="0">
                  <a:solidFill>
                    <a:srgbClr val="00B0F0"/>
                  </a:solidFill>
                </a:rPr>
                <a:t> F</a:t>
              </a:r>
            </a:p>
          </p:txBody>
        </p:sp>
        <p:cxnSp>
          <p:nvCxnSpPr>
            <p:cNvPr id="39" name="Connecteur droit 38"/>
            <p:cNvCxnSpPr/>
            <p:nvPr/>
          </p:nvCxnSpPr>
          <p:spPr>
            <a:xfrm>
              <a:off x="6516216" y="4731990"/>
              <a:ext cx="216024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 flipV="1">
              <a:off x="6804248" y="4371950"/>
              <a:ext cx="0" cy="288032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 flipV="1">
              <a:off x="6516216" y="4371950"/>
              <a:ext cx="0" cy="288032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 l="15715" t="16673" r="12286" b="7903"/>
          <a:stretch>
            <a:fillRect/>
          </a:stretch>
        </p:blipFill>
        <p:spPr bwMode="auto">
          <a:xfrm rot="5400000">
            <a:off x="6948264" y="3867894"/>
            <a:ext cx="1224136" cy="125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2" name="Tableau 31"/>
          <p:cNvGraphicFramePr>
            <a:graphicFrameLocks noGrp="1"/>
          </p:cNvGraphicFramePr>
          <p:nvPr/>
        </p:nvGraphicFramePr>
        <p:xfrm>
          <a:off x="179512" y="2056254"/>
          <a:ext cx="427213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7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924"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Andalus" pitchFamily="18" charset="-78"/>
                          <a:cs typeface="Andalus" pitchFamily="18" charset="-78"/>
                        </a:rPr>
                        <a:t>La géométrie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latin typeface="Andalus" pitchFamily="18" charset="-78"/>
                          <a:cs typeface="Andalus" pitchFamily="18" charset="-78"/>
                        </a:rPr>
                        <a:t>La géométrie </a:t>
                      </a:r>
                      <a:r>
                        <a:rPr lang="fr-FR" sz="1800" dirty="0">
                          <a:latin typeface="+mn-lt"/>
                          <a:cs typeface="+mn-cs"/>
                        </a:rPr>
                        <a:t>de</a:t>
                      </a:r>
                      <a:r>
                        <a:rPr lang="fr-FR" sz="1800" baseline="0" dirty="0">
                          <a:latin typeface="+mn-lt"/>
                          <a:cs typeface="+mn-cs"/>
                        </a:rPr>
                        <a:t> base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24">
                <a:tc>
                  <a:txBody>
                    <a:bodyPr/>
                    <a:lstStyle/>
                    <a:p>
                      <a:r>
                        <a:rPr lang="fr-FR" dirty="0"/>
                        <a:t>Triangulaire</a:t>
                      </a:r>
                      <a:r>
                        <a:rPr lang="fr-FR" baseline="0" dirty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Triangulaire</a:t>
                      </a:r>
                      <a:r>
                        <a:rPr lang="fr-FR" baseline="0" dirty="0"/>
                        <a:t>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/>
      <p:bldP spid="26" grpId="0" build="p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1691680" y="123478"/>
            <a:ext cx="5904656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ndalus" pitchFamily="18" charset="-78"/>
                <a:ea typeface="+mj-ea"/>
                <a:cs typeface="Andalus" pitchFamily="18" charset="-78"/>
              </a:rPr>
              <a:t>I.  La liaison covalente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ndalus" pitchFamily="18" charset="-78"/>
              <a:ea typeface="+mj-ea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2387664"/>
            <a:ext cx="3982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latin typeface="Andalus" pitchFamily="18" charset="-78"/>
                <a:cs typeface="Andalus" pitchFamily="18" charset="-78"/>
              </a:rPr>
              <a:t>L'angle entre les liaisons est de 120°.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1946" y="2754675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Exemple : </a:t>
            </a:r>
            <a:r>
              <a:rPr lang="fr-FR" sz="24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SO</a:t>
            </a:r>
            <a:r>
              <a:rPr lang="fr-FR" sz="2400" b="1" baseline="-250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2</a:t>
            </a:r>
            <a:r>
              <a:rPr lang="fr-FR" sz="2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496" y="3249439"/>
            <a:ext cx="4576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Andalus" pitchFamily="18" charset="-78"/>
                <a:cs typeface="Andalus" pitchFamily="18" charset="-78"/>
              </a:rPr>
              <a:t>la structure de Lewis d'une molécule SO</a:t>
            </a:r>
            <a:r>
              <a:rPr lang="fr-FR" baseline="-25000" dirty="0">
                <a:latin typeface="Andalus" pitchFamily="18" charset="-78"/>
                <a:cs typeface="Andalus" pitchFamily="18" charset="-78"/>
              </a:rPr>
              <a:t>2 </a:t>
            </a:r>
            <a:r>
              <a:rPr lang="fr-FR" dirty="0">
                <a:latin typeface="Andalus" pitchFamily="18" charset="-78"/>
                <a:cs typeface="Andalus" pitchFamily="18" charset="-78"/>
              </a:rPr>
              <a:t>est : </a:t>
            </a:r>
            <a:r>
              <a:rPr lang="fr-FR" baseline="-250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fr-FR" dirty="0">
                <a:latin typeface="Andalus" pitchFamily="18" charset="-78"/>
                <a:cs typeface="Andalus" pitchFamily="18" charset="-78"/>
              </a:rPr>
              <a:t> 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107504" y="4004359"/>
            <a:ext cx="66247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>
                <a:latin typeface="Andalus" pitchFamily="18" charset="-78"/>
                <a:cs typeface="Andalus" pitchFamily="18" charset="-78"/>
              </a:rPr>
              <a:t>Alors, la formule de la molécule SO</a:t>
            </a:r>
            <a:r>
              <a:rPr lang="fr-FR" sz="2000" baseline="-25000" dirty="0">
                <a:latin typeface="Andalus" pitchFamily="18" charset="-78"/>
                <a:cs typeface="Andalus" pitchFamily="18" charset="-78"/>
              </a:rPr>
              <a:t>2 </a:t>
            </a:r>
            <a:r>
              <a:rPr lang="fr-FR" sz="2000" dirty="0">
                <a:latin typeface="Andalus" pitchFamily="18" charset="-78"/>
                <a:cs typeface="Andalus" pitchFamily="18" charset="-78"/>
              </a:rPr>
              <a:t>est de type </a:t>
            </a:r>
            <a:r>
              <a:rPr lang="fr-FR" sz="20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A</a:t>
            </a:r>
            <a:r>
              <a:rPr lang="fr-FR" sz="2000" b="1" dirty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X</a:t>
            </a:r>
            <a:r>
              <a:rPr lang="fr-FR" sz="2000" b="1" baseline="-25000" dirty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3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E</a:t>
            </a:r>
          </a:p>
          <a:p>
            <a:pPr>
              <a:lnSpc>
                <a:spcPct val="150000"/>
              </a:lnSpc>
            </a:pPr>
            <a:r>
              <a:rPr lang="fr-FR" sz="2000" dirty="0">
                <a:latin typeface="Andalus" pitchFamily="18" charset="-78"/>
                <a:cs typeface="Andalus" pitchFamily="18" charset="-78"/>
              </a:rPr>
              <a:t>Donc la géométrie de SO</a:t>
            </a:r>
            <a:r>
              <a:rPr lang="fr-FR" sz="2000" baseline="-25000" dirty="0">
                <a:latin typeface="Andalus" pitchFamily="18" charset="-78"/>
                <a:cs typeface="Andalus" pitchFamily="18" charset="-78"/>
              </a:rPr>
              <a:t>2</a:t>
            </a:r>
            <a:r>
              <a:rPr lang="fr-FR" sz="2000" dirty="0">
                <a:latin typeface="Andalus" pitchFamily="18" charset="-78"/>
                <a:cs typeface="Andalus" pitchFamily="18" charset="-78"/>
              </a:rPr>
              <a:t> est </a:t>
            </a:r>
            <a:r>
              <a:rPr lang="fr-FR" sz="20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coudée.</a:t>
            </a:r>
          </a:p>
        </p:txBody>
      </p:sp>
      <p:grpSp>
        <p:nvGrpSpPr>
          <p:cNvPr id="35" name="Groupe 34"/>
          <p:cNvGrpSpPr/>
          <p:nvPr/>
        </p:nvGrpSpPr>
        <p:grpSpPr>
          <a:xfrm>
            <a:off x="4427984" y="3291830"/>
            <a:ext cx="1998580" cy="646331"/>
            <a:chOff x="5626737" y="3291830"/>
            <a:chExt cx="1998580" cy="646331"/>
          </a:xfrm>
        </p:grpSpPr>
        <p:grpSp>
          <p:nvGrpSpPr>
            <p:cNvPr id="2" name="Groupe 41"/>
            <p:cNvGrpSpPr/>
            <p:nvPr/>
          </p:nvGrpSpPr>
          <p:grpSpPr>
            <a:xfrm>
              <a:off x="5626737" y="3291830"/>
              <a:ext cx="1998580" cy="646331"/>
              <a:chOff x="5626737" y="3579862"/>
              <a:chExt cx="1998580" cy="646331"/>
            </a:xfrm>
          </p:grpSpPr>
          <p:grpSp>
            <p:nvGrpSpPr>
              <p:cNvPr id="3" name="Groupe 24"/>
              <p:cNvGrpSpPr/>
              <p:nvPr/>
            </p:nvGrpSpPr>
            <p:grpSpPr>
              <a:xfrm>
                <a:off x="5626737" y="3579862"/>
                <a:ext cx="1998580" cy="646331"/>
                <a:chOff x="442161" y="4299942"/>
                <a:chExt cx="1998580" cy="646331"/>
              </a:xfrm>
            </p:grpSpPr>
            <p:sp>
              <p:nvSpPr>
                <p:cNvPr id="11" name="ZoneTexte 10"/>
                <p:cNvSpPr txBox="1"/>
                <p:nvPr/>
              </p:nvSpPr>
              <p:spPr>
                <a:xfrm>
                  <a:off x="1248930" y="4299942"/>
                  <a:ext cx="40267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3600" b="1" dirty="0">
                      <a:solidFill>
                        <a:srgbClr val="FF0000"/>
                      </a:solidFill>
                    </a:rPr>
                    <a:t>S</a:t>
                  </a:r>
                </a:p>
              </p:txBody>
            </p:sp>
            <p:sp>
              <p:nvSpPr>
                <p:cNvPr id="12" name="ZoneTexte 11"/>
                <p:cNvSpPr txBox="1"/>
                <p:nvPr/>
              </p:nvSpPr>
              <p:spPr>
                <a:xfrm>
                  <a:off x="1839294" y="4299942"/>
                  <a:ext cx="60144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3600" b="1" dirty="0">
                      <a:solidFill>
                        <a:srgbClr val="00B0F0"/>
                      </a:solidFill>
                    </a:rPr>
                    <a:t> O</a:t>
                  </a:r>
                </a:p>
              </p:txBody>
            </p:sp>
            <p:sp>
              <p:nvSpPr>
                <p:cNvPr id="13" name="ZoneTexte 12"/>
                <p:cNvSpPr txBox="1"/>
                <p:nvPr/>
              </p:nvSpPr>
              <p:spPr>
                <a:xfrm>
                  <a:off x="442161" y="4299942"/>
                  <a:ext cx="60144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3600" b="1" dirty="0">
                      <a:solidFill>
                        <a:srgbClr val="00B0F0"/>
                      </a:solidFill>
                    </a:rPr>
                    <a:t>O </a:t>
                  </a:r>
                </a:p>
              </p:txBody>
            </p:sp>
            <p:cxnSp>
              <p:nvCxnSpPr>
                <p:cNvPr id="15" name="Connecteur droit 14"/>
                <p:cNvCxnSpPr/>
                <p:nvPr/>
              </p:nvCxnSpPr>
              <p:spPr>
                <a:xfrm>
                  <a:off x="1619672" y="4659982"/>
                  <a:ext cx="360040" cy="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eur droit 16"/>
                <p:cNvCxnSpPr/>
                <p:nvPr/>
              </p:nvCxnSpPr>
              <p:spPr>
                <a:xfrm>
                  <a:off x="899592" y="4731990"/>
                  <a:ext cx="360040" cy="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eur droit 17"/>
                <p:cNvCxnSpPr/>
                <p:nvPr/>
              </p:nvCxnSpPr>
              <p:spPr>
                <a:xfrm>
                  <a:off x="2051720" y="4371950"/>
                  <a:ext cx="216024" cy="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18"/>
                <p:cNvCxnSpPr/>
                <p:nvPr/>
              </p:nvCxnSpPr>
              <p:spPr>
                <a:xfrm>
                  <a:off x="2051720" y="4876006"/>
                  <a:ext cx="216024" cy="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cteur droit 19"/>
                <p:cNvCxnSpPr/>
                <p:nvPr/>
              </p:nvCxnSpPr>
              <p:spPr>
                <a:xfrm>
                  <a:off x="611560" y="4371950"/>
                  <a:ext cx="216024" cy="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Connecteur droit 38"/>
              <p:cNvCxnSpPr/>
              <p:nvPr/>
            </p:nvCxnSpPr>
            <p:spPr>
              <a:xfrm>
                <a:off x="6516216" y="3651870"/>
                <a:ext cx="216024" cy="0"/>
              </a:xfrm>
              <a:prstGeom prst="line">
                <a:avLst/>
              </a:prstGeom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Connecteur droit 30"/>
            <p:cNvCxnSpPr/>
            <p:nvPr/>
          </p:nvCxnSpPr>
          <p:spPr>
            <a:xfrm>
              <a:off x="6804248" y="3723878"/>
              <a:ext cx="36004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>
              <a:off x="6084168" y="3651870"/>
              <a:ext cx="36004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>
              <a:off x="5796136" y="3867894"/>
              <a:ext cx="216024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3867894"/>
            <a:ext cx="1500242" cy="1223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3821" y="1021050"/>
            <a:ext cx="2952675" cy="2270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1002010"/>
            <a:ext cx="2952328" cy="2145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8" name="Tableau 27"/>
          <p:cNvGraphicFramePr>
            <a:graphicFrameLocks noGrp="1"/>
          </p:cNvGraphicFramePr>
          <p:nvPr/>
        </p:nvGraphicFramePr>
        <p:xfrm>
          <a:off x="179512" y="1546071"/>
          <a:ext cx="427213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7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924"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Andalus" pitchFamily="18" charset="-78"/>
                          <a:cs typeface="Andalus" pitchFamily="18" charset="-78"/>
                        </a:rPr>
                        <a:t>La géométrie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latin typeface="Andalus" pitchFamily="18" charset="-78"/>
                          <a:cs typeface="Andalus" pitchFamily="18" charset="-78"/>
                        </a:rPr>
                        <a:t>La géométrie </a:t>
                      </a:r>
                      <a:r>
                        <a:rPr lang="fr-FR" sz="1800" dirty="0">
                          <a:latin typeface="+mn-lt"/>
                          <a:cs typeface="+mn-cs"/>
                        </a:rPr>
                        <a:t>de</a:t>
                      </a:r>
                      <a:r>
                        <a:rPr lang="fr-FR" sz="1800" baseline="0" dirty="0">
                          <a:latin typeface="+mn-lt"/>
                          <a:cs typeface="+mn-cs"/>
                        </a:rPr>
                        <a:t> base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24">
                <a:tc>
                  <a:txBody>
                    <a:bodyPr/>
                    <a:lstStyle/>
                    <a:p>
                      <a:r>
                        <a:rPr lang="fr-FR" dirty="0"/>
                        <a:t>Coudée</a:t>
                      </a:r>
                      <a:r>
                        <a:rPr lang="fr-FR" baseline="0" dirty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Triangulaire</a:t>
                      </a:r>
                      <a:r>
                        <a:rPr lang="fr-FR" baseline="0" dirty="0"/>
                        <a:t>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107504" y="987574"/>
            <a:ext cx="14189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800" b="1" i="1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 AX</a:t>
            </a:r>
            <a:r>
              <a:rPr lang="fr-FR" sz="2800" b="1" i="1" baseline="-25000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2</a:t>
            </a:r>
            <a:r>
              <a:rPr lang="fr-FR" sz="2800" b="1" i="1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 E</a:t>
            </a:r>
            <a:endParaRPr lang="fr-FR" sz="28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26" grpId="0" build="p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1691680" y="123478"/>
            <a:ext cx="5904656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ndalus" pitchFamily="18" charset="-78"/>
                <a:ea typeface="+mj-ea"/>
                <a:cs typeface="Andalus" pitchFamily="18" charset="-78"/>
              </a:rPr>
              <a:t>I.  La liaison covalente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ndalus" pitchFamily="18" charset="-78"/>
              <a:ea typeface="+mj-ea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2499742"/>
            <a:ext cx="3982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latin typeface="Andalus" pitchFamily="18" charset="-78"/>
                <a:cs typeface="Andalus" pitchFamily="18" charset="-78"/>
              </a:rPr>
              <a:t>L'angle entre les liaisons est de 109°.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1946" y="2859782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Exemple : </a:t>
            </a:r>
            <a:r>
              <a:rPr lang="fr-FR" sz="24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CH</a:t>
            </a:r>
            <a:r>
              <a:rPr lang="fr-FR" sz="2400" b="1" baseline="-250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4</a:t>
            </a:r>
            <a:r>
              <a:rPr lang="fr-FR" sz="2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496" y="3363838"/>
            <a:ext cx="4653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Andalus" pitchFamily="18" charset="-78"/>
                <a:cs typeface="Andalus" pitchFamily="18" charset="-78"/>
              </a:rPr>
              <a:t>La structure de Lewis d'une molécule CH</a:t>
            </a:r>
            <a:r>
              <a:rPr lang="fr-FR" baseline="-25000" dirty="0">
                <a:latin typeface="Andalus" pitchFamily="18" charset="-78"/>
                <a:cs typeface="Andalus" pitchFamily="18" charset="-78"/>
              </a:rPr>
              <a:t>4 </a:t>
            </a:r>
            <a:r>
              <a:rPr lang="fr-FR" dirty="0">
                <a:latin typeface="Andalus" pitchFamily="18" charset="-78"/>
                <a:cs typeface="Andalus" pitchFamily="18" charset="-78"/>
              </a:rPr>
              <a:t>est : </a:t>
            </a:r>
            <a:r>
              <a:rPr lang="fr-FR" baseline="-250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fr-FR" dirty="0">
                <a:latin typeface="Andalus" pitchFamily="18" charset="-78"/>
                <a:cs typeface="Andalus" pitchFamily="18" charset="-78"/>
              </a:rPr>
              <a:t> 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683568" y="4148375"/>
            <a:ext cx="66247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>
                <a:latin typeface="Andalus" pitchFamily="18" charset="-78"/>
                <a:cs typeface="Andalus" pitchFamily="18" charset="-78"/>
              </a:rPr>
              <a:t>Alors, la formule de la molécule CH</a:t>
            </a:r>
            <a:r>
              <a:rPr lang="fr-FR" sz="2000" baseline="-25000" dirty="0">
                <a:latin typeface="Andalus" pitchFamily="18" charset="-78"/>
                <a:cs typeface="Andalus" pitchFamily="18" charset="-78"/>
              </a:rPr>
              <a:t>4 </a:t>
            </a:r>
            <a:r>
              <a:rPr lang="fr-FR" sz="2000" dirty="0">
                <a:latin typeface="Andalus" pitchFamily="18" charset="-78"/>
                <a:cs typeface="Andalus" pitchFamily="18" charset="-78"/>
              </a:rPr>
              <a:t>est de type </a:t>
            </a:r>
            <a:r>
              <a:rPr lang="fr-FR" sz="20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A</a:t>
            </a:r>
            <a:r>
              <a:rPr lang="fr-FR" sz="2000" b="1" dirty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X</a:t>
            </a:r>
            <a:r>
              <a:rPr lang="fr-FR" sz="2000" b="1" baseline="-25000" dirty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4</a:t>
            </a:r>
            <a:endParaRPr lang="fr-FR" sz="2000" baseline="-25000" dirty="0">
              <a:solidFill>
                <a:schemeClr val="accent6">
                  <a:lumMod val="75000"/>
                </a:schemeClr>
              </a:solidFill>
              <a:latin typeface="Andalus" pitchFamily="18" charset="-78"/>
              <a:cs typeface="Andalus" pitchFamily="18" charset="-78"/>
            </a:endParaRPr>
          </a:p>
          <a:p>
            <a:pPr>
              <a:lnSpc>
                <a:spcPct val="150000"/>
              </a:lnSpc>
            </a:pPr>
            <a:r>
              <a:rPr lang="fr-FR" sz="2000" dirty="0">
                <a:latin typeface="Andalus" pitchFamily="18" charset="-78"/>
                <a:cs typeface="Andalus" pitchFamily="18" charset="-78"/>
              </a:rPr>
              <a:t>Donc la géométrie de CH</a:t>
            </a:r>
            <a:r>
              <a:rPr lang="fr-FR" sz="2000" baseline="-25000" dirty="0">
                <a:latin typeface="Andalus" pitchFamily="18" charset="-78"/>
                <a:cs typeface="Andalus" pitchFamily="18" charset="-78"/>
              </a:rPr>
              <a:t>4</a:t>
            </a:r>
            <a:r>
              <a:rPr lang="fr-FR" sz="2000" dirty="0">
                <a:latin typeface="Andalus" pitchFamily="18" charset="-78"/>
                <a:cs typeface="Andalus" pitchFamily="18" charset="-78"/>
              </a:rPr>
              <a:t> est </a:t>
            </a:r>
            <a:r>
              <a:rPr lang="fr-FR" sz="20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Tétraédrique.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5496" y="1472466"/>
            <a:ext cx="11576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800" b="1" i="1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AX</a:t>
            </a:r>
            <a:r>
              <a:rPr lang="fr-FR" sz="2800" b="1" i="1" baseline="-25000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4</a:t>
            </a:r>
            <a:r>
              <a:rPr lang="fr-FR" sz="2800" b="1" i="1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 </a:t>
            </a:r>
            <a:endParaRPr lang="fr-FR" sz="2800" b="1" dirty="0">
              <a:solidFill>
                <a:srgbClr val="7030A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107504" y="915566"/>
            <a:ext cx="468052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20000"/>
              </a:lnSpc>
            </a:pPr>
            <a:r>
              <a:rPr lang="fr-FR" sz="2400" b="1" i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3- Si p = 4 : </a:t>
            </a:r>
            <a:r>
              <a:rPr lang="fr-FR" sz="2400" b="1" i="1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AX</a:t>
            </a:r>
            <a:r>
              <a:rPr lang="fr-FR" sz="2400" b="1" i="1" baseline="-25000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4</a:t>
            </a:r>
            <a:r>
              <a:rPr lang="fr-FR" sz="2400" b="1" i="1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  , AX</a:t>
            </a:r>
            <a:r>
              <a:rPr lang="fr-FR" sz="2400" b="1" i="1" baseline="-25000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3</a:t>
            </a:r>
            <a:r>
              <a:rPr lang="fr-FR" sz="2400" b="1" i="1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E</a:t>
            </a:r>
            <a:r>
              <a:rPr lang="fr-FR" sz="2400" b="1" i="1" baseline="-25000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  </a:t>
            </a:r>
            <a:r>
              <a:rPr lang="fr-FR" sz="2400" b="1" i="1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et AX</a:t>
            </a:r>
            <a:r>
              <a:rPr lang="fr-FR" sz="2400" b="1" i="1" baseline="-25000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2</a:t>
            </a:r>
            <a:r>
              <a:rPr lang="fr-FR" sz="2400" b="1" i="1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E</a:t>
            </a:r>
            <a:r>
              <a:rPr lang="fr-FR" sz="2400" b="1" i="1" baseline="-25000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2 </a:t>
            </a:r>
            <a:r>
              <a:rPr lang="fr-FR" sz="2400" b="1" i="1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  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1025953"/>
            <a:ext cx="2016224" cy="2481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987169"/>
            <a:ext cx="2736304" cy="2520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7" name="Groupe 46"/>
          <p:cNvGrpSpPr/>
          <p:nvPr/>
        </p:nvGrpSpPr>
        <p:grpSpPr>
          <a:xfrm>
            <a:off x="4644009" y="2715766"/>
            <a:ext cx="1224135" cy="1416651"/>
            <a:chOff x="4423440" y="2177823"/>
            <a:chExt cx="1845892" cy="2083327"/>
          </a:xfrm>
        </p:grpSpPr>
        <p:grpSp>
          <p:nvGrpSpPr>
            <p:cNvPr id="2" name="Groupe 34"/>
            <p:cNvGrpSpPr/>
            <p:nvPr/>
          </p:nvGrpSpPr>
          <p:grpSpPr>
            <a:xfrm>
              <a:off x="4423440" y="2715766"/>
              <a:ext cx="1845892" cy="751555"/>
              <a:chOff x="5694201" y="3075806"/>
              <a:chExt cx="1845892" cy="751555"/>
            </a:xfrm>
          </p:grpSpPr>
          <p:grpSp>
            <p:nvGrpSpPr>
              <p:cNvPr id="4" name="Groupe 24"/>
              <p:cNvGrpSpPr/>
              <p:nvPr/>
            </p:nvGrpSpPr>
            <p:grpSpPr>
              <a:xfrm>
                <a:off x="5694201" y="3075806"/>
                <a:ext cx="1845892" cy="751555"/>
                <a:chOff x="509625" y="4083918"/>
                <a:chExt cx="1845892" cy="751555"/>
              </a:xfrm>
            </p:grpSpPr>
            <p:sp>
              <p:nvSpPr>
                <p:cNvPr id="11" name="ZoneTexte 10"/>
                <p:cNvSpPr txBox="1"/>
                <p:nvPr/>
              </p:nvSpPr>
              <p:spPr>
                <a:xfrm>
                  <a:off x="1248930" y="4299941"/>
                  <a:ext cx="401589" cy="535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400" b="1" dirty="0">
                      <a:solidFill>
                        <a:srgbClr val="FF0000"/>
                      </a:solidFill>
                    </a:rPr>
                    <a:t>C</a:t>
                  </a:r>
                </a:p>
              </p:txBody>
            </p:sp>
            <p:sp>
              <p:nvSpPr>
                <p:cNvPr id="12" name="ZoneTexte 11"/>
                <p:cNvSpPr txBox="1"/>
                <p:nvPr/>
              </p:nvSpPr>
              <p:spPr>
                <a:xfrm>
                  <a:off x="1839294" y="4299941"/>
                  <a:ext cx="516223" cy="535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400" b="1" dirty="0">
                      <a:solidFill>
                        <a:srgbClr val="00B0F0"/>
                      </a:solidFill>
                    </a:rPr>
                    <a:t> H</a:t>
                  </a:r>
                </a:p>
              </p:txBody>
            </p:sp>
            <p:sp>
              <p:nvSpPr>
                <p:cNvPr id="13" name="ZoneTexte 12"/>
                <p:cNvSpPr txBox="1"/>
                <p:nvPr/>
              </p:nvSpPr>
              <p:spPr>
                <a:xfrm>
                  <a:off x="509625" y="4299941"/>
                  <a:ext cx="516223" cy="535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400" b="1" dirty="0">
                      <a:solidFill>
                        <a:srgbClr val="00B0F0"/>
                      </a:solidFill>
                    </a:rPr>
                    <a:t>H </a:t>
                  </a:r>
                </a:p>
              </p:txBody>
            </p:sp>
            <p:cxnSp>
              <p:nvCxnSpPr>
                <p:cNvPr id="15" name="Connecteur droit 14"/>
                <p:cNvCxnSpPr/>
                <p:nvPr/>
              </p:nvCxnSpPr>
              <p:spPr>
                <a:xfrm flipH="1" flipV="1">
                  <a:off x="1450273" y="4083918"/>
                  <a:ext cx="12818" cy="36004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necteur droit 30"/>
              <p:cNvCxnSpPr/>
              <p:nvPr/>
            </p:nvCxnSpPr>
            <p:spPr>
              <a:xfrm>
                <a:off x="6804248" y="3651870"/>
                <a:ext cx="360040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>
              <a:xfrm>
                <a:off x="6084168" y="3651870"/>
                <a:ext cx="360040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Connecteur droit 43"/>
            <p:cNvCxnSpPr/>
            <p:nvPr/>
          </p:nvCxnSpPr>
          <p:spPr>
            <a:xfrm flipH="1" flipV="1">
              <a:off x="5423278" y="3507854"/>
              <a:ext cx="12818" cy="36004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ZoneTexte 44"/>
            <p:cNvSpPr txBox="1"/>
            <p:nvPr/>
          </p:nvSpPr>
          <p:spPr>
            <a:xfrm>
              <a:off x="4966348" y="2177823"/>
              <a:ext cx="516223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>
                  <a:solidFill>
                    <a:srgbClr val="00B0F0"/>
                  </a:solidFill>
                </a:rPr>
                <a:t> H</a:t>
              </a:r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5074930" y="3725619"/>
              <a:ext cx="516223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>
                  <a:solidFill>
                    <a:srgbClr val="00B0F0"/>
                  </a:solidFill>
                </a:rPr>
                <a:t> H</a:t>
              </a:r>
            </a:p>
          </p:txBody>
        </p:sp>
      </p:grp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3764348"/>
            <a:ext cx="1152128" cy="134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9" name="Tableau 28"/>
          <p:cNvGraphicFramePr>
            <a:graphicFrameLocks noGrp="1"/>
          </p:cNvGraphicFramePr>
          <p:nvPr/>
        </p:nvGraphicFramePr>
        <p:xfrm>
          <a:off x="1475656" y="1635646"/>
          <a:ext cx="427213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7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924"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Andalus" pitchFamily="18" charset="-78"/>
                          <a:cs typeface="Andalus" pitchFamily="18" charset="-78"/>
                        </a:rPr>
                        <a:t>La géométrie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latin typeface="Andalus" pitchFamily="18" charset="-78"/>
                          <a:cs typeface="Andalus" pitchFamily="18" charset="-78"/>
                        </a:rPr>
                        <a:t>La géométrie </a:t>
                      </a:r>
                      <a:r>
                        <a:rPr lang="fr-FR" sz="1800" dirty="0">
                          <a:latin typeface="+mn-lt"/>
                          <a:cs typeface="+mn-cs"/>
                        </a:rPr>
                        <a:t>de</a:t>
                      </a:r>
                      <a:r>
                        <a:rPr lang="fr-FR" sz="1800" baseline="0" dirty="0">
                          <a:latin typeface="+mn-lt"/>
                          <a:cs typeface="+mn-cs"/>
                        </a:rPr>
                        <a:t> base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24">
                <a:tc>
                  <a:txBody>
                    <a:bodyPr/>
                    <a:lstStyle/>
                    <a:p>
                      <a:r>
                        <a:rPr lang="fr-FR" dirty="0"/>
                        <a:t>Tétraédrique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Tétraédrique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26" grpId="0" uiExpand="1" build="p"/>
      <p:bldP spid="25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1691680" y="123478"/>
            <a:ext cx="5904656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ndalus" pitchFamily="18" charset="-78"/>
                <a:ea typeface="+mj-ea"/>
                <a:cs typeface="Andalus" pitchFamily="18" charset="-78"/>
              </a:rPr>
              <a:t>I.  La liaison covalente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ndalus" pitchFamily="18" charset="-78"/>
              <a:ea typeface="+mj-ea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2322627"/>
            <a:ext cx="3982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latin typeface="Andalus" pitchFamily="18" charset="-78"/>
                <a:cs typeface="Andalus" pitchFamily="18" charset="-78"/>
              </a:rPr>
              <a:t>L'angle entre les liaisons est de 109°.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1946" y="2898691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Exemple : </a:t>
            </a:r>
            <a:r>
              <a:rPr lang="fr-FR" sz="24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NH</a:t>
            </a:r>
            <a:r>
              <a:rPr lang="fr-FR" sz="2400" b="1" baseline="-250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3</a:t>
            </a:r>
            <a:r>
              <a:rPr lang="fr-FR" sz="2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496" y="3393455"/>
            <a:ext cx="4621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Andalus" pitchFamily="18" charset="-78"/>
                <a:cs typeface="Andalus" pitchFamily="18" charset="-78"/>
              </a:rPr>
              <a:t>la structure de Lewis d'une molécule NH</a:t>
            </a:r>
            <a:r>
              <a:rPr lang="fr-FR" baseline="-25000" dirty="0">
                <a:latin typeface="Andalus" pitchFamily="18" charset="-78"/>
                <a:cs typeface="Andalus" pitchFamily="18" charset="-78"/>
              </a:rPr>
              <a:t>3 </a:t>
            </a:r>
            <a:r>
              <a:rPr lang="fr-FR" dirty="0">
                <a:latin typeface="Andalus" pitchFamily="18" charset="-78"/>
                <a:cs typeface="Andalus" pitchFamily="18" charset="-78"/>
              </a:rPr>
              <a:t>est : </a:t>
            </a:r>
            <a:r>
              <a:rPr lang="fr-FR" baseline="-250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fr-FR" dirty="0">
                <a:latin typeface="Andalus" pitchFamily="18" charset="-78"/>
                <a:cs typeface="Andalus" pitchFamily="18" charset="-78"/>
              </a:rPr>
              <a:t> 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107504" y="4076367"/>
            <a:ext cx="66247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>
                <a:latin typeface="Andalus" pitchFamily="18" charset="-78"/>
                <a:cs typeface="Andalus" pitchFamily="18" charset="-78"/>
              </a:rPr>
              <a:t>Alors, la formule de la molécule NH</a:t>
            </a:r>
            <a:r>
              <a:rPr lang="fr-FR" sz="2000" baseline="-25000" dirty="0">
                <a:latin typeface="Andalus" pitchFamily="18" charset="-78"/>
                <a:cs typeface="Andalus" pitchFamily="18" charset="-78"/>
              </a:rPr>
              <a:t>3 </a:t>
            </a:r>
            <a:r>
              <a:rPr lang="fr-FR" sz="2000" dirty="0">
                <a:latin typeface="Andalus" pitchFamily="18" charset="-78"/>
                <a:cs typeface="Andalus" pitchFamily="18" charset="-78"/>
              </a:rPr>
              <a:t>est de type </a:t>
            </a:r>
            <a:r>
              <a:rPr lang="fr-FR" sz="20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A</a:t>
            </a:r>
            <a:r>
              <a:rPr lang="fr-FR" sz="2000" b="1" dirty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X</a:t>
            </a:r>
            <a:r>
              <a:rPr lang="fr-FR" sz="2000" b="1" baseline="-25000" dirty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3</a:t>
            </a:r>
            <a:r>
              <a:rPr lang="fr-FR" sz="20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E</a:t>
            </a:r>
            <a:endParaRPr lang="fr-FR" sz="2000" dirty="0">
              <a:solidFill>
                <a:srgbClr val="00B050"/>
              </a:solidFill>
              <a:latin typeface="Andalus" pitchFamily="18" charset="-78"/>
              <a:cs typeface="Andalus" pitchFamily="18" charset="-78"/>
            </a:endParaRPr>
          </a:p>
          <a:p>
            <a:pPr>
              <a:lnSpc>
                <a:spcPct val="150000"/>
              </a:lnSpc>
            </a:pPr>
            <a:r>
              <a:rPr lang="fr-FR" sz="2000" dirty="0">
                <a:latin typeface="Andalus" pitchFamily="18" charset="-78"/>
                <a:cs typeface="Andalus" pitchFamily="18" charset="-78"/>
              </a:rPr>
              <a:t>Donc la géométrie de NH</a:t>
            </a:r>
            <a:r>
              <a:rPr lang="fr-FR" sz="2000" baseline="-25000" dirty="0">
                <a:latin typeface="Andalus" pitchFamily="18" charset="-78"/>
                <a:cs typeface="Andalus" pitchFamily="18" charset="-78"/>
              </a:rPr>
              <a:t>3</a:t>
            </a:r>
            <a:r>
              <a:rPr lang="fr-FR" sz="2000" dirty="0">
                <a:latin typeface="Andalus" pitchFamily="18" charset="-78"/>
                <a:cs typeface="Andalus" pitchFamily="18" charset="-78"/>
              </a:rPr>
              <a:t> est </a:t>
            </a:r>
            <a:r>
              <a:rPr lang="fr-FR" sz="20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pyramidale.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9756" y="987574"/>
            <a:ext cx="14173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800" i="1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 AX</a:t>
            </a:r>
            <a:r>
              <a:rPr lang="fr-FR" sz="2800" i="1" baseline="-25000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3</a:t>
            </a:r>
            <a:r>
              <a:rPr lang="fr-FR" sz="2800" i="1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E </a:t>
            </a:r>
            <a:endParaRPr lang="fr-FR" sz="2800" dirty="0">
              <a:solidFill>
                <a:srgbClr val="7030A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9654" y="1011142"/>
            <a:ext cx="2628850" cy="249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987574"/>
            <a:ext cx="2619747" cy="2695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9" name="Groupe 28"/>
          <p:cNvGrpSpPr/>
          <p:nvPr/>
        </p:nvGrpSpPr>
        <p:grpSpPr>
          <a:xfrm>
            <a:off x="4355977" y="2931790"/>
            <a:ext cx="1368152" cy="931965"/>
            <a:chOff x="4355977" y="2787774"/>
            <a:chExt cx="1368152" cy="931965"/>
          </a:xfrm>
        </p:grpSpPr>
        <p:grpSp>
          <p:nvGrpSpPr>
            <p:cNvPr id="2" name="Groupe 46"/>
            <p:cNvGrpSpPr/>
            <p:nvPr/>
          </p:nvGrpSpPr>
          <p:grpSpPr>
            <a:xfrm>
              <a:off x="4355977" y="2787774"/>
              <a:ext cx="1368152" cy="931965"/>
              <a:chOff x="4314857" y="2177823"/>
              <a:chExt cx="2063057" cy="1370548"/>
            </a:xfrm>
          </p:grpSpPr>
          <p:grpSp>
            <p:nvGrpSpPr>
              <p:cNvPr id="3" name="Groupe 34"/>
              <p:cNvGrpSpPr/>
              <p:nvPr/>
            </p:nvGrpSpPr>
            <p:grpSpPr>
              <a:xfrm>
                <a:off x="4314857" y="2715766"/>
                <a:ext cx="2063057" cy="832605"/>
                <a:chOff x="5585618" y="3075806"/>
                <a:chExt cx="2063057" cy="832605"/>
              </a:xfrm>
            </p:grpSpPr>
            <p:grpSp>
              <p:nvGrpSpPr>
                <p:cNvPr id="4" name="Groupe 24"/>
                <p:cNvGrpSpPr/>
                <p:nvPr/>
              </p:nvGrpSpPr>
              <p:grpSpPr>
                <a:xfrm>
                  <a:off x="5585618" y="3075806"/>
                  <a:ext cx="2063057" cy="832605"/>
                  <a:chOff x="401042" y="4083918"/>
                  <a:chExt cx="2063057" cy="832605"/>
                </a:xfrm>
              </p:grpSpPr>
              <p:sp>
                <p:nvSpPr>
                  <p:cNvPr id="11" name="ZoneTexte 10"/>
                  <p:cNvSpPr txBox="1"/>
                  <p:nvPr/>
                </p:nvSpPr>
                <p:spPr>
                  <a:xfrm>
                    <a:off x="1248931" y="4237599"/>
                    <a:ext cx="583026" cy="6789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2400" b="1" dirty="0">
                        <a:solidFill>
                          <a:srgbClr val="FF0000"/>
                        </a:solidFill>
                      </a:rPr>
                      <a:t>N</a:t>
                    </a:r>
                  </a:p>
                </p:txBody>
              </p:sp>
              <p:sp>
                <p:nvSpPr>
                  <p:cNvPr id="12" name="ZoneTexte 11"/>
                  <p:cNvSpPr txBox="1"/>
                  <p:nvPr/>
                </p:nvSpPr>
                <p:spPr>
                  <a:xfrm>
                    <a:off x="1947876" y="4299942"/>
                    <a:ext cx="516223" cy="5355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2400" b="1" dirty="0">
                        <a:solidFill>
                          <a:srgbClr val="00B0F0"/>
                        </a:solidFill>
                      </a:rPr>
                      <a:t> H</a:t>
                    </a:r>
                  </a:p>
                </p:txBody>
              </p:sp>
              <p:sp>
                <p:nvSpPr>
                  <p:cNvPr id="13" name="ZoneTexte 12"/>
                  <p:cNvSpPr txBox="1"/>
                  <p:nvPr/>
                </p:nvSpPr>
                <p:spPr>
                  <a:xfrm>
                    <a:off x="401042" y="4299942"/>
                    <a:ext cx="516223" cy="5355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2400" b="1" dirty="0">
                        <a:solidFill>
                          <a:srgbClr val="00B0F0"/>
                        </a:solidFill>
                      </a:rPr>
                      <a:t>H </a:t>
                    </a:r>
                  </a:p>
                </p:txBody>
              </p:sp>
              <p:cxnSp>
                <p:nvCxnSpPr>
                  <p:cNvPr id="15" name="Connecteur droit 14"/>
                  <p:cNvCxnSpPr/>
                  <p:nvPr/>
                </p:nvCxnSpPr>
                <p:spPr>
                  <a:xfrm flipH="1" flipV="1">
                    <a:off x="1474043" y="4083918"/>
                    <a:ext cx="12817" cy="360039"/>
                  </a:xfrm>
                  <a:prstGeom prst="line">
                    <a:avLst/>
                  </a:prstGeom>
                  <a:ln w="349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Connecteur droit 30"/>
                <p:cNvCxnSpPr/>
                <p:nvPr/>
              </p:nvCxnSpPr>
              <p:spPr>
                <a:xfrm>
                  <a:off x="6912830" y="3651871"/>
                  <a:ext cx="360040" cy="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31"/>
                <p:cNvCxnSpPr/>
                <p:nvPr/>
              </p:nvCxnSpPr>
              <p:spPr>
                <a:xfrm>
                  <a:off x="6084168" y="3651870"/>
                  <a:ext cx="360040" cy="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ZoneTexte 44"/>
              <p:cNvSpPr txBox="1"/>
              <p:nvPr/>
            </p:nvSpPr>
            <p:spPr>
              <a:xfrm>
                <a:off x="4993034" y="2177823"/>
                <a:ext cx="516223" cy="535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b="1" dirty="0">
                    <a:solidFill>
                      <a:srgbClr val="00B0F0"/>
                    </a:solidFill>
                  </a:rPr>
                  <a:t> H</a:t>
                </a:r>
              </a:p>
            </p:txBody>
          </p:sp>
        </p:grpSp>
        <p:cxnSp>
          <p:nvCxnSpPr>
            <p:cNvPr id="28" name="Connecteur droit 27"/>
            <p:cNvCxnSpPr/>
            <p:nvPr/>
          </p:nvCxnSpPr>
          <p:spPr>
            <a:xfrm>
              <a:off x="5004048" y="3651870"/>
              <a:ext cx="238767" cy="0"/>
            </a:xfrm>
            <a:prstGeom prst="line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leau 22"/>
          <p:cNvGraphicFramePr>
            <a:graphicFrameLocks noGrp="1"/>
          </p:cNvGraphicFramePr>
          <p:nvPr/>
        </p:nvGraphicFramePr>
        <p:xfrm>
          <a:off x="1668016" y="1408182"/>
          <a:ext cx="427213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7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924"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Andalus" pitchFamily="18" charset="-78"/>
                          <a:cs typeface="Andalus" pitchFamily="18" charset="-78"/>
                        </a:rPr>
                        <a:t>La géométrie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latin typeface="Andalus" pitchFamily="18" charset="-78"/>
                          <a:cs typeface="Andalus" pitchFamily="18" charset="-78"/>
                        </a:rPr>
                        <a:t>La géométrie </a:t>
                      </a:r>
                      <a:r>
                        <a:rPr lang="fr-FR" sz="1800" dirty="0">
                          <a:latin typeface="+mn-lt"/>
                          <a:cs typeface="+mn-cs"/>
                        </a:rPr>
                        <a:t>de</a:t>
                      </a:r>
                      <a:r>
                        <a:rPr lang="fr-FR" sz="1800" baseline="0" dirty="0">
                          <a:latin typeface="+mn-lt"/>
                          <a:cs typeface="+mn-cs"/>
                        </a:rPr>
                        <a:t> base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2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pyramidale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Tétraédrique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26" grpId="0" build="p"/>
      <p:bldP spid="2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1568</Words>
  <Application>Microsoft Office PowerPoint</Application>
  <PresentationFormat>Affichage à l'écran (16:9)</PresentationFormat>
  <Paragraphs>292</Paragraphs>
  <Slides>26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26</vt:i4>
      </vt:variant>
    </vt:vector>
  </HeadingPairs>
  <TitlesOfParts>
    <vt:vector size="28" baseType="lpstr">
      <vt:lpstr>Thème Office</vt:lpstr>
      <vt:lpstr>Conception personnalisée</vt:lpstr>
      <vt:lpstr>Liaisons Chimiques </vt:lpstr>
      <vt:lpstr> I-2. Théorie de Gillespie  ou théorie V.S.E.P.R.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I-3. Polarité et moment dipolaire </vt:lpstr>
      <vt:lpstr>Présentation PowerPoint</vt:lpstr>
      <vt:lpstr>Présentation PowerPoint</vt:lpstr>
      <vt:lpstr>Présentation PowerPoint</vt:lpstr>
      <vt:lpstr>Présentation PowerPoint</vt:lpstr>
      <vt:lpstr> I-4. Variation des grandeurs moléculaires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Boualy</dc:creator>
  <cp:lastModifiedBy>Utilisateur inconnu</cp:lastModifiedBy>
  <cp:revision>301</cp:revision>
  <dcterms:created xsi:type="dcterms:W3CDTF">2020-02-02T20:15:36Z</dcterms:created>
  <dcterms:modified xsi:type="dcterms:W3CDTF">2021-07-12T10:26:05Z</dcterms:modified>
</cp:coreProperties>
</file>