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24"/>
  </p:notesMasterIdLst>
  <p:sldIdLst>
    <p:sldId id="256" r:id="rId2"/>
    <p:sldId id="257" r:id="rId3"/>
    <p:sldId id="258" r:id="rId4"/>
    <p:sldId id="259" r:id="rId5"/>
    <p:sldId id="260" r:id="rId6"/>
    <p:sldId id="261" r:id="rId7"/>
    <p:sldId id="264" r:id="rId8"/>
    <p:sldId id="265" r:id="rId9"/>
    <p:sldId id="278" r:id="rId10"/>
    <p:sldId id="27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ontserrat" pitchFamily="2" charset="0"/>
      <p:regular r:id="rId25"/>
      <p:bold r:id="rId26"/>
      <p:italic r:id="rId27"/>
      <p:boldItalic r:id="rId28"/>
    </p:embeddedFont>
    <p:embeddedFont>
      <p:font typeface="Montserrat ExtraBold" pitchFamily="2" charset="0"/>
      <p:bold r:id="rId29"/>
      <p:boldItalic r:id="rId30"/>
    </p:embeddedFont>
    <p:embeddedFont>
      <p:font typeface="Montserrat Black" pitchFamily="2" charset="0"/>
      <p:bold r:id="rId31"/>
      <p:boldItalic r:id="rId32"/>
    </p:embeddedFont>
    <p:embeddedFont>
      <p:font typeface="Proxima Nova" charset="0"/>
      <p:regular r:id="rId33"/>
      <p:bold r:id="rId34"/>
      <p:italic r:id="rId35"/>
      <p:boldItalic r:id="rId36"/>
    </p:embeddedFont>
    <p:embeddedFont>
      <p:font typeface="Montserrat Medium"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593" autoAdjust="0"/>
  </p:normalViewPr>
  <p:slideViewPr>
    <p:cSldViewPr snapToGrid="0">
      <p:cViewPr varScale="1">
        <p:scale>
          <a:sx n="100" d="100"/>
          <a:sy n="100" d="100"/>
        </p:scale>
        <p:origin x="-946" y="-7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10625" y="1337725"/>
            <a:ext cx="3645000" cy="252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061825" y="3961400"/>
            <a:ext cx="3193800" cy="700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2085300" y="3868895"/>
            <a:ext cx="2086800" cy="63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4"/>
        <p:cNvGrpSpPr/>
        <p:nvPr/>
      </p:nvGrpSpPr>
      <p:grpSpPr>
        <a:xfrm>
          <a:off x="0" y="0"/>
          <a:ext cx="0" cy="0"/>
          <a:chOff x="0" y="0"/>
          <a:chExt cx="0" cy="0"/>
        </a:xfrm>
      </p:grpSpPr>
      <p:sp>
        <p:nvSpPr>
          <p:cNvPr id="15" name="Google Shape;15;p3"/>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subTitle" idx="1"/>
          </p:nvPr>
        </p:nvSpPr>
        <p:spPr>
          <a:xfrm>
            <a:off x="3606000" y="3159760"/>
            <a:ext cx="12984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2pPr>
            <a:lvl3pPr lvl="2"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3pPr>
            <a:lvl4pPr lvl="3"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4pPr>
            <a:lvl5pPr lvl="4"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5pPr>
            <a:lvl6pPr lvl="5"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6pPr>
            <a:lvl7pPr lvl="6"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7pPr>
            <a:lvl8pPr lvl="7"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8pPr>
            <a:lvl9pPr lvl="8"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9pPr>
          </a:lstStyle>
          <a:p>
            <a:endParaRPr/>
          </a:p>
        </p:txBody>
      </p:sp>
      <p:sp>
        <p:nvSpPr>
          <p:cNvPr id="17" name="Google Shape;17;p3"/>
          <p:cNvSpPr txBox="1">
            <a:spLocks noGrp="1"/>
          </p:cNvSpPr>
          <p:nvPr>
            <p:ph type="subTitle" idx="2"/>
          </p:nvPr>
        </p:nvSpPr>
        <p:spPr>
          <a:xfrm>
            <a:off x="3615025" y="3667394"/>
            <a:ext cx="1920300" cy="56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8" name="Google Shape;18;p3"/>
          <p:cNvSpPr txBox="1">
            <a:spLocks noGrp="1"/>
          </p:cNvSpPr>
          <p:nvPr>
            <p:ph type="subTitle" idx="3"/>
          </p:nvPr>
        </p:nvSpPr>
        <p:spPr>
          <a:xfrm>
            <a:off x="6633275" y="1107480"/>
            <a:ext cx="12975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19" name="Google Shape;19;p3"/>
          <p:cNvSpPr txBox="1">
            <a:spLocks noGrp="1"/>
          </p:cNvSpPr>
          <p:nvPr>
            <p:ph type="subTitle" idx="4"/>
          </p:nvPr>
        </p:nvSpPr>
        <p:spPr>
          <a:xfrm>
            <a:off x="6633275" y="3667394"/>
            <a:ext cx="1920300" cy="56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20" name="Google Shape;20;p3"/>
          <p:cNvSpPr txBox="1">
            <a:spLocks noGrp="1"/>
          </p:cNvSpPr>
          <p:nvPr>
            <p:ph type="subTitle" idx="5"/>
          </p:nvPr>
        </p:nvSpPr>
        <p:spPr>
          <a:xfrm>
            <a:off x="6633275" y="3159760"/>
            <a:ext cx="12984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21" name="Google Shape;21;p3"/>
          <p:cNvSpPr txBox="1">
            <a:spLocks noGrp="1"/>
          </p:cNvSpPr>
          <p:nvPr>
            <p:ph type="subTitle" idx="6"/>
          </p:nvPr>
        </p:nvSpPr>
        <p:spPr>
          <a:xfrm>
            <a:off x="6633275" y="1616071"/>
            <a:ext cx="1920600" cy="56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22" name="Google Shape;22;p3"/>
          <p:cNvSpPr txBox="1">
            <a:spLocks noGrp="1"/>
          </p:cNvSpPr>
          <p:nvPr>
            <p:ph type="title"/>
          </p:nvPr>
        </p:nvSpPr>
        <p:spPr>
          <a:xfrm>
            <a:off x="5951800" y="1056943"/>
            <a:ext cx="8322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3"/>
          <p:cNvSpPr txBox="1">
            <a:spLocks noGrp="1"/>
          </p:cNvSpPr>
          <p:nvPr>
            <p:ph type="subTitle" idx="7"/>
          </p:nvPr>
        </p:nvSpPr>
        <p:spPr>
          <a:xfrm>
            <a:off x="3607454" y="1109348"/>
            <a:ext cx="1297500" cy="480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24" name="Google Shape;24;p3"/>
          <p:cNvSpPr txBox="1">
            <a:spLocks noGrp="1"/>
          </p:cNvSpPr>
          <p:nvPr>
            <p:ph type="subTitle" idx="8"/>
          </p:nvPr>
        </p:nvSpPr>
        <p:spPr>
          <a:xfrm>
            <a:off x="3607454" y="1616071"/>
            <a:ext cx="1920600" cy="56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25" name="Google Shape;25;p3"/>
          <p:cNvSpPr txBox="1">
            <a:spLocks noGrp="1"/>
          </p:cNvSpPr>
          <p:nvPr>
            <p:ph type="title" idx="9"/>
          </p:nvPr>
        </p:nvSpPr>
        <p:spPr>
          <a:xfrm>
            <a:off x="2922354" y="1056943"/>
            <a:ext cx="8322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3"/>
          <p:cNvSpPr txBox="1">
            <a:spLocks noGrp="1"/>
          </p:cNvSpPr>
          <p:nvPr>
            <p:ph type="title" idx="13"/>
          </p:nvPr>
        </p:nvSpPr>
        <p:spPr>
          <a:xfrm>
            <a:off x="2922354" y="3114019"/>
            <a:ext cx="8322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3"/>
          <p:cNvSpPr txBox="1">
            <a:spLocks noGrp="1"/>
          </p:cNvSpPr>
          <p:nvPr>
            <p:ph type="title" idx="14"/>
          </p:nvPr>
        </p:nvSpPr>
        <p:spPr>
          <a:xfrm>
            <a:off x="5950150" y="3115069"/>
            <a:ext cx="835500" cy="5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3"/>
          <p:cNvSpPr/>
          <p:nvPr/>
        </p:nvSpPr>
        <p:spPr>
          <a:xfrm>
            <a:off x="712251" y="4571700"/>
            <a:ext cx="16062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txBox="1">
            <a:spLocks noGrp="1"/>
          </p:cNvSpPr>
          <p:nvPr>
            <p:ph type="title" idx="15"/>
          </p:nvPr>
        </p:nvSpPr>
        <p:spPr>
          <a:xfrm>
            <a:off x="618600" y="3485800"/>
            <a:ext cx="1581300" cy="1086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
        <p:nvSpPr>
          <p:cNvPr id="30" name="Google Shape;30;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4614100" y="2472866"/>
            <a:ext cx="3816600" cy="148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47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3" name="Google Shape;33;p4"/>
          <p:cNvSpPr txBox="1">
            <a:spLocks noGrp="1"/>
          </p:cNvSpPr>
          <p:nvPr>
            <p:ph type="subTitle" idx="1"/>
          </p:nvPr>
        </p:nvSpPr>
        <p:spPr>
          <a:xfrm>
            <a:off x="4614100" y="4063266"/>
            <a:ext cx="2852700" cy="67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4"/>
          <p:cNvSpPr/>
          <p:nvPr/>
        </p:nvSpPr>
        <p:spPr>
          <a:xfrm>
            <a:off x="-36075" y="0"/>
            <a:ext cx="44652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txBox="1">
            <a:spLocks noGrp="1"/>
          </p:cNvSpPr>
          <p:nvPr>
            <p:ph type="title" idx="2"/>
          </p:nvPr>
        </p:nvSpPr>
        <p:spPr>
          <a:xfrm>
            <a:off x="2198025" y="2553241"/>
            <a:ext cx="2452500" cy="12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9600"/>
              <a:buNone/>
              <a:defRPr sz="103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a:endParaRPr/>
          </a:p>
        </p:txBody>
      </p:sp>
      <p:sp>
        <p:nvSpPr>
          <p:cNvPr id="36" name="Google Shape;36;p4"/>
          <p:cNvSpPr/>
          <p:nvPr/>
        </p:nvSpPr>
        <p:spPr>
          <a:xfrm>
            <a:off x="234232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one column 02">
  <p:cSld name="TITLE_AND_BODY_2">
    <p:spTree>
      <p:nvGrpSpPr>
        <p:cNvPr id="1" name="Shape 38"/>
        <p:cNvGrpSpPr/>
        <p:nvPr/>
      </p:nvGrpSpPr>
      <p:grpSpPr>
        <a:xfrm>
          <a:off x="0" y="0"/>
          <a:ext cx="0" cy="0"/>
          <a:chOff x="0" y="0"/>
          <a:chExt cx="0" cy="0"/>
        </a:xfrm>
      </p:grpSpPr>
      <p:sp>
        <p:nvSpPr>
          <p:cNvPr id="39" name="Google Shape;39;p5"/>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
          <p:cNvSpPr txBox="1">
            <a:spLocks noGrp="1"/>
          </p:cNvSpPr>
          <p:nvPr>
            <p:ph type="subTitle" idx="1"/>
          </p:nvPr>
        </p:nvSpPr>
        <p:spPr>
          <a:xfrm>
            <a:off x="2199900" y="1106239"/>
            <a:ext cx="6396000" cy="2888700"/>
          </a:xfrm>
          <a:prstGeom prst="rect">
            <a:avLst/>
          </a:prstGeom>
          <a:noFill/>
          <a:ln>
            <a:noFill/>
          </a:ln>
        </p:spPr>
        <p:txBody>
          <a:bodyPr spcFirstLastPara="1" wrap="square" lIns="91425" tIns="91425" rIns="91425" bIns="91425" anchor="ctr" anchorCtr="0">
            <a:noAutofit/>
          </a:bodyPr>
          <a:lstStyle>
            <a:lvl1pPr marR="50800" lvl="0" algn="l">
              <a:lnSpc>
                <a:spcPct val="100000"/>
              </a:lnSpc>
              <a:spcBef>
                <a:spcPts val="0"/>
              </a:spcBef>
              <a:spcAft>
                <a:spcPts val="0"/>
              </a:spcAft>
              <a:buSzPts val="1800"/>
              <a:buNone/>
              <a:defRPr sz="1300">
                <a:latin typeface="Proxima Nova"/>
                <a:ea typeface="Proxima Nova"/>
                <a:cs typeface="Proxima Nova"/>
                <a:sym typeface="Proxima Nova"/>
              </a:defRPr>
            </a:lvl1pPr>
            <a:lvl2pPr marR="50800" lvl="1" algn="l">
              <a:lnSpc>
                <a:spcPct val="100000"/>
              </a:lnSpc>
              <a:spcBef>
                <a:spcPts val="0"/>
              </a:spcBef>
              <a:spcAft>
                <a:spcPts val="0"/>
              </a:spcAft>
              <a:buSzPts val="1400"/>
              <a:buNone/>
              <a:defRPr sz="1300">
                <a:latin typeface="Proxima Nova"/>
                <a:ea typeface="Proxima Nova"/>
                <a:cs typeface="Proxima Nova"/>
                <a:sym typeface="Proxima Nova"/>
              </a:defRPr>
            </a:lvl2pPr>
            <a:lvl3pPr marR="50800" lvl="2" algn="l">
              <a:lnSpc>
                <a:spcPct val="100000"/>
              </a:lnSpc>
              <a:spcBef>
                <a:spcPts val="0"/>
              </a:spcBef>
              <a:spcAft>
                <a:spcPts val="0"/>
              </a:spcAft>
              <a:buSzPts val="1400"/>
              <a:buNone/>
              <a:defRPr sz="1300">
                <a:latin typeface="Proxima Nova"/>
                <a:ea typeface="Proxima Nova"/>
                <a:cs typeface="Proxima Nova"/>
                <a:sym typeface="Proxima Nova"/>
              </a:defRPr>
            </a:lvl3pPr>
            <a:lvl4pPr marR="50800" lvl="3" algn="l">
              <a:lnSpc>
                <a:spcPct val="100000"/>
              </a:lnSpc>
              <a:spcBef>
                <a:spcPts val="0"/>
              </a:spcBef>
              <a:spcAft>
                <a:spcPts val="0"/>
              </a:spcAft>
              <a:buSzPts val="1400"/>
              <a:buNone/>
              <a:defRPr sz="1300">
                <a:latin typeface="Proxima Nova"/>
                <a:ea typeface="Proxima Nova"/>
                <a:cs typeface="Proxima Nova"/>
                <a:sym typeface="Proxima Nova"/>
              </a:defRPr>
            </a:lvl4pPr>
            <a:lvl5pPr marR="50800" lvl="4" algn="l">
              <a:lnSpc>
                <a:spcPct val="100000"/>
              </a:lnSpc>
              <a:spcBef>
                <a:spcPts val="0"/>
              </a:spcBef>
              <a:spcAft>
                <a:spcPts val="0"/>
              </a:spcAft>
              <a:buSzPts val="1400"/>
              <a:buNone/>
              <a:defRPr sz="1300">
                <a:latin typeface="Proxima Nova"/>
                <a:ea typeface="Proxima Nova"/>
                <a:cs typeface="Proxima Nova"/>
                <a:sym typeface="Proxima Nova"/>
              </a:defRPr>
            </a:lvl5pPr>
            <a:lvl6pPr marR="50800" lvl="5" algn="l">
              <a:lnSpc>
                <a:spcPct val="100000"/>
              </a:lnSpc>
              <a:spcBef>
                <a:spcPts val="0"/>
              </a:spcBef>
              <a:spcAft>
                <a:spcPts val="0"/>
              </a:spcAft>
              <a:buSzPts val="1400"/>
              <a:buNone/>
              <a:defRPr sz="1300">
                <a:latin typeface="Proxima Nova"/>
                <a:ea typeface="Proxima Nova"/>
                <a:cs typeface="Proxima Nova"/>
                <a:sym typeface="Proxima Nova"/>
              </a:defRPr>
            </a:lvl6pPr>
            <a:lvl7pPr marR="50800" lvl="6" algn="l">
              <a:lnSpc>
                <a:spcPct val="100000"/>
              </a:lnSpc>
              <a:spcBef>
                <a:spcPts val="0"/>
              </a:spcBef>
              <a:spcAft>
                <a:spcPts val="0"/>
              </a:spcAft>
              <a:buSzPts val="1400"/>
              <a:buNone/>
              <a:defRPr sz="1300">
                <a:latin typeface="Proxima Nova"/>
                <a:ea typeface="Proxima Nova"/>
                <a:cs typeface="Proxima Nova"/>
                <a:sym typeface="Proxima Nova"/>
              </a:defRPr>
            </a:lvl7pPr>
            <a:lvl8pPr marR="50800" lvl="7" algn="l">
              <a:lnSpc>
                <a:spcPct val="100000"/>
              </a:lnSpc>
              <a:spcBef>
                <a:spcPts val="0"/>
              </a:spcBef>
              <a:spcAft>
                <a:spcPts val="0"/>
              </a:spcAft>
              <a:buSzPts val="1400"/>
              <a:buNone/>
              <a:defRPr sz="1300">
                <a:latin typeface="Proxima Nova"/>
                <a:ea typeface="Proxima Nova"/>
                <a:cs typeface="Proxima Nova"/>
                <a:sym typeface="Proxima Nova"/>
              </a:defRPr>
            </a:lvl8pPr>
            <a:lvl9pPr marR="50800" lvl="8" algn="l">
              <a:lnSpc>
                <a:spcPct val="100000"/>
              </a:lnSpc>
              <a:spcBef>
                <a:spcPts val="0"/>
              </a:spcBef>
              <a:spcAft>
                <a:spcPts val="0"/>
              </a:spcAft>
              <a:buSzPts val="1400"/>
              <a:buNone/>
              <a:defRPr sz="1300">
                <a:latin typeface="Proxima Nova"/>
                <a:ea typeface="Proxima Nova"/>
                <a:cs typeface="Proxima Nova"/>
                <a:sym typeface="Proxima Nova"/>
              </a:defRPr>
            </a:lvl9pPr>
          </a:lstStyle>
          <a:p>
            <a:endParaRPr/>
          </a:p>
        </p:txBody>
      </p:sp>
      <p:sp>
        <p:nvSpPr>
          <p:cNvPr id="41" name="Google Shape;41;p5"/>
          <p:cNvSpPr/>
          <p:nvPr/>
        </p:nvSpPr>
        <p:spPr>
          <a:xfrm>
            <a:off x="23177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5"/>
          <p:cNvSpPr txBox="1">
            <a:spLocks noGrp="1"/>
          </p:cNvSpPr>
          <p:nvPr>
            <p:ph type="title"/>
          </p:nvPr>
        </p:nvSpPr>
        <p:spPr>
          <a:xfrm>
            <a:off x="533600" y="3485800"/>
            <a:ext cx="1666200" cy="1086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
        <p:nvSpPr>
          <p:cNvPr id="43" name="Google Shape;4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386">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44"/>
        <p:cNvGrpSpPr/>
        <p:nvPr/>
      </p:nvGrpSpPr>
      <p:grpSpPr>
        <a:xfrm>
          <a:off x="0" y="0"/>
          <a:ext cx="0" cy="0"/>
          <a:chOff x="0" y="0"/>
          <a:chExt cx="0" cy="0"/>
        </a:xfrm>
      </p:grpSpPr>
      <p:sp>
        <p:nvSpPr>
          <p:cNvPr id="45" name="Google Shape;45;p6"/>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txBox="1">
            <a:spLocks noGrp="1"/>
          </p:cNvSpPr>
          <p:nvPr>
            <p:ph type="subTitle" idx="1"/>
          </p:nvPr>
        </p:nvSpPr>
        <p:spPr>
          <a:xfrm>
            <a:off x="3437276" y="3091196"/>
            <a:ext cx="19203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2pPr>
            <a:lvl3pPr lvl="2"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3pPr>
            <a:lvl4pPr lvl="3"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4pPr>
            <a:lvl5pPr lvl="4"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5pPr>
            <a:lvl6pPr lvl="5"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6pPr>
            <a:lvl7pPr lvl="6"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7pPr>
            <a:lvl8pPr lvl="7"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8pPr>
            <a:lvl9pPr lvl="8"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9pPr>
          </a:lstStyle>
          <a:p>
            <a:endParaRPr/>
          </a:p>
        </p:txBody>
      </p:sp>
      <p:sp>
        <p:nvSpPr>
          <p:cNvPr id="47" name="Google Shape;47;p6"/>
          <p:cNvSpPr txBox="1">
            <a:spLocks noGrp="1"/>
          </p:cNvSpPr>
          <p:nvPr>
            <p:ph type="subTitle" idx="2"/>
          </p:nvPr>
        </p:nvSpPr>
        <p:spPr>
          <a:xfrm>
            <a:off x="3446301" y="3507175"/>
            <a:ext cx="1737300" cy="59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48" name="Google Shape;48;p6"/>
          <p:cNvSpPr txBox="1">
            <a:spLocks noGrp="1"/>
          </p:cNvSpPr>
          <p:nvPr>
            <p:ph type="subTitle" idx="3"/>
          </p:nvPr>
        </p:nvSpPr>
        <p:spPr>
          <a:xfrm>
            <a:off x="6510175" y="1090675"/>
            <a:ext cx="1920600" cy="35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49" name="Google Shape;49;p6"/>
          <p:cNvSpPr txBox="1">
            <a:spLocks noGrp="1"/>
          </p:cNvSpPr>
          <p:nvPr>
            <p:ph type="subTitle" idx="4"/>
          </p:nvPr>
        </p:nvSpPr>
        <p:spPr>
          <a:xfrm>
            <a:off x="6510175" y="3507325"/>
            <a:ext cx="1738500" cy="59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50" name="Google Shape;50;p6"/>
          <p:cNvSpPr txBox="1">
            <a:spLocks noGrp="1"/>
          </p:cNvSpPr>
          <p:nvPr>
            <p:ph type="subTitle" idx="5"/>
          </p:nvPr>
        </p:nvSpPr>
        <p:spPr>
          <a:xfrm>
            <a:off x="6510173" y="3091196"/>
            <a:ext cx="19206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51" name="Google Shape;51;p6"/>
          <p:cNvSpPr txBox="1">
            <a:spLocks noGrp="1"/>
          </p:cNvSpPr>
          <p:nvPr>
            <p:ph type="subTitle" idx="6"/>
          </p:nvPr>
        </p:nvSpPr>
        <p:spPr>
          <a:xfrm>
            <a:off x="6510183" y="1516500"/>
            <a:ext cx="1737300" cy="59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52" name="Google Shape;52;p6"/>
          <p:cNvSpPr txBox="1">
            <a:spLocks noGrp="1"/>
          </p:cNvSpPr>
          <p:nvPr>
            <p:ph type="subTitle" idx="7"/>
          </p:nvPr>
        </p:nvSpPr>
        <p:spPr>
          <a:xfrm>
            <a:off x="3438730" y="1092775"/>
            <a:ext cx="19203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53" name="Google Shape;53;p6"/>
          <p:cNvSpPr txBox="1">
            <a:spLocks noGrp="1"/>
          </p:cNvSpPr>
          <p:nvPr>
            <p:ph type="subTitle" idx="8"/>
          </p:nvPr>
        </p:nvSpPr>
        <p:spPr>
          <a:xfrm>
            <a:off x="3438730" y="1520740"/>
            <a:ext cx="1737300" cy="59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54" name="Google Shape;54;p6"/>
          <p:cNvSpPr txBox="1">
            <a:spLocks noGrp="1"/>
          </p:cNvSpPr>
          <p:nvPr>
            <p:ph type="title"/>
          </p:nvPr>
        </p:nvSpPr>
        <p:spPr>
          <a:xfrm>
            <a:off x="618600" y="3485800"/>
            <a:ext cx="1581300" cy="1086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
        <p:nvSpPr>
          <p:cNvPr id="55" name="Google Shape;55;p6"/>
          <p:cNvSpPr/>
          <p:nvPr/>
        </p:nvSpPr>
        <p:spPr>
          <a:xfrm>
            <a:off x="23177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2466" y="445025"/>
            <a:ext cx="81924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597845" y="1152475"/>
            <a:ext cx="81924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40">
          <p15:clr>
            <a:srgbClr val="EA4335"/>
          </p15:clr>
        </p15:guide>
        <p15:guide id="2" pos="5760">
          <p15:clr>
            <a:srgbClr val="EA4335"/>
          </p15:clr>
        </p15:guide>
        <p15:guide id="3" pos="5311">
          <p15:clr>
            <a:srgbClr val="EA4335"/>
          </p15:clr>
        </p15:guide>
        <p15:guide id="4" orient="horz" pos="2903">
          <p15:clr>
            <a:srgbClr val="EA4335"/>
          </p15:clr>
        </p15:guide>
        <p15:guide id="5" pos="2880">
          <p15:clr>
            <a:srgbClr val="EA4335"/>
          </p15:clr>
        </p15:guide>
        <p15:guide id="6" orient="horz" pos="1619">
          <p15:clr>
            <a:srgbClr val="EA4335"/>
          </p15:clr>
        </p15:guide>
        <p15:guide id="7"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0"/>
          <p:cNvSpPr txBox="1">
            <a:spLocks noGrp="1"/>
          </p:cNvSpPr>
          <p:nvPr>
            <p:ph type="ctrTitle"/>
          </p:nvPr>
        </p:nvSpPr>
        <p:spPr>
          <a:xfrm>
            <a:off x="0" y="3195113"/>
            <a:ext cx="4287910" cy="1376901"/>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5200"/>
              <a:buNone/>
            </a:pPr>
            <a:r>
              <a:rPr lang="en-US" sz="4400"/>
              <a:t>W-MODEL</a:t>
            </a:r>
            <a:endParaRPr sz="4400"/>
          </a:p>
        </p:txBody>
      </p:sp>
      <p:sp>
        <p:nvSpPr>
          <p:cNvPr id="67" name="Google Shape;67;p10"/>
          <p:cNvSpPr txBox="1">
            <a:spLocks noGrp="1"/>
          </p:cNvSpPr>
          <p:nvPr>
            <p:ph type="subTitle" idx="1"/>
          </p:nvPr>
        </p:nvSpPr>
        <p:spPr>
          <a:xfrm>
            <a:off x="1" y="4572014"/>
            <a:ext cx="2143107" cy="5714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200" b="1"/>
              <a:t>By: Chouikhane Othman</a:t>
            </a:r>
            <a:endParaRPr/>
          </a:p>
          <a:p>
            <a:pPr marL="0" lvl="0" indent="0" algn="l" rtl="0">
              <a:lnSpc>
                <a:spcPct val="100000"/>
              </a:lnSpc>
              <a:spcBef>
                <a:spcPts val="0"/>
              </a:spcBef>
              <a:spcAft>
                <a:spcPts val="0"/>
              </a:spcAft>
              <a:buSzPts val="2800"/>
              <a:buNone/>
            </a:pPr>
            <a:r>
              <a:rPr lang="en-US" sz="1200" b="1"/>
              <a:t>       Mekkaoui Zakaria</a:t>
            </a:r>
            <a:endParaRPr sz="1200" b="1"/>
          </a:p>
        </p:txBody>
      </p:sp>
      <p:pic>
        <p:nvPicPr>
          <p:cNvPr id="68" name="Google Shape;68;p10"/>
          <p:cNvPicPr preferRelativeResize="0"/>
          <p:nvPr/>
        </p:nvPicPr>
        <p:blipFill rotWithShape="1">
          <a:blip r:embed="rId3">
            <a:alphaModFix/>
          </a:blip>
          <a:srcRect l="22732" t="-329" r="27041" b="329"/>
          <a:stretch/>
        </p:blipFill>
        <p:spPr>
          <a:xfrm>
            <a:off x="4572000" y="-37950"/>
            <a:ext cx="4626600" cy="5181600"/>
          </a:xfrm>
          <a:prstGeom prst="rect">
            <a:avLst/>
          </a:prstGeom>
          <a:noFill/>
          <a:ln>
            <a:noFill/>
          </a:ln>
        </p:spPr>
      </p:pic>
      <p:sp>
        <p:nvSpPr>
          <p:cNvPr id="69" name="Google Shape;69;p10"/>
          <p:cNvSpPr/>
          <p:nvPr/>
        </p:nvSpPr>
        <p:spPr>
          <a:xfrm>
            <a:off x="4565925" y="-26350"/>
            <a:ext cx="4632600" cy="5185800"/>
          </a:xfrm>
          <a:prstGeom prst="rect">
            <a:avLst/>
          </a:prstGeom>
          <a:solidFill>
            <a:srgbClr val="073763">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0"/>
          <p:cNvSpPr txBox="1"/>
          <p:nvPr/>
        </p:nvSpPr>
        <p:spPr>
          <a:xfrm>
            <a:off x="2428860" y="4572014"/>
            <a:ext cx="2143107" cy="571486"/>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2"/>
              </a:buClr>
              <a:buSzPts val="2800"/>
              <a:buFont typeface="Montserrat"/>
              <a:buNone/>
            </a:pPr>
            <a:r>
              <a:rPr lang="en-US" sz="1200" b="1" i="0" u="none" strike="noStrike" cap="none">
                <a:solidFill>
                  <a:schemeClr val="dk2"/>
                </a:solidFill>
                <a:latin typeface="Montserrat"/>
                <a:ea typeface="Montserrat"/>
                <a:cs typeface="Montserrat"/>
                <a:sym typeface="Montserrat"/>
              </a:rPr>
              <a:t>Pr: Khourdifi Youness</a:t>
            </a:r>
            <a:endParaRPr sz="1200" b="1" i="0" u="none" strike="noStrike" cap="none">
              <a:solidFill>
                <a:schemeClr val="dk2"/>
              </a:solidFill>
              <a:latin typeface="Montserrat"/>
              <a:ea typeface="Montserrat"/>
              <a:cs typeface="Montserrat"/>
              <a:sym typeface="Montserrat"/>
            </a:endParaRPr>
          </a:p>
        </p:txBody>
      </p:sp>
      <p:sp>
        <p:nvSpPr>
          <p:cNvPr id="71" name="Google Shape;71;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71406" y="3485800"/>
            <a:ext cx="2128394" cy="10860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US"/>
              <a:t>Architecture</a:t>
            </a:r>
            <a:endParaRPr/>
          </a:p>
        </p:txBody>
      </p:sp>
      <p:sp>
        <p:nvSpPr>
          <p:cNvPr id="152" name="Google Shape;152;p17"/>
          <p:cNvSpPr txBox="1"/>
          <p:nvPr/>
        </p:nvSpPr>
        <p:spPr>
          <a:xfrm>
            <a:off x="2357422" y="285734"/>
            <a:ext cx="657229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53" name="Google Shape;153;p17" descr="https://media.geeksforgeeks.org/wp-content/uploads/20190327184506/Untitled-Diagram-131.png"/>
          <p:cNvPicPr preferRelativeResize="0"/>
          <p:nvPr/>
        </p:nvPicPr>
        <p:blipFill rotWithShape="1">
          <a:blip r:embed="rId3">
            <a:alphaModFix/>
          </a:blip>
          <a:srcRect/>
          <a:stretch/>
        </p:blipFill>
        <p:spPr>
          <a:xfrm>
            <a:off x="2340151" y="1285866"/>
            <a:ext cx="6732443" cy="2643207"/>
          </a:xfrm>
          <a:prstGeom prst="rect">
            <a:avLst/>
          </a:prstGeom>
          <a:noFill/>
          <a:ln>
            <a:noFill/>
          </a:ln>
        </p:spPr>
      </p:pic>
      <p:sp>
        <p:nvSpPr>
          <p:cNvPr id="154" name="Google Shape;154;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0"/>
          <p:cNvPicPr preferRelativeResize="0"/>
          <p:nvPr/>
        </p:nvPicPr>
        <p:blipFill rotWithShape="1">
          <a:blip r:embed="rId3">
            <a:alphaModFix/>
          </a:blip>
          <a:srcRect l="34906" t="1361" r="14604"/>
          <a:stretch/>
        </p:blipFill>
        <p:spPr>
          <a:xfrm>
            <a:off x="-104100" y="0"/>
            <a:ext cx="4680350" cy="5143500"/>
          </a:xfrm>
          <a:prstGeom prst="rect">
            <a:avLst/>
          </a:prstGeom>
          <a:noFill/>
          <a:ln>
            <a:noFill/>
          </a:ln>
        </p:spPr>
      </p:pic>
      <p:sp>
        <p:nvSpPr>
          <p:cNvPr id="177" name="Google Shape;177;p20"/>
          <p:cNvSpPr/>
          <p:nvPr/>
        </p:nvSpPr>
        <p:spPr>
          <a:xfrm>
            <a:off x="-104175" y="0"/>
            <a:ext cx="4680300" cy="5143500"/>
          </a:xfrm>
          <a:prstGeom prst="rect">
            <a:avLst/>
          </a:prstGeom>
          <a:solidFill>
            <a:srgbClr val="073763">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0"/>
          <p:cNvSpPr txBox="1">
            <a:spLocks noGrp="1"/>
          </p:cNvSpPr>
          <p:nvPr>
            <p:ph type="title"/>
          </p:nvPr>
        </p:nvSpPr>
        <p:spPr>
          <a:xfrm>
            <a:off x="4614100" y="1142990"/>
            <a:ext cx="4458494" cy="28121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sz="4300"/>
              <a:t>Testing techniques</a:t>
            </a:r>
            <a:br>
              <a:rPr lang="en-US" sz="4300"/>
            </a:br>
            <a:r>
              <a:rPr lang="en-US" sz="4300"/>
              <a:t>used in </a:t>
            </a:r>
            <a:br>
              <a:rPr lang="en-US" sz="4300"/>
            </a:br>
            <a:r>
              <a:rPr lang="en-US" sz="4300"/>
              <a:t>w-model</a:t>
            </a:r>
            <a:endParaRPr/>
          </a:p>
        </p:txBody>
      </p:sp>
      <p:sp>
        <p:nvSpPr>
          <p:cNvPr id="179" name="Google Shape;179;p20"/>
          <p:cNvSpPr txBox="1">
            <a:spLocks noGrp="1"/>
          </p:cNvSpPr>
          <p:nvPr>
            <p:ph type="title" idx="2"/>
          </p:nvPr>
        </p:nvSpPr>
        <p:spPr>
          <a:xfrm>
            <a:off x="2198025" y="2553241"/>
            <a:ext cx="2452500" cy="1215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a:t>05</a:t>
            </a:r>
            <a:endParaRPr/>
          </a:p>
        </p:txBody>
      </p:sp>
      <p:sp>
        <p:nvSpPr>
          <p:cNvPr id="180" name="Google Shape;180;p20"/>
          <p:cNvSpPr/>
          <p:nvPr/>
        </p:nvSpPr>
        <p:spPr>
          <a:xfrm>
            <a:off x="2368225" y="3999675"/>
            <a:ext cx="22347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79512" y="3507854"/>
            <a:ext cx="2199800" cy="1086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US"/>
              <a:t>Regression Testing</a:t>
            </a:r>
            <a:endParaRPr/>
          </a:p>
        </p:txBody>
      </p:sp>
      <p:sp>
        <p:nvSpPr>
          <p:cNvPr id="187" name="Google Shape;187;p21"/>
          <p:cNvSpPr txBox="1"/>
          <p:nvPr/>
        </p:nvSpPr>
        <p:spPr>
          <a:xfrm>
            <a:off x="2556346" y="1107410"/>
            <a:ext cx="6159058" cy="2893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12529"/>
                </a:solidFill>
                <a:latin typeface="Arial"/>
                <a:ea typeface="Arial"/>
                <a:cs typeface="Arial"/>
                <a:sym typeface="Arial"/>
              </a:rPr>
              <a:t>retesting the unchanged parts of the application.</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5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12529"/>
                </a:solidFill>
                <a:latin typeface="Arial"/>
                <a:ea typeface="Arial"/>
                <a:cs typeface="Arial"/>
                <a:sym typeface="Arial"/>
              </a:rPr>
              <a:t>test cases are re-executed in order to check whether the previous functionality of the application is still working properly</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12529"/>
                </a:solidFill>
                <a:latin typeface="Arial"/>
                <a:ea typeface="Arial"/>
                <a:cs typeface="Arial"/>
                <a:sym typeface="Arial"/>
              </a:rPr>
              <a:t>This is the method of verification.</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5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12529"/>
                </a:solidFill>
                <a:latin typeface="Arial"/>
                <a:ea typeface="Arial"/>
                <a:cs typeface="Arial"/>
                <a:sym typeface="Arial"/>
              </a:rPr>
              <a:t>verify that the bugs and errors in the program are fixed properly</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5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12529"/>
                </a:solidFill>
                <a:latin typeface="Arial"/>
                <a:ea typeface="Arial"/>
                <a:cs typeface="Arial"/>
                <a:sym typeface="Arial"/>
              </a:rPr>
              <a:t>check whether the newly added features have not been created during the problem in previous working version of the software.</a:t>
            </a:r>
            <a:endParaRPr sz="1400" b="0" i="0" u="none" strike="noStrike" cap="none">
              <a:solidFill>
                <a:srgbClr val="212529"/>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212529"/>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212529"/>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8" name="Google Shape;188;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0" y="3485800"/>
            <a:ext cx="2199800" cy="10860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US"/>
              <a:t>Static Testing</a:t>
            </a:r>
            <a:endParaRPr/>
          </a:p>
        </p:txBody>
      </p:sp>
      <p:sp>
        <p:nvSpPr>
          <p:cNvPr id="194" name="Google Shape;194;p22"/>
          <p:cNvSpPr txBox="1"/>
          <p:nvPr/>
        </p:nvSpPr>
        <p:spPr>
          <a:xfrm>
            <a:off x="2339752" y="339502"/>
            <a:ext cx="6912768" cy="267765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12529"/>
                </a:solidFill>
                <a:latin typeface="Arial"/>
                <a:ea typeface="Arial"/>
                <a:cs typeface="Arial"/>
                <a:sym typeface="Arial"/>
              </a:rPr>
              <a:t>code free testing</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5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12529"/>
                </a:solidFill>
                <a:latin typeface="Arial"/>
                <a:ea typeface="Arial"/>
                <a:cs typeface="Arial"/>
                <a:sym typeface="Arial"/>
              </a:rPr>
              <a:t>The software is tested without the execution of the code.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5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12529"/>
                </a:solidFill>
                <a:latin typeface="Arial"/>
                <a:ea typeface="Arial"/>
                <a:cs typeface="Arial"/>
                <a:sym typeface="Arial"/>
              </a:rPr>
              <a:t>Conducted during the early stages of software development cycle.</a:t>
            </a:r>
            <a:endParaRPr/>
          </a:p>
          <a:p>
            <a:pPr marL="0" marR="0" lvl="0" indent="0" algn="l" rtl="0">
              <a:lnSpc>
                <a:spcPct val="100000"/>
              </a:lnSpc>
              <a:spcBef>
                <a:spcPts val="0"/>
              </a:spcBef>
              <a:spcAft>
                <a:spcPts val="0"/>
              </a:spcAft>
              <a:buNone/>
            </a:pPr>
            <a:endParaRPr sz="1400" b="0" i="0" u="none" strike="noStrike" cap="none">
              <a:solidFill>
                <a:srgbClr val="2125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12529"/>
                </a:solidFill>
                <a:latin typeface="Arial"/>
                <a:ea typeface="Arial"/>
                <a:cs typeface="Arial"/>
                <a:sym typeface="Arial"/>
              </a:rPr>
              <a:t>Static testing is also known as Verification Testing.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5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12529"/>
                </a:solidFill>
                <a:latin typeface="Arial"/>
                <a:ea typeface="Arial"/>
                <a:cs typeface="Arial"/>
                <a:sym typeface="Arial"/>
              </a:rPr>
              <a:t>executed either manually or through various software testing tools available in the market. </a:t>
            </a:r>
            <a:endParaRPr/>
          </a:p>
          <a:p>
            <a:pPr marL="0" marR="0" lvl="0" indent="0" algn="l" rtl="0">
              <a:lnSpc>
                <a:spcPct val="100000"/>
              </a:lnSpc>
              <a:spcBef>
                <a:spcPts val="0"/>
              </a:spcBef>
              <a:spcAft>
                <a:spcPts val="0"/>
              </a:spcAft>
              <a:buNone/>
            </a:pPr>
            <a:endParaRPr sz="1400" b="0" i="0" u="none" strike="noStrike" cap="none">
              <a:solidFill>
                <a:srgbClr val="212529"/>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212529"/>
                </a:solidFill>
                <a:latin typeface="Arial"/>
                <a:ea typeface="Arial"/>
                <a:cs typeface="Arial"/>
                <a:sym typeface="Arial"/>
              </a:rPr>
              <a:t>Static Testing is further divided into two parts:</a:t>
            </a:r>
            <a:endParaRPr/>
          </a:p>
        </p:txBody>
      </p:sp>
      <p:sp>
        <p:nvSpPr>
          <p:cNvPr id="195" name="Google Shape;195;p22"/>
          <p:cNvSpPr txBox="1"/>
          <p:nvPr/>
        </p:nvSpPr>
        <p:spPr>
          <a:xfrm>
            <a:off x="2915816" y="3147814"/>
            <a:ext cx="5472608" cy="2246769"/>
          </a:xfrm>
          <a:prstGeom prst="rect">
            <a:avLst/>
          </a:prstGeom>
          <a:noFill/>
          <a:ln>
            <a:noFill/>
          </a:ln>
        </p:spPr>
        <p:txBody>
          <a:bodyPr spcFirstLastPara="1" wrap="square" lIns="91425" tIns="45700" rIns="91425" bIns="45700" anchor="t" anchorCtr="0">
            <a:spAutoFit/>
          </a:bodyPr>
          <a:lstStyle/>
          <a:p>
            <a:pPr marL="0" marR="0" lvl="0" indent="-88900" algn="l" rtl="0">
              <a:lnSpc>
                <a:spcPct val="100000"/>
              </a:lnSpc>
              <a:spcBef>
                <a:spcPts val="0"/>
              </a:spcBef>
              <a:spcAft>
                <a:spcPts val="0"/>
              </a:spcAft>
              <a:buClr>
                <a:srgbClr val="000000"/>
              </a:buClr>
              <a:buSzPts val="1400"/>
              <a:buFont typeface="Arial"/>
              <a:buAutoNum type="alphaLcPeriod"/>
            </a:pPr>
            <a:r>
              <a:rPr lang="en-US" sz="1400" b="1" i="0" u="none" strike="noStrike" cap="none">
                <a:solidFill>
                  <a:srgbClr val="212529"/>
                </a:solidFill>
                <a:latin typeface="Arial"/>
                <a:ea typeface="Arial"/>
                <a:cs typeface="Arial"/>
                <a:sym typeface="Arial"/>
              </a:rPr>
              <a:t>Review:</a:t>
            </a:r>
            <a:r>
              <a:rPr lang="en-US" sz="1400" b="0" i="0" u="none" strike="noStrike" cap="none">
                <a:solidFill>
                  <a:srgbClr val="212529"/>
                </a:solidFill>
                <a:latin typeface="Arial"/>
                <a:ea typeface="Arial"/>
                <a:cs typeface="Arial"/>
                <a:sym typeface="Arial"/>
              </a:rPr>
              <a:t> Typically used to find and eliminate errors or ambiguities in documents such as requirements, design, test cases, and more.</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12529"/>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AutoNum type="alphaLcPeriod"/>
            </a:pPr>
            <a:r>
              <a:rPr lang="en-US" sz="1400" b="1" i="0" u="none" strike="noStrike" cap="none">
                <a:solidFill>
                  <a:srgbClr val="212529"/>
                </a:solidFill>
                <a:latin typeface="Arial"/>
                <a:ea typeface="Arial"/>
                <a:cs typeface="Arial"/>
                <a:sym typeface="Arial"/>
              </a:rPr>
              <a:t>Static Analysis:</a:t>
            </a:r>
            <a:r>
              <a:rPr lang="en-US" sz="1400" b="0" i="0" u="none" strike="noStrike" cap="none">
                <a:solidFill>
                  <a:srgbClr val="212529"/>
                </a:solidFill>
                <a:latin typeface="Arial"/>
                <a:ea typeface="Arial"/>
                <a:cs typeface="Arial"/>
                <a:sym typeface="Arial"/>
              </a:rPr>
              <a:t> The code written by the developers is analysed usually with the assistance of tools to find structural defects that may lead to errors and functional problems in the later stages of the development.</a:t>
            </a:r>
            <a:endParaRPr/>
          </a:p>
          <a:p>
            <a:pPr marL="0" marR="0" lvl="0" indent="0" algn="l" rtl="0">
              <a:lnSpc>
                <a:spcPct val="100000"/>
              </a:lnSpc>
              <a:spcBef>
                <a:spcPts val="0"/>
              </a:spcBef>
              <a:spcAft>
                <a:spcPts val="0"/>
              </a:spcAft>
              <a:buNone/>
            </a:pPr>
            <a:endParaRPr sz="1400" b="0" i="0" u="none" strike="noStrike" cap="none">
              <a:solidFill>
                <a:srgbClr val="212529"/>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196" name="Google Shape;196;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subTitle" idx="1"/>
          </p:nvPr>
        </p:nvSpPr>
        <p:spPr>
          <a:xfrm>
            <a:off x="2411760" y="1500180"/>
            <a:ext cx="6396000" cy="2888700"/>
          </a:xfrm>
          <a:prstGeom prst="rect">
            <a:avLst/>
          </a:prstGeom>
          <a:noFill/>
          <a:ln>
            <a:noFill/>
          </a:ln>
        </p:spPr>
        <p:txBody>
          <a:bodyPr spcFirstLastPara="1" wrap="square" lIns="91425" tIns="91425" rIns="91425" bIns="91425" anchor="ctr" anchorCtr="0">
            <a:noAutofit/>
          </a:bodyPr>
          <a:lstStyle/>
          <a:p>
            <a:pPr marL="457200" lvl="0" indent="-342900" algn="l" rtl="0">
              <a:lnSpc>
                <a:spcPct val="100000"/>
              </a:lnSpc>
              <a:spcBef>
                <a:spcPts val="0"/>
              </a:spcBef>
              <a:spcAft>
                <a:spcPts val="0"/>
              </a:spcAft>
              <a:buSzPts val="1800"/>
              <a:buFont typeface="Arial"/>
              <a:buChar char="•"/>
            </a:pPr>
            <a:r>
              <a:rPr lang="en-US" b="0" i="0">
                <a:solidFill>
                  <a:srgbClr val="212529"/>
                </a:solidFill>
                <a:latin typeface="Arial"/>
                <a:ea typeface="Arial"/>
                <a:cs typeface="Arial"/>
                <a:sym typeface="Arial"/>
              </a:rPr>
              <a:t>process of interactions with the program while it is still running.</a:t>
            </a:r>
            <a:endParaRPr/>
          </a:p>
          <a:p>
            <a:pPr marL="114300" lvl="0" indent="0" algn="l" rtl="0">
              <a:lnSpc>
                <a:spcPct val="100000"/>
              </a:lnSpc>
              <a:spcBef>
                <a:spcPts val="0"/>
              </a:spcBef>
              <a:spcAft>
                <a:spcPts val="0"/>
              </a:spcAft>
              <a:buSzPts val="1800"/>
              <a:buNone/>
            </a:pPr>
            <a:endParaRPr b="0" i="0">
              <a:solidFill>
                <a:srgbClr val="212529"/>
              </a:solidFill>
              <a:latin typeface="Arial"/>
              <a:ea typeface="Arial"/>
              <a:cs typeface="Arial"/>
              <a:sym typeface="Arial"/>
            </a:endParaRPr>
          </a:p>
          <a:p>
            <a:pPr marL="457200" lvl="0" indent="-342900" algn="l" rtl="0">
              <a:lnSpc>
                <a:spcPct val="100000"/>
              </a:lnSpc>
              <a:spcBef>
                <a:spcPts val="0"/>
              </a:spcBef>
              <a:spcAft>
                <a:spcPts val="0"/>
              </a:spcAft>
              <a:buSzPts val="1800"/>
              <a:buFont typeface="Arial"/>
              <a:buChar char="•"/>
            </a:pPr>
            <a:r>
              <a:rPr lang="en-US" b="0" i="0">
                <a:solidFill>
                  <a:srgbClr val="212529"/>
                </a:solidFill>
                <a:latin typeface="Arial"/>
                <a:ea typeface="Arial"/>
                <a:cs typeface="Arial"/>
                <a:sym typeface="Arial"/>
              </a:rPr>
              <a:t>It focuses on testing the software for the input values and analyzing the output values.</a:t>
            </a:r>
            <a:endParaRPr/>
          </a:p>
          <a:p>
            <a:pPr marL="114300" lvl="0" indent="0" algn="l" rtl="0">
              <a:lnSpc>
                <a:spcPct val="100000"/>
              </a:lnSpc>
              <a:spcBef>
                <a:spcPts val="0"/>
              </a:spcBef>
              <a:spcAft>
                <a:spcPts val="0"/>
              </a:spcAft>
              <a:buSzPts val="1800"/>
              <a:buNone/>
            </a:pPr>
            <a:endParaRPr b="0" i="0">
              <a:solidFill>
                <a:srgbClr val="212529"/>
              </a:solidFill>
              <a:latin typeface="Arial"/>
              <a:ea typeface="Arial"/>
              <a:cs typeface="Arial"/>
              <a:sym typeface="Arial"/>
            </a:endParaRPr>
          </a:p>
          <a:p>
            <a:pPr marL="457200" lvl="0" indent="-342900" algn="l" rtl="0">
              <a:lnSpc>
                <a:spcPct val="100000"/>
              </a:lnSpc>
              <a:spcBef>
                <a:spcPts val="0"/>
              </a:spcBef>
              <a:spcAft>
                <a:spcPts val="0"/>
              </a:spcAft>
              <a:buSzPts val="1800"/>
              <a:buFont typeface="Arial"/>
              <a:buChar char="•"/>
            </a:pPr>
            <a:r>
              <a:rPr lang="en-US" b="0" i="0">
                <a:solidFill>
                  <a:srgbClr val="212529"/>
                </a:solidFill>
                <a:latin typeface="Arial"/>
                <a:ea typeface="Arial"/>
                <a:cs typeface="Arial"/>
                <a:sym typeface="Arial"/>
              </a:rPr>
              <a:t>the validation part of Verification and Validation in W-Model.</a:t>
            </a:r>
            <a:endParaRPr/>
          </a:p>
          <a:p>
            <a:pPr marL="457200" lvl="0" indent="-228600" algn="l" rtl="0">
              <a:lnSpc>
                <a:spcPct val="100000"/>
              </a:lnSpc>
              <a:spcBef>
                <a:spcPts val="0"/>
              </a:spcBef>
              <a:spcAft>
                <a:spcPts val="0"/>
              </a:spcAft>
              <a:buSzPts val="1800"/>
              <a:buFont typeface="Arial"/>
              <a:buNone/>
            </a:pPr>
            <a:endParaRPr>
              <a:solidFill>
                <a:srgbClr val="212529"/>
              </a:solidFill>
              <a:latin typeface="Arial"/>
              <a:ea typeface="Arial"/>
              <a:cs typeface="Arial"/>
              <a:sym typeface="Arial"/>
            </a:endParaRPr>
          </a:p>
          <a:p>
            <a:pPr marL="457200" lvl="0" indent="-342900" algn="l" rtl="0">
              <a:lnSpc>
                <a:spcPct val="100000"/>
              </a:lnSpc>
              <a:spcBef>
                <a:spcPts val="0"/>
              </a:spcBef>
              <a:spcAft>
                <a:spcPts val="0"/>
              </a:spcAft>
              <a:buSzPts val="1800"/>
              <a:buFont typeface="Arial"/>
              <a:buChar char="•"/>
            </a:pPr>
            <a:r>
              <a:rPr lang="en-US" b="0" i="0">
                <a:solidFill>
                  <a:srgbClr val="212529"/>
                </a:solidFill>
                <a:latin typeface="Arial"/>
                <a:ea typeface="Arial"/>
                <a:cs typeface="Arial"/>
                <a:sym typeface="Arial"/>
              </a:rPr>
              <a:t>Dynamic testing is the validation part in the W-Model.</a:t>
            </a:r>
            <a:endParaRPr/>
          </a:p>
          <a:p>
            <a:pPr marL="457200" lvl="0" indent="-228600" algn="l" rtl="0">
              <a:lnSpc>
                <a:spcPct val="100000"/>
              </a:lnSpc>
              <a:spcBef>
                <a:spcPts val="0"/>
              </a:spcBef>
              <a:spcAft>
                <a:spcPts val="0"/>
              </a:spcAft>
              <a:buSzPts val="1800"/>
              <a:buFont typeface="Arial"/>
              <a:buNone/>
            </a:pPr>
            <a:endParaRPr>
              <a:solidFill>
                <a:srgbClr val="212529"/>
              </a:solidFill>
              <a:latin typeface="Arial"/>
              <a:ea typeface="Arial"/>
              <a:cs typeface="Arial"/>
              <a:sym typeface="Arial"/>
            </a:endParaRPr>
          </a:p>
          <a:p>
            <a:pPr marL="457200" lvl="0" indent="-228600" algn="l" rtl="0">
              <a:lnSpc>
                <a:spcPct val="100000"/>
              </a:lnSpc>
              <a:spcBef>
                <a:spcPts val="0"/>
              </a:spcBef>
              <a:spcAft>
                <a:spcPts val="0"/>
              </a:spcAft>
              <a:buSzPts val="1800"/>
              <a:buFont typeface="Arial"/>
              <a:buNone/>
            </a:pPr>
            <a:endParaRPr b="0" i="0">
              <a:solidFill>
                <a:srgbClr val="212529"/>
              </a:solidFill>
              <a:latin typeface="Arial"/>
              <a:ea typeface="Arial"/>
              <a:cs typeface="Arial"/>
              <a:sym typeface="Arial"/>
            </a:endParaRPr>
          </a:p>
          <a:p>
            <a:pPr marL="457200" lvl="0" indent="-228600" algn="l" rtl="0">
              <a:lnSpc>
                <a:spcPct val="100000"/>
              </a:lnSpc>
              <a:spcBef>
                <a:spcPts val="0"/>
              </a:spcBef>
              <a:spcAft>
                <a:spcPts val="0"/>
              </a:spcAft>
              <a:buSzPts val="1800"/>
              <a:buFont typeface="Arial"/>
              <a:buNone/>
            </a:pPr>
            <a:endParaRPr>
              <a:solidFill>
                <a:srgbClr val="212529"/>
              </a:solidFill>
              <a:latin typeface="Arial"/>
              <a:ea typeface="Arial"/>
              <a:cs typeface="Arial"/>
              <a:sym typeface="Arial"/>
            </a:endParaRPr>
          </a:p>
          <a:p>
            <a:pPr marL="457200" lvl="0" indent="-228600" algn="l" rtl="0">
              <a:lnSpc>
                <a:spcPct val="100000"/>
              </a:lnSpc>
              <a:spcBef>
                <a:spcPts val="0"/>
              </a:spcBef>
              <a:spcAft>
                <a:spcPts val="0"/>
              </a:spcAft>
              <a:buSzPts val="1800"/>
              <a:buFont typeface="Arial"/>
              <a:buNone/>
            </a:pPr>
            <a:endParaRPr>
              <a:solidFill>
                <a:srgbClr val="212529"/>
              </a:solidFill>
              <a:latin typeface="Arial"/>
              <a:ea typeface="Arial"/>
              <a:cs typeface="Arial"/>
              <a:sym typeface="Arial"/>
            </a:endParaRPr>
          </a:p>
          <a:p>
            <a:pPr marL="457200" lvl="0" indent="-228600" algn="l" rtl="0">
              <a:lnSpc>
                <a:spcPct val="100000"/>
              </a:lnSpc>
              <a:spcBef>
                <a:spcPts val="0"/>
              </a:spcBef>
              <a:spcAft>
                <a:spcPts val="0"/>
              </a:spcAft>
              <a:buSzPts val="1800"/>
              <a:buFont typeface="Arial"/>
              <a:buNone/>
            </a:pPr>
            <a:endParaRPr>
              <a:solidFill>
                <a:srgbClr val="212529"/>
              </a:solidFill>
              <a:latin typeface="Arial"/>
              <a:ea typeface="Arial"/>
              <a:cs typeface="Arial"/>
              <a:sym typeface="Arial"/>
            </a:endParaRPr>
          </a:p>
          <a:p>
            <a:pPr marL="457200" lvl="0" indent="-228600" algn="l" rtl="0">
              <a:lnSpc>
                <a:spcPct val="100000"/>
              </a:lnSpc>
              <a:spcBef>
                <a:spcPts val="0"/>
              </a:spcBef>
              <a:spcAft>
                <a:spcPts val="0"/>
              </a:spcAft>
              <a:buSzPts val="1800"/>
              <a:buFont typeface="Arial"/>
              <a:buNone/>
            </a:pPr>
            <a:endParaRPr>
              <a:latin typeface="Arial"/>
              <a:ea typeface="Arial"/>
              <a:cs typeface="Arial"/>
              <a:sym typeface="Arial"/>
            </a:endParaRPr>
          </a:p>
        </p:txBody>
      </p:sp>
      <p:sp>
        <p:nvSpPr>
          <p:cNvPr id="202" name="Google Shape;202;p23"/>
          <p:cNvSpPr txBox="1">
            <a:spLocks noGrp="1"/>
          </p:cNvSpPr>
          <p:nvPr>
            <p:ph type="title"/>
          </p:nvPr>
        </p:nvSpPr>
        <p:spPr>
          <a:xfrm>
            <a:off x="179512" y="3451939"/>
            <a:ext cx="1666200" cy="1086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US"/>
              <a:t>Dynamic Testing:</a:t>
            </a:r>
            <a:endParaRPr/>
          </a:p>
        </p:txBody>
      </p:sp>
      <p:sp>
        <p:nvSpPr>
          <p:cNvPr id="203" name="Google Shape;203;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4"/>
          <p:cNvPicPr preferRelativeResize="0"/>
          <p:nvPr/>
        </p:nvPicPr>
        <p:blipFill rotWithShape="1">
          <a:blip r:embed="rId3">
            <a:alphaModFix/>
          </a:blip>
          <a:srcRect l="34906" t="1361" r="14604"/>
          <a:stretch/>
        </p:blipFill>
        <p:spPr>
          <a:xfrm>
            <a:off x="-104100" y="0"/>
            <a:ext cx="4680350" cy="5143500"/>
          </a:xfrm>
          <a:prstGeom prst="rect">
            <a:avLst/>
          </a:prstGeom>
          <a:noFill/>
          <a:ln>
            <a:noFill/>
          </a:ln>
        </p:spPr>
      </p:pic>
      <p:sp>
        <p:nvSpPr>
          <p:cNvPr id="209" name="Google Shape;209;p24"/>
          <p:cNvSpPr/>
          <p:nvPr/>
        </p:nvSpPr>
        <p:spPr>
          <a:xfrm>
            <a:off x="-104175" y="0"/>
            <a:ext cx="4680300" cy="5143500"/>
          </a:xfrm>
          <a:prstGeom prst="rect">
            <a:avLst/>
          </a:prstGeom>
          <a:solidFill>
            <a:srgbClr val="073763">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4"/>
          <p:cNvSpPr txBox="1">
            <a:spLocks noGrp="1"/>
          </p:cNvSpPr>
          <p:nvPr>
            <p:ph type="title"/>
          </p:nvPr>
        </p:nvSpPr>
        <p:spPr>
          <a:xfrm>
            <a:off x="4614100" y="1142990"/>
            <a:ext cx="4458494" cy="28121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sz="4300"/>
              <a:t>Advantages/</a:t>
            </a:r>
            <a:br>
              <a:rPr lang="en-US" sz="4300"/>
            </a:br>
            <a:r>
              <a:rPr lang="en-US" sz="4300"/>
              <a:t>Disadvantages</a:t>
            </a:r>
            <a:endParaRPr/>
          </a:p>
        </p:txBody>
      </p:sp>
      <p:sp>
        <p:nvSpPr>
          <p:cNvPr id="211" name="Google Shape;211;p24"/>
          <p:cNvSpPr txBox="1">
            <a:spLocks noGrp="1"/>
          </p:cNvSpPr>
          <p:nvPr>
            <p:ph type="title" idx="2"/>
          </p:nvPr>
        </p:nvSpPr>
        <p:spPr>
          <a:xfrm>
            <a:off x="2198025" y="2553241"/>
            <a:ext cx="2452500" cy="1215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a:t>06</a:t>
            </a:r>
            <a:endParaRPr/>
          </a:p>
        </p:txBody>
      </p:sp>
      <p:sp>
        <p:nvSpPr>
          <p:cNvPr id="212" name="Google Shape;212;p24"/>
          <p:cNvSpPr/>
          <p:nvPr/>
        </p:nvSpPr>
        <p:spPr>
          <a:xfrm>
            <a:off x="2368225" y="3999675"/>
            <a:ext cx="22347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107504" y="3579862"/>
            <a:ext cx="2199800" cy="1086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US"/>
              <a:t>Advantages &amp;</a:t>
            </a:r>
            <a:br>
              <a:rPr lang="en-US"/>
            </a:br>
            <a:r>
              <a:rPr lang="en-US"/>
              <a:t>Disadvantages</a:t>
            </a:r>
            <a:endParaRPr/>
          </a:p>
        </p:txBody>
      </p:sp>
      <p:sp>
        <p:nvSpPr>
          <p:cNvPr id="219" name="Google Shape;219;p25"/>
          <p:cNvSpPr txBox="1"/>
          <p:nvPr/>
        </p:nvSpPr>
        <p:spPr>
          <a:xfrm>
            <a:off x="2571736" y="714362"/>
            <a:ext cx="5643602" cy="36009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a:ea typeface="Arial"/>
                <a:cs typeface="Arial"/>
                <a:sym typeface="Arial"/>
              </a:rPr>
              <a:t>Advantages:</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In W-Model there is no strict division between constructive tasks on the left-hand side and the more destructive tasks on the right-hand side.</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During the test phase, the developer is responsible for the removal of defects and the correction of the implementation.</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Emphasis the fact that testing is more than just construction, execution and evaluation of test cases.</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The importance of the tests and the ordering of the individual activities for testing are clear.</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p:txBody>
      </p:sp>
      <p:sp>
        <p:nvSpPr>
          <p:cNvPr id="220" name="Google Shape;220;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107504" y="3579862"/>
            <a:ext cx="2199800" cy="1086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US"/>
              <a:t>Advantages &amp;</a:t>
            </a:r>
            <a:br>
              <a:rPr lang="en-US"/>
            </a:br>
            <a:r>
              <a:rPr lang="en-US"/>
              <a:t>Disadvantages</a:t>
            </a:r>
            <a:endParaRPr>
              <a:latin typeface="Montserrat Black"/>
              <a:ea typeface="Montserrat Black"/>
              <a:cs typeface="Montserrat Black"/>
              <a:sym typeface="Montserrat Black"/>
            </a:endParaRPr>
          </a:p>
        </p:txBody>
      </p:sp>
      <p:sp>
        <p:nvSpPr>
          <p:cNvPr id="226" name="Google Shape;226;p26"/>
          <p:cNvSpPr txBox="1"/>
          <p:nvPr/>
        </p:nvSpPr>
        <p:spPr>
          <a:xfrm>
            <a:off x="2571736" y="1071552"/>
            <a:ext cx="5643602" cy="25237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a:ea typeface="Arial"/>
                <a:cs typeface="Arial"/>
                <a:sym typeface="Arial"/>
              </a:rPr>
              <a:t>Disadvantages:</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The real facts are simplified in this model.</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There is a need for a simple model if all people involved in a project are to accept it.</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For highly critical applications the test activities certainly have higher weighting or at least equal weighting with other activities.</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p:txBody>
      </p:sp>
      <p:sp>
        <p:nvSpPr>
          <p:cNvPr id="227" name="Google Shape;227;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27"/>
          <p:cNvPicPr preferRelativeResize="0"/>
          <p:nvPr/>
        </p:nvPicPr>
        <p:blipFill rotWithShape="1">
          <a:blip r:embed="rId3">
            <a:alphaModFix/>
          </a:blip>
          <a:srcRect l="34906" t="1361" r="14604"/>
          <a:stretch/>
        </p:blipFill>
        <p:spPr>
          <a:xfrm>
            <a:off x="-104100" y="0"/>
            <a:ext cx="4680350" cy="5143500"/>
          </a:xfrm>
          <a:prstGeom prst="rect">
            <a:avLst/>
          </a:prstGeom>
          <a:noFill/>
          <a:ln>
            <a:noFill/>
          </a:ln>
        </p:spPr>
      </p:pic>
      <p:sp>
        <p:nvSpPr>
          <p:cNvPr id="233" name="Google Shape;233;p27"/>
          <p:cNvSpPr/>
          <p:nvPr/>
        </p:nvSpPr>
        <p:spPr>
          <a:xfrm>
            <a:off x="-104175" y="0"/>
            <a:ext cx="4680300" cy="5143500"/>
          </a:xfrm>
          <a:prstGeom prst="rect">
            <a:avLst/>
          </a:prstGeom>
          <a:solidFill>
            <a:srgbClr val="073763">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7"/>
          <p:cNvSpPr txBox="1">
            <a:spLocks noGrp="1"/>
          </p:cNvSpPr>
          <p:nvPr>
            <p:ph type="title"/>
          </p:nvPr>
        </p:nvSpPr>
        <p:spPr>
          <a:xfrm>
            <a:off x="4614100" y="1142990"/>
            <a:ext cx="4458494" cy="28121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sz="4400">
                <a:latin typeface="Montserrat Black"/>
                <a:ea typeface="Montserrat Black"/>
                <a:cs typeface="Montserrat Black"/>
                <a:sym typeface="Montserrat Black"/>
              </a:rPr>
              <a:t>Ways of Using </a:t>
            </a:r>
            <a:br>
              <a:rPr lang="en-US" sz="4400">
                <a:latin typeface="Montserrat Black"/>
                <a:ea typeface="Montserrat Black"/>
                <a:cs typeface="Montserrat Black"/>
                <a:sym typeface="Montserrat Black"/>
              </a:rPr>
            </a:br>
            <a:r>
              <a:rPr lang="en-US" sz="4400">
                <a:latin typeface="Montserrat Black"/>
                <a:ea typeface="Montserrat Black"/>
                <a:cs typeface="Montserrat Black"/>
                <a:sym typeface="Montserrat Black"/>
              </a:rPr>
              <a:t>Model in Test</a:t>
            </a:r>
            <a:br>
              <a:rPr lang="en-US" sz="4400">
                <a:latin typeface="Montserrat Black"/>
                <a:ea typeface="Montserrat Black"/>
                <a:cs typeface="Montserrat Black"/>
                <a:sym typeface="Montserrat Black"/>
              </a:rPr>
            </a:br>
            <a:r>
              <a:rPr lang="en-US" sz="4400">
                <a:latin typeface="Montserrat Black"/>
                <a:ea typeface="Montserrat Black"/>
                <a:cs typeface="Montserrat Black"/>
                <a:sym typeface="Montserrat Black"/>
              </a:rPr>
              <a:t>Strategy</a:t>
            </a:r>
            <a:endParaRPr sz="4300"/>
          </a:p>
        </p:txBody>
      </p:sp>
      <p:sp>
        <p:nvSpPr>
          <p:cNvPr id="235" name="Google Shape;235;p27"/>
          <p:cNvSpPr txBox="1">
            <a:spLocks noGrp="1"/>
          </p:cNvSpPr>
          <p:nvPr>
            <p:ph type="title" idx="2"/>
          </p:nvPr>
        </p:nvSpPr>
        <p:spPr>
          <a:xfrm>
            <a:off x="2198025" y="2553241"/>
            <a:ext cx="2452500" cy="1215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a:t>06</a:t>
            </a:r>
            <a:endParaRPr/>
          </a:p>
        </p:txBody>
      </p:sp>
      <p:sp>
        <p:nvSpPr>
          <p:cNvPr id="236" name="Google Shape;236;p27"/>
          <p:cNvSpPr/>
          <p:nvPr/>
        </p:nvSpPr>
        <p:spPr>
          <a:xfrm>
            <a:off x="2368225" y="3999675"/>
            <a:ext cx="22347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subTitle" idx="1"/>
          </p:nvPr>
        </p:nvSpPr>
        <p:spPr>
          <a:xfrm>
            <a:off x="2199900" y="1106239"/>
            <a:ext cx="6396000" cy="2888700"/>
          </a:xfrm>
          <a:prstGeom prst="rect">
            <a:avLst/>
          </a:prstGeom>
          <a:noFill/>
          <a:ln>
            <a:noFill/>
          </a:ln>
        </p:spPr>
        <p:txBody>
          <a:bodyPr spcFirstLastPara="1" wrap="square" lIns="91425" tIns="91425" rIns="91425" bIns="91425" anchor="ctr" anchorCtr="0">
            <a:noAutofit/>
          </a:bodyPr>
          <a:lstStyle/>
          <a:p>
            <a:pPr marL="457200" lvl="0" indent="-342900" algn="l" rtl="0">
              <a:lnSpc>
                <a:spcPct val="100000"/>
              </a:lnSpc>
              <a:spcBef>
                <a:spcPts val="0"/>
              </a:spcBef>
              <a:spcAft>
                <a:spcPts val="0"/>
              </a:spcAft>
              <a:buSzPts val="1800"/>
              <a:buFont typeface="Arial"/>
              <a:buChar char="•"/>
            </a:pPr>
            <a:r>
              <a:rPr lang="en-US" sz="1600">
                <a:solidFill>
                  <a:schemeClr val="dk1"/>
                </a:solidFill>
              </a:rPr>
              <a:t>Identify the specific risks of concern during the development.</a:t>
            </a:r>
            <a:endParaRPr/>
          </a:p>
          <a:p>
            <a:pPr marL="457200" lvl="0" indent="-228600" algn="l" rtl="0">
              <a:lnSpc>
                <a:spcPct val="100000"/>
              </a:lnSpc>
              <a:spcBef>
                <a:spcPts val="0"/>
              </a:spcBef>
              <a:spcAft>
                <a:spcPts val="0"/>
              </a:spcAft>
              <a:buSzPts val="1800"/>
              <a:buFont typeface="Arial"/>
              <a:buNone/>
            </a:pPr>
            <a:endParaRPr sz="1600">
              <a:solidFill>
                <a:schemeClr val="dk1"/>
              </a:solidFill>
            </a:endParaRPr>
          </a:p>
          <a:p>
            <a:pPr marL="457200" lvl="0" indent="-342900" algn="l" rtl="0">
              <a:lnSpc>
                <a:spcPct val="100000"/>
              </a:lnSpc>
              <a:spcBef>
                <a:spcPts val="0"/>
              </a:spcBef>
              <a:spcAft>
                <a:spcPts val="0"/>
              </a:spcAft>
              <a:buSzPts val="1800"/>
              <a:buFont typeface="Arial"/>
              <a:buChar char="•"/>
            </a:pPr>
            <a:r>
              <a:rPr lang="en-US" sz="1600">
                <a:solidFill>
                  <a:schemeClr val="dk1"/>
                </a:solidFill>
              </a:rPr>
              <a:t>Specify the products that need to be tested.</a:t>
            </a:r>
            <a:endParaRPr/>
          </a:p>
          <a:p>
            <a:pPr marL="457200" lvl="0" indent="-228600" algn="l" rtl="0">
              <a:lnSpc>
                <a:spcPct val="100000"/>
              </a:lnSpc>
              <a:spcBef>
                <a:spcPts val="0"/>
              </a:spcBef>
              <a:spcAft>
                <a:spcPts val="0"/>
              </a:spcAft>
              <a:buSzPts val="1800"/>
              <a:buFont typeface="Arial"/>
              <a:buNone/>
            </a:pPr>
            <a:endParaRPr sz="1600">
              <a:solidFill>
                <a:schemeClr val="dk1"/>
              </a:solidFill>
            </a:endParaRPr>
          </a:p>
          <a:p>
            <a:pPr marL="457200" lvl="0" indent="-342900" algn="l" rtl="0">
              <a:lnSpc>
                <a:spcPct val="100000"/>
              </a:lnSpc>
              <a:spcBef>
                <a:spcPts val="0"/>
              </a:spcBef>
              <a:spcAft>
                <a:spcPts val="0"/>
              </a:spcAft>
              <a:buSzPts val="1800"/>
              <a:buFont typeface="Arial"/>
              <a:buChar char="•"/>
            </a:pPr>
            <a:r>
              <a:rPr lang="en-US" sz="1600">
                <a:solidFill>
                  <a:schemeClr val="dk1"/>
                </a:solidFill>
              </a:rPr>
              <a:t>Select test techniques to be used on products to address the risks.</a:t>
            </a:r>
            <a:endParaRPr/>
          </a:p>
          <a:p>
            <a:pPr marL="457200" lvl="0" indent="-228600" algn="l" rtl="0">
              <a:lnSpc>
                <a:spcPct val="100000"/>
              </a:lnSpc>
              <a:spcBef>
                <a:spcPts val="0"/>
              </a:spcBef>
              <a:spcAft>
                <a:spcPts val="0"/>
              </a:spcAft>
              <a:buSzPts val="1800"/>
              <a:buFont typeface="Arial"/>
              <a:buNone/>
            </a:pPr>
            <a:endParaRPr sz="1600">
              <a:solidFill>
                <a:schemeClr val="dk1"/>
              </a:solidFill>
            </a:endParaRPr>
          </a:p>
          <a:p>
            <a:pPr marL="457200" lvl="0" indent="-342900" algn="l" rtl="0">
              <a:lnSpc>
                <a:spcPct val="100000"/>
              </a:lnSpc>
              <a:spcBef>
                <a:spcPts val="0"/>
              </a:spcBef>
              <a:spcAft>
                <a:spcPts val="0"/>
              </a:spcAft>
              <a:buSzPts val="1800"/>
              <a:buFont typeface="Arial"/>
              <a:buChar char="•"/>
            </a:pPr>
            <a:r>
              <a:rPr lang="en-US" sz="1600">
                <a:solidFill>
                  <a:schemeClr val="dk1"/>
                </a:solidFill>
              </a:rPr>
              <a:t>Schedule test activities as close as practicable to the development activity, which generated the products to be tested.</a:t>
            </a:r>
            <a:endParaRPr/>
          </a:p>
          <a:p>
            <a:pPr marL="457200" lvl="0" indent="-228600" algn="l" rtl="0">
              <a:lnSpc>
                <a:spcPct val="100000"/>
              </a:lnSpc>
              <a:spcBef>
                <a:spcPts val="0"/>
              </a:spcBef>
              <a:spcAft>
                <a:spcPts val="0"/>
              </a:spcAft>
              <a:buSzPts val="1800"/>
              <a:buFont typeface="Arial"/>
              <a:buNone/>
            </a:pPr>
            <a:endParaRPr sz="1600">
              <a:solidFill>
                <a:schemeClr val="dk1"/>
              </a:solidFill>
            </a:endParaRPr>
          </a:p>
        </p:txBody>
      </p:sp>
      <p:sp>
        <p:nvSpPr>
          <p:cNvPr id="243" name="Google Shape;243;p28"/>
          <p:cNvSpPr txBox="1">
            <a:spLocks noGrp="1"/>
          </p:cNvSpPr>
          <p:nvPr>
            <p:ph type="title"/>
          </p:nvPr>
        </p:nvSpPr>
        <p:spPr>
          <a:xfrm>
            <a:off x="214282" y="3857634"/>
            <a:ext cx="1666200" cy="1086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US" sz="1600">
                <a:latin typeface="Montserrat Black"/>
                <a:ea typeface="Montserrat Black"/>
                <a:cs typeface="Montserrat Black"/>
                <a:sym typeface="Montserrat Black"/>
              </a:rPr>
              <a:t>Ways of Using </a:t>
            </a:r>
            <a:br>
              <a:rPr lang="en-US" sz="1600">
                <a:latin typeface="Montserrat Black"/>
                <a:ea typeface="Montserrat Black"/>
                <a:cs typeface="Montserrat Black"/>
                <a:sym typeface="Montserrat Black"/>
              </a:rPr>
            </a:br>
            <a:r>
              <a:rPr lang="en-US" sz="1600">
                <a:latin typeface="Montserrat Black"/>
                <a:ea typeface="Montserrat Black"/>
                <a:cs typeface="Montserrat Black"/>
                <a:sym typeface="Montserrat Black"/>
              </a:rPr>
              <a:t>Model in Test</a:t>
            </a:r>
            <a:br>
              <a:rPr lang="en-US" sz="1600">
                <a:latin typeface="Montserrat Black"/>
                <a:ea typeface="Montserrat Black"/>
                <a:cs typeface="Montserrat Black"/>
                <a:sym typeface="Montserrat Black"/>
              </a:rPr>
            </a:br>
            <a:r>
              <a:rPr lang="en-US" sz="1600">
                <a:latin typeface="Montserrat Black"/>
                <a:ea typeface="Montserrat Black"/>
                <a:cs typeface="Montserrat Black"/>
                <a:sym typeface="Montserrat Black"/>
              </a:rPr>
              <a:t>Strategy</a:t>
            </a:r>
            <a:br>
              <a:rPr lang="en-US" sz="1600">
                <a:latin typeface="Montserrat Black"/>
                <a:ea typeface="Montserrat Black"/>
                <a:cs typeface="Montserrat Black"/>
                <a:sym typeface="Montserrat Black"/>
              </a:rPr>
            </a:br>
            <a:endParaRPr sz="1600"/>
          </a:p>
        </p:txBody>
      </p:sp>
      <p:sp>
        <p:nvSpPr>
          <p:cNvPr id="244" name="Google Shape;244;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1"/>
          <p:cNvSpPr txBox="1">
            <a:spLocks noGrp="1"/>
          </p:cNvSpPr>
          <p:nvPr>
            <p:ph type="title" idx="15"/>
          </p:nvPr>
        </p:nvSpPr>
        <p:spPr>
          <a:xfrm>
            <a:off x="618600" y="3485800"/>
            <a:ext cx="1581300" cy="10860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US"/>
              <a:t>Table of contents</a:t>
            </a:r>
            <a:endParaRPr/>
          </a:p>
        </p:txBody>
      </p:sp>
      <p:sp>
        <p:nvSpPr>
          <p:cNvPr id="77" name="Google Shape;77;p11"/>
          <p:cNvSpPr/>
          <p:nvPr/>
        </p:nvSpPr>
        <p:spPr>
          <a:xfrm>
            <a:off x="745377" y="4571700"/>
            <a:ext cx="20106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1"/>
          <p:cNvSpPr txBox="1">
            <a:spLocks noGrp="1"/>
          </p:cNvSpPr>
          <p:nvPr>
            <p:ph type="subTitle" idx="1"/>
          </p:nvPr>
        </p:nvSpPr>
        <p:spPr>
          <a:xfrm>
            <a:off x="3112506" y="1730060"/>
            <a:ext cx="2466166" cy="484500"/>
          </a:xfrm>
          <a:prstGeom prst="rect">
            <a:avLst/>
          </a:prstGeom>
          <a:noFill/>
          <a:ln>
            <a:noFill/>
          </a:ln>
        </p:spPr>
        <p:txBody>
          <a:bodyPr spcFirstLastPara="1" wrap="square" lIns="91425" tIns="91425" rIns="91425" bIns="91425" anchor="ctr" anchorCtr="0">
            <a:noAutofit/>
          </a:bodyPr>
          <a:lstStyle/>
          <a:p>
            <a:pPr marL="0" indent="0"/>
            <a:r>
              <a:rPr lang="en-US" sz="1600" b="1" dirty="0" smtClean="0"/>
              <a:t>Phases of W-Model</a:t>
            </a:r>
            <a:endParaRPr lang="en-US" sz="1600" dirty="0" smtClean="0"/>
          </a:p>
        </p:txBody>
      </p:sp>
      <p:sp>
        <p:nvSpPr>
          <p:cNvPr id="79" name="Google Shape;79;p11"/>
          <p:cNvSpPr txBox="1">
            <a:spLocks noGrp="1"/>
          </p:cNvSpPr>
          <p:nvPr>
            <p:ph type="subTitle" idx="3"/>
          </p:nvPr>
        </p:nvSpPr>
        <p:spPr>
          <a:xfrm>
            <a:off x="6476110" y="372738"/>
            <a:ext cx="2920426" cy="48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1600" b="1"/>
              <a:t>when to use W-Model? </a:t>
            </a:r>
            <a:endParaRPr/>
          </a:p>
        </p:txBody>
      </p:sp>
      <p:sp>
        <p:nvSpPr>
          <p:cNvPr id="80" name="Google Shape;80;p11"/>
          <p:cNvSpPr txBox="1">
            <a:spLocks noGrp="1"/>
          </p:cNvSpPr>
          <p:nvPr>
            <p:ph type="subTitle" idx="5"/>
          </p:nvPr>
        </p:nvSpPr>
        <p:spPr>
          <a:xfrm>
            <a:off x="6476110" y="1730060"/>
            <a:ext cx="2317272" cy="48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1600" b="1" dirty="0" smtClean="0"/>
              <a:t>Architecture</a:t>
            </a:r>
            <a:endParaRPr/>
          </a:p>
        </p:txBody>
      </p:sp>
      <p:sp>
        <p:nvSpPr>
          <p:cNvPr id="81" name="Google Shape;81;p11"/>
          <p:cNvSpPr txBox="1">
            <a:spLocks noGrp="1"/>
          </p:cNvSpPr>
          <p:nvPr>
            <p:ph type="title"/>
          </p:nvPr>
        </p:nvSpPr>
        <p:spPr>
          <a:xfrm>
            <a:off x="5794636" y="322201"/>
            <a:ext cx="832200" cy="512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02</a:t>
            </a:r>
            <a:endParaRPr/>
          </a:p>
        </p:txBody>
      </p:sp>
      <p:sp>
        <p:nvSpPr>
          <p:cNvPr id="82" name="Google Shape;82;p11"/>
          <p:cNvSpPr txBox="1">
            <a:spLocks noGrp="1"/>
          </p:cNvSpPr>
          <p:nvPr>
            <p:ph type="subTitle" idx="7"/>
          </p:nvPr>
        </p:nvSpPr>
        <p:spPr>
          <a:xfrm>
            <a:off x="3113960" y="374606"/>
            <a:ext cx="1297500" cy="480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1600" b="1"/>
              <a:t>Definition</a:t>
            </a:r>
            <a:endParaRPr sz="1600" b="1"/>
          </a:p>
        </p:txBody>
      </p:sp>
      <p:sp>
        <p:nvSpPr>
          <p:cNvPr id="83" name="Google Shape;83;p11"/>
          <p:cNvSpPr txBox="1">
            <a:spLocks noGrp="1"/>
          </p:cNvSpPr>
          <p:nvPr>
            <p:ph type="title" idx="9"/>
          </p:nvPr>
        </p:nvSpPr>
        <p:spPr>
          <a:xfrm>
            <a:off x="2428860" y="322201"/>
            <a:ext cx="832200" cy="512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01</a:t>
            </a:r>
            <a:endParaRPr/>
          </a:p>
        </p:txBody>
      </p:sp>
      <p:sp>
        <p:nvSpPr>
          <p:cNvPr id="84" name="Google Shape;84;p11"/>
          <p:cNvSpPr txBox="1">
            <a:spLocks noGrp="1"/>
          </p:cNvSpPr>
          <p:nvPr>
            <p:ph type="title" idx="13"/>
          </p:nvPr>
        </p:nvSpPr>
        <p:spPr>
          <a:xfrm>
            <a:off x="2428860" y="1684319"/>
            <a:ext cx="832200" cy="512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03</a:t>
            </a:r>
            <a:endParaRPr/>
          </a:p>
        </p:txBody>
      </p:sp>
      <p:sp>
        <p:nvSpPr>
          <p:cNvPr id="85" name="Google Shape;85;p11"/>
          <p:cNvSpPr txBox="1">
            <a:spLocks noGrp="1"/>
          </p:cNvSpPr>
          <p:nvPr>
            <p:ph type="title" idx="14"/>
          </p:nvPr>
        </p:nvSpPr>
        <p:spPr>
          <a:xfrm>
            <a:off x="5792986" y="1685369"/>
            <a:ext cx="835500" cy="510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04</a:t>
            </a:r>
            <a:endParaRPr/>
          </a:p>
        </p:txBody>
      </p:sp>
      <p:sp>
        <p:nvSpPr>
          <p:cNvPr id="86" name="Google Shape;86;p11"/>
          <p:cNvSpPr/>
          <p:nvPr/>
        </p:nvSpPr>
        <p:spPr>
          <a:xfrm>
            <a:off x="5915002" y="2157200"/>
            <a:ext cx="527400" cy="42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1"/>
          <p:cNvSpPr/>
          <p:nvPr/>
        </p:nvSpPr>
        <p:spPr>
          <a:xfrm>
            <a:off x="2581260" y="2157200"/>
            <a:ext cx="527400" cy="42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1"/>
          <p:cNvSpPr/>
          <p:nvPr/>
        </p:nvSpPr>
        <p:spPr>
          <a:xfrm>
            <a:off x="5915002" y="790258"/>
            <a:ext cx="527400" cy="42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1"/>
          <p:cNvSpPr/>
          <p:nvPr/>
        </p:nvSpPr>
        <p:spPr>
          <a:xfrm>
            <a:off x="2581260" y="790258"/>
            <a:ext cx="527400" cy="42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1"/>
          <p:cNvSpPr txBox="1">
            <a:spLocks noGrp="1"/>
          </p:cNvSpPr>
          <p:nvPr>
            <p:ph type="subTitle" idx="1"/>
          </p:nvPr>
        </p:nvSpPr>
        <p:spPr>
          <a:xfrm>
            <a:off x="3112506" y="3046119"/>
            <a:ext cx="2454844" cy="48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1600"/>
              <a:t>Testing techniques</a:t>
            </a:r>
            <a:endParaRPr/>
          </a:p>
          <a:p>
            <a:pPr marL="0" lvl="0" indent="0" algn="l" rtl="0">
              <a:lnSpc>
                <a:spcPct val="100000"/>
              </a:lnSpc>
              <a:spcBef>
                <a:spcPts val="0"/>
              </a:spcBef>
              <a:spcAft>
                <a:spcPts val="0"/>
              </a:spcAft>
              <a:buSzPts val="1800"/>
              <a:buNone/>
            </a:pPr>
            <a:r>
              <a:rPr lang="en-US" sz="1600"/>
              <a:t>used in W-Model</a:t>
            </a:r>
            <a:endParaRPr/>
          </a:p>
        </p:txBody>
      </p:sp>
      <p:sp>
        <p:nvSpPr>
          <p:cNvPr id="91" name="Google Shape;91;p11"/>
          <p:cNvSpPr txBox="1">
            <a:spLocks noGrp="1"/>
          </p:cNvSpPr>
          <p:nvPr>
            <p:ph type="subTitle" idx="5"/>
          </p:nvPr>
        </p:nvSpPr>
        <p:spPr>
          <a:xfrm>
            <a:off x="6476110" y="3046119"/>
            <a:ext cx="2367882" cy="48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1600" b="1"/>
              <a:t>Advantages</a:t>
            </a:r>
            <a:r>
              <a:rPr lang="en-US" sz="1600"/>
              <a:t> &amp;</a:t>
            </a:r>
            <a:endParaRPr/>
          </a:p>
          <a:p>
            <a:pPr marL="0" lvl="0" indent="0" algn="l" rtl="0">
              <a:lnSpc>
                <a:spcPct val="100000"/>
              </a:lnSpc>
              <a:spcBef>
                <a:spcPts val="0"/>
              </a:spcBef>
              <a:spcAft>
                <a:spcPts val="0"/>
              </a:spcAft>
              <a:buSzPts val="1800"/>
              <a:buNone/>
            </a:pPr>
            <a:r>
              <a:rPr lang="en-US" sz="1600"/>
              <a:t>Disadvantages</a:t>
            </a:r>
            <a:endParaRPr/>
          </a:p>
        </p:txBody>
      </p:sp>
      <p:sp>
        <p:nvSpPr>
          <p:cNvPr id="92" name="Google Shape;92;p11"/>
          <p:cNvSpPr txBox="1"/>
          <p:nvPr/>
        </p:nvSpPr>
        <p:spPr>
          <a:xfrm>
            <a:off x="2428860" y="3000378"/>
            <a:ext cx="832200" cy="51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3600"/>
              <a:buFont typeface="Montserrat"/>
              <a:buNone/>
            </a:pPr>
            <a:r>
              <a:rPr lang="en-US" sz="3600" b="1" i="0" u="none" strike="noStrike" cap="none">
                <a:solidFill>
                  <a:schemeClr val="lt2"/>
                </a:solidFill>
                <a:latin typeface="Montserrat"/>
                <a:ea typeface="Montserrat"/>
                <a:cs typeface="Montserrat"/>
                <a:sym typeface="Montserrat"/>
              </a:rPr>
              <a:t>05</a:t>
            </a:r>
            <a:endParaRPr/>
          </a:p>
        </p:txBody>
      </p:sp>
      <p:sp>
        <p:nvSpPr>
          <p:cNvPr id="93" name="Google Shape;93;p11"/>
          <p:cNvSpPr txBox="1"/>
          <p:nvPr/>
        </p:nvSpPr>
        <p:spPr>
          <a:xfrm>
            <a:off x="5792986" y="3001428"/>
            <a:ext cx="835500" cy="510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3600"/>
              <a:buFont typeface="Montserrat"/>
              <a:buNone/>
            </a:pPr>
            <a:r>
              <a:rPr lang="en-US" sz="3600" b="1" i="0" u="none" strike="noStrike" cap="none">
                <a:solidFill>
                  <a:schemeClr val="lt2"/>
                </a:solidFill>
                <a:latin typeface="Montserrat"/>
                <a:ea typeface="Montserrat"/>
                <a:cs typeface="Montserrat"/>
                <a:sym typeface="Montserrat"/>
              </a:rPr>
              <a:t>06</a:t>
            </a:r>
            <a:endParaRPr/>
          </a:p>
        </p:txBody>
      </p:sp>
      <p:sp>
        <p:nvSpPr>
          <p:cNvPr id="94" name="Google Shape;94;p11"/>
          <p:cNvSpPr/>
          <p:nvPr/>
        </p:nvSpPr>
        <p:spPr>
          <a:xfrm>
            <a:off x="5915002" y="3473259"/>
            <a:ext cx="527400" cy="42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1"/>
          <p:cNvSpPr/>
          <p:nvPr/>
        </p:nvSpPr>
        <p:spPr>
          <a:xfrm>
            <a:off x="2581260" y="3473259"/>
            <a:ext cx="527400" cy="42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txBox="1">
            <a:spLocks noGrp="1"/>
          </p:cNvSpPr>
          <p:nvPr>
            <p:ph type="subTitle" idx="1"/>
          </p:nvPr>
        </p:nvSpPr>
        <p:spPr>
          <a:xfrm>
            <a:off x="3143240" y="4071948"/>
            <a:ext cx="3238904" cy="954391"/>
          </a:xfrm>
          <a:prstGeom prst="rect">
            <a:avLst/>
          </a:prstGeom>
          <a:noFill/>
          <a:ln>
            <a:noFill/>
          </a:ln>
        </p:spPr>
        <p:txBody>
          <a:bodyPr spcFirstLastPara="1" wrap="square" lIns="91425" tIns="91425" rIns="91425" bIns="91425" anchor="ctr" anchorCtr="0">
            <a:noAutofit/>
          </a:bodyPr>
          <a:lstStyle/>
          <a:p>
            <a:pPr marL="457200" lvl="0" indent="-342900" algn="l" rtl="0">
              <a:lnSpc>
                <a:spcPct val="100000"/>
              </a:lnSpc>
              <a:spcBef>
                <a:spcPts val="0"/>
              </a:spcBef>
              <a:spcAft>
                <a:spcPts val="0"/>
              </a:spcAft>
              <a:buSzPts val="1800"/>
              <a:buNone/>
            </a:pPr>
            <a:r>
              <a:rPr lang="en-US">
                <a:latin typeface="Montserrat Black"/>
                <a:ea typeface="Montserrat Black"/>
                <a:cs typeface="Montserrat Black"/>
                <a:sym typeface="Montserrat Black"/>
              </a:rPr>
              <a:t>Ways of Using </a:t>
            </a:r>
            <a:endParaRPr/>
          </a:p>
          <a:p>
            <a:pPr marL="457200" lvl="0" indent="-342900" algn="l" rtl="0">
              <a:lnSpc>
                <a:spcPct val="100000"/>
              </a:lnSpc>
              <a:spcBef>
                <a:spcPts val="0"/>
              </a:spcBef>
              <a:spcAft>
                <a:spcPts val="0"/>
              </a:spcAft>
              <a:buSzPts val="1800"/>
              <a:buNone/>
            </a:pPr>
            <a:r>
              <a:rPr lang="en-US">
                <a:latin typeface="Montserrat Black"/>
                <a:ea typeface="Montserrat Black"/>
                <a:cs typeface="Montserrat Black"/>
                <a:sym typeface="Montserrat Black"/>
              </a:rPr>
              <a:t>Model in Test</a:t>
            </a:r>
            <a:endParaRPr/>
          </a:p>
          <a:p>
            <a:pPr marL="457200" lvl="0" indent="-342900" algn="l" rtl="0">
              <a:lnSpc>
                <a:spcPct val="100000"/>
              </a:lnSpc>
              <a:spcBef>
                <a:spcPts val="0"/>
              </a:spcBef>
              <a:spcAft>
                <a:spcPts val="0"/>
              </a:spcAft>
              <a:buSzPts val="1800"/>
              <a:buNone/>
            </a:pPr>
            <a:r>
              <a:rPr lang="en-US">
                <a:latin typeface="Montserrat Black"/>
                <a:ea typeface="Montserrat Black"/>
                <a:cs typeface="Montserrat Black"/>
                <a:sym typeface="Montserrat Black"/>
              </a:rPr>
              <a:t>Strategy</a:t>
            </a:r>
            <a:endParaRPr>
              <a:latin typeface="Montserrat Black"/>
              <a:ea typeface="Montserrat Black"/>
              <a:cs typeface="Montserrat Black"/>
              <a:sym typeface="Montserrat Black"/>
            </a:endParaRPr>
          </a:p>
        </p:txBody>
      </p:sp>
      <p:sp>
        <p:nvSpPr>
          <p:cNvPr id="97" name="Google Shape;97;p11"/>
          <p:cNvSpPr txBox="1">
            <a:spLocks noGrp="1"/>
          </p:cNvSpPr>
          <p:nvPr>
            <p:ph type="subTitle" idx="5"/>
          </p:nvPr>
        </p:nvSpPr>
        <p:spPr>
          <a:xfrm>
            <a:off x="6482650" y="4332003"/>
            <a:ext cx="2367882" cy="48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1600" dirty="0" smtClean="0"/>
              <a:t>Summary</a:t>
            </a:r>
            <a:endParaRPr sz="1600"/>
          </a:p>
        </p:txBody>
      </p:sp>
      <p:sp>
        <p:nvSpPr>
          <p:cNvPr id="98" name="Google Shape;98;p11"/>
          <p:cNvSpPr txBox="1"/>
          <p:nvPr/>
        </p:nvSpPr>
        <p:spPr>
          <a:xfrm>
            <a:off x="2435400" y="4286262"/>
            <a:ext cx="832200" cy="51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3600"/>
              <a:buFont typeface="Montserrat"/>
              <a:buNone/>
            </a:pPr>
            <a:r>
              <a:rPr lang="en-US" sz="3600" b="1" i="0" u="none" strike="noStrike" cap="none">
                <a:solidFill>
                  <a:schemeClr val="lt2"/>
                </a:solidFill>
                <a:latin typeface="Montserrat"/>
                <a:ea typeface="Montserrat"/>
                <a:cs typeface="Montserrat"/>
                <a:sym typeface="Montserrat"/>
              </a:rPr>
              <a:t>07</a:t>
            </a:r>
            <a:endParaRPr/>
          </a:p>
        </p:txBody>
      </p:sp>
      <p:sp>
        <p:nvSpPr>
          <p:cNvPr id="99" name="Google Shape;99;p11"/>
          <p:cNvSpPr txBox="1"/>
          <p:nvPr/>
        </p:nvSpPr>
        <p:spPr>
          <a:xfrm>
            <a:off x="5799526" y="4287312"/>
            <a:ext cx="835500" cy="510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3600"/>
              <a:buFont typeface="Montserrat"/>
              <a:buNone/>
            </a:pPr>
            <a:r>
              <a:rPr lang="en-US" sz="3600" b="1" i="0" u="none" strike="noStrike" cap="none">
                <a:solidFill>
                  <a:schemeClr val="lt2"/>
                </a:solidFill>
                <a:latin typeface="Montserrat"/>
                <a:ea typeface="Montserrat"/>
                <a:cs typeface="Montserrat"/>
                <a:sym typeface="Montserrat"/>
              </a:rPr>
              <a:t>08</a:t>
            </a:r>
            <a:endParaRPr/>
          </a:p>
        </p:txBody>
      </p:sp>
      <p:sp>
        <p:nvSpPr>
          <p:cNvPr id="100" name="Google Shape;100;p11"/>
          <p:cNvSpPr/>
          <p:nvPr/>
        </p:nvSpPr>
        <p:spPr>
          <a:xfrm>
            <a:off x="5929322" y="4759143"/>
            <a:ext cx="527400" cy="42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1"/>
          <p:cNvSpPr/>
          <p:nvPr/>
        </p:nvSpPr>
        <p:spPr>
          <a:xfrm>
            <a:off x="2587800" y="4759143"/>
            <a:ext cx="527400" cy="42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29"/>
          <p:cNvPicPr preferRelativeResize="0"/>
          <p:nvPr/>
        </p:nvPicPr>
        <p:blipFill rotWithShape="1">
          <a:blip r:embed="rId3">
            <a:alphaModFix/>
          </a:blip>
          <a:srcRect l="34906" t="1361" r="14604"/>
          <a:stretch/>
        </p:blipFill>
        <p:spPr>
          <a:xfrm>
            <a:off x="-104100" y="0"/>
            <a:ext cx="4680350" cy="5143500"/>
          </a:xfrm>
          <a:prstGeom prst="rect">
            <a:avLst/>
          </a:prstGeom>
          <a:noFill/>
          <a:ln>
            <a:noFill/>
          </a:ln>
        </p:spPr>
      </p:pic>
      <p:sp>
        <p:nvSpPr>
          <p:cNvPr id="250" name="Google Shape;250;p29"/>
          <p:cNvSpPr/>
          <p:nvPr/>
        </p:nvSpPr>
        <p:spPr>
          <a:xfrm>
            <a:off x="-104175" y="0"/>
            <a:ext cx="4680300" cy="5143500"/>
          </a:xfrm>
          <a:prstGeom prst="rect">
            <a:avLst/>
          </a:prstGeom>
          <a:solidFill>
            <a:srgbClr val="073763">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txBox="1">
            <a:spLocks noGrp="1"/>
          </p:cNvSpPr>
          <p:nvPr>
            <p:ph type="title"/>
          </p:nvPr>
        </p:nvSpPr>
        <p:spPr>
          <a:xfrm>
            <a:off x="4614100" y="928676"/>
            <a:ext cx="4529900" cy="302649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smtClean="0"/>
              <a:t>Summary</a:t>
            </a:r>
            <a:endParaRPr/>
          </a:p>
        </p:txBody>
      </p:sp>
      <p:sp>
        <p:nvSpPr>
          <p:cNvPr id="252" name="Google Shape;252;p29"/>
          <p:cNvSpPr txBox="1">
            <a:spLocks noGrp="1"/>
          </p:cNvSpPr>
          <p:nvPr>
            <p:ph type="title" idx="2"/>
          </p:nvPr>
        </p:nvSpPr>
        <p:spPr>
          <a:xfrm>
            <a:off x="2198025" y="2553241"/>
            <a:ext cx="2452500" cy="1215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a:t>07</a:t>
            </a:r>
            <a:endParaRPr/>
          </a:p>
        </p:txBody>
      </p:sp>
      <p:sp>
        <p:nvSpPr>
          <p:cNvPr id="253" name="Google Shape;253;p29"/>
          <p:cNvSpPr/>
          <p:nvPr/>
        </p:nvSpPr>
        <p:spPr>
          <a:xfrm>
            <a:off x="2368225" y="3999675"/>
            <a:ext cx="22347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a:off x="0" y="0"/>
            <a:ext cx="9144000" cy="5143500"/>
          </a:xfrm>
          <a:prstGeom prst="rect">
            <a:avLst/>
          </a:prstGeom>
          <a:solidFill>
            <a:srgbClr val="163A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0" name="Google Shape;260;p30"/>
          <p:cNvSpPr txBox="1"/>
          <p:nvPr/>
        </p:nvSpPr>
        <p:spPr>
          <a:xfrm>
            <a:off x="2555776" y="915566"/>
            <a:ext cx="371477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sng" strike="noStrike" cap="none">
                <a:solidFill>
                  <a:schemeClr val="lt1"/>
                </a:solidFill>
                <a:latin typeface="Arial"/>
                <a:ea typeface="Arial"/>
                <a:cs typeface="Arial"/>
                <a:sym typeface="Arial"/>
              </a:rPr>
              <a:t>References:</a:t>
            </a:r>
            <a:endParaRPr/>
          </a:p>
        </p:txBody>
      </p:sp>
      <p:sp>
        <p:nvSpPr>
          <p:cNvPr id="261" name="Google Shape;261;p30"/>
          <p:cNvSpPr txBox="1"/>
          <p:nvPr/>
        </p:nvSpPr>
        <p:spPr>
          <a:xfrm>
            <a:off x="1187624" y="2263180"/>
            <a:ext cx="7128792" cy="107721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Arial"/>
                <a:ea typeface="Arial"/>
                <a:cs typeface="Arial"/>
                <a:sym typeface="Arial"/>
              </a:rPr>
              <a:t>https://www.professionalqa.com/w-model</a:t>
            </a:r>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Arial"/>
                <a:ea typeface="Arial"/>
                <a:cs typeface="Arial"/>
                <a:sym typeface="Arial"/>
              </a:rPr>
              <a:t>https://www.testbytes.net/blog/v-model-and-w-model-software-testing/</a:t>
            </a:r>
            <a:endParaRPr sz="16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Arial"/>
                <a:ea typeface="Arial"/>
                <a:cs typeface="Arial"/>
                <a:sym typeface="Arial"/>
              </a:rPr>
              <a:t>https://shiftasia.com/column/difference-between-v-model-and-w-model-in-software-testing/</a:t>
            </a:r>
            <a:endParaRPr sz="1600" b="0" i="0" u="none" strike="noStrike" cap="none">
              <a:solidFill>
                <a:schemeClr val="lt1"/>
              </a:solidFill>
              <a:latin typeface="Arial"/>
              <a:ea typeface="Arial"/>
              <a:cs typeface="Arial"/>
              <a:sym typeface="Arial"/>
            </a:endParaRPr>
          </a:p>
        </p:txBody>
      </p:sp>
      <p:sp>
        <p:nvSpPr>
          <p:cNvPr id="262" name="Google Shape;262;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p:nvPr/>
        </p:nvSpPr>
        <p:spPr>
          <a:xfrm>
            <a:off x="0" y="0"/>
            <a:ext cx="9144000" cy="5143500"/>
          </a:xfrm>
          <a:prstGeom prst="rect">
            <a:avLst/>
          </a:prstGeom>
          <a:solidFill>
            <a:srgbClr val="163A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8" name="Google Shape;268;p31"/>
          <p:cNvSpPr txBox="1"/>
          <p:nvPr/>
        </p:nvSpPr>
        <p:spPr>
          <a:xfrm>
            <a:off x="2714612" y="1963820"/>
            <a:ext cx="3714776"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600" b="1" i="0" u="sng" strike="noStrike" cap="none">
                <a:solidFill>
                  <a:schemeClr val="lt1"/>
                </a:solidFill>
                <a:latin typeface="Arial"/>
                <a:ea typeface="Arial"/>
                <a:cs typeface="Arial"/>
                <a:sym typeface="Arial"/>
              </a:rPr>
              <a:t>THANKS</a:t>
            </a:r>
            <a:endParaRPr sz="6600" b="1" i="0" u="sng" strike="noStrike" cap="none">
              <a:solidFill>
                <a:schemeClr val="lt1"/>
              </a:solidFill>
              <a:latin typeface="Arial"/>
              <a:ea typeface="Arial"/>
              <a:cs typeface="Arial"/>
              <a:sym typeface="Arial"/>
            </a:endParaRPr>
          </a:p>
        </p:txBody>
      </p:sp>
      <p:sp>
        <p:nvSpPr>
          <p:cNvPr id="269" name="Google Shape;269;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2"/>
          <p:cNvPicPr preferRelativeResize="0"/>
          <p:nvPr/>
        </p:nvPicPr>
        <p:blipFill rotWithShape="1">
          <a:blip r:embed="rId3">
            <a:alphaModFix/>
          </a:blip>
          <a:srcRect l="34906" t="1361" r="14604"/>
          <a:stretch/>
        </p:blipFill>
        <p:spPr>
          <a:xfrm>
            <a:off x="-104100" y="0"/>
            <a:ext cx="4680350" cy="5143500"/>
          </a:xfrm>
          <a:prstGeom prst="rect">
            <a:avLst/>
          </a:prstGeom>
          <a:noFill/>
          <a:ln>
            <a:noFill/>
          </a:ln>
        </p:spPr>
      </p:pic>
      <p:sp>
        <p:nvSpPr>
          <p:cNvPr id="108" name="Google Shape;108;p12"/>
          <p:cNvSpPr/>
          <p:nvPr/>
        </p:nvSpPr>
        <p:spPr>
          <a:xfrm>
            <a:off x="-104175" y="0"/>
            <a:ext cx="4680300" cy="5143500"/>
          </a:xfrm>
          <a:prstGeom prst="rect">
            <a:avLst/>
          </a:prstGeom>
          <a:solidFill>
            <a:srgbClr val="073763">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2"/>
          <p:cNvSpPr txBox="1">
            <a:spLocks noGrp="1"/>
          </p:cNvSpPr>
          <p:nvPr>
            <p:ph type="title"/>
          </p:nvPr>
        </p:nvSpPr>
        <p:spPr>
          <a:xfrm>
            <a:off x="4614100" y="2472866"/>
            <a:ext cx="4244180" cy="1482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sz="6000"/>
              <a:t>Definition</a:t>
            </a:r>
            <a:endParaRPr sz="6000"/>
          </a:p>
        </p:txBody>
      </p:sp>
      <p:sp>
        <p:nvSpPr>
          <p:cNvPr id="110" name="Google Shape;110;p12"/>
          <p:cNvSpPr txBox="1">
            <a:spLocks noGrp="1"/>
          </p:cNvSpPr>
          <p:nvPr>
            <p:ph type="title" idx="2"/>
          </p:nvPr>
        </p:nvSpPr>
        <p:spPr>
          <a:xfrm>
            <a:off x="2198025" y="2553241"/>
            <a:ext cx="2452500" cy="1215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a:t>01</a:t>
            </a:r>
            <a:endParaRPr/>
          </a:p>
        </p:txBody>
      </p:sp>
      <p:sp>
        <p:nvSpPr>
          <p:cNvPr id="111" name="Google Shape;111;p12"/>
          <p:cNvSpPr/>
          <p:nvPr/>
        </p:nvSpPr>
        <p:spPr>
          <a:xfrm>
            <a:off x="2368225" y="3999675"/>
            <a:ext cx="22347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3"/>
          <p:cNvSpPr txBox="1">
            <a:spLocks noGrp="1"/>
          </p:cNvSpPr>
          <p:nvPr>
            <p:ph type="title"/>
          </p:nvPr>
        </p:nvSpPr>
        <p:spPr>
          <a:xfrm>
            <a:off x="107504" y="3579862"/>
            <a:ext cx="1656184" cy="10860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US"/>
              <a:t>Definition</a:t>
            </a:r>
            <a:endParaRPr/>
          </a:p>
        </p:txBody>
      </p:sp>
      <p:sp>
        <p:nvSpPr>
          <p:cNvPr id="118" name="Google Shape;118;p13"/>
          <p:cNvSpPr txBox="1"/>
          <p:nvPr/>
        </p:nvSpPr>
        <p:spPr>
          <a:xfrm>
            <a:off x="2411760" y="714362"/>
            <a:ext cx="6500858" cy="3754874"/>
          </a:xfrm>
          <a:prstGeom prst="rect">
            <a:avLst/>
          </a:prstGeom>
          <a:noFill/>
          <a:ln>
            <a:noFill/>
          </a:ln>
        </p:spPr>
        <p:txBody>
          <a:bodyPr spcFirstLastPara="1" wrap="square" lIns="91425" tIns="45700" rIns="91425" bIns="45700" anchor="t" anchorCtr="0">
            <a:spAutoFit/>
          </a:bodyPr>
          <a:lstStyle/>
          <a:p>
            <a:pPr marL="0" marR="0" lvl="0" indent="-88900" algn="l" rtl="0">
              <a:lnSpc>
                <a:spcPct val="100000"/>
              </a:lnSpc>
              <a:spcBef>
                <a:spcPts val="0"/>
              </a:spcBef>
              <a:spcAft>
                <a:spcPts val="0"/>
              </a:spcAft>
              <a:buClr>
                <a:srgbClr val="000000"/>
              </a:buClr>
              <a:buSzPts val="1400"/>
              <a:buFont typeface="Courier New"/>
              <a:buChar char="o"/>
            </a:pPr>
            <a:r>
              <a:rPr lang="en-US" sz="1400" b="1" i="0" u="none" strike="noStrike" cap="none">
                <a:solidFill>
                  <a:srgbClr val="000000"/>
                </a:solidFill>
                <a:latin typeface="Arial"/>
                <a:ea typeface="Arial"/>
                <a:cs typeface="Arial"/>
                <a:sym typeface="Arial"/>
              </a:rPr>
              <a:t>Paul Herzlich </a:t>
            </a:r>
            <a:r>
              <a:rPr lang="en-US" sz="1400" b="0" i="0" u="none" strike="noStrike" cap="none">
                <a:solidFill>
                  <a:srgbClr val="000000"/>
                </a:solidFill>
                <a:latin typeface="Arial"/>
                <a:ea typeface="Arial"/>
                <a:cs typeface="Arial"/>
                <a:sym typeface="Arial"/>
              </a:rPr>
              <a:t>in 1993.</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Extension of V-Model.</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The testing activities starts simultaneously with the software development.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The software development process is made through various stages of planning, developing and testing before the final version is delivered.</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It is a model designed to achieve various demands and requirements of a developer. </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It address and tackle the shortcomings of V-Model.</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W-model highlights the one-to-one relationship that exists between the documents and the test activities.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p:txBody>
      </p:sp>
      <p:sp>
        <p:nvSpPr>
          <p:cNvPr id="119" name="Google Shape;119;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4"/>
          <p:cNvPicPr preferRelativeResize="0"/>
          <p:nvPr/>
        </p:nvPicPr>
        <p:blipFill rotWithShape="1">
          <a:blip r:embed="rId3">
            <a:alphaModFix/>
          </a:blip>
          <a:srcRect l="34906" t="1361" r="14604"/>
          <a:stretch/>
        </p:blipFill>
        <p:spPr>
          <a:xfrm>
            <a:off x="-104100" y="0"/>
            <a:ext cx="4680350" cy="5143500"/>
          </a:xfrm>
          <a:prstGeom prst="rect">
            <a:avLst/>
          </a:prstGeom>
          <a:noFill/>
          <a:ln>
            <a:noFill/>
          </a:ln>
        </p:spPr>
      </p:pic>
      <p:sp>
        <p:nvSpPr>
          <p:cNvPr id="125" name="Google Shape;125;p14"/>
          <p:cNvSpPr/>
          <p:nvPr/>
        </p:nvSpPr>
        <p:spPr>
          <a:xfrm>
            <a:off x="-104175" y="0"/>
            <a:ext cx="4680300" cy="5143500"/>
          </a:xfrm>
          <a:prstGeom prst="rect">
            <a:avLst/>
          </a:prstGeom>
          <a:solidFill>
            <a:srgbClr val="073763">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4"/>
          <p:cNvSpPr txBox="1">
            <a:spLocks noGrp="1"/>
          </p:cNvSpPr>
          <p:nvPr>
            <p:ph type="title"/>
          </p:nvPr>
        </p:nvSpPr>
        <p:spPr>
          <a:xfrm>
            <a:off x="4614100" y="1142990"/>
            <a:ext cx="4458494" cy="28121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sz="6000"/>
              <a:t>When to use </a:t>
            </a:r>
            <a:br>
              <a:rPr lang="en-US" sz="6000"/>
            </a:br>
            <a:r>
              <a:rPr lang="en-US" sz="6000"/>
              <a:t>W-Model? </a:t>
            </a:r>
            <a:endParaRPr/>
          </a:p>
        </p:txBody>
      </p:sp>
      <p:sp>
        <p:nvSpPr>
          <p:cNvPr id="127" name="Google Shape;127;p14"/>
          <p:cNvSpPr txBox="1">
            <a:spLocks noGrp="1"/>
          </p:cNvSpPr>
          <p:nvPr>
            <p:ph type="title" idx="2"/>
          </p:nvPr>
        </p:nvSpPr>
        <p:spPr>
          <a:xfrm>
            <a:off x="2198025" y="2553241"/>
            <a:ext cx="2452500" cy="1215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a:t>02</a:t>
            </a:r>
            <a:endParaRPr/>
          </a:p>
        </p:txBody>
      </p:sp>
      <p:sp>
        <p:nvSpPr>
          <p:cNvPr id="128" name="Google Shape;128;p14"/>
          <p:cNvSpPr/>
          <p:nvPr/>
        </p:nvSpPr>
        <p:spPr>
          <a:xfrm>
            <a:off x="2368225" y="3999675"/>
            <a:ext cx="22347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0" y="3485800"/>
            <a:ext cx="2199800" cy="10860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US"/>
              <a:t>When to use W-Model? </a:t>
            </a:r>
            <a:endParaRPr/>
          </a:p>
        </p:txBody>
      </p:sp>
      <p:sp>
        <p:nvSpPr>
          <p:cNvPr id="135" name="Google Shape;135;p15"/>
          <p:cNvSpPr txBox="1"/>
          <p:nvPr/>
        </p:nvSpPr>
        <p:spPr>
          <a:xfrm>
            <a:off x="2483768" y="1467989"/>
            <a:ext cx="6215106" cy="2246769"/>
          </a:xfrm>
          <a:prstGeom prst="rect">
            <a:avLst/>
          </a:prstGeom>
          <a:noFill/>
          <a:ln>
            <a:noFill/>
          </a:ln>
        </p:spPr>
        <p:txBody>
          <a:bodyPr spcFirstLastPara="1" wrap="square" lIns="91425" tIns="45700" rIns="91425" bIns="45700" anchor="t" anchorCtr="0">
            <a:spAutoFit/>
          </a:bodyPr>
          <a:lstStyle/>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We use this model when we have a vague vision of the project.</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This will allow us to have a quality gain for the deliverable.</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When there are much more activities to do.</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Performed when the V model is not enough.</a:t>
            </a:r>
            <a:endParaRPr/>
          </a:p>
          <a:p>
            <a:pPr marL="0" marR="0" lvl="0" indent="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Courier New"/>
              <a:buChar char="o"/>
            </a:pPr>
            <a:r>
              <a:rPr lang="en-US" sz="1400" b="0" i="0" u="none" strike="noStrike" cap="none">
                <a:solidFill>
                  <a:srgbClr val="000000"/>
                </a:solidFill>
                <a:latin typeface="Arial"/>
                <a:ea typeface="Arial"/>
                <a:cs typeface="Arial"/>
                <a:sym typeface="Arial"/>
              </a:rPr>
              <a:t> Can be implemented when technical design, architecture and functionality</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comes to the picture</a:t>
            </a:r>
            <a:endParaRPr/>
          </a:p>
        </p:txBody>
      </p:sp>
      <p:sp>
        <p:nvSpPr>
          <p:cNvPr id="136" name="Google Shape;13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3">
            <a:alphaModFix/>
          </a:blip>
          <a:srcRect l="34906" t="1361" r="14604"/>
          <a:stretch/>
        </p:blipFill>
        <p:spPr>
          <a:xfrm>
            <a:off x="-104100" y="0"/>
            <a:ext cx="4680350" cy="5143500"/>
          </a:xfrm>
          <a:prstGeom prst="rect">
            <a:avLst/>
          </a:prstGeom>
          <a:noFill/>
          <a:ln>
            <a:noFill/>
          </a:ln>
        </p:spPr>
      </p:pic>
      <p:sp>
        <p:nvSpPr>
          <p:cNvPr id="160" name="Google Shape;160;p18"/>
          <p:cNvSpPr/>
          <p:nvPr/>
        </p:nvSpPr>
        <p:spPr>
          <a:xfrm>
            <a:off x="-104175" y="0"/>
            <a:ext cx="4680300" cy="5143500"/>
          </a:xfrm>
          <a:prstGeom prst="rect">
            <a:avLst/>
          </a:prstGeom>
          <a:solidFill>
            <a:srgbClr val="073763">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8"/>
          <p:cNvSpPr txBox="1">
            <a:spLocks noGrp="1"/>
          </p:cNvSpPr>
          <p:nvPr>
            <p:ph type="title"/>
          </p:nvPr>
        </p:nvSpPr>
        <p:spPr>
          <a:xfrm>
            <a:off x="4614100" y="1142990"/>
            <a:ext cx="4458494" cy="28121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sz="6000">
                <a:latin typeface="Montserrat"/>
                <a:ea typeface="Montserrat"/>
                <a:cs typeface="Montserrat"/>
                <a:sym typeface="Montserrat"/>
              </a:rPr>
              <a:t>Phases of </a:t>
            </a:r>
            <a:br>
              <a:rPr lang="en-US" sz="6000">
                <a:latin typeface="Montserrat"/>
                <a:ea typeface="Montserrat"/>
                <a:cs typeface="Montserrat"/>
                <a:sym typeface="Montserrat"/>
              </a:rPr>
            </a:br>
            <a:r>
              <a:rPr lang="en-US" sz="6000">
                <a:latin typeface="Montserrat"/>
                <a:ea typeface="Montserrat"/>
                <a:cs typeface="Montserrat"/>
                <a:sym typeface="Montserrat"/>
              </a:rPr>
              <a:t>W-Model</a:t>
            </a:r>
            <a:endParaRPr/>
          </a:p>
        </p:txBody>
      </p:sp>
      <p:sp>
        <p:nvSpPr>
          <p:cNvPr id="162" name="Google Shape;162;p18"/>
          <p:cNvSpPr txBox="1">
            <a:spLocks noGrp="1"/>
          </p:cNvSpPr>
          <p:nvPr>
            <p:ph type="title" idx="2"/>
          </p:nvPr>
        </p:nvSpPr>
        <p:spPr>
          <a:xfrm>
            <a:off x="2198025" y="2553241"/>
            <a:ext cx="2452500" cy="1215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dirty="0" smtClean="0"/>
              <a:t>03</a:t>
            </a:r>
            <a:endParaRPr/>
          </a:p>
        </p:txBody>
      </p:sp>
      <p:sp>
        <p:nvSpPr>
          <p:cNvPr id="163" name="Google Shape;163;p18"/>
          <p:cNvSpPr/>
          <p:nvPr/>
        </p:nvSpPr>
        <p:spPr>
          <a:xfrm>
            <a:off x="2368225" y="3999675"/>
            <a:ext cx="22347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533600" y="3485800"/>
            <a:ext cx="1666200" cy="10860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US">
                <a:latin typeface="Montserrat Black"/>
                <a:ea typeface="Montserrat Black"/>
                <a:cs typeface="Montserrat Black"/>
                <a:sym typeface="Montserrat Black"/>
              </a:rPr>
              <a:t>Phases of W-Model</a:t>
            </a:r>
            <a:endParaRPr/>
          </a:p>
        </p:txBody>
      </p:sp>
      <p:sp>
        <p:nvSpPr>
          <p:cNvPr id="170" name="Google Shape;170;p19"/>
          <p:cNvSpPr/>
          <p:nvPr/>
        </p:nvSpPr>
        <p:spPr>
          <a:xfrm>
            <a:off x="2285984" y="311426"/>
            <a:ext cx="6786610" cy="48320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Using W-model helps in ensuring that each phase of the product development is verified and validated. W-model can be divided into a number of stages that includes:</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 Phase 1 – Building </a:t>
            </a:r>
            <a:r>
              <a:rPr lang="en-US" sz="1400" b="0" i="0" u="none" strike="noStrike" cap="none">
                <a:solidFill>
                  <a:schemeClr val="dk1"/>
                </a:solidFill>
                <a:latin typeface="Arial"/>
                <a:ea typeface="Arial"/>
                <a:cs typeface="Arial"/>
                <a:sym typeface="Arial"/>
              </a:rPr>
              <a:t>test plan and test strategy</a:t>
            </a:r>
            <a:r>
              <a:rPr lang="en-US" sz="1400" b="0" i="0" u="none" strike="noStrike" cap="none">
                <a:solidFill>
                  <a:srgbClr val="000000"/>
                </a:solidFill>
                <a:latin typeface="Arial"/>
                <a:ea typeface="Arial"/>
                <a:cs typeface="Arial"/>
                <a:sym typeface="Arial"/>
              </a:rPr>
              <a:t>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 Phase 2 – Identifying the scenario for the product.</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 Phase 3 –Test case preparation from Specification document and design</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documents.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 Phase 4 – Reviewing the test cases and sharing an update on the basis of review comments.</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 Phase 5 – The product is then sent for testing using various testing methodologies such as unit testing, integration testing and specification-based testing, etc.</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 Phase 6 - Once the product is tested rigorously, it, then, undergoes regression test cycles and user acceptance testing.</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171" name="Google Shape;171;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6"/>
          <p:cNvPicPr preferRelativeResize="0"/>
          <p:nvPr/>
        </p:nvPicPr>
        <p:blipFill rotWithShape="1">
          <a:blip r:embed="rId3">
            <a:alphaModFix/>
          </a:blip>
          <a:srcRect l="34906" t="1361" r="14604"/>
          <a:stretch/>
        </p:blipFill>
        <p:spPr>
          <a:xfrm>
            <a:off x="-104100" y="0"/>
            <a:ext cx="4680350" cy="5143500"/>
          </a:xfrm>
          <a:prstGeom prst="rect">
            <a:avLst/>
          </a:prstGeom>
          <a:noFill/>
          <a:ln>
            <a:noFill/>
          </a:ln>
        </p:spPr>
      </p:pic>
      <p:sp>
        <p:nvSpPr>
          <p:cNvPr id="142" name="Google Shape;142;p16"/>
          <p:cNvSpPr/>
          <p:nvPr/>
        </p:nvSpPr>
        <p:spPr>
          <a:xfrm>
            <a:off x="-104175" y="0"/>
            <a:ext cx="4680300" cy="5143500"/>
          </a:xfrm>
          <a:prstGeom prst="rect">
            <a:avLst/>
          </a:prstGeom>
          <a:solidFill>
            <a:srgbClr val="073763">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6"/>
          <p:cNvSpPr txBox="1">
            <a:spLocks noGrp="1"/>
          </p:cNvSpPr>
          <p:nvPr>
            <p:ph type="title"/>
          </p:nvPr>
        </p:nvSpPr>
        <p:spPr>
          <a:xfrm>
            <a:off x="4614100" y="1142990"/>
            <a:ext cx="4458494" cy="28121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sz="4800"/>
              <a:t>Architecture</a:t>
            </a:r>
            <a:endParaRPr/>
          </a:p>
        </p:txBody>
      </p:sp>
      <p:sp>
        <p:nvSpPr>
          <p:cNvPr id="144" name="Google Shape;144;p16"/>
          <p:cNvSpPr txBox="1">
            <a:spLocks noGrp="1"/>
          </p:cNvSpPr>
          <p:nvPr>
            <p:ph type="title" idx="2"/>
          </p:nvPr>
        </p:nvSpPr>
        <p:spPr>
          <a:xfrm>
            <a:off x="2198025" y="2553241"/>
            <a:ext cx="2452500" cy="1215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dirty="0" smtClean="0"/>
              <a:t>04</a:t>
            </a:r>
            <a:endParaRPr/>
          </a:p>
        </p:txBody>
      </p:sp>
      <p:sp>
        <p:nvSpPr>
          <p:cNvPr id="145" name="Google Shape;145;p16"/>
          <p:cNvSpPr/>
          <p:nvPr/>
        </p:nvSpPr>
        <p:spPr>
          <a:xfrm>
            <a:off x="2368225" y="3999675"/>
            <a:ext cx="22347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Simple Business Meeting by Slidesgo">
  <a:themeElements>
    <a:clrScheme name="Simple Light">
      <a:dk1>
        <a:srgbClr val="000000"/>
      </a:dk1>
      <a:lt1>
        <a:srgbClr val="FFFFFF"/>
      </a:lt1>
      <a:dk2>
        <a:srgbClr val="FF6B03"/>
      </a:dk2>
      <a:lt2>
        <a:srgbClr val="073763"/>
      </a:lt2>
      <a:accent1>
        <a:srgbClr val="9FC5E8"/>
      </a:accent1>
      <a:accent2>
        <a:srgbClr val="F9CB9C"/>
      </a:accent2>
      <a:accent3>
        <a:srgbClr val="CFE2F3"/>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654</Words>
  <PresentationFormat>On-screen Show (16:9)</PresentationFormat>
  <Paragraphs>175</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Montserrat</vt:lpstr>
      <vt:lpstr>Montserrat ExtraBold</vt:lpstr>
      <vt:lpstr>Montserrat Black</vt:lpstr>
      <vt:lpstr>Courier New</vt:lpstr>
      <vt:lpstr>Proxima Nova</vt:lpstr>
      <vt:lpstr>Montserrat Medium</vt:lpstr>
      <vt:lpstr>Simple Business Meeting by Slidesgo</vt:lpstr>
      <vt:lpstr>W-MODEL</vt:lpstr>
      <vt:lpstr>Table of contents</vt:lpstr>
      <vt:lpstr>Definition</vt:lpstr>
      <vt:lpstr>Definition</vt:lpstr>
      <vt:lpstr>When to use  W-Model? </vt:lpstr>
      <vt:lpstr>When to use W-Model? </vt:lpstr>
      <vt:lpstr>Phases of  W-Model</vt:lpstr>
      <vt:lpstr>Phases of W-Model</vt:lpstr>
      <vt:lpstr>Architecture</vt:lpstr>
      <vt:lpstr>Architecture</vt:lpstr>
      <vt:lpstr>Testing techniques used in  w-model</vt:lpstr>
      <vt:lpstr>Regression Testing</vt:lpstr>
      <vt:lpstr>Static Testing</vt:lpstr>
      <vt:lpstr>Dynamic Testing:</vt:lpstr>
      <vt:lpstr>Advantages/ Disadvantages</vt:lpstr>
      <vt:lpstr>Advantages &amp; Disadvantages</vt:lpstr>
      <vt:lpstr>Advantages &amp; Disadvantages</vt:lpstr>
      <vt:lpstr>Ways of Using  Model in Test Strategy</vt:lpstr>
      <vt:lpstr>Ways of Using  Model in Test Strategy </vt:lpstr>
      <vt:lpstr>Summary</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W-MODEL</dc:title>
  <cp:lastModifiedBy>Othman Otix</cp:lastModifiedBy>
  <cp:revision>4</cp:revision>
  <dcterms:modified xsi:type="dcterms:W3CDTF">2022-05-25T23:50:12Z</dcterms:modified>
</cp:coreProperties>
</file>