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4_B5CC7720.xml" ContentType="application/vnd.ms-powerpoint.comments+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59" r:id="rId4"/>
    <p:sldId id="266" r:id="rId5"/>
    <p:sldId id="267" r:id="rId6"/>
    <p:sldId id="260" r:id="rId7"/>
    <p:sldId id="261" r:id="rId8"/>
    <p:sldId id="268" r:id="rId9"/>
    <p:sldId id="270" r:id="rId10"/>
    <p:sldId id="271" r:id="rId11"/>
    <p:sldId id="262" r:id="rId12"/>
    <p:sldId id="269"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B1C55C-DF6A-BAD3-7A84-A802BB0A9AD0}" name="Vaibhav Agarwal" initials="" userId="S::bb1200061@iitd.ac.in::4e02deed-4d39-4034-b746-3246475633a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1"/>
  </p:normalViewPr>
  <p:slideViewPr>
    <p:cSldViewPr snapToGrid="0">
      <p:cViewPr>
        <p:scale>
          <a:sx n="95" d="100"/>
          <a:sy n="95" d="100"/>
        </p:scale>
        <p:origin x="1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4_B5CC7720.xml><?xml version="1.0" encoding="utf-8"?>
<p188:cmLst xmlns:a="http://schemas.openxmlformats.org/drawingml/2006/main" xmlns:r="http://schemas.openxmlformats.org/officeDocument/2006/relationships" xmlns:p188="http://schemas.microsoft.com/office/powerpoint/2018/8/main">
  <p188:cm id="{219ECDA8-D7E4-9342-9302-A7B51C121A57}" authorId="{F0B1C55C-DF6A-BAD3-7A84-A802BB0A9AD0}" created="2023-11-28T08:34:37.243">
    <pc:sldMkLst xmlns:pc="http://schemas.microsoft.com/office/powerpoint/2013/main/command">
      <pc:docMk/>
      <pc:sldMk cId="3050075936" sldId="260"/>
    </pc:sldMkLst>
    <p188:txBody>
      <a:bodyPr/>
      <a:lstStyle/>
      <a:p>
        <a:r>
          <a:rPr lang="en-US"/>
          <a:t>Can be removed</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3"/>
    </inkml:context>
    <inkml:brush xml:id="br0">
      <inkml:brushProperty name="width" value="0.1" units="cm"/>
      <inkml:brushProperty name="height" value="0.1" units="cm"/>
    </inkml:brush>
  </inkml:definitions>
  <inkml:trace contextRef="#ctx0" brushRef="#br0">19942 3839 16383 0 0,'0'0'0'0'0,"-1"0"0"0"0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2"/>
    </inkml:context>
    <inkml:brush xml:id="br0">
      <inkml:brushProperty name="width" value="0.1" units="cm"/>
      <inkml:brushProperty name="height" value="0.1" units="cm"/>
    </inkml:brush>
  </inkml:definitions>
  <inkml:trace contextRef="#ctx0" brushRef="#br0">21784 5254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3"/>
    </inkml:context>
    <inkml:brush xml:id="br0">
      <inkml:brushProperty name="width" value="0.1" units="cm"/>
      <inkml:brushProperty name="height" value="0.1" units="cm"/>
    </inkml:brush>
  </inkml:definitions>
  <inkml:trace contextRef="#ctx0" brushRef="#br0">22081 4603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4"/>
    </inkml:context>
    <inkml:brush xml:id="br0">
      <inkml:brushProperty name="width" value="0.1" units="cm"/>
      <inkml:brushProperty name="height" value="0.1" units="cm"/>
    </inkml:brush>
  </inkml:definitions>
  <inkml:trace contextRef="#ctx0" brushRef="#br0">23883 4511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5"/>
    </inkml:context>
    <inkml:brush xml:id="br0">
      <inkml:brushProperty name="width" value="0.1" units="cm"/>
      <inkml:brushProperty name="height" value="0.1" units="cm"/>
    </inkml:brush>
  </inkml:definitions>
  <inkml:trace contextRef="#ctx0" brushRef="#br0">23446 6098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6"/>
    </inkml:context>
    <inkml:brush xml:id="br0">
      <inkml:brushProperty name="width" value="0.1" units="cm"/>
      <inkml:brushProperty name="height" value="0.1" units="cm"/>
    </inkml:brush>
  </inkml:definitions>
  <inkml:trace contextRef="#ctx0" brushRef="#br0">23167 4729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7"/>
    </inkml:context>
    <inkml:brush xml:id="br0">
      <inkml:brushProperty name="width" value="0.1" units="cm"/>
      <inkml:brushProperty name="height" value="0.1" units="cm"/>
    </inkml:brush>
  </inkml:definitions>
  <inkml:trace contextRef="#ctx0" brushRef="#br0">22568 5658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8"/>
    </inkml:context>
    <inkml:brush xml:id="br0">
      <inkml:brushProperty name="width" value="0.1" units="cm"/>
      <inkml:brushProperty name="height" value="0.1" units="cm"/>
    </inkml:brush>
  </inkml:definitions>
  <inkml:trace contextRef="#ctx0" brushRef="#br0">21607 6566 16383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9"/>
    </inkml:context>
    <inkml:brush xml:id="br0">
      <inkml:brushProperty name="width" value="0.1" units="cm"/>
      <inkml:brushProperty name="height" value="0.1" units="cm"/>
    </inkml:brush>
  </inkml:definitions>
  <inkml:trace contextRef="#ctx0" brushRef="#br0">23017 6813 16383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0"/>
    </inkml:context>
    <inkml:brush xml:id="br0">
      <inkml:brushProperty name="width" value="0.1" units="cm"/>
      <inkml:brushProperty name="height" value="0.1" units="cm"/>
    </inkml:brush>
  </inkml:definitions>
  <inkml:trace contextRef="#ctx0" brushRef="#br0">24471 5382 16383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1"/>
    </inkml:context>
    <inkml:brush xml:id="br0">
      <inkml:brushProperty name="width" value="0.1" units="cm"/>
      <inkml:brushProperty name="height" value="0.1" units="cm"/>
    </inkml:brush>
  </inkml:definitions>
  <inkml:trace contextRef="#ctx0" brushRef="#br0">23909 3452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4"/>
    </inkml:context>
    <inkml:brush xml:id="br0">
      <inkml:brushProperty name="width" value="0.1" units="cm"/>
      <inkml:brushProperty name="height" value="0.1" units="cm"/>
    </inkml:brush>
  </inkml:definitions>
  <inkml:trace contextRef="#ctx0" brushRef="#br0">20877 2995 16383 0 0,'-1'0'0'0'0,"0"0"0"0"0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2"/>
    </inkml:context>
    <inkml:brush xml:id="br0">
      <inkml:brushProperty name="width" value="0.1" units="cm"/>
      <inkml:brushProperty name="height" value="0.1" units="cm"/>
    </inkml:brush>
  </inkml:definitions>
  <inkml:trace contextRef="#ctx0" brushRef="#br0">22917 2978 16383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3"/>
    </inkml:context>
    <inkml:brush xml:id="br0">
      <inkml:brushProperty name="width" value="0.1" units="cm"/>
      <inkml:brushProperty name="height" value="0.1" units="cm"/>
    </inkml:brush>
  </inkml:definitions>
  <inkml:trace contextRef="#ctx0" brushRef="#br0">22917 4012 16383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4"/>
    </inkml:context>
    <inkml:brush xml:id="br0">
      <inkml:brushProperty name="width" value="0.1" units="cm"/>
      <inkml:brushProperty name="height" value="0.1" units="cm"/>
    </inkml:brush>
  </inkml:definitions>
  <inkml:trace contextRef="#ctx0" brushRef="#br0">21379 4289 16383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5"/>
    </inkml:context>
    <inkml:brush xml:id="br0">
      <inkml:brushProperty name="width" value="0.1" units="cm"/>
      <inkml:brushProperty name="height" value="0.1" units="cm"/>
    </inkml:brush>
  </inkml:definitions>
  <inkml:trace contextRef="#ctx0" brushRef="#br0">21379 5291 16383 0 0,'0'0'0'0'0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6"/>
    </inkml:context>
    <inkml:brush xml:id="br0">
      <inkml:brushProperty name="width" value="0.1" units="cm"/>
      <inkml:brushProperty name="height" value="0.1" units="cm"/>
    </inkml:brush>
  </inkml:definitions>
  <inkml:trace contextRef="#ctx0" brushRef="#br0">21207 6971 16383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7"/>
    </inkml:context>
    <inkml:brush xml:id="br0">
      <inkml:brushProperty name="width" value="0.1" units="cm"/>
      <inkml:brushProperty name="height" value="0.1" units="cm"/>
    </inkml:brush>
  </inkml:definitions>
  <inkml:trace contextRef="#ctx0" brushRef="#br0">20712 6342 16383 0 0,'0'0'0'0'0,"0"-1"0"0"0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8"/>
    </inkml:context>
    <inkml:brush xml:id="br0">
      <inkml:brushProperty name="width" value="0.1" units="cm"/>
      <inkml:brushProperty name="height" value="0.1" units="cm"/>
    </inkml:brush>
  </inkml:definitions>
  <inkml:trace contextRef="#ctx0" brushRef="#br0">23066 6325 16383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9"/>
    </inkml:context>
    <inkml:brush xml:id="br0">
      <inkml:brushProperty name="width" value="0.1" units="cm"/>
      <inkml:brushProperty name="height" value="0.1" units="cm"/>
    </inkml:brush>
  </inkml:definitions>
  <inkml:trace contextRef="#ctx0" brushRef="#br0">23714 5597 16383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0"/>
    </inkml:context>
    <inkml:brush xml:id="br0">
      <inkml:brushProperty name="width" value="0.1" units="cm"/>
      <inkml:brushProperty name="height" value="0.1" units="cm"/>
    </inkml:brush>
  </inkml:definitions>
  <inkml:trace contextRef="#ctx0" brushRef="#br0">24769 4864 16383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1"/>
    </inkml:context>
    <inkml:brush xml:id="br0">
      <inkml:brushProperty name="width" value="0.1" units="cm"/>
      <inkml:brushProperty name="height" value="0.1" units="cm"/>
    </inkml:brush>
  </inkml:definitions>
  <inkml:trace contextRef="#ctx0" brushRef="#br0">24513 5803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5"/>
    </inkml:context>
    <inkml:brush xml:id="br0">
      <inkml:brushProperty name="width" value="0.1" units="cm"/>
      <inkml:brushProperty name="height" value="0.1" units="cm"/>
    </inkml:brush>
  </inkml:definitions>
  <inkml:trace contextRef="#ctx0" brushRef="#br0">21999 2906 16383 0 0,'0'0'0'0'0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2"/>
    </inkml:context>
    <inkml:brush xml:id="br0">
      <inkml:brushProperty name="width" value="0.1" units="cm"/>
      <inkml:brushProperty name="height" value="0.1" units="cm"/>
    </inkml:brush>
  </inkml:definitions>
  <inkml:trace contextRef="#ctx0" brushRef="#br0">23926 6077 16383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3"/>
    </inkml:context>
    <inkml:brush xml:id="br0">
      <inkml:brushProperty name="width" value="0.1" units="cm"/>
      <inkml:brushProperty name="height" value="0.1" units="cm"/>
    </inkml:brush>
  </inkml:definitions>
  <inkml:trace contextRef="#ctx0" brushRef="#br0">21933 5913 16383 0 0,'0'0'0'0'0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4"/>
    </inkml:context>
    <inkml:brush xml:id="br0">
      <inkml:brushProperty name="width" value="0.1" units="cm"/>
      <inkml:brushProperty name="height" value="0.1" units="cm"/>
    </inkml:brush>
  </inkml:definitions>
  <inkml:trace contextRef="#ctx0" brushRef="#br0">22646 4587 16383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5"/>
    </inkml:context>
    <inkml:brush xml:id="br0">
      <inkml:brushProperty name="width" value="0.1" units="cm"/>
      <inkml:brushProperty name="height" value="0.1" units="cm"/>
    </inkml:brush>
  </inkml:definitions>
  <inkml:trace contextRef="#ctx0" brushRef="#br0">21064 4587 16383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6"/>
    </inkml:context>
    <inkml:brush xml:id="br0">
      <inkml:brushProperty name="width" value="0.1" units="cm"/>
      <inkml:brushProperty name="height" value="0.1" units="cm"/>
    </inkml:brush>
  </inkml:definitions>
  <inkml:trace contextRef="#ctx0" brushRef="#br0">21064 3495 16383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7"/>
    </inkml:context>
    <inkml:brush xml:id="br0">
      <inkml:brushProperty name="width" value="0.1" units="cm"/>
      <inkml:brushProperty name="height" value="0.1" units="cm"/>
    </inkml:brush>
  </inkml:definitions>
  <inkml:trace contextRef="#ctx0" brushRef="#br0">19859 4586 16383 0 0,'0'0'0'0'0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8"/>
    </inkml:context>
    <inkml:brush xml:id="br0">
      <inkml:brushProperty name="width" value="0.1" units="cm"/>
      <inkml:brushProperty name="height" value="0.1" units="cm"/>
    </inkml:brush>
  </inkml:definitions>
  <inkml:trace contextRef="#ctx0" brushRef="#br0">19871 6133 16383 0 0,'0'0'0'0'0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9"/>
    </inkml:context>
    <inkml:brush xml:id="br0">
      <inkml:brushProperty name="width" value="0.1" units="cm"/>
      <inkml:brushProperty name="height" value="0.1" units="cm"/>
    </inkml:brush>
  </inkml:definitions>
  <inkml:trace contextRef="#ctx0" brushRef="#br0">22127 7264 16383 0 0,'0'0'0'0'0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0"/>
    </inkml:context>
    <inkml:brush xml:id="br0">
      <inkml:brushProperty name="width" value="0.1" units="cm"/>
      <inkml:brushProperty name="height" value="0.1" units="cm"/>
    </inkml:brush>
  </inkml:definitions>
  <inkml:trace contextRef="#ctx0" brushRef="#br0">22191 6700 16383 0 0,'0'0'0'0'0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1"/>
    </inkml:context>
    <inkml:brush xml:id="br0">
      <inkml:brushProperty name="width" value="0.1" units="cm"/>
      <inkml:brushProperty name="height" value="0.1" units="cm"/>
    </inkml:brush>
  </inkml:definitions>
  <inkml:trace contextRef="#ctx0" brushRef="#br0">23175 5253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6"/>
    </inkml:context>
    <inkml:brush xml:id="br0">
      <inkml:brushProperty name="width" value="0.1" units="cm"/>
      <inkml:brushProperty name="height" value="0.1" units="cm"/>
    </inkml:brush>
  </inkml:definitions>
  <inkml:trace contextRef="#ctx0" brushRef="#br0">22080 3530 16383 0 0,'0'0'0'0'0,"-1"0"0"0"0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2"/>
    </inkml:context>
    <inkml:brush xml:id="br0">
      <inkml:brushProperty name="width" value="0.1" units="cm"/>
      <inkml:brushProperty name="height" value="0.1" units="cm"/>
    </inkml:brush>
  </inkml:definitions>
  <inkml:trace contextRef="#ctx0" brushRef="#br0">23798 3915 16383 0 0,'0'0'0'0'0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3"/>
    </inkml:context>
    <inkml:brush xml:id="br0">
      <inkml:brushProperty name="width" value="0.1" units="cm"/>
      <inkml:brushProperty name="height" value="0.1" units="cm"/>
    </inkml:brush>
  </inkml:definitions>
  <inkml:trace contextRef="#ctx0" brushRef="#br0">24858 3915 16383 0 0,'0'0'0'0'0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4"/>
    </inkml:context>
    <inkml:brush xml:id="br0">
      <inkml:brushProperty name="width" value="0.1" units="cm"/>
      <inkml:brushProperty name="height" value="0.1" units="cm"/>
    </inkml:brush>
  </inkml:definitions>
  <inkml:trace contextRef="#ctx0" brushRef="#br0">22665 3424 16383 0 0,'0'0'0'0'0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5"/>
    </inkml:context>
    <inkml:brush xml:id="br0">
      <inkml:brushProperty name="width" value="0.1" units="cm"/>
      <inkml:brushProperty name="height" value="0.1" units="cm"/>
    </inkml:brush>
  </inkml:definitions>
  <inkml:trace contextRef="#ctx0" brushRef="#br0">22289 4178 16383 0 0,'0'0'0'0'0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6"/>
    </inkml:context>
    <inkml:brush xml:id="br0">
      <inkml:brushProperty name="width" value="0.1" units="cm"/>
      <inkml:brushProperty name="height" value="0.1" units="cm"/>
    </inkml:brush>
  </inkml:definitions>
  <inkml:trace contextRef="#ctx0" brushRef="#br0">21196 5840 16383 0 0,'0'1'0'0'0,"0"0"0"0"0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7"/>
    </inkml:context>
    <inkml:brush xml:id="br0">
      <inkml:brushProperty name="width" value="0.1" units="cm"/>
      <inkml:brushProperty name="height" value="0.1" units="cm"/>
    </inkml:brush>
  </inkml:definitions>
  <inkml:trace contextRef="#ctx0" brushRef="#br0">23714 6307 16383 0 0,'0'0'0'0'0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8"/>
    </inkml:context>
    <inkml:brush xml:id="br0">
      <inkml:brushProperty name="width" value="0.1" units="cm"/>
      <inkml:brushProperty name="height" value="0.1" units="cm"/>
    </inkml:brush>
  </inkml:definitions>
  <inkml:trace contextRef="#ctx0" brushRef="#br0">23933 5801 16383 0 0,'0'0'0'0'0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9"/>
    </inkml:context>
    <inkml:brush xml:id="br0">
      <inkml:brushProperty name="width" value="0.1" units="cm"/>
      <inkml:brushProperty name="height" value="0.1" units="cm"/>
    </inkml:brush>
  </inkml:definitions>
  <inkml:trace contextRef="#ctx0" brushRef="#br0">23583 5852 16383 0 0,'0'0'0'0'0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0"/>
    </inkml:context>
    <inkml:brush xml:id="br0">
      <inkml:brushProperty name="width" value="0.1" units="cm"/>
      <inkml:brushProperty name="height" value="0.1" units="cm"/>
    </inkml:brush>
  </inkml:definitions>
  <inkml:trace contextRef="#ctx0" brushRef="#br0">23190 8601 16383 0 0,'0'0'0'0'0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2"/>
    </inkml:context>
    <inkml:brush xml:id="br0">
      <inkml:brushProperty name="width" value="0.1" units="cm"/>
      <inkml:brushProperty name="height" value="0.1" units="cm"/>
    </inkml:brush>
  </inkml:definitions>
  <inkml:trace contextRef="#ctx0" brushRef="#br0">23152 9128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7"/>
    </inkml:context>
    <inkml:brush xml:id="br0">
      <inkml:brushProperty name="width" value="0.1" units="cm"/>
      <inkml:brushProperty name="height" value="0.1" units="cm"/>
    </inkml:brush>
  </inkml:definitions>
  <inkml:trace contextRef="#ctx0" brushRef="#br0">21412 3706 16383 0 0,'0'0'0'0'0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3"/>
    </inkml:context>
    <inkml:brush xml:id="br0">
      <inkml:brushProperty name="width" value="0.1" units="cm"/>
      <inkml:brushProperty name="height" value="0.1" units="cm"/>
    </inkml:brush>
  </inkml:definitions>
  <inkml:trace contextRef="#ctx0" brushRef="#br0">23538 8823 16383 0 0,'0'0'0'0'0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5"/>
    </inkml:context>
    <inkml:brush xml:id="br0">
      <inkml:brushProperty name="width" value="0.1" units="cm"/>
      <inkml:brushProperty name="height" value="0.1" units="cm"/>
    </inkml:brush>
  </inkml:definitions>
  <inkml:trace contextRef="#ctx0" brushRef="#br0">23456 9100 16383 0 0,'0'0'0'0'0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28:34.315"/>
    </inkml:context>
    <inkml:brush xml:id="br0">
      <inkml:brushProperty name="width" value="0.1" units="cm"/>
      <inkml:brushProperty name="height" value="0.1" units="cm"/>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28:34.663"/>
    </inkml:context>
    <inkml:brush xml:id="br0">
      <inkml:brushProperty name="width" value="0.1" units="cm"/>
      <inkml:brushProperty name="height" value="0.1" units="cm"/>
    </inkml:brush>
  </inkml:definitions>
  <inkml:trace contextRef="#ctx0" brushRef="#br0">1 1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5.981"/>
    </inkml:context>
    <inkml:brush xml:id="br0">
      <inkml:brushProperty name="width" value="0.1" units="cm"/>
      <inkml:brushProperty name="height" value="0.1" units="cm"/>
    </inkml:brush>
  </inkml:definitions>
  <inkml:trace contextRef="#ctx0" brushRef="#br0">1 0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6.614"/>
    </inkml:context>
    <inkml:brush xml:id="br0">
      <inkml:brushProperty name="width" value="0.1" units="cm"/>
      <inkml:brushProperty name="height" value="0.1" units="cm"/>
    </inkml:brush>
  </inkml:definitions>
  <inkml:trace contextRef="#ctx0" brushRef="#br0">0 0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6.914"/>
    </inkml:context>
    <inkml:brush xml:id="br0">
      <inkml:brushProperty name="width" value="0.1" units="cm"/>
      <inkml:brushProperty name="height" value="0.1" units="cm"/>
    </inkml:brush>
  </inkml:definitions>
  <inkml:trace contextRef="#ctx0" brushRef="#br0">1 0 24575,'0'0'0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9.514"/>
    </inkml:context>
    <inkml:brush xml:id="br0">
      <inkml:brushProperty name="width" value="0.1" units="cm"/>
      <inkml:brushProperty name="height" value="0.1" units="cm"/>
    </inkml:brush>
  </inkml:definitions>
  <inkml:trace contextRef="#ctx0" brushRef="#br0">0 1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9.779"/>
    </inkml:context>
    <inkml:brush xml:id="br0">
      <inkml:brushProperty name="width" value="0.1" units="cm"/>
      <inkml:brushProperty name="height" value="0.1" units="cm"/>
    </inkml:brush>
  </inkml:definitions>
  <inkml:trace contextRef="#ctx0" brushRef="#br0">0 0 24575,'0'0'0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0.414"/>
    </inkml:context>
    <inkml:brush xml:id="br0">
      <inkml:brushProperty name="width" value="0.1" units="cm"/>
      <inkml:brushProperty name="height" value="0.1" units="cm"/>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8"/>
    </inkml:context>
    <inkml:brush xml:id="br0">
      <inkml:brushProperty name="width" value="0.1" units="cm"/>
      <inkml:brushProperty name="height" value="0.1" units="cm"/>
    </inkml:brush>
  </inkml:definitions>
  <inkml:trace contextRef="#ctx0" brushRef="#br0">20432 4136 16383 0 0,'0'0'0'0'0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1.180"/>
    </inkml:context>
    <inkml:brush xml:id="br0">
      <inkml:brushProperty name="width" value="0.1" units="cm"/>
      <inkml:brushProperty name="height" value="0.1" units="cm"/>
    </inkml:brush>
  </inkml:definitions>
  <inkml:trace contextRef="#ctx0" brushRef="#br0">1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2.096"/>
    </inkml:context>
    <inkml:brush xml:id="br0">
      <inkml:brushProperty name="width" value="0.1" units="cm"/>
      <inkml:brushProperty name="height" value="0.1" units="cm"/>
    </inkml:brush>
  </inkml:definitions>
  <inkml:trace contextRef="#ctx0" brushRef="#br0">1 1 24575,'0'0'0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2.413"/>
    </inkml:context>
    <inkml:brush xml:id="br0">
      <inkml:brushProperty name="width" value="0.1" units="cm"/>
      <inkml:brushProperty name="height" value="0.1" units="cm"/>
    </inkml:brush>
  </inkml:definitions>
  <inkml:trace contextRef="#ctx0" brushRef="#br0">0 0 24575,'0'0'0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2.697"/>
    </inkml:context>
    <inkml:brush xml:id="br0">
      <inkml:brushProperty name="width" value="0.1" units="cm"/>
      <inkml:brushProperty name="height" value="0.1" units="cm"/>
    </inkml:brush>
  </inkml:definitions>
  <inkml:trace contextRef="#ctx0" brushRef="#br0">1 1 24575,'0'0'0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3.647"/>
    </inkml:context>
    <inkml:brush xml:id="br0">
      <inkml:brushProperty name="width" value="0.1" units="cm"/>
      <inkml:brushProperty name="height" value="0.1" units="cm"/>
    </inkml:brush>
  </inkml:definitions>
  <inkml:trace contextRef="#ctx0" brushRef="#br0">0 1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3.898"/>
    </inkml:context>
    <inkml:brush xml:id="br0">
      <inkml:brushProperty name="width" value="0.1" units="cm"/>
      <inkml:brushProperty name="height" value="0.1" units="cm"/>
    </inkml:brush>
  </inkml:definitions>
  <inkml:trace contextRef="#ctx0" brushRef="#br0">0 0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4.164"/>
    </inkml:context>
    <inkml:brush xml:id="br0">
      <inkml:brushProperty name="width" value="0.1" units="cm"/>
      <inkml:brushProperty name="height" value="0.1" units="cm"/>
    </inkml:brush>
  </inkml:definitions>
  <inkml:trace contextRef="#ctx0" brushRef="#br0">0 1 24575,'0'0'0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4.397"/>
    </inkml:context>
    <inkml:brush xml:id="br0">
      <inkml:brushProperty name="width" value="0.1" units="cm"/>
      <inkml:brushProperty name="height" value="0.1" units="cm"/>
    </inkml:brush>
  </inkml:definitions>
  <inkml:trace contextRef="#ctx0" brushRef="#br0">0 0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4.680"/>
    </inkml:context>
    <inkml:brush xml:id="br0">
      <inkml:brushProperty name="width" value="0.1" units="cm"/>
      <inkml:brushProperty name="height" value="0.1" units="cm"/>
    </inkml:brush>
  </inkml:definitions>
  <inkml:trace contextRef="#ctx0" brushRef="#br0">1 0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5.564"/>
    </inkml:context>
    <inkml:brush xml:id="br0">
      <inkml:brushProperty name="width" value="0.1" units="cm"/>
      <inkml:brushProperty name="height" value="0.1" units="cm"/>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9"/>
    </inkml:context>
    <inkml:brush xml:id="br0">
      <inkml:brushProperty name="width" value="0.1" units="cm"/>
      <inkml:brushProperty name="height" value="0.1" units="cm"/>
    </inkml:brush>
  </inkml:definitions>
  <inkml:trace contextRef="#ctx0" brushRef="#br0">19447 5313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0"/>
    </inkml:context>
    <inkml:brush xml:id="br0">
      <inkml:brushProperty name="width" value="0.1" units="cm"/>
      <inkml:brushProperty name="height" value="0.1" units="cm"/>
    </inkml:brush>
  </inkml:definitions>
  <inkml:trace contextRef="#ctx0" brushRef="#br0">20369 5041 16383 0 0,'-1'0'0'0'0,"0"0"0"0"0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1"/>
    </inkml:context>
    <inkml:brush xml:id="br0">
      <inkml:brushProperty name="width" value="0.1" units="cm"/>
      <inkml:brushProperty name="height" value="0.1" units="cm"/>
    </inkml:brush>
  </inkml:definitions>
  <inkml:trace contextRef="#ctx0" brushRef="#br0">20447 5722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889A4-4B05-B642-B33B-D5C44DD39DA3}"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E4011-0D32-4340-9134-D44F88A446EE}" type="slidenum">
              <a:rPr lang="en-US" smtClean="0"/>
              <a:t>‹#›</a:t>
            </a:fld>
            <a:endParaRPr lang="en-US"/>
          </a:p>
        </p:txBody>
      </p:sp>
    </p:spTree>
    <p:extLst>
      <p:ext uri="{BB962C8B-B14F-4D97-AF65-F5344CB8AC3E}">
        <p14:creationId xmlns:p14="http://schemas.microsoft.com/office/powerpoint/2010/main" val="712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Good Evening respected panel members and fellow classmates. Today I have got the opportunity to present in front of you my BTP midterm presentation with the topic  </a:t>
            </a:r>
            <a:r>
              <a:rPr lang="en-US" sz="1200" b="0" dirty="0"/>
              <a:t>STRATEGIES FOR E-CADHERIN RECYCLING: A COMPUTATIONAL MODEL. In this presentation we would delve deep into what I had done till the midterms and discuss over it. </a:t>
            </a:r>
            <a:endParaRPr lang="en-US" b="0" dirty="0"/>
          </a:p>
        </p:txBody>
      </p:sp>
      <p:sp>
        <p:nvSpPr>
          <p:cNvPr id="4" name="Slide Number Placeholder 3"/>
          <p:cNvSpPr>
            <a:spLocks noGrp="1"/>
          </p:cNvSpPr>
          <p:nvPr>
            <p:ph type="sldNum" sz="quarter" idx="5"/>
          </p:nvPr>
        </p:nvSpPr>
        <p:spPr/>
        <p:txBody>
          <a:bodyPr/>
          <a:lstStyle/>
          <a:p>
            <a:fld id="{5ABA381A-21B5-8C41-9E2F-DECFAA728600}" type="slidenum">
              <a:rPr lang="en-US" smtClean="0"/>
              <a:t>1</a:t>
            </a:fld>
            <a:endParaRPr lang="en-US"/>
          </a:p>
        </p:txBody>
      </p:sp>
    </p:spTree>
    <p:extLst>
      <p:ext uri="{BB962C8B-B14F-4D97-AF65-F5344CB8AC3E}">
        <p14:creationId xmlns:p14="http://schemas.microsoft.com/office/powerpoint/2010/main" val="3366380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look at the results with the incorporated changes, as we can see in the above three cases shown, in each we have different exocytosis and endocytosis rate. Looking at Fig 4.1 where the endocytosis rate is equal to exocytosis we see similar movement and clustering of protein molecules for 10000 iterations of protein movement, which is the desired result. Now in the case when endocytosis rate is lesser than exocytosis rate we see an increase in number of protein molecules for both the cases as expected, due to more molecules being added back and in the final case when endocytosis rate is higher than exocytosis rate we start with 200 molecules to better grasp the reduction in protein molecules and as we can see the number of molecules reduce as time goes on for both the cases</a:t>
            </a:r>
          </a:p>
        </p:txBody>
      </p:sp>
      <p:sp>
        <p:nvSpPr>
          <p:cNvPr id="4" name="Slide Number Placeholder 3"/>
          <p:cNvSpPr>
            <a:spLocks noGrp="1"/>
          </p:cNvSpPr>
          <p:nvPr>
            <p:ph type="sldNum" sz="quarter" idx="5"/>
          </p:nvPr>
        </p:nvSpPr>
        <p:spPr/>
        <p:txBody>
          <a:bodyPr/>
          <a:lstStyle/>
          <a:p>
            <a:fld id="{5ABA381A-21B5-8C41-9E2F-DECFAA728600}" type="slidenum">
              <a:rPr lang="en-US" smtClean="0"/>
              <a:t>11</a:t>
            </a:fld>
            <a:endParaRPr lang="en-US"/>
          </a:p>
        </p:txBody>
      </p:sp>
    </p:spTree>
    <p:extLst>
      <p:ext uri="{BB962C8B-B14F-4D97-AF65-F5344CB8AC3E}">
        <p14:creationId xmlns:p14="http://schemas.microsoft.com/office/powerpoint/2010/main" val="2106965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future plan for this project, we would want to incorporate more of the three discussed recycling processes as individual units and not in a black box, depending upon the various factors discussed during e-cadherin recycling we can develop  a model in which the three recycling processes occur on the basis of the current molecules present, whether that particular process was used last time , how fast we need the molecules on the cell surface and a number of other factors. Establishing a interplay between these recycling processes and finally creating a dynamic model showcasing the cluster formation of e-cadherin molecules with recycling</a:t>
            </a:r>
          </a:p>
        </p:txBody>
      </p:sp>
      <p:sp>
        <p:nvSpPr>
          <p:cNvPr id="4" name="Slide Number Placeholder 3"/>
          <p:cNvSpPr>
            <a:spLocks noGrp="1"/>
          </p:cNvSpPr>
          <p:nvPr>
            <p:ph type="sldNum" sz="quarter" idx="5"/>
          </p:nvPr>
        </p:nvSpPr>
        <p:spPr/>
        <p:txBody>
          <a:bodyPr/>
          <a:lstStyle/>
          <a:p>
            <a:fld id="{5ABA381A-21B5-8C41-9E2F-DECFAA728600}" type="slidenum">
              <a:rPr lang="en-US" smtClean="0"/>
              <a:t>12</a:t>
            </a:fld>
            <a:endParaRPr lang="en-US"/>
          </a:p>
        </p:txBody>
      </p:sp>
    </p:spTree>
    <p:extLst>
      <p:ext uri="{BB962C8B-B14F-4D97-AF65-F5344CB8AC3E}">
        <p14:creationId xmlns:p14="http://schemas.microsoft.com/office/powerpoint/2010/main" val="4243599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thank to all these sources and research papers that helped me better understand this project, </a:t>
            </a:r>
            <a:r>
              <a:rPr lang="en-US" dirty="0" err="1"/>
              <a:t>alongwith</a:t>
            </a:r>
            <a:r>
              <a:rPr lang="en-US" dirty="0"/>
              <a:t> Radhika’s work which was a great starting point and Professor </a:t>
            </a:r>
            <a:r>
              <a:rPr lang="en-US" dirty="0" err="1"/>
              <a:t>amit</a:t>
            </a:r>
            <a:r>
              <a:rPr lang="en-US" dirty="0"/>
              <a:t> das for being my faculty mentor and guiding me throughout the whole project</a:t>
            </a:r>
          </a:p>
        </p:txBody>
      </p:sp>
      <p:sp>
        <p:nvSpPr>
          <p:cNvPr id="4" name="Slide Number Placeholder 3"/>
          <p:cNvSpPr>
            <a:spLocks noGrp="1"/>
          </p:cNvSpPr>
          <p:nvPr>
            <p:ph type="sldNum" sz="quarter" idx="5"/>
          </p:nvPr>
        </p:nvSpPr>
        <p:spPr/>
        <p:txBody>
          <a:bodyPr/>
          <a:lstStyle/>
          <a:p>
            <a:fld id="{5ABA381A-21B5-8C41-9E2F-DECFAA728600}" type="slidenum">
              <a:rPr lang="en-US" smtClean="0"/>
              <a:t>13</a:t>
            </a:fld>
            <a:endParaRPr lang="en-US"/>
          </a:p>
        </p:txBody>
      </p:sp>
    </p:spTree>
    <p:extLst>
      <p:ext uri="{BB962C8B-B14F-4D97-AF65-F5344CB8AC3E}">
        <p14:creationId xmlns:p14="http://schemas.microsoft.com/office/powerpoint/2010/main" val="340158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So lets delve right into it, starting with E-cadherin, Some of it has already been explained by my fellow classmates like how it establishes connection between two cells, its role and the various proteins that it uses. so, Lets look at how it establishes connection between two cells. </a:t>
            </a:r>
            <a:r>
              <a:rPr lang="en-IN" b="0" i="0" dirty="0">
                <a:solidFill>
                  <a:srgbClr val="D1D5DB"/>
                </a:solidFill>
                <a:effectLst/>
                <a:latin typeface="Söhne"/>
              </a:rPr>
              <a:t>E-cadherin is a transmembrane protein with an extracellular domain that can bind to E-cadherin on adjacent cells. This homophilic interaction (E-cadherin binding to E-cadherin facilitated by various proteins like p120 catenin, alpha catenin, beta catenin inside the cell, their interaction with the actin cytoskeleton in the cell and amongst themselves have already been discussed) is the primary mechanism by which cells adhere to each other. As we can see in the figure the usage of Calcium ions are essential for the proper functioning of E-cadherin. The extracellular domain of E-cadherin has calcium-binding sites, and the binding of calcium is necessary for the rigidification and proper alignment of E-cadherin molecules. This enables effective homophilic interactions between E-cadherin molecules on adjacent cells. In the absence of calcium, E-cadherin cannot form stable interactions, leading to the disassembly of </a:t>
            </a:r>
            <a:r>
              <a:rPr lang="en-IN" b="0" i="0" dirty="0" err="1">
                <a:solidFill>
                  <a:srgbClr val="D1D5DB"/>
                </a:solidFill>
                <a:effectLst/>
                <a:latin typeface="Söhne"/>
              </a:rPr>
              <a:t>adherens</a:t>
            </a:r>
            <a:r>
              <a:rPr lang="en-IN" b="0" i="0" dirty="0">
                <a:solidFill>
                  <a:srgbClr val="D1D5DB"/>
                </a:solidFill>
                <a:effectLst/>
                <a:latin typeface="Söhne"/>
              </a:rPr>
              <a:t> junctions.</a:t>
            </a:r>
            <a:endParaRPr lang="en-US" dirty="0"/>
          </a:p>
        </p:txBody>
      </p:sp>
      <p:sp>
        <p:nvSpPr>
          <p:cNvPr id="4" name="Slide Number Placeholder 3"/>
          <p:cNvSpPr>
            <a:spLocks noGrp="1"/>
          </p:cNvSpPr>
          <p:nvPr>
            <p:ph type="sldNum" sz="quarter" idx="5"/>
          </p:nvPr>
        </p:nvSpPr>
        <p:spPr/>
        <p:txBody>
          <a:bodyPr/>
          <a:lstStyle/>
          <a:p>
            <a:fld id="{5ABA381A-21B5-8C41-9E2F-DECFAA728600}" type="slidenum">
              <a:rPr lang="en-US" smtClean="0"/>
              <a:t>3</a:t>
            </a:fld>
            <a:endParaRPr lang="en-US"/>
          </a:p>
        </p:txBody>
      </p:sp>
    </p:spTree>
    <p:extLst>
      <p:ext uri="{BB962C8B-B14F-4D97-AF65-F5344CB8AC3E}">
        <p14:creationId xmlns:p14="http://schemas.microsoft.com/office/powerpoint/2010/main" val="428352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D1D5DB"/>
                </a:solidFill>
                <a:effectLst/>
                <a:latin typeface="Söhne"/>
              </a:rPr>
              <a:t>F-actin (Filamentous actin) is a polymer of the protein actin, and it forms part of the cytoskeleton in eukaryotic cells. The term "cortical" refers to the location of this F-actin, which is situated just beneath the cell membrane, forming a kind of meshwork. This cortical F-actin network is dynamic, meaning it can rapidly assemble and disassemble, allowing for changes in cell shape and movement. Here Lateral movement refers to the side-to-side mobility of E-cadherin molecules within the plane of the cell membrane. This mobility is essential for the dynamic </a:t>
            </a:r>
            <a:r>
              <a:rPr lang="en-IN" b="0" i="0" dirty="0" err="1">
                <a:solidFill>
                  <a:srgbClr val="D1D5DB"/>
                </a:solidFill>
                <a:effectLst/>
                <a:latin typeface="Söhne"/>
              </a:rPr>
              <a:t>remodeling</a:t>
            </a:r>
            <a:r>
              <a:rPr lang="en-IN" b="0" i="0" dirty="0">
                <a:solidFill>
                  <a:srgbClr val="D1D5DB"/>
                </a:solidFill>
                <a:effectLst/>
                <a:latin typeface="Söhne"/>
              </a:rPr>
              <a:t> of cell-cell junctions, which is crucial during processes like tissue development, wound healing, and even in some disease states like cancer and facilitated by this F-actin.</a:t>
            </a:r>
            <a:br>
              <a:rPr lang="en-IN" b="0" i="0" dirty="0">
                <a:solidFill>
                  <a:srgbClr val="D1D5DB"/>
                </a:solidFill>
                <a:effectLst/>
                <a:latin typeface="Söhne"/>
              </a:rPr>
            </a:br>
            <a:r>
              <a:rPr lang="en-IN" b="0" i="0" dirty="0">
                <a:solidFill>
                  <a:srgbClr val="D1D5DB"/>
                </a:solidFill>
                <a:effectLst/>
                <a:latin typeface="Söhne"/>
              </a:rPr>
              <a:t>When E-Cadherin molecules engage in cis-interactions (side-by-side </a:t>
            </a:r>
            <a:r>
              <a:rPr lang="en-IN" b="0" i="0" dirty="0" err="1">
                <a:solidFill>
                  <a:srgbClr val="D1D5DB"/>
                </a:solidFill>
                <a:effectLst/>
                <a:latin typeface="Söhne"/>
              </a:rPr>
              <a:t>intertactions</a:t>
            </a:r>
            <a:r>
              <a:rPr lang="en-IN" b="0" i="0" dirty="0">
                <a:solidFill>
                  <a:srgbClr val="D1D5DB"/>
                </a:solidFill>
                <a:effectLst/>
                <a:latin typeface="Söhne"/>
              </a:rPr>
              <a:t>), they tend to group together on the same cell surface, forming nanoscale clusters. These clusters are not just random gatherings but are highly organized structures that enhance the adhesive properties of cells. The clustering of E-Cadherin molecules can increase the stability and strength of cell-cell junctions, making tissues more robust, and also facilitate intracellular </a:t>
            </a:r>
            <a:r>
              <a:rPr lang="en-IN" b="0" i="0" dirty="0" err="1">
                <a:solidFill>
                  <a:srgbClr val="D1D5DB"/>
                </a:solidFill>
                <a:effectLst/>
                <a:latin typeface="Söhne"/>
              </a:rPr>
              <a:t>signaling</a:t>
            </a:r>
            <a:endParaRPr lang="en-IN" b="0" i="0" dirty="0">
              <a:solidFill>
                <a:srgbClr val="D1D5DB"/>
              </a:solidFill>
              <a:effectLst/>
              <a:latin typeface="Söhne"/>
            </a:endParaRPr>
          </a:p>
          <a:p>
            <a:endParaRPr lang="en-IN" dirty="0"/>
          </a:p>
          <a:p>
            <a:r>
              <a:rPr lang="en-IN" dirty="0"/>
              <a:t>And as we already have discussed the trans-interactions (between two cells) leads to cell-cell adhesion</a:t>
            </a:r>
            <a:br>
              <a:rPr lang="en-IN" dirty="0"/>
            </a:br>
            <a:endParaRPr lang="en-IN"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5ABA381A-21B5-8C41-9E2F-DECFAA728600}" type="slidenum">
              <a:rPr lang="en-US" smtClean="0"/>
              <a:t>4</a:t>
            </a:fld>
            <a:endParaRPr lang="en-US"/>
          </a:p>
        </p:txBody>
      </p:sp>
    </p:spTree>
    <p:extLst>
      <p:ext uri="{BB962C8B-B14F-4D97-AF65-F5344CB8AC3E}">
        <p14:creationId xmlns:p14="http://schemas.microsoft.com/office/powerpoint/2010/main" val="286919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dirty="0">
                <a:solidFill>
                  <a:srgbClr val="D1D5DB"/>
                </a:solidFill>
                <a:effectLst/>
                <a:latin typeface="Söhne"/>
              </a:rPr>
              <a:t>E-Cadherin recycling refers to the process by which E-Cadherin molecules are internalized from the cell surface and then either degraded or recycled back to the cell membrane. This recycling process is essential for maintaining the proper levels of E-Cadherin at the cell surface, which in turn is crucial for cell-cell adhesion and tissue integrity. The recycling of E-Cadherin is a highly regulated process and involves various proteins and pathways, including </a:t>
            </a:r>
            <a:r>
              <a:rPr lang="en-IN" b="0" i="0" dirty="0" err="1">
                <a:solidFill>
                  <a:srgbClr val="D1D5DB"/>
                </a:solidFill>
                <a:effectLst/>
                <a:latin typeface="Söhne"/>
              </a:rPr>
              <a:t>Rab</a:t>
            </a:r>
            <a:r>
              <a:rPr lang="en-IN" b="0" i="0" dirty="0">
                <a:solidFill>
                  <a:srgbClr val="D1D5DB"/>
                </a:solidFill>
                <a:effectLst/>
                <a:latin typeface="Söhne"/>
              </a:rPr>
              <a:t> proteins like Rab11 and RabX1. in the research paper  they used drosophila or more commonly know as fruit fly because of the convenience and easier methodology by which the researchers viewed at different processes by which recycling took place</a:t>
            </a:r>
          </a:p>
          <a:p>
            <a:pPr algn="l">
              <a:buFont typeface="+mj-lt"/>
              <a:buAutoNum type="arabicPeriod"/>
            </a:pPr>
            <a:r>
              <a:rPr lang="en-IN" b="1" i="0" dirty="0">
                <a:solidFill>
                  <a:srgbClr val="D1D5DB"/>
                </a:solidFill>
                <a:effectLst/>
                <a:latin typeface="Söhne"/>
              </a:rPr>
              <a:t>Wild Type</a:t>
            </a:r>
            <a:r>
              <a:rPr lang="en-IN" b="0" i="0" dirty="0">
                <a:solidFill>
                  <a:srgbClr val="D1D5DB"/>
                </a:solidFill>
                <a:effectLst/>
                <a:latin typeface="Söhne"/>
              </a:rPr>
              <a:t>: In a "wild type" or normal cell, E-Cadherin is internalized from the cell surface into endocytic vesicles. These vesicles then fuse with early endosomes. From the early endosomes, E-Cadherin can either be sent to late endosomes for degradation or recycled back to the cell surface.</a:t>
            </a:r>
            <a:r>
              <a:rPr lang="en-IN" sz="1800" dirty="0">
                <a:effectLst/>
                <a:latin typeface="AdvOTea1a7398"/>
              </a:rPr>
              <a:t> Wild-type cell shows a tubular structure (Rab5, RabX1 and Rab11) representing the early endosome and recycling endosome, where endocytosed DE-cad is sorted for recycling. DE-cad is also directly recycled by Rab4 (grey arrow) </a:t>
            </a:r>
            <a:endParaRPr lang="en-IN" sz="1800" b="0" i="0" dirty="0">
              <a:solidFill>
                <a:schemeClr val="tx1"/>
              </a:solidFill>
              <a:effectLst/>
              <a:latin typeface="+mn-lt"/>
            </a:endParaRPr>
          </a:p>
          <a:p>
            <a:pPr algn="l">
              <a:buFont typeface="+mj-lt"/>
              <a:buAutoNum type="arabicPeriod"/>
            </a:pPr>
            <a:r>
              <a:rPr lang="en-IN" b="1" i="0" dirty="0">
                <a:solidFill>
                  <a:srgbClr val="D1D5DB"/>
                </a:solidFill>
                <a:effectLst/>
                <a:latin typeface="Söhne"/>
              </a:rPr>
              <a:t>Rab11</a:t>
            </a:r>
            <a:r>
              <a:rPr lang="en-IN" b="0" i="0" dirty="0">
                <a:solidFill>
                  <a:srgbClr val="D1D5DB"/>
                </a:solidFill>
                <a:effectLst/>
                <a:latin typeface="Söhne"/>
              </a:rPr>
              <a:t>: Rab11 is another </a:t>
            </a:r>
            <a:r>
              <a:rPr lang="en-IN" b="0" i="0" dirty="0" err="1">
                <a:solidFill>
                  <a:srgbClr val="D1D5DB"/>
                </a:solidFill>
                <a:effectLst/>
                <a:latin typeface="Söhne"/>
              </a:rPr>
              <a:t>Rab</a:t>
            </a:r>
            <a:r>
              <a:rPr lang="en-IN" b="0" i="0" dirty="0">
                <a:solidFill>
                  <a:srgbClr val="D1D5DB"/>
                </a:solidFill>
                <a:effectLst/>
                <a:latin typeface="Söhne"/>
              </a:rPr>
              <a:t> GTPase that is well-known for its role in regulating the recycling of transmembrane proteins like E-Cadherin. </a:t>
            </a:r>
            <a:r>
              <a:rPr lang="en-IN" sz="1200" dirty="0">
                <a:effectLst/>
                <a:latin typeface="AdvOTea1a7398"/>
              </a:rPr>
              <a:t>In </a:t>
            </a:r>
            <a:r>
              <a:rPr lang="en-IN" sz="1200" dirty="0">
                <a:effectLst/>
                <a:latin typeface="AdvOT9bd21c25.I"/>
              </a:rPr>
              <a:t>Rab11 </a:t>
            </a:r>
            <a:r>
              <a:rPr lang="en-IN" sz="1200" dirty="0">
                <a:effectLst/>
                <a:latin typeface="AdvOTea1a7398"/>
              </a:rPr>
              <a:t>mutant cells all endocytosed DE-cad is directly recycled by Rab4. </a:t>
            </a:r>
            <a:r>
              <a:rPr lang="en-IN" sz="1200" dirty="0" err="1">
                <a:effectLst/>
                <a:latin typeface="AdvOTea1a7398"/>
              </a:rPr>
              <a:t>Apicolateral</a:t>
            </a:r>
            <a:r>
              <a:rPr lang="en-IN" sz="1200" dirty="0">
                <a:effectLst/>
                <a:latin typeface="AdvOTea1a7398"/>
              </a:rPr>
              <a:t> exocytosis is abolished and DE-cad vesicles accumulate within the cell. Absence of </a:t>
            </a:r>
            <a:r>
              <a:rPr lang="en-IN" sz="1200" dirty="0" err="1">
                <a:effectLst/>
                <a:latin typeface="AdvOTea1a7398"/>
              </a:rPr>
              <a:t>apicolateral</a:t>
            </a:r>
            <a:r>
              <a:rPr lang="en-IN" sz="1200" dirty="0">
                <a:effectLst/>
                <a:latin typeface="AdvOTea1a7398"/>
              </a:rPr>
              <a:t> exocytosis prevents ZA maintenance. The membrane flow is no longer restricted by the ZA and transports DE-cad into the apical PM domain. </a:t>
            </a:r>
            <a:endParaRPr lang="en-IN" sz="1200" b="0" i="0" dirty="0">
              <a:solidFill>
                <a:schemeClr val="tx1"/>
              </a:solidFill>
              <a:effectLst/>
              <a:latin typeface="+mn-lt"/>
            </a:endParaRPr>
          </a:p>
          <a:p>
            <a:pPr algn="l">
              <a:buFont typeface="+mj-lt"/>
              <a:buAutoNum type="arabicPeriod"/>
            </a:pPr>
            <a:r>
              <a:rPr lang="en-IN" b="1" i="0" dirty="0">
                <a:solidFill>
                  <a:srgbClr val="D1D5DB"/>
                </a:solidFill>
                <a:effectLst/>
                <a:latin typeface="Söhne"/>
              </a:rPr>
              <a:t>RabX1</a:t>
            </a:r>
            <a:r>
              <a:rPr lang="en-IN" b="0" i="0" dirty="0">
                <a:solidFill>
                  <a:srgbClr val="D1D5DB"/>
                </a:solidFill>
                <a:effectLst/>
                <a:latin typeface="Söhne"/>
              </a:rPr>
              <a:t>: </a:t>
            </a:r>
            <a:r>
              <a:rPr lang="en-IN" sz="1800" dirty="0">
                <a:effectLst/>
                <a:latin typeface="AdvOTea1a7398"/>
              </a:rPr>
              <a:t>In </a:t>
            </a:r>
            <a:r>
              <a:rPr lang="en-IN" sz="1800" dirty="0">
                <a:effectLst/>
                <a:latin typeface="AdvOT9bd21c25.I"/>
              </a:rPr>
              <a:t>RabX1 </a:t>
            </a:r>
            <a:r>
              <a:rPr lang="en-IN" sz="1800" dirty="0">
                <a:effectLst/>
                <a:latin typeface="AdvOTea1a7398"/>
              </a:rPr>
              <a:t>mutant cells endocytosed DE-cad accumulates in a large Rab5 and Rab11 compartment, which is unable to mediate recycling. The presence of Rab11 in this compartment might prevent that all endocytosed DE-cad is recycled by Rab4. The ZA is only partially affected as </a:t>
            </a:r>
            <a:r>
              <a:rPr lang="en-IN" sz="1800" dirty="0" err="1">
                <a:effectLst/>
                <a:latin typeface="AdvOTea1a7398"/>
              </a:rPr>
              <a:t>apicolateral</a:t>
            </a:r>
            <a:r>
              <a:rPr lang="en-IN" sz="1800" dirty="0">
                <a:effectLst/>
                <a:latin typeface="AdvOTea1a7398"/>
              </a:rPr>
              <a:t> exocytosis and membrane flow are functional. </a:t>
            </a:r>
            <a:endParaRPr lang="en-IN" b="0" i="0" dirty="0">
              <a:solidFill>
                <a:srgbClr val="D1D5DB"/>
              </a:solidFill>
              <a:effectLst/>
              <a:latin typeface="Söhne"/>
            </a:endParaRPr>
          </a:p>
          <a:p>
            <a:pPr algn="l">
              <a:buFont typeface="+mj-lt"/>
              <a:buAutoNum type="arabicPeriod"/>
            </a:pPr>
            <a:endParaRPr lang="en-IN" b="0" i="0" dirty="0">
              <a:solidFill>
                <a:srgbClr val="D1D5DB"/>
              </a:solidFill>
              <a:effectLst/>
              <a:latin typeface="Söhne"/>
            </a:endParaRPr>
          </a:p>
          <a:p>
            <a:pPr algn="l">
              <a:buFont typeface="+mj-lt"/>
              <a:buAutoNum type="arabicPeriod"/>
            </a:pPr>
            <a:r>
              <a:rPr lang="en-IN" b="0" i="0" dirty="0">
                <a:solidFill>
                  <a:srgbClr val="D1D5DB"/>
                </a:solidFill>
                <a:effectLst/>
                <a:latin typeface="Söhne"/>
              </a:rPr>
              <a:t>Understanding the mechanisms of E-Cadherin recycling is crucial for various biological processes and medical applications. For instance, disruptions in E-Cadherin recycling can lead to weakened cell-cell adhesion, which is a hallmark of various diseases, including cancer. In cancer, the loss of E-Cadherin function can facilitate </a:t>
            </a:r>
            <a:r>
              <a:rPr lang="en-IN" b="0" i="0" dirty="0" err="1">
                <a:solidFill>
                  <a:srgbClr val="D1D5DB"/>
                </a:solidFill>
                <a:effectLst/>
                <a:latin typeface="Söhne"/>
              </a:rPr>
              <a:t>tumor</a:t>
            </a:r>
            <a:r>
              <a:rPr lang="en-IN" b="0" i="0" dirty="0">
                <a:solidFill>
                  <a:srgbClr val="D1D5DB"/>
                </a:solidFill>
                <a:effectLst/>
                <a:latin typeface="Söhne"/>
              </a:rPr>
              <a:t> invasion and metastasis.</a:t>
            </a:r>
          </a:p>
          <a:p>
            <a:pPr algn="l">
              <a:buFont typeface="+mj-lt"/>
              <a:buAutoNum type="arabicPeriod"/>
            </a:pPr>
            <a:endParaRPr lang="en-IN" b="0" i="0" dirty="0">
              <a:solidFill>
                <a:srgbClr val="D1D5DB"/>
              </a:solidFill>
              <a:effectLst/>
              <a:latin typeface="Söhne"/>
            </a:endParaRPr>
          </a:p>
          <a:p>
            <a:pPr algn="l">
              <a:buFont typeface="+mj-lt"/>
              <a:buAutoNum type="arabicPeriod"/>
            </a:pPr>
            <a:r>
              <a:rPr lang="en-IN" b="0" i="0" dirty="0">
                <a:solidFill>
                  <a:srgbClr val="D1D5DB"/>
                </a:solidFill>
                <a:effectLst/>
                <a:latin typeface="Söhne"/>
              </a:rPr>
              <a:t>Cluster formation and endocytosis are often interconnected. When receptor proteins cluster together on the cell surface, they may be internalized through endocytosis for degradation or recycling. This can serve as a mechanism to terminate </a:t>
            </a:r>
            <a:r>
              <a:rPr lang="en-IN" b="0" i="0" dirty="0" err="1">
                <a:solidFill>
                  <a:srgbClr val="D1D5DB"/>
                </a:solidFill>
                <a:effectLst/>
                <a:latin typeface="Söhne"/>
              </a:rPr>
              <a:t>signaling</a:t>
            </a:r>
            <a:r>
              <a:rPr lang="en-IN" b="0" i="0" dirty="0">
                <a:solidFill>
                  <a:srgbClr val="D1D5DB"/>
                </a:solidFill>
                <a:effectLst/>
                <a:latin typeface="Söhne"/>
              </a:rPr>
              <a:t> pathways or to recycle receptors back to the cell surface for further use. In some cases, the clustering of specific proteins can serve as a signal for the cell to initiate endocytosis.</a:t>
            </a:r>
            <a:br>
              <a:rPr lang="en-IN" b="0" i="0" dirty="0">
                <a:solidFill>
                  <a:srgbClr val="D1D5DB"/>
                </a:solidFill>
                <a:effectLst/>
                <a:latin typeface="Söhne"/>
              </a:rPr>
            </a:br>
            <a:br>
              <a:rPr lang="en-IN" b="0" i="0" dirty="0">
                <a:solidFill>
                  <a:srgbClr val="D1D5DB"/>
                </a:solidFill>
                <a:effectLst/>
                <a:latin typeface="Söhne"/>
              </a:rPr>
            </a:br>
            <a:endParaRPr lang="en-IN"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5ABA381A-21B5-8C41-9E2F-DECFAA728600}" type="slidenum">
              <a:rPr lang="en-US" smtClean="0"/>
              <a:t>5</a:t>
            </a:fld>
            <a:endParaRPr lang="en-US"/>
          </a:p>
        </p:txBody>
      </p:sp>
    </p:spTree>
    <p:extLst>
      <p:ext uri="{BB962C8B-B14F-4D97-AF65-F5344CB8AC3E}">
        <p14:creationId xmlns:p14="http://schemas.microsoft.com/office/powerpoint/2010/main" val="282589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methods, lets discuss how we created a computational model that could simulate protein molecules on cell surface and active interaction between them. Some of it has already been Discussed by </a:t>
            </a:r>
            <a:r>
              <a:rPr lang="en-US" dirty="0" err="1"/>
              <a:t>Arsh</a:t>
            </a:r>
            <a:r>
              <a:rPr lang="en-US" dirty="0"/>
              <a:t> on how these molecules act based on their interaction and forces present. </a:t>
            </a:r>
            <a:r>
              <a:rPr lang="en-US" dirty="0" err="1"/>
              <a:t>Frandom</a:t>
            </a:r>
            <a:r>
              <a:rPr lang="en-US" dirty="0"/>
              <a:t> depicts the forces due to unpredictable motion or surrounding fluid or environment, </a:t>
            </a:r>
            <a:r>
              <a:rPr lang="en-US" dirty="0" err="1"/>
              <a:t>Fint</a:t>
            </a:r>
            <a:r>
              <a:rPr lang="en-US" dirty="0"/>
              <a:t> depicts the force due to interaction of the particles which is harmonic in nature as shown by the spring attached to two balls graphic and other relevant forces. </a:t>
            </a:r>
            <a:br>
              <a:rPr lang="en-US" dirty="0"/>
            </a:br>
            <a:r>
              <a:rPr lang="en-US" dirty="0"/>
              <a:t>Using these forces and the Langevin Equation for random motions </a:t>
            </a:r>
            <a:r>
              <a:rPr lang="en-US" dirty="0" err="1"/>
              <a:t>Ms</a:t>
            </a:r>
            <a:r>
              <a:rPr lang="en-US" dirty="0"/>
              <a:t> Radhika created a computational model that governed the protein molecules dynamics and subsequent clustering based on these forces.</a:t>
            </a:r>
          </a:p>
        </p:txBody>
      </p:sp>
      <p:sp>
        <p:nvSpPr>
          <p:cNvPr id="4" name="Slide Number Placeholder 3"/>
          <p:cNvSpPr>
            <a:spLocks noGrp="1"/>
          </p:cNvSpPr>
          <p:nvPr>
            <p:ph type="sldNum" sz="quarter" idx="5"/>
          </p:nvPr>
        </p:nvSpPr>
        <p:spPr/>
        <p:txBody>
          <a:bodyPr/>
          <a:lstStyle/>
          <a:p>
            <a:fld id="{5ABA381A-21B5-8C41-9E2F-DECFAA728600}" type="slidenum">
              <a:rPr lang="en-US" smtClean="0"/>
              <a:t>6</a:t>
            </a:fld>
            <a:endParaRPr lang="en-US"/>
          </a:p>
        </p:txBody>
      </p:sp>
    </p:spTree>
    <p:extLst>
      <p:ext uri="{BB962C8B-B14F-4D97-AF65-F5344CB8AC3E}">
        <p14:creationId xmlns:p14="http://schemas.microsoft.com/office/powerpoint/2010/main" val="22619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But there was no consideration of recycling of the molecules that are being endocytosed back into the cell, which as we have discussed is a major and important process in the e-cadherin clustering and cellular maintenance. So initially for the first part of this project we are considering all these recycling methodologies to be present in a virtual black box, which in turn just takes in the molecules for recycling and returns them back to be added back onto the cell surface as shown in figure 3.5 and figure 3.6, this methodology works best because it would help us see whether or not incorporating this into the previous model gives us other results or not. Which it shouldn’t. now to take care of the fact that if we keep on adding more and more molecules back and keep the exocytosis rate constant we would simply see accumulation of e-cadherin molecules on the cell surface, to eliminate this we reduce the number of </a:t>
            </a:r>
            <a:r>
              <a:rPr lang="en-US" sz="1800" dirty="0" err="1"/>
              <a:t>na</a:t>
            </a:r>
            <a:r>
              <a:rPr lang="en-US" sz="1800" dirty="0"/>
              <a:t>, the added molecules by the </a:t>
            </a:r>
            <a:r>
              <a:rPr lang="en-US" sz="1800" dirty="0" err="1"/>
              <a:t>recycled_particles</a:t>
            </a:r>
            <a:r>
              <a:rPr lang="en-US" sz="1800" dirty="0"/>
              <a:t>, which depends upon the removed molecules </a:t>
            </a:r>
            <a:r>
              <a:rPr lang="en-US" sz="1800" dirty="0" err="1"/>
              <a:t>nd</a:t>
            </a:r>
            <a:r>
              <a:rPr lang="en-US" sz="1800" dirty="0"/>
              <a:t> and the </a:t>
            </a:r>
            <a:r>
              <a:rPr lang="en-US" sz="1800" dirty="0" err="1"/>
              <a:t>recycleRate</a:t>
            </a:r>
            <a:r>
              <a:rPr lang="en-US" sz="1800" dirty="0"/>
              <a:t>, which shows the fraction of the </a:t>
            </a:r>
            <a:r>
              <a:rPr lang="en-US" sz="1800" dirty="0" err="1"/>
              <a:t>endocytosised</a:t>
            </a:r>
            <a:r>
              <a:rPr lang="en-US" sz="1800" dirty="0"/>
              <a:t> molecules that are going to be recycled and added back at a later stage given by </a:t>
            </a:r>
            <a:r>
              <a:rPr lang="en-US" sz="1800" dirty="0" err="1"/>
              <a:t>recycleFreq</a:t>
            </a:r>
            <a:r>
              <a:rPr lang="en-US" sz="1800" dirty="0"/>
              <a:t> which is 30 in Fig 3.6. The rest of the molecules that weren’t able to be recycled are sent for degradation.</a:t>
            </a:r>
          </a:p>
        </p:txBody>
      </p:sp>
      <p:sp>
        <p:nvSpPr>
          <p:cNvPr id="4" name="Slide Number Placeholder 3"/>
          <p:cNvSpPr>
            <a:spLocks noGrp="1"/>
          </p:cNvSpPr>
          <p:nvPr>
            <p:ph type="sldNum" sz="quarter" idx="5"/>
          </p:nvPr>
        </p:nvSpPr>
        <p:spPr/>
        <p:txBody>
          <a:bodyPr/>
          <a:lstStyle/>
          <a:p>
            <a:fld id="{5ABA381A-21B5-8C41-9E2F-DECFAA728600}" type="slidenum">
              <a:rPr lang="en-US" smtClean="0"/>
              <a:t>7</a:t>
            </a:fld>
            <a:endParaRPr lang="en-US"/>
          </a:p>
        </p:txBody>
      </p:sp>
    </p:spTree>
    <p:extLst>
      <p:ext uri="{BB962C8B-B14F-4D97-AF65-F5344CB8AC3E}">
        <p14:creationId xmlns:p14="http://schemas.microsoft.com/office/powerpoint/2010/main" val="169372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But there was no consideration of recycling of the molecules that are being endocytosed back into the cell, which as we have discussed is a major and important process in the e-cadherin clustering and cellular maintenance. So initially for the first part of this project we are considering all these recycling methodologies to be present in a virtual black box, which in turn just takes in the molecules for recycling and returns them back to be added back onto the cell surface as shown in figure 3.5 and figure 3.6, this methodology works best because it would help us see whether or not incorporating this into the previous model gives us other results or not. Which it shouldn’t. now to take care of the fact that if we keep on adding more and more molecules back and keep the exocytosis rate constant we would simply see accumulation of e-cadherin molecules on the cell surface, to eliminate this we reduce the number of </a:t>
            </a:r>
            <a:r>
              <a:rPr lang="en-US" sz="1800" dirty="0" err="1"/>
              <a:t>na</a:t>
            </a:r>
            <a:r>
              <a:rPr lang="en-US" sz="1800" dirty="0"/>
              <a:t>, the added molecules by the </a:t>
            </a:r>
            <a:r>
              <a:rPr lang="en-US" sz="1800" dirty="0" err="1"/>
              <a:t>recycled_particles</a:t>
            </a:r>
            <a:r>
              <a:rPr lang="en-US" sz="1800" dirty="0"/>
              <a:t>, which depends upon the removed molecules </a:t>
            </a:r>
            <a:r>
              <a:rPr lang="en-US" sz="1800" dirty="0" err="1"/>
              <a:t>nd</a:t>
            </a:r>
            <a:r>
              <a:rPr lang="en-US" sz="1800" dirty="0"/>
              <a:t> and the </a:t>
            </a:r>
            <a:r>
              <a:rPr lang="en-US" sz="1800" dirty="0" err="1"/>
              <a:t>recycleRate</a:t>
            </a:r>
            <a:r>
              <a:rPr lang="en-US" sz="1800" dirty="0"/>
              <a:t>, which shows the fraction of the </a:t>
            </a:r>
            <a:r>
              <a:rPr lang="en-US" sz="1800" dirty="0" err="1"/>
              <a:t>endocytosised</a:t>
            </a:r>
            <a:r>
              <a:rPr lang="en-US" sz="1800" dirty="0"/>
              <a:t> molecules that are going to be recycled and added back at a later stage given by </a:t>
            </a:r>
            <a:r>
              <a:rPr lang="en-US" sz="1800" dirty="0" err="1"/>
              <a:t>recycleFreq</a:t>
            </a:r>
            <a:r>
              <a:rPr lang="en-US" sz="1800" dirty="0"/>
              <a:t> which is 30 in Fig 3.6. The rest of the molecules that weren’t able to be recycled are sent for degradation.</a:t>
            </a:r>
          </a:p>
        </p:txBody>
      </p:sp>
      <p:sp>
        <p:nvSpPr>
          <p:cNvPr id="4" name="Slide Number Placeholder 3"/>
          <p:cNvSpPr>
            <a:spLocks noGrp="1"/>
          </p:cNvSpPr>
          <p:nvPr>
            <p:ph type="sldNum" sz="quarter" idx="5"/>
          </p:nvPr>
        </p:nvSpPr>
        <p:spPr/>
        <p:txBody>
          <a:bodyPr/>
          <a:lstStyle/>
          <a:p>
            <a:fld id="{5ABA381A-21B5-8C41-9E2F-DECFAA728600}" type="slidenum">
              <a:rPr lang="en-US" smtClean="0"/>
              <a:t>8</a:t>
            </a:fld>
            <a:endParaRPr lang="en-US"/>
          </a:p>
        </p:txBody>
      </p:sp>
    </p:spTree>
    <p:extLst>
      <p:ext uri="{BB962C8B-B14F-4D97-AF65-F5344CB8AC3E}">
        <p14:creationId xmlns:p14="http://schemas.microsoft.com/office/powerpoint/2010/main" val="141204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look at the results with the incorporated changes, as we can see in the above three cases shown, in each we have different exocytosis and endocytosis rate. Looking at Fig 4.1 where the endocytosis rate is equal to exocytosis we see similar movement and clustering of protein molecules for 10000 iterations of protein movement, which is the desired result. Now in the case when endocytosis rate is lesser than exocytosis rate we see an increase in number of protein molecules for both the cases as expected, due to more molecules being added back and in the final case when endocytosis rate is higher than exocytosis rate we start with 200 molecules to better grasp the reduction in protein molecules and as we can see the number of molecules reduce as time goes on for both the cases</a:t>
            </a:r>
          </a:p>
        </p:txBody>
      </p:sp>
      <p:sp>
        <p:nvSpPr>
          <p:cNvPr id="4" name="Slide Number Placeholder 3"/>
          <p:cNvSpPr>
            <a:spLocks noGrp="1"/>
          </p:cNvSpPr>
          <p:nvPr>
            <p:ph type="sldNum" sz="quarter" idx="5"/>
          </p:nvPr>
        </p:nvSpPr>
        <p:spPr/>
        <p:txBody>
          <a:bodyPr/>
          <a:lstStyle/>
          <a:p>
            <a:fld id="{5ABA381A-21B5-8C41-9E2F-DECFAA728600}" type="slidenum">
              <a:rPr lang="en-US" smtClean="0"/>
              <a:t>9</a:t>
            </a:fld>
            <a:endParaRPr lang="en-US"/>
          </a:p>
        </p:txBody>
      </p:sp>
    </p:spTree>
    <p:extLst>
      <p:ext uri="{BB962C8B-B14F-4D97-AF65-F5344CB8AC3E}">
        <p14:creationId xmlns:p14="http://schemas.microsoft.com/office/powerpoint/2010/main" val="333458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look at the results with the incorporated changes, as we can see in the above three cases shown, in each we have different exocytosis and endocytosis rate. Looking at Fig 4.1 where the endocytosis rate is equal to exocytosis we see similar movement and clustering of protein molecules for 10000 iterations of protein movement, which is the desired result. Now in the case when endocytosis rate is lesser than exocytosis rate we see an increase in number of protein molecules for both the cases as expected, due to more molecules being added back and in the final case when endocytosis rate is higher than exocytosis rate we start with 200 molecules to better grasp the reduction in protein molecules and as we can see the number of molecules reduce as time goes on for both the cases</a:t>
            </a:r>
          </a:p>
        </p:txBody>
      </p:sp>
      <p:sp>
        <p:nvSpPr>
          <p:cNvPr id="4" name="Slide Number Placeholder 3"/>
          <p:cNvSpPr>
            <a:spLocks noGrp="1"/>
          </p:cNvSpPr>
          <p:nvPr>
            <p:ph type="sldNum" sz="quarter" idx="5"/>
          </p:nvPr>
        </p:nvSpPr>
        <p:spPr/>
        <p:txBody>
          <a:bodyPr/>
          <a:lstStyle/>
          <a:p>
            <a:fld id="{5ABA381A-21B5-8C41-9E2F-DECFAA728600}" type="slidenum">
              <a:rPr lang="en-US" smtClean="0"/>
              <a:t>10</a:t>
            </a:fld>
            <a:endParaRPr lang="en-US"/>
          </a:p>
        </p:txBody>
      </p:sp>
    </p:spTree>
    <p:extLst>
      <p:ext uri="{BB962C8B-B14F-4D97-AF65-F5344CB8AC3E}">
        <p14:creationId xmlns:p14="http://schemas.microsoft.com/office/powerpoint/2010/main" val="301859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F925-CC3F-17CF-1509-F68ABDFF6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F6BFA4-05E5-B20F-A5CA-AE33CFB3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62E3B2-A43A-E4CF-AF1E-E305F545C36A}"/>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FAA605CA-20AE-3860-340E-6D77A7B09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4AE38-1EBF-A0B9-54E0-CBEA0A777D87}"/>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21140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E66C-DFAE-E352-91BF-459CB6918C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AD651AD-B9A2-4E4E-15AF-07AEC9571B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751878-D071-CA62-9D35-E1C3DACEF66C}"/>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8C399291-2645-B9C7-50E6-835EA8BD5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2791B-4983-4394-4049-737ADABC3DBA}"/>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336086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036D2-C53B-5AFD-3C35-20EE36A07A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9C14C8-0149-A4F3-D9DE-40C7364C09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20D61F-D5DC-2984-D47B-C723D57F1986}"/>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B9A2D17F-C66A-4E86-7012-3B46D25AF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C4007-CB44-371B-5DDE-6CF018CD02E2}"/>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36136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C960-4921-5BFA-CF6C-01367BF2D5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EC3EE-4F2E-D15D-F605-F3B113E475C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677306-D406-9C41-B1E5-637F14F96664}"/>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0CEE276F-3CDA-4743-EF73-6FFE1C41D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93231-DDD5-22FD-E604-4A4D07AF9D11}"/>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29899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1D4D-9DFE-180A-31F8-6FE596AF81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B9667F6-AE97-D955-57A5-702AE40D7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F19169A-D7DD-4E8E-61AA-AA63A5274AD3}"/>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68FB66A9-8654-B058-4FD5-718A43A24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4A728-E791-252F-3796-8416CB5E4C2E}"/>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41213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DB19-1CD3-3ADB-0234-498950AD00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C0E192-E2FA-F556-FF87-A0AAD8E1C6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7E5F24-3FBB-62B7-349E-FB32AC51CE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F2F313-DDCC-9168-E52C-874CB32DDBDA}"/>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6" name="Footer Placeholder 5">
            <a:extLst>
              <a:ext uri="{FF2B5EF4-FFF2-40B4-BE49-F238E27FC236}">
                <a16:creationId xmlns:a16="http://schemas.microsoft.com/office/drawing/2014/main" id="{553E3EDA-DCD7-A450-B6CC-C64532CC5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4DC65-5BBC-5A1C-86BC-E78FDB425A92}"/>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4721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5303-415C-5F8A-C58D-C36DEE6B86E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E03565-422F-63C7-2BEA-209A4F5CE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374EF73-E666-1C13-ECF9-DF4ED68C34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0B35299-A8D6-24EA-C70C-530F5F12F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3349E3-652F-F50E-F617-CC2C7E5DF4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9D499C-1ED6-B306-03B0-C662ED786488}"/>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8" name="Footer Placeholder 7">
            <a:extLst>
              <a:ext uri="{FF2B5EF4-FFF2-40B4-BE49-F238E27FC236}">
                <a16:creationId xmlns:a16="http://schemas.microsoft.com/office/drawing/2014/main" id="{93D0645D-4627-BDAA-8C9E-B680FA1FE7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090AC-1CE8-9173-4253-2686F4311CA5}"/>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0872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6715-6FC8-3CA9-DE3D-26AE026CA0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7282125-F32B-9FFB-4B20-00D7D0E16BF5}"/>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4" name="Footer Placeholder 3">
            <a:extLst>
              <a:ext uri="{FF2B5EF4-FFF2-40B4-BE49-F238E27FC236}">
                <a16:creationId xmlns:a16="http://schemas.microsoft.com/office/drawing/2014/main" id="{5458AAA2-3289-CE9F-556A-5EF772D85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997A70-23E6-EDDF-E943-4350224626E4}"/>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46015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8563A-3548-85CE-1694-06317DFD8734}"/>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3" name="Footer Placeholder 2">
            <a:extLst>
              <a:ext uri="{FF2B5EF4-FFF2-40B4-BE49-F238E27FC236}">
                <a16:creationId xmlns:a16="http://schemas.microsoft.com/office/drawing/2014/main" id="{564872C4-EF16-E447-AC99-217DA1854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F9C384-1BBA-B349-5DCF-69D061C42931}"/>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87418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5877-3144-861D-E8D6-CD0571759D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DF36F7-3651-9682-C399-774F60827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DD93912-0889-F8A5-FF6A-EED1D49B5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E7DD68-86F5-880B-A017-C0805AFA58F9}"/>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6" name="Footer Placeholder 5">
            <a:extLst>
              <a:ext uri="{FF2B5EF4-FFF2-40B4-BE49-F238E27FC236}">
                <a16:creationId xmlns:a16="http://schemas.microsoft.com/office/drawing/2014/main" id="{B150999C-6DB5-D995-7492-4E0160A98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A3FD4-EA0A-2EE0-3C99-8E92BE48453B}"/>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14824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EAD5-B934-0796-8CE7-DA1EED2449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0F98112-CB54-286F-21BF-FB9B30954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FCEF5C-CF1D-193A-750C-1369D7012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6365E1-7213-F82C-1646-805263C1952F}"/>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6" name="Footer Placeholder 5">
            <a:extLst>
              <a:ext uri="{FF2B5EF4-FFF2-40B4-BE49-F238E27FC236}">
                <a16:creationId xmlns:a16="http://schemas.microsoft.com/office/drawing/2014/main" id="{E5BA1AA5-D52E-73C9-C265-BB28161DE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C362C-AC8E-BF00-56FF-73C69FDD5D21}"/>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23739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04A0E-D108-67B3-0D17-3719EA87F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9C5C01-6928-24CD-1981-13CBD774B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34FEB2-A6AA-5658-46DF-DE966887E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70D0453D-26E9-7E1C-20C6-15D17AFFF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23C8B1-CC28-CF72-AD3D-8E70047F0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60A84-6763-7B43-BCA9-8B8ADB20E799}" type="slidenum">
              <a:rPr lang="en-US" smtClean="0"/>
              <a:t>‹#›</a:t>
            </a:fld>
            <a:endParaRPr lang="en-US"/>
          </a:p>
        </p:txBody>
      </p:sp>
    </p:spTree>
    <p:extLst>
      <p:ext uri="{BB962C8B-B14F-4D97-AF65-F5344CB8AC3E}">
        <p14:creationId xmlns:p14="http://schemas.microsoft.com/office/powerpoint/2010/main" val="2264655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microsoft.com/office/2018/10/relationships/comments" Target="../comments/modernComment_104_B5CC7720.xml"/><Relationship Id="rId7" Type="http://schemas.openxmlformats.org/officeDocument/2006/relationships/hyperlink" Target="https://chemistry.stackexchange.com/questions/41889/if-chemical-bonding-is-quantum-mechanic-is-saying-they-bend-and-vibrate-like-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26" Type="http://schemas.openxmlformats.org/officeDocument/2006/relationships/customXml" Target="../ink/ink22.xml"/><Relationship Id="rId21" Type="http://schemas.openxmlformats.org/officeDocument/2006/relationships/customXml" Target="../ink/ink17.xml"/><Relationship Id="rId42" Type="http://schemas.openxmlformats.org/officeDocument/2006/relationships/customXml" Target="../ink/ink38.xml"/><Relationship Id="rId47" Type="http://schemas.openxmlformats.org/officeDocument/2006/relationships/customXml" Target="../ink/ink43.xml"/><Relationship Id="rId63" Type="http://schemas.openxmlformats.org/officeDocument/2006/relationships/customXml" Target="../ink/ink58.xml"/><Relationship Id="rId68" Type="http://schemas.openxmlformats.org/officeDocument/2006/relationships/customXml" Target="../ink/ink63.xml"/><Relationship Id="rId2" Type="http://schemas.openxmlformats.org/officeDocument/2006/relationships/notesSlide" Target="../notesSlides/notesSlide6.xml"/><Relationship Id="rId16" Type="http://schemas.openxmlformats.org/officeDocument/2006/relationships/customXml" Target="../ink/ink12.xml"/><Relationship Id="rId29" Type="http://schemas.openxmlformats.org/officeDocument/2006/relationships/customXml" Target="../ink/ink25.xml"/><Relationship Id="rId11" Type="http://schemas.openxmlformats.org/officeDocument/2006/relationships/customXml" Target="../ink/ink7.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customXml" Target="../ink/ink33.xml"/><Relationship Id="rId40" Type="http://schemas.openxmlformats.org/officeDocument/2006/relationships/customXml" Target="../ink/ink36.xml"/><Relationship Id="rId45" Type="http://schemas.openxmlformats.org/officeDocument/2006/relationships/customXml" Target="../ink/ink41.xml"/><Relationship Id="rId53" Type="http://schemas.openxmlformats.org/officeDocument/2006/relationships/customXml" Target="../ink/ink48.xml"/><Relationship Id="rId58" Type="http://schemas.openxmlformats.org/officeDocument/2006/relationships/customXml" Target="../ink/ink53.xml"/><Relationship Id="rId66" Type="http://schemas.openxmlformats.org/officeDocument/2006/relationships/customXml" Target="../ink/ink61.xml"/><Relationship Id="rId74" Type="http://schemas.openxmlformats.org/officeDocument/2006/relationships/customXml" Target="../ink/ink69.xml"/><Relationship Id="rId5" Type="http://schemas.openxmlformats.org/officeDocument/2006/relationships/customXml" Target="../ink/ink2.xml"/><Relationship Id="rId61" Type="http://schemas.openxmlformats.org/officeDocument/2006/relationships/customXml" Target="../ink/ink56.xml"/><Relationship Id="rId19" Type="http://schemas.openxmlformats.org/officeDocument/2006/relationships/customXml" Target="../ink/ink15.xml"/><Relationship Id="rId14" Type="http://schemas.openxmlformats.org/officeDocument/2006/relationships/customXml" Target="../ink/ink10.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1.xml"/><Relationship Id="rId43" Type="http://schemas.openxmlformats.org/officeDocument/2006/relationships/customXml" Target="../ink/ink39.xml"/><Relationship Id="rId48" Type="http://schemas.openxmlformats.org/officeDocument/2006/relationships/customXml" Target="../ink/ink44.xml"/><Relationship Id="rId56" Type="http://schemas.openxmlformats.org/officeDocument/2006/relationships/customXml" Target="../ink/ink51.xml"/><Relationship Id="rId64" Type="http://schemas.openxmlformats.org/officeDocument/2006/relationships/customXml" Target="../ink/ink59.xml"/><Relationship Id="rId69" Type="http://schemas.openxmlformats.org/officeDocument/2006/relationships/customXml" Target="../ink/ink64.xml"/><Relationship Id="rId8" Type="http://schemas.openxmlformats.org/officeDocument/2006/relationships/customXml" Target="../ink/ink4.xml"/><Relationship Id="rId51" Type="http://schemas.openxmlformats.org/officeDocument/2006/relationships/customXml" Target="../ink/ink46.xml"/><Relationship Id="rId72" Type="http://schemas.openxmlformats.org/officeDocument/2006/relationships/customXml" Target="../ink/ink67.xml"/><Relationship Id="rId3" Type="http://schemas.openxmlformats.org/officeDocument/2006/relationships/customXml" Target="../ink/ink1.xml"/><Relationship Id="rId12" Type="http://schemas.openxmlformats.org/officeDocument/2006/relationships/customXml" Target="../ink/ink8.xml"/><Relationship Id="rId17" Type="http://schemas.openxmlformats.org/officeDocument/2006/relationships/customXml" Target="../ink/ink13.xml"/><Relationship Id="rId25" Type="http://schemas.openxmlformats.org/officeDocument/2006/relationships/customXml" Target="../ink/ink21.xml"/><Relationship Id="rId33" Type="http://schemas.openxmlformats.org/officeDocument/2006/relationships/customXml" Target="../ink/ink29.xml"/><Relationship Id="rId38" Type="http://schemas.openxmlformats.org/officeDocument/2006/relationships/customXml" Target="../ink/ink34.xml"/><Relationship Id="rId46" Type="http://schemas.openxmlformats.org/officeDocument/2006/relationships/customXml" Target="../ink/ink42.xml"/><Relationship Id="rId59" Type="http://schemas.openxmlformats.org/officeDocument/2006/relationships/customXml" Target="../ink/ink54.xml"/><Relationship Id="rId67" Type="http://schemas.openxmlformats.org/officeDocument/2006/relationships/customXml" Target="../ink/ink62.xml"/><Relationship Id="rId20" Type="http://schemas.openxmlformats.org/officeDocument/2006/relationships/customXml" Target="../ink/ink16.xml"/><Relationship Id="rId41" Type="http://schemas.openxmlformats.org/officeDocument/2006/relationships/customXml" Target="../ink/ink37.xml"/><Relationship Id="rId54" Type="http://schemas.openxmlformats.org/officeDocument/2006/relationships/customXml" Target="../ink/ink49.xml"/><Relationship Id="rId62" Type="http://schemas.openxmlformats.org/officeDocument/2006/relationships/customXml" Target="../ink/ink57.xml"/><Relationship Id="rId70"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image" Target="../media/image13.png"/><Relationship Id="rId15" Type="http://schemas.openxmlformats.org/officeDocument/2006/relationships/customXml" Target="../ink/ink11.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customXml" Target="../ink/ink32.xml"/><Relationship Id="rId49" Type="http://schemas.openxmlformats.org/officeDocument/2006/relationships/image" Target="../media/image14.png"/><Relationship Id="rId57" Type="http://schemas.openxmlformats.org/officeDocument/2006/relationships/customXml" Target="../ink/ink52.xml"/><Relationship Id="rId10" Type="http://schemas.openxmlformats.org/officeDocument/2006/relationships/customXml" Target="../ink/ink6.xml"/><Relationship Id="rId31" Type="http://schemas.openxmlformats.org/officeDocument/2006/relationships/customXml" Target="../ink/ink27.xml"/><Relationship Id="rId44" Type="http://schemas.openxmlformats.org/officeDocument/2006/relationships/customXml" Target="../ink/ink40.xml"/><Relationship Id="rId52" Type="http://schemas.openxmlformats.org/officeDocument/2006/relationships/customXml" Target="../ink/ink47.xml"/><Relationship Id="rId60" Type="http://schemas.openxmlformats.org/officeDocument/2006/relationships/customXml" Target="../ink/ink55.xml"/><Relationship Id="rId65" Type="http://schemas.openxmlformats.org/officeDocument/2006/relationships/customXml" Target="../ink/ink60.xml"/><Relationship Id="rId73" Type="http://schemas.openxmlformats.org/officeDocument/2006/relationships/customXml" Target="../ink/ink68.xml"/><Relationship Id="rId4" Type="http://schemas.openxmlformats.org/officeDocument/2006/relationships/image" Target="../media/image12.png"/><Relationship Id="rId9" Type="http://schemas.openxmlformats.org/officeDocument/2006/relationships/customXml" Target="../ink/ink5.xml"/><Relationship Id="rId13" Type="http://schemas.openxmlformats.org/officeDocument/2006/relationships/customXml" Target="../ink/ink9.xml"/><Relationship Id="rId18" Type="http://schemas.openxmlformats.org/officeDocument/2006/relationships/customXml" Target="../ink/ink14.xml"/><Relationship Id="rId39" Type="http://schemas.openxmlformats.org/officeDocument/2006/relationships/customXml" Target="../ink/ink35.xml"/><Relationship Id="rId34" Type="http://schemas.openxmlformats.org/officeDocument/2006/relationships/customXml" Target="../ink/ink30.xml"/><Relationship Id="rId50" Type="http://schemas.openxmlformats.org/officeDocument/2006/relationships/customXml" Target="../ink/ink45.xml"/><Relationship Id="rId55" Type="http://schemas.openxmlformats.org/officeDocument/2006/relationships/customXml" Target="../ink/ink50.xml"/><Relationship Id="rId7" Type="http://schemas.openxmlformats.org/officeDocument/2006/relationships/customXml" Target="../ink/ink3.xml"/><Relationship Id="rId71" Type="http://schemas.openxmlformats.org/officeDocument/2006/relationships/customXml" Target="../ink/ink6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19369"/>
            <a:ext cx="8361229" cy="769298"/>
          </a:xfrm>
        </p:spPr>
        <p:txBody>
          <a:bodyPr/>
          <a:lstStyle/>
          <a:p>
            <a:r>
              <a:rPr lang="en-US" sz="2400" b="1" dirty="0"/>
              <a:t>STRATEGIES FOR E-CADHERIN RECYCLING: A COMPUTATIONAL MODEL</a:t>
            </a:r>
            <a:endParaRPr lang="en-US" b="1" dirty="0"/>
          </a:p>
        </p:txBody>
      </p:sp>
      <p:sp>
        <p:nvSpPr>
          <p:cNvPr id="3" name="Subtitle 2"/>
          <p:cNvSpPr>
            <a:spLocks noGrp="1"/>
          </p:cNvSpPr>
          <p:nvPr>
            <p:ph type="subTitle" idx="1"/>
          </p:nvPr>
        </p:nvSpPr>
        <p:spPr>
          <a:xfrm>
            <a:off x="2679906" y="2322551"/>
            <a:ext cx="6831673" cy="1086237"/>
          </a:xfrm>
        </p:spPr>
        <p:txBody>
          <a:bodyPr vert="horz" lIns="91440" tIns="45720" rIns="91440" bIns="45720" rtlCol="0" anchor="t">
            <a:normAutofit/>
          </a:bodyPr>
          <a:lstStyle/>
          <a:p>
            <a:r>
              <a:rPr lang="en-US" sz="1800">
                <a:latin typeface="Franklin Gothic Book"/>
                <a:ea typeface="Cambria"/>
                <a:cs typeface="Calibri"/>
              </a:rPr>
              <a:t>VAIBHAV AGARWAL</a:t>
            </a:r>
          </a:p>
          <a:p>
            <a:r>
              <a:rPr lang="en-US" sz="1800">
                <a:latin typeface="Franklin Gothic Book"/>
                <a:ea typeface="Cambria"/>
                <a:cs typeface="Calibri"/>
              </a:rPr>
              <a:t>2020BB10061</a:t>
            </a:r>
          </a:p>
        </p:txBody>
      </p:sp>
      <p:pic>
        <p:nvPicPr>
          <p:cNvPr id="5" name="Picture 4" descr="IIT Delhi - Wikipedia">
            <a:extLst>
              <a:ext uri="{FF2B5EF4-FFF2-40B4-BE49-F238E27FC236}">
                <a16:creationId xmlns:a16="http://schemas.microsoft.com/office/drawing/2014/main" id="{7B62CA0C-09DC-F727-A286-17748CB5E923}"/>
              </a:ext>
            </a:extLst>
          </p:cNvPr>
          <p:cNvPicPr>
            <a:picLocks noChangeAspect="1"/>
          </p:cNvPicPr>
          <p:nvPr/>
        </p:nvPicPr>
        <p:blipFill>
          <a:blip r:embed="rId3"/>
          <a:stretch>
            <a:fillRect/>
          </a:stretch>
        </p:blipFill>
        <p:spPr>
          <a:xfrm>
            <a:off x="5424483" y="3356050"/>
            <a:ext cx="1342632" cy="1348929"/>
          </a:xfrm>
          <a:prstGeom prst="rect">
            <a:avLst/>
          </a:prstGeom>
        </p:spPr>
      </p:pic>
      <p:sp>
        <p:nvSpPr>
          <p:cNvPr id="7" name="Subtitle 2">
            <a:extLst>
              <a:ext uri="{FF2B5EF4-FFF2-40B4-BE49-F238E27FC236}">
                <a16:creationId xmlns:a16="http://schemas.microsoft.com/office/drawing/2014/main" id="{B500FA31-A374-B9FA-128D-C40B8D531025}"/>
              </a:ext>
            </a:extLst>
          </p:cNvPr>
          <p:cNvSpPr txBox="1">
            <a:spLocks/>
          </p:cNvSpPr>
          <p:nvPr/>
        </p:nvSpPr>
        <p:spPr>
          <a:xfrm>
            <a:off x="1418034" y="5096231"/>
            <a:ext cx="3756867" cy="696093"/>
          </a:xfrm>
          <a:prstGeom prst="rect">
            <a:avLst/>
          </a:prstGeom>
        </p:spPr>
        <p:txBody>
          <a:bodyPr vert="horz" lIns="91440" tIns="45720" rIns="91440" bIns="45720" rtlCol="0" anchor="t">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800" dirty="0">
                <a:latin typeface="Franklin Gothic Book"/>
                <a:ea typeface="Cambria"/>
                <a:cs typeface="Calibri"/>
              </a:rPr>
              <a:t>BBD451 ENDSEMESTER PRESENTATION</a:t>
            </a:r>
            <a:endParaRPr lang="en-US" dirty="0"/>
          </a:p>
        </p:txBody>
      </p:sp>
      <p:sp>
        <p:nvSpPr>
          <p:cNvPr id="8" name="Subtitle 2">
            <a:extLst>
              <a:ext uri="{FF2B5EF4-FFF2-40B4-BE49-F238E27FC236}">
                <a16:creationId xmlns:a16="http://schemas.microsoft.com/office/drawing/2014/main" id="{6A47512A-ED50-492D-B946-FFEB48366075}"/>
              </a:ext>
            </a:extLst>
          </p:cNvPr>
          <p:cNvSpPr txBox="1">
            <a:spLocks/>
          </p:cNvSpPr>
          <p:nvPr/>
        </p:nvSpPr>
        <p:spPr>
          <a:xfrm>
            <a:off x="6849570" y="5096231"/>
            <a:ext cx="4143337" cy="696093"/>
          </a:xfrm>
          <a:prstGeom prst="rect">
            <a:avLst/>
          </a:prstGeom>
        </p:spPr>
        <p:txBody>
          <a:bodyPr vert="horz" lIns="91440" tIns="45720" rIns="91440" bIns="45720" rtlCol="0" anchor="t">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800">
                <a:latin typeface="Franklin Gothic Book"/>
                <a:ea typeface="Cambria"/>
                <a:cs typeface="Calibri"/>
              </a:rPr>
              <a:t>Faculty mentor: AMIT DAS</a:t>
            </a:r>
            <a:endParaRPr lang="en-US"/>
          </a:p>
        </p:txBody>
      </p:sp>
      <p:sp>
        <p:nvSpPr>
          <p:cNvPr id="9" name="Slide Number Placeholder 8">
            <a:extLst>
              <a:ext uri="{FF2B5EF4-FFF2-40B4-BE49-F238E27FC236}">
                <a16:creationId xmlns:a16="http://schemas.microsoft.com/office/drawing/2014/main" id="{1A50467F-D579-7BD9-0887-6EDDE0BBB4AD}"/>
              </a:ext>
            </a:extLst>
          </p:cNvPr>
          <p:cNvSpPr>
            <a:spLocks noGrp="1"/>
          </p:cNvSpPr>
          <p:nvPr>
            <p:ph type="sldNum" sz="quarter" idx="12"/>
          </p:nvPr>
        </p:nvSpPr>
        <p:spPr/>
        <p:txBody>
          <a:bodyPr/>
          <a:lstStyle/>
          <a:p>
            <a:fld id="{69E57DC2-970A-4B3E-BB1C-7A09969E49DF}" type="slidenum">
              <a:rPr lang="en-US" dirty="0"/>
              <a:pPr/>
              <a:t>1</a:t>
            </a:fld>
            <a:endParaRPr lang="en-US"/>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A graph of a graph&#10;&#10;Description automatically generated">
            <a:extLst>
              <a:ext uri="{FF2B5EF4-FFF2-40B4-BE49-F238E27FC236}">
                <a16:creationId xmlns:a16="http://schemas.microsoft.com/office/drawing/2014/main" id="{8967D65B-5E45-8BA9-86B1-B138847BA4C8}"/>
              </a:ext>
            </a:extLst>
          </p:cNvPr>
          <p:cNvPicPr>
            <a:picLocks noChangeAspect="1"/>
          </p:cNvPicPr>
          <p:nvPr/>
        </p:nvPicPr>
        <p:blipFill>
          <a:blip r:embed="rId3"/>
          <a:stretch>
            <a:fillRect/>
          </a:stretch>
        </p:blipFill>
        <p:spPr>
          <a:xfrm>
            <a:off x="613485" y="1213393"/>
            <a:ext cx="4776933" cy="2457631"/>
          </a:xfrm>
          <a:prstGeom prst="rect">
            <a:avLst/>
          </a:prstGeom>
        </p:spPr>
      </p:pic>
      <p:sp>
        <p:nvSpPr>
          <p:cNvPr id="2" name="Title 1">
            <a:extLst>
              <a:ext uri="{FF2B5EF4-FFF2-40B4-BE49-F238E27FC236}">
                <a16:creationId xmlns:a16="http://schemas.microsoft.com/office/drawing/2014/main" id="{E072AF1F-EFA3-8587-D123-1F8F7420FB99}"/>
              </a:ext>
            </a:extLst>
          </p:cNvPr>
          <p:cNvSpPr>
            <a:spLocks noGrp="1"/>
          </p:cNvSpPr>
          <p:nvPr>
            <p:ph type="title"/>
          </p:nvPr>
        </p:nvSpPr>
        <p:spPr>
          <a:xfrm>
            <a:off x="3267320" y="164274"/>
            <a:ext cx="6346371" cy="816429"/>
          </a:xfrm>
        </p:spPr>
        <p:txBody>
          <a:bodyPr>
            <a:normAutofit/>
          </a:bodyPr>
          <a:lstStyle/>
          <a:p>
            <a:r>
              <a:rPr lang="en-US" b="1" dirty="0"/>
              <a:t>RESULTS AND DISCUSSION</a:t>
            </a:r>
          </a:p>
        </p:txBody>
      </p:sp>
      <p:sp>
        <p:nvSpPr>
          <p:cNvPr id="3" name="TextBox 2">
            <a:extLst>
              <a:ext uri="{FF2B5EF4-FFF2-40B4-BE49-F238E27FC236}">
                <a16:creationId xmlns:a16="http://schemas.microsoft.com/office/drawing/2014/main" id="{E8753F67-BFF9-763F-5E54-5B33C90A94B8}"/>
              </a:ext>
            </a:extLst>
          </p:cNvPr>
          <p:cNvSpPr txBox="1"/>
          <p:nvPr/>
        </p:nvSpPr>
        <p:spPr>
          <a:xfrm>
            <a:off x="1376624" y="341644"/>
            <a:ext cx="184731" cy="369332"/>
          </a:xfrm>
          <a:prstGeom prst="rect">
            <a:avLst/>
          </a:prstGeom>
          <a:noFill/>
        </p:spPr>
        <p:txBody>
          <a:bodyPr wrap="none" rtlCol="0">
            <a:spAutoFit/>
          </a:bodyPr>
          <a:lstStyle/>
          <a:p>
            <a:endParaRPr lang="en-US"/>
          </a:p>
        </p:txBody>
      </p:sp>
      <p:sp>
        <p:nvSpPr>
          <p:cNvPr id="16" name="TextBox 15">
            <a:extLst>
              <a:ext uri="{FF2B5EF4-FFF2-40B4-BE49-F238E27FC236}">
                <a16:creationId xmlns:a16="http://schemas.microsoft.com/office/drawing/2014/main" id="{FDDAE215-FBEE-474E-7664-27EEC187B7C2}"/>
              </a:ext>
            </a:extLst>
          </p:cNvPr>
          <p:cNvSpPr txBox="1"/>
          <p:nvPr/>
        </p:nvSpPr>
        <p:spPr>
          <a:xfrm>
            <a:off x="5094091" y="894340"/>
            <a:ext cx="2007024" cy="369332"/>
          </a:xfrm>
          <a:prstGeom prst="rect">
            <a:avLst/>
          </a:prstGeom>
          <a:noFill/>
        </p:spPr>
        <p:txBody>
          <a:bodyPr wrap="none" rtlCol="0">
            <a:spAutoFit/>
          </a:bodyPr>
          <a:lstStyle/>
          <a:p>
            <a:r>
              <a:rPr lang="en-US" dirty="0"/>
              <a:t>RabX1 vs Wild Type</a:t>
            </a:r>
          </a:p>
        </p:txBody>
      </p:sp>
      <p:grpSp>
        <p:nvGrpSpPr>
          <p:cNvPr id="22" name="Group 21">
            <a:extLst>
              <a:ext uri="{FF2B5EF4-FFF2-40B4-BE49-F238E27FC236}">
                <a16:creationId xmlns:a16="http://schemas.microsoft.com/office/drawing/2014/main" id="{8E541F4F-4614-D353-DC7F-3F7AD3115F1F}"/>
              </a:ext>
            </a:extLst>
          </p:cNvPr>
          <p:cNvGrpSpPr/>
          <p:nvPr/>
        </p:nvGrpSpPr>
        <p:grpSpPr>
          <a:xfrm>
            <a:off x="571105" y="1338199"/>
            <a:ext cx="11367486" cy="2954099"/>
            <a:chOff x="709328" y="1894135"/>
            <a:chExt cx="11367486" cy="2954099"/>
          </a:xfrm>
        </p:grpSpPr>
        <p:sp>
          <p:nvSpPr>
            <p:cNvPr id="9" name="TextBox 8">
              <a:extLst>
                <a:ext uri="{FF2B5EF4-FFF2-40B4-BE49-F238E27FC236}">
                  <a16:creationId xmlns:a16="http://schemas.microsoft.com/office/drawing/2014/main" id="{40932D2B-4022-CAEF-EB12-42A7AD828F5A}"/>
                </a:ext>
              </a:extLst>
            </p:cNvPr>
            <p:cNvSpPr txBox="1"/>
            <p:nvPr/>
          </p:nvSpPr>
          <p:spPr>
            <a:xfrm>
              <a:off x="709328" y="4325200"/>
              <a:ext cx="5386672" cy="523034"/>
            </a:xfrm>
            <a:prstGeom prst="rect">
              <a:avLst/>
            </a:prstGeom>
            <a:noFill/>
          </p:spPr>
          <p:txBody>
            <a:bodyPr wrap="square" rtlCol="0">
              <a:spAutoFit/>
            </a:bodyPr>
            <a:lstStyle/>
            <a:p>
              <a:r>
                <a:rPr lang="en-IN" sz="1400" dirty="0">
                  <a:effectLst/>
                  <a:ea typeface="Times New Roman" panose="02020603050405020304" pitchFamily="18" charset="0"/>
                </a:rPr>
                <a:t>Fig 4.4  Depicting E cad molecules on cell surface of Mutant RabX1</a:t>
              </a:r>
            </a:p>
            <a:p>
              <a:endParaRPr lang="en-US" sz="1400" dirty="0"/>
            </a:p>
          </p:txBody>
        </p:sp>
        <p:grpSp>
          <p:nvGrpSpPr>
            <p:cNvPr id="5" name="Group 4">
              <a:extLst>
                <a:ext uri="{FF2B5EF4-FFF2-40B4-BE49-F238E27FC236}">
                  <a16:creationId xmlns:a16="http://schemas.microsoft.com/office/drawing/2014/main" id="{7EEEB947-F16B-3E5A-4F04-52A28B3949D0}"/>
                </a:ext>
              </a:extLst>
            </p:cNvPr>
            <p:cNvGrpSpPr/>
            <p:nvPr/>
          </p:nvGrpSpPr>
          <p:grpSpPr>
            <a:xfrm>
              <a:off x="6690142" y="1894135"/>
              <a:ext cx="5386672" cy="2954099"/>
              <a:chOff x="3267320" y="3868007"/>
              <a:chExt cx="5386672" cy="2954099"/>
            </a:xfrm>
          </p:grpSpPr>
          <p:pic>
            <p:nvPicPr>
              <p:cNvPr id="13" name="Picture 12">
                <a:extLst>
                  <a:ext uri="{FF2B5EF4-FFF2-40B4-BE49-F238E27FC236}">
                    <a16:creationId xmlns:a16="http://schemas.microsoft.com/office/drawing/2014/main" id="{D0F29084-BC8F-036E-DDC1-4E0821B8E0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7320" y="3868007"/>
                <a:ext cx="4776933" cy="2457797"/>
              </a:xfrm>
              <a:prstGeom prst="rect">
                <a:avLst/>
              </a:prstGeom>
            </p:spPr>
          </p:pic>
          <p:sp>
            <p:nvSpPr>
              <p:cNvPr id="15" name="TextBox 14">
                <a:extLst>
                  <a:ext uri="{FF2B5EF4-FFF2-40B4-BE49-F238E27FC236}">
                    <a16:creationId xmlns:a16="http://schemas.microsoft.com/office/drawing/2014/main" id="{C779B415-99E8-108C-5A87-F0840377BB11}"/>
                  </a:ext>
                </a:extLst>
              </p:cNvPr>
              <p:cNvSpPr txBox="1"/>
              <p:nvPr/>
            </p:nvSpPr>
            <p:spPr>
              <a:xfrm>
                <a:off x="3267320" y="6299072"/>
                <a:ext cx="5386672" cy="523034"/>
              </a:xfrm>
              <a:prstGeom prst="rect">
                <a:avLst/>
              </a:prstGeom>
              <a:noFill/>
            </p:spPr>
            <p:txBody>
              <a:bodyPr wrap="square" rtlCol="0">
                <a:spAutoFit/>
              </a:bodyPr>
              <a:lstStyle/>
              <a:p>
                <a:r>
                  <a:rPr lang="en-IN" sz="1400" dirty="0">
                    <a:effectLst/>
                    <a:ea typeface="Times New Roman" panose="02020603050405020304" pitchFamily="18" charset="0"/>
                  </a:rPr>
                  <a:t>Fig 4.5  Depicting E cad molecules on cell surface of Wild Type</a:t>
                </a:r>
              </a:p>
              <a:p>
                <a:endParaRPr lang="en-US" sz="1400" dirty="0"/>
              </a:p>
            </p:txBody>
          </p:sp>
        </p:grpSp>
        <p:sp>
          <p:nvSpPr>
            <p:cNvPr id="18" name="Oval 17">
              <a:extLst>
                <a:ext uri="{FF2B5EF4-FFF2-40B4-BE49-F238E27FC236}">
                  <a16:creationId xmlns:a16="http://schemas.microsoft.com/office/drawing/2014/main" id="{55342AD4-9FDC-42B9-0663-BAF2B784E42D}"/>
                </a:ext>
              </a:extLst>
            </p:cNvPr>
            <p:cNvSpPr/>
            <p:nvPr/>
          </p:nvSpPr>
          <p:spPr>
            <a:xfrm>
              <a:off x="1874925" y="2752919"/>
              <a:ext cx="370114" cy="370114"/>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descr="A graph of a line graph&#10;&#10;Description automatically generated">
            <a:extLst>
              <a:ext uri="{FF2B5EF4-FFF2-40B4-BE49-F238E27FC236}">
                <a16:creationId xmlns:a16="http://schemas.microsoft.com/office/drawing/2014/main" id="{3BF82E2D-C924-96DD-10B7-1B5A6BD5D8B6}"/>
              </a:ext>
            </a:extLst>
          </p:cNvPr>
          <p:cNvPicPr>
            <a:picLocks noChangeAspect="1"/>
          </p:cNvPicPr>
          <p:nvPr/>
        </p:nvPicPr>
        <p:blipFill>
          <a:blip r:embed="rId5"/>
          <a:stretch>
            <a:fillRect/>
          </a:stretch>
        </p:blipFill>
        <p:spPr>
          <a:xfrm>
            <a:off x="3346483" y="4030781"/>
            <a:ext cx="4995368" cy="2570010"/>
          </a:xfrm>
          <a:prstGeom prst="rect">
            <a:avLst/>
          </a:prstGeom>
        </p:spPr>
      </p:pic>
      <p:sp>
        <p:nvSpPr>
          <p:cNvPr id="25" name="TextBox 24">
            <a:extLst>
              <a:ext uri="{FF2B5EF4-FFF2-40B4-BE49-F238E27FC236}">
                <a16:creationId xmlns:a16="http://schemas.microsoft.com/office/drawing/2014/main" id="{9DA03013-A93D-5B9F-901F-33EB9511B0F4}"/>
              </a:ext>
            </a:extLst>
          </p:cNvPr>
          <p:cNvSpPr txBox="1"/>
          <p:nvPr/>
        </p:nvSpPr>
        <p:spPr>
          <a:xfrm>
            <a:off x="3264441" y="6461846"/>
            <a:ext cx="5386672" cy="523034"/>
          </a:xfrm>
          <a:prstGeom prst="rect">
            <a:avLst/>
          </a:prstGeom>
          <a:noFill/>
        </p:spPr>
        <p:txBody>
          <a:bodyPr wrap="square" rtlCol="0">
            <a:spAutoFit/>
          </a:bodyPr>
          <a:lstStyle/>
          <a:p>
            <a:r>
              <a:rPr lang="en-IN" sz="1400" dirty="0">
                <a:effectLst/>
                <a:ea typeface="Times New Roman" panose="02020603050405020304" pitchFamily="18" charset="0"/>
              </a:rPr>
              <a:t>Fig 4.6  Depicting E cad molecules on cell surface of Mutant RabX1</a:t>
            </a:r>
          </a:p>
          <a:p>
            <a:endParaRPr lang="en-US" sz="1400" dirty="0"/>
          </a:p>
        </p:txBody>
      </p:sp>
      <p:cxnSp>
        <p:nvCxnSpPr>
          <p:cNvPr id="27" name="Straight Arrow Connector 26">
            <a:extLst>
              <a:ext uri="{FF2B5EF4-FFF2-40B4-BE49-F238E27FC236}">
                <a16:creationId xmlns:a16="http://schemas.microsoft.com/office/drawing/2014/main" id="{2DDB6340-F1BC-3994-B9F9-F3F537EB9FC5}"/>
              </a:ext>
            </a:extLst>
          </p:cNvPr>
          <p:cNvCxnSpPr>
            <a:cxnSpLocks/>
          </p:cNvCxnSpPr>
          <p:nvPr/>
        </p:nvCxnSpPr>
        <p:spPr>
          <a:xfrm>
            <a:off x="1736702" y="2445789"/>
            <a:ext cx="2268139" cy="320265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C0CB03-244F-53C5-DC94-BA0B4535126A}"/>
              </a:ext>
            </a:extLst>
          </p:cNvPr>
          <p:cNvCxnSpPr>
            <a:cxnSpLocks/>
            <a:stCxn id="18" idx="6"/>
          </p:cNvCxnSpPr>
          <p:nvPr/>
        </p:nvCxnSpPr>
        <p:spPr>
          <a:xfrm>
            <a:off x="2106816" y="2382040"/>
            <a:ext cx="5785327" cy="345270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FA8EF1C-8CB5-2131-557B-D4D2C491EF30}"/>
              </a:ext>
            </a:extLst>
          </p:cNvPr>
          <p:cNvCxnSpPr>
            <a:cxnSpLocks/>
          </p:cNvCxnSpPr>
          <p:nvPr/>
        </p:nvCxnSpPr>
        <p:spPr>
          <a:xfrm flipH="1">
            <a:off x="3897086" y="2553732"/>
            <a:ext cx="4074651" cy="244281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4329EF-2FF7-7051-7EE4-E1DE7887C434}"/>
              </a:ext>
            </a:extLst>
          </p:cNvPr>
          <p:cNvCxnSpPr>
            <a:cxnSpLocks/>
          </p:cNvCxnSpPr>
          <p:nvPr/>
        </p:nvCxnSpPr>
        <p:spPr>
          <a:xfrm flipH="1">
            <a:off x="7815943" y="2553732"/>
            <a:ext cx="525908" cy="206181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4610E1D8-95C6-F989-FCC0-C56E30D684E8}"/>
              </a:ext>
            </a:extLst>
          </p:cNvPr>
          <p:cNvSpPr/>
          <p:nvPr/>
        </p:nvSpPr>
        <p:spPr>
          <a:xfrm>
            <a:off x="7971737" y="2307771"/>
            <a:ext cx="370114" cy="391886"/>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52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AF1F-EFA3-8587-D123-1F8F7420FB99}"/>
              </a:ext>
            </a:extLst>
          </p:cNvPr>
          <p:cNvSpPr>
            <a:spLocks noGrp="1"/>
          </p:cNvSpPr>
          <p:nvPr>
            <p:ph type="title"/>
          </p:nvPr>
        </p:nvSpPr>
        <p:spPr>
          <a:xfrm>
            <a:off x="3267320" y="164274"/>
            <a:ext cx="6346371" cy="816429"/>
          </a:xfrm>
        </p:spPr>
        <p:txBody>
          <a:bodyPr>
            <a:normAutofit/>
          </a:bodyPr>
          <a:lstStyle/>
          <a:p>
            <a:r>
              <a:rPr lang="en-US" b="1" dirty="0"/>
              <a:t>RESULTS AND DISCUSSION</a:t>
            </a:r>
          </a:p>
        </p:txBody>
      </p:sp>
      <p:sp>
        <p:nvSpPr>
          <p:cNvPr id="3" name="TextBox 2">
            <a:extLst>
              <a:ext uri="{FF2B5EF4-FFF2-40B4-BE49-F238E27FC236}">
                <a16:creationId xmlns:a16="http://schemas.microsoft.com/office/drawing/2014/main" id="{E8753F67-BFF9-763F-5E54-5B33C90A94B8}"/>
              </a:ext>
            </a:extLst>
          </p:cNvPr>
          <p:cNvSpPr txBox="1"/>
          <p:nvPr/>
        </p:nvSpPr>
        <p:spPr>
          <a:xfrm>
            <a:off x="1376624" y="341644"/>
            <a:ext cx="184731" cy="369332"/>
          </a:xfrm>
          <a:prstGeom prst="rect">
            <a:avLst/>
          </a:prstGeom>
          <a:noFill/>
        </p:spPr>
        <p:txBody>
          <a:bodyPr wrap="none" rtlCol="0">
            <a:spAutoFit/>
          </a:bodyPr>
          <a:lstStyle/>
          <a:p>
            <a:endParaRPr lang="en-US"/>
          </a:p>
        </p:txBody>
      </p:sp>
      <p:grpSp>
        <p:nvGrpSpPr>
          <p:cNvPr id="21" name="Group 20">
            <a:extLst>
              <a:ext uri="{FF2B5EF4-FFF2-40B4-BE49-F238E27FC236}">
                <a16:creationId xmlns:a16="http://schemas.microsoft.com/office/drawing/2014/main" id="{40C84280-0A19-6520-DB6B-E19E1E7A84EC}"/>
              </a:ext>
            </a:extLst>
          </p:cNvPr>
          <p:cNvGrpSpPr/>
          <p:nvPr/>
        </p:nvGrpSpPr>
        <p:grpSpPr>
          <a:xfrm>
            <a:off x="3065587" y="910193"/>
            <a:ext cx="6060826" cy="5037614"/>
            <a:chOff x="1468989" y="980703"/>
            <a:chExt cx="6060826" cy="5037614"/>
          </a:xfrm>
        </p:grpSpPr>
        <p:pic>
          <p:nvPicPr>
            <p:cNvPr id="19" name="Picture 18" descr="A graph of a graph of efficiency&#10;&#10;Description automatically generated with medium confidence">
              <a:extLst>
                <a:ext uri="{FF2B5EF4-FFF2-40B4-BE49-F238E27FC236}">
                  <a16:creationId xmlns:a16="http://schemas.microsoft.com/office/drawing/2014/main" id="{46E8AD75-BAC2-EA62-E103-A970B9E72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647" y="980703"/>
              <a:ext cx="5731510" cy="4298950"/>
            </a:xfrm>
            <a:prstGeom prst="rect">
              <a:avLst/>
            </a:prstGeom>
          </p:spPr>
        </p:pic>
        <p:sp>
          <p:nvSpPr>
            <p:cNvPr id="20" name="TextBox 19">
              <a:extLst>
                <a:ext uri="{FF2B5EF4-FFF2-40B4-BE49-F238E27FC236}">
                  <a16:creationId xmlns:a16="http://schemas.microsoft.com/office/drawing/2014/main" id="{F065D0BD-1222-24A2-9384-8AFF06FB2E28}"/>
                </a:ext>
              </a:extLst>
            </p:cNvPr>
            <p:cNvSpPr txBox="1"/>
            <p:nvPr/>
          </p:nvSpPr>
          <p:spPr>
            <a:xfrm>
              <a:off x="1468989" y="5279653"/>
              <a:ext cx="6060826" cy="738664"/>
            </a:xfrm>
            <a:prstGeom prst="rect">
              <a:avLst/>
            </a:prstGeom>
            <a:noFill/>
          </p:spPr>
          <p:txBody>
            <a:bodyPr wrap="none" rtlCol="0">
              <a:spAutoFit/>
            </a:bodyPr>
            <a:lstStyle/>
            <a:p>
              <a:pPr algn="ctr"/>
              <a:r>
                <a:rPr lang="en-US" sz="1400" dirty="0"/>
                <a:t>Fig: 4.7 </a:t>
              </a:r>
              <a:r>
                <a:rPr lang="en-IN" sz="1400" dirty="0">
                  <a:effectLst/>
                  <a:ea typeface="Times New Roman" panose="02020603050405020304" pitchFamily="18" charset="0"/>
                </a:rPr>
                <a:t>Rab4 efficiency comparisons between all three cell types. Grey line being</a:t>
              </a:r>
            </a:p>
            <a:p>
              <a:pPr algn="ctr"/>
              <a:r>
                <a:rPr lang="en-IN" sz="1400" dirty="0">
                  <a:effectLst/>
                  <a:ea typeface="Times New Roman" panose="02020603050405020304" pitchFamily="18" charset="0"/>
                </a:rPr>
                <a:t> the Wild type, Blue line being the RabX1 and green being the Rab11</a:t>
              </a:r>
            </a:p>
            <a:p>
              <a:pPr algn="ctr"/>
              <a:endParaRPr lang="en-US" sz="1400" dirty="0"/>
            </a:p>
          </p:txBody>
        </p:sp>
      </p:grpSp>
    </p:spTree>
    <p:extLst>
      <p:ext uri="{BB962C8B-B14F-4D97-AF65-F5344CB8AC3E}">
        <p14:creationId xmlns:p14="http://schemas.microsoft.com/office/powerpoint/2010/main" val="328883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7A23-4A65-BF2A-C614-DB194B9DFEA1}"/>
              </a:ext>
            </a:extLst>
          </p:cNvPr>
          <p:cNvSpPr>
            <a:spLocks noGrp="1"/>
          </p:cNvSpPr>
          <p:nvPr>
            <p:ph type="title"/>
          </p:nvPr>
        </p:nvSpPr>
        <p:spPr>
          <a:xfrm>
            <a:off x="2696531" y="285541"/>
            <a:ext cx="6798933" cy="823686"/>
          </a:xfrm>
        </p:spPr>
        <p:txBody>
          <a:bodyPr>
            <a:normAutofit fontScale="90000"/>
          </a:bodyPr>
          <a:lstStyle/>
          <a:p>
            <a:r>
              <a:rPr lang="en-US" b="1" dirty="0"/>
              <a:t>SUMMARY AND CONCLUSION</a:t>
            </a:r>
          </a:p>
        </p:txBody>
      </p:sp>
      <p:sp>
        <p:nvSpPr>
          <p:cNvPr id="4" name="Slide Number Placeholder 3">
            <a:extLst>
              <a:ext uri="{FF2B5EF4-FFF2-40B4-BE49-F238E27FC236}">
                <a16:creationId xmlns:a16="http://schemas.microsoft.com/office/drawing/2014/main" id="{C5B1CAEB-A93E-9683-BDEB-106C678284BF}"/>
              </a:ext>
            </a:extLst>
          </p:cNvPr>
          <p:cNvSpPr>
            <a:spLocks noGrp="1"/>
          </p:cNvSpPr>
          <p:nvPr>
            <p:ph type="sldNum" sz="quarter" idx="12"/>
          </p:nvPr>
        </p:nvSpPr>
        <p:spPr/>
        <p:txBody>
          <a:bodyPr/>
          <a:lstStyle/>
          <a:p>
            <a:fld id="{69E57DC2-970A-4B3E-BB1C-7A09969E49DF}" type="slidenum">
              <a:rPr lang="en-US" smtClean="0"/>
              <a:t>12</a:t>
            </a:fld>
            <a:endParaRPr lang="en-US"/>
          </a:p>
        </p:txBody>
      </p:sp>
      <p:grpSp>
        <p:nvGrpSpPr>
          <p:cNvPr id="3" name="Group 2">
            <a:extLst>
              <a:ext uri="{FF2B5EF4-FFF2-40B4-BE49-F238E27FC236}">
                <a16:creationId xmlns:a16="http://schemas.microsoft.com/office/drawing/2014/main" id="{AB82F7D6-7130-DFE4-4559-647607CEC6BC}"/>
              </a:ext>
            </a:extLst>
          </p:cNvPr>
          <p:cNvGrpSpPr/>
          <p:nvPr/>
        </p:nvGrpSpPr>
        <p:grpSpPr>
          <a:xfrm>
            <a:off x="717032" y="1701476"/>
            <a:ext cx="10757933" cy="930350"/>
            <a:chOff x="942126" y="1805649"/>
            <a:chExt cx="10757933" cy="930350"/>
          </a:xfrm>
        </p:grpSpPr>
        <p:sp>
          <p:nvSpPr>
            <p:cNvPr id="5" name="Rounded Rectangle 4">
              <a:extLst>
                <a:ext uri="{FF2B5EF4-FFF2-40B4-BE49-F238E27FC236}">
                  <a16:creationId xmlns:a16="http://schemas.microsoft.com/office/drawing/2014/main" id="{52A747B0-2BF9-B3EC-989E-C5488EC06FB5}"/>
                </a:ext>
              </a:extLst>
            </p:cNvPr>
            <p:cNvSpPr/>
            <p:nvPr/>
          </p:nvSpPr>
          <p:spPr>
            <a:xfrm>
              <a:off x="942126" y="1805650"/>
              <a:ext cx="2852057" cy="930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Breaking down the recycling processes</a:t>
              </a:r>
            </a:p>
          </p:txBody>
        </p:sp>
        <p:sp>
          <p:nvSpPr>
            <p:cNvPr id="6" name="Rounded Rectangle 5">
              <a:extLst>
                <a:ext uri="{FF2B5EF4-FFF2-40B4-BE49-F238E27FC236}">
                  <a16:creationId xmlns:a16="http://schemas.microsoft.com/office/drawing/2014/main" id="{331F0426-0C94-4C05-51DD-538B1E7B77A3}"/>
                </a:ext>
              </a:extLst>
            </p:cNvPr>
            <p:cNvSpPr/>
            <p:nvPr/>
          </p:nvSpPr>
          <p:spPr>
            <a:xfrm>
              <a:off x="4895064" y="1805649"/>
              <a:ext cx="2852057" cy="930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Interplay between the recycling processes</a:t>
              </a:r>
            </a:p>
          </p:txBody>
        </p:sp>
        <p:sp>
          <p:nvSpPr>
            <p:cNvPr id="7" name="Rounded Rectangle 6">
              <a:extLst>
                <a:ext uri="{FF2B5EF4-FFF2-40B4-BE49-F238E27FC236}">
                  <a16:creationId xmlns:a16="http://schemas.microsoft.com/office/drawing/2014/main" id="{B551CB30-55B2-095E-7180-6D5E95E48688}"/>
                </a:ext>
              </a:extLst>
            </p:cNvPr>
            <p:cNvSpPr/>
            <p:nvPr/>
          </p:nvSpPr>
          <p:spPr>
            <a:xfrm>
              <a:off x="8848002" y="1805649"/>
              <a:ext cx="2852057" cy="930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Dynamic Model that interacts with itself</a:t>
              </a:r>
            </a:p>
          </p:txBody>
        </p:sp>
      </p:grpSp>
      <p:sp>
        <p:nvSpPr>
          <p:cNvPr id="8" name="Down Arrow 7">
            <a:extLst>
              <a:ext uri="{FF2B5EF4-FFF2-40B4-BE49-F238E27FC236}">
                <a16:creationId xmlns:a16="http://schemas.microsoft.com/office/drawing/2014/main" id="{E7191AD7-8B74-A62B-3C50-41C310FA241B}"/>
              </a:ext>
            </a:extLst>
          </p:cNvPr>
          <p:cNvSpPr/>
          <p:nvPr/>
        </p:nvSpPr>
        <p:spPr>
          <a:xfrm>
            <a:off x="1920240" y="2777490"/>
            <a:ext cx="457200" cy="1405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7350367A-AE49-D8D9-07F9-1DAE26B74389}"/>
              </a:ext>
            </a:extLst>
          </p:cNvPr>
          <p:cNvSpPr/>
          <p:nvPr/>
        </p:nvSpPr>
        <p:spPr>
          <a:xfrm>
            <a:off x="9753600" y="2777490"/>
            <a:ext cx="457200" cy="1405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87715DDE-C1C7-6056-5AFB-75B11E7969BA}"/>
              </a:ext>
            </a:extLst>
          </p:cNvPr>
          <p:cNvSpPr/>
          <p:nvPr/>
        </p:nvSpPr>
        <p:spPr>
          <a:xfrm>
            <a:off x="5867397" y="2777490"/>
            <a:ext cx="457200" cy="1405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37761A8B-A352-736C-90DE-E9D6832F3ECF}"/>
              </a:ext>
            </a:extLst>
          </p:cNvPr>
          <p:cNvSpPr/>
          <p:nvPr/>
        </p:nvSpPr>
        <p:spPr>
          <a:xfrm>
            <a:off x="457200" y="4400550"/>
            <a:ext cx="3360420" cy="2320925"/>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AD99AB60-4F67-004B-F41B-FD66A4B9BA74}"/>
              </a:ext>
            </a:extLst>
          </p:cNvPr>
          <p:cNvSpPr/>
          <p:nvPr/>
        </p:nvSpPr>
        <p:spPr>
          <a:xfrm>
            <a:off x="8340090" y="4400548"/>
            <a:ext cx="3360420" cy="2320925"/>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2AF6EF2-F42E-E208-1BE9-6C692EAAB502}"/>
              </a:ext>
            </a:extLst>
          </p:cNvPr>
          <p:cNvSpPr/>
          <p:nvPr/>
        </p:nvSpPr>
        <p:spPr>
          <a:xfrm>
            <a:off x="4415787" y="4400549"/>
            <a:ext cx="3360420" cy="2320925"/>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099D6F-9974-FC52-E16A-810864127776}"/>
              </a:ext>
            </a:extLst>
          </p:cNvPr>
          <p:cNvSpPr txBox="1"/>
          <p:nvPr/>
        </p:nvSpPr>
        <p:spPr>
          <a:xfrm>
            <a:off x="8622908" y="4776400"/>
            <a:ext cx="2852057" cy="1477328"/>
          </a:xfrm>
          <a:prstGeom prst="rect">
            <a:avLst/>
          </a:prstGeom>
          <a:noFill/>
        </p:spPr>
        <p:txBody>
          <a:bodyPr wrap="square" rtlCol="0">
            <a:spAutoFit/>
          </a:bodyPr>
          <a:lstStyle/>
          <a:p>
            <a:pPr algn="ctr"/>
            <a:r>
              <a:rPr lang="en-US" dirty="0"/>
              <a:t>Final Model representing E Cadherin molecules on cellular surface of three cell types which dynamically changes based on cell type</a:t>
            </a:r>
          </a:p>
        </p:txBody>
      </p:sp>
      <p:sp>
        <p:nvSpPr>
          <p:cNvPr id="18" name="TextBox 17">
            <a:extLst>
              <a:ext uri="{FF2B5EF4-FFF2-40B4-BE49-F238E27FC236}">
                <a16:creationId xmlns:a16="http://schemas.microsoft.com/office/drawing/2014/main" id="{3253F0D9-CD1B-13C7-30EB-81276CABA9CF}"/>
              </a:ext>
            </a:extLst>
          </p:cNvPr>
          <p:cNvSpPr txBox="1"/>
          <p:nvPr/>
        </p:nvSpPr>
        <p:spPr>
          <a:xfrm>
            <a:off x="4652826" y="4776400"/>
            <a:ext cx="2852057" cy="1477328"/>
          </a:xfrm>
          <a:prstGeom prst="rect">
            <a:avLst/>
          </a:prstGeom>
          <a:noFill/>
        </p:spPr>
        <p:txBody>
          <a:bodyPr wrap="square" rtlCol="0">
            <a:spAutoFit/>
          </a:bodyPr>
          <a:lstStyle/>
          <a:p>
            <a:pPr algn="ctr"/>
            <a:r>
              <a:rPr lang="en-US" dirty="0"/>
              <a:t>Efficiency of Rab4 protein and shut down of </a:t>
            </a:r>
            <a:r>
              <a:rPr lang="en-US" dirty="0" err="1"/>
              <a:t>Apicolateral</a:t>
            </a:r>
            <a:r>
              <a:rPr lang="en-US" dirty="0"/>
              <a:t> Exocytosis when Rab11 protein is not present</a:t>
            </a:r>
          </a:p>
        </p:txBody>
      </p:sp>
      <p:sp>
        <p:nvSpPr>
          <p:cNvPr id="20" name="TextBox 19">
            <a:extLst>
              <a:ext uri="{FF2B5EF4-FFF2-40B4-BE49-F238E27FC236}">
                <a16:creationId xmlns:a16="http://schemas.microsoft.com/office/drawing/2014/main" id="{6D23D264-7EA9-B1BD-287F-C23E21F03446}"/>
              </a:ext>
            </a:extLst>
          </p:cNvPr>
          <p:cNvSpPr txBox="1"/>
          <p:nvPr/>
        </p:nvSpPr>
        <p:spPr>
          <a:xfrm>
            <a:off x="685800" y="4914900"/>
            <a:ext cx="2883289" cy="1200329"/>
          </a:xfrm>
          <a:prstGeom prst="rect">
            <a:avLst/>
          </a:prstGeom>
          <a:noFill/>
        </p:spPr>
        <p:txBody>
          <a:bodyPr wrap="square" rtlCol="0">
            <a:spAutoFit/>
          </a:bodyPr>
          <a:lstStyle/>
          <a:p>
            <a:pPr algn="ctr"/>
            <a:r>
              <a:rPr lang="en-US" dirty="0"/>
              <a:t>Recycling process done via three mediums, </a:t>
            </a:r>
            <a:r>
              <a:rPr lang="en-US" dirty="0" err="1"/>
              <a:t>Apicolateral</a:t>
            </a:r>
            <a:r>
              <a:rPr lang="en-US" dirty="0"/>
              <a:t>, Lateral and Direct (Rab4) exocytosis</a:t>
            </a:r>
          </a:p>
        </p:txBody>
      </p:sp>
    </p:spTree>
    <p:extLst>
      <p:ext uri="{BB962C8B-B14F-4D97-AF65-F5344CB8AC3E}">
        <p14:creationId xmlns:p14="http://schemas.microsoft.com/office/powerpoint/2010/main" val="131233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2B40-DC47-77E2-BAC9-25316E0F0486}"/>
              </a:ext>
            </a:extLst>
          </p:cNvPr>
          <p:cNvSpPr>
            <a:spLocks noGrp="1"/>
          </p:cNvSpPr>
          <p:nvPr>
            <p:ph type="title"/>
          </p:nvPr>
        </p:nvSpPr>
        <p:spPr>
          <a:xfrm>
            <a:off x="4204335" y="289560"/>
            <a:ext cx="3783330" cy="891540"/>
          </a:xfrm>
        </p:spPr>
        <p:txBody>
          <a:bodyPr/>
          <a:lstStyle/>
          <a:p>
            <a:r>
              <a:rPr lang="en-US"/>
              <a:t>REFERENCES</a:t>
            </a:r>
          </a:p>
        </p:txBody>
      </p:sp>
      <p:sp>
        <p:nvSpPr>
          <p:cNvPr id="3" name="Content Placeholder 2">
            <a:extLst>
              <a:ext uri="{FF2B5EF4-FFF2-40B4-BE49-F238E27FC236}">
                <a16:creationId xmlns:a16="http://schemas.microsoft.com/office/drawing/2014/main" id="{4D1D363A-7757-6A94-DB43-A7EE840EE9B0}"/>
              </a:ext>
            </a:extLst>
          </p:cNvPr>
          <p:cNvSpPr>
            <a:spLocks noGrp="1"/>
          </p:cNvSpPr>
          <p:nvPr>
            <p:ph idx="1"/>
          </p:nvPr>
        </p:nvSpPr>
        <p:spPr>
          <a:xfrm>
            <a:off x="1467828" y="1181100"/>
            <a:ext cx="9601200" cy="5528310"/>
          </a:xfrm>
        </p:spPr>
        <p:txBody>
          <a:bodyPr>
            <a:noAutofit/>
          </a:bodyPr>
          <a:lstStyle/>
          <a:p>
            <a:pPr marL="342900" indent="-342900">
              <a:buFont typeface="+mj-lt"/>
              <a:buAutoNum type="arabicPeriod"/>
            </a:pPr>
            <a:r>
              <a:rPr lang="en-IN" sz="1800" b="0" i="0" dirty="0">
                <a:solidFill>
                  <a:schemeClr val="tx1"/>
                </a:solidFill>
                <a:effectLst/>
              </a:rPr>
              <a:t>Salon C, </a:t>
            </a:r>
            <a:r>
              <a:rPr lang="en-IN" sz="1800" b="0" i="0" dirty="0" err="1">
                <a:solidFill>
                  <a:schemeClr val="tx1"/>
                </a:solidFill>
                <a:effectLst/>
              </a:rPr>
              <a:t>Lantuejoul</a:t>
            </a:r>
            <a:r>
              <a:rPr lang="en-IN" sz="1800" b="0" i="0" dirty="0">
                <a:solidFill>
                  <a:schemeClr val="tx1"/>
                </a:solidFill>
                <a:effectLst/>
              </a:rPr>
              <a:t> S, </a:t>
            </a:r>
            <a:r>
              <a:rPr lang="en-IN" sz="1800" b="0" i="0" dirty="0" err="1">
                <a:solidFill>
                  <a:schemeClr val="tx1"/>
                </a:solidFill>
                <a:effectLst/>
              </a:rPr>
              <a:t>Eymin</a:t>
            </a:r>
            <a:r>
              <a:rPr lang="en-IN" sz="1800" b="0" i="0" dirty="0">
                <a:solidFill>
                  <a:schemeClr val="tx1"/>
                </a:solidFill>
                <a:effectLst/>
              </a:rPr>
              <a:t> B, </a:t>
            </a:r>
            <a:r>
              <a:rPr lang="en-IN" sz="1800" b="0" i="0" dirty="0" err="1">
                <a:solidFill>
                  <a:schemeClr val="tx1"/>
                </a:solidFill>
                <a:effectLst/>
              </a:rPr>
              <a:t>Gazzeri</a:t>
            </a:r>
            <a:r>
              <a:rPr lang="en-IN" sz="1800" b="0" i="0" dirty="0">
                <a:solidFill>
                  <a:schemeClr val="tx1"/>
                </a:solidFill>
                <a:effectLst/>
              </a:rPr>
              <a:t> S, Brambilla C, Brambilla E. The E-cadherin-beta-catenin complex and its implication in lung cancer progression and prognosis. Future Oncol. 2005 Oct;1(5):649-60. </a:t>
            </a:r>
            <a:r>
              <a:rPr lang="en-IN" sz="1800" b="0" i="0" dirty="0" err="1">
                <a:solidFill>
                  <a:schemeClr val="tx1"/>
                </a:solidFill>
                <a:effectLst/>
              </a:rPr>
              <a:t>doi</a:t>
            </a:r>
            <a:r>
              <a:rPr lang="en-IN" sz="1800" b="0" i="0" dirty="0">
                <a:solidFill>
                  <a:schemeClr val="tx1"/>
                </a:solidFill>
                <a:effectLst/>
              </a:rPr>
              <a:t>: 10.2217/14796694.1.5.649. PMID: 16556042. </a:t>
            </a:r>
          </a:p>
          <a:p>
            <a:pPr marL="342900" indent="-342900">
              <a:buFont typeface="+mj-lt"/>
              <a:buAutoNum type="arabicPeriod"/>
            </a:pPr>
            <a:r>
              <a:rPr lang="en-US" sz="1800" dirty="0" err="1">
                <a:solidFill>
                  <a:schemeClr val="tx1"/>
                </a:solidFill>
                <a:ea typeface="+mn-lt"/>
                <a:cs typeface="+mn-lt"/>
              </a:rPr>
              <a:t>Binh</a:t>
            </a:r>
            <a:r>
              <a:rPr lang="en-US" sz="1800" dirty="0">
                <a:solidFill>
                  <a:schemeClr val="tx1"/>
                </a:solidFill>
                <a:ea typeface="+mn-lt"/>
                <a:cs typeface="+mn-lt"/>
              </a:rPr>
              <a:t>-An Truong </a:t>
            </a:r>
            <a:r>
              <a:rPr lang="en-US" sz="1800" dirty="0" err="1">
                <a:solidFill>
                  <a:schemeClr val="tx1"/>
                </a:solidFill>
                <a:ea typeface="+mn-lt"/>
                <a:cs typeface="+mn-lt"/>
              </a:rPr>
              <a:t>Quang.et.al</a:t>
            </a:r>
            <a:r>
              <a:rPr lang="en-US" sz="1800" dirty="0">
                <a:solidFill>
                  <a:schemeClr val="tx1"/>
                </a:solidFill>
                <a:ea typeface="+mn-lt"/>
                <a:cs typeface="+mn-lt"/>
              </a:rPr>
              <a:t>– “Principles of E-Cadherin Supramolecular Organization In Vivo”, Current Biology 23, pg. 2197-2207(2013) </a:t>
            </a:r>
            <a:endParaRPr lang="en-US" sz="1800" dirty="0">
              <a:solidFill>
                <a:schemeClr val="tx1"/>
              </a:solidFill>
            </a:endParaRPr>
          </a:p>
          <a:p>
            <a:pPr marL="342900" indent="-342900">
              <a:buFont typeface="+mj-lt"/>
              <a:buAutoNum type="arabicPeriod"/>
            </a:pPr>
            <a:r>
              <a:rPr lang="en-IN" sz="1800" b="0" i="0" dirty="0">
                <a:solidFill>
                  <a:schemeClr val="tx1"/>
                </a:solidFill>
                <a:effectLst/>
              </a:rPr>
              <a:t>Yap AS, Gomez GA, Parton RG. </a:t>
            </a:r>
            <a:r>
              <a:rPr lang="en-IN" sz="1800" b="0" i="0" dirty="0" err="1">
                <a:solidFill>
                  <a:schemeClr val="tx1"/>
                </a:solidFill>
                <a:effectLst/>
              </a:rPr>
              <a:t>Adherens</a:t>
            </a:r>
            <a:r>
              <a:rPr lang="en-IN" sz="1800" b="0" i="0" dirty="0">
                <a:solidFill>
                  <a:schemeClr val="tx1"/>
                </a:solidFill>
                <a:effectLst/>
              </a:rPr>
              <a:t> Junctions Revisualized: Organizing Cadherins as </a:t>
            </a:r>
            <a:r>
              <a:rPr lang="en-IN" sz="1800" b="0" i="0" dirty="0" err="1">
                <a:solidFill>
                  <a:schemeClr val="tx1"/>
                </a:solidFill>
                <a:effectLst/>
              </a:rPr>
              <a:t>Nanoassemblies</a:t>
            </a:r>
            <a:r>
              <a:rPr lang="en-IN" sz="1800" b="0" i="0" dirty="0">
                <a:solidFill>
                  <a:schemeClr val="tx1"/>
                </a:solidFill>
                <a:effectLst/>
              </a:rPr>
              <a:t>. Dev Cell. 2015 Oct 12;35(1):12-20. </a:t>
            </a:r>
            <a:r>
              <a:rPr lang="en-IN" sz="1800" b="0" i="0" dirty="0" err="1">
                <a:solidFill>
                  <a:schemeClr val="tx1"/>
                </a:solidFill>
                <a:effectLst/>
              </a:rPr>
              <a:t>doi</a:t>
            </a:r>
            <a:r>
              <a:rPr lang="en-IN" sz="1800" b="0" i="0" dirty="0">
                <a:solidFill>
                  <a:schemeClr val="tx1"/>
                </a:solidFill>
                <a:effectLst/>
              </a:rPr>
              <a:t>: 10.1016/j.devcel.2015.09.012. PMID: 26460944. </a:t>
            </a:r>
          </a:p>
          <a:p>
            <a:pPr marL="342900" indent="-342900">
              <a:buFont typeface="+mj-lt"/>
              <a:buAutoNum type="arabicPeriod"/>
            </a:pPr>
            <a:r>
              <a:rPr lang="en-US" sz="1800" dirty="0" err="1">
                <a:solidFill>
                  <a:schemeClr val="tx1"/>
                </a:solidFill>
                <a:ea typeface="+mn-lt"/>
                <a:cs typeface="+mn-lt"/>
              </a:rPr>
              <a:t>Woichansky</a:t>
            </a:r>
            <a:r>
              <a:rPr lang="en-US" sz="1800" dirty="0">
                <a:solidFill>
                  <a:schemeClr val="tx1"/>
                </a:solidFill>
                <a:ea typeface="+mn-lt"/>
                <a:cs typeface="+mn-lt"/>
              </a:rPr>
              <a:t> I, Beretta CA, </a:t>
            </a:r>
            <a:r>
              <a:rPr lang="en-US" sz="1800" dirty="0" err="1">
                <a:solidFill>
                  <a:schemeClr val="tx1"/>
                </a:solidFill>
                <a:ea typeface="+mn-lt"/>
                <a:cs typeface="+mn-lt"/>
              </a:rPr>
              <a:t>Berns</a:t>
            </a:r>
            <a:r>
              <a:rPr lang="en-US" sz="1800" dirty="0">
                <a:solidFill>
                  <a:schemeClr val="tx1"/>
                </a:solidFill>
                <a:ea typeface="+mn-lt"/>
                <a:cs typeface="+mn-lt"/>
              </a:rPr>
              <a:t> N, </a:t>
            </a:r>
            <a:r>
              <a:rPr lang="en-US" sz="1800" dirty="0" err="1">
                <a:solidFill>
                  <a:schemeClr val="tx1"/>
                </a:solidFill>
                <a:ea typeface="+mn-lt"/>
                <a:cs typeface="+mn-lt"/>
              </a:rPr>
              <a:t>Riechmann</a:t>
            </a:r>
            <a:r>
              <a:rPr lang="en-US" sz="1800" dirty="0">
                <a:solidFill>
                  <a:schemeClr val="tx1"/>
                </a:solidFill>
                <a:ea typeface="+mn-lt"/>
                <a:cs typeface="+mn-lt"/>
              </a:rPr>
              <a:t> V. Three mechanisms control E-cadherin localization to the zonula </a:t>
            </a:r>
            <a:r>
              <a:rPr lang="en-US" sz="1800" dirty="0" err="1">
                <a:solidFill>
                  <a:schemeClr val="tx1"/>
                </a:solidFill>
                <a:ea typeface="+mn-lt"/>
                <a:cs typeface="+mn-lt"/>
              </a:rPr>
              <a:t>adherens</a:t>
            </a:r>
            <a:r>
              <a:rPr lang="en-US" sz="1800" dirty="0">
                <a:solidFill>
                  <a:schemeClr val="tx1"/>
                </a:solidFill>
                <a:ea typeface="+mn-lt"/>
                <a:cs typeface="+mn-lt"/>
              </a:rPr>
              <a:t>. Nat </a:t>
            </a:r>
            <a:r>
              <a:rPr lang="en-US" sz="1800" dirty="0" err="1">
                <a:solidFill>
                  <a:schemeClr val="tx1"/>
                </a:solidFill>
                <a:ea typeface="+mn-lt"/>
                <a:cs typeface="+mn-lt"/>
              </a:rPr>
              <a:t>Commun</a:t>
            </a:r>
            <a:r>
              <a:rPr lang="en-US" sz="1800" dirty="0">
                <a:solidFill>
                  <a:schemeClr val="tx1"/>
                </a:solidFill>
                <a:ea typeface="+mn-lt"/>
                <a:cs typeface="+mn-lt"/>
              </a:rPr>
              <a:t>. 2016 Mar 10;7:10834. </a:t>
            </a:r>
            <a:r>
              <a:rPr lang="en-US" sz="1800" dirty="0" err="1">
                <a:solidFill>
                  <a:schemeClr val="tx1"/>
                </a:solidFill>
                <a:ea typeface="+mn-lt"/>
                <a:cs typeface="+mn-lt"/>
              </a:rPr>
              <a:t>doi</a:t>
            </a:r>
            <a:r>
              <a:rPr lang="en-US" sz="1800" dirty="0">
                <a:solidFill>
                  <a:schemeClr val="tx1"/>
                </a:solidFill>
                <a:ea typeface="+mn-lt"/>
                <a:cs typeface="+mn-lt"/>
              </a:rPr>
              <a:t>: 10.1038/ncomms10834. PMID: 26960923; PMCID: PMC4792928. </a:t>
            </a:r>
          </a:p>
          <a:p>
            <a:pPr marL="342900" indent="-342900">
              <a:buFont typeface="+mj-lt"/>
              <a:buAutoNum type="arabicPeriod"/>
            </a:pPr>
            <a:r>
              <a:rPr lang="en-IN" sz="1800" dirty="0" err="1">
                <a:solidFill>
                  <a:schemeClr val="tx1"/>
                </a:solidFill>
                <a:effectLst/>
              </a:rPr>
              <a:t>Radhikha</a:t>
            </a:r>
            <a:r>
              <a:rPr lang="en-IN" sz="1800" dirty="0">
                <a:solidFill>
                  <a:schemeClr val="tx1"/>
                </a:solidFill>
                <a:effectLst/>
              </a:rPr>
              <a:t> </a:t>
            </a:r>
            <a:r>
              <a:rPr lang="en-IN" sz="1800" dirty="0" err="1">
                <a:solidFill>
                  <a:schemeClr val="tx1"/>
                </a:solidFill>
                <a:effectLst/>
              </a:rPr>
              <a:t>Bagmare</a:t>
            </a:r>
            <a:r>
              <a:rPr lang="en-IN" sz="1800" dirty="0">
                <a:solidFill>
                  <a:schemeClr val="tx1"/>
                </a:solidFill>
                <a:effectLst/>
              </a:rPr>
              <a:t> </a:t>
            </a:r>
            <a:r>
              <a:rPr lang="en-IN" sz="1800" dirty="0" err="1">
                <a:solidFill>
                  <a:schemeClr val="tx1"/>
                </a:solidFill>
                <a:effectLst/>
              </a:rPr>
              <a:t>Endterm</a:t>
            </a:r>
            <a:r>
              <a:rPr lang="en-IN" sz="1800" dirty="0">
                <a:solidFill>
                  <a:schemeClr val="tx1"/>
                </a:solidFill>
                <a:effectLst/>
              </a:rPr>
              <a:t> Report for BBD451, Batch of 2019 Biotechnology and Biochemical Engineering https://</a:t>
            </a:r>
            <a:r>
              <a:rPr lang="en-IN" sz="1800" dirty="0" err="1">
                <a:solidFill>
                  <a:schemeClr val="tx1"/>
                </a:solidFill>
                <a:effectLst/>
              </a:rPr>
              <a:t>drive.google.com</a:t>
            </a:r>
            <a:r>
              <a:rPr lang="en-IN" sz="1800" dirty="0">
                <a:solidFill>
                  <a:schemeClr val="tx1"/>
                </a:solidFill>
                <a:effectLst/>
              </a:rPr>
              <a:t>/file/d/1e7- eAMUzLDibqPVemeewOvpuhIl3IuFm/</a:t>
            </a:r>
            <a:r>
              <a:rPr lang="en-IN" sz="1800" dirty="0" err="1">
                <a:solidFill>
                  <a:schemeClr val="tx1"/>
                </a:solidFill>
                <a:effectLst/>
              </a:rPr>
              <a:t>view?usp</a:t>
            </a:r>
            <a:r>
              <a:rPr lang="en-IN" sz="1800" dirty="0">
                <a:solidFill>
                  <a:schemeClr val="tx1"/>
                </a:solidFill>
                <a:effectLst/>
              </a:rPr>
              <a:t>=sharing </a:t>
            </a:r>
            <a:endParaRPr lang="en-IN" sz="1800" dirty="0">
              <a:solidFill>
                <a:schemeClr val="tx1"/>
              </a:solidFill>
            </a:endParaRPr>
          </a:p>
          <a:p>
            <a:pPr marL="0" indent="0">
              <a:buNone/>
            </a:pPr>
            <a:endParaRPr lang="en-US" sz="1800" dirty="0">
              <a:solidFill>
                <a:schemeClr val="tx1"/>
              </a:solidFill>
            </a:endParaRPr>
          </a:p>
        </p:txBody>
      </p:sp>
      <p:sp>
        <p:nvSpPr>
          <p:cNvPr id="4" name="Slide Number Placeholder 3">
            <a:extLst>
              <a:ext uri="{FF2B5EF4-FFF2-40B4-BE49-F238E27FC236}">
                <a16:creationId xmlns:a16="http://schemas.microsoft.com/office/drawing/2014/main" id="{0243A8C1-93A8-6F47-1BC1-1BF05D81FFA2}"/>
              </a:ext>
            </a:extLst>
          </p:cNvPr>
          <p:cNvSpPr>
            <a:spLocks noGrp="1"/>
          </p:cNvSpPr>
          <p:nvPr>
            <p:ph type="sldNum" sz="quarter" idx="12"/>
          </p:nvPr>
        </p:nvSpPr>
        <p:spPr/>
        <p:txBody>
          <a:bodyPr/>
          <a:lstStyle/>
          <a:p>
            <a:fld id="{69E57DC2-970A-4B3E-BB1C-7A09969E49DF}" type="slidenum">
              <a:rPr lang="en-US" smtClean="0"/>
              <a:t>13</a:t>
            </a:fld>
            <a:endParaRPr lang="en-US"/>
          </a:p>
        </p:txBody>
      </p:sp>
    </p:spTree>
    <p:extLst>
      <p:ext uri="{BB962C8B-B14F-4D97-AF65-F5344CB8AC3E}">
        <p14:creationId xmlns:p14="http://schemas.microsoft.com/office/powerpoint/2010/main" val="108873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9604-5A12-24D5-0E04-46FB4432CC38}"/>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5128B810-7A18-D78E-CB0C-671E26A1257E}"/>
              </a:ext>
            </a:extLst>
          </p:cNvPr>
          <p:cNvSpPr>
            <a:spLocks noGrp="1"/>
          </p:cNvSpPr>
          <p:nvPr>
            <p:ph type="subTitle" idx="1"/>
          </p:nvPr>
        </p:nvSpPr>
        <p:spPr/>
        <p:txBody>
          <a:bodyPr/>
          <a:lstStyle/>
          <a:p>
            <a:r>
              <a:rPr lang="en-US"/>
              <a:t>Any Questions?</a:t>
            </a:r>
          </a:p>
        </p:txBody>
      </p:sp>
      <p:sp>
        <p:nvSpPr>
          <p:cNvPr id="4" name="Slide Number Placeholder 3">
            <a:extLst>
              <a:ext uri="{FF2B5EF4-FFF2-40B4-BE49-F238E27FC236}">
                <a16:creationId xmlns:a16="http://schemas.microsoft.com/office/drawing/2014/main" id="{B15F9367-E28C-8D17-DFD5-83621C232453}"/>
              </a:ext>
            </a:extLst>
          </p:cNvPr>
          <p:cNvSpPr>
            <a:spLocks noGrp="1"/>
          </p:cNvSpPr>
          <p:nvPr>
            <p:ph type="sldNum" sz="quarter" idx="12"/>
          </p:nvPr>
        </p:nvSpPr>
        <p:spPr/>
        <p:txBody>
          <a:bodyPr/>
          <a:lstStyle/>
          <a:p>
            <a:fld id="{69E57DC2-970A-4B3E-BB1C-7A09969E49DF}" type="slidenum">
              <a:rPr lang="en-US" smtClean="0"/>
              <a:pPr/>
              <a:t>14</a:t>
            </a:fld>
            <a:endParaRPr lang="en-US"/>
          </a:p>
        </p:txBody>
      </p:sp>
    </p:spTree>
    <p:extLst>
      <p:ext uri="{BB962C8B-B14F-4D97-AF65-F5344CB8AC3E}">
        <p14:creationId xmlns:p14="http://schemas.microsoft.com/office/powerpoint/2010/main" val="3670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CE95-F926-505E-645A-DC3528B0D428}"/>
              </a:ext>
            </a:extLst>
          </p:cNvPr>
          <p:cNvSpPr>
            <a:spLocks noGrp="1"/>
          </p:cNvSpPr>
          <p:nvPr>
            <p:ph type="title"/>
          </p:nvPr>
        </p:nvSpPr>
        <p:spPr>
          <a:xfrm>
            <a:off x="4835469" y="321682"/>
            <a:ext cx="1634780" cy="952483"/>
          </a:xfrm>
        </p:spPr>
        <p:txBody>
          <a:bodyPr/>
          <a:lstStyle/>
          <a:p>
            <a:r>
              <a:rPr lang="en-US" b="1" dirty="0"/>
              <a:t>INDEX</a:t>
            </a:r>
          </a:p>
        </p:txBody>
      </p:sp>
      <p:sp>
        <p:nvSpPr>
          <p:cNvPr id="5" name="Slide Number Placeholder 4">
            <a:extLst>
              <a:ext uri="{FF2B5EF4-FFF2-40B4-BE49-F238E27FC236}">
                <a16:creationId xmlns:a16="http://schemas.microsoft.com/office/drawing/2014/main" id="{6C469D09-4B03-4395-342B-AFA9FC658D6B}"/>
              </a:ext>
            </a:extLst>
          </p:cNvPr>
          <p:cNvSpPr>
            <a:spLocks noGrp="1"/>
          </p:cNvSpPr>
          <p:nvPr>
            <p:ph type="sldNum" sz="quarter" idx="12"/>
          </p:nvPr>
        </p:nvSpPr>
        <p:spPr/>
        <p:txBody>
          <a:bodyPr/>
          <a:lstStyle/>
          <a:p>
            <a:fld id="{69E57DC2-970A-4B3E-BB1C-7A09969E49DF}" type="slidenum">
              <a:rPr lang="en-US" dirty="0"/>
              <a:t>2</a:t>
            </a:fld>
            <a:endParaRPr lang="en-US"/>
          </a:p>
        </p:txBody>
      </p:sp>
      <p:graphicFrame>
        <p:nvGraphicFramePr>
          <p:cNvPr id="8" name="Content Placeholder 7">
            <a:extLst>
              <a:ext uri="{FF2B5EF4-FFF2-40B4-BE49-F238E27FC236}">
                <a16:creationId xmlns:a16="http://schemas.microsoft.com/office/drawing/2014/main" id="{2AEA3DC1-6019-5828-3EA3-84FA37351CCA}"/>
              </a:ext>
            </a:extLst>
          </p:cNvPr>
          <p:cNvGraphicFramePr>
            <a:graphicFrameLocks noGrp="1"/>
          </p:cNvGraphicFramePr>
          <p:nvPr>
            <p:ph idx="1"/>
            <p:extLst>
              <p:ext uri="{D42A27DB-BD31-4B8C-83A1-F6EECF244321}">
                <p14:modId xmlns:p14="http://schemas.microsoft.com/office/powerpoint/2010/main" val="3601797345"/>
              </p:ext>
            </p:extLst>
          </p:nvPr>
        </p:nvGraphicFramePr>
        <p:xfrm>
          <a:off x="2458656" y="1675154"/>
          <a:ext cx="10515600" cy="425243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86557477"/>
                    </a:ext>
                  </a:extLst>
                </a:gridCol>
                <a:gridCol w="5257800">
                  <a:extLst>
                    <a:ext uri="{9D8B030D-6E8A-4147-A177-3AD203B41FA5}">
                      <a16:colId xmlns:a16="http://schemas.microsoft.com/office/drawing/2014/main" val="419158455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4454059"/>
                  </a:ext>
                </a:extLst>
              </a:tr>
              <a:tr h="581459">
                <a:tc>
                  <a:txBody>
                    <a:bodyPr/>
                    <a:lstStyle/>
                    <a:p>
                      <a:r>
                        <a:rPr lang="en-US" dirty="0"/>
                        <a:t>INTRODUCTION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t>3-4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4587474"/>
                  </a:ext>
                </a:extLst>
              </a:tr>
              <a:tr h="555585">
                <a:tc>
                  <a:txBody>
                    <a:bodyPr/>
                    <a:lstStyle/>
                    <a:p>
                      <a:r>
                        <a:rPr lang="en-US" dirty="0"/>
                        <a:t>MOTIVATION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t>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53761426"/>
                  </a:ext>
                </a:extLst>
              </a:tr>
              <a:tr h="578734">
                <a:tc>
                  <a:txBody>
                    <a:bodyPr/>
                    <a:lstStyle/>
                    <a:p>
                      <a:r>
                        <a:rPr lang="en-US" dirty="0"/>
                        <a:t>METHOD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6-8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5368517"/>
                  </a:ext>
                </a:extLst>
              </a:tr>
              <a:tr h="474562">
                <a:tc>
                  <a:txBody>
                    <a:bodyPr/>
                    <a:lstStyle/>
                    <a:p>
                      <a:r>
                        <a:rPr lang="en-US" dirty="0"/>
                        <a:t>RESULT AND DISCUSSION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9-11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84456190"/>
                  </a:ext>
                </a:extLst>
              </a:tr>
              <a:tr h="578734">
                <a:tc>
                  <a:txBody>
                    <a:bodyPr/>
                    <a:lstStyle/>
                    <a:p>
                      <a:r>
                        <a:rPr lang="en-US" dirty="0"/>
                        <a:t>SUMMARY AND CONCLUSION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2254293"/>
                  </a:ext>
                </a:extLst>
              </a:tr>
              <a:tr h="370840">
                <a:tc>
                  <a:txBody>
                    <a:bodyPr/>
                    <a:lstStyle/>
                    <a:p>
                      <a:r>
                        <a:rPr lang="en-US" dirty="0"/>
                        <a:t>REFERENCES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6419118"/>
                  </a:ext>
                </a:extLst>
              </a:tr>
              <a:tr h="37084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5818679"/>
                  </a:ext>
                </a:extLst>
              </a:tr>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4131026"/>
                  </a:ext>
                </a:extLst>
              </a:tr>
            </a:tbl>
          </a:graphicData>
        </a:graphic>
      </p:graphicFrame>
    </p:spTree>
    <p:extLst>
      <p:ext uri="{BB962C8B-B14F-4D97-AF65-F5344CB8AC3E}">
        <p14:creationId xmlns:p14="http://schemas.microsoft.com/office/powerpoint/2010/main" val="27773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F54E-49A7-590F-7E0B-E8466A4A35FE}"/>
              </a:ext>
            </a:extLst>
          </p:cNvPr>
          <p:cNvSpPr>
            <a:spLocks noGrp="1"/>
          </p:cNvSpPr>
          <p:nvPr>
            <p:ph type="title"/>
          </p:nvPr>
        </p:nvSpPr>
        <p:spPr>
          <a:xfrm>
            <a:off x="4044802" y="-127948"/>
            <a:ext cx="3976453" cy="1485900"/>
          </a:xfrm>
        </p:spPr>
        <p:txBody>
          <a:bodyPr/>
          <a:lstStyle/>
          <a:p>
            <a:r>
              <a:rPr lang="en-US" b="1" dirty="0"/>
              <a:t>INTRODUCTION</a:t>
            </a:r>
          </a:p>
        </p:txBody>
      </p:sp>
      <p:sp>
        <p:nvSpPr>
          <p:cNvPr id="4" name="Slide Number Placeholder 3">
            <a:extLst>
              <a:ext uri="{FF2B5EF4-FFF2-40B4-BE49-F238E27FC236}">
                <a16:creationId xmlns:a16="http://schemas.microsoft.com/office/drawing/2014/main" id="{04C150A5-1172-F38A-420C-0C1A45525BD6}"/>
              </a:ext>
            </a:extLst>
          </p:cNvPr>
          <p:cNvSpPr>
            <a:spLocks noGrp="1"/>
          </p:cNvSpPr>
          <p:nvPr>
            <p:ph type="sldNum" sz="quarter" idx="12"/>
          </p:nvPr>
        </p:nvSpPr>
        <p:spPr/>
        <p:txBody>
          <a:bodyPr/>
          <a:lstStyle/>
          <a:p>
            <a:fld id="{69E57DC2-970A-4B3E-BB1C-7A09969E49DF}" type="slidenum">
              <a:rPr lang="en-US" dirty="0"/>
              <a:t>3</a:t>
            </a:fld>
            <a:endParaRPr lang="en-US"/>
          </a:p>
        </p:txBody>
      </p:sp>
      <p:grpSp>
        <p:nvGrpSpPr>
          <p:cNvPr id="12" name="Group 11">
            <a:extLst>
              <a:ext uri="{FF2B5EF4-FFF2-40B4-BE49-F238E27FC236}">
                <a16:creationId xmlns:a16="http://schemas.microsoft.com/office/drawing/2014/main" id="{6EFD3947-D8C4-25B1-5B65-418312FB8E01}"/>
              </a:ext>
            </a:extLst>
          </p:cNvPr>
          <p:cNvGrpSpPr/>
          <p:nvPr/>
        </p:nvGrpSpPr>
        <p:grpSpPr>
          <a:xfrm>
            <a:off x="7190835" y="2121640"/>
            <a:ext cx="3384209" cy="2487807"/>
            <a:chOff x="7400127" y="2066934"/>
            <a:chExt cx="3384209" cy="2487807"/>
          </a:xfrm>
        </p:grpSpPr>
        <p:pic>
          <p:nvPicPr>
            <p:cNvPr id="3" name="Picture 2" descr="A close-up of a galaxy&#10;&#10;Description automatically generated">
              <a:extLst>
                <a:ext uri="{FF2B5EF4-FFF2-40B4-BE49-F238E27FC236}">
                  <a16:creationId xmlns:a16="http://schemas.microsoft.com/office/drawing/2014/main" id="{2CA4EF61-8C25-EA5A-4BB4-DD90BC73B3ED}"/>
                </a:ext>
              </a:extLst>
            </p:cNvPr>
            <p:cNvPicPr>
              <a:picLocks noChangeAspect="1"/>
            </p:cNvPicPr>
            <p:nvPr/>
          </p:nvPicPr>
          <p:blipFill>
            <a:blip r:embed="rId3"/>
            <a:stretch>
              <a:fillRect/>
            </a:stretch>
          </p:blipFill>
          <p:spPr>
            <a:xfrm>
              <a:off x="7516108" y="2066934"/>
              <a:ext cx="2743200" cy="1615334"/>
            </a:xfrm>
            <a:prstGeom prst="rect">
              <a:avLst/>
            </a:prstGeom>
          </p:spPr>
        </p:pic>
        <p:sp>
          <p:nvSpPr>
            <p:cNvPr id="7" name="TextBox 6">
              <a:extLst>
                <a:ext uri="{FF2B5EF4-FFF2-40B4-BE49-F238E27FC236}">
                  <a16:creationId xmlns:a16="http://schemas.microsoft.com/office/drawing/2014/main" id="{A08A8F8B-A56D-21EF-07C4-58C2C38A1883}"/>
                </a:ext>
              </a:extLst>
            </p:cNvPr>
            <p:cNvSpPr txBox="1"/>
            <p:nvPr/>
          </p:nvSpPr>
          <p:spPr>
            <a:xfrm>
              <a:off x="7400127" y="3723744"/>
              <a:ext cx="33842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Figure 1.2 Supramolecular organization of E-Cadherin. Higher magnification (bottom) shows uneven dense regions along a cell junction. </a:t>
              </a:r>
              <a:endParaRPr lang="en-US" sz="1200">
                <a:cs typeface="Calibri"/>
              </a:endParaRPr>
            </a:p>
            <a:p>
              <a:pPr algn="l"/>
              <a:endParaRPr lang="en-US" sz="1200">
                <a:cs typeface="Calibri"/>
              </a:endParaRPr>
            </a:p>
          </p:txBody>
        </p:sp>
      </p:grpSp>
      <p:sp>
        <p:nvSpPr>
          <p:cNvPr id="8" name="Rectangle: Rounded Corners 7">
            <a:extLst>
              <a:ext uri="{FF2B5EF4-FFF2-40B4-BE49-F238E27FC236}">
                <a16:creationId xmlns:a16="http://schemas.microsoft.com/office/drawing/2014/main" id="{11C7C799-2756-EF94-C154-74CF22E52BF1}"/>
              </a:ext>
            </a:extLst>
          </p:cNvPr>
          <p:cNvSpPr/>
          <p:nvPr/>
        </p:nvSpPr>
        <p:spPr>
          <a:xfrm>
            <a:off x="1482352" y="4726395"/>
            <a:ext cx="2562452" cy="1434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Communication Among Cells via Adhesion Molecules</a:t>
            </a:r>
          </a:p>
        </p:txBody>
      </p:sp>
      <p:sp>
        <p:nvSpPr>
          <p:cNvPr id="9" name="Rectangle: Rounded Corners 8">
            <a:extLst>
              <a:ext uri="{FF2B5EF4-FFF2-40B4-BE49-F238E27FC236}">
                <a16:creationId xmlns:a16="http://schemas.microsoft.com/office/drawing/2014/main" id="{7955EBB9-1BE6-BA0D-273F-27146B37EBAA}"/>
              </a:ext>
            </a:extLst>
          </p:cNvPr>
          <p:cNvSpPr/>
          <p:nvPr/>
        </p:nvSpPr>
        <p:spPr>
          <a:xfrm>
            <a:off x="5121221" y="4726395"/>
            <a:ext cx="2562452" cy="1472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mn-lt"/>
              <a:cs typeface="+mn-lt"/>
            </a:endParaRPr>
          </a:p>
          <a:p>
            <a:pPr algn="ctr"/>
            <a:r>
              <a:rPr lang="en-US">
                <a:ea typeface="+mn-lt"/>
                <a:cs typeface="+mn-lt"/>
              </a:rPr>
              <a:t>Role of E-cadherin </a:t>
            </a:r>
            <a:endParaRPr lang="en-US"/>
          </a:p>
          <a:p>
            <a:pPr algn="ctr"/>
            <a:endParaRPr lang="en-US"/>
          </a:p>
        </p:txBody>
      </p:sp>
      <p:sp>
        <p:nvSpPr>
          <p:cNvPr id="10" name="Rectangle: Rounded Corners 9">
            <a:extLst>
              <a:ext uri="{FF2B5EF4-FFF2-40B4-BE49-F238E27FC236}">
                <a16:creationId xmlns:a16="http://schemas.microsoft.com/office/drawing/2014/main" id="{57F92B4B-4B56-43AD-66A1-1F984957EF6B}"/>
              </a:ext>
            </a:extLst>
          </p:cNvPr>
          <p:cNvSpPr/>
          <p:nvPr/>
        </p:nvSpPr>
        <p:spPr>
          <a:xfrm>
            <a:off x="8760090" y="4726395"/>
            <a:ext cx="2593710" cy="14346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E-cadherin and Proteins</a:t>
            </a:r>
          </a:p>
        </p:txBody>
      </p:sp>
      <p:sp>
        <p:nvSpPr>
          <p:cNvPr id="11" name="TextBox 10">
            <a:extLst>
              <a:ext uri="{FF2B5EF4-FFF2-40B4-BE49-F238E27FC236}">
                <a16:creationId xmlns:a16="http://schemas.microsoft.com/office/drawing/2014/main" id="{F1ACE7D3-0443-CC4C-ED14-DF1C7F621284}"/>
              </a:ext>
            </a:extLst>
          </p:cNvPr>
          <p:cNvSpPr txBox="1"/>
          <p:nvPr/>
        </p:nvSpPr>
        <p:spPr>
          <a:xfrm>
            <a:off x="1122972" y="6255654"/>
            <a:ext cx="10863443"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chemeClr val="accent5"/>
                </a:solidFill>
                <a:ea typeface="+mn-lt"/>
                <a:cs typeface="+mn-lt"/>
              </a:rPr>
              <a:t>Image source : </a:t>
            </a:r>
            <a:br>
              <a:rPr lang="en-US" sz="900" dirty="0">
                <a:solidFill>
                  <a:schemeClr val="accent5"/>
                </a:solidFill>
                <a:ea typeface="+mn-lt"/>
                <a:cs typeface="+mn-lt"/>
              </a:rPr>
            </a:br>
            <a:r>
              <a:rPr lang="en-US" sz="900" dirty="0">
                <a:solidFill>
                  <a:schemeClr val="accent5"/>
                </a:solidFill>
                <a:ea typeface="+mn-lt"/>
                <a:cs typeface="+mn-lt"/>
              </a:rPr>
              <a:t>Figure 1.1 </a:t>
            </a:r>
            <a:r>
              <a:rPr lang="en-IN" sz="900" b="0" i="0" dirty="0">
                <a:solidFill>
                  <a:schemeClr val="accent5"/>
                </a:solidFill>
                <a:effectLst/>
                <a:latin typeface="system-ui"/>
              </a:rPr>
              <a:t>Salon C, </a:t>
            </a:r>
            <a:r>
              <a:rPr lang="en-IN" sz="900" b="0" i="0" dirty="0" err="1">
                <a:solidFill>
                  <a:schemeClr val="accent5"/>
                </a:solidFill>
                <a:effectLst/>
                <a:latin typeface="system-ui"/>
              </a:rPr>
              <a:t>Lantuejoul</a:t>
            </a:r>
            <a:r>
              <a:rPr lang="en-IN" sz="900" b="0" i="0" dirty="0">
                <a:solidFill>
                  <a:schemeClr val="accent5"/>
                </a:solidFill>
                <a:effectLst/>
                <a:latin typeface="system-ui"/>
              </a:rPr>
              <a:t> S, </a:t>
            </a:r>
            <a:r>
              <a:rPr lang="en-IN" sz="900" b="0" i="0" dirty="0" err="1">
                <a:solidFill>
                  <a:schemeClr val="accent5"/>
                </a:solidFill>
                <a:effectLst/>
                <a:latin typeface="system-ui"/>
              </a:rPr>
              <a:t>Eymin</a:t>
            </a:r>
            <a:r>
              <a:rPr lang="en-IN" sz="900" b="0" i="0" dirty="0">
                <a:solidFill>
                  <a:schemeClr val="accent5"/>
                </a:solidFill>
                <a:effectLst/>
                <a:latin typeface="system-ui"/>
              </a:rPr>
              <a:t> B, </a:t>
            </a:r>
            <a:r>
              <a:rPr lang="en-IN" sz="900" b="0" i="0" dirty="0" err="1">
                <a:solidFill>
                  <a:schemeClr val="accent5"/>
                </a:solidFill>
                <a:effectLst/>
                <a:latin typeface="system-ui"/>
              </a:rPr>
              <a:t>Gazzeri</a:t>
            </a:r>
            <a:r>
              <a:rPr lang="en-IN" sz="900" b="0" i="0" dirty="0">
                <a:solidFill>
                  <a:schemeClr val="accent5"/>
                </a:solidFill>
                <a:effectLst/>
                <a:latin typeface="system-ui"/>
              </a:rPr>
              <a:t> S, Brambilla C, Brambilla E. The E-cadherin-beta-catenin complex and its implication in lung cancer progression and prognosis. Future Oncol. 2005 Oct;1(5):649-60. </a:t>
            </a:r>
            <a:r>
              <a:rPr lang="en-IN" sz="900" b="0" i="0" dirty="0" err="1">
                <a:solidFill>
                  <a:schemeClr val="accent5"/>
                </a:solidFill>
                <a:effectLst/>
                <a:latin typeface="system-ui"/>
              </a:rPr>
              <a:t>doi</a:t>
            </a:r>
            <a:r>
              <a:rPr lang="en-IN" sz="900" b="0" i="0" dirty="0">
                <a:solidFill>
                  <a:schemeClr val="accent5"/>
                </a:solidFill>
                <a:effectLst/>
                <a:latin typeface="system-ui"/>
              </a:rPr>
              <a:t>: 10.2217/14796694.1.5.649. PMID: 16556042.</a:t>
            </a:r>
            <a:br>
              <a:rPr lang="en-IN" sz="900" b="0" i="0" dirty="0">
                <a:solidFill>
                  <a:schemeClr val="accent5"/>
                </a:solidFill>
                <a:effectLst/>
                <a:latin typeface="system-ui"/>
              </a:rPr>
            </a:br>
            <a:r>
              <a:rPr lang="en-US" sz="900" dirty="0">
                <a:solidFill>
                  <a:schemeClr val="accent5"/>
                </a:solidFill>
                <a:ea typeface="+mn-lt"/>
                <a:cs typeface="+mn-lt"/>
              </a:rPr>
              <a:t>Figure 1.2 </a:t>
            </a:r>
            <a:r>
              <a:rPr lang="en-US" sz="900" dirty="0" err="1">
                <a:solidFill>
                  <a:schemeClr val="accent5"/>
                </a:solidFill>
                <a:ea typeface="+mn-lt"/>
                <a:cs typeface="+mn-lt"/>
              </a:rPr>
              <a:t>Binh</a:t>
            </a:r>
            <a:r>
              <a:rPr lang="en-US" sz="900" dirty="0">
                <a:solidFill>
                  <a:schemeClr val="accent5"/>
                </a:solidFill>
                <a:ea typeface="+mn-lt"/>
                <a:cs typeface="+mn-lt"/>
              </a:rPr>
              <a:t>-An Truong </a:t>
            </a:r>
            <a:r>
              <a:rPr lang="en-US" sz="1000" dirty="0" err="1">
                <a:solidFill>
                  <a:schemeClr val="accent5"/>
                </a:solidFill>
                <a:ea typeface="+mn-lt"/>
                <a:cs typeface="+mn-lt"/>
              </a:rPr>
              <a:t>Quang.et.al</a:t>
            </a:r>
            <a:r>
              <a:rPr lang="en-US" sz="900" dirty="0">
                <a:solidFill>
                  <a:schemeClr val="accent5"/>
                </a:solidFill>
                <a:ea typeface="+mn-lt"/>
                <a:cs typeface="+mn-lt"/>
              </a:rPr>
              <a:t>– “Principles of E-Cadherin Supramolecular Organization In Vivo”, Current Biology 23, pg. 2197-2207(2013) </a:t>
            </a:r>
            <a:endParaRPr lang="en-US" dirty="0">
              <a:solidFill>
                <a:schemeClr val="accent5"/>
              </a:solidFill>
            </a:endParaRPr>
          </a:p>
          <a:p>
            <a:pPr algn="l"/>
            <a:endParaRPr lang="en-US" dirty="0">
              <a:solidFill>
                <a:schemeClr val="accent5"/>
              </a:solidFill>
            </a:endParaRPr>
          </a:p>
        </p:txBody>
      </p:sp>
      <p:grpSp>
        <p:nvGrpSpPr>
          <p:cNvPr id="5" name="Group 4">
            <a:extLst>
              <a:ext uri="{FF2B5EF4-FFF2-40B4-BE49-F238E27FC236}">
                <a16:creationId xmlns:a16="http://schemas.microsoft.com/office/drawing/2014/main" id="{4DCCF2C9-C85C-F693-8643-7B6A21748B32}"/>
              </a:ext>
            </a:extLst>
          </p:cNvPr>
          <p:cNvGrpSpPr/>
          <p:nvPr/>
        </p:nvGrpSpPr>
        <p:grpSpPr>
          <a:xfrm>
            <a:off x="1975189" y="1048090"/>
            <a:ext cx="4139229" cy="3561357"/>
            <a:chOff x="2059144" y="1047244"/>
            <a:chExt cx="4139229" cy="3561357"/>
          </a:xfrm>
        </p:grpSpPr>
        <p:sp>
          <p:nvSpPr>
            <p:cNvPr id="6" name="TextBox 5">
              <a:extLst>
                <a:ext uri="{FF2B5EF4-FFF2-40B4-BE49-F238E27FC236}">
                  <a16:creationId xmlns:a16="http://schemas.microsoft.com/office/drawing/2014/main" id="{04BC585C-B3A6-5F0C-D2E9-0A691B5C35E3}"/>
                </a:ext>
              </a:extLst>
            </p:cNvPr>
            <p:cNvSpPr txBox="1"/>
            <p:nvPr/>
          </p:nvSpPr>
          <p:spPr>
            <a:xfrm>
              <a:off x="2059144" y="3777604"/>
              <a:ext cx="41392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Figure 1.1 </a:t>
              </a:r>
              <a:r>
                <a:rPr lang="en-US" sz="1200" dirty="0">
                  <a:ea typeface="+mn-lt"/>
                  <a:cs typeface="+mn-lt"/>
                </a:rPr>
                <a:t>A number of cytoplasmic proteins, including beta-catenin, alpha- catenin, and p120 catenin, engage with the intracellular domain of E-cadherin and establishes intracellular connection between two cells</a:t>
              </a:r>
              <a:endParaRPr lang="en-US" sz="1200" dirty="0">
                <a:cs typeface="Calibri"/>
              </a:endParaRPr>
            </a:p>
          </p:txBody>
        </p:sp>
        <p:pic>
          <p:nvPicPr>
            <p:cNvPr id="1026" name="Picture 2" descr="The E-cadherin–β-catenin complex and its implication in lung cancer  progression and prognosis | Future Oncology">
              <a:extLst>
                <a:ext uri="{FF2B5EF4-FFF2-40B4-BE49-F238E27FC236}">
                  <a16:creationId xmlns:a16="http://schemas.microsoft.com/office/drawing/2014/main" id="{14B20AB9-3E8D-0CF8-A93A-6CF33986A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8" y="1047244"/>
              <a:ext cx="2730360" cy="27303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1833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C603-2D2D-0D84-85AC-BC71338040EE}"/>
              </a:ext>
            </a:extLst>
          </p:cNvPr>
          <p:cNvSpPr>
            <a:spLocks noGrp="1"/>
          </p:cNvSpPr>
          <p:nvPr>
            <p:ph type="title"/>
          </p:nvPr>
        </p:nvSpPr>
        <p:spPr>
          <a:xfrm>
            <a:off x="4084856" y="140131"/>
            <a:ext cx="3878526" cy="1132952"/>
          </a:xfrm>
        </p:spPr>
        <p:txBody>
          <a:bodyPr>
            <a:normAutofit/>
          </a:bodyPr>
          <a:lstStyle/>
          <a:p>
            <a:r>
              <a:rPr lang="en-US" b="1" dirty="0"/>
              <a:t>INTRODUCTION</a:t>
            </a:r>
          </a:p>
        </p:txBody>
      </p:sp>
      <p:sp>
        <p:nvSpPr>
          <p:cNvPr id="4" name="Slide Number Placeholder 3">
            <a:extLst>
              <a:ext uri="{FF2B5EF4-FFF2-40B4-BE49-F238E27FC236}">
                <a16:creationId xmlns:a16="http://schemas.microsoft.com/office/drawing/2014/main" id="{F96E4855-AAC0-C48E-278C-5A99000E5AA6}"/>
              </a:ext>
            </a:extLst>
          </p:cNvPr>
          <p:cNvSpPr>
            <a:spLocks noGrp="1"/>
          </p:cNvSpPr>
          <p:nvPr>
            <p:ph type="sldNum" sz="quarter" idx="12"/>
          </p:nvPr>
        </p:nvSpPr>
        <p:spPr/>
        <p:txBody>
          <a:bodyPr/>
          <a:lstStyle/>
          <a:p>
            <a:fld id="{69E57DC2-970A-4B3E-BB1C-7A09969E49DF}" type="slidenum">
              <a:rPr lang="en-US" smtClean="0"/>
              <a:t>4</a:t>
            </a:fld>
            <a:endParaRPr lang="en-US"/>
          </a:p>
        </p:txBody>
      </p:sp>
      <p:pic>
        <p:nvPicPr>
          <p:cNvPr id="10" name="Picture 9" descr="A close up of a logo&#10;&#10;Description automatically generated">
            <a:extLst>
              <a:ext uri="{FF2B5EF4-FFF2-40B4-BE49-F238E27FC236}">
                <a16:creationId xmlns:a16="http://schemas.microsoft.com/office/drawing/2014/main" id="{D817A848-4581-7B97-42EA-B57E29C117CB}"/>
              </a:ext>
            </a:extLst>
          </p:cNvPr>
          <p:cNvPicPr>
            <a:picLocks noChangeAspect="1"/>
          </p:cNvPicPr>
          <p:nvPr/>
        </p:nvPicPr>
        <p:blipFill rotWithShape="1">
          <a:blip r:embed="rId3"/>
          <a:srcRect r="21295" b="532"/>
          <a:stretch/>
        </p:blipFill>
        <p:spPr>
          <a:xfrm>
            <a:off x="2898320" y="3278353"/>
            <a:ext cx="6117229" cy="1173244"/>
          </a:xfrm>
          <a:prstGeom prst="rect">
            <a:avLst/>
          </a:prstGeom>
        </p:spPr>
      </p:pic>
      <p:pic>
        <p:nvPicPr>
          <p:cNvPr id="12" name="Picture 11" descr="Diagram of a diagram of a cell division&#10;&#10;Description automatically generated with medium confidence">
            <a:extLst>
              <a:ext uri="{FF2B5EF4-FFF2-40B4-BE49-F238E27FC236}">
                <a16:creationId xmlns:a16="http://schemas.microsoft.com/office/drawing/2014/main" id="{47856BCD-54D5-2AC3-5865-84CA6CCAE2AE}"/>
              </a:ext>
            </a:extLst>
          </p:cNvPr>
          <p:cNvPicPr>
            <a:picLocks noChangeAspect="1"/>
          </p:cNvPicPr>
          <p:nvPr/>
        </p:nvPicPr>
        <p:blipFill>
          <a:blip r:embed="rId4"/>
          <a:stretch>
            <a:fillRect/>
          </a:stretch>
        </p:blipFill>
        <p:spPr>
          <a:xfrm>
            <a:off x="2209800" y="1166239"/>
            <a:ext cx="7772400" cy="2236043"/>
          </a:xfrm>
          <a:prstGeom prst="rect">
            <a:avLst/>
          </a:prstGeom>
        </p:spPr>
      </p:pic>
      <p:sp>
        <p:nvSpPr>
          <p:cNvPr id="14" name="TextBox 13">
            <a:extLst>
              <a:ext uri="{FF2B5EF4-FFF2-40B4-BE49-F238E27FC236}">
                <a16:creationId xmlns:a16="http://schemas.microsoft.com/office/drawing/2014/main" id="{EED84753-6596-3692-A289-2D527E44F54A}"/>
              </a:ext>
            </a:extLst>
          </p:cNvPr>
          <p:cNvSpPr txBox="1"/>
          <p:nvPr/>
        </p:nvSpPr>
        <p:spPr>
          <a:xfrm>
            <a:off x="3319009" y="4530718"/>
            <a:ext cx="5824608" cy="276999"/>
          </a:xfrm>
          <a:prstGeom prst="rect">
            <a:avLst/>
          </a:prstGeom>
          <a:noFill/>
        </p:spPr>
        <p:txBody>
          <a:bodyPr wrap="none" rtlCol="0">
            <a:spAutoFit/>
          </a:bodyPr>
          <a:lstStyle/>
          <a:p>
            <a:r>
              <a:rPr lang="en-US" sz="1200" dirty="0"/>
              <a:t>Figure 1.3  E-Cadherin Clustering, showcasing Cell-Cell adhesion and Communication</a:t>
            </a:r>
          </a:p>
        </p:txBody>
      </p:sp>
      <p:grpSp>
        <p:nvGrpSpPr>
          <p:cNvPr id="6" name="Group 5">
            <a:extLst>
              <a:ext uri="{FF2B5EF4-FFF2-40B4-BE49-F238E27FC236}">
                <a16:creationId xmlns:a16="http://schemas.microsoft.com/office/drawing/2014/main" id="{635DD8C3-6F4E-32A5-F680-7FE18BFE0E98}"/>
              </a:ext>
            </a:extLst>
          </p:cNvPr>
          <p:cNvGrpSpPr/>
          <p:nvPr/>
        </p:nvGrpSpPr>
        <p:grpSpPr>
          <a:xfrm>
            <a:off x="651230" y="5267348"/>
            <a:ext cx="10889540" cy="914401"/>
            <a:chOff x="761335" y="5440836"/>
            <a:chExt cx="10889540" cy="914401"/>
          </a:xfrm>
        </p:grpSpPr>
        <p:sp>
          <p:nvSpPr>
            <p:cNvPr id="15" name="Rounded Rectangle 14">
              <a:extLst>
                <a:ext uri="{FF2B5EF4-FFF2-40B4-BE49-F238E27FC236}">
                  <a16:creationId xmlns:a16="http://schemas.microsoft.com/office/drawing/2014/main" id="{3A1FC1EF-5901-87F0-E9F1-89CF7D78E01D}"/>
                </a:ext>
              </a:extLst>
            </p:cNvPr>
            <p:cNvSpPr/>
            <p:nvPr/>
          </p:nvSpPr>
          <p:spPr>
            <a:xfrm>
              <a:off x="4533584" y="5440837"/>
              <a:ext cx="33954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E-Cadherin cis-interactions lead to nanoscale clusters</a:t>
              </a:r>
            </a:p>
          </p:txBody>
        </p:sp>
        <p:sp>
          <p:nvSpPr>
            <p:cNvPr id="16" name="Rounded Rectangle 15">
              <a:extLst>
                <a:ext uri="{FF2B5EF4-FFF2-40B4-BE49-F238E27FC236}">
                  <a16:creationId xmlns:a16="http://schemas.microsoft.com/office/drawing/2014/main" id="{39A1F4C4-07F4-6E5F-9F6B-AF6BD9441D29}"/>
                </a:ext>
              </a:extLst>
            </p:cNvPr>
            <p:cNvSpPr/>
            <p:nvPr/>
          </p:nvSpPr>
          <p:spPr>
            <a:xfrm>
              <a:off x="761335" y="5440836"/>
              <a:ext cx="3395457" cy="9143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Cortical F-actin drives lateral movement of E-Cadherin </a:t>
              </a:r>
            </a:p>
          </p:txBody>
        </p:sp>
        <p:sp>
          <p:nvSpPr>
            <p:cNvPr id="3" name="Rounded Rectangle 14">
              <a:extLst>
                <a:ext uri="{FF2B5EF4-FFF2-40B4-BE49-F238E27FC236}">
                  <a16:creationId xmlns:a16="http://schemas.microsoft.com/office/drawing/2014/main" id="{195045ED-5BC6-D6A6-54BB-AB15280D3349}"/>
                </a:ext>
              </a:extLst>
            </p:cNvPr>
            <p:cNvSpPr/>
            <p:nvPr/>
          </p:nvSpPr>
          <p:spPr>
            <a:xfrm>
              <a:off x="8255418" y="5440836"/>
              <a:ext cx="339545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Cell-cell adhesion by E-Cadherin </a:t>
              </a:r>
            </a:p>
            <a:p>
              <a:pPr algn="ctr"/>
              <a:r>
                <a:rPr lang="en-US" dirty="0"/>
                <a:t>trans-interactions  </a:t>
              </a:r>
            </a:p>
          </p:txBody>
        </p:sp>
      </p:grpSp>
      <p:sp>
        <p:nvSpPr>
          <p:cNvPr id="5" name="TextBox 4">
            <a:extLst>
              <a:ext uri="{FF2B5EF4-FFF2-40B4-BE49-F238E27FC236}">
                <a16:creationId xmlns:a16="http://schemas.microsoft.com/office/drawing/2014/main" id="{AB1DF9C2-4F9C-1E01-1B78-3C1807493BDE}"/>
              </a:ext>
            </a:extLst>
          </p:cNvPr>
          <p:cNvSpPr txBox="1"/>
          <p:nvPr/>
        </p:nvSpPr>
        <p:spPr>
          <a:xfrm>
            <a:off x="1122972" y="6419614"/>
            <a:ext cx="10863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chemeClr val="accent5"/>
                </a:solidFill>
                <a:ea typeface="+mn-lt"/>
                <a:cs typeface="+mn-lt"/>
              </a:rPr>
              <a:t>Image source : </a:t>
            </a:r>
            <a:br>
              <a:rPr lang="en-US" sz="900" dirty="0">
                <a:solidFill>
                  <a:schemeClr val="accent5"/>
                </a:solidFill>
                <a:ea typeface="+mn-lt"/>
                <a:cs typeface="+mn-lt"/>
              </a:rPr>
            </a:br>
            <a:r>
              <a:rPr lang="en-US" sz="900" dirty="0">
                <a:solidFill>
                  <a:schemeClr val="accent5"/>
                </a:solidFill>
                <a:ea typeface="+mn-lt"/>
                <a:cs typeface="+mn-lt"/>
              </a:rPr>
              <a:t>Figure 1.3 </a:t>
            </a:r>
            <a:r>
              <a:rPr lang="en-IN" sz="900" b="0" i="0" dirty="0">
                <a:solidFill>
                  <a:schemeClr val="accent5"/>
                </a:solidFill>
                <a:effectLst/>
                <a:latin typeface="system-ui"/>
              </a:rPr>
              <a:t>Yap AS, Gomez GA, Parton RG. </a:t>
            </a:r>
            <a:r>
              <a:rPr lang="en-IN" sz="900" b="0" i="0" dirty="0" err="1">
                <a:solidFill>
                  <a:schemeClr val="accent5"/>
                </a:solidFill>
                <a:effectLst/>
                <a:latin typeface="system-ui"/>
              </a:rPr>
              <a:t>Adherens</a:t>
            </a:r>
            <a:r>
              <a:rPr lang="en-IN" sz="900" b="0" i="0" dirty="0">
                <a:solidFill>
                  <a:schemeClr val="accent5"/>
                </a:solidFill>
                <a:effectLst/>
                <a:latin typeface="system-ui"/>
              </a:rPr>
              <a:t> Junctions Revisualized: Organizing Cadherins as </a:t>
            </a:r>
            <a:r>
              <a:rPr lang="en-IN" sz="900" b="0" i="0" dirty="0" err="1">
                <a:solidFill>
                  <a:schemeClr val="accent5"/>
                </a:solidFill>
                <a:effectLst/>
                <a:latin typeface="system-ui"/>
              </a:rPr>
              <a:t>Nanoassemblies</a:t>
            </a:r>
            <a:r>
              <a:rPr lang="en-IN" sz="900" b="0" i="0" dirty="0">
                <a:solidFill>
                  <a:schemeClr val="accent5"/>
                </a:solidFill>
                <a:effectLst/>
                <a:latin typeface="system-ui"/>
              </a:rPr>
              <a:t>. Dev Cell. 2015 Oct 12;35(1):12-20. </a:t>
            </a:r>
            <a:r>
              <a:rPr lang="en-IN" sz="900" b="0" i="0" dirty="0" err="1">
                <a:solidFill>
                  <a:schemeClr val="accent5"/>
                </a:solidFill>
                <a:effectLst/>
                <a:latin typeface="system-ui"/>
              </a:rPr>
              <a:t>doi</a:t>
            </a:r>
            <a:r>
              <a:rPr lang="en-IN" sz="900" b="0" i="0" dirty="0">
                <a:solidFill>
                  <a:schemeClr val="accent5"/>
                </a:solidFill>
                <a:effectLst/>
                <a:latin typeface="system-ui"/>
              </a:rPr>
              <a:t>: 10.1016/j.devcel.2015.09.012. PMID: 26460944.</a:t>
            </a:r>
            <a:endParaRPr lang="en-US" dirty="0">
              <a:solidFill>
                <a:schemeClr val="accent5"/>
              </a:solidFill>
            </a:endParaRPr>
          </a:p>
        </p:txBody>
      </p:sp>
    </p:spTree>
    <p:extLst>
      <p:ext uri="{BB962C8B-B14F-4D97-AF65-F5344CB8AC3E}">
        <p14:creationId xmlns:p14="http://schemas.microsoft.com/office/powerpoint/2010/main" val="186310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370F-21ED-E1EF-E1C2-39A74D5333A0}"/>
              </a:ext>
            </a:extLst>
          </p:cNvPr>
          <p:cNvSpPr>
            <a:spLocks noGrp="1"/>
          </p:cNvSpPr>
          <p:nvPr>
            <p:ph type="title"/>
          </p:nvPr>
        </p:nvSpPr>
        <p:spPr>
          <a:xfrm>
            <a:off x="4599921" y="290258"/>
            <a:ext cx="3432909" cy="892587"/>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BEA4671B-E227-B77E-BD39-7A93146C3364}"/>
              </a:ext>
            </a:extLst>
          </p:cNvPr>
          <p:cNvSpPr>
            <a:spLocks noGrp="1"/>
          </p:cNvSpPr>
          <p:nvPr>
            <p:ph idx="1"/>
          </p:nvPr>
        </p:nvSpPr>
        <p:spPr>
          <a:xfrm>
            <a:off x="1762833" y="1182845"/>
            <a:ext cx="9358132" cy="744964"/>
          </a:xfrm>
        </p:spPr>
        <p:txBody>
          <a:bodyPr vert="horz" lIns="91440" tIns="45720" rIns="91440" bIns="45720" rtlCol="0" anchor="t">
            <a:normAutofit/>
          </a:bodyPr>
          <a:lstStyle/>
          <a:p>
            <a:pPr marL="0" indent="0">
              <a:buNone/>
            </a:pPr>
            <a:r>
              <a:rPr lang="en-US" sz="2000" b="1" dirty="0"/>
              <a:t>GOAL: </a:t>
            </a:r>
            <a:r>
              <a:rPr lang="en-US" sz="2000" dirty="0"/>
              <a:t>To incorporate E-cadherin Recycling mechanism and explore its impact on the number of E-cadherin molecules on cell surface for various cell types</a:t>
            </a:r>
          </a:p>
        </p:txBody>
      </p:sp>
      <p:sp>
        <p:nvSpPr>
          <p:cNvPr id="4" name="Slide Number Placeholder 3">
            <a:extLst>
              <a:ext uri="{FF2B5EF4-FFF2-40B4-BE49-F238E27FC236}">
                <a16:creationId xmlns:a16="http://schemas.microsoft.com/office/drawing/2014/main" id="{D7B51AC0-1152-B378-AE9D-F791973B22BE}"/>
              </a:ext>
            </a:extLst>
          </p:cNvPr>
          <p:cNvSpPr>
            <a:spLocks noGrp="1"/>
          </p:cNvSpPr>
          <p:nvPr>
            <p:ph type="sldNum" sz="quarter" idx="12"/>
          </p:nvPr>
        </p:nvSpPr>
        <p:spPr/>
        <p:txBody>
          <a:bodyPr/>
          <a:lstStyle/>
          <a:p>
            <a:fld id="{69E57DC2-970A-4B3E-BB1C-7A09969E49DF}" type="slidenum">
              <a:rPr lang="en-US" dirty="0"/>
              <a:t>5</a:t>
            </a:fld>
            <a:endParaRPr lang="en-US"/>
          </a:p>
        </p:txBody>
      </p:sp>
      <p:grpSp>
        <p:nvGrpSpPr>
          <p:cNvPr id="5" name="Group 4">
            <a:extLst>
              <a:ext uri="{FF2B5EF4-FFF2-40B4-BE49-F238E27FC236}">
                <a16:creationId xmlns:a16="http://schemas.microsoft.com/office/drawing/2014/main" id="{5881F80B-35D7-E860-DEA4-EBA4257BBB59}"/>
              </a:ext>
            </a:extLst>
          </p:cNvPr>
          <p:cNvGrpSpPr/>
          <p:nvPr/>
        </p:nvGrpSpPr>
        <p:grpSpPr>
          <a:xfrm>
            <a:off x="1032482" y="2109296"/>
            <a:ext cx="10278273" cy="1630597"/>
            <a:chOff x="1372763" y="2144501"/>
            <a:chExt cx="10278273" cy="1630597"/>
          </a:xfrm>
        </p:grpSpPr>
        <p:sp>
          <p:nvSpPr>
            <p:cNvPr id="6" name="Rectangle: Rounded Corners 5">
              <a:extLst>
                <a:ext uri="{FF2B5EF4-FFF2-40B4-BE49-F238E27FC236}">
                  <a16:creationId xmlns:a16="http://schemas.microsoft.com/office/drawing/2014/main" id="{FBE6B8D3-94F2-6C3C-0102-16462D521DDA}"/>
                </a:ext>
              </a:extLst>
            </p:cNvPr>
            <p:cNvSpPr/>
            <p:nvPr/>
          </p:nvSpPr>
          <p:spPr>
            <a:xfrm>
              <a:off x="1372763" y="2163847"/>
              <a:ext cx="2762976" cy="1611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Recycling and its three ways</a:t>
              </a:r>
            </a:p>
          </p:txBody>
        </p:sp>
        <p:sp>
          <p:nvSpPr>
            <p:cNvPr id="8" name="Rectangle: Rounded Corners 7">
              <a:extLst>
                <a:ext uri="{FF2B5EF4-FFF2-40B4-BE49-F238E27FC236}">
                  <a16:creationId xmlns:a16="http://schemas.microsoft.com/office/drawing/2014/main" id="{8E2F68F4-D3EF-B045-2C04-C119C61DC3EE}"/>
                </a:ext>
              </a:extLst>
            </p:cNvPr>
            <p:cNvSpPr/>
            <p:nvPr/>
          </p:nvSpPr>
          <p:spPr>
            <a:xfrm>
              <a:off x="5130411" y="2144501"/>
              <a:ext cx="2762976" cy="1611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Why is understanding E-cadherin recycling important?</a:t>
              </a:r>
            </a:p>
          </p:txBody>
        </p:sp>
        <p:sp>
          <p:nvSpPr>
            <p:cNvPr id="9" name="Rectangle: Rounded Corners 8">
              <a:extLst>
                <a:ext uri="{FF2B5EF4-FFF2-40B4-BE49-F238E27FC236}">
                  <a16:creationId xmlns:a16="http://schemas.microsoft.com/office/drawing/2014/main" id="{B1E04D59-7A07-1731-EEDA-2A15D394E440}"/>
                </a:ext>
              </a:extLst>
            </p:cNvPr>
            <p:cNvSpPr/>
            <p:nvPr/>
          </p:nvSpPr>
          <p:spPr>
            <a:xfrm>
              <a:off x="8888060" y="2163846"/>
              <a:ext cx="2762976" cy="1611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Cluster Formation and Endocytosis</a:t>
              </a:r>
            </a:p>
          </p:txBody>
        </p:sp>
      </p:grpSp>
      <p:sp>
        <p:nvSpPr>
          <p:cNvPr id="12" name="TextBox 11">
            <a:extLst>
              <a:ext uri="{FF2B5EF4-FFF2-40B4-BE49-F238E27FC236}">
                <a16:creationId xmlns:a16="http://schemas.microsoft.com/office/drawing/2014/main" id="{B39F1DA4-2A89-974C-8412-3D28242B3D40}"/>
              </a:ext>
            </a:extLst>
          </p:cNvPr>
          <p:cNvSpPr txBox="1"/>
          <p:nvPr/>
        </p:nvSpPr>
        <p:spPr>
          <a:xfrm>
            <a:off x="2594288" y="6061099"/>
            <a:ext cx="76952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Figure 2.1 Model depicting the three ways via which E-cadherin recycling takes place, Wild Type, Rab11 and RabX1</a:t>
            </a:r>
          </a:p>
          <a:p>
            <a:endParaRPr lang="en-US" sz="1200" dirty="0">
              <a:cs typeface="Calibri"/>
            </a:endParaRPr>
          </a:p>
        </p:txBody>
      </p:sp>
      <p:pic>
        <p:nvPicPr>
          <p:cNvPr id="13" name="Picture 12" descr="A diagram of a cell line&#10;&#10;Description automatically generated">
            <a:extLst>
              <a:ext uri="{FF2B5EF4-FFF2-40B4-BE49-F238E27FC236}">
                <a16:creationId xmlns:a16="http://schemas.microsoft.com/office/drawing/2014/main" id="{33112EC6-2E20-0518-0F02-CA7E4E4F22E2}"/>
              </a:ext>
            </a:extLst>
          </p:cNvPr>
          <p:cNvPicPr>
            <a:picLocks noChangeAspect="1"/>
          </p:cNvPicPr>
          <p:nvPr/>
        </p:nvPicPr>
        <p:blipFill>
          <a:blip r:embed="rId3"/>
          <a:stretch>
            <a:fillRect/>
          </a:stretch>
        </p:blipFill>
        <p:spPr>
          <a:xfrm>
            <a:off x="2932827" y="3919268"/>
            <a:ext cx="6326345" cy="2154240"/>
          </a:xfrm>
          <a:prstGeom prst="rect">
            <a:avLst/>
          </a:prstGeom>
        </p:spPr>
      </p:pic>
      <p:sp>
        <p:nvSpPr>
          <p:cNvPr id="15" name="TextBox 14">
            <a:extLst>
              <a:ext uri="{FF2B5EF4-FFF2-40B4-BE49-F238E27FC236}">
                <a16:creationId xmlns:a16="http://schemas.microsoft.com/office/drawing/2014/main" id="{C863A73B-2D1B-6557-4742-EF860E5842B0}"/>
              </a:ext>
            </a:extLst>
          </p:cNvPr>
          <p:cNvSpPr txBox="1"/>
          <p:nvPr/>
        </p:nvSpPr>
        <p:spPr>
          <a:xfrm>
            <a:off x="447312" y="6268848"/>
            <a:ext cx="10863443"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chemeClr val="accent5"/>
                </a:solidFill>
                <a:ea typeface="+mn-lt"/>
                <a:cs typeface="+mn-lt"/>
              </a:rPr>
              <a:t>Image source : </a:t>
            </a:r>
            <a:br>
              <a:rPr lang="en-US" sz="900" dirty="0">
                <a:solidFill>
                  <a:schemeClr val="accent5"/>
                </a:solidFill>
                <a:ea typeface="+mn-lt"/>
                <a:cs typeface="+mn-lt"/>
              </a:rPr>
            </a:br>
            <a:r>
              <a:rPr lang="en-US" sz="900" dirty="0">
                <a:solidFill>
                  <a:schemeClr val="accent5"/>
                </a:solidFill>
                <a:ea typeface="+mn-lt"/>
                <a:cs typeface="+mn-lt"/>
              </a:rPr>
              <a:t>Figure 2.1 </a:t>
            </a:r>
            <a:r>
              <a:rPr lang="en-US" sz="900" dirty="0" err="1">
                <a:solidFill>
                  <a:schemeClr val="accent5"/>
                </a:solidFill>
                <a:latin typeface="system-ui"/>
                <a:ea typeface="+mn-lt"/>
                <a:cs typeface="+mn-lt"/>
              </a:rPr>
              <a:t>Woichansky</a:t>
            </a:r>
            <a:r>
              <a:rPr lang="en-US" sz="900" dirty="0">
                <a:solidFill>
                  <a:schemeClr val="accent5"/>
                </a:solidFill>
                <a:latin typeface="system-ui"/>
                <a:ea typeface="+mn-lt"/>
                <a:cs typeface="+mn-lt"/>
              </a:rPr>
              <a:t> I, Beretta CA, </a:t>
            </a:r>
            <a:r>
              <a:rPr lang="en-US" sz="900" dirty="0" err="1">
                <a:solidFill>
                  <a:schemeClr val="accent5"/>
                </a:solidFill>
                <a:latin typeface="system-ui"/>
                <a:ea typeface="+mn-lt"/>
                <a:cs typeface="+mn-lt"/>
              </a:rPr>
              <a:t>Berns</a:t>
            </a:r>
            <a:r>
              <a:rPr lang="en-US" sz="900" dirty="0">
                <a:solidFill>
                  <a:schemeClr val="accent5"/>
                </a:solidFill>
                <a:latin typeface="system-ui"/>
                <a:ea typeface="+mn-lt"/>
                <a:cs typeface="+mn-lt"/>
              </a:rPr>
              <a:t> N, </a:t>
            </a:r>
            <a:r>
              <a:rPr lang="en-US" sz="900" dirty="0" err="1">
                <a:solidFill>
                  <a:schemeClr val="accent5"/>
                </a:solidFill>
                <a:latin typeface="system-ui"/>
                <a:ea typeface="+mn-lt"/>
                <a:cs typeface="+mn-lt"/>
              </a:rPr>
              <a:t>Riechmann</a:t>
            </a:r>
            <a:r>
              <a:rPr lang="en-US" sz="900" dirty="0">
                <a:solidFill>
                  <a:schemeClr val="accent5"/>
                </a:solidFill>
                <a:latin typeface="system-ui"/>
                <a:ea typeface="+mn-lt"/>
                <a:cs typeface="+mn-lt"/>
              </a:rPr>
              <a:t> V. Three mechanisms control E-cadherin localization to the zonula </a:t>
            </a:r>
            <a:r>
              <a:rPr lang="en-US" sz="900" dirty="0" err="1">
                <a:solidFill>
                  <a:schemeClr val="accent5"/>
                </a:solidFill>
                <a:latin typeface="system-ui"/>
                <a:ea typeface="+mn-lt"/>
                <a:cs typeface="+mn-lt"/>
              </a:rPr>
              <a:t>adherens</a:t>
            </a:r>
            <a:r>
              <a:rPr lang="en-US" sz="900" dirty="0">
                <a:solidFill>
                  <a:schemeClr val="accent5"/>
                </a:solidFill>
                <a:latin typeface="system-ui"/>
                <a:ea typeface="+mn-lt"/>
                <a:cs typeface="+mn-lt"/>
              </a:rPr>
              <a:t>. Nat </a:t>
            </a:r>
            <a:r>
              <a:rPr lang="en-US" sz="900" dirty="0" err="1">
                <a:solidFill>
                  <a:schemeClr val="accent5"/>
                </a:solidFill>
                <a:latin typeface="system-ui"/>
                <a:ea typeface="+mn-lt"/>
                <a:cs typeface="+mn-lt"/>
              </a:rPr>
              <a:t>Commun</a:t>
            </a:r>
            <a:r>
              <a:rPr lang="en-US" sz="900" dirty="0">
                <a:solidFill>
                  <a:schemeClr val="accent5"/>
                </a:solidFill>
                <a:latin typeface="system-ui"/>
                <a:ea typeface="+mn-lt"/>
                <a:cs typeface="+mn-lt"/>
              </a:rPr>
              <a:t>. 2016 Mar 10;7:10834. </a:t>
            </a:r>
            <a:r>
              <a:rPr lang="en-US" sz="900" dirty="0" err="1">
                <a:solidFill>
                  <a:schemeClr val="accent5"/>
                </a:solidFill>
                <a:latin typeface="system-ui"/>
                <a:ea typeface="+mn-lt"/>
                <a:cs typeface="+mn-lt"/>
              </a:rPr>
              <a:t>doi</a:t>
            </a:r>
            <a:r>
              <a:rPr lang="en-US" sz="900" dirty="0">
                <a:solidFill>
                  <a:schemeClr val="accent5"/>
                </a:solidFill>
                <a:latin typeface="system-ui"/>
                <a:ea typeface="+mn-lt"/>
                <a:cs typeface="+mn-lt"/>
              </a:rPr>
              <a:t>: 10.1038/ncomms10834. PMID: 26960923; PMCID: PMC4792928.</a:t>
            </a:r>
            <a:endParaRPr lang="en-US" sz="900" dirty="0">
              <a:solidFill>
                <a:schemeClr val="accent5"/>
              </a:solidFill>
            </a:endParaRPr>
          </a:p>
        </p:txBody>
      </p:sp>
    </p:spTree>
    <p:extLst>
      <p:ext uri="{BB962C8B-B14F-4D97-AF65-F5344CB8AC3E}">
        <p14:creationId xmlns:p14="http://schemas.microsoft.com/office/powerpoint/2010/main" val="153529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7574-2C79-CB4A-BECC-3E95CE467D7E}"/>
              </a:ext>
            </a:extLst>
          </p:cNvPr>
          <p:cNvSpPr>
            <a:spLocks noGrp="1"/>
          </p:cNvSpPr>
          <p:nvPr>
            <p:ph type="title"/>
          </p:nvPr>
        </p:nvSpPr>
        <p:spPr>
          <a:xfrm>
            <a:off x="4902394" y="278778"/>
            <a:ext cx="2401232" cy="985656"/>
          </a:xfrm>
        </p:spPr>
        <p:txBody>
          <a:bodyPr/>
          <a:lstStyle/>
          <a:p>
            <a:r>
              <a:rPr lang="en-US" b="1" dirty="0"/>
              <a:t>METHOD</a:t>
            </a:r>
          </a:p>
        </p:txBody>
      </p:sp>
      <p:sp>
        <p:nvSpPr>
          <p:cNvPr id="3" name="Content Placeholder 2">
            <a:extLst>
              <a:ext uri="{FF2B5EF4-FFF2-40B4-BE49-F238E27FC236}">
                <a16:creationId xmlns:a16="http://schemas.microsoft.com/office/drawing/2014/main" id="{21F28F8B-4F70-89CA-96E7-A6C3F979E8DA}"/>
              </a:ext>
            </a:extLst>
          </p:cNvPr>
          <p:cNvSpPr>
            <a:spLocks noGrp="1"/>
          </p:cNvSpPr>
          <p:nvPr>
            <p:ph idx="1"/>
          </p:nvPr>
        </p:nvSpPr>
        <p:spPr>
          <a:xfrm>
            <a:off x="1371600" y="1145909"/>
            <a:ext cx="9601200" cy="4721491"/>
          </a:xfrm>
        </p:spPr>
        <p:txBody>
          <a:bodyPr vert="horz" lIns="91440" tIns="45720" rIns="91440" bIns="45720" rtlCol="0" anchor="t">
            <a:normAutofit/>
          </a:bodyPr>
          <a:lstStyle/>
          <a:p>
            <a:pPr marL="0" indent="0">
              <a:buNone/>
            </a:pPr>
            <a:r>
              <a:rPr lang="en-US" sz="1600">
                <a:solidFill>
                  <a:srgbClr val="191B0E"/>
                </a:solidFill>
                <a:latin typeface="Franklin Gothic Book"/>
                <a:ea typeface="+mn-lt"/>
                <a:cs typeface="+mn-lt"/>
              </a:rPr>
              <a:t>The Langevin Equation: A Tool we used for Regulating Protein Molecule Motion</a:t>
            </a:r>
            <a:endParaRPr lang="en-US" sz="1600">
              <a:latin typeface="Franklin Gothic Book"/>
              <a:cs typeface="Calibri"/>
            </a:endParaRPr>
          </a:p>
          <a:p>
            <a:pPr marL="0" indent="0">
              <a:buNone/>
            </a:pPr>
            <a:r>
              <a:rPr lang="en-US" sz="1600">
                <a:latin typeface="Franklin Gothic Book"/>
                <a:cs typeface="Calibri"/>
              </a:rPr>
              <a:t>                                                                               </a:t>
            </a:r>
          </a:p>
          <a:p>
            <a:pPr marL="0" indent="0">
              <a:buNone/>
            </a:pPr>
            <a:r>
              <a:rPr lang="en-US" sz="1600">
                <a:latin typeface="Franklin Gothic Book"/>
                <a:cs typeface="Calibri"/>
              </a:rPr>
              <a:t>      </a:t>
            </a:r>
            <a:r>
              <a:rPr lang="en-US" sz="1600">
                <a:ea typeface="+mn-lt"/>
                <a:cs typeface="+mn-lt"/>
              </a:rPr>
              <a:t>                                                     ---------------------------- (1)</a:t>
            </a:r>
            <a:endParaRPr lang="en-US" sz="1600">
              <a:latin typeface="Franklin Gothic Book" panose="020B0503020102020204"/>
              <a:cs typeface="Calibri"/>
            </a:endParaRPr>
          </a:p>
          <a:p>
            <a:pPr marL="0" indent="0">
              <a:buNone/>
            </a:pPr>
            <a:endParaRPr lang="en-US" sz="1600">
              <a:latin typeface="Franklin Gothic Book" panose="020B0503020102020204"/>
              <a:cs typeface="Calibri"/>
            </a:endParaRPr>
          </a:p>
          <a:p>
            <a:pPr marL="0" indent="0">
              <a:lnSpc>
                <a:spcPct val="100000"/>
              </a:lnSpc>
              <a:spcBef>
                <a:spcPts val="100"/>
              </a:spcBef>
              <a:buNone/>
            </a:pPr>
            <a:r>
              <a:rPr lang="en-US" sz="1600">
                <a:latin typeface="Franklin Gothic Book" panose="020B0503020102020204"/>
                <a:cs typeface="Calibri"/>
              </a:rPr>
              <a:t>Here, </a:t>
            </a:r>
            <a:r>
              <a:rPr lang="en-US" sz="1600">
                <a:ea typeface="+mn-lt"/>
                <a:cs typeface="+mn-lt"/>
              </a:rPr>
              <a:t>Γ is the friction coefficient, 𝑑x ⁄𝑑𝑡 indicates the velocity of the particle, </a:t>
            </a:r>
          </a:p>
          <a:p>
            <a:pPr marL="0" indent="0">
              <a:lnSpc>
                <a:spcPct val="100000"/>
              </a:lnSpc>
              <a:spcBef>
                <a:spcPts val="100"/>
              </a:spcBef>
              <a:buNone/>
            </a:pPr>
            <a:r>
              <a:rPr lang="en-US" sz="1600">
                <a:ea typeface="+mn-lt"/>
                <a:cs typeface="+mn-lt"/>
              </a:rPr>
              <a:t>𝐹</a:t>
            </a:r>
            <a:r>
              <a:rPr lang="en-US" sz="1600" i="1" baseline="-25000">
                <a:ea typeface="+mn-lt"/>
                <a:cs typeface="+mn-lt"/>
              </a:rPr>
              <a:t>int</a:t>
            </a:r>
            <a:r>
              <a:rPr lang="en-US" sz="1600">
                <a:ea typeface="+mn-lt"/>
                <a:cs typeface="+mn-lt"/>
              </a:rPr>
              <a:t> denotes the force of interaction between particles, and 𝐹</a:t>
            </a:r>
            <a:r>
              <a:rPr lang="en-US" sz="1600" i="1" baseline="-25000">
                <a:ea typeface="+mn-lt"/>
                <a:cs typeface="+mn-lt"/>
              </a:rPr>
              <a:t>random</a:t>
            </a:r>
            <a:r>
              <a:rPr lang="en-US" sz="1600">
                <a:ea typeface="+mn-lt"/>
                <a:cs typeface="+mn-lt"/>
              </a:rPr>
              <a:t> represents</a:t>
            </a:r>
          </a:p>
          <a:p>
            <a:pPr marL="0" indent="0">
              <a:lnSpc>
                <a:spcPct val="100000"/>
              </a:lnSpc>
              <a:spcBef>
                <a:spcPts val="100"/>
              </a:spcBef>
              <a:buNone/>
            </a:pPr>
            <a:r>
              <a:rPr lang="en-US" sz="1600">
                <a:ea typeface="+mn-lt"/>
                <a:cs typeface="+mn-lt"/>
              </a:rPr>
              <a:t>the force arising from the unpredictable motion due to cortical F-actin and surrounding fluid.</a:t>
            </a:r>
            <a:endParaRPr lang="en-US">
              <a:ea typeface="+mn-lt"/>
              <a:cs typeface="+mn-lt"/>
            </a:endParaRPr>
          </a:p>
          <a:p>
            <a:pPr marL="0" indent="0">
              <a:buNone/>
            </a:pPr>
            <a:r>
              <a:rPr lang="en-US" sz="1600">
                <a:latin typeface="Franklin Gothic Book" panose="020B0503020102020204"/>
                <a:cs typeface="Calibri"/>
              </a:rPr>
              <a:t>                                             ------------------(2)                                --------------------(3)</a:t>
            </a:r>
          </a:p>
          <a:p>
            <a:pPr marL="0" indent="0">
              <a:buNone/>
            </a:pPr>
            <a:endParaRPr lang="en-US" sz="1600">
              <a:ea typeface="+mn-lt"/>
              <a:cs typeface="+mn-lt"/>
            </a:endParaRPr>
          </a:p>
          <a:p>
            <a:pPr marL="0" indent="0">
              <a:spcBef>
                <a:spcPts val="100"/>
              </a:spcBef>
              <a:buNone/>
            </a:pPr>
            <a:r>
              <a:rPr lang="en-US" sz="1600"/>
              <a:t>Here, </a:t>
            </a:r>
            <a:r>
              <a:rPr lang="en-US" sz="1800">
                <a:ea typeface="+mn-lt"/>
                <a:cs typeface="+mn-lt"/>
              </a:rPr>
              <a:t>𝑣</a:t>
            </a:r>
            <a:r>
              <a:rPr lang="en-US" sz="1200">
                <a:ea typeface="+mn-lt"/>
                <a:cs typeface="+mn-lt"/>
              </a:rPr>
              <a:t>0 </a:t>
            </a:r>
            <a:r>
              <a:rPr lang="en-US" sz="1600" i="1"/>
              <a:t> </a:t>
            </a:r>
            <a:r>
              <a:rPr lang="en-US" sz="1600"/>
              <a:t>is the is the characteristic velocity of the protein molecules arising from F-actin, And </a:t>
            </a:r>
            <a:r>
              <a:rPr lang="en-US" sz="1600" i="1">
                <a:latin typeface="Franklin Gothic Book"/>
                <a:cs typeface="Calibri"/>
              </a:rPr>
              <a:t>n</a:t>
            </a:r>
            <a:r>
              <a:rPr lang="en-US" sz="1600" i="1"/>
              <a:t>̂</a:t>
            </a:r>
            <a:r>
              <a:rPr lang="en-US" sz="1600"/>
              <a:t> is a unit vector that points in a random direction at any instant </a:t>
            </a:r>
            <a:endParaRPr lang="en-US"/>
          </a:p>
          <a:p>
            <a:pPr marL="0" indent="0">
              <a:buNone/>
            </a:pPr>
            <a:endParaRPr lang="en-US" sz="1600"/>
          </a:p>
          <a:p>
            <a:pPr marL="0" indent="0">
              <a:buNone/>
            </a:pPr>
            <a:endParaRPr lang="en-US" sz="1600">
              <a:cs typeface="Calibri"/>
            </a:endParaRPr>
          </a:p>
          <a:p>
            <a:pPr marL="0" indent="0">
              <a:lnSpc>
                <a:spcPct val="100000"/>
              </a:lnSpc>
              <a:spcBef>
                <a:spcPts val="100"/>
              </a:spcBef>
              <a:buNone/>
            </a:pPr>
            <a:endParaRPr lang="en-US" sz="1600">
              <a:latin typeface="Franklin Gothic Book" panose="020B0503020102020204"/>
              <a:cs typeface="Calibri"/>
            </a:endParaRPr>
          </a:p>
          <a:p>
            <a:pPr marL="0" indent="0">
              <a:lnSpc>
                <a:spcPct val="100000"/>
              </a:lnSpc>
              <a:spcBef>
                <a:spcPts val="100"/>
              </a:spcBef>
              <a:buNone/>
            </a:pPr>
            <a:endParaRPr lang="en-US" sz="1600">
              <a:latin typeface="Franklin Gothic Book" panose="020B0503020102020204"/>
              <a:cs typeface="Calibri"/>
            </a:endParaRPr>
          </a:p>
          <a:p>
            <a:pPr marL="0" indent="0">
              <a:buNone/>
            </a:pPr>
            <a:endParaRPr lang="en-US" sz="1400">
              <a:latin typeface="Franklin Gothic Book" panose="020B0503020102020204"/>
              <a:cs typeface="Calibri"/>
            </a:endParaRPr>
          </a:p>
          <a:p>
            <a:pPr marL="0" indent="0">
              <a:buNone/>
            </a:pPr>
            <a:endParaRPr lang="en-US" sz="1600">
              <a:latin typeface="Franklin Gothic Book" panose="020B0503020102020204"/>
              <a:cs typeface="Calibri"/>
            </a:endParaRPr>
          </a:p>
          <a:p>
            <a:pPr marL="0" indent="0">
              <a:buNone/>
            </a:pPr>
            <a:endParaRPr lang="en-US" sz="1600">
              <a:latin typeface="Franklin Gothic Book" panose="020B0503020102020204"/>
              <a:cs typeface="Calibri"/>
            </a:endParaRPr>
          </a:p>
          <a:p>
            <a:pPr marL="0" indent="0">
              <a:buNone/>
            </a:pPr>
            <a:endParaRPr lang="en-US" sz="1600">
              <a:latin typeface="Franklin Gothic Book" panose="020B0503020102020204"/>
              <a:cs typeface="Calibri"/>
            </a:endParaRPr>
          </a:p>
          <a:p>
            <a:pPr marL="383540" indent="-383540"/>
            <a:endParaRPr lang="en-US">
              <a:latin typeface="Franklin Gothic Book" panose="020B0503020102020204"/>
              <a:cs typeface="Calibri"/>
            </a:endParaRPr>
          </a:p>
        </p:txBody>
      </p:sp>
      <p:sp>
        <p:nvSpPr>
          <p:cNvPr id="4" name="Slide Number Placeholder 3">
            <a:extLst>
              <a:ext uri="{FF2B5EF4-FFF2-40B4-BE49-F238E27FC236}">
                <a16:creationId xmlns:a16="http://schemas.microsoft.com/office/drawing/2014/main" id="{DF393EB3-886B-5EBD-6FFF-89BA1D97B24E}"/>
              </a:ext>
            </a:extLst>
          </p:cNvPr>
          <p:cNvSpPr>
            <a:spLocks noGrp="1"/>
          </p:cNvSpPr>
          <p:nvPr>
            <p:ph type="sldNum" sz="quarter" idx="12"/>
          </p:nvPr>
        </p:nvSpPr>
        <p:spPr/>
        <p:txBody>
          <a:bodyPr/>
          <a:lstStyle/>
          <a:p>
            <a:fld id="{69E57DC2-970A-4B3E-BB1C-7A09969E49DF}" type="slidenum">
              <a:rPr lang="en-US" dirty="0"/>
              <a:t>6</a:t>
            </a:fld>
            <a:endParaRPr lang="en-US"/>
          </a:p>
        </p:txBody>
      </p:sp>
      <p:pic>
        <p:nvPicPr>
          <p:cNvPr id="5" name="Picture 4">
            <a:extLst>
              <a:ext uri="{FF2B5EF4-FFF2-40B4-BE49-F238E27FC236}">
                <a16:creationId xmlns:a16="http://schemas.microsoft.com/office/drawing/2014/main" id="{455E3D45-4462-793F-2869-84D919FC41F9}"/>
              </a:ext>
            </a:extLst>
          </p:cNvPr>
          <p:cNvPicPr>
            <a:picLocks noChangeAspect="1"/>
          </p:cNvPicPr>
          <p:nvPr/>
        </p:nvPicPr>
        <p:blipFill>
          <a:blip r:embed="rId4"/>
          <a:stretch>
            <a:fillRect/>
          </a:stretch>
        </p:blipFill>
        <p:spPr>
          <a:xfrm>
            <a:off x="1478629" y="1608483"/>
            <a:ext cx="2743200" cy="895507"/>
          </a:xfrm>
          <a:prstGeom prst="rect">
            <a:avLst/>
          </a:prstGeom>
        </p:spPr>
      </p:pic>
      <p:pic>
        <p:nvPicPr>
          <p:cNvPr id="7" name="Picture 6" descr="A diagram of e-cadheric and e-actin&#10;&#10;Description automatically generated">
            <a:extLst>
              <a:ext uri="{FF2B5EF4-FFF2-40B4-BE49-F238E27FC236}">
                <a16:creationId xmlns:a16="http://schemas.microsoft.com/office/drawing/2014/main" id="{60BA8042-C165-9AC5-3C1E-7905C0D43042}"/>
              </a:ext>
            </a:extLst>
          </p:cNvPr>
          <p:cNvPicPr>
            <a:picLocks noChangeAspect="1"/>
          </p:cNvPicPr>
          <p:nvPr/>
        </p:nvPicPr>
        <p:blipFill>
          <a:blip r:embed="rId5"/>
          <a:stretch>
            <a:fillRect/>
          </a:stretch>
        </p:blipFill>
        <p:spPr>
          <a:xfrm>
            <a:off x="1689465" y="4696061"/>
            <a:ext cx="9284721" cy="1390333"/>
          </a:xfrm>
          <a:prstGeom prst="rect">
            <a:avLst/>
          </a:prstGeom>
        </p:spPr>
      </p:pic>
      <p:pic>
        <p:nvPicPr>
          <p:cNvPr id="8" name="Picture 7" descr="A black and white text&#10;&#10;Description automatically generated">
            <a:extLst>
              <a:ext uri="{FF2B5EF4-FFF2-40B4-BE49-F238E27FC236}">
                <a16:creationId xmlns:a16="http://schemas.microsoft.com/office/drawing/2014/main" id="{13FE055A-3360-03D4-B117-567B0553AF40}"/>
              </a:ext>
            </a:extLst>
          </p:cNvPr>
          <p:cNvPicPr>
            <a:picLocks noChangeAspect="1"/>
          </p:cNvPicPr>
          <p:nvPr/>
        </p:nvPicPr>
        <p:blipFill rotWithShape="1">
          <a:blip r:embed="rId6"/>
          <a:srcRect l="32275" r="265"/>
          <a:stretch/>
        </p:blipFill>
        <p:spPr>
          <a:xfrm>
            <a:off x="2246927" y="3395027"/>
            <a:ext cx="1603360" cy="762554"/>
          </a:xfrm>
          <a:prstGeom prst="rect">
            <a:avLst/>
          </a:prstGeom>
        </p:spPr>
      </p:pic>
      <p:sp>
        <p:nvSpPr>
          <p:cNvPr id="9" name="TextBox 8">
            <a:extLst>
              <a:ext uri="{FF2B5EF4-FFF2-40B4-BE49-F238E27FC236}">
                <a16:creationId xmlns:a16="http://schemas.microsoft.com/office/drawing/2014/main" id="{876F9943-60B8-8137-4608-C843A1E89E17}"/>
              </a:ext>
            </a:extLst>
          </p:cNvPr>
          <p:cNvSpPr txBox="1"/>
          <p:nvPr/>
        </p:nvSpPr>
        <p:spPr>
          <a:xfrm>
            <a:off x="1690571" y="599198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3.2 Random movement of E-cadherin molecules</a:t>
            </a:r>
          </a:p>
        </p:txBody>
      </p:sp>
      <p:sp>
        <p:nvSpPr>
          <p:cNvPr id="10" name="TextBox 9">
            <a:extLst>
              <a:ext uri="{FF2B5EF4-FFF2-40B4-BE49-F238E27FC236}">
                <a16:creationId xmlns:a16="http://schemas.microsoft.com/office/drawing/2014/main" id="{83F723F8-1E4A-9E58-7F8F-E22DB143C9B8}"/>
              </a:ext>
            </a:extLst>
          </p:cNvPr>
          <p:cNvSpPr txBox="1"/>
          <p:nvPr/>
        </p:nvSpPr>
        <p:spPr>
          <a:xfrm>
            <a:off x="8229863" y="599193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3.4 Top-view of the cell membrane showing active movement of E-cad</a:t>
            </a:r>
          </a:p>
        </p:txBody>
      </p:sp>
      <p:sp>
        <p:nvSpPr>
          <p:cNvPr id="11" name="TextBox 10">
            <a:extLst>
              <a:ext uri="{FF2B5EF4-FFF2-40B4-BE49-F238E27FC236}">
                <a16:creationId xmlns:a16="http://schemas.microsoft.com/office/drawing/2014/main" id="{A3A772B3-D98D-9A1F-D797-6F00AC923AAA}"/>
              </a:ext>
            </a:extLst>
          </p:cNvPr>
          <p:cNvSpPr txBox="1"/>
          <p:nvPr/>
        </p:nvSpPr>
        <p:spPr>
          <a:xfrm>
            <a:off x="4957230" y="599283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3.3 Active movement of E-cadherin molecule by F-actin</a:t>
            </a:r>
          </a:p>
        </p:txBody>
      </p:sp>
      <p:sp>
        <p:nvSpPr>
          <p:cNvPr id="12" name="TextBox 11">
            <a:extLst>
              <a:ext uri="{FF2B5EF4-FFF2-40B4-BE49-F238E27FC236}">
                <a16:creationId xmlns:a16="http://schemas.microsoft.com/office/drawing/2014/main" id="{664856F4-563D-0346-07F9-9CD623A8AE4D}"/>
              </a:ext>
            </a:extLst>
          </p:cNvPr>
          <p:cNvSpPr txBox="1"/>
          <p:nvPr/>
        </p:nvSpPr>
        <p:spPr>
          <a:xfrm>
            <a:off x="683288" y="6387700"/>
            <a:ext cx="117666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solidFill>
                  <a:srgbClr val="77A2BB"/>
                </a:solidFill>
              </a:rPr>
              <a:t>Image source : ​</a:t>
            </a:r>
          </a:p>
          <a:p>
            <a:r>
              <a:rPr lang="en-US" sz="900">
                <a:solidFill>
                  <a:schemeClr val="accent5"/>
                </a:solidFill>
              </a:rPr>
              <a:t>Figure 3.1: </a:t>
            </a:r>
            <a:r>
              <a:rPr lang="en-IN" sz="900">
                <a:solidFill>
                  <a:schemeClr val="accent5"/>
                </a:solidFill>
                <a:hlinkClick r:id="rId7"/>
              </a:rPr>
              <a:t>https://chemistry.stackexchange.com/questions/41889/if-chemical-bonding-is-quantum-mechanic-is-saying-they-bend-and-vibrate-like-sp</a:t>
            </a:r>
            <a:endParaRPr lang="en-IN" sz="900">
              <a:solidFill>
                <a:schemeClr val="accent5"/>
              </a:solidFill>
            </a:endParaRPr>
          </a:p>
          <a:p>
            <a:r>
              <a:rPr lang="en-US" sz="900">
                <a:solidFill>
                  <a:srgbClr val="77A2BB"/>
                </a:solidFill>
              </a:rPr>
              <a:t>Figure 3.2, 3.3, 3.4</a:t>
            </a:r>
            <a:r>
              <a:rPr lang="en-US" sz="900">
                <a:solidFill>
                  <a:srgbClr val="77A2BB"/>
                </a:solidFill>
                <a:latin typeface="Franklin Gothic Book"/>
              </a:rPr>
              <a:t>: Ms. Radhika </a:t>
            </a:r>
            <a:r>
              <a:rPr lang="en-US" sz="900" err="1">
                <a:solidFill>
                  <a:srgbClr val="77A2BB"/>
                </a:solidFill>
                <a:latin typeface="Franklin Gothic Book"/>
              </a:rPr>
              <a:t>Bagmare</a:t>
            </a:r>
            <a:r>
              <a:rPr lang="en-US" sz="900">
                <a:solidFill>
                  <a:srgbClr val="77A2BB"/>
                </a:solidFill>
                <a:latin typeface="Franklin Gothic Book"/>
              </a:rPr>
              <a:t> BTP Midterm Presentation for BBD451, 2019 Batch of Biotechnology and Biochemical Engineering. </a:t>
            </a:r>
            <a:r>
              <a:rPr lang="en-US" sz="900">
                <a:solidFill>
                  <a:srgbClr val="77A2BB"/>
                </a:solidFill>
                <a:ea typeface="+mn-lt"/>
                <a:cs typeface="+mn-lt"/>
              </a:rPr>
              <a:t>https://drive.google.com/file/d/1b7IQLM_ika2IYwX1OeeyE2Qk8dLdWPyU/view?usp=sharing</a:t>
            </a:r>
          </a:p>
          <a:p>
            <a:endParaRPr lang="en-US" sz="900">
              <a:solidFill>
                <a:srgbClr val="77A2BB"/>
              </a:solidFill>
              <a:latin typeface="Franklin Gothic Book"/>
            </a:endParaRPr>
          </a:p>
        </p:txBody>
      </p:sp>
      <p:pic>
        <p:nvPicPr>
          <p:cNvPr id="14" name="Picture 13">
            <a:extLst>
              <a:ext uri="{FF2B5EF4-FFF2-40B4-BE49-F238E27FC236}">
                <a16:creationId xmlns:a16="http://schemas.microsoft.com/office/drawing/2014/main" id="{81DD3F9A-0688-BDBE-B4E9-D42E118367A8}"/>
              </a:ext>
            </a:extLst>
          </p:cNvPr>
          <p:cNvPicPr>
            <a:picLocks noChangeAspect="1"/>
          </p:cNvPicPr>
          <p:nvPr/>
        </p:nvPicPr>
        <p:blipFill>
          <a:blip r:embed="rId8"/>
          <a:stretch>
            <a:fillRect/>
          </a:stretch>
        </p:blipFill>
        <p:spPr>
          <a:xfrm>
            <a:off x="9989540" y="2687452"/>
            <a:ext cx="1447660" cy="1070595"/>
          </a:xfrm>
          <a:prstGeom prst="rect">
            <a:avLst/>
          </a:prstGeom>
        </p:spPr>
      </p:pic>
      <p:sp>
        <p:nvSpPr>
          <p:cNvPr id="15" name="TextBox 14">
            <a:extLst>
              <a:ext uri="{FF2B5EF4-FFF2-40B4-BE49-F238E27FC236}">
                <a16:creationId xmlns:a16="http://schemas.microsoft.com/office/drawing/2014/main" id="{FD6AFCC1-DA2E-214C-C4F3-6AD895806C03}"/>
              </a:ext>
            </a:extLst>
          </p:cNvPr>
          <p:cNvSpPr txBox="1"/>
          <p:nvPr/>
        </p:nvSpPr>
        <p:spPr>
          <a:xfrm>
            <a:off x="9341771" y="374305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3.1 Force Interaction between two protein molecules via a spring model</a:t>
            </a:r>
          </a:p>
        </p:txBody>
      </p:sp>
      <p:pic>
        <p:nvPicPr>
          <p:cNvPr id="17" name="Picture 16" descr="A mathematical equation with a equal sign&#10;&#10;Description automatically generated with medium confidence">
            <a:extLst>
              <a:ext uri="{FF2B5EF4-FFF2-40B4-BE49-F238E27FC236}">
                <a16:creationId xmlns:a16="http://schemas.microsoft.com/office/drawing/2014/main" id="{EA1C08B0-5171-1305-BC28-648FFAAAFD3D}"/>
              </a:ext>
            </a:extLst>
          </p:cNvPr>
          <p:cNvPicPr>
            <a:picLocks noChangeAspect="1"/>
          </p:cNvPicPr>
          <p:nvPr/>
        </p:nvPicPr>
        <p:blipFill>
          <a:blip r:embed="rId9"/>
          <a:stretch>
            <a:fillRect/>
          </a:stretch>
        </p:blipFill>
        <p:spPr>
          <a:xfrm>
            <a:off x="5099971" y="3429000"/>
            <a:ext cx="1498600" cy="571500"/>
          </a:xfrm>
          <a:prstGeom prst="rect">
            <a:avLst/>
          </a:prstGeom>
        </p:spPr>
      </p:pic>
    </p:spTree>
    <p:extLst>
      <p:ext uri="{BB962C8B-B14F-4D97-AF65-F5344CB8AC3E}">
        <p14:creationId xmlns:p14="http://schemas.microsoft.com/office/powerpoint/2010/main" val="3050075936"/>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92E7-5441-0251-D07D-B5624D68F523}"/>
              </a:ext>
            </a:extLst>
          </p:cNvPr>
          <p:cNvSpPr>
            <a:spLocks noGrp="1"/>
          </p:cNvSpPr>
          <p:nvPr>
            <p:ph type="title"/>
          </p:nvPr>
        </p:nvSpPr>
        <p:spPr>
          <a:xfrm>
            <a:off x="4862945" y="256309"/>
            <a:ext cx="2618510" cy="876300"/>
          </a:xfrm>
        </p:spPr>
        <p:txBody>
          <a:bodyPr/>
          <a:lstStyle/>
          <a:p>
            <a:r>
              <a:rPr lang="en-US" b="1" dirty="0"/>
              <a:t>METHOD</a:t>
            </a:r>
          </a:p>
        </p:txBody>
      </p:sp>
      <p:sp>
        <p:nvSpPr>
          <p:cNvPr id="4" name="Slide Number Placeholder 3">
            <a:extLst>
              <a:ext uri="{FF2B5EF4-FFF2-40B4-BE49-F238E27FC236}">
                <a16:creationId xmlns:a16="http://schemas.microsoft.com/office/drawing/2014/main" id="{2198C2D6-5F35-7D92-0257-C92F857FF2D1}"/>
              </a:ext>
            </a:extLst>
          </p:cNvPr>
          <p:cNvSpPr>
            <a:spLocks noGrp="1"/>
          </p:cNvSpPr>
          <p:nvPr>
            <p:ph type="sldNum" sz="quarter" idx="12"/>
          </p:nvPr>
        </p:nvSpPr>
        <p:spPr/>
        <p:txBody>
          <a:bodyPr/>
          <a:lstStyle/>
          <a:p>
            <a:fld id="{69E57DC2-970A-4B3E-BB1C-7A09969E49DF}" type="slidenum">
              <a:rPr lang="en-US" dirty="0"/>
              <a:t>7</a:t>
            </a:fld>
            <a:endParaRPr lang="en-US"/>
          </a:p>
        </p:txBody>
      </p:sp>
      <p:sp>
        <p:nvSpPr>
          <p:cNvPr id="5" name="Oval 4">
            <a:extLst>
              <a:ext uri="{FF2B5EF4-FFF2-40B4-BE49-F238E27FC236}">
                <a16:creationId xmlns:a16="http://schemas.microsoft.com/office/drawing/2014/main" id="{FD332FBA-D78D-28EB-64B5-D53B3330FFA2}"/>
              </a:ext>
            </a:extLst>
          </p:cNvPr>
          <p:cNvSpPr/>
          <p:nvPr/>
        </p:nvSpPr>
        <p:spPr>
          <a:xfrm>
            <a:off x="7758545" y="692727"/>
            <a:ext cx="3214254" cy="27986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B566CB7-DF37-B056-B5BB-9D2545B79B5B}"/>
                  </a:ext>
                </a:extLst>
              </p14:cNvPr>
              <p14:cNvContentPartPr/>
              <p14:nvPr/>
            </p14:nvContentPartPr>
            <p14:xfrm>
              <a:off x="8211022" y="1622064"/>
              <a:ext cx="13854" cy="13854"/>
            </p14:xfrm>
          </p:contentPart>
        </mc:Choice>
        <mc:Fallback xmlns="">
          <p:pic>
            <p:nvPicPr>
              <p:cNvPr id="6" name="Ink 5">
                <a:extLst>
                  <a:ext uri="{FF2B5EF4-FFF2-40B4-BE49-F238E27FC236}">
                    <a16:creationId xmlns:a16="http://schemas.microsoft.com/office/drawing/2014/main" id="{AB566CB7-DF37-B056-B5BB-9D2545B79B5B}"/>
                  </a:ext>
                </a:extLst>
              </p:cNvPr>
              <p:cNvPicPr/>
              <p:nvPr/>
            </p:nvPicPr>
            <p:blipFill>
              <a:blip r:embed="rId4"/>
              <a:stretch>
                <a:fillRect/>
              </a:stretch>
            </p:blipFill>
            <p:spPr>
              <a:xfrm>
                <a:off x="7864672" y="929364"/>
                <a:ext cx="699627"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D00E4A1-FA05-7E4A-8155-CB1E4026C4BD}"/>
                  </a:ext>
                </a:extLst>
              </p14:cNvPr>
              <p14:cNvContentPartPr/>
              <p14:nvPr/>
            </p14:nvContentPartPr>
            <p14:xfrm>
              <a:off x="8700314" y="1180613"/>
              <a:ext cx="13854" cy="13854"/>
            </p14:xfrm>
          </p:contentPart>
        </mc:Choice>
        <mc:Fallback xmlns="">
          <p:pic>
            <p:nvPicPr>
              <p:cNvPr id="7" name="Ink 6">
                <a:extLst>
                  <a:ext uri="{FF2B5EF4-FFF2-40B4-BE49-F238E27FC236}">
                    <a16:creationId xmlns:a16="http://schemas.microsoft.com/office/drawing/2014/main" id="{3D00E4A1-FA05-7E4A-8155-CB1E4026C4BD}"/>
                  </a:ext>
                </a:extLst>
              </p:cNvPr>
              <p:cNvPicPr/>
              <p:nvPr/>
            </p:nvPicPr>
            <p:blipFill>
              <a:blip r:embed="rId6"/>
              <a:stretch>
                <a:fillRect/>
              </a:stretch>
            </p:blipFill>
            <p:spPr>
              <a:xfrm>
                <a:off x="8469414" y="487913"/>
                <a:ext cx="471036"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E0D1893-2B44-24CF-4A0E-1BF1177F0C11}"/>
                  </a:ext>
                </a:extLst>
              </p14:cNvPr>
              <p14:cNvContentPartPr/>
              <p14:nvPr/>
            </p14:nvContentPartPr>
            <p14:xfrm>
              <a:off x="9289148" y="1133854"/>
              <a:ext cx="13854" cy="13854"/>
            </p14:xfrm>
          </p:contentPart>
        </mc:Choice>
        <mc:Fallback xmlns="">
          <p:pic>
            <p:nvPicPr>
              <p:cNvPr id="8" name="Ink 7">
                <a:extLst>
                  <a:ext uri="{FF2B5EF4-FFF2-40B4-BE49-F238E27FC236}">
                    <a16:creationId xmlns:a16="http://schemas.microsoft.com/office/drawing/2014/main" id="{FE0D1893-2B44-24CF-4A0E-1BF1177F0C11}"/>
                  </a:ext>
                </a:extLst>
              </p:cNvPr>
              <p:cNvPicPr/>
              <p:nvPr/>
            </p:nvPicPr>
            <p:blipFill>
              <a:blip r:embed="rId4"/>
              <a:stretch>
                <a:fillRect/>
              </a:stretch>
            </p:blipFill>
            <p:spPr>
              <a:xfrm>
                <a:off x="8596448" y="44115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7A0C06B-2A35-38E8-BF11-9A238A44C2D1}"/>
                  </a:ext>
                </a:extLst>
              </p14:cNvPr>
              <p14:cNvContentPartPr/>
              <p14:nvPr/>
            </p14:nvContentPartPr>
            <p14:xfrm>
              <a:off x="9330534" y="1460734"/>
              <a:ext cx="13854" cy="13854"/>
            </p14:xfrm>
          </p:contentPart>
        </mc:Choice>
        <mc:Fallback xmlns="">
          <p:pic>
            <p:nvPicPr>
              <p:cNvPr id="9" name="Ink 8">
                <a:extLst>
                  <a:ext uri="{FF2B5EF4-FFF2-40B4-BE49-F238E27FC236}">
                    <a16:creationId xmlns:a16="http://schemas.microsoft.com/office/drawing/2014/main" id="{87A0C06B-2A35-38E8-BF11-9A238A44C2D1}"/>
                  </a:ext>
                </a:extLst>
              </p:cNvPr>
              <p:cNvPicPr/>
              <p:nvPr/>
            </p:nvPicPr>
            <p:blipFill>
              <a:blip r:embed="rId4"/>
              <a:stretch>
                <a:fillRect/>
              </a:stretch>
            </p:blipFill>
            <p:spPr>
              <a:xfrm>
                <a:off x="8984184" y="768034"/>
                <a:ext cx="699627"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DB9F2F6-D0BC-60F3-1850-064D0C1C1BC6}"/>
                  </a:ext>
                </a:extLst>
              </p14:cNvPr>
              <p14:cNvContentPartPr/>
              <p14:nvPr/>
            </p14:nvContentPartPr>
            <p14:xfrm>
              <a:off x="8981750" y="1552845"/>
              <a:ext cx="13854" cy="13854"/>
            </p14:xfrm>
          </p:contentPart>
        </mc:Choice>
        <mc:Fallback xmlns="">
          <p:pic>
            <p:nvPicPr>
              <p:cNvPr id="10" name="Ink 9">
                <a:extLst>
                  <a:ext uri="{FF2B5EF4-FFF2-40B4-BE49-F238E27FC236}">
                    <a16:creationId xmlns:a16="http://schemas.microsoft.com/office/drawing/2014/main" id="{3DB9F2F6-D0BC-60F3-1850-064D0C1C1BC6}"/>
                  </a:ext>
                </a:extLst>
              </p:cNvPr>
              <p:cNvPicPr/>
              <p:nvPr/>
            </p:nvPicPr>
            <p:blipFill>
              <a:blip r:embed="rId4"/>
              <a:stretch>
                <a:fillRect/>
              </a:stretch>
            </p:blipFill>
            <p:spPr>
              <a:xfrm>
                <a:off x="8289050" y="860145"/>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E24B11E-A804-1C60-4576-E05F35DE6FC2}"/>
                  </a:ext>
                </a:extLst>
              </p14:cNvPr>
              <p14:cNvContentPartPr/>
              <p14:nvPr/>
            </p14:nvContentPartPr>
            <p14:xfrm>
              <a:off x="8468591" y="1777873"/>
              <a:ext cx="13854" cy="13854"/>
            </p14:xfrm>
          </p:contentPart>
        </mc:Choice>
        <mc:Fallback xmlns="">
          <p:pic>
            <p:nvPicPr>
              <p:cNvPr id="11" name="Ink 10">
                <a:extLst>
                  <a:ext uri="{FF2B5EF4-FFF2-40B4-BE49-F238E27FC236}">
                    <a16:creationId xmlns:a16="http://schemas.microsoft.com/office/drawing/2014/main" id="{BE24B11E-A804-1C60-4576-E05F35DE6FC2}"/>
                  </a:ext>
                </a:extLst>
              </p:cNvPr>
              <p:cNvPicPr/>
              <p:nvPr/>
            </p:nvPicPr>
            <p:blipFill>
              <a:blip r:embed="rId4"/>
              <a:stretch>
                <a:fillRect/>
              </a:stretch>
            </p:blipFill>
            <p:spPr>
              <a:xfrm>
                <a:off x="7775891" y="108517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3BC98BA1-7093-A52D-02E0-FAF0E07D7EB5}"/>
                  </a:ext>
                </a:extLst>
              </p14:cNvPr>
              <p14:cNvContentPartPr/>
              <p14:nvPr/>
            </p14:nvContentPartPr>
            <p14:xfrm>
              <a:off x="7952563" y="2394076"/>
              <a:ext cx="13854" cy="13854"/>
            </p14:xfrm>
          </p:contentPart>
        </mc:Choice>
        <mc:Fallback xmlns="">
          <p:pic>
            <p:nvPicPr>
              <p:cNvPr id="12" name="Ink 11">
                <a:extLst>
                  <a:ext uri="{FF2B5EF4-FFF2-40B4-BE49-F238E27FC236}">
                    <a16:creationId xmlns:a16="http://schemas.microsoft.com/office/drawing/2014/main" id="{3BC98BA1-7093-A52D-02E0-FAF0E07D7EB5}"/>
                  </a:ext>
                </a:extLst>
              </p:cNvPr>
              <p:cNvPicPr/>
              <p:nvPr/>
            </p:nvPicPr>
            <p:blipFill>
              <a:blip r:embed="rId4"/>
              <a:stretch>
                <a:fillRect/>
              </a:stretch>
            </p:blipFill>
            <p:spPr>
              <a:xfrm>
                <a:off x="7259863" y="1701376"/>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51B00ED0-4C8C-F987-CFF3-52DD26671054}"/>
                  </a:ext>
                </a:extLst>
              </p14:cNvPr>
              <p14:cNvContentPartPr/>
              <p14:nvPr/>
            </p14:nvContentPartPr>
            <p14:xfrm>
              <a:off x="8434318" y="2251850"/>
              <a:ext cx="13854" cy="13854"/>
            </p14:xfrm>
          </p:contentPart>
        </mc:Choice>
        <mc:Fallback xmlns="">
          <p:pic>
            <p:nvPicPr>
              <p:cNvPr id="13" name="Ink 12">
                <a:extLst>
                  <a:ext uri="{FF2B5EF4-FFF2-40B4-BE49-F238E27FC236}">
                    <a16:creationId xmlns:a16="http://schemas.microsoft.com/office/drawing/2014/main" id="{51B00ED0-4C8C-F987-CFF3-52DD26671054}"/>
                  </a:ext>
                </a:extLst>
              </p:cNvPr>
              <p:cNvPicPr/>
              <p:nvPr/>
            </p:nvPicPr>
            <p:blipFill>
              <a:blip r:embed="rId6"/>
              <a:stretch>
                <a:fillRect/>
              </a:stretch>
            </p:blipFill>
            <p:spPr>
              <a:xfrm>
                <a:off x="8203418" y="1559150"/>
                <a:ext cx="471036"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799BAFE3-655A-6CAE-132B-590055A6AB47}"/>
                  </a:ext>
                </a:extLst>
              </p14:cNvPr>
              <p14:cNvContentPartPr/>
              <p14:nvPr/>
            </p14:nvContentPartPr>
            <p14:xfrm>
              <a:off x="8476167" y="2608064"/>
              <a:ext cx="13854" cy="13854"/>
            </p14:xfrm>
          </p:contentPart>
        </mc:Choice>
        <mc:Fallback xmlns="">
          <p:pic>
            <p:nvPicPr>
              <p:cNvPr id="14" name="Ink 13">
                <a:extLst>
                  <a:ext uri="{FF2B5EF4-FFF2-40B4-BE49-F238E27FC236}">
                    <a16:creationId xmlns:a16="http://schemas.microsoft.com/office/drawing/2014/main" id="{799BAFE3-655A-6CAE-132B-590055A6AB47}"/>
                  </a:ext>
                </a:extLst>
              </p:cNvPr>
              <p:cNvPicPr/>
              <p:nvPr/>
            </p:nvPicPr>
            <p:blipFill>
              <a:blip r:embed="rId4"/>
              <a:stretch>
                <a:fillRect/>
              </a:stretch>
            </p:blipFill>
            <p:spPr>
              <a:xfrm>
                <a:off x="7783467" y="191536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5450D71-38FC-1B73-0111-0280BEACFCBD}"/>
                  </a:ext>
                </a:extLst>
              </p14:cNvPr>
              <p14:cNvContentPartPr/>
              <p14:nvPr/>
            </p14:nvContentPartPr>
            <p14:xfrm>
              <a:off x="9176525" y="2363445"/>
              <a:ext cx="13854" cy="13854"/>
            </p14:xfrm>
          </p:contentPart>
        </mc:Choice>
        <mc:Fallback xmlns="">
          <p:pic>
            <p:nvPicPr>
              <p:cNvPr id="15" name="Ink 14">
                <a:extLst>
                  <a:ext uri="{FF2B5EF4-FFF2-40B4-BE49-F238E27FC236}">
                    <a16:creationId xmlns:a16="http://schemas.microsoft.com/office/drawing/2014/main" id="{85450D71-38FC-1B73-0111-0280BEACFCBD}"/>
                  </a:ext>
                </a:extLst>
              </p:cNvPr>
              <p:cNvPicPr/>
              <p:nvPr/>
            </p:nvPicPr>
            <p:blipFill>
              <a:blip r:embed="rId4"/>
              <a:stretch>
                <a:fillRect/>
              </a:stretch>
            </p:blipFill>
            <p:spPr>
              <a:xfrm>
                <a:off x="8483825" y="1670745"/>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79DFD0C7-05AF-4F20-1715-92ADFF2F1EA7}"/>
                  </a:ext>
                </a:extLst>
              </p14:cNvPr>
              <p14:cNvContentPartPr/>
              <p14:nvPr/>
            </p14:nvContentPartPr>
            <p14:xfrm>
              <a:off x="9331848" y="2022547"/>
              <a:ext cx="13854" cy="13854"/>
            </p14:xfrm>
          </p:contentPart>
        </mc:Choice>
        <mc:Fallback xmlns="">
          <p:pic>
            <p:nvPicPr>
              <p:cNvPr id="16" name="Ink 15">
                <a:extLst>
                  <a:ext uri="{FF2B5EF4-FFF2-40B4-BE49-F238E27FC236}">
                    <a16:creationId xmlns:a16="http://schemas.microsoft.com/office/drawing/2014/main" id="{79DFD0C7-05AF-4F20-1715-92ADFF2F1EA7}"/>
                  </a:ext>
                </a:extLst>
              </p:cNvPr>
              <p:cNvPicPr/>
              <p:nvPr/>
            </p:nvPicPr>
            <p:blipFill>
              <a:blip r:embed="rId4"/>
              <a:stretch>
                <a:fillRect/>
              </a:stretch>
            </p:blipFill>
            <p:spPr>
              <a:xfrm>
                <a:off x="8639148" y="132984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65D86D51-F873-09D4-DBD3-F8EB9F2FE0AF}"/>
                  </a:ext>
                </a:extLst>
              </p14:cNvPr>
              <p14:cNvContentPartPr/>
              <p14:nvPr/>
            </p14:nvContentPartPr>
            <p14:xfrm>
              <a:off x="10275256" y="1974273"/>
              <a:ext cx="13854" cy="13854"/>
            </p14:xfrm>
          </p:contentPart>
        </mc:Choice>
        <mc:Fallback xmlns="">
          <p:pic>
            <p:nvPicPr>
              <p:cNvPr id="17" name="Ink 16">
                <a:extLst>
                  <a:ext uri="{FF2B5EF4-FFF2-40B4-BE49-F238E27FC236}">
                    <a16:creationId xmlns:a16="http://schemas.microsoft.com/office/drawing/2014/main" id="{65D86D51-F873-09D4-DBD3-F8EB9F2FE0AF}"/>
                  </a:ext>
                </a:extLst>
              </p:cNvPr>
              <p:cNvPicPr/>
              <p:nvPr/>
            </p:nvPicPr>
            <p:blipFill>
              <a:blip r:embed="rId4"/>
              <a:stretch>
                <a:fillRect/>
              </a:stretch>
            </p:blipFill>
            <p:spPr>
              <a:xfrm>
                <a:off x="9582556" y="128157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49CDEE45-8E1D-848A-DDE7-8D9689BAE3B7}"/>
                  </a:ext>
                </a:extLst>
              </p14:cNvPr>
              <p14:cNvContentPartPr/>
              <p14:nvPr/>
            </p14:nvContentPartPr>
            <p14:xfrm>
              <a:off x="10046385" y="2805383"/>
              <a:ext cx="13854" cy="13854"/>
            </p14:xfrm>
          </p:contentPart>
        </mc:Choice>
        <mc:Fallback xmlns="">
          <p:pic>
            <p:nvPicPr>
              <p:cNvPr id="18" name="Ink 17">
                <a:extLst>
                  <a:ext uri="{FF2B5EF4-FFF2-40B4-BE49-F238E27FC236}">
                    <a16:creationId xmlns:a16="http://schemas.microsoft.com/office/drawing/2014/main" id="{49CDEE45-8E1D-848A-DDE7-8D9689BAE3B7}"/>
                  </a:ext>
                </a:extLst>
              </p:cNvPr>
              <p:cNvPicPr/>
              <p:nvPr/>
            </p:nvPicPr>
            <p:blipFill>
              <a:blip r:embed="rId4"/>
              <a:stretch>
                <a:fillRect/>
              </a:stretch>
            </p:blipFill>
            <p:spPr>
              <a:xfrm>
                <a:off x="9353685" y="211268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E08D7297-EBA8-8DDD-7EAE-EBF54554A388}"/>
                  </a:ext>
                </a:extLst>
              </p14:cNvPr>
              <p14:cNvContentPartPr/>
              <p14:nvPr/>
            </p14:nvContentPartPr>
            <p14:xfrm>
              <a:off x="9900588" y="2088248"/>
              <a:ext cx="13854" cy="13854"/>
            </p14:xfrm>
          </p:contentPart>
        </mc:Choice>
        <mc:Fallback xmlns="">
          <p:pic>
            <p:nvPicPr>
              <p:cNvPr id="19" name="Ink 18">
                <a:extLst>
                  <a:ext uri="{FF2B5EF4-FFF2-40B4-BE49-F238E27FC236}">
                    <a16:creationId xmlns:a16="http://schemas.microsoft.com/office/drawing/2014/main" id="{E08D7297-EBA8-8DDD-7EAE-EBF54554A388}"/>
                  </a:ext>
                </a:extLst>
              </p:cNvPr>
              <p:cNvPicPr/>
              <p:nvPr/>
            </p:nvPicPr>
            <p:blipFill>
              <a:blip r:embed="rId4"/>
              <a:stretch>
                <a:fillRect/>
              </a:stretch>
            </p:blipFill>
            <p:spPr>
              <a:xfrm>
                <a:off x="9207888" y="139554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87DC9823-4E30-9360-162B-F35BC587E78E}"/>
                  </a:ext>
                </a:extLst>
              </p14:cNvPr>
              <p14:cNvContentPartPr/>
              <p14:nvPr/>
            </p14:nvContentPartPr>
            <p14:xfrm>
              <a:off x="9586858" y="2574997"/>
              <a:ext cx="13854" cy="13854"/>
            </p14:xfrm>
          </p:contentPart>
        </mc:Choice>
        <mc:Fallback xmlns="">
          <p:pic>
            <p:nvPicPr>
              <p:cNvPr id="20" name="Ink 19">
                <a:extLst>
                  <a:ext uri="{FF2B5EF4-FFF2-40B4-BE49-F238E27FC236}">
                    <a16:creationId xmlns:a16="http://schemas.microsoft.com/office/drawing/2014/main" id="{87DC9823-4E30-9360-162B-F35BC587E78E}"/>
                  </a:ext>
                </a:extLst>
              </p:cNvPr>
              <p:cNvPicPr/>
              <p:nvPr/>
            </p:nvPicPr>
            <p:blipFill>
              <a:blip r:embed="rId4"/>
              <a:stretch>
                <a:fillRect/>
              </a:stretch>
            </p:blipFill>
            <p:spPr>
              <a:xfrm>
                <a:off x="8894158" y="188229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C88AE25A-25EE-FA58-9E61-76C6A3AAB373}"/>
                  </a:ext>
                </a:extLst>
              </p14:cNvPr>
              <p14:cNvContentPartPr/>
              <p14:nvPr/>
            </p14:nvContentPartPr>
            <p14:xfrm>
              <a:off x="9083711" y="3050489"/>
              <a:ext cx="13854" cy="13854"/>
            </p14:xfrm>
          </p:contentPart>
        </mc:Choice>
        <mc:Fallback xmlns="">
          <p:pic>
            <p:nvPicPr>
              <p:cNvPr id="21" name="Ink 20">
                <a:extLst>
                  <a:ext uri="{FF2B5EF4-FFF2-40B4-BE49-F238E27FC236}">
                    <a16:creationId xmlns:a16="http://schemas.microsoft.com/office/drawing/2014/main" id="{C88AE25A-25EE-FA58-9E61-76C6A3AAB373}"/>
                  </a:ext>
                </a:extLst>
              </p:cNvPr>
              <p:cNvPicPr/>
              <p:nvPr/>
            </p:nvPicPr>
            <p:blipFill>
              <a:blip r:embed="rId4"/>
              <a:stretch>
                <a:fillRect/>
              </a:stretch>
            </p:blipFill>
            <p:spPr>
              <a:xfrm>
                <a:off x="8391011" y="2357789"/>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494DCD5B-E973-5685-A477-CABDC66B2B7B}"/>
                  </a:ext>
                </a:extLst>
              </p14:cNvPr>
              <p14:cNvContentPartPr/>
              <p14:nvPr/>
            </p14:nvContentPartPr>
            <p14:xfrm>
              <a:off x="9821952" y="3179564"/>
              <a:ext cx="13854" cy="13854"/>
            </p14:xfrm>
          </p:contentPart>
        </mc:Choice>
        <mc:Fallback xmlns="">
          <p:pic>
            <p:nvPicPr>
              <p:cNvPr id="22" name="Ink 21">
                <a:extLst>
                  <a:ext uri="{FF2B5EF4-FFF2-40B4-BE49-F238E27FC236}">
                    <a16:creationId xmlns:a16="http://schemas.microsoft.com/office/drawing/2014/main" id="{494DCD5B-E973-5685-A477-CABDC66B2B7B}"/>
                  </a:ext>
                </a:extLst>
              </p:cNvPr>
              <p:cNvPicPr/>
              <p:nvPr/>
            </p:nvPicPr>
            <p:blipFill>
              <a:blip r:embed="rId4"/>
              <a:stretch>
                <a:fillRect/>
              </a:stretch>
            </p:blipFill>
            <p:spPr>
              <a:xfrm>
                <a:off x="9129252" y="248686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730154F9-CA2C-DF19-2755-0C98A2A9CC69}"/>
                  </a:ext>
                </a:extLst>
              </p14:cNvPr>
              <p14:cNvContentPartPr/>
              <p14:nvPr/>
            </p14:nvContentPartPr>
            <p14:xfrm>
              <a:off x="10583465" y="2430120"/>
              <a:ext cx="13854" cy="13854"/>
            </p14:xfrm>
          </p:contentPart>
        </mc:Choice>
        <mc:Fallback xmlns="">
          <p:pic>
            <p:nvPicPr>
              <p:cNvPr id="23" name="Ink 22">
                <a:extLst>
                  <a:ext uri="{FF2B5EF4-FFF2-40B4-BE49-F238E27FC236}">
                    <a16:creationId xmlns:a16="http://schemas.microsoft.com/office/drawing/2014/main" id="{730154F9-CA2C-DF19-2755-0C98A2A9CC69}"/>
                  </a:ext>
                </a:extLst>
              </p:cNvPr>
              <p:cNvPicPr/>
              <p:nvPr/>
            </p:nvPicPr>
            <p:blipFill>
              <a:blip r:embed="rId4"/>
              <a:stretch>
                <a:fillRect/>
              </a:stretch>
            </p:blipFill>
            <p:spPr>
              <a:xfrm>
                <a:off x="9890765" y="173742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A78C4EC6-F759-568E-E395-6F71409CDA32}"/>
                  </a:ext>
                </a:extLst>
              </p14:cNvPr>
              <p14:cNvContentPartPr/>
              <p14:nvPr/>
            </p14:nvContentPartPr>
            <p14:xfrm>
              <a:off x="10288786" y="1419766"/>
              <a:ext cx="13854" cy="13854"/>
            </p14:xfrm>
          </p:contentPart>
        </mc:Choice>
        <mc:Fallback xmlns="">
          <p:pic>
            <p:nvPicPr>
              <p:cNvPr id="24" name="Ink 23">
                <a:extLst>
                  <a:ext uri="{FF2B5EF4-FFF2-40B4-BE49-F238E27FC236}">
                    <a16:creationId xmlns:a16="http://schemas.microsoft.com/office/drawing/2014/main" id="{A78C4EC6-F759-568E-E395-6F71409CDA32}"/>
                  </a:ext>
                </a:extLst>
              </p:cNvPr>
              <p:cNvPicPr/>
              <p:nvPr/>
            </p:nvPicPr>
            <p:blipFill>
              <a:blip r:embed="rId4"/>
              <a:stretch>
                <a:fillRect/>
              </a:stretch>
            </p:blipFill>
            <p:spPr>
              <a:xfrm>
                <a:off x="9596086" y="727066"/>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4E4FDC62-1A7A-7821-32ED-B2839DB3460C}"/>
                  </a:ext>
                </a:extLst>
              </p14:cNvPr>
              <p14:cNvContentPartPr/>
              <p14:nvPr/>
            </p14:nvContentPartPr>
            <p14:xfrm>
              <a:off x="9769348" y="1171358"/>
              <a:ext cx="13854" cy="13854"/>
            </p14:xfrm>
          </p:contentPart>
        </mc:Choice>
        <mc:Fallback xmlns="">
          <p:pic>
            <p:nvPicPr>
              <p:cNvPr id="25" name="Ink 24">
                <a:extLst>
                  <a:ext uri="{FF2B5EF4-FFF2-40B4-BE49-F238E27FC236}">
                    <a16:creationId xmlns:a16="http://schemas.microsoft.com/office/drawing/2014/main" id="{4E4FDC62-1A7A-7821-32ED-B2839DB3460C}"/>
                  </a:ext>
                </a:extLst>
              </p:cNvPr>
              <p:cNvPicPr/>
              <p:nvPr/>
            </p:nvPicPr>
            <p:blipFill>
              <a:blip r:embed="rId4"/>
              <a:stretch>
                <a:fillRect/>
              </a:stretch>
            </p:blipFill>
            <p:spPr>
              <a:xfrm>
                <a:off x="9076648" y="47865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DFCD1E3B-31B0-5F6F-56AE-6ADB9DB33362}"/>
                  </a:ext>
                </a:extLst>
              </p14:cNvPr>
              <p14:cNvContentPartPr/>
              <p14:nvPr/>
            </p14:nvContentPartPr>
            <p14:xfrm>
              <a:off x="9769348" y="1712768"/>
              <a:ext cx="13854" cy="13854"/>
            </p14:xfrm>
          </p:contentPart>
        </mc:Choice>
        <mc:Fallback xmlns="">
          <p:pic>
            <p:nvPicPr>
              <p:cNvPr id="26" name="Ink 25">
                <a:extLst>
                  <a:ext uri="{FF2B5EF4-FFF2-40B4-BE49-F238E27FC236}">
                    <a16:creationId xmlns:a16="http://schemas.microsoft.com/office/drawing/2014/main" id="{DFCD1E3B-31B0-5F6F-56AE-6ADB9DB33362}"/>
                  </a:ext>
                </a:extLst>
              </p:cNvPr>
              <p:cNvPicPr/>
              <p:nvPr/>
            </p:nvPicPr>
            <p:blipFill>
              <a:blip r:embed="rId4"/>
              <a:stretch>
                <a:fillRect/>
              </a:stretch>
            </p:blipFill>
            <p:spPr>
              <a:xfrm>
                <a:off x="9076648" y="102006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419691A3-4422-A77D-8409-3E0BD8979779}"/>
                  </a:ext>
                </a:extLst>
              </p14:cNvPr>
              <p14:cNvContentPartPr/>
              <p14:nvPr/>
            </p14:nvContentPartPr>
            <p14:xfrm>
              <a:off x="8964215" y="1858024"/>
              <a:ext cx="13854" cy="13854"/>
            </p14:xfrm>
          </p:contentPart>
        </mc:Choice>
        <mc:Fallback xmlns="">
          <p:pic>
            <p:nvPicPr>
              <p:cNvPr id="27" name="Ink 26">
                <a:extLst>
                  <a:ext uri="{FF2B5EF4-FFF2-40B4-BE49-F238E27FC236}">
                    <a16:creationId xmlns:a16="http://schemas.microsoft.com/office/drawing/2014/main" id="{419691A3-4422-A77D-8409-3E0BD8979779}"/>
                  </a:ext>
                </a:extLst>
              </p:cNvPr>
              <p:cNvPicPr/>
              <p:nvPr/>
            </p:nvPicPr>
            <p:blipFill>
              <a:blip r:embed="rId4"/>
              <a:stretch>
                <a:fillRect/>
              </a:stretch>
            </p:blipFill>
            <p:spPr>
              <a:xfrm>
                <a:off x="8271515" y="116532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 name="Ink 27">
                <a:extLst>
                  <a:ext uri="{FF2B5EF4-FFF2-40B4-BE49-F238E27FC236}">
                    <a16:creationId xmlns:a16="http://schemas.microsoft.com/office/drawing/2014/main" id="{36230F04-DEC4-424A-083B-E42A3041DA3B}"/>
                  </a:ext>
                </a:extLst>
              </p14:cNvPr>
              <p14:cNvContentPartPr/>
              <p14:nvPr/>
            </p14:nvContentPartPr>
            <p14:xfrm>
              <a:off x="8964215" y="2382711"/>
              <a:ext cx="13854" cy="13854"/>
            </p14:xfrm>
          </p:contentPart>
        </mc:Choice>
        <mc:Fallback xmlns="">
          <p:pic>
            <p:nvPicPr>
              <p:cNvPr id="28" name="Ink 27">
                <a:extLst>
                  <a:ext uri="{FF2B5EF4-FFF2-40B4-BE49-F238E27FC236}">
                    <a16:creationId xmlns:a16="http://schemas.microsoft.com/office/drawing/2014/main" id="{36230F04-DEC4-424A-083B-E42A3041DA3B}"/>
                  </a:ext>
                </a:extLst>
              </p:cNvPr>
              <p:cNvPicPr/>
              <p:nvPr/>
            </p:nvPicPr>
            <p:blipFill>
              <a:blip r:embed="rId4"/>
              <a:stretch>
                <a:fillRect/>
              </a:stretch>
            </p:blipFill>
            <p:spPr>
              <a:xfrm>
                <a:off x="8271515" y="169001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A49CB78D-2BED-51F1-D4E3-ACDB6E6A6626}"/>
                  </a:ext>
                </a:extLst>
              </p14:cNvPr>
              <p14:cNvContentPartPr/>
              <p14:nvPr/>
            </p14:nvContentPartPr>
            <p14:xfrm>
              <a:off x="8874107" y="3262258"/>
              <a:ext cx="13854" cy="13854"/>
            </p14:xfrm>
          </p:contentPart>
        </mc:Choice>
        <mc:Fallback xmlns="">
          <p:pic>
            <p:nvPicPr>
              <p:cNvPr id="29" name="Ink 28">
                <a:extLst>
                  <a:ext uri="{FF2B5EF4-FFF2-40B4-BE49-F238E27FC236}">
                    <a16:creationId xmlns:a16="http://schemas.microsoft.com/office/drawing/2014/main" id="{A49CB78D-2BED-51F1-D4E3-ACDB6E6A6626}"/>
                  </a:ext>
                </a:extLst>
              </p:cNvPr>
              <p:cNvPicPr/>
              <p:nvPr/>
            </p:nvPicPr>
            <p:blipFill>
              <a:blip r:embed="rId4"/>
              <a:stretch>
                <a:fillRect/>
              </a:stretch>
            </p:blipFill>
            <p:spPr>
              <a:xfrm>
                <a:off x="8181407" y="256955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8E4422B8-E910-6A9B-96ED-88A4F808FC9A}"/>
                  </a:ext>
                </a:extLst>
              </p14:cNvPr>
              <p14:cNvContentPartPr/>
              <p14:nvPr/>
            </p14:nvContentPartPr>
            <p14:xfrm>
              <a:off x="8614875" y="2932202"/>
              <a:ext cx="13854" cy="13854"/>
            </p14:xfrm>
          </p:contentPart>
        </mc:Choice>
        <mc:Fallback xmlns="">
          <p:pic>
            <p:nvPicPr>
              <p:cNvPr id="30" name="Ink 29">
                <a:extLst>
                  <a:ext uri="{FF2B5EF4-FFF2-40B4-BE49-F238E27FC236}">
                    <a16:creationId xmlns:a16="http://schemas.microsoft.com/office/drawing/2014/main" id="{8E4422B8-E910-6A9B-96ED-88A4F808FC9A}"/>
                  </a:ext>
                </a:extLst>
              </p:cNvPr>
              <p:cNvPicPr/>
              <p:nvPr/>
            </p:nvPicPr>
            <p:blipFill>
              <a:blip r:embed="rId4"/>
              <a:stretch>
                <a:fillRect/>
              </a:stretch>
            </p:blipFill>
            <p:spPr>
              <a:xfrm>
                <a:off x="7922175" y="2585852"/>
                <a:ext cx="1385400" cy="69962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B5D2B647-4D1D-7E25-2E21-8C578BE50D8D}"/>
                  </a:ext>
                </a:extLst>
              </p14:cNvPr>
              <p14:cNvContentPartPr/>
              <p14:nvPr/>
            </p14:nvContentPartPr>
            <p14:xfrm>
              <a:off x="9847389" y="2924229"/>
              <a:ext cx="13854" cy="13854"/>
            </p14:xfrm>
          </p:contentPart>
        </mc:Choice>
        <mc:Fallback xmlns="">
          <p:pic>
            <p:nvPicPr>
              <p:cNvPr id="31" name="Ink 30">
                <a:extLst>
                  <a:ext uri="{FF2B5EF4-FFF2-40B4-BE49-F238E27FC236}">
                    <a16:creationId xmlns:a16="http://schemas.microsoft.com/office/drawing/2014/main" id="{B5D2B647-4D1D-7E25-2E21-8C578BE50D8D}"/>
                  </a:ext>
                </a:extLst>
              </p:cNvPr>
              <p:cNvPicPr/>
              <p:nvPr/>
            </p:nvPicPr>
            <p:blipFill>
              <a:blip r:embed="rId4"/>
              <a:stretch>
                <a:fillRect/>
              </a:stretch>
            </p:blipFill>
            <p:spPr>
              <a:xfrm>
                <a:off x="9154689" y="2231529"/>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9A5966EA-4A9D-02C6-1FDF-6690C9641B61}"/>
                  </a:ext>
                </a:extLst>
              </p14:cNvPr>
              <p14:cNvContentPartPr/>
              <p14:nvPr/>
            </p14:nvContentPartPr>
            <p14:xfrm>
              <a:off x="10186879" y="2543012"/>
              <a:ext cx="13854" cy="13854"/>
            </p14:xfrm>
          </p:contentPart>
        </mc:Choice>
        <mc:Fallback xmlns="">
          <p:pic>
            <p:nvPicPr>
              <p:cNvPr id="32" name="Ink 31">
                <a:extLst>
                  <a:ext uri="{FF2B5EF4-FFF2-40B4-BE49-F238E27FC236}">
                    <a16:creationId xmlns:a16="http://schemas.microsoft.com/office/drawing/2014/main" id="{9A5966EA-4A9D-02C6-1FDF-6690C9641B61}"/>
                  </a:ext>
                </a:extLst>
              </p:cNvPr>
              <p:cNvPicPr/>
              <p:nvPr/>
            </p:nvPicPr>
            <p:blipFill>
              <a:blip r:embed="rId4"/>
              <a:stretch>
                <a:fillRect/>
              </a:stretch>
            </p:blipFill>
            <p:spPr>
              <a:xfrm>
                <a:off x="9494179" y="1850312"/>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BA42F8B5-6692-03C9-37E7-84CC7E93A60D}"/>
                  </a:ext>
                </a:extLst>
              </p14:cNvPr>
              <p14:cNvContentPartPr/>
              <p14:nvPr/>
            </p14:nvContentPartPr>
            <p14:xfrm>
              <a:off x="10739546" y="2158873"/>
              <a:ext cx="13854" cy="13854"/>
            </p14:xfrm>
          </p:contentPart>
        </mc:Choice>
        <mc:Fallback xmlns="">
          <p:pic>
            <p:nvPicPr>
              <p:cNvPr id="33" name="Ink 32">
                <a:extLst>
                  <a:ext uri="{FF2B5EF4-FFF2-40B4-BE49-F238E27FC236}">
                    <a16:creationId xmlns:a16="http://schemas.microsoft.com/office/drawing/2014/main" id="{BA42F8B5-6692-03C9-37E7-84CC7E93A60D}"/>
                  </a:ext>
                </a:extLst>
              </p:cNvPr>
              <p:cNvPicPr/>
              <p:nvPr/>
            </p:nvPicPr>
            <p:blipFill>
              <a:blip r:embed="rId4"/>
              <a:stretch>
                <a:fillRect/>
              </a:stretch>
            </p:blipFill>
            <p:spPr>
              <a:xfrm>
                <a:off x="10046846" y="146617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F1005D8E-EC2C-2C51-012B-7E00AA419C8A}"/>
                  </a:ext>
                </a:extLst>
              </p14:cNvPr>
              <p14:cNvContentPartPr/>
              <p14:nvPr/>
            </p14:nvContentPartPr>
            <p14:xfrm>
              <a:off x="10605275" y="2650493"/>
              <a:ext cx="13854" cy="13854"/>
            </p14:xfrm>
          </p:contentPart>
        </mc:Choice>
        <mc:Fallback xmlns="">
          <p:pic>
            <p:nvPicPr>
              <p:cNvPr id="34" name="Ink 33">
                <a:extLst>
                  <a:ext uri="{FF2B5EF4-FFF2-40B4-BE49-F238E27FC236}">
                    <a16:creationId xmlns:a16="http://schemas.microsoft.com/office/drawing/2014/main" id="{F1005D8E-EC2C-2C51-012B-7E00AA419C8A}"/>
                  </a:ext>
                </a:extLst>
              </p:cNvPr>
              <p:cNvPicPr/>
              <p:nvPr/>
            </p:nvPicPr>
            <p:blipFill>
              <a:blip r:embed="rId4"/>
              <a:stretch>
                <a:fillRect/>
              </a:stretch>
            </p:blipFill>
            <p:spPr>
              <a:xfrm>
                <a:off x="9912575" y="195779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98480407-6E2D-F04D-4501-D5D68EAD3900}"/>
                  </a:ext>
                </a:extLst>
              </p14:cNvPr>
              <p14:cNvContentPartPr/>
              <p14:nvPr/>
            </p14:nvContentPartPr>
            <p14:xfrm>
              <a:off x="10298202" y="2793964"/>
              <a:ext cx="13854" cy="13854"/>
            </p14:xfrm>
          </p:contentPart>
        </mc:Choice>
        <mc:Fallback xmlns="">
          <p:pic>
            <p:nvPicPr>
              <p:cNvPr id="35" name="Ink 34">
                <a:extLst>
                  <a:ext uri="{FF2B5EF4-FFF2-40B4-BE49-F238E27FC236}">
                    <a16:creationId xmlns:a16="http://schemas.microsoft.com/office/drawing/2014/main" id="{98480407-6E2D-F04D-4501-D5D68EAD3900}"/>
                  </a:ext>
                </a:extLst>
              </p:cNvPr>
              <p:cNvPicPr/>
              <p:nvPr/>
            </p:nvPicPr>
            <p:blipFill>
              <a:blip r:embed="rId4"/>
              <a:stretch>
                <a:fillRect/>
              </a:stretch>
            </p:blipFill>
            <p:spPr>
              <a:xfrm>
                <a:off x="9605502" y="210126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14B86054-3E28-A3E5-1B8F-B9AEFED1E1B8}"/>
                  </a:ext>
                </a:extLst>
              </p14:cNvPr>
              <p14:cNvContentPartPr/>
              <p14:nvPr/>
            </p14:nvContentPartPr>
            <p14:xfrm>
              <a:off x="9254566" y="2708076"/>
              <a:ext cx="13854" cy="13854"/>
            </p14:xfrm>
          </p:contentPart>
        </mc:Choice>
        <mc:Fallback xmlns="">
          <p:pic>
            <p:nvPicPr>
              <p:cNvPr id="36" name="Ink 35">
                <a:extLst>
                  <a:ext uri="{FF2B5EF4-FFF2-40B4-BE49-F238E27FC236}">
                    <a16:creationId xmlns:a16="http://schemas.microsoft.com/office/drawing/2014/main" id="{14B86054-3E28-A3E5-1B8F-B9AEFED1E1B8}"/>
                  </a:ext>
                </a:extLst>
              </p:cNvPr>
              <p:cNvPicPr/>
              <p:nvPr/>
            </p:nvPicPr>
            <p:blipFill>
              <a:blip r:embed="rId4"/>
              <a:stretch>
                <a:fillRect/>
              </a:stretch>
            </p:blipFill>
            <p:spPr>
              <a:xfrm>
                <a:off x="8561866" y="2015376"/>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7" name="Ink 36">
                <a:extLst>
                  <a:ext uri="{FF2B5EF4-FFF2-40B4-BE49-F238E27FC236}">
                    <a16:creationId xmlns:a16="http://schemas.microsoft.com/office/drawing/2014/main" id="{FBF32574-0423-3E8A-92CC-A867C3FFA13C}"/>
                  </a:ext>
                </a:extLst>
              </p14:cNvPr>
              <p14:cNvContentPartPr/>
              <p14:nvPr/>
            </p14:nvContentPartPr>
            <p14:xfrm>
              <a:off x="9627718" y="2014050"/>
              <a:ext cx="13854" cy="13854"/>
            </p14:xfrm>
          </p:contentPart>
        </mc:Choice>
        <mc:Fallback xmlns="">
          <p:pic>
            <p:nvPicPr>
              <p:cNvPr id="37" name="Ink 36">
                <a:extLst>
                  <a:ext uri="{FF2B5EF4-FFF2-40B4-BE49-F238E27FC236}">
                    <a16:creationId xmlns:a16="http://schemas.microsoft.com/office/drawing/2014/main" id="{FBF32574-0423-3E8A-92CC-A867C3FFA13C}"/>
                  </a:ext>
                </a:extLst>
              </p:cNvPr>
              <p:cNvPicPr/>
              <p:nvPr/>
            </p:nvPicPr>
            <p:blipFill>
              <a:blip r:embed="rId4"/>
              <a:stretch>
                <a:fillRect/>
              </a:stretch>
            </p:blipFill>
            <p:spPr>
              <a:xfrm>
                <a:off x="8935018" y="132135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1E50E465-57E8-3918-3011-C6F4FF74A36E}"/>
                  </a:ext>
                </a:extLst>
              </p14:cNvPr>
              <p14:cNvContentPartPr/>
              <p14:nvPr/>
            </p14:nvContentPartPr>
            <p14:xfrm>
              <a:off x="8799314" y="2014050"/>
              <a:ext cx="13854" cy="13854"/>
            </p14:xfrm>
          </p:contentPart>
        </mc:Choice>
        <mc:Fallback xmlns="">
          <p:pic>
            <p:nvPicPr>
              <p:cNvPr id="38" name="Ink 37">
                <a:extLst>
                  <a:ext uri="{FF2B5EF4-FFF2-40B4-BE49-F238E27FC236}">
                    <a16:creationId xmlns:a16="http://schemas.microsoft.com/office/drawing/2014/main" id="{1E50E465-57E8-3918-3011-C6F4FF74A36E}"/>
                  </a:ext>
                </a:extLst>
              </p:cNvPr>
              <p:cNvPicPr/>
              <p:nvPr/>
            </p:nvPicPr>
            <p:blipFill>
              <a:blip r:embed="rId4"/>
              <a:stretch>
                <a:fillRect/>
              </a:stretch>
            </p:blipFill>
            <p:spPr>
              <a:xfrm>
                <a:off x="8106614" y="132135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Ink 38">
                <a:extLst>
                  <a:ext uri="{FF2B5EF4-FFF2-40B4-BE49-F238E27FC236}">
                    <a16:creationId xmlns:a16="http://schemas.microsoft.com/office/drawing/2014/main" id="{9A5225FF-F180-63FA-3C00-5B72D4A9371B}"/>
                  </a:ext>
                </a:extLst>
              </p14:cNvPr>
              <p14:cNvContentPartPr/>
              <p14:nvPr/>
            </p14:nvContentPartPr>
            <p14:xfrm>
              <a:off x="8799314" y="1442171"/>
              <a:ext cx="13854" cy="13854"/>
            </p14:xfrm>
          </p:contentPart>
        </mc:Choice>
        <mc:Fallback xmlns="">
          <p:pic>
            <p:nvPicPr>
              <p:cNvPr id="39" name="Ink 38">
                <a:extLst>
                  <a:ext uri="{FF2B5EF4-FFF2-40B4-BE49-F238E27FC236}">
                    <a16:creationId xmlns:a16="http://schemas.microsoft.com/office/drawing/2014/main" id="{9A5225FF-F180-63FA-3C00-5B72D4A9371B}"/>
                  </a:ext>
                </a:extLst>
              </p:cNvPr>
              <p:cNvPicPr/>
              <p:nvPr/>
            </p:nvPicPr>
            <p:blipFill>
              <a:blip r:embed="rId4"/>
              <a:stretch>
                <a:fillRect/>
              </a:stretch>
            </p:blipFill>
            <p:spPr>
              <a:xfrm>
                <a:off x="8106614" y="74947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Ink 39">
                <a:extLst>
                  <a:ext uri="{FF2B5EF4-FFF2-40B4-BE49-F238E27FC236}">
                    <a16:creationId xmlns:a16="http://schemas.microsoft.com/office/drawing/2014/main" id="{354CE031-BF08-40C3-9BA2-05A5BA5BF8BD}"/>
                  </a:ext>
                </a:extLst>
              </p14:cNvPr>
              <p14:cNvContentPartPr/>
              <p14:nvPr/>
            </p14:nvContentPartPr>
            <p14:xfrm>
              <a:off x="8168553" y="2013671"/>
              <a:ext cx="13854" cy="13854"/>
            </p14:xfrm>
          </p:contentPart>
        </mc:Choice>
        <mc:Fallback xmlns="">
          <p:pic>
            <p:nvPicPr>
              <p:cNvPr id="40" name="Ink 39">
                <a:extLst>
                  <a:ext uri="{FF2B5EF4-FFF2-40B4-BE49-F238E27FC236}">
                    <a16:creationId xmlns:a16="http://schemas.microsoft.com/office/drawing/2014/main" id="{354CE031-BF08-40C3-9BA2-05A5BA5BF8BD}"/>
                  </a:ext>
                </a:extLst>
              </p:cNvPr>
              <p:cNvPicPr/>
              <p:nvPr/>
            </p:nvPicPr>
            <p:blipFill>
              <a:blip r:embed="rId4"/>
              <a:stretch>
                <a:fillRect/>
              </a:stretch>
            </p:blipFill>
            <p:spPr>
              <a:xfrm>
                <a:off x="7475853" y="132097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087B07CE-19EF-E498-4651-D5EF12949D0B}"/>
                  </a:ext>
                </a:extLst>
              </p14:cNvPr>
              <p14:cNvContentPartPr/>
              <p14:nvPr/>
            </p14:nvContentPartPr>
            <p14:xfrm>
              <a:off x="8174398" y="2823513"/>
              <a:ext cx="13854" cy="13854"/>
            </p14:xfrm>
          </p:contentPart>
        </mc:Choice>
        <mc:Fallback xmlns="">
          <p:pic>
            <p:nvPicPr>
              <p:cNvPr id="41" name="Ink 40">
                <a:extLst>
                  <a:ext uri="{FF2B5EF4-FFF2-40B4-BE49-F238E27FC236}">
                    <a16:creationId xmlns:a16="http://schemas.microsoft.com/office/drawing/2014/main" id="{087B07CE-19EF-E498-4651-D5EF12949D0B}"/>
                  </a:ext>
                </a:extLst>
              </p:cNvPr>
              <p:cNvPicPr/>
              <p:nvPr/>
            </p:nvPicPr>
            <p:blipFill>
              <a:blip r:embed="rId4"/>
              <a:stretch>
                <a:fillRect/>
              </a:stretch>
            </p:blipFill>
            <p:spPr>
              <a:xfrm>
                <a:off x="7481698" y="213081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2" name="Ink 41">
                <a:extLst>
                  <a:ext uri="{FF2B5EF4-FFF2-40B4-BE49-F238E27FC236}">
                    <a16:creationId xmlns:a16="http://schemas.microsoft.com/office/drawing/2014/main" id="{905784A9-5EE3-7318-42EC-ACF1CB3982AB}"/>
                  </a:ext>
                </a:extLst>
              </p14:cNvPr>
              <p14:cNvContentPartPr/>
              <p14:nvPr/>
            </p14:nvContentPartPr>
            <p14:xfrm>
              <a:off x="9356039" y="3415957"/>
              <a:ext cx="13854" cy="13854"/>
            </p14:xfrm>
          </p:contentPart>
        </mc:Choice>
        <mc:Fallback xmlns="">
          <p:pic>
            <p:nvPicPr>
              <p:cNvPr id="42" name="Ink 41">
                <a:extLst>
                  <a:ext uri="{FF2B5EF4-FFF2-40B4-BE49-F238E27FC236}">
                    <a16:creationId xmlns:a16="http://schemas.microsoft.com/office/drawing/2014/main" id="{905784A9-5EE3-7318-42EC-ACF1CB3982AB}"/>
                  </a:ext>
                </a:extLst>
              </p:cNvPr>
              <p:cNvPicPr/>
              <p:nvPr/>
            </p:nvPicPr>
            <p:blipFill>
              <a:blip r:embed="rId4"/>
              <a:stretch>
                <a:fillRect/>
              </a:stretch>
            </p:blipFill>
            <p:spPr>
              <a:xfrm>
                <a:off x="8663339" y="272325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3" name="Ink 42">
                <a:extLst>
                  <a:ext uri="{FF2B5EF4-FFF2-40B4-BE49-F238E27FC236}">
                    <a16:creationId xmlns:a16="http://schemas.microsoft.com/office/drawing/2014/main" id="{AB8DEFFB-44BF-7700-B345-C94853A77E0D}"/>
                  </a:ext>
                </a:extLst>
              </p14:cNvPr>
              <p14:cNvContentPartPr/>
              <p14:nvPr/>
            </p14:nvContentPartPr>
            <p14:xfrm>
              <a:off x="9389377" y="3120628"/>
              <a:ext cx="13854" cy="13854"/>
            </p14:xfrm>
          </p:contentPart>
        </mc:Choice>
        <mc:Fallback xmlns="">
          <p:pic>
            <p:nvPicPr>
              <p:cNvPr id="43" name="Ink 42">
                <a:extLst>
                  <a:ext uri="{FF2B5EF4-FFF2-40B4-BE49-F238E27FC236}">
                    <a16:creationId xmlns:a16="http://schemas.microsoft.com/office/drawing/2014/main" id="{AB8DEFFB-44BF-7700-B345-C94853A77E0D}"/>
                  </a:ext>
                </a:extLst>
              </p:cNvPr>
              <p:cNvPicPr/>
              <p:nvPr/>
            </p:nvPicPr>
            <p:blipFill>
              <a:blip r:embed="rId4"/>
              <a:stretch>
                <a:fillRect/>
              </a:stretch>
            </p:blipFill>
            <p:spPr>
              <a:xfrm>
                <a:off x="8696677" y="242792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4" name="Ink 43">
                <a:extLst>
                  <a:ext uri="{FF2B5EF4-FFF2-40B4-BE49-F238E27FC236}">
                    <a16:creationId xmlns:a16="http://schemas.microsoft.com/office/drawing/2014/main" id="{B937AA13-BAB0-E5B1-4971-F94BC347E876}"/>
                  </a:ext>
                </a:extLst>
              </p14:cNvPr>
              <p14:cNvContentPartPr/>
              <p14:nvPr/>
            </p14:nvContentPartPr>
            <p14:xfrm>
              <a:off x="9904484" y="2362524"/>
              <a:ext cx="13854" cy="13854"/>
            </p14:xfrm>
          </p:contentPart>
        </mc:Choice>
        <mc:Fallback xmlns="">
          <p:pic>
            <p:nvPicPr>
              <p:cNvPr id="44" name="Ink 43">
                <a:extLst>
                  <a:ext uri="{FF2B5EF4-FFF2-40B4-BE49-F238E27FC236}">
                    <a16:creationId xmlns:a16="http://schemas.microsoft.com/office/drawing/2014/main" id="{B937AA13-BAB0-E5B1-4971-F94BC347E876}"/>
                  </a:ext>
                </a:extLst>
              </p:cNvPr>
              <p:cNvPicPr/>
              <p:nvPr/>
            </p:nvPicPr>
            <p:blipFill>
              <a:blip r:embed="rId4"/>
              <a:stretch>
                <a:fillRect/>
              </a:stretch>
            </p:blipFill>
            <p:spPr>
              <a:xfrm>
                <a:off x="9211784" y="166982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A455289E-0A46-5489-7189-3A39B7FAF8D4}"/>
                  </a:ext>
                </a:extLst>
              </p14:cNvPr>
              <p14:cNvContentPartPr/>
              <p14:nvPr/>
            </p14:nvContentPartPr>
            <p14:xfrm>
              <a:off x="10230716" y="1662221"/>
              <a:ext cx="13854" cy="13854"/>
            </p14:xfrm>
          </p:contentPart>
        </mc:Choice>
        <mc:Fallback xmlns="">
          <p:pic>
            <p:nvPicPr>
              <p:cNvPr id="45" name="Ink 44">
                <a:extLst>
                  <a:ext uri="{FF2B5EF4-FFF2-40B4-BE49-F238E27FC236}">
                    <a16:creationId xmlns:a16="http://schemas.microsoft.com/office/drawing/2014/main" id="{A455289E-0A46-5489-7189-3A39B7FAF8D4}"/>
                  </a:ext>
                </a:extLst>
              </p:cNvPr>
              <p:cNvPicPr/>
              <p:nvPr/>
            </p:nvPicPr>
            <p:blipFill>
              <a:blip r:embed="rId4"/>
              <a:stretch>
                <a:fillRect/>
              </a:stretch>
            </p:blipFill>
            <p:spPr>
              <a:xfrm>
                <a:off x="9538016" y="96952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448AE1FB-451D-3FD1-66C4-9BFE1282BE7D}"/>
                  </a:ext>
                </a:extLst>
              </p14:cNvPr>
              <p14:cNvContentPartPr/>
              <p14:nvPr/>
            </p14:nvContentPartPr>
            <p14:xfrm>
              <a:off x="10785980" y="1662221"/>
              <a:ext cx="13854" cy="13854"/>
            </p14:xfrm>
          </p:contentPart>
        </mc:Choice>
        <mc:Fallback xmlns="">
          <p:pic>
            <p:nvPicPr>
              <p:cNvPr id="46" name="Ink 45">
                <a:extLst>
                  <a:ext uri="{FF2B5EF4-FFF2-40B4-BE49-F238E27FC236}">
                    <a16:creationId xmlns:a16="http://schemas.microsoft.com/office/drawing/2014/main" id="{448AE1FB-451D-3FD1-66C4-9BFE1282BE7D}"/>
                  </a:ext>
                </a:extLst>
              </p:cNvPr>
              <p:cNvPicPr/>
              <p:nvPr/>
            </p:nvPicPr>
            <p:blipFill>
              <a:blip r:embed="rId4"/>
              <a:stretch>
                <a:fillRect/>
              </a:stretch>
            </p:blipFill>
            <p:spPr>
              <a:xfrm>
                <a:off x="10093280" y="96952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BB5BF350-E6F2-1F27-726B-ADBE050D5C33}"/>
                  </a:ext>
                </a:extLst>
              </p14:cNvPr>
              <p14:cNvContentPartPr/>
              <p14:nvPr/>
            </p14:nvContentPartPr>
            <p14:xfrm>
              <a:off x="9637730" y="1405100"/>
              <a:ext cx="13854" cy="13854"/>
            </p14:xfrm>
          </p:contentPart>
        </mc:Choice>
        <mc:Fallback xmlns="">
          <p:pic>
            <p:nvPicPr>
              <p:cNvPr id="47" name="Ink 46">
                <a:extLst>
                  <a:ext uri="{FF2B5EF4-FFF2-40B4-BE49-F238E27FC236}">
                    <a16:creationId xmlns:a16="http://schemas.microsoft.com/office/drawing/2014/main" id="{BB5BF350-E6F2-1F27-726B-ADBE050D5C33}"/>
                  </a:ext>
                </a:extLst>
              </p:cNvPr>
              <p:cNvPicPr/>
              <p:nvPr/>
            </p:nvPicPr>
            <p:blipFill>
              <a:blip r:embed="rId4"/>
              <a:stretch>
                <a:fillRect/>
              </a:stretch>
            </p:blipFill>
            <p:spPr>
              <a:xfrm>
                <a:off x="8945030" y="71240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8" name="Ink 47">
                <a:extLst>
                  <a:ext uri="{FF2B5EF4-FFF2-40B4-BE49-F238E27FC236}">
                    <a16:creationId xmlns:a16="http://schemas.microsoft.com/office/drawing/2014/main" id="{5A4D5C37-A63C-AA69-D7A6-572D1DCC41CB}"/>
                  </a:ext>
                </a:extLst>
              </p14:cNvPr>
              <p14:cNvContentPartPr/>
              <p14:nvPr/>
            </p14:nvContentPartPr>
            <p14:xfrm>
              <a:off x="9440844" y="1800062"/>
              <a:ext cx="13854" cy="13854"/>
            </p14:xfrm>
          </p:contentPart>
        </mc:Choice>
        <mc:Fallback xmlns="">
          <p:pic>
            <p:nvPicPr>
              <p:cNvPr id="48" name="Ink 47">
                <a:extLst>
                  <a:ext uri="{FF2B5EF4-FFF2-40B4-BE49-F238E27FC236}">
                    <a16:creationId xmlns:a16="http://schemas.microsoft.com/office/drawing/2014/main" id="{5A4D5C37-A63C-AA69-D7A6-572D1DCC41CB}"/>
                  </a:ext>
                </a:extLst>
              </p:cNvPr>
              <p:cNvPicPr/>
              <p:nvPr/>
            </p:nvPicPr>
            <p:blipFill>
              <a:blip r:embed="rId4"/>
              <a:stretch>
                <a:fillRect/>
              </a:stretch>
            </p:blipFill>
            <p:spPr>
              <a:xfrm>
                <a:off x="8748144" y="1107362"/>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id="{862340A7-09F1-9FE8-4166-F7AF0B05C9FA}"/>
                  </a:ext>
                </a:extLst>
              </p14:cNvPr>
              <p14:cNvContentPartPr/>
              <p14:nvPr/>
            </p14:nvContentPartPr>
            <p14:xfrm>
              <a:off x="8868316" y="2670355"/>
              <a:ext cx="13854" cy="13854"/>
            </p14:xfrm>
          </p:contentPart>
        </mc:Choice>
        <mc:Fallback xmlns="">
          <p:pic>
            <p:nvPicPr>
              <p:cNvPr id="49" name="Ink 48">
                <a:extLst>
                  <a:ext uri="{FF2B5EF4-FFF2-40B4-BE49-F238E27FC236}">
                    <a16:creationId xmlns:a16="http://schemas.microsoft.com/office/drawing/2014/main" id="{862340A7-09F1-9FE8-4166-F7AF0B05C9FA}"/>
                  </a:ext>
                </a:extLst>
              </p:cNvPr>
              <p:cNvPicPr/>
              <p:nvPr/>
            </p:nvPicPr>
            <p:blipFill>
              <a:blip r:embed="rId49"/>
              <a:stretch>
                <a:fillRect/>
              </a:stretch>
            </p:blipFill>
            <p:spPr>
              <a:xfrm>
                <a:off x="8175616" y="2439455"/>
                <a:ext cx="1385400" cy="471036"/>
              </a:xfrm>
              <a:prstGeom prst="rect">
                <a:avLst/>
              </a:prstGeom>
            </p:spPr>
          </p:pic>
        </mc:Fallback>
      </mc:AlternateContent>
      <p:sp>
        <p:nvSpPr>
          <p:cNvPr id="60" name="Oval 59">
            <a:extLst>
              <a:ext uri="{FF2B5EF4-FFF2-40B4-BE49-F238E27FC236}">
                <a16:creationId xmlns:a16="http://schemas.microsoft.com/office/drawing/2014/main" id="{B691D2A9-8D1D-B055-9075-E0A9A09D6423}"/>
              </a:ext>
            </a:extLst>
          </p:cNvPr>
          <p:cNvSpPr/>
          <p:nvPr/>
        </p:nvSpPr>
        <p:spPr>
          <a:xfrm>
            <a:off x="9900588" y="2443974"/>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0">
            <p14:nvContentPartPr>
              <p14:cNvPr id="62" name="Ink 61">
                <a:extLst>
                  <a:ext uri="{FF2B5EF4-FFF2-40B4-BE49-F238E27FC236}">
                    <a16:creationId xmlns:a16="http://schemas.microsoft.com/office/drawing/2014/main" id="{9FD95280-5010-835F-939D-FC0C6BE0CC76}"/>
                  </a:ext>
                </a:extLst>
              </p14:cNvPr>
              <p14:cNvContentPartPr/>
              <p14:nvPr/>
            </p14:nvContentPartPr>
            <p14:xfrm>
              <a:off x="10186847" y="2914795"/>
              <a:ext cx="13854" cy="13854"/>
            </p14:xfrm>
          </p:contentPart>
        </mc:Choice>
        <mc:Fallback xmlns="">
          <p:pic>
            <p:nvPicPr>
              <p:cNvPr id="62" name="Ink 61">
                <a:extLst>
                  <a:ext uri="{FF2B5EF4-FFF2-40B4-BE49-F238E27FC236}">
                    <a16:creationId xmlns:a16="http://schemas.microsoft.com/office/drawing/2014/main" id="{9FD95280-5010-835F-939D-FC0C6BE0CC76}"/>
                  </a:ext>
                </a:extLst>
              </p:cNvPr>
              <p:cNvPicPr/>
              <p:nvPr/>
            </p:nvPicPr>
            <p:blipFill>
              <a:blip r:embed="rId4"/>
              <a:stretch>
                <a:fillRect/>
              </a:stretch>
            </p:blipFill>
            <p:spPr>
              <a:xfrm>
                <a:off x="9494147" y="2222095"/>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3" name="Ink 62">
                <a:extLst>
                  <a:ext uri="{FF2B5EF4-FFF2-40B4-BE49-F238E27FC236}">
                    <a16:creationId xmlns:a16="http://schemas.microsoft.com/office/drawing/2014/main" id="{0538B9A5-9E0E-8146-B339-007BFAD35070}"/>
                  </a:ext>
                </a:extLst>
              </p14:cNvPr>
              <p14:cNvContentPartPr/>
              <p14:nvPr/>
            </p14:nvContentPartPr>
            <p14:xfrm>
              <a:off x="10301477" y="2649793"/>
              <a:ext cx="13854" cy="13854"/>
            </p14:xfrm>
          </p:contentPart>
        </mc:Choice>
        <mc:Fallback xmlns="">
          <p:pic>
            <p:nvPicPr>
              <p:cNvPr id="63" name="Ink 62">
                <a:extLst>
                  <a:ext uri="{FF2B5EF4-FFF2-40B4-BE49-F238E27FC236}">
                    <a16:creationId xmlns:a16="http://schemas.microsoft.com/office/drawing/2014/main" id="{0538B9A5-9E0E-8146-B339-007BFAD35070}"/>
                  </a:ext>
                </a:extLst>
              </p:cNvPr>
              <p:cNvPicPr/>
              <p:nvPr/>
            </p:nvPicPr>
            <p:blipFill>
              <a:blip r:embed="rId4"/>
              <a:stretch>
                <a:fillRect/>
              </a:stretch>
            </p:blipFill>
            <p:spPr>
              <a:xfrm>
                <a:off x="9608777" y="195709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4" name="Ink 63">
                <a:extLst>
                  <a:ext uri="{FF2B5EF4-FFF2-40B4-BE49-F238E27FC236}">
                    <a16:creationId xmlns:a16="http://schemas.microsoft.com/office/drawing/2014/main" id="{3E3046C0-90B5-8099-A0B3-F588C1D6FBCF}"/>
                  </a:ext>
                </a:extLst>
              </p14:cNvPr>
              <p14:cNvContentPartPr/>
              <p14:nvPr/>
            </p14:nvContentPartPr>
            <p14:xfrm>
              <a:off x="10118078" y="2676400"/>
              <a:ext cx="13854" cy="13854"/>
            </p14:xfrm>
          </p:contentPart>
        </mc:Choice>
        <mc:Fallback xmlns="">
          <p:pic>
            <p:nvPicPr>
              <p:cNvPr id="64" name="Ink 63">
                <a:extLst>
                  <a:ext uri="{FF2B5EF4-FFF2-40B4-BE49-F238E27FC236}">
                    <a16:creationId xmlns:a16="http://schemas.microsoft.com/office/drawing/2014/main" id="{3E3046C0-90B5-8099-A0B3-F588C1D6FBCF}"/>
                  </a:ext>
                </a:extLst>
              </p:cNvPr>
              <p:cNvPicPr/>
              <p:nvPr/>
            </p:nvPicPr>
            <p:blipFill>
              <a:blip r:embed="rId4"/>
              <a:stretch>
                <a:fillRect/>
              </a:stretch>
            </p:blipFill>
            <p:spPr>
              <a:xfrm>
                <a:off x="9425378" y="1983700"/>
                <a:ext cx="1385400" cy="1385400"/>
              </a:xfrm>
              <a:prstGeom prst="rect">
                <a:avLst/>
              </a:prstGeom>
            </p:spPr>
          </p:pic>
        </mc:Fallback>
      </mc:AlternateContent>
      <p:cxnSp>
        <p:nvCxnSpPr>
          <p:cNvPr id="65" name="Straight Arrow Connector 64">
            <a:extLst>
              <a:ext uri="{FF2B5EF4-FFF2-40B4-BE49-F238E27FC236}">
                <a16:creationId xmlns:a16="http://schemas.microsoft.com/office/drawing/2014/main" id="{D81D92A8-91CE-7037-43BF-0FFC7B89FA87}"/>
              </a:ext>
            </a:extLst>
          </p:cNvPr>
          <p:cNvCxnSpPr>
            <a:cxnSpLocks/>
            <a:stCxn id="60" idx="5"/>
          </p:cNvCxnSpPr>
          <p:nvPr/>
        </p:nvCxnSpPr>
        <p:spPr>
          <a:xfrm>
            <a:off x="10379523" y="2928823"/>
            <a:ext cx="751521" cy="482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3">
            <p14:nvContentPartPr>
              <p14:cNvPr id="67" name="Ink 66">
                <a:extLst>
                  <a:ext uri="{FF2B5EF4-FFF2-40B4-BE49-F238E27FC236}">
                    <a16:creationId xmlns:a16="http://schemas.microsoft.com/office/drawing/2014/main" id="{BE00394A-A918-4505-A477-A6C5821E3DC8}"/>
                  </a:ext>
                </a:extLst>
              </p14:cNvPr>
              <p14:cNvContentPartPr/>
              <p14:nvPr/>
            </p14:nvContentPartPr>
            <p14:xfrm>
              <a:off x="9912332" y="4115612"/>
              <a:ext cx="13854" cy="13854"/>
            </p14:xfrm>
          </p:contentPart>
        </mc:Choice>
        <mc:Fallback xmlns="">
          <p:pic>
            <p:nvPicPr>
              <p:cNvPr id="67" name="Ink 66">
                <a:extLst>
                  <a:ext uri="{FF2B5EF4-FFF2-40B4-BE49-F238E27FC236}">
                    <a16:creationId xmlns:a16="http://schemas.microsoft.com/office/drawing/2014/main" id="{BE00394A-A918-4505-A477-A6C5821E3DC8}"/>
                  </a:ext>
                </a:extLst>
              </p:cNvPr>
              <p:cNvPicPr/>
              <p:nvPr/>
            </p:nvPicPr>
            <p:blipFill>
              <a:blip r:embed="rId4"/>
              <a:stretch>
                <a:fillRect/>
              </a:stretch>
            </p:blipFill>
            <p:spPr>
              <a:xfrm>
                <a:off x="9219632" y="3422912"/>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9" name="Ink 68">
                <a:extLst>
                  <a:ext uri="{FF2B5EF4-FFF2-40B4-BE49-F238E27FC236}">
                    <a16:creationId xmlns:a16="http://schemas.microsoft.com/office/drawing/2014/main" id="{59950DF4-4C65-C6CC-C1E6-0B2054978ECA}"/>
                  </a:ext>
                </a:extLst>
              </p14:cNvPr>
              <p14:cNvContentPartPr/>
              <p14:nvPr/>
            </p14:nvContentPartPr>
            <p14:xfrm>
              <a:off x="9892903" y="4391837"/>
              <a:ext cx="13854" cy="13854"/>
            </p14:xfrm>
          </p:contentPart>
        </mc:Choice>
        <mc:Fallback xmlns="">
          <p:pic>
            <p:nvPicPr>
              <p:cNvPr id="69" name="Ink 68">
                <a:extLst>
                  <a:ext uri="{FF2B5EF4-FFF2-40B4-BE49-F238E27FC236}">
                    <a16:creationId xmlns:a16="http://schemas.microsoft.com/office/drawing/2014/main" id="{59950DF4-4C65-C6CC-C1E6-0B2054978ECA}"/>
                  </a:ext>
                </a:extLst>
              </p:cNvPr>
              <p:cNvPicPr/>
              <p:nvPr/>
            </p:nvPicPr>
            <p:blipFill>
              <a:blip r:embed="rId4"/>
              <a:stretch>
                <a:fillRect/>
              </a:stretch>
            </p:blipFill>
            <p:spPr>
              <a:xfrm>
                <a:off x="9200203" y="369913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0" name="Ink 69">
                <a:extLst>
                  <a:ext uri="{FF2B5EF4-FFF2-40B4-BE49-F238E27FC236}">
                    <a16:creationId xmlns:a16="http://schemas.microsoft.com/office/drawing/2014/main" id="{59D4672B-CEE3-17D8-448B-25E36A7C4B36}"/>
                  </a:ext>
                </a:extLst>
              </p14:cNvPr>
              <p14:cNvContentPartPr/>
              <p14:nvPr/>
            </p14:nvContentPartPr>
            <p14:xfrm>
              <a:off x="10094714" y="4232293"/>
              <a:ext cx="13854" cy="13854"/>
            </p14:xfrm>
          </p:contentPart>
        </mc:Choice>
        <mc:Fallback xmlns="">
          <p:pic>
            <p:nvPicPr>
              <p:cNvPr id="70" name="Ink 69">
                <a:extLst>
                  <a:ext uri="{FF2B5EF4-FFF2-40B4-BE49-F238E27FC236}">
                    <a16:creationId xmlns:a16="http://schemas.microsoft.com/office/drawing/2014/main" id="{59D4672B-CEE3-17D8-448B-25E36A7C4B36}"/>
                  </a:ext>
                </a:extLst>
              </p:cNvPr>
              <p:cNvPicPr/>
              <p:nvPr/>
            </p:nvPicPr>
            <p:blipFill>
              <a:blip r:embed="rId4"/>
              <a:stretch>
                <a:fillRect/>
              </a:stretch>
            </p:blipFill>
            <p:spPr>
              <a:xfrm>
                <a:off x="9402014" y="353959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2" name="Ink 71">
                <a:extLst>
                  <a:ext uri="{FF2B5EF4-FFF2-40B4-BE49-F238E27FC236}">
                    <a16:creationId xmlns:a16="http://schemas.microsoft.com/office/drawing/2014/main" id="{577646BC-1D65-2505-6730-79C3ACFDEC9A}"/>
                  </a:ext>
                </a:extLst>
              </p14:cNvPr>
              <p14:cNvContentPartPr/>
              <p14:nvPr/>
            </p14:nvContentPartPr>
            <p14:xfrm>
              <a:off x="10051905" y="4377008"/>
              <a:ext cx="13854" cy="13854"/>
            </p14:xfrm>
          </p:contentPart>
        </mc:Choice>
        <mc:Fallback xmlns="">
          <p:pic>
            <p:nvPicPr>
              <p:cNvPr id="72" name="Ink 71">
                <a:extLst>
                  <a:ext uri="{FF2B5EF4-FFF2-40B4-BE49-F238E27FC236}">
                    <a16:creationId xmlns:a16="http://schemas.microsoft.com/office/drawing/2014/main" id="{577646BC-1D65-2505-6730-79C3ACFDEC9A}"/>
                  </a:ext>
                </a:extLst>
              </p:cNvPr>
              <p:cNvPicPr/>
              <p:nvPr/>
            </p:nvPicPr>
            <p:blipFill>
              <a:blip r:embed="rId4"/>
              <a:stretch>
                <a:fillRect/>
              </a:stretch>
            </p:blipFill>
            <p:spPr>
              <a:xfrm>
                <a:off x="9359205" y="3684308"/>
                <a:ext cx="1385400" cy="1385400"/>
              </a:xfrm>
              <a:prstGeom prst="rect">
                <a:avLst/>
              </a:prstGeom>
            </p:spPr>
          </p:pic>
        </mc:Fallback>
      </mc:AlternateContent>
      <p:sp>
        <p:nvSpPr>
          <p:cNvPr id="73" name="Oval 72">
            <a:extLst>
              <a:ext uri="{FF2B5EF4-FFF2-40B4-BE49-F238E27FC236}">
                <a16:creationId xmlns:a16="http://schemas.microsoft.com/office/drawing/2014/main" id="{299DFD29-0D8E-2A22-7648-EE358C13D63F}"/>
              </a:ext>
            </a:extLst>
          </p:cNvPr>
          <p:cNvSpPr/>
          <p:nvPr/>
        </p:nvSpPr>
        <p:spPr>
          <a:xfrm>
            <a:off x="9676536" y="3969652"/>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62D8F404-94CE-1AB0-D7F0-73FEB0296299}"/>
              </a:ext>
            </a:extLst>
          </p:cNvPr>
          <p:cNvCxnSpPr>
            <a:cxnSpLocks/>
            <a:stCxn id="73" idx="1"/>
          </p:cNvCxnSpPr>
          <p:nvPr/>
        </p:nvCxnSpPr>
        <p:spPr>
          <a:xfrm flipH="1" flipV="1">
            <a:off x="9584747" y="3329421"/>
            <a:ext cx="173961" cy="72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D72B769-E3AE-9684-4481-A3C4A88192A4}"/>
              </a:ext>
            </a:extLst>
          </p:cNvPr>
          <p:cNvSpPr txBox="1"/>
          <p:nvPr/>
        </p:nvSpPr>
        <p:spPr>
          <a:xfrm>
            <a:off x="10748109" y="3437345"/>
            <a:ext cx="14438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n</a:t>
            </a:r>
            <a:r>
              <a:rPr lang="en-US" sz="1200" baseline="-25000" err="1"/>
              <a:t>d</a:t>
            </a:r>
            <a:r>
              <a:rPr lang="en-US" sz="1200" baseline="-25000"/>
              <a:t> </a:t>
            </a:r>
            <a:r>
              <a:rPr lang="en-US" sz="1200"/>
              <a:t>removed molecules at t=100</a:t>
            </a:r>
          </a:p>
        </p:txBody>
      </p:sp>
      <p:sp>
        <p:nvSpPr>
          <p:cNvPr id="3" name="TextBox 2">
            <a:extLst>
              <a:ext uri="{FF2B5EF4-FFF2-40B4-BE49-F238E27FC236}">
                <a16:creationId xmlns:a16="http://schemas.microsoft.com/office/drawing/2014/main" id="{10434272-3F66-B898-579E-01FF6AADA208}"/>
              </a:ext>
            </a:extLst>
          </p:cNvPr>
          <p:cNvSpPr txBox="1"/>
          <p:nvPr/>
        </p:nvSpPr>
        <p:spPr>
          <a:xfrm>
            <a:off x="9906757" y="4510633"/>
            <a:ext cx="15962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n</a:t>
            </a:r>
            <a:r>
              <a:rPr lang="en-US" sz="1200" baseline="-25000" err="1"/>
              <a:t>a</a:t>
            </a:r>
            <a:r>
              <a:rPr lang="en-US" sz="1200" baseline="-25000"/>
              <a:t> </a:t>
            </a:r>
            <a:r>
              <a:rPr lang="en-US" sz="1200"/>
              <a:t>added molecules at t=100</a:t>
            </a:r>
          </a:p>
        </p:txBody>
      </p:sp>
      <p:sp>
        <p:nvSpPr>
          <p:cNvPr id="52" name="Oval 51">
            <a:extLst>
              <a:ext uri="{FF2B5EF4-FFF2-40B4-BE49-F238E27FC236}">
                <a16:creationId xmlns:a16="http://schemas.microsoft.com/office/drawing/2014/main" id="{F81A2F5B-8A6B-843F-0388-85A4C30BCD17}"/>
              </a:ext>
            </a:extLst>
          </p:cNvPr>
          <p:cNvSpPr/>
          <p:nvPr/>
        </p:nvSpPr>
        <p:spPr>
          <a:xfrm>
            <a:off x="8629272" y="3994557"/>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25F78754-3B44-17E2-3AB5-26CFD9C1BC42}"/>
              </a:ext>
            </a:extLst>
          </p:cNvPr>
          <p:cNvCxnSpPr>
            <a:cxnSpLocks/>
            <a:stCxn id="52" idx="0"/>
          </p:cNvCxnSpPr>
          <p:nvPr/>
        </p:nvCxnSpPr>
        <p:spPr>
          <a:xfrm flipV="1">
            <a:off x="8909826" y="3329421"/>
            <a:ext cx="344740" cy="665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4A9E02AA-8F9E-14E9-3047-EB0FA3E19021}"/>
                  </a:ext>
                </a:extLst>
              </p14:cNvPr>
              <p14:cNvContentPartPr/>
              <p14:nvPr/>
            </p14:nvContentPartPr>
            <p14:xfrm>
              <a:off x="8829120" y="4280297"/>
              <a:ext cx="360" cy="360"/>
            </p14:xfrm>
          </p:contentPart>
        </mc:Choice>
        <mc:Fallback xmlns="">
          <p:pic>
            <p:nvPicPr>
              <p:cNvPr id="56" name="Ink 55">
                <a:extLst>
                  <a:ext uri="{FF2B5EF4-FFF2-40B4-BE49-F238E27FC236}">
                    <a16:creationId xmlns:a16="http://schemas.microsoft.com/office/drawing/2014/main" id="{4A9E02AA-8F9E-14E9-3047-EB0FA3E19021}"/>
                  </a:ext>
                </a:extLst>
              </p:cNvPr>
              <p:cNvPicPr/>
              <p:nvPr/>
            </p:nvPicPr>
            <p:blipFill>
              <a:blip r:embed="rId4"/>
              <a:stretch>
                <a:fillRect/>
              </a:stretch>
            </p:blipFill>
            <p:spPr>
              <a:xfrm>
                <a:off x="8811120" y="42622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7" name="Ink 56">
                <a:extLst>
                  <a:ext uri="{FF2B5EF4-FFF2-40B4-BE49-F238E27FC236}">
                    <a16:creationId xmlns:a16="http://schemas.microsoft.com/office/drawing/2014/main" id="{1F5F4E94-3B88-5124-9AD7-E05E84F6DE63}"/>
                  </a:ext>
                </a:extLst>
              </p14:cNvPr>
              <p14:cNvContentPartPr/>
              <p14:nvPr/>
            </p14:nvContentPartPr>
            <p14:xfrm>
              <a:off x="8993640" y="4220537"/>
              <a:ext cx="360" cy="360"/>
            </p14:xfrm>
          </p:contentPart>
        </mc:Choice>
        <mc:Fallback xmlns="">
          <p:pic>
            <p:nvPicPr>
              <p:cNvPr id="57" name="Ink 56">
                <a:extLst>
                  <a:ext uri="{FF2B5EF4-FFF2-40B4-BE49-F238E27FC236}">
                    <a16:creationId xmlns:a16="http://schemas.microsoft.com/office/drawing/2014/main" id="{1F5F4E94-3B88-5124-9AD7-E05E84F6DE63}"/>
                  </a:ext>
                </a:extLst>
              </p:cNvPr>
              <p:cNvPicPr/>
              <p:nvPr/>
            </p:nvPicPr>
            <p:blipFill>
              <a:blip r:embed="rId4"/>
              <a:stretch>
                <a:fillRect/>
              </a:stretch>
            </p:blipFill>
            <p:spPr>
              <a:xfrm>
                <a:off x="8975640" y="4202537"/>
                <a:ext cx="36000" cy="36000"/>
              </a:xfrm>
              <a:prstGeom prst="rect">
                <a:avLst/>
              </a:prstGeom>
            </p:spPr>
          </p:pic>
        </mc:Fallback>
      </mc:AlternateContent>
      <p:sp>
        <p:nvSpPr>
          <p:cNvPr id="59" name="TextBox 58">
            <a:extLst>
              <a:ext uri="{FF2B5EF4-FFF2-40B4-BE49-F238E27FC236}">
                <a16:creationId xmlns:a16="http://schemas.microsoft.com/office/drawing/2014/main" id="{8D4B02B6-CD13-43EF-DE07-2C62255FDD56}"/>
              </a:ext>
            </a:extLst>
          </p:cNvPr>
          <p:cNvSpPr txBox="1"/>
          <p:nvPr/>
        </p:nvSpPr>
        <p:spPr>
          <a:xfrm>
            <a:off x="8224876" y="4650445"/>
            <a:ext cx="15962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recycledParticles</a:t>
            </a:r>
            <a:r>
              <a:rPr lang="en-US" sz="1200"/>
              <a:t> added back at t=100+30</a:t>
            </a:r>
          </a:p>
        </p:txBody>
      </p:sp>
      <p:cxnSp>
        <p:nvCxnSpPr>
          <p:cNvPr id="66" name="Curved Connector 65">
            <a:extLst>
              <a:ext uri="{FF2B5EF4-FFF2-40B4-BE49-F238E27FC236}">
                <a16:creationId xmlns:a16="http://schemas.microsoft.com/office/drawing/2014/main" id="{AB5D13F1-2E30-D9DE-ECBE-6CB52805069C}"/>
              </a:ext>
            </a:extLst>
          </p:cNvPr>
          <p:cNvCxnSpPr>
            <a:stCxn id="75" idx="2"/>
            <a:endCxn id="59" idx="2"/>
          </p:cNvCxnSpPr>
          <p:nvPr/>
        </p:nvCxnSpPr>
        <p:spPr>
          <a:xfrm rot="5400000">
            <a:off x="9547656" y="3374377"/>
            <a:ext cx="1397766" cy="2447033"/>
          </a:xfrm>
          <a:prstGeom prst="curvedConnector3">
            <a:avLst>
              <a:gd name="adj1" fmla="val 116355"/>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64684660-9DEA-A080-0C65-327F1859A7F4}"/>
              </a:ext>
            </a:extLst>
          </p:cNvPr>
          <p:cNvSpPr txBox="1"/>
          <p:nvPr/>
        </p:nvSpPr>
        <p:spPr>
          <a:xfrm>
            <a:off x="7324042" y="5688224"/>
            <a:ext cx="4510787" cy="523220"/>
          </a:xfrm>
          <a:prstGeom prst="rect">
            <a:avLst/>
          </a:prstGeom>
          <a:noFill/>
        </p:spPr>
        <p:txBody>
          <a:bodyPr wrap="none" rtlCol="0">
            <a:spAutoFit/>
          </a:bodyPr>
          <a:lstStyle/>
          <a:p>
            <a:r>
              <a:rPr lang="en-US" sz="1400"/>
              <a:t>Fig 3.6 Graphic showing E-cadherin Recycling, Exocytosis </a:t>
            </a:r>
          </a:p>
          <a:p>
            <a:r>
              <a:rPr lang="en-US" sz="1400"/>
              <a:t>and Endocytosis in a Nutshell</a:t>
            </a:r>
          </a:p>
        </p:txBody>
      </p:sp>
      <p:sp>
        <p:nvSpPr>
          <p:cNvPr id="79" name="TextBox 78">
            <a:extLst>
              <a:ext uri="{FF2B5EF4-FFF2-40B4-BE49-F238E27FC236}">
                <a16:creationId xmlns:a16="http://schemas.microsoft.com/office/drawing/2014/main" id="{39477B22-F46F-99EF-DB21-37605B4E5ADF}"/>
              </a:ext>
            </a:extLst>
          </p:cNvPr>
          <p:cNvSpPr txBox="1"/>
          <p:nvPr/>
        </p:nvSpPr>
        <p:spPr>
          <a:xfrm>
            <a:off x="1545771" y="1364343"/>
            <a:ext cx="4098155" cy="2308324"/>
          </a:xfrm>
          <a:prstGeom prst="rect">
            <a:avLst/>
          </a:prstGeom>
          <a:noFill/>
        </p:spPr>
        <p:txBody>
          <a:bodyPr wrap="square" rtlCol="0">
            <a:spAutoFit/>
          </a:bodyPr>
          <a:lstStyle/>
          <a:p>
            <a:r>
              <a:rPr lang="en-US"/>
              <a:t>To tackle the recycling mechanism we considered all the three</a:t>
            </a:r>
          </a:p>
          <a:p>
            <a:r>
              <a:rPr lang="en-US"/>
              <a:t>Recycling methods for E-cadherin to be  in a Black Box. This helped us </a:t>
            </a:r>
          </a:p>
          <a:p>
            <a:r>
              <a:rPr lang="en-US"/>
              <a:t>Get the molecules in and out of the mechanism to be added back onto the</a:t>
            </a:r>
          </a:p>
          <a:p>
            <a:r>
              <a:rPr lang="en-US"/>
              <a:t>Cell surface in a relatively easier manner.</a:t>
            </a:r>
          </a:p>
        </p:txBody>
      </p:sp>
      <p:cxnSp>
        <p:nvCxnSpPr>
          <p:cNvPr id="81" name="Straight Arrow Connector 80">
            <a:extLst>
              <a:ext uri="{FF2B5EF4-FFF2-40B4-BE49-F238E27FC236}">
                <a16:creationId xmlns:a16="http://schemas.microsoft.com/office/drawing/2014/main" id="{4F74DA25-3F29-EE2E-E161-FC63F053A2CD}"/>
              </a:ext>
            </a:extLst>
          </p:cNvPr>
          <p:cNvCxnSpPr>
            <a:cxnSpLocks/>
            <a:stCxn id="80" idx="6"/>
          </p:cNvCxnSpPr>
          <p:nvPr/>
        </p:nvCxnSpPr>
        <p:spPr>
          <a:xfrm flipV="1">
            <a:off x="1354804" y="4590867"/>
            <a:ext cx="898635" cy="7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Rounded Rectangle 83">
            <a:extLst>
              <a:ext uri="{FF2B5EF4-FFF2-40B4-BE49-F238E27FC236}">
                <a16:creationId xmlns:a16="http://schemas.microsoft.com/office/drawing/2014/main" id="{9E28DA89-C07B-2909-6B0C-D32BBBA7B9CF}"/>
              </a:ext>
            </a:extLst>
          </p:cNvPr>
          <p:cNvSpPr/>
          <p:nvPr/>
        </p:nvSpPr>
        <p:spPr>
          <a:xfrm>
            <a:off x="2253439" y="4132052"/>
            <a:ext cx="159629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Recycling Mechanism</a:t>
            </a:r>
          </a:p>
        </p:txBody>
      </p:sp>
      <p:cxnSp>
        <p:nvCxnSpPr>
          <p:cNvPr id="85" name="Straight Arrow Connector 84">
            <a:extLst>
              <a:ext uri="{FF2B5EF4-FFF2-40B4-BE49-F238E27FC236}">
                <a16:creationId xmlns:a16="http://schemas.microsoft.com/office/drawing/2014/main" id="{D9892A13-C4F9-FBAA-6EE3-EC46A0439C65}"/>
              </a:ext>
            </a:extLst>
          </p:cNvPr>
          <p:cNvCxnSpPr>
            <a:cxnSpLocks/>
            <a:stCxn id="84" idx="3"/>
          </p:cNvCxnSpPr>
          <p:nvPr/>
        </p:nvCxnSpPr>
        <p:spPr>
          <a:xfrm flipV="1">
            <a:off x="3849731" y="4582226"/>
            <a:ext cx="989401" cy="7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8C86DAF6-0E7A-0DC9-4D17-D5F56BD38B0A}"/>
              </a:ext>
            </a:extLst>
          </p:cNvPr>
          <p:cNvCxnSpPr>
            <a:cxnSpLocks/>
            <a:stCxn id="84" idx="2"/>
          </p:cNvCxnSpPr>
          <p:nvPr/>
        </p:nvCxnSpPr>
        <p:spPr>
          <a:xfrm>
            <a:off x="3051585" y="5046452"/>
            <a:ext cx="0" cy="679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5" name="Group 114">
            <a:extLst>
              <a:ext uri="{FF2B5EF4-FFF2-40B4-BE49-F238E27FC236}">
                <a16:creationId xmlns:a16="http://schemas.microsoft.com/office/drawing/2014/main" id="{B58FC88B-F32E-BABA-17E1-3EF3E08F7A2D}"/>
              </a:ext>
            </a:extLst>
          </p:cNvPr>
          <p:cNvGrpSpPr/>
          <p:nvPr/>
        </p:nvGrpSpPr>
        <p:grpSpPr>
          <a:xfrm>
            <a:off x="793697" y="4313875"/>
            <a:ext cx="561107" cy="568036"/>
            <a:chOff x="830049" y="4562593"/>
            <a:chExt cx="561107" cy="568036"/>
          </a:xfrm>
        </p:grpSpPr>
        <p:sp>
          <p:nvSpPr>
            <p:cNvPr id="80" name="Oval 79">
              <a:extLst>
                <a:ext uri="{FF2B5EF4-FFF2-40B4-BE49-F238E27FC236}">
                  <a16:creationId xmlns:a16="http://schemas.microsoft.com/office/drawing/2014/main" id="{6721F147-0E55-750C-B28E-C446F5E050ED}"/>
                </a:ext>
              </a:extLst>
            </p:cNvPr>
            <p:cNvSpPr/>
            <p:nvPr/>
          </p:nvSpPr>
          <p:spPr>
            <a:xfrm>
              <a:off x="830049" y="4562593"/>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9">
              <p14:nvContentPartPr>
                <p14:cNvPr id="92" name="Ink 91">
                  <a:extLst>
                    <a:ext uri="{FF2B5EF4-FFF2-40B4-BE49-F238E27FC236}">
                      <a16:creationId xmlns:a16="http://schemas.microsoft.com/office/drawing/2014/main" id="{657CC523-66DD-61EF-1612-834CA2D832DC}"/>
                    </a:ext>
                  </a:extLst>
                </p14:cNvPr>
                <p14:cNvContentPartPr/>
                <p14:nvPr/>
              </p14:nvContentPartPr>
              <p14:xfrm>
                <a:off x="965640" y="4700057"/>
                <a:ext cx="360" cy="360"/>
              </p14:xfrm>
            </p:contentPart>
          </mc:Choice>
          <mc:Fallback xmlns="">
            <p:pic>
              <p:nvPicPr>
                <p:cNvPr id="92" name="Ink 91">
                  <a:extLst>
                    <a:ext uri="{FF2B5EF4-FFF2-40B4-BE49-F238E27FC236}">
                      <a16:creationId xmlns:a16="http://schemas.microsoft.com/office/drawing/2014/main" id="{657CC523-66DD-61EF-1612-834CA2D832DC}"/>
                    </a:ext>
                  </a:extLst>
                </p:cNvPr>
                <p:cNvPicPr/>
                <p:nvPr/>
              </p:nvPicPr>
              <p:blipFill>
                <a:blip r:embed="rId4"/>
                <a:stretch>
                  <a:fillRect/>
                </a:stretch>
              </p:blipFill>
              <p:spPr>
                <a:xfrm>
                  <a:off x="947640" y="46820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3" name="Ink 92">
                  <a:extLst>
                    <a:ext uri="{FF2B5EF4-FFF2-40B4-BE49-F238E27FC236}">
                      <a16:creationId xmlns:a16="http://schemas.microsoft.com/office/drawing/2014/main" id="{EF922987-7E15-FCE8-A686-53D8C9C25F6E}"/>
                    </a:ext>
                  </a:extLst>
                </p14:cNvPr>
                <p14:cNvContentPartPr/>
                <p14:nvPr/>
              </p14:nvContentPartPr>
              <p14:xfrm>
                <a:off x="967440" y="4872137"/>
                <a:ext cx="360" cy="360"/>
              </p14:xfrm>
            </p:contentPart>
          </mc:Choice>
          <mc:Fallback xmlns="">
            <p:pic>
              <p:nvPicPr>
                <p:cNvPr id="93" name="Ink 92">
                  <a:extLst>
                    <a:ext uri="{FF2B5EF4-FFF2-40B4-BE49-F238E27FC236}">
                      <a16:creationId xmlns:a16="http://schemas.microsoft.com/office/drawing/2014/main" id="{EF922987-7E15-FCE8-A686-53D8C9C25F6E}"/>
                    </a:ext>
                  </a:extLst>
                </p:cNvPr>
                <p:cNvPicPr/>
                <p:nvPr/>
              </p:nvPicPr>
              <p:blipFill>
                <a:blip r:embed="rId4"/>
                <a:stretch>
                  <a:fillRect/>
                </a:stretch>
              </p:blipFill>
              <p:spPr>
                <a:xfrm>
                  <a:off x="949440" y="48541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4" name="Ink 93">
                  <a:extLst>
                    <a:ext uri="{FF2B5EF4-FFF2-40B4-BE49-F238E27FC236}">
                      <a16:creationId xmlns:a16="http://schemas.microsoft.com/office/drawing/2014/main" id="{AD092DDE-388A-2C0D-39FA-EB438B3DBBC6}"/>
                    </a:ext>
                  </a:extLst>
                </p14:cNvPr>
                <p14:cNvContentPartPr/>
                <p14:nvPr/>
              </p14:nvContentPartPr>
              <p14:xfrm>
                <a:off x="1165080" y="4803737"/>
                <a:ext cx="360" cy="360"/>
              </p14:xfrm>
            </p:contentPart>
          </mc:Choice>
          <mc:Fallback xmlns="">
            <p:pic>
              <p:nvPicPr>
                <p:cNvPr id="94" name="Ink 93">
                  <a:extLst>
                    <a:ext uri="{FF2B5EF4-FFF2-40B4-BE49-F238E27FC236}">
                      <a16:creationId xmlns:a16="http://schemas.microsoft.com/office/drawing/2014/main" id="{AD092DDE-388A-2C0D-39FA-EB438B3DBBC6}"/>
                    </a:ext>
                  </a:extLst>
                </p:cNvPr>
                <p:cNvPicPr/>
                <p:nvPr/>
              </p:nvPicPr>
              <p:blipFill>
                <a:blip r:embed="rId4"/>
                <a:stretch>
                  <a:fillRect/>
                </a:stretch>
              </p:blipFill>
              <p:spPr>
                <a:xfrm>
                  <a:off x="1147080" y="47857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 name="Ink 96">
                  <a:extLst>
                    <a:ext uri="{FF2B5EF4-FFF2-40B4-BE49-F238E27FC236}">
                      <a16:creationId xmlns:a16="http://schemas.microsoft.com/office/drawing/2014/main" id="{21B2C4A8-7136-B427-B6C1-68ACFA176260}"/>
                    </a:ext>
                  </a:extLst>
                </p14:cNvPr>
                <p14:cNvContentPartPr/>
                <p14:nvPr/>
              </p14:nvContentPartPr>
              <p14:xfrm>
                <a:off x="1030440" y="5005337"/>
                <a:ext cx="360" cy="360"/>
              </p14:xfrm>
            </p:contentPart>
          </mc:Choice>
          <mc:Fallback xmlns="">
            <p:pic>
              <p:nvPicPr>
                <p:cNvPr id="97" name="Ink 96">
                  <a:extLst>
                    <a:ext uri="{FF2B5EF4-FFF2-40B4-BE49-F238E27FC236}">
                      <a16:creationId xmlns:a16="http://schemas.microsoft.com/office/drawing/2014/main" id="{21B2C4A8-7136-B427-B6C1-68ACFA176260}"/>
                    </a:ext>
                  </a:extLst>
                </p:cNvPr>
                <p:cNvPicPr/>
                <p:nvPr/>
              </p:nvPicPr>
              <p:blipFill>
                <a:blip r:embed="rId4"/>
                <a:stretch>
                  <a:fillRect/>
                </a:stretch>
              </p:blipFill>
              <p:spPr>
                <a:xfrm>
                  <a:off x="1012440" y="49873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8" name="Ink 97">
                  <a:extLst>
                    <a:ext uri="{FF2B5EF4-FFF2-40B4-BE49-F238E27FC236}">
                      <a16:creationId xmlns:a16="http://schemas.microsoft.com/office/drawing/2014/main" id="{E1673E80-5AE8-CD2C-9D12-E5967982C8F6}"/>
                    </a:ext>
                  </a:extLst>
                </p14:cNvPr>
                <p14:cNvContentPartPr/>
                <p14:nvPr/>
              </p14:nvContentPartPr>
              <p14:xfrm>
                <a:off x="1287480" y="5001737"/>
                <a:ext cx="360" cy="360"/>
              </p14:xfrm>
            </p:contentPart>
          </mc:Choice>
          <mc:Fallback xmlns="">
            <p:pic>
              <p:nvPicPr>
                <p:cNvPr id="98" name="Ink 97">
                  <a:extLst>
                    <a:ext uri="{FF2B5EF4-FFF2-40B4-BE49-F238E27FC236}">
                      <a16:creationId xmlns:a16="http://schemas.microsoft.com/office/drawing/2014/main" id="{E1673E80-5AE8-CD2C-9D12-E5967982C8F6}"/>
                    </a:ext>
                  </a:extLst>
                </p:cNvPr>
                <p:cNvPicPr/>
                <p:nvPr/>
              </p:nvPicPr>
              <p:blipFill>
                <a:blip r:embed="rId4"/>
                <a:stretch>
                  <a:fillRect/>
                </a:stretch>
              </p:blipFill>
              <p:spPr>
                <a:xfrm>
                  <a:off x="1269480" y="49837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 name="Ink 98">
                  <a:extLst>
                    <a:ext uri="{FF2B5EF4-FFF2-40B4-BE49-F238E27FC236}">
                      <a16:creationId xmlns:a16="http://schemas.microsoft.com/office/drawing/2014/main" id="{A9C4A23F-0205-893E-BA49-046D841C0189}"/>
                    </a:ext>
                  </a:extLst>
                </p14:cNvPr>
                <p14:cNvContentPartPr/>
                <p14:nvPr/>
              </p14:nvContentPartPr>
              <p14:xfrm>
                <a:off x="1075440" y="4655777"/>
                <a:ext cx="360" cy="360"/>
              </p14:xfrm>
            </p:contentPart>
          </mc:Choice>
          <mc:Fallback xmlns="">
            <p:pic>
              <p:nvPicPr>
                <p:cNvPr id="99" name="Ink 98">
                  <a:extLst>
                    <a:ext uri="{FF2B5EF4-FFF2-40B4-BE49-F238E27FC236}">
                      <a16:creationId xmlns:a16="http://schemas.microsoft.com/office/drawing/2014/main" id="{A9C4A23F-0205-893E-BA49-046D841C0189}"/>
                    </a:ext>
                  </a:extLst>
                </p:cNvPr>
                <p:cNvPicPr/>
                <p:nvPr/>
              </p:nvPicPr>
              <p:blipFill>
                <a:blip r:embed="rId4"/>
                <a:stretch>
                  <a:fillRect/>
                </a:stretch>
              </p:blipFill>
              <p:spPr>
                <a:xfrm>
                  <a:off x="1057440" y="46377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0" name="Ink 99">
                  <a:extLst>
                    <a:ext uri="{FF2B5EF4-FFF2-40B4-BE49-F238E27FC236}">
                      <a16:creationId xmlns:a16="http://schemas.microsoft.com/office/drawing/2014/main" id="{5B8CDE5D-15FF-8611-19FB-53CE6A08C180}"/>
                    </a:ext>
                  </a:extLst>
                </p14:cNvPr>
                <p14:cNvContentPartPr/>
                <p14:nvPr/>
              </p14:nvContentPartPr>
              <p14:xfrm>
                <a:off x="1119000" y="5012897"/>
                <a:ext cx="360" cy="360"/>
              </p14:xfrm>
            </p:contentPart>
          </mc:Choice>
          <mc:Fallback xmlns="">
            <p:pic>
              <p:nvPicPr>
                <p:cNvPr id="100" name="Ink 99">
                  <a:extLst>
                    <a:ext uri="{FF2B5EF4-FFF2-40B4-BE49-F238E27FC236}">
                      <a16:creationId xmlns:a16="http://schemas.microsoft.com/office/drawing/2014/main" id="{5B8CDE5D-15FF-8611-19FB-53CE6A08C180}"/>
                    </a:ext>
                  </a:extLst>
                </p:cNvPr>
                <p:cNvPicPr/>
                <p:nvPr/>
              </p:nvPicPr>
              <p:blipFill>
                <a:blip r:embed="rId4"/>
                <a:stretch>
                  <a:fillRect/>
                </a:stretch>
              </p:blipFill>
              <p:spPr>
                <a:xfrm>
                  <a:off x="1101000" y="4994897"/>
                  <a:ext cx="36000" cy="36000"/>
                </a:xfrm>
                <a:prstGeom prst="rect">
                  <a:avLst/>
                </a:prstGeom>
              </p:spPr>
            </p:pic>
          </mc:Fallback>
        </mc:AlternateContent>
      </p:grpSp>
      <p:grpSp>
        <p:nvGrpSpPr>
          <p:cNvPr id="116" name="Group 115">
            <a:extLst>
              <a:ext uri="{FF2B5EF4-FFF2-40B4-BE49-F238E27FC236}">
                <a16:creationId xmlns:a16="http://schemas.microsoft.com/office/drawing/2014/main" id="{0A92144F-1219-8AC2-3968-EFF51C0005BF}"/>
              </a:ext>
            </a:extLst>
          </p:cNvPr>
          <p:cNvGrpSpPr/>
          <p:nvPr/>
        </p:nvGrpSpPr>
        <p:grpSpPr>
          <a:xfrm>
            <a:off x="4839132" y="4313875"/>
            <a:ext cx="561107" cy="568036"/>
            <a:chOff x="4842304" y="4589252"/>
            <a:chExt cx="561107" cy="568036"/>
          </a:xfrm>
        </p:grpSpPr>
        <p:sp>
          <p:nvSpPr>
            <p:cNvPr id="88" name="Oval 87">
              <a:extLst>
                <a:ext uri="{FF2B5EF4-FFF2-40B4-BE49-F238E27FC236}">
                  <a16:creationId xmlns:a16="http://schemas.microsoft.com/office/drawing/2014/main" id="{C5A6676C-AF6C-CD43-98A0-F0038247FA70}"/>
                </a:ext>
              </a:extLst>
            </p:cNvPr>
            <p:cNvSpPr/>
            <p:nvPr/>
          </p:nvSpPr>
          <p:spPr>
            <a:xfrm>
              <a:off x="4842304" y="4589252"/>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6">
              <p14:nvContentPartPr>
                <p14:cNvPr id="101" name="Ink 100">
                  <a:extLst>
                    <a:ext uri="{FF2B5EF4-FFF2-40B4-BE49-F238E27FC236}">
                      <a16:creationId xmlns:a16="http://schemas.microsoft.com/office/drawing/2014/main" id="{C1AE84E2-DEB1-9493-CE49-76BA33EC5664}"/>
                    </a:ext>
                  </a:extLst>
                </p14:cNvPr>
                <p14:cNvContentPartPr/>
                <p14:nvPr/>
              </p14:nvContentPartPr>
              <p14:xfrm>
                <a:off x="5088360" y="4927217"/>
                <a:ext cx="360" cy="360"/>
              </p14:xfrm>
            </p:contentPart>
          </mc:Choice>
          <mc:Fallback xmlns="">
            <p:pic>
              <p:nvPicPr>
                <p:cNvPr id="101" name="Ink 100">
                  <a:extLst>
                    <a:ext uri="{FF2B5EF4-FFF2-40B4-BE49-F238E27FC236}">
                      <a16:creationId xmlns:a16="http://schemas.microsoft.com/office/drawing/2014/main" id="{C1AE84E2-DEB1-9493-CE49-76BA33EC5664}"/>
                    </a:ext>
                  </a:extLst>
                </p:cNvPr>
                <p:cNvPicPr/>
                <p:nvPr/>
              </p:nvPicPr>
              <p:blipFill>
                <a:blip r:embed="rId4"/>
                <a:stretch>
                  <a:fillRect/>
                </a:stretch>
              </p:blipFill>
              <p:spPr>
                <a:xfrm>
                  <a:off x="5070360" y="490921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2" name="Ink 101">
                  <a:extLst>
                    <a:ext uri="{FF2B5EF4-FFF2-40B4-BE49-F238E27FC236}">
                      <a16:creationId xmlns:a16="http://schemas.microsoft.com/office/drawing/2014/main" id="{38F1E578-41AB-C9C1-D1E1-D641B08DA9BC}"/>
                    </a:ext>
                  </a:extLst>
                </p14:cNvPr>
                <p14:cNvContentPartPr/>
                <p14:nvPr/>
              </p14:nvContentPartPr>
              <p14:xfrm>
                <a:off x="5102760" y="4769537"/>
                <a:ext cx="360" cy="360"/>
              </p14:xfrm>
            </p:contentPart>
          </mc:Choice>
          <mc:Fallback xmlns="">
            <p:pic>
              <p:nvPicPr>
                <p:cNvPr id="102" name="Ink 101">
                  <a:extLst>
                    <a:ext uri="{FF2B5EF4-FFF2-40B4-BE49-F238E27FC236}">
                      <a16:creationId xmlns:a16="http://schemas.microsoft.com/office/drawing/2014/main" id="{38F1E578-41AB-C9C1-D1E1-D641B08DA9BC}"/>
                    </a:ext>
                  </a:extLst>
                </p:cNvPr>
                <p:cNvPicPr/>
                <p:nvPr/>
              </p:nvPicPr>
              <p:blipFill>
                <a:blip r:embed="rId4"/>
                <a:stretch>
                  <a:fillRect/>
                </a:stretch>
              </p:blipFill>
              <p:spPr>
                <a:xfrm>
                  <a:off x="5084760" y="47515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3" name="Ink 102">
                  <a:extLst>
                    <a:ext uri="{FF2B5EF4-FFF2-40B4-BE49-F238E27FC236}">
                      <a16:creationId xmlns:a16="http://schemas.microsoft.com/office/drawing/2014/main" id="{8DE15F5A-ABA2-B337-2637-4F3A8316847E}"/>
                    </a:ext>
                  </a:extLst>
                </p14:cNvPr>
                <p14:cNvContentPartPr/>
                <p14:nvPr/>
              </p14:nvContentPartPr>
              <p14:xfrm>
                <a:off x="5273760" y="4908137"/>
                <a:ext cx="360" cy="360"/>
              </p14:xfrm>
            </p:contentPart>
          </mc:Choice>
          <mc:Fallback xmlns="">
            <p:pic>
              <p:nvPicPr>
                <p:cNvPr id="103" name="Ink 102">
                  <a:extLst>
                    <a:ext uri="{FF2B5EF4-FFF2-40B4-BE49-F238E27FC236}">
                      <a16:creationId xmlns:a16="http://schemas.microsoft.com/office/drawing/2014/main" id="{8DE15F5A-ABA2-B337-2637-4F3A8316847E}"/>
                    </a:ext>
                  </a:extLst>
                </p:cNvPr>
                <p:cNvPicPr/>
                <p:nvPr/>
              </p:nvPicPr>
              <p:blipFill>
                <a:blip r:embed="rId4"/>
                <a:stretch>
                  <a:fillRect/>
                </a:stretch>
              </p:blipFill>
              <p:spPr>
                <a:xfrm>
                  <a:off x="5255760" y="4890137"/>
                  <a:ext cx="36000" cy="36000"/>
                </a:xfrm>
                <a:prstGeom prst="rect">
                  <a:avLst/>
                </a:prstGeom>
              </p:spPr>
            </p:pic>
          </mc:Fallback>
        </mc:AlternateContent>
      </p:grpSp>
      <p:grpSp>
        <p:nvGrpSpPr>
          <p:cNvPr id="117" name="Group 116">
            <a:extLst>
              <a:ext uri="{FF2B5EF4-FFF2-40B4-BE49-F238E27FC236}">
                <a16:creationId xmlns:a16="http://schemas.microsoft.com/office/drawing/2014/main" id="{2859CA49-0055-59EE-0E6A-EA100936892E}"/>
              </a:ext>
            </a:extLst>
          </p:cNvPr>
          <p:cNvGrpSpPr/>
          <p:nvPr/>
        </p:nvGrpSpPr>
        <p:grpSpPr>
          <a:xfrm>
            <a:off x="2806245" y="5901942"/>
            <a:ext cx="490680" cy="281160"/>
            <a:chOff x="2776080" y="6199457"/>
            <a:chExt cx="490680" cy="281160"/>
          </a:xfrm>
        </p:grpSpPr>
        <mc:AlternateContent xmlns:mc="http://schemas.openxmlformats.org/markup-compatibility/2006" xmlns:p14="http://schemas.microsoft.com/office/powerpoint/2010/main">
          <mc:Choice Requires="p14">
            <p:contentPart p14:bwMode="auto" r:id="rId69">
              <p14:nvContentPartPr>
                <p14:cNvPr id="104" name="Ink 103">
                  <a:extLst>
                    <a:ext uri="{FF2B5EF4-FFF2-40B4-BE49-F238E27FC236}">
                      <a16:creationId xmlns:a16="http://schemas.microsoft.com/office/drawing/2014/main" id="{CBAB4B59-4AB8-FA47-4B7D-C63D8F1F2A1E}"/>
                    </a:ext>
                  </a:extLst>
                </p14:cNvPr>
                <p14:cNvContentPartPr/>
                <p14:nvPr/>
              </p14:nvContentPartPr>
              <p14:xfrm>
                <a:off x="2919360" y="6199457"/>
                <a:ext cx="360" cy="360"/>
              </p14:xfrm>
            </p:contentPart>
          </mc:Choice>
          <mc:Fallback xmlns="">
            <p:pic>
              <p:nvPicPr>
                <p:cNvPr id="104" name="Ink 103">
                  <a:extLst>
                    <a:ext uri="{FF2B5EF4-FFF2-40B4-BE49-F238E27FC236}">
                      <a16:creationId xmlns:a16="http://schemas.microsoft.com/office/drawing/2014/main" id="{CBAB4B59-4AB8-FA47-4B7D-C63D8F1F2A1E}"/>
                    </a:ext>
                  </a:extLst>
                </p:cNvPr>
                <p:cNvPicPr/>
                <p:nvPr/>
              </p:nvPicPr>
              <p:blipFill>
                <a:blip r:embed="rId4"/>
                <a:stretch>
                  <a:fillRect/>
                </a:stretch>
              </p:blipFill>
              <p:spPr>
                <a:xfrm>
                  <a:off x="2901360" y="61814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5" name="Ink 104">
                  <a:extLst>
                    <a:ext uri="{FF2B5EF4-FFF2-40B4-BE49-F238E27FC236}">
                      <a16:creationId xmlns:a16="http://schemas.microsoft.com/office/drawing/2014/main" id="{C5A87FC1-B11F-82BE-D1B7-D252D3BAB3AA}"/>
                    </a:ext>
                  </a:extLst>
                </p14:cNvPr>
                <p14:cNvContentPartPr/>
                <p14:nvPr/>
              </p14:nvContentPartPr>
              <p14:xfrm>
                <a:off x="2776080" y="6365417"/>
                <a:ext cx="360" cy="360"/>
              </p14:xfrm>
            </p:contentPart>
          </mc:Choice>
          <mc:Fallback xmlns="">
            <p:pic>
              <p:nvPicPr>
                <p:cNvPr id="105" name="Ink 104">
                  <a:extLst>
                    <a:ext uri="{FF2B5EF4-FFF2-40B4-BE49-F238E27FC236}">
                      <a16:creationId xmlns:a16="http://schemas.microsoft.com/office/drawing/2014/main" id="{C5A87FC1-B11F-82BE-D1B7-D252D3BAB3AA}"/>
                    </a:ext>
                  </a:extLst>
                </p:cNvPr>
                <p:cNvPicPr/>
                <p:nvPr/>
              </p:nvPicPr>
              <p:blipFill>
                <a:blip r:embed="rId4"/>
                <a:stretch>
                  <a:fillRect/>
                </a:stretch>
              </p:blipFill>
              <p:spPr>
                <a:xfrm>
                  <a:off x="2758080" y="634741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6" name="Ink 105">
                  <a:extLst>
                    <a:ext uri="{FF2B5EF4-FFF2-40B4-BE49-F238E27FC236}">
                      <a16:creationId xmlns:a16="http://schemas.microsoft.com/office/drawing/2014/main" id="{C5B96F3E-6167-4D56-403C-838942A7F400}"/>
                    </a:ext>
                  </a:extLst>
                </p14:cNvPr>
                <p14:cNvContentPartPr/>
                <p14:nvPr/>
              </p14:nvContentPartPr>
              <p14:xfrm>
                <a:off x="3214560" y="6375857"/>
                <a:ext cx="360" cy="360"/>
              </p14:xfrm>
            </p:contentPart>
          </mc:Choice>
          <mc:Fallback xmlns="">
            <p:pic>
              <p:nvPicPr>
                <p:cNvPr id="106" name="Ink 105">
                  <a:extLst>
                    <a:ext uri="{FF2B5EF4-FFF2-40B4-BE49-F238E27FC236}">
                      <a16:creationId xmlns:a16="http://schemas.microsoft.com/office/drawing/2014/main" id="{C5B96F3E-6167-4D56-403C-838942A7F400}"/>
                    </a:ext>
                  </a:extLst>
                </p:cNvPr>
                <p:cNvPicPr/>
                <p:nvPr/>
              </p:nvPicPr>
              <p:blipFill>
                <a:blip r:embed="rId4"/>
                <a:stretch>
                  <a:fillRect/>
                </a:stretch>
              </p:blipFill>
              <p:spPr>
                <a:xfrm>
                  <a:off x="3196560" y="63578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7" name="Ink 106">
                  <a:extLst>
                    <a:ext uri="{FF2B5EF4-FFF2-40B4-BE49-F238E27FC236}">
                      <a16:creationId xmlns:a16="http://schemas.microsoft.com/office/drawing/2014/main" id="{B84CA14E-D812-ABE5-FB53-86256B345329}"/>
                    </a:ext>
                  </a:extLst>
                </p14:cNvPr>
                <p14:cNvContentPartPr/>
                <p14:nvPr/>
              </p14:nvContentPartPr>
              <p14:xfrm>
                <a:off x="3266400" y="6220337"/>
                <a:ext cx="360" cy="360"/>
              </p14:xfrm>
            </p:contentPart>
          </mc:Choice>
          <mc:Fallback xmlns="">
            <p:pic>
              <p:nvPicPr>
                <p:cNvPr id="107" name="Ink 106">
                  <a:extLst>
                    <a:ext uri="{FF2B5EF4-FFF2-40B4-BE49-F238E27FC236}">
                      <a16:creationId xmlns:a16="http://schemas.microsoft.com/office/drawing/2014/main" id="{B84CA14E-D812-ABE5-FB53-86256B345329}"/>
                    </a:ext>
                  </a:extLst>
                </p:cNvPr>
                <p:cNvPicPr/>
                <p:nvPr/>
              </p:nvPicPr>
              <p:blipFill>
                <a:blip r:embed="rId4"/>
                <a:stretch>
                  <a:fillRect/>
                </a:stretch>
              </p:blipFill>
              <p:spPr>
                <a:xfrm>
                  <a:off x="3248400" y="62023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8" name="Ink 107">
                  <a:extLst>
                    <a:ext uri="{FF2B5EF4-FFF2-40B4-BE49-F238E27FC236}">
                      <a16:creationId xmlns:a16="http://schemas.microsoft.com/office/drawing/2014/main" id="{DECB4113-FB4C-5F3A-FB2E-16F8EED8D3A0}"/>
                    </a:ext>
                  </a:extLst>
                </p14:cNvPr>
                <p14:cNvContentPartPr/>
                <p14:nvPr/>
              </p14:nvContentPartPr>
              <p14:xfrm>
                <a:off x="2851320" y="6480257"/>
                <a:ext cx="360" cy="360"/>
              </p14:xfrm>
            </p:contentPart>
          </mc:Choice>
          <mc:Fallback xmlns="">
            <p:pic>
              <p:nvPicPr>
                <p:cNvPr id="108" name="Ink 107">
                  <a:extLst>
                    <a:ext uri="{FF2B5EF4-FFF2-40B4-BE49-F238E27FC236}">
                      <a16:creationId xmlns:a16="http://schemas.microsoft.com/office/drawing/2014/main" id="{DECB4113-FB4C-5F3A-FB2E-16F8EED8D3A0}"/>
                    </a:ext>
                  </a:extLst>
                </p:cNvPr>
                <p:cNvPicPr/>
                <p:nvPr/>
              </p:nvPicPr>
              <p:blipFill>
                <a:blip r:embed="rId4"/>
                <a:stretch>
                  <a:fillRect/>
                </a:stretch>
              </p:blipFill>
              <p:spPr>
                <a:xfrm>
                  <a:off x="2833320" y="64622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9" name="Ink 108">
                  <a:extLst>
                    <a:ext uri="{FF2B5EF4-FFF2-40B4-BE49-F238E27FC236}">
                      <a16:creationId xmlns:a16="http://schemas.microsoft.com/office/drawing/2014/main" id="{58C31368-4E8A-2C6E-F5FD-308108E104E8}"/>
                    </a:ext>
                  </a:extLst>
                </p14:cNvPr>
                <p14:cNvContentPartPr/>
                <p14:nvPr/>
              </p14:nvContentPartPr>
              <p14:xfrm>
                <a:off x="3011160" y="6368657"/>
                <a:ext cx="360" cy="360"/>
              </p14:xfrm>
            </p:contentPart>
          </mc:Choice>
          <mc:Fallback xmlns="">
            <p:pic>
              <p:nvPicPr>
                <p:cNvPr id="109" name="Ink 108">
                  <a:extLst>
                    <a:ext uri="{FF2B5EF4-FFF2-40B4-BE49-F238E27FC236}">
                      <a16:creationId xmlns:a16="http://schemas.microsoft.com/office/drawing/2014/main" id="{58C31368-4E8A-2C6E-F5FD-308108E104E8}"/>
                    </a:ext>
                  </a:extLst>
                </p:cNvPr>
                <p:cNvPicPr/>
                <p:nvPr/>
              </p:nvPicPr>
              <p:blipFill>
                <a:blip r:embed="rId4"/>
                <a:stretch>
                  <a:fillRect/>
                </a:stretch>
              </p:blipFill>
              <p:spPr>
                <a:xfrm>
                  <a:off x="2993160" y="6350657"/>
                  <a:ext cx="36000" cy="36000"/>
                </a:xfrm>
                <a:prstGeom prst="rect">
                  <a:avLst/>
                </a:prstGeom>
              </p:spPr>
            </p:pic>
          </mc:Fallback>
        </mc:AlternateContent>
      </p:grpSp>
      <p:sp>
        <p:nvSpPr>
          <p:cNvPr id="112" name="TextBox 111">
            <a:extLst>
              <a:ext uri="{FF2B5EF4-FFF2-40B4-BE49-F238E27FC236}">
                <a16:creationId xmlns:a16="http://schemas.microsoft.com/office/drawing/2014/main" id="{1A014ADA-ED2C-2E7B-4CC0-C85458E48E8B}"/>
              </a:ext>
            </a:extLst>
          </p:cNvPr>
          <p:cNvSpPr txBox="1"/>
          <p:nvPr/>
        </p:nvSpPr>
        <p:spPr>
          <a:xfrm>
            <a:off x="680751" y="4960622"/>
            <a:ext cx="14438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n</a:t>
            </a:r>
            <a:r>
              <a:rPr lang="en-US" sz="1200" baseline="-25000" err="1"/>
              <a:t>d</a:t>
            </a:r>
            <a:r>
              <a:rPr lang="en-US" sz="1200" baseline="-25000"/>
              <a:t> </a:t>
            </a:r>
            <a:r>
              <a:rPr lang="en-US" sz="1200"/>
              <a:t>removed molecules</a:t>
            </a:r>
          </a:p>
        </p:txBody>
      </p:sp>
      <p:sp>
        <p:nvSpPr>
          <p:cNvPr id="113" name="TextBox 112">
            <a:extLst>
              <a:ext uri="{FF2B5EF4-FFF2-40B4-BE49-F238E27FC236}">
                <a16:creationId xmlns:a16="http://schemas.microsoft.com/office/drawing/2014/main" id="{5B26C3DF-BEDC-8C51-8EEA-4C86C9F1F7A1}"/>
              </a:ext>
            </a:extLst>
          </p:cNvPr>
          <p:cNvSpPr txBox="1"/>
          <p:nvPr/>
        </p:nvSpPr>
        <p:spPr>
          <a:xfrm>
            <a:off x="4499708" y="5011762"/>
            <a:ext cx="15962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recycledParticles</a:t>
            </a:r>
            <a:endParaRPr lang="en-US" sz="1200"/>
          </a:p>
        </p:txBody>
      </p:sp>
      <p:sp>
        <p:nvSpPr>
          <p:cNvPr id="114" name="TextBox 113">
            <a:extLst>
              <a:ext uri="{FF2B5EF4-FFF2-40B4-BE49-F238E27FC236}">
                <a16:creationId xmlns:a16="http://schemas.microsoft.com/office/drawing/2014/main" id="{276F8211-AC6D-5005-736D-4A3E692DEB5F}"/>
              </a:ext>
            </a:extLst>
          </p:cNvPr>
          <p:cNvSpPr txBox="1"/>
          <p:nvPr/>
        </p:nvSpPr>
        <p:spPr>
          <a:xfrm>
            <a:off x="2574657" y="6314886"/>
            <a:ext cx="15962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Degradation</a:t>
            </a:r>
          </a:p>
        </p:txBody>
      </p:sp>
      <p:sp>
        <p:nvSpPr>
          <p:cNvPr id="118" name="TextBox 117">
            <a:extLst>
              <a:ext uri="{FF2B5EF4-FFF2-40B4-BE49-F238E27FC236}">
                <a16:creationId xmlns:a16="http://schemas.microsoft.com/office/drawing/2014/main" id="{ABE10A06-C531-D59E-F74E-9FE0CA5DCA02}"/>
              </a:ext>
            </a:extLst>
          </p:cNvPr>
          <p:cNvSpPr txBox="1"/>
          <p:nvPr/>
        </p:nvSpPr>
        <p:spPr>
          <a:xfrm>
            <a:off x="895801" y="6505724"/>
            <a:ext cx="4504438" cy="307777"/>
          </a:xfrm>
          <a:prstGeom prst="rect">
            <a:avLst/>
          </a:prstGeom>
          <a:noFill/>
        </p:spPr>
        <p:txBody>
          <a:bodyPr wrap="none" rtlCol="0">
            <a:spAutoFit/>
          </a:bodyPr>
          <a:lstStyle/>
          <a:p>
            <a:r>
              <a:rPr lang="en-US" sz="1400"/>
              <a:t>Fig 3.5 Recycling Mechanism for E-cad in a cell simplified</a:t>
            </a:r>
          </a:p>
        </p:txBody>
      </p:sp>
    </p:spTree>
    <p:extLst>
      <p:ext uri="{BB962C8B-B14F-4D97-AF65-F5344CB8AC3E}">
        <p14:creationId xmlns:p14="http://schemas.microsoft.com/office/powerpoint/2010/main" val="61852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92E7-5441-0251-D07D-B5624D68F523}"/>
              </a:ext>
            </a:extLst>
          </p:cNvPr>
          <p:cNvSpPr>
            <a:spLocks noGrp="1"/>
          </p:cNvSpPr>
          <p:nvPr>
            <p:ph type="title"/>
          </p:nvPr>
        </p:nvSpPr>
        <p:spPr>
          <a:xfrm>
            <a:off x="4862945" y="256309"/>
            <a:ext cx="2618510" cy="876300"/>
          </a:xfrm>
        </p:spPr>
        <p:txBody>
          <a:bodyPr/>
          <a:lstStyle/>
          <a:p>
            <a:r>
              <a:rPr lang="en-US" b="1"/>
              <a:t>METHOD</a:t>
            </a:r>
            <a:endParaRPr lang="en-US" b="1" dirty="0"/>
          </a:p>
        </p:txBody>
      </p:sp>
      <p:sp>
        <p:nvSpPr>
          <p:cNvPr id="4" name="Slide Number Placeholder 3">
            <a:extLst>
              <a:ext uri="{FF2B5EF4-FFF2-40B4-BE49-F238E27FC236}">
                <a16:creationId xmlns:a16="http://schemas.microsoft.com/office/drawing/2014/main" id="{2198C2D6-5F35-7D92-0257-C92F857FF2D1}"/>
              </a:ext>
            </a:extLst>
          </p:cNvPr>
          <p:cNvSpPr>
            <a:spLocks noGrp="1"/>
          </p:cNvSpPr>
          <p:nvPr>
            <p:ph type="sldNum" sz="quarter" idx="12"/>
          </p:nvPr>
        </p:nvSpPr>
        <p:spPr/>
        <p:txBody>
          <a:bodyPr/>
          <a:lstStyle/>
          <a:p>
            <a:fld id="{69E57DC2-970A-4B3E-BB1C-7A09969E49DF}" type="slidenum">
              <a:rPr lang="en-US" smtClean="0"/>
              <a:t>8</a:t>
            </a:fld>
            <a:endParaRPr lang="en-US"/>
          </a:p>
        </p:txBody>
      </p:sp>
      <p:grpSp>
        <p:nvGrpSpPr>
          <p:cNvPr id="54" name="Group 53">
            <a:extLst>
              <a:ext uri="{FF2B5EF4-FFF2-40B4-BE49-F238E27FC236}">
                <a16:creationId xmlns:a16="http://schemas.microsoft.com/office/drawing/2014/main" id="{9CD3B666-1796-710E-7719-544BF0A0F074}"/>
              </a:ext>
            </a:extLst>
          </p:cNvPr>
          <p:cNvGrpSpPr/>
          <p:nvPr/>
        </p:nvGrpSpPr>
        <p:grpSpPr>
          <a:xfrm>
            <a:off x="427275" y="1723771"/>
            <a:ext cx="5257586" cy="3970457"/>
            <a:chOff x="973181" y="1289584"/>
            <a:chExt cx="5731510" cy="4351602"/>
          </a:xfrm>
        </p:grpSpPr>
        <p:pic>
          <p:nvPicPr>
            <p:cNvPr id="50" name="Picture 49">
              <a:extLst>
                <a:ext uri="{FF2B5EF4-FFF2-40B4-BE49-F238E27FC236}">
                  <a16:creationId xmlns:a16="http://schemas.microsoft.com/office/drawing/2014/main" id="{A17DE588-F61D-B971-4197-88092F5D5791}"/>
                </a:ext>
              </a:extLst>
            </p:cNvPr>
            <p:cNvPicPr>
              <a:picLocks noChangeAspect="1"/>
            </p:cNvPicPr>
            <p:nvPr/>
          </p:nvPicPr>
          <p:blipFill>
            <a:blip r:embed="rId3"/>
            <a:stretch>
              <a:fillRect/>
            </a:stretch>
          </p:blipFill>
          <p:spPr>
            <a:xfrm>
              <a:off x="973181" y="1289584"/>
              <a:ext cx="5731510" cy="3399155"/>
            </a:xfrm>
            <a:prstGeom prst="rect">
              <a:avLst/>
            </a:prstGeom>
          </p:spPr>
        </p:pic>
        <p:sp>
          <p:nvSpPr>
            <p:cNvPr id="51" name="TextBox 50">
              <a:extLst>
                <a:ext uri="{FF2B5EF4-FFF2-40B4-BE49-F238E27FC236}">
                  <a16:creationId xmlns:a16="http://schemas.microsoft.com/office/drawing/2014/main" id="{5A5A13A2-1EBA-8179-0D05-3DAEBA9EC7F9}"/>
                </a:ext>
              </a:extLst>
            </p:cNvPr>
            <p:cNvSpPr txBox="1"/>
            <p:nvPr/>
          </p:nvSpPr>
          <p:spPr>
            <a:xfrm>
              <a:off x="1242797" y="5002485"/>
              <a:ext cx="4858567" cy="638701"/>
            </a:xfrm>
            <a:prstGeom prst="rect">
              <a:avLst/>
            </a:prstGeom>
            <a:noFill/>
          </p:spPr>
          <p:txBody>
            <a:bodyPr wrap="none" rtlCol="0">
              <a:spAutoFit/>
            </a:bodyPr>
            <a:lstStyle/>
            <a:p>
              <a:pPr algn="ctr"/>
              <a:r>
                <a:rPr lang="en-US" sz="1400" dirty="0"/>
                <a:t>Fig 3.7: Graphic Depicting Difference between the cell</a:t>
              </a:r>
            </a:p>
            <a:p>
              <a:pPr algn="ctr"/>
              <a:r>
                <a:rPr lang="en-US" sz="1400" dirty="0"/>
                <a:t> types for E-cad molecule exocytosis</a:t>
              </a:r>
            </a:p>
          </p:txBody>
        </p:sp>
      </p:grpSp>
      <p:grpSp>
        <p:nvGrpSpPr>
          <p:cNvPr id="55" name="Group 54">
            <a:extLst>
              <a:ext uri="{FF2B5EF4-FFF2-40B4-BE49-F238E27FC236}">
                <a16:creationId xmlns:a16="http://schemas.microsoft.com/office/drawing/2014/main" id="{FB7B9981-C6E6-0FDD-F251-B6D4FBE12AB7}"/>
              </a:ext>
            </a:extLst>
          </p:cNvPr>
          <p:cNvGrpSpPr/>
          <p:nvPr/>
        </p:nvGrpSpPr>
        <p:grpSpPr>
          <a:xfrm>
            <a:off x="5930447" y="1358646"/>
            <a:ext cx="5976316" cy="4070253"/>
            <a:chOff x="2171468" y="803309"/>
            <a:chExt cx="8193738" cy="5033675"/>
          </a:xfrm>
        </p:grpSpPr>
        <p:pic>
          <p:nvPicPr>
            <p:cNvPr id="58" name="Picture 57" descr="A diagram of a cell surface&#10;&#10;Description automatically generated">
              <a:extLst>
                <a:ext uri="{FF2B5EF4-FFF2-40B4-BE49-F238E27FC236}">
                  <a16:creationId xmlns:a16="http://schemas.microsoft.com/office/drawing/2014/main" id="{2B3BDBE8-C639-12BF-F316-8F5A245CB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959" y="803309"/>
              <a:ext cx="7754508" cy="4653048"/>
            </a:xfrm>
            <a:prstGeom prst="rect">
              <a:avLst/>
            </a:prstGeom>
          </p:spPr>
        </p:pic>
        <p:sp>
          <p:nvSpPr>
            <p:cNvPr id="61" name="TextBox 60">
              <a:extLst>
                <a:ext uri="{FF2B5EF4-FFF2-40B4-BE49-F238E27FC236}">
                  <a16:creationId xmlns:a16="http://schemas.microsoft.com/office/drawing/2014/main" id="{28DD07D8-3C07-A258-05A5-F1EFB43E76D0}"/>
                </a:ext>
              </a:extLst>
            </p:cNvPr>
            <p:cNvSpPr txBox="1"/>
            <p:nvPr/>
          </p:nvSpPr>
          <p:spPr>
            <a:xfrm>
              <a:off x="2171468" y="5456357"/>
              <a:ext cx="8193738" cy="380627"/>
            </a:xfrm>
            <a:prstGeom prst="rect">
              <a:avLst/>
            </a:prstGeom>
            <a:noFill/>
          </p:spPr>
          <p:txBody>
            <a:bodyPr wrap="none" rtlCol="0">
              <a:spAutoFit/>
            </a:bodyPr>
            <a:lstStyle/>
            <a:p>
              <a:r>
                <a:rPr lang="en-IN" sz="1400" kern="0" dirty="0">
                  <a:effectLst/>
                  <a:ea typeface="Times New Roman" panose="02020603050405020304" pitchFamily="18" charset="0"/>
                </a:rPr>
                <a:t>Fig </a:t>
              </a:r>
              <a:r>
                <a:rPr lang="en-IN" sz="1400" kern="0" dirty="0">
                  <a:ea typeface="Times New Roman" panose="02020603050405020304" pitchFamily="18" charset="0"/>
                </a:rPr>
                <a:t>3</a:t>
              </a:r>
              <a:r>
                <a:rPr lang="en-IN" sz="1400" kern="0" dirty="0">
                  <a:effectLst/>
                  <a:ea typeface="Times New Roman" panose="02020603050405020304" pitchFamily="18" charset="0"/>
                </a:rPr>
                <a:t>.8: Depicting Rab4 efficiency as a Hill Function for accurate measurements</a:t>
              </a:r>
              <a:r>
                <a:rPr lang="en-IN" sz="1400" dirty="0">
                  <a:effectLst/>
                </a:rPr>
                <a:t> </a:t>
              </a:r>
              <a:endParaRPr lang="en-US" sz="1400" dirty="0"/>
            </a:p>
          </p:txBody>
        </p:sp>
      </p:grpSp>
    </p:spTree>
    <p:extLst>
      <p:ext uri="{BB962C8B-B14F-4D97-AF65-F5344CB8AC3E}">
        <p14:creationId xmlns:p14="http://schemas.microsoft.com/office/powerpoint/2010/main" val="373373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graph showing a line graph&#10;&#10;Description automatically generated with medium confidence">
            <a:extLst>
              <a:ext uri="{FF2B5EF4-FFF2-40B4-BE49-F238E27FC236}">
                <a16:creationId xmlns:a16="http://schemas.microsoft.com/office/drawing/2014/main" id="{FA1DE20A-6A7B-1E69-7848-1D900FDF7D77}"/>
              </a:ext>
            </a:extLst>
          </p:cNvPr>
          <p:cNvPicPr>
            <a:picLocks noChangeAspect="1"/>
          </p:cNvPicPr>
          <p:nvPr/>
        </p:nvPicPr>
        <p:blipFill>
          <a:blip r:embed="rId3"/>
          <a:stretch>
            <a:fillRect/>
          </a:stretch>
        </p:blipFill>
        <p:spPr>
          <a:xfrm>
            <a:off x="433673" y="1144719"/>
            <a:ext cx="4903857" cy="2522930"/>
          </a:xfrm>
          <a:prstGeom prst="rect">
            <a:avLst/>
          </a:prstGeom>
        </p:spPr>
      </p:pic>
      <p:sp>
        <p:nvSpPr>
          <p:cNvPr id="2" name="Title 1">
            <a:extLst>
              <a:ext uri="{FF2B5EF4-FFF2-40B4-BE49-F238E27FC236}">
                <a16:creationId xmlns:a16="http://schemas.microsoft.com/office/drawing/2014/main" id="{E072AF1F-EFA3-8587-D123-1F8F7420FB99}"/>
              </a:ext>
            </a:extLst>
          </p:cNvPr>
          <p:cNvSpPr>
            <a:spLocks noGrp="1"/>
          </p:cNvSpPr>
          <p:nvPr>
            <p:ph type="title"/>
          </p:nvPr>
        </p:nvSpPr>
        <p:spPr>
          <a:xfrm>
            <a:off x="3267320" y="164274"/>
            <a:ext cx="6346371" cy="816429"/>
          </a:xfrm>
        </p:spPr>
        <p:txBody>
          <a:bodyPr>
            <a:normAutofit/>
          </a:bodyPr>
          <a:lstStyle/>
          <a:p>
            <a:r>
              <a:rPr lang="en-US" b="1" dirty="0"/>
              <a:t>RESULTS AND DISCUSSION</a:t>
            </a:r>
          </a:p>
        </p:txBody>
      </p:sp>
      <p:sp>
        <p:nvSpPr>
          <p:cNvPr id="3" name="TextBox 2">
            <a:extLst>
              <a:ext uri="{FF2B5EF4-FFF2-40B4-BE49-F238E27FC236}">
                <a16:creationId xmlns:a16="http://schemas.microsoft.com/office/drawing/2014/main" id="{E8753F67-BFF9-763F-5E54-5B33C90A94B8}"/>
              </a:ext>
            </a:extLst>
          </p:cNvPr>
          <p:cNvSpPr txBox="1"/>
          <p:nvPr/>
        </p:nvSpPr>
        <p:spPr>
          <a:xfrm>
            <a:off x="1376624" y="341644"/>
            <a:ext cx="184731" cy="369332"/>
          </a:xfrm>
          <a:prstGeom prst="rect">
            <a:avLst/>
          </a:prstGeom>
          <a:noFill/>
        </p:spPr>
        <p:txBody>
          <a:bodyPr wrap="none" rtlCol="0">
            <a:spAutoFit/>
          </a:bodyPr>
          <a:lstStyle/>
          <a:p>
            <a:endParaRPr lang="en-US"/>
          </a:p>
        </p:txBody>
      </p:sp>
      <p:sp>
        <p:nvSpPr>
          <p:cNvPr id="15" name="TextBox 14">
            <a:extLst>
              <a:ext uri="{FF2B5EF4-FFF2-40B4-BE49-F238E27FC236}">
                <a16:creationId xmlns:a16="http://schemas.microsoft.com/office/drawing/2014/main" id="{8AA04164-9E1D-0952-C0B6-64CA7CB59BC3}"/>
              </a:ext>
            </a:extLst>
          </p:cNvPr>
          <p:cNvSpPr txBox="1"/>
          <p:nvPr/>
        </p:nvSpPr>
        <p:spPr>
          <a:xfrm>
            <a:off x="5094091" y="859522"/>
            <a:ext cx="2003818" cy="369332"/>
          </a:xfrm>
          <a:prstGeom prst="rect">
            <a:avLst/>
          </a:prstGeom>
          <a:noFill/>
        </p:spPr>
        <p:txBody>
          <a:bodyPr wrap="none" rtlCol="0">
            <a:spAutoFit/>
          </a:bodyPr>
          <a:lstStyle/>
          <a:p>
            <a:r>
              <a:rPr lang="en-US" dirty="0"/>
              <a:t>Rab11 vs Wild Type</a:t>
            </a:r>
          </a:p>
        </p:txBody>
      </p:sp>
      <p:grpSp>
        <p:nvGrpSpPr>
          <p:cNvPr id="21" name="Group 20">
            <a:extLst>
              <a:ext uri="{FF2B5EF4-FFF2-40B4-BE49-F238E27FC236}">
                <a16:creationId xmlns:a16="http://schemas.microsoft.com/office/drawing/2014/main" id="{A412866C-69A8-728A-9EE3-C9ACB8FCFF2A}"/>
              </a:ext>
            </a:extLst>
          </p:cNvPr>
          <p:cNvGrpSpPr/>
          <p:nvPr/>
        </p:nvGrpSpPr>
        <p:grpSpPr>
          <a:xfrm>
            <a:off x="241987" y="1198010"/>
            <a:ext cx="11708026" cy="2954099"/>
            <a:chOff x="241987" y="1951950"/>
            <a:chExt cx="11708026" cy="2954099"/>
          </a:xfrm>
        </p:grpSpPr>
        <p:sp>
          <p:nvSpPr>
            <p:cNvPr id="6" name="TextBox 5">
              <a:extLst>
                <a:ext uri="{FF2B5EF4-FFF2-40B4-BE49-F238E27FC236}">
                  <a16:creationId xmlns:a16="http://schemas.microsoft.com/office/drawing/2014/main" id="{9F163300-E706-6040-2EAA-C1CD08618A47}"/>
                </a:ext>
              </a:extLst>
            </p:cNvPr>
            <p:cNvSpPr txBox="1"/>
            <p:nvPr/>
          </p:nvSpPr>
          <p:spPr>
            <a:xfrm>
              <a:off x="241987" y="4366436"/>
              <a:ext cx="5244412" cy="382028"/>
            </a:xfrm>
            <a:prstGeom prst="rect">
              <a:avLst/>
            </a:prstGeom>
            <a:noFill/>
          </p:spPr>
          <p:txBody>
            <a:bodyPr wrap="square">
              <a:spAutoFit/>
            </a:bodyPr>
            <a:lstStyle/>
            <a:p>
              <a:pPr algn="ctr">
                <a:lnSpc>
                  <a:spcPct val="150000"/>
                </a:lnSpc>
              </a:pPr>
              <a:r>
                <a:rPr lang="en-IN" sz="1400" dirty="0">
                  <a:effectLst/>
                  <a:ea typeface="Times New Roman" panose="02020603050405020304" pitchFamily="18" charset="0"/>
                </a:rPr>
                <a:t>Fig4.1  Depicting E cad molecules on cell surface of Mutant Rab11</a:t>
              </a:r>
            </a:p>
          </p:txBody>
        </p:sp>
        <p:grpSp>
          <p:nvGrpSpPr>
            <p:cNvPr id="16" name="Group 15">
              <a:extLst>
                <a:ext uri="{FF2B5EF4-FFF2-40B4-BE49-F238E27FC236}">
                  <a16:creationId xmlns:a16="http://schemas.microsoft.com/office/drawing/2014/main" id="{C9145E67-C3BA-EE5F-3225-0C3CEB6FBC9C}"/>
                </a:ext>
              </a:extLst>
            </p:cNvPr>
            <p:cNvGrpSpPr/>
            <p:nvPr/>
          </p:nvGrpSpPr>
          <p:grpSpPr>
            <a:xfrm>
              <a:off x="6563341" y="1951950"/>
              <a:ext cx="5386672" cy="2954099"/>
              <a:chOff x="3267320" y="3868007"/>
              <a:chExt cx="5386672" cy="2954099"/>
            </a:xfrm>
          </p:grpSpPr>
          <p:pic>
            <p:nvPicPr>
              <p:cNvPr id="17" name="Picture 16">
                <a:extLst>
                  <a:ext uri="{FF2B5EF4-FFF2-40B4-BE49-F238E27FC236}">
                    <a16:creationId xmlns:a16="http://schemas.microsoft.com/office/drawing/2014/main" id="{FC1824C2-143D-5C80-E515-3B779ADBA3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7320" y="3868007"/>
                <a:ext cx="4776933" cy="2457797"/>
              </a:xfrm>
              <a:prstGeom prst="rect">
                <a:avLst/>
              </a:prstGeom>
            </p:spPr>
          </p:pic>
          <p:sp>
            <p:nvSpPr>
              <p:cNvPr id="18" name="TextBox 17">
                <a:extLst>
                  <a:ext uri="{FF2B5EF4-FFF2-40B4-BE49-F238E27FC236}">
                    <a16:creationId xmlns:a16="http://schemas.microsoft.com/office/drawing/2014/main" id="{81A5686A-CDCE-FE39-2039-42ED886AF0EC}"/>
                  </a:ext>
                </a:extLst>
              </p:cNvPr>
              <p:cNvSpPr txBox="1"/>
              <p:nvPr/>
            </p:nvSpPr>
            <p:spPr>
              <a:xfrm>
                <a:off x="3267320" y="6299072"/>
                <a:ext cx="5386672" cy="523034"/>
              </a:xfrm>
              <a:prstGeom prst="rect">
                <a:avLst/>
              </a:prstGeom>
              <a:noFill/>
            </p:spPr>
            <p:txBody>
              <a:bodyPr wrap="square" rtlCol="0">
                <a:spAutoFit/>
              </a:bodyPr>
              <a:lstStyle/>
              <a:p>
                <a:r>
                  <a:rPr lang="en-IN" sz="1400" dirty="0">
                    <a:effectLst/>
                    <a:ea typeface="Times New Roman" panose="02020603050405020304" pitchFamily="18" charset="0"/>
                  </a:rPr>
                  <a:t>Fig 4.2  Depicting E cad molecules on cell surface of Wild Type</a:t>
                </a:r>
              </a:p>
              <a:p>
                <a:endParaRPr lang="en-US" sz="1400" dirty="0"/>
              </a:p>
            </p:txBody>
          </p:sp>
        </p:grpSp>
        <p:sp>
          <p:nvSpPr>
            <p:cNvPr id="19" name="Oval 18">
              <a:extLst>
                <a:ext uri="{FF2B5EF4-FFF2-40B4-BE49-F238E27FC236}">
                  <a16:creationId xmlns:a16="http://schemas.microsoft.com/office/drawing/2014/main" id="{B0A9CB65-2F42-FC29-FB4C-452B8E035283}"/>
                </a:ext>
              </a:extLst>
            </p:cNvPr>
            <p:cNvSpPr/>
            <p:nvPr/>
          </p:nvSpPr>
          <p:spPr>
            <a:xfrm>
              <a:off x="2019150" y="3042208"/>
              <a:ext cx="370114" cy="370114"/>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FC8456D0-2D64-501D-4642-C2A67FF1F0B3}"/>
                </a:ext>
              </a:extLst>
            </p:cNvPr>
            <p:cNvSpPr/>
            <p:nvPr/>
          </p:nvSpPr>
          <p:spPr>
            <a:xfrm>
              <a:off x="8016757" y="2936719"/>
              <a:ext cx="370114" cy="370114"/>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descr="A graph showing a line graph&#10;&#10;Description automatically generated">
            <a:extLst>
              <a:ext uri="{FF2B5EF4-FFF2-40B4-BE49-F238E27FC236}">
                <a16:creationId xmlns:a16="http://schemas.microsoft.com/office/drawing/2014/main" id="{E67E3C01-CE66-E3F5-FE3F-BB20A39561A0}"/>
              </a:ext>
            </a:extLst>
          </p:cNvPr>
          <p:cNvPicPr>
            <a:picLocks noChangeAspect="1"/>
          </p:cNvPicPr>
          <p:nvPr/>
        </p:nvPicPr>
        <p:blipFill>
          <a:blip r:embed="rId5"/>
          <a:stretch>
            <a:fillRect/>
          </a:stretch>
        </p:blipFill>
        <p:spPr>
          <a:xfrm>
            <a:off x="3158663" y="3941464"/>
            <a:ext cx="5134732" cy="2641710"/>
          </a:xfrm>
          <a:prstGeom prst="rect">
            <a:avLst/>
          </a:prstGeom>
        </p:spPr>
      </p:pic>
      <p:sp>
        <p:nvSpPr>
          <p:cNvPr id="24" name="TextBox 23">
            <a:extLst>
              <a:ext uri="{FF2B5EF4-FFF2-40B4-BE49-F238E27FC236}">
                <a16:creationId xmlns:a16="http://schemas.microsoft.com/office/drawing/2014/main" id="{F0495FA2-8A4D-7E66-BC35-3047280AFB20}"/>
              </a:ext>
            </a:extLst>
          </p:cNvPr>
          <p:cNvSpPr txBox="1"/>
          <p:nvPr/>
        </p:nvSpPr>
        <p:spPr>
          <a:xfrm>
            <a:off x="3048983" y="6471307"/>
            <a:ext cx="5244412" cy="382028"/>
          </a:xfrm>
          <a:prstGeom prst="rect">
            <a:avLst/>
          </a:prstGeom>
          <a:noFill/>
        </p:spPr>
        <p:txBody>
          <a:bodyPr wrap="square">
            <a:spAutoFit/>
          </a:bodyPr>
          <a:lstStyle/>
          <a:p>
            <a:pPr algn="ctr">
              <a:lnSpc>
                <a:spcPct val="150000"/>
              </a:lnSpc>
            </a:pPr>
            <a:r>
              <a:rPr lang="en-IN" sz="1400" dirty="0">
                <a:effectLst/>
                <a:ea typeface="Times New Roman" panose="02020603050405020304" pitchFamily="18" charset="0"/>
              </a:rPr>
              <a:t>Fig4.3  Depicting E cad molecules on cell surface of Mutant Rab11</a:t>
            </a:r>
          </a:p>
        </p:txBody>
      </p:sp>
      <p:cxnSp>
        <p:nvCxnSpPr>
          <p:cNvPr id="26" name="Straight Arrow Connector 25">
            <a:extLst>
              <a:ext uri="{FF2B5EF4-FFF2-40B4-BE49-F238E27FC236}">
                <a16:creationId xmlns:a16="http://schemas.microsoft.com/office/drawing/2014/main" id="{8140593A-4631-D2BC-4B8C-177178FEEA33}"/>
              </a:ext>
            </a:extLst>
          </p:cNvPr>
          <p:cNvCxnSpPr>
            <a:cxnSpLocks/>
          </p:cNvCxnSpPr>
          <p:nvPr/>
        </p:nvCxnSpPr>
        <p:spPr>
          <a:xfrm>
            <a:off x="2032000" y="2567309"/>
            <a:ext cx="1774456" cy="261074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A1149C-EDFD-F96B-814C-5A1F7AD42181}"/>
              </a:ext>
            </a:extLst>
          </p:cNvPr>
          <p:cNvCxnSpPr>
            <a:cxnSpLocks/>
          </p:cNvCxnSpPr>
          <p:nvPr/>
        </p:nvCxnSpPr>
        <p:spPr>
          <a:xfrm>
            <a:off x="2410909" y="2473325"/>
            <a:ext cx="5372124" cy="305560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396BA-2510-9191-8F85-ED587EE0F3A8}"/>
              </a:ext>
            </a:extLst>
          </p:cNvPr>
          <p:cNvCxnSpPr/>
          <p:nvPr/>
        </p:nvCxnSpPr>
        <p:spPr>
          <a:xfrm flipH="1">
            <a:off x="3806456" y="2382252"/>
            <a:ext cx="4221125" cy="264694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4180D6-23C4-9C3F-27FE-6ED346997AFB}"/>
              </a:ext>
            </a:extLst>
          </p:cNvPr>
          <p:cNvCxnSpPr/>
          <p:nvPr/>
        </p:nvCxnSpPr>
        <p:spPr>
          <a:xfrm flipH="1">
            <a:off x="7783033" y="2382252"/>
            <a:ext cx="616688" cy="294466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42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3271</Words>
  <Application>Microsoft Macintosh PowerPoint</Application>
  <PresentationFormat>Widescreen</PresentationFormat>
  <Paragraphs>156</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AdvOT9bd21c25.I</vt:lpstr>
      <vt:lpstr>AdvOTea1a7398</vt:lpstr>
      <vt:lpstr>Arial</vt:lpstr>
      <vt:lpstr>Calibri</vt:lpstr>
      <vt:lpstr>Calibri Light</vt:lpstr>
      <vt:lpstr>Franklin Gothic Book</vt:lpstr>
      <vt:lpstr>Söhne</vt:lpstr>
      <vt:lpstr>system-ui</vt:lpstr>
      <vt:lpstr>Office Theme</vt:lpstr>
      <vt:lpstr>STRATEGIES FOR E-CADHERIN RECYCLING: A COMPUTATIONAL MODEL</vt:lpstr>
      <vt:lpstr>INDEX</vt:lpstr>
      <vt:lpstr>INTRODUCTION</vt:lpstr>
      <vt:lpstr>INTRODUCTION</vt:lpstr>
      <vt:lpstr>MOTIVATION</vt:lpstr>
      <vt:lpstr>METHOD</vt:lpstr>
      <vt:lpstr>METHOD</vt:lpstr>
      <vt:lpstr>METHOD</vt:lpstr>
      <vt:lpstr>RESULTS AND DISCUSSION</vt:lpstr>
      <vt:lpstr>RESULTS AND DISCUSSION</vt:lpstr>
      <vt:lpstr>RESULTS AND DISCUSSION</vt:lpstr>
      <vt:lpstr>SUMMARY AND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E-CADHERIN RECYCLING: A COMPUTATIONAL MODEL</dc:title>
  <dc:creator>Vaibhav Agarwal</dc:creator>
  <cp:lastModifiedBy>Vaibhav Agarwal</cp:lastModifiedBy>
  <cp:revision>8</cp:revision>
  <dcterms:created xsi:type="dcterms:W3CDTF">2023-11-28T08:11:57Z</dcterms:created>
  <dcterms:modified xsi:type="dcterms:W3CDTF">2023-11-28T10:58:35Z</dcterms:modified>
</cp:coreProperties>
</file>