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8"/>
  </p:notesMasterIdLst>
  <p:sldIdLst>
    <p:sldId id="267" r:id="rId2"/>
    <p:sldId id="258" r:id="rId3"/>
    <p:sldId id="263" r:id="rId4"/>
    <p:sldId id="264" r:id="rId5"/>
    <p:sldId id="265" r:id="rId6"/>
    <p:sldId id="266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5964" autoAdjust="0"/>
  </p:normalViewPr>
  <p:slideViewPr>
    <p:cSldViewPr snapToGrid="0">
      <p:cViewPr>
        <p:scale>
          <a:sx n="66" d="100"/>
          <a:sy n="66" d="100"/>
        </p:scale>
        <p:origin x="33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67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39DC2-E032-414A-8CE4-450D96A72E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CAD8D-A654-4DD1-90FA-52DD6CDC0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4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2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0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7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AD8D-A654-4DD1-90FA-52DD6CDC07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4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8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1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072C09-7821-4927-A8AE-44BC6C791D9F}"/>
              </a:ext>
            </a:extLst>
          </p:cNvPr>
          <p:cNvSpPr/>
          <p:nvPr userDrawn="1"/>
        </p:nvSpPr>
        <p:spPr>
          <a:xfrm>
            <a:off x="0" y="6425852"/>
            <a:ext cx="9906000" cy="432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B905CC63-1146-469A-83CC-5993BED9F6B8}" type="slidenum">
              <a:rPr lang="en-US" altLang="ko-KR" sz="1000" b="1" smtClean="0">
                <a:solidFill>
                  <a:schemeClr val="tx1"/>
                </a:solidFill>
                <a:latin typeface="+mn-ea"/>
                <a:ea typeface="+mn-ea"/>
              </a:rPr>
              <a:t>‹#›</a:t>
            </a:fld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1B53F6-D784-4C85-9322-612CDF79742F}"/>
              </a:ext>
            </a:extLst>
          </p:cNvPr>
          <p:cNvCxnSpPr>
            <a:cxnSpLocks/>
          </p:cNvCxnSpPr>
          <p:nvPr userDrawn="1"/>
        </p:nvCxnSpPr>
        <p:spPr>
          <a:xfrm>
            <a:off x="0" y="638175"/>
            <a:ext cx="990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1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8915-773D-47C3-BDA6-C678A075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AB3D-FBC9-47DE-98FA-4DAEB1FEED8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8915-773D-47C3-BDA6-C678A075D4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7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40CB77-C341-4BC8-B4CC-1EA00C2EB757}"/>
              </a:ext>
            </a:extLst>
          </p:cNvPr>
          <p:cNvSpPr/>
          <p:nvPr/>
        </p:nvSpPr>
        <p:spPr>
          <a:xfrm>
            <a:off x="0" y="0"/>
            <a:ext cx="6357257" cy="68579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0E49DC-4546-42D8-BB9E-999EA563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7" y="450761"/>
            <a:ext cx="8420100" cy="2387600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</a:rPr>
              <a:t>농림부</a:t>
            </a:r>
            <a:br>
              <a:rPr lang="en-US" altLang="ko-KR" sz="2800" b="1" dirty="0">
                <a:solidFill>
                  <a:schemeClr val="bg1"/>
                </a:solidFill>
              </a:rPr>
            </a:br>
            <a:r>
              <a:rPr lang="ko-KR" altLang="en-US" sz="2800" b="1" dirty="0">
                <a:solidFill>
                  <a:schemeClr val="bg1"/>
                </a:solidFill>
              </a:rPr>
              <a:t>수입쇠고기 유통이력관리 구축</a:t>
            </a:r>
            <a:br>
              <a:rPr lang="en-US" altLang="ko-KR" sz="2800" b="1" dirty="0">
                <a:solidFill>
                  <a:schemeClr val="bg1"/>
                </a:solidFill>
              </a:rPr>
            </a:br>
            <a:r>
              <a:rPr lang="ko-KR" altLang="en-US" sz="2800" b="1" dirty="0">
                <a:solidFill>
                  <a:schemeClr val="bg1"/>
                </a:solidFill>
              </a:rPr>
              <a:t>프로세스 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4676B-9709-4467-BF8D-5D84B8A5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" y="3429000"/>
            <a:ext cx="74295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농림부 수입쇠고기 유통이력관리 구축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E5FE8D6-403B-49A4-9B66-2F2147CE99DC}"/>
              </a:ext>
            </a:extLst>
          </p:cNvPr>
          <p:cNvSpPr txBox="1">
            <a:spLocks/>
          </p:cNvSpPr>
          <p:nvPr/>
        </p:nvSpPr>
        <p:spPr>
          <a:xfrm>
            <a:off x="476250" y="4751477"/>
            <a:ext cx="74295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August </a:t>
            </a:r>
            <a:r>
              <a:rPr lang="ko-KR" altLang="en-US" sz="1800" b="1" dirty="0">
                <a:solidFill>
                  <a:schemeClr val="bg1"/>
                </a:solidFill>
              </a:rPr>
              <a:t>○ ○</a:t>
            </a:r>
            <a:r>
              <a:rPr lang="en-US" altLang="ko-KR" sz="1800" b="1" dirty="0">
                <a:solidFill>
                  <a:schemeClr val="bg1"/>
                </a:solidFill>
              </a:rPr>
              <a:t>, 2009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840B75-80B6-4B79-84C6-F17198EE954B}"/>
              </a:ext>
            </a:extLst>
          </p:cNvPr>
          <p:cNvCxnSpPr>
            <a:cxnSpLocks/>
          </p:cNvCxnSpPr>
          <p:nvPr/>
        </p:nvCxnSpPr>
        <p:spPr>
          <a:xfrm>
            <a:off x="0" y="933361"/>
            <a:ext cx="435171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6655F97-4ED2-4CA7-A55A-F3FF4161CE7A}"/>
              </a:ext>
            </a:extLst>
          </p:cNvPr>
          <p:cNvCxnSpPr>
            <a:cxnSpLocks/>
          </p:cNvCxnSpPr>
          <p:nvPr/>
        </p:nvCxnSpPr>
        <p:spPr>
          <a:xfrm>
            <a:off x="0" y="3270161"/>
            <a:ext cx="435171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8F0E4C-B124-4262-9380-C392005B7195}"/>
              </a:ext>
            </a:extLst>
          </p:cNvPr>
          <p:cNvCxnSpPr>
            <a:cxnSpLocks/>
          </p:cNvCxnSpPr>
          <p:nvPr/>
        </p:nvCxnSpPr>
        <p:spPr>
          <a:xfrm>
            <a:off x="0" y="4693421"/>
            <a:ext cx="435171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43767C-8F60-4125-803E-E430BA92A022}"/>
              </a:ext>
            </a:extLst>
          </p:cNvPr>
          <p:cNvCxnSpPr>
            <a:cxnSpLocks/>
          </p:cNvCxnSpPr>
          <p:nvPr/>
        </p:nvCxnSpPr>
        <p:spPr>
          <a:xfrm>
            <a:off x="6473371" y="4751477"/>
            <a:ext cx="34326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8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2">
            <a:extLst>
              <a:ext uri="{FF2B5EF4-FFF2-40B4-BE49-F238E27FC236}">
                <a16:creationId xmlns:a16="http://schemas.microsoft.com/office/drawing/2014/main" id="{B8BFD4E9-B913-4666-9241-DF40F4A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58822"/>
              </p:ext>
            </p:extLst>
          </p:nvPr>
        </p:nvGraphicFramePr>
        <p:xfrm>
          <a:off x="127635" y="1180007"/>
          <a:ext cx="965073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3724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농식품부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국립수의과학검역원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6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  <a:tr h="317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56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128516AC-458E-45F7-988B-D51A8247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54228"/>
              </p:ext>
            </p:extLst>
          </p:nvPr>
        </p:nvGraphicFramePr>
        <p:xfrm>
          <a:off x="2217099" y="1514484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위해발생인지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C17CEDF4-40A5-44C2-919F-4A76E189F17E}"/>
              </a:ext>
            </a:extLst>
          </p:cNvPr>
          <p:cNvSpPr txBox="1"/>
          <p:nvPr/>
        </p:nvSpPr>
        <p:spPr>
          <a:xfrm>
            <a:off x="5508963" y="20930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P1.1.1</a:t>
            </a:r>
            <a:endParaRPr lang="ko-KR" altLang="en-US" b="1" dirty="0">
              <a:latin typeface="+mj-ea"/>
              <a:ea typeface="+mj-ea"/>
            </a:endParaRPr>
          </a:p>
        </p:txBody>
      </p:sp>
      <p:graphicFrame>
        <p:nvGraphicFramePr>
          <p:cNvPr id="42" name="표 132">
            <a:extLst>
              <a:ext uri="{FF2B5EF4-FFF2-40B4-BE49-F238E27FC236}">
                <a16:creationId xmlns:a16="http://schemas.microsoft.com/office/drawing/2014/main" id="{483D0758-AC7B-4C17-AA24-416041F1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15153"/>
              </p:ext>
            </p:extLst>
          </p:nvPr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자발적회수관리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7BFBBE37-95DA-4CEA-8D21-22115D0DC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3667"/>
              </p:ext>
            </p:extLst>
          </p:nvPr>
        </p:nvGraphicFramePr>
        <p:xfrm>
          <a:off x="2217098" y="214481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회수계획수립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제출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C134E8C2-C897-403D-BCB0-50160FE1E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01300"/>
              </p:ext>
            </p:extLst>
          </p:nvPr>
        </p:nvGraphicFramePr>
        <p:xfrm>
          <a:off x="3830004" y="1514484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회수사실공표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59" name="표 3">
            <a:extLst>
              <a:ext uri="{FF2B5EF4-FFF2-40B4-BE49-F238E27FC236}">
                <a16:creationId xmlns:a16="http://schemas.microsoft.com/office/drawing/2014/main" id="{7326486B-8361-4491-8618-27D06AFAA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28876"/>
              </p:ext>
            </p:extLst>
          </p:nvPr>
        </p:nvGraphicFramePr>
        <p:xfrm>
          <a:off x="5818101" y="214481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회수조치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68" name="표 3">
            <a:extLst>
              <a:ext uri="{FF2B5EF4-FFF2-40B4-BE49-F238E27FC236}">
                <a16:creationId xmlns:a16="http://schemas.microsoft.com/office/drawing/2014/main" id="{CEF4E645-BDF3-44F0-9931-57D8F91E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39881"/>
              </p:ext>
            </p:extLst>
          </p:nvPr>
        </p:nvGraphicFramePr>
        <p:xfrm>
          <a:off x="7798232" y="214481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회수결과제출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69" name="표 3">
            <a:extLst>
              <a:ext uri="{FF2B5EF4-FFF2-40B4-BE49-F238E27FC236}">
                <a16:creationId xmlns:a16="http://schemas.microsoft.com/office/drawing/2014/main" id="{46FECEB6-98CD-4849-9159-7372EDF8A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02308"/>
              </p:ext>
            </p:extLst>
          </p:nvPr>
        </p:nvGraphicFramePr>
        <p:xfrm>
          <a:off x="3830003" y="3109613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회수계획수신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71" name="표 3">
            <a:extLst>
              <a:ext uri="{FF2B5EF4-FFF2-40B4-BE49-F238E27FC236}">
                <a16:creationId xmlns:a16="http://schemas.microsoft.com/office/drawing/2014/main" id="{164D117F-A059-459F-B020-9CCD5359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15305"/>
              </p:ext>
            </p:extLst>
          </p:nvPr>
        </p:nvGraphicFramePr>
        <p:xfrm>
          <a:off x="3830003" y="423269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회수계획수신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72" name="표 3">
            <a:extLst>
              <a:ext uri="{FF2B5EF4-FFF2-40B4-BE49-F238E27FC236}">
                <a16:creationId xmlns:a16="http://schemas.microsoft.com/office/drawing/2014/main" id="{197452F5-E54A-43C4-8718-FF1B7F9A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39688"/>
              </p:ext>
            </p:extLst>
          </p:nvPr>
        </p:nvGraphicFramePr>
        <p:xfrm>
          <a:off x="3830003" y="5413198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회수계획수신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E30D5AB-EAFE-424B-B2D5-E3FEADAD7265}"/>
              </a:ext>
            </a:extLst>
          </p:cNvPr>
          <p:cNvSpPr/>
          <p:nvPr/>
        </p:nvSpPr>
        <p:spPr>
          <a:xfrm>
            <a:off x="9190504" y="191621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F1C762C4-B312-4B28-92EB-3AE205B037C0}"/>
              </a:ext>
            </a:extLst>
          </p:cNvPr>
          <p:cNvSpPr/>
          <p:nvPr/>
        </p:nvSpPr>
        <p:spPr>
          <a:xfrm rot="5400000">
            <a:off x="1404143" y="1658639"/>
            <a:ext cx="369334" cy="27676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s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16A86B-3EF5-4EEA-B703-1B2B8694CF3C}"/>
              </a:ext>
            </a:extLst>
          </p:cNvPr>
          <p:cNvCxnSpPr>
            <a:cxnSpLocks/>
            <a:stCxn id="11" idx="0"/>
            <a:endCxn id="48" idx="1"/>
          </p:cNvCxnSpPr>
          <p:nvPr/>
        </p:nvCxnSpPr>
        <p:spPr>
          <a:xfrm>
            <a:off x="1727192" y="1727830"/>
            <a:ext cx="489907" cy="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9003C7D-555A-4B1F-A509-F2CB023759FD}"/>
              </a:ext>
            </a:extLst>
          </p:cNvPr>
          <p:cNvCxnSpPr>
            <a:cxnSpLocks/>
            <a:stCxn id="48" idx="2"/>
            <a:endCxn id="43" idx="0"/>
          </p:cNvCxnSpPr>
          <p:nvPr/>
        </p:nvCxnSpPr>
        <p:spPr>
          <a:xfrm flipH="1">
            <a:off x="2778596" y="1941204"/>
            <a:ext cx="1" cy="20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5DEDD97-DFFA-4B01-AFF5-F35D035FF09C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6941098" y="2358170"/>
            <a:ext cx="85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F1E0F10-CD42-4A0C-8973-444F5AFAAF99}"/>
              </a:ext>
            </a:extLst>
          </p:cNvPr>
          <p:cNvCxnSpPr>
            <a:cxnSpLocks/>
            <a:stCxn id="68" idx="3"/>
            <a:endCxn id="6" idx="2"/>
          </p:cNvCxnSpPr>
          <p:nvPr/>
        </p:nvCxnSpPr>
        <p:spPr>
          <a:xfrm flipV="1">
            <a:off x="8921229" y="2144810"/>
            <a:ext cx="269275" cy="213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5AE2E7E-A13D-48C9-A7CE-07665AE9C92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340095" y="1727844"/>
            <a:ext cx="489909" cy="630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2C44E89-4E36-4596-873A-71665B2C442A}"/>
              </a:ext>
            </a:extLst>
          </p:cNvPr>
          <p:cNvCxnSpPr>
            <a:cxnSpLocks/>
            <a:stCxn id="43" idx="3"/>
            <a:endCxn id="69" idx="1"/>
          </p:cNvCxnSpPr>
          <p:nvPr/>
        </p:nvCxnSpPr>
        <p:spPr>
          <a:xfrm>
            <a:off x="3340095" y="2358170"/>
            <a:ext cx="489908" cy="964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F61CE8A-A473-454D-BB28-FA23F837C84C}"/>
              </a:ext>
            </a:extLst>
          </p:cNvPr>
          <p:cNvCxnSpPr>
            <a:cxnSpLocks/>
            <a:stCxn id="69" idx="3"/>
            <a:endCxn id="59" idx="2"/>
          </p:cNvCxnSpPr>
          <p:nvPr/>
        </p:nvCxnSpPr>
        <p:spPr>
          <a:xfrm flipV="1">
            <a:off x="4953000" y="2571530"/>
            <a:ext cx="1426599" cy="751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D97A7F3-E1F9-46FF-8E39-55DB260CE02C}"/>
              </a:ext>
            </a:extLst>
          </p:cNvPr>
          <p:cNvCxnSpPr>
            <a:cxnSpLocks/>
            <a:stCxn id="71" idx="3"/>
            <a:endCxn id="59" idx="2"/>
          </p:cNvCxnSpPr>
          <p:nvPr/>
        </p:nvCxnSpPr>
        <p:spPr>
          <a:xfrm flipV="1">
            <a:off x="4953000" y="2571530"/>
            <a:ext cx="1426599" cy="1874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8B76510-2679-424F-AADB-C21B252E9A6F}"/>
              </a:ext>
            </a:extLst>
          </p:cNvPr>
          <p:cNvCxnSpPr>
            <a:cxnSpLocks/>
            <a:stCxn id="72" idx="3"/>
            <a:endCxn id="59" idx="2"/>
          </p:cNvCxnSpPr>
          <p:nvPr/>
        </p:nvCxnSpPr>
        <p:spPr>
          <a:xfrm flipV="1">
            <a:off x="4953000" y="2571530"/>
            <a:ext cx="1426599" cy="3055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072586B-B133-4489-ADF5-221C2E7EB15E}"/>
              </a:ext>
            </a:extLst>
          </p:cNvPr>
          <p:cNvCxnSpPr>
            <a:cxnSpLocks/>
            <a:stCxn id="43" idx="3"/>
            <a:endCxn id="99" idx="0"/>
          </p:cNvCxnSpPr>
          <p:nvPr/>
        </p:nvCxnSpPr>
        <p:spPr>
          <a:xfrm>
            <a:off x="3340095" y="2358170"/>
            <a:ext cx="244954" cy="11669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54083A21-4DEC-4064-B13E-91CAC79FB226}"/>
              </a:ext>
            </a:extLst>
          </p:cNvPr>
          <p:cNvCxnSpPr>
            <a:cxnSpLocks/>
            <a:stCxn id="99" idx="2"/>
            <a:endCxn id="71" idx="1"/>
          </p:cNvCxnSpPr>
          <p:nvPr/>
        </p:nvCxnSpPr>
        <p:spPr>
          <a:xfrm rot="16200000" flipH="1">
            <a:off x="3553391" y="4169437"/>
            <a:ext cx="308271" cy="244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말풍선: 사각형 114">
            <a:extLst>
              <a:ext uri="{FF2B5EF4-FFF2-40B4-BE49-F238E27FC236}">
                <a16:creationId xmlns:a16="http://schemas.microsoft.com/office/drawing/2014/main" id="{C2C5148C-A92F-4346-BAD0-7D12244A1994}"/>
              </a:ext>
            </a:extLst>
          </p:cNvPr>
          <p:cNvSpPr/>
          <p:nvPr/>
        </p:nvSpPr>
        <p:spPr>
          <a:xfrm>
            <a:off x="1453087" y="2804088"/>
            <a:ext cx="1926646" cy="917236"/>
          </a:xfrm>
          <a:prstGeom prst="wedgeRectCallout">
            <a:avLst>
              <a:gd name="adj1" fmla="val -10395"/>
              <a:gd name="adj2" fmla="val -7568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축산물의 명칭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영업자 및 업소명칭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판매경로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판매량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재조일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유통기한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회수사유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회수방법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기간 및 장소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회수한 축산물의 처리방법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공표방법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A3C9B0B-5E1D-4BEB-AB86-61BF82A2D4D4}"/>
              </a:ext>
            </a:extLst>
          </p:cNvPr>
          <p:cNvCxnSpPr>
            <a:cxnSpLocks/>
            <a:stCxn id="99" idx="2"/>
            <a:endCxn id="72" idx="1"/>
          </p:cNvCxnSpPr>
          <p:nvPr/>
        </p:nvCxnSpPr>
        <p:spPr>
          <a:xfrm rot="16200000" flipH="1">
            <a:off x="2963137" y="4759691"/>
            <a:ext cx="1488779" cy="244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C8019009-6F7C-4ADE-9874-B508C64D90A9}"/>
              </a:ext>
            </a:extLst>
          </p:cNvPr>
          <p:cNvSpPr/>
          <p:nvPr/>
        </p:nvSpPr>
        <p:spPr>
          <a:xfrm>
            <a:off x="2906869" y="3525131"/>
            <a:ext cx="1356360" cy="612648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허가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관청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신고</a:t>
            </a:r>
          </a:p>
        </p:txBody>
      </p:sp>
      <p:sp>
        <p:nvSpPr>
          <p:cNvPr id="116" name="말풍선: 사각형 115">
            <a:extLst>
              <a:ext uri="{FF2B5EF4-FFF2-40B4-BE49-F238E27FC236}">
                <a16:creationId xmlns:a16="http://schemas.microsoft.com/office/drawing/2014/main" id="{E25BFA26-FBD1-43F4-82AD-BA43FEF797CF}"/>
              </a:ext>
            </a:extLst>
          </p:cNvPr>
          <p:cNvSpPr/>
          <p:nvPr/>
        </p:nvSpPr>
        <p:spPr>
          <a:xfrm>
            <a:off x="6991054" y="2804087"/>
            <a:ext cx="1926646" cy="656661"/>
          </a:xfrm>
          <a:prstGeom prst="wedgeRectCallout">
            <a:avLst>
              <a:gd name="adj1" fmla="val 21190"/>
              <a:gd name="adj2" fmla="val -8738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축산물의 명칭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생산량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판매량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회수량</a:t>
            </a:r>
            <a:r>
              <a:rPr lang="ko-KR" altLang="en-US" sz="800" dirty="0">
                <a:solidFill>
                  <a:schemeClr val="tx1"/>
                </a:solidFill>
              </a:rPr>
              <a:t> 및 </a:t>
            </a:r>
            <a:r>
              <a:rPr lang="ko-KR" altLang="en-US" sz="800" dirty="0" err="1">
                <a:solidFill>
                  <a:schemeClr val="tx1"/>
                </a:solidFill>
              </a:rPr>
              <a:t>미회수량</a:t>
            </a:r>
            <a:r>
              <a:rPr lang="ko-KR" altLang="en-US" sz="800" dirty="0">
                <a:solidFill>
                  <a:schemeClr val="tx1"/>
                </a:solidFill>
              </a:rPr>
              <a:t> 등의 포함된 회수실적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/>
                </a:solidFill>
              </a:rPr>
              <a:t>미회수량에</a:t>
            </a:r>
            <a:r>
              <a:rPr lang="ko-KR" altLang="en-US" sz="800" dirty="0">
                <a:solidFill>
                  <a:schemeClr val="tx1"/>
                </a:solidFill>
              </a:rPr>
              <a:t> 대한 내역 및 조치계획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재발방지를 위한 대책</a:t>
            </a:r>
          </a:p>
        </p:txBody>
      </p:sp>
      <p:sp>
        <p:nvSpPr>
          <p:cNvPr id="117" name="말풍선: 사각형 116">
            <a:extLst>
              <a:ext uri="{FF2B5EF4-FFF2-40B4-BE49-F238E27FC236}">
                <a16:creationId xmlns:a16="http://schemas.microsoft.com/office/drawing/2014/main" id="{B9C3F307-670F-4963-BABA-BB75E7239412}"/>
              </a:ext>
            </a:extLst>
          </p:cNvPr>
          <p:cNvSpPr/>
          <p:nvPr/>
        </p:nvSpPr>
        <p:spPr>
          <a:xfrm>
            <a:off x="5324210" y="1627798"/>
            <a:ext cx="1122997" cy="202435"/>
          </a:xfrm>
          <a:prstGeom prst="wedgeRectCallout">
            <a:avLst>
              <a:gd name="adj1" fmla="val -82501"/>
              <a:gd name="adj2" fmla="val 31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일간지 개재 포함</a:t>
            </a:r>
          </a:p>
        </p:txBody>
      </p:sp>
    </p:spTree>
    <p:extLst>
      <p:ext uri="{BB962C8B-B14F-4D97-AF65-F5344CB8AC3E}">
        <p14:creationId xmlns:p14="http://schemas.microsoft.com/office/powerpoint/2010/main" val="246766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132">
            <a:extLst>
              <a:ext uri="{FF2B5EF4-FFF2-40B4-BE49-F238E27FC236}">
                <a16:creationId xmlns:a16="http://schemas.microsoft.com/office/drawing/2014/main" id="{23175E21-6C69-4726-85CB-BFE1776FE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9921"/>
              </p:ext>
            </p:extLst>
          </p:nvPr>
        </p:nvGraphicFramePr>
        <p:xfrm>
          <a:off x="127635" y="1180007"/>
          <a:ext cx="965073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3724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농식품부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국립수의과학검역원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6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  <a:tr h="317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56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128516AC-458E-45F7-988B-D51A8247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34312"/>
              </p:ext>
            </p:extLst>
          </p:nvPr>
        </p:nvGraphicFramePr>
        <p:xfrm>
          <a:off x="2805829" y="300228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회수결과수신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C17CEDF4-40A5-44C2-919F-4A76E189F17E}"/>
              </a:ext>
            </a:extLst>
          </p:cNvPr>
          <p:cNvSpPr txBox="1"/>
          <p:nvPr/>
        </p:nvSpPr>
        <p:spPr>
          <a:xfrm>
            <a:off x="5508963" y="20930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P1.1.1</a:t>
            </a:r>
            <a:endParaRPr lang="ko-KR" altLang="en-US" b="1" dirty="0">
              <a:latin typeface="+mj-ea"/>
              <a:ea typeface="+mj-ea"/>
            </a:endParaRPr>
          </a:p>
        </p:txBody>
      </p:sp>
      <p:graphicFrame>
        <p:nvGraphicFramePr>
          <p:cNvPr id="42" name="표 132">
            <a:extLst>
              <a:ext uri="{FF2B5EF4-FFF2-40B4-BE49-F238E27FC236}">
                <a16:creationId xmlns:a16="http://schemas.microsoft.com/office/drawing/2014/main" id="{483D0758-AC7B-4C17-AA24-416041F17968}"/>
              </a:ext>
            </a:extLst>
          </p:cNvPr>
          <p:cNvGraphicFramePr>
            <a:graphicFrameLocks noGrp="1"/>
          </p:cNvGraphicFramePr>
          <p:nvPr/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자발적회수관리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E30D5AB-EAFE-424B-B2D5-E3FEADAD7265}"/>
              </a:ext>
            </a:extLst>
          </p:cNvPr>
          <p:cNvSpPr/>
          <p:nvPr/>
        </p:nvSpPr>
        <p:spPr>
          <a:xfrm>
            <a:off x="1399142" y="1810474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F1C762C4-B312-4B28-92EB-3AE205B037C0}"/>
              </a:ext>
            </a:extLst>
          </p:cNvPr>
          <p:cNvSpPr/>
          <p:nvPr/>
        </p:nvSpPr>
        <p:spPr>
          <a:xfrm rot="5400000">
            <a:off x="4678887" y="4621929"/>
            <a:ext cx="369334" cy="27676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F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C8019009-6F7C-4ADE-9874-B508C64D90A9}"/>
              </a:ext>
            </a:extLst>
          </p:cNvPr>
          <p:cNvSpPr/>
          <p:nvPr/>
        </p:nvSpPr>
        <p:spPr>
          <a:xfrm>
            <a:off x="4185374" y="3773985"/>
            <a:ext cx="1356360" cy="612648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미흡여부</a:t>
            </a:r>
          </a:p>
        </p:txBody>
      </p:sp>
      <p:graphicFrame>
        <p:nvGraphicFramePr>
          <p:cNvPr id="32" name="표 3">
            <a:extLst>
              <a:ext uri="{FF2B5EF4-FFF2-40B4-BE49-F238E27FC236}">
                <a16:creationId xmlns:a16="http://schemas.microsoft.com/office/drawing/2014/main" id="{6FF56757-34DE-4112-916F-8C453820F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241"/>
              </p:ext>
            </p:extLst>
          </p:nvPr>
        </p:nvGraphicFramePr>
        <p:xfrm>
          <a:off x="2805829" y="4191723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회수결과수신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4A357D82-ADC4-496D-AA4F-D9D5D4C7F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48758"/>
              </p:ext>
            </p:extLst>
          </p:nvPr>
        </p:nvGraphicFramePr>
        <p:xfrm>
          <a:off x="2805829" y="5381166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회수결과수신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76447D3D-9746-4637-B72E-C9B3FD1C6DA5}"/>
              </a:ext>
            </a:extLst>
          </p:cNvPr>
          <p:cNvSpPr/>
          <p:nvPr/>
        </p:nvSpPr>
        <p:spPr>
          <a:xfrm>
            <a:off x="1985210" y="1732750"/>
            <a:ext cx="1356360" cy="612648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허가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관청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신고</a:t>
            </a: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E8D88784-AEAC-42E8-A381-B7EDA527A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75489"/>
              </p:ext>
            </p:extLst>
          </p:nvPr>
        </p:nvGraphicFramePr>
        <p:xfrm>
          <a:off x="5763451" y="300228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보완요구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0B1D924D-1A9B-409F-B220-7A683DF1A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33364"/>
              </p:ext>
            </p:extLst>
          </p:nvPr>
        </p:nvGraphicFramePr>
        <p:xfrm>
          <a:off x="5763451" y="4191723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보완요구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7" name="표 3">
            <a:extLst>
              <a:ext uri="{FF2B5EF4-FFF2-40B4-BE49-F238E27FC236}">
                <a16:creationId xmlns:a16="http://schemas.microsoft.com/office/drawing/2014/main" id="{DFD2DAB0-7A25-453E-8A4C-410BCAA67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05414"/>
              </p:ext>
            </p:extLst>
          </p:nvPr>
        </p:nvGraphicFramePr>
        <p:xfrm>
          <a:off x="5763451" y="5381166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보완요구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id="{002F6B7F-A641-4906-A7C9-C53EECE89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22987"/>
              </p:ext>
            </p:extLst>
          </p:nvPr>
        </p:nvGraphicFramePr>
        <p:xfrm>
          <a:off x="8533190" y="300228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보완결과수신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3B1D080C-2627-464D-8529-F92EDA46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55868"/>
              </p:ext>
            </p:extLst>
          </p:nvPr>
        </p:nvGraphicFramePr>
        <p:xfrm>
          <a:off x="8533190" y="4191723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보완결과수신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0" name="표 3">
            <a:extLst>
              <a:ext uri="{FF2B5EF4-FFF2-40B4-BE49-F238E27FC236}">
                <a16:creationId xmlns:a16="http://schemas.microsoft.com/office/drawing/2014/main" id="{C214BC48-04B6-40E4-8111-5AE8B17D6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43036"/>
              </p:ext>
            </p:extLst>
          </p:nvPr>
        </p:nvGraphicFramePr>
        <p:xfrm>
          <a:off x="8533190" y="5381166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보완결과수신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9EC5D3F1-B0FF-46B6-8F4F-33F528FA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22731"/>
              </p:ext>
            </p:extLst>
          </p:nvPr>
        </p:nvGraphicFramePr>
        <p:xfrm>
          <a:off x="7062073" y="1824894"/>
          <a:ext cx="126156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43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보완조치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보안결과제출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B525DF4-4553-4791-8E88-CD0FB656210C}"/>
              </a:ext>
            </a:extLst>
          </p:cNvPr>
          <p:cNvCxnSpPr>
            <a:cxnSpLocks/>
            <a:stCxn id="34" idx="2"/>
            <a:endCxn id="48" idx="1"/>
          </p:cNvCxnSpPr>
          <p:nvPr/>
        </p:nvCxnSpPr>
        <p:spPr>
          <a:xfrm rot="16200000" flipH="1">
            <a:off x="2299488" y="2709299"/>
            <a:ext cx="870242" cy="142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58EFCF6-661B-4CEB-98FC-E6E15163C3C2}"/>
              </a:ext>
            </a:extLst>
          </p:cNvPr>
          <p:cNvCxnSpPr>
            <a:cxnSpLocks/>
            <a:stCxn id="34" idx="2"/>
            <a:endCxn id="32" idx="1"/>
          </p:cNvCxnSpPr>
          <p:nvPr/>
        </p:nvCxnSpPr>
        <p:spPr>
          <a:xfrm rot="16200000" flipH="1">
            <a:off x="1704767" y="3304020"/>
            <a:ext cx="2059685" cy="142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E79656F-ADB3-42D8-B799-DF227854477A}"/>
              </a:ext>
            </a:extLst>
          </p:cNvPr>
          <p:cNvCxnSpPr>
            <a:cxnSpLocks/>
            <a:stCxn id="34" idx="2"/>
            <a:endCxn id="33" idx="1"/>
          </p:cNvCxnSpPr>
          <p:nvPr/>
        </p:nvCxnSpPr>
        <p:spPr>
          <a:xfrm rot="16200000" flipH="1">
            <a:off x="1110045" y="3898742"/>
            <a:ext cx="3249128" cy="142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D3B01A8-B3B3-4B90-8D0D-11CDE2C78B8B}"/>
              </a:ext>
            </a:extLst>
          </p:cNvPr>
          <p:cNvCxnSpPr>
            <a:cxnSpLocks/>
            <a:stCxn id="48" idx="3"/>
            <a:endCxn id="99" idx="1"/>
          </p:cNvCxnSpPr>
          <p:nvPr/>
        </p:nvCxnSpPr>
        <p:spPr>
          <a:xfrm>
            <a:off x="3928826" y="3215640"/>
            <a:ext cx="256548" cy="864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BCBF37B-EF1F-469C-8C9A-F3D62132CF67}"/>
              </a:ext>
            </a:extLst>
          </p:cNvPr>
          <p:cNvCxnSpPr>
            <a:cxnSpLocks/>
            <a:stCxn id="33" idx="3"/>
            <a:endCxn id="99" idx="1"/>
          </p:cNvCxnSpPr>
          <p:nvPr/>
        </p:nvCxnSpPr>
        <p:spPr>
          <a:xfrm flipV="1">
            <a:off x="3928826" y="4080309"/>
            <a:ext cx="256548" cy="1514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06592CD-B175-49CC-84DF-30B92AF6BF35}"/>
              </a:ext>
            </a:extLst>
          </p:cNvPr>
          <p:cNvCxnSpPr>
            <a:cxnSpLocks/>
            <a:stCxn id="32" idx="3"/>
            <a:endCxn id="99" idx="1"/>
          </p:cNvCxnSpPr>
          <p:nvPr/>
        </p:nvCxnSpPr>
        <p:spPr>
          <a:xfrm flipV="1">
            <a:off x="3928826" y="4080309"/>
            <a:ext cx="256548" cy="324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10AE374-9916-475D-AE4C-7AC89BCEFFA9}"/>
              </a:ext>
            </a:extLst>
          </p:cNvPr>
          <p:cNvCxnSpPr>
            <a:cxnSpLocks/>
            <a:stCxn id="99" idx="3"/>
            <a:endCxn id="35" idx="1"/>
          </p:cNvCxnSpPr>
          <p:nvPr/>
        </p:nvCxnSpPr>
        <p:spPr>
          <a:xfrm flipV="1">
            <a:off x="5541734" y="3215640"/>
            <a:ext cx="221717" cy="864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24A0148-1D2D-4BF8-AF2F-2B514A7ABAB9}"/>
              </a:ext>
            </a:extLst>
          </p:cNvPr>
          <p:cNvCxnSpPr>
            <a:cxnSpLocks/>
            <a:stCxn id="99" idx="3"/>
            <a:endCxn id="36" idx="1"/>
          </p:cNvCxnSpPr>
          <p:nvPr/>
        </p:nvCxnSpPr>
        <p:spPr>
          <a:xfrm>
            <a:off x="5541734" y="4080309"/>
            <a:ext cx="221717" cy="324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88C42AC-851C-4984-8E8E-24D11F4702E3}"/>
              </a:ext>
            </a:extLst>
          </p:cNvPr>
          <p:cNvCxnSpPr>
            <a:cxnSpLocks/>
            <a:stCxn id="99" idx="3"/>
            <a:endCxn id="37" idx="1"/>
          </p:cNvCxnSpPr>
          <p:nvPr/>
        </p:nvCxnSpPr>
        <p:spPr>
          <a:xfrm>
            <a:off x="5541734" y="4080309"/>
            <a:ext cx="221717" cy="1514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1E1D1B3-5C9A-4069-89F7-00AC5105A0CC}"/>
              </a:ext>
            </a:extLst>
          </p:cNvPr>
          <p:cNvCxnSpPr>
            <a:cxnSpLocks/>
            <a:stCxn id="38" idx="3"/>
            <a:endCxn id="99" idx="0"/>
          </p:cNvCxnSpPr>
          <p:nvPr/>
        </p:nvCxnSpPr>
        <p:spPr>
          <a:xfrm flipH="1">
            <a:off x="4863554" y="3215640"/>
            <a:ext cx="4792633" cy="558345"/>
          </a:xfrm>
          <a:prstGeom prst="bentConnector4">
            <a:avLst>
              <a:gd name="adj1" fmla="val -994"/>
              <a:gd name="adj2" fmla="val -2789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13924BB-7B47-4AF8-971D-D18B471297AB}"/>
              </a:ext>
            </a:extLst>
          </p:cNvPr>
          <p:cNvCxnSpPr>
            <a:cxnSpLocks/>
            <a:stCxn id="39" idx="3"/>
            <a:endCxn id="99" idx="0"/>
          </p:cNvCxnSpPr>
          <p:nvPr/>
        </p:nvCxnSpPr>
        <p:spPr>
          <a:xfrm flipH="1" flipV="1">
            <a:off x="4863554" y="3773985"/>
            <a:ext cx="4792633" cy="631098"/>
          </a:xfrm>
          <a:prstGeom prst="bentConnector4">
            <a:avLst>
              <a:gd name="adj1" fmla="val -993"/>
              <a:gd name="adj2" fmla="val 4354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50F648A-537D-4CA6-8F0F-F77AD37B1D71}"/>
              </a:ext>
            </a:extLst>
          </p:cNvPr>
          <p:cNvCxnSpPr>
            <a:cxnSpLocks/>
            <a:stCxn id="40" idx="3"/>
            <a:endCxn id="99" idx="0"/>
          </p:cNvCxnSpPr>
          <p:nvPr/>
        </p:nvCxnSpPr>
        <p:spPr>
          <a:xfrm flipH="1" flipV="1">
            <a:off x="4863554" y="3773985"/>
            <a:ext cx="4792633" cy="1820541"/>
          </a:xfrm>
          <a:prstGeom prst="bentConnector4">
            <a:avLst>
              <a:gd name="adj1" fmla="val -994"/>
              <a:gd name="adj2" fmla="val 2161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FB8FB4C-2DFA-4B1C-B4B6-99FE8E3AEE1D}"/>
              </a:ext>
            </a:extLst>
          </p:cNvPr>
          <p:cNvCxnSpPr>
            <a:cxnSpLocks/>
            <a:stCxn id="6" idx="6"/>
            <a:endCxn id="34" idx="1"/>
          </p:cNvCxnSpPr>
          <p:nvPr/>
        </p:nvCxnSpPr>
        <p:spPr>
          <a:xfrm>
            <a:off x="1856342" y="2039074"/>
            <a:ext cx="12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9081F1-8295-4A53-94FD-EFF0ACD3DEEA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8323639" y="2038254"/>
            <a:ext cx="209551" cy="1177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9F4E7BEB-7A49-40F3-AFA0-A9B22920C597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8323639" y="2038254"/>
            <a:ext cx="209551" cy="3556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70A715A-90E3-4713-B6BF-9C54099B4351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8323639" y="2038254"/>
            <a:ext cx="209551" cy="2366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771A5035-26DB-44AD-9171-E3A522D06A85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6886448" y="2038254"/>
            <a:ext cx="175625" cy="1177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986A8B31-680E-4F28-A48C-82232D817294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6886448" y="2038254"/>
            <a:ext cx="175625" cy="3556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3D309DC-4840-45F8-BBDE-02DE6DA548B9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6886448" y="2038254"/>
            <a:ext cx="175625" cy="2366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6FCD918-6AA6-48BC-BA83-30954D778AD6}"/>
              </a:ext>
            </a:extLst>
          </p:cNvPr>
          <p:cNvCxnSpPr>
            <a:cxnSpLocks/>
            <a:stCxn id="99" idx="2"/>
            <a:endCxn id="11" idx="1"/>
          </p:cNvCxnSpPr>
          <p:nvPr/>
        </p:nvCxnSpPr>
        <p:spPr>
          <a:xfrm>
            <a:off x="4863554" y="4386633"/>
            <a:ext cx="0" cy="18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DC1FC87-7505-4DBC-8759-ACE74F0D4A53}"/>
              </a:ext>
            </a:extLst>
          </p:cNvPr>
          <p:cNvSpPr txBox="1"/>
          <p:nvPr/>
        </p:nvSpPr>
        <p:spPr>
          <a:xfrm>
            <a:off x="4863553" y="432735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NO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01788BF-2CC1-43DF-AC1C-F66EDAB869F1}"/>
              </a:ext>
            </a:extLst>
          </p:cNvPr>
          <p:cNvSpPr txBox="1"/>
          <p:nvPr/>
        </p:nvSpPr>
        <p:spPr>
          <a:xfrm>
            <a:off x="5270756" y="383293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YES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28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2">
            <a:extLst>
              <a:ext uri="{FF2B5EF4-FFF2-40B4-BE49-F238E27FC236}">
                <a16:creationId xmlns:a16="http://schemas.microsoft.com/office/drawing/2014/main" id="{B8BFD4E9-B913-4666-9241-DF40F4A8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69938"/>
              </p:ext>
            </p:extLst>
          </p:nvPr>
        </p:nvGraphicFramePr>
        <p:xfrm>
          <a:off x="127635" y="1180007"/>
          <a:ext cx="965073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3724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농식품부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국립수의과학검역원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6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  <a:tr h="317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56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7CEDF4-40A5-44C2-919F-4A76E189F17E}"/>
              </a:ext>
            </a:extLst>
          </p:cNvPr>
          <p:cNvSpPr txBox="1"/>
          <p:nvPr/>
        </p:nvSpPr>
        <p:spPr>
          <a:xfrm>
            <a:off x="5508963" y="20930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P1.1.1</a:t>
            </a:r>
            <a:endParaRPr lang="ko-KR" altLang="en-US" b="1" dirty="0">
              <a:latin typeface="+mj-ea"/>
              <a:ea typeface="+mj-ea"/>
            </a:endParaRPr>
          </a:p>
        </p:txBody>
      </p:sp>
      <p:graphicFrame>
        <p:nvGraphicFramePr>
          <p:cNvPr id="42" name="표 132">
            <a:extLst>
              <a:ext uri="{FF2B5EF4-FFF2-40B4-BE49-F238E27FC236}">
                <a16:creationId xmlns:a16="http://schemas.microsoft.com/office/drawing/2014/main" id="{483D0758-AC7B-4C17-AA24-416041F17968}"/>
              </a:ext>
            </a:extLst>
          </p:cNvPr>
          <p:cNvGraphicFramePr>
            <a:graphicFrameLocks noGrp="1"/>
          </p:cNvGraphicFramePr>
          <p:nvPr/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자발적회수관리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C134E8C2-C897-403D-BCB0-50160FE1E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46587"/>
              </p:ext>
            </p:extLst>
          </p:nvPr>
        </p:nvGraphicFramePr>
        <p:xfrm>
          <a:off x="1935180" y="423269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위해발생인지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E30D5AB-EAFE-424B-B2D5-E3FEADAD7265}"/>
              </a:ext>
            </a:extLst>
          </p:cNvPr>
          <p:cNvSpPr/>
          <p:nvPr/>
        </p:nvSpPr>
        <p:spPr>
          <a:xfrm>
            <a:off x="9074725" y="239671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F1C762C4-B312-4B28-92EB-3AE205B037C0}"/>
              </a:ext>
            </a:extLst>
          </p:cNvPr>
          <p:cNvSpPr/>
          <p:nvPr/>
        </p:nvSpPr>
        <p:spPr>
          <a:xfrm rot="5400000">
            <a:off x="1439989" y="4379106"/>
            <a:ext cx="369334" cy="27676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s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116C1496-7BFC-4348-86FB-FC06807B4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64163"/>
              </p:ext>
            </p:extLst>
          </p:nvPr>
        </p:nvGraphicFramePr>
        <p:xfrm>
          <a:off x="3230319" y="423269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회수명령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316F8428-F055-450F-8488-3A40FA23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68194"/>
              </p:ext>
            </p:extLst>
          </p:nvPr>
        </p:nvGraphicFramePr>
        <p:xfrm>
          <a:off x="4525458" y="423269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회수계획수신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EBE1F3C5-9406-4EE3-8009-4620EC923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58186"/>
              </p:ext>
            </p:extLst>
          </p:nvPr>
        </p:nvGraphicFramePr>
        <p:xfrm>
          <a:off x="7115736" y="4232690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공표명령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95DBF544-B017-4868-9ECE-49CC4BD26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15824"/>
              </p:ext>
            </p:extLst>
          </p:nvPr>
        </p:nvGraphicFramePr>
        <p:xfrm>
          <a:off x="3230319" y="1537464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유통</a:t>
                      </a:r>
                      <a:r>
                        <a:rPr lang="en-US" altLang="ko-KR" sz="8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판매중지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9E46369F-63F7-428A-949C-5CD61FCFC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25726"/>
              </p:ext>
            </p:extLst>
          </p:nvPr>
        </p:nvGraphicFramePr>
        <p:xfrm>
          <a:off x="4525458" y="1537464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회수계획수립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제출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04F8A7DB-231A-4237-8FDD-B51341801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50356"/>
              </p:ext>
            </p:extLst>
          </p:nvPr>
        </p:nvGraphicFramePr>
        <p:xfrm>
          <a:off x="5820597" y="1537464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회수조치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0AA32A76-4183-4433-93FC-CACB18E0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003"/>
              </p:ext>
            </p:extLst>
          </p:nvPr>
        </p:nvGraphicFramePr>
        <p:xfrm>
          <a:off x="7115736" y="2108281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회수광고게재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60" name="표 3">
            <a:extLst>
              <a:ext uri="{FF2B5EF4-FFF2-40B4-BE49-F238E27FC236}">
                <a16:creationId xmlns:a16="http://schemas.microsoft.com/office/drawing/2014/main" id="{C6DC144D-DBC3-4C76-9577-BF8B5164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24928"/>
              </p:ext>
            </p:extLst>
          </p:nvPr>
        </p:nvGraphicFramePr>
        <p:xfrm>
          <a:off x="8408928" y="1537464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회수결과제출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1A94A3-2DE3-441E-8CC5-580FE158598A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flipV="1">
            <a:off x="3791817" y="1964184"/>
            <a:ext cx="0" cy="22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5AC749A-EBAB-4652-A41C-9D83F8B46263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4353316" y="1750824"/>
            <a:ext cx="17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EFEBDEB-A6E6-4E10-BD46-948CEE7F6866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5648455" y="1750824"/>
            <a:ext cx="17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5DA3DD-FEDB-4089-936B-31291E9FF2D2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6943594" y="1750824"/>
            <a:ext cx="146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49C0F9-98E9-4B7F-8958-05F192CC8444}"/>
              </a:ext>
            </a:extLst>
          </p:cNvPr>
          <p:cNvCxnSpPr>
            <a:cxnSpLocks/>
            <a:stCxn id="51" idx="2"/>
            <a:endCxn id="39" idx="0"/>
          </p:cNvCxnSpPr>
          <p:nvPr/>
        </p:nvCxnSpPr>
        <p:spPr>
          <a:xfrm>
            <a:off x="5086956" y="1964184"/>
            <a:ext cx="0" cy="22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4C4E198-38FF-4070-94D7-0CE638FE1944}"/>
              </a:ext>
            </a:extLst>
          </p:cNvPr>
          <p:cNvCxnSpPr>
            <a:cxnSpLocks/>
            <a:stCxn id="11" idx="0"/>
            <a:endCxn id="49" idx="1"/>
          </p:cNvCxnSpPr>
          <p:nvPr/>
        </p:nvCxnSpPr>
        <p:spPr>
          <a:xfrm flipV="1">
            <a:off x="1763038" y="4446050"/>
            <a:ext cx="172142" cy="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0085DEC-814D-4974-A2CC-09FD9430748F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>
            <a:off x="3058177" y="4446050"/>
            <a:ext cx="172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3AB8274-D203-4C8E-84C9-941B4D9C83D6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648455" y="4446050"/>
            <a:ext cx="1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66C9494-0C97-437B-956B-1D6F85FAFCD4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8238733" y="1750824"/>
            <a:ext cx="170195" cy="570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DC1F84D-01BE-4C19-AB75-C3F60461DC0E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 rot="16200000" flipH="1">
            <a:off x="8920612" y="2013997"/>
            <a:ext cx="432526" cy="332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0CCEB22-9CEE-4282-A643-479422785B56}"/>
              </a:ext>
            </a:extLst>
          </p:cNvPr>
          <p:cNvCxnSpPr>
            <a:cxnSpLocks/>
            <a:stCxn id="41" idx="0"/>
            <a:endCxn id="56" idx="2"/>
          </p:cNvCxnSpPr>
          <p:nvPr/>
        </p:nvCxnSpPr>
        <p:spPr>
          <a:xfrm flipV="1">
            <a:off x="7677234" y="2535001"/>
            <a:ext cx="0" cy="169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말풍선: 사각형 96">
            <a:extLst>
              <a:ext uri="{FF2B5EF4-FFF2-40B4-BE49-F238E27FC236}">
                <a16:creationId xmlns:a16="http://schemas.microsoft.com/office/drawing/2014/main" id="{1F0BE2BA-DCA3-4F7E-BA3C-022067AB173C}"/>
              </a:ext>
            </a:extLst>
          </p:cNvPr>
          <p:cNvSpPr/>
          <p:nvPr/>
        </p:nvSpPr>
        <p:spPr>
          <a:xfrm>
            <a:off x="4525458" y="4821136"/>
            <a:ext cx="1329857" cy="202435"/>
          </a:xfrm>
          <a:prstGeom prst="wedgeRectCallout">
            <a:avLst>
              <a:gd name="adj1" fmla="val -7654"/>
              <a:gd name="adj2" fmla="val -12908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필요 시 이행상황점검</a:t>
            </a:r>
          </a:p>
        </p:txBody>
      </p:sp>
      <p:sp>
        <p:nvSpPr>
          <p:cNvPr id="100" name="말풍선: 사각형 99">
            <a:extLst>
              <a:ext uri="{FF2B5EF4-FFF2-40B4-BE49-F238E27FC236}">
                <a16:creationId xmlns:a16="http://schemas.microsoft.com/office/drawing/2014/main" id="{EA05842E-7EF8-45A4-9D58-0EB3AEF373BC}"/>
              </a:ext>
            </a:extLst>
          </p:cNvPr>
          <p:cNvSpPr/>
          <p:nvPr/>
        </p:nvSpPr>
        <p:spPr>
          <a:xfrm>
            <a:off x="5419855" y="2120537"/>
            <a:ext cx="1528631" cy="426717"/>
          </a:xfrm>
          <a:prstGeom prst="wedgeRectCallout">
            <a:avLst>
              <a:gd name="adj1" fmla="val 13283"/>
              <a:gd name="adj2" fmla="val -8444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회수조치 미 이행 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축산물위생감시원으로 하여금 압류</a:t>
            </a:r>
            <a:r>
              <a:rPr lang="en-US" altLang="ko-KR" sz="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·</a:t>
            </a:r>
            <a:r>
              <a:rPr lang="ko-KR" altLang="en-US" sz="800" dirty="0">
                <a:solidFill>
                  <a:schemeClr val="tx1"/>
                </a:solidFill>
              </a:rPr>
              <a:t>폐기하게 할 수 있음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6DBFA66-8A5E-4289-BF0D-B4B07B5DFC8C}"/>
              </a:ext>
            </a:extLst>
          </p:cNvPr>
          <p:cNvSpPr/>
          <p:nvPr/>
        </p:nvSpPr>
        <p:spPr>
          <a:xfrm>
            <a:off x="4116811" y="1991584"/>
            <a:ext cx="192288" cy="192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왼쪽/위쪽 82">
            <a:extLst>
              <a:ext uri="{FF2B5EF4-FFF2-40B4-BE49-F238E27FC236}">
                <a16:creationId xmlns:a16="http://schemas.microsoft.com/office/drawing/2014/main" id="{E96EFD58-DA92-4603-90BA-DFA1478495D7}"/>
              </a:ext>
            </a:extLst>
          </p:cNvPr>
          <p:cNvSpPr/>
          <p:nvPr/>
        </p:nvSpPr>
        <p:spPr>
          <a:xfrm rot="5400000">
            <a:off x="4181329" y="1988388"/>
            <a:ext cx="127770" cy="127770"/>
          </a:xfrm>
          <a:prstGeom prst="leftUpArrow">
            <a:avLst>
              <a:gd name="adj1" fmla="val 6362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D62740-5B68-4072-BC2B-53073A3ABA76}"/>
              </a:ext>
            </a:extLst>
          </p:cNvPr>
          <p:cNvSpPr txBox="1"/>
          <p:nvPr/>
        </p:nvSpPr>
        <p:spPr>
          <a:xfrm>
            <a:off x="4210817" y="1980006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i="1" dirty="0"/>
              <a:t>5</a:t>
            </a:r>
            <a:r>
              <a:rPr lang="ko-KR" altLang="en-US" sz="800" b="1" i="1" dirty="0" err="1"/>
              <a:t>일이내</a:t>
            </a:r>
            <a:endParaRPr lang="ko-KR" altLang="en-US" sz="800" b="1" i="1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0EA1879-A96F-45BA-B033-D87339A02A84}"/>
              </a:ext>
            </a:extLst>
          </p:cNvPr>
          <p:cNvSpPr/>
          <p:nvPr/>
        </p:nvSpPr>
        <p:spPr>
          <a:xfrm>
            <a:off x="6974805" y="1526632"/>
            <a:ext cx="192288" cy="192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왼쪽/위쪽 103">
            <a:extLst>
              <a:ext uri="{FF2B5EF4-FFF2-40B4-BE49-F238E27FC236}">
                <a16:creationId xmlns:a16="http://schemas.microsoft.com/office/drawing/2014/main" id="{FFCF0DBF-BCDE-4071-98B7-D8BE6D470E56}"/>
              </a:ext>
            </a:extLst>
          </p:cNvPr>
          <p:cNvSpPr/>
          <p:nvPr/>
        </p:nvSpPr>
        <p:spPr>
          <a:xfrm rot="5400000">
            <a:off x="7039323" y="1523436"/>
            <a:ext cx="127770" cy="127770"/>
          </a:xfrm>
          <a:prstGeom prst="leftUpArrow">
            <a:avLst>
              <a:gd name="adj1" fmla="val 6362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654476-D534-4939-9480-63E7702B5853}"/>
              </a:ext>
            </a:extLst>
          </p:cNvPr>
          <p:cNvSpPr txBox="1"/>
          <p:nvPr/>
        </p:nvSpPr>
        <p:spPr>
          <a:xfrm>
            <a:off x="7070949" y="1523435"/>
            <a:ext cx="13067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i="1" dirty="0" err="1"/>
              <a:t>회수기간종료일이후</a:t>
            </a:r>
            <a:r>
              <a:rPr lang="en-US" altLang="ko-KR" sz="700" b="1" i="1" dirty="0"/>
              <a:t>7</a:t>
            </a:r>
            <a:r>
              <a:rPr lang="ko-KR" altLang="en-US" sz="700" b="1" i="1" dirty="0" err="1"/>
              <a:t>일이내</a:t>
            </a:r>
            <a:endParaRPr lang="ko-KR" altLang="en-US" sz="700" b="1" i="1" dirty="0"/>
          </a:p>
        </p:txBody>
      </p:sp>
    </p:spTree>
    <p:extLst>
      <p:ext uri="{BB962C8B-B14F-4D97-AF65-F5344CB8AC3E}">
        <p14:creationId xmlns:p14="http://schemas.microsoft.com/office/powerpoint/2010/main" val="364790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132">
            <a:extLst>
              <a:ext uri="{FF2B5EF4-FFF2-40B4-BE49-F238E27FC236}">
                <a16:creationId xmlns:a16="http://schemas.microsoft.com/office/drawing/2014/main" id="{2A0D6C57-FE44-4D88-93D1-497AACEB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9921"/>
              </p:ext>
            </p:extLst>
          </p:nvPr>
        </p:nvGraphicFramePr>
        <p:xfrm>
          <a:off x="127635" y="1180007"/>
          <a:ext cx="965073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3724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농식품부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국립수의과학검역원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56114"/>
                  </a:ext>
                </a:extLst>
              </a:tr>
              <a:tr h="6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  <a:tr h="317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56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128516AC-458E-45F7-988B-D51A8247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78492"/>
              </p:ext>
            </p:extLst>
          </p:nvPr>
        </p:nvGraphicFramePr>
        <p:xfrm>
          <a:off x="2276653" y="3055136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회수결과수신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C17CEDF4-40A5-44C2-919F-4A76E189F17E}"/>
              </a:ext>
            </a:extLst>
          </p:cNvPr>
          <p:cNvSpPr txBox="1"/>
          <p:nvPr/>
        </p:nvSpPr>
        <p:spPr>
          <a:xfrm>
            <a:off x="5508963" y="20930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P1.1.1</a:t>
            </a:r>
            <a:endParaRPr lang="ko-KR" altLang="en-US" b="1" dirty="0">
              <a:latin typeface="+mj-ea"/>
              <a:ea typeface="+mj-ea"/>
            </a:endParaRPr>
          </a:p>
        </p:txBody>
      </p:sp>
      <p:graphicFrame>
        <p:nvGraphicFramePr>
          <p:cNvPr id="42" name="표 132">
            <a:extLst>
              <a:ext uri="{FF2B5EF4-FFF2-40B4-BE49-F238E27FC236}">
                <a16:creationId xmlns:a16="http://schemas.microsoft.com/office/drawing/2014/main" id="{483D0758-AC7B-4C17-AA24-416041F17968}"/>
              </a:ext>
            </a:extLst>
          </p:cNvPr>
          <p:cNvGraphicFramePr>
            <a:graphicFrameLocks noGrp="1"/>
          </p:cNvGraphicFramePr>
          <p:nvPr/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자발적회수관리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E30D5AB-EAFE-424B-B2D5-E3FEADAD7265}"/>
              </a:ext>
            </a:extLst>
          </p:cNvPr>
          <p:cNvSpPr/>
          <p:nvPr/>
        </p:nvSpPr>
        <p:spPr>
          <a:xfrm>
            <a:off x="1399142" y="303989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F1C762C4-B312-4B28-92EB-3AE205B037C0}"/>
              </a:ext>
            </a:extLst>
          </p:cNvPr>
          <p:cNvSpPr/>
          <p:nvPr/>
        </p:nvSpPr>
        <p:spPr>
          <a:xfrm rot="5400000">
            <a:off x="4149711" y="3810560"/>
            <a:ext cx="369334" cy="27676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F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C8019009-6F7C-4ADE-9874-B508C64D90A9}"/>
              </a:ext>
            </a:extLst>
          </p:cNvPr>
          <p:cNvSpPr/>
          <p:nvPr/>
        </p:nvSpPr>
        <p:spPr>
          <a:xfrm>
            <a:off x="3656198" y="2962616"/>
            <a:ext cx="1356360" cy="612648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미흡여부</a:t>
            </a: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E8D88784-AEAC-42E8-A381-B7EDA527A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51859"/>
              </p:ext>
            </p:extLst>
          </p:nvPr>
        </p:nvGraphicFramePr>
        <p:xfrm>
          <a:off x="5234275" y="3054101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보완요구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id="{002F6B7F-A641-4906-A7C9-C53EECE89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63340"/>
              </p:ext>
            </p:extLst>
          </p:nvPr>
        </p:nvGraphicFramePr>
        <p:xfrm>
          <a:off x="8361740" y="3054101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보완결과수신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평가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9EC5D3F1-B0FF-46B6-8F4F-33F528FA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9961"/>
              </p:ext>
            </p:extLst>
          </p:nvPr>
        </p:nvGraphicFramePr>
        <p:xfrm>
          <a:off x="6805017" y="1824894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보완조치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보완결과제출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6FCD918-6AA6-48BC-BA83-30954D778AD6}"/>
              </a:ext>
            </a:extLst>
          </p:cNvPr>
          <p:cNvCxnSpPr>
            <a:cxnSpLocks/>
            <a:stCxn id="99" idx="2"/>
            <a:endCxn id="11" idx="1"/>
          </p:cNvCxnSpPr>
          <p:nvPr/>
        </p:nvCxnSpPr>
        <p:spPr>
          <a:xfrm>
            <a:off x="4334378" y="3575264"/>
            <a:ext cx="0" cy="18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DC1FC87-7505-4DBC-8759-ACE74F0D4A53}"/>
              </a:ext>
            </a:extLst>
          </p:cNvPr>
          <p:cNvSpPr txBox="1"/>
          <p:nvPr/>
        </p:nvSpPr>
        <p:spPr>
          <a:xfrm>
            <a:off x="4334377" y="35159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NO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01788BF-2CC1-43DF-AC1C-F66EDAB869F1}"/>
              </a:ext>
            </a:extLst>
          </p:cNvPr>
          <p:cNvSpPr txBox="1"/>
          <p:nvPr/>
        </p:nvSpPr>
        <p:spPr>
          <a:xfrm>
            <a:off x="4741580" y="302156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YES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7DFA14-C6DE-4795-A32E-EC43A153B2EF}"/>
              </a:ext>
            </a:extLst>
          </p:cNvPr>
          <p:cNvCxnSpPr>
            <a:cxnSpLocks/>
            <a:stCxn id="6" idx="6"/>
            <a:endCxn id="48" idx="1"/>
          </p:cNvCxnSpPr>
          <p:nvPr/>
        </p:nvCxnSpPr>
        <p:spPr>
          <a:xfrm>
            <a:off x="1856342" y="3268496"/>
            <a:ext cx="420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A4CABF4-93A2-4BAA-9F96-79107AE9B7BB}"/>
              </a:ext>
            </a:extLst>
          </p:cNvPr>
          <p:cNvCxnSpPr>
            <a:cxnSpLocks/>
            <a:stCxn id="48" idx="3"/>
            <a:endCxn id="99" idx="1"/>
          </p:cNvCxnSpPr>
          <p:nvPr/>
        </p:nvCxnSpPr>
        <p:spPr>
          <a:xfrm>
            <a:off x="3399650" y="3268496"/>
            <a:ext cx="256548" cy="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96F7662-51B4-4710-95E8-7C97608B7FBB}"/>
              </a:ext>
            </a:extLst>
          </p:cNvPr>
          <p:cNvCxnSpPr>
            <a:cxnSpLocks/>
            <a:stCxn id="99" idx="3"/>
            <a:endCxn id="35" idx="1"/>
          </p:cNvCxnSpPr>
          <p:nvPr/>
        </p:nvCxnSpPr>
        <p:spPr>
          <a:xfrm flipV="1">
            <a:off x="5012558" y="3267461"/>
            <a:ext cx="221717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62C60B4-7983-4EF1-87C7-558F02C49A85}"/>
              </a:ext>
            </a:extLst>
          </p:cNvPr>
          <p:cNvCxnSpPr>
            <a:cxnSpLocks/>
            <a:stCxn id="38" idx="3"/>
            <a:endCxn id="99" idx="0"/>
          </p:cNvCxnSpPr>
          <p:nvPr/>
        </p:nvCxnSpPr>
        <p:spPr>
          <a:xfrm flipH="1" flipV="1">
            <a:off x="4334378" y="2962616"/>
            <a:ext cx="5150359" cy="304845"/>
          </a:xfrm>
          <a:prstGeom prst="bentConnector4">
            <a:avLst>
              <a:gd name="adj1" fmla="val -4439"/>
              <a:gd name="adj2" fmla="val 5519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90A4005-5D38-4197-B003-63CE73763F0B}"/>
              </a:ext>
            </a:extLst>
          </p:cNvPr>
          <p:cNvCxnSpPr>
            <a:cxnSpLocks/>
            <a:stCxn id="35" idx="0"/>
            <a:endCxn id="41" idx="1"/>
          </p:cNvCxnSpPr>
          <p:nvPr/>
        </p:nvCxnSpPr>
        <p:spPr>
          <a:xfrm rot="5400000" flipH="1" flipV="1">
            <a:off x="5822952" y="2072036"/>
            <a:ext cx="954887" cy="1009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D09A0DA-DE4C-4560-ADBA-1BB432C8A56E}"/>
              </a:ext>
            </a:extLst>
          </p:cNvPr>
          <p:cNvCxnSpPr>
            <a:cxnSpLocks/>
            <a:stCxn id="41" idx="3"/>
            <a:endCxn id="38" idx="0"/>
          </p:cNvCxnSpPr>
          <p:nvPr/>
        </p:nvCxnSpPr>
        <p:spPr>
          <a:xfrm>
            <a:off x="7928014" y="2099214"/>
            <a:ext cx="995224" cy="954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46470806-8D6D-48F4-862E-43EEDF90FEA4}"/>
              </a:ext>
            </a:extLst>
          </p:cNvPr>
          <p:cNvSpPr/>
          <p:nvPr/>
        </p:nvSpPr>
        <p:spPr>
          <a:xfrm>
            <a:off x="7928014" y="1628036"/>
            <a:ext cx="192288" cy="192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왼쪽/위쪽 71">
            <a:extLst>
              <a:ext uri="{FF2B5EF4-FFF2-40B4-BE49-F238E27FC236}">
                <a16:creationId xmlns:a16="http://schemas.microsoft.com/office/drawing/2014/main" id="{B615820D-0AD1-47F1-AA8E-BB1A294D7B49}"/>
              </a:ext>
            </a:extLst>
          </p:cNvPr>
          <p:cNvSpPr/>
          <p:nvPr/>
        </p:nvSpPr>
        <p:spPr>
          <a:xfrm rot="5400000">
            <a:off x="7992532" y="1624840"/>
            <a:ext cx="127770" cy="127770"/>
          </a:xfrm>
          <a:prstGeom prst="leftUpArrow">
            <a:avLst>
              <a:gd name="adj1" fmla="val 6362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FEF4A4-4CFE-4AC7-986F-DF8D2E5B51A9}"/>
              </a:ext>
            </a:extLst>
          </p:cNvPr>
          <p:cNvSpPr txBox="1"/>
          <p:nvPr/>
        </p:nvSpPr>
        <p:spPr>
          <a:xfrm>
            <a:off x="8024158" y="1624839"/>
            <a:ext cx="13067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i="1" dirty="0" err="1"/>
              <a:t>회수기간종료일이후</a:t>
            </a:r>
            <a:r>
              <a:rPr lang="en-US" altLang="ko-KR" sz="700" b="1" i="1" dirty="0"/>
              <a:t>7</a:t>
            </a:r>
            <a:r>
              <a:rPr lang="ko-KR" altLang="en-US" sz="700" b="1" i="1" dirty="0" err="1"/>
              <a:t>일이내</a:t>
            </a:r>
            <a:endParaRPr lang="ko-KR" altLang="en-US" sz="700" b="1" i="1" dirty="0"/>
          </a:p>
        </p:txBody>
      </p: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9F05F5BE-7721-4E67-BC18-5636F8139843}"/>
              </a:ext>
            </a:extLst>
          </p:cNvPr>
          <p:cNvSpPr/>
          <p:nvPr/>
        </p:nvSpPr>
        <p:spPr>
          <a:xfrm>
            <a:off x="6393072" y="2516095"/>
            <a:ext cx="1528631" cy="426717"/>
          </a:xfrm>
          <a:prstGeom prst="wedgeRectCallout">
            <a:avLst>
              <a:gd name="adj1" fmla="val 13283"/>
              <a:gd name="adj2" fmla="val -8444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회수조치 미 이행 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축산물위생감시원으로 하여금 압류</a:t>
            </a:r>
            <a:r>
              <a:rPr lang="en-US" altLang="ko-KR" sz="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·</a:t>
            </a:r>
            <a:r>
              <a:rPr lang="ko-KR" altLang="en-US" sz="800" dirty="0">
                <a:solidFill>
                  <a:schemeClr val="tx1"/>
                </a:solidFill>
              </a:rPr>
              <a:t>폐기하게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02909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132">
            <a:extLst>
              <a:ext uri="{FF2B5EF4-FFF2-40B4-BE49-F238E27FC236}">
                <a16:creationId xmlns:a16="http://schemas.microsoft.com/office/drawing/2014/main" id="{2A0D6C57-FE44-4D88-93D1-497AACEB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28794"/>
              </p:ext>
            </p:extLst>
          </p:nvPr>
        </p:nvGraphicFramePr>
        <p:xfrm>
          <a:off x="127635" y="1180316"/>
          <a:ext cx="965073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843724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왈왈왈왈왈왈왈왈왈왈왈왈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판매자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농식품부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국립수의과학검역원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34871"/>
                  </a:ext>
                </a:extLst>
              </a:tr>
              <a:tr h="97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</a:t>
                      </a:r>
                      <a:r>
                        <a:rPr lang="ko-KR" altLang="ko-KR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65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579FB-8B6E-445E-BD8C-5915E7B7A403}"/>
              </a:ext>
            </a:extLst>
          </p:cNvPr>
          <p:cNvSpPr txBox="1"/>
          <p:nvPr/>
        </p:nvSpPr>
        <p:spPr>
          <a:xfrm>
            <a:off x="127635" y="111780"/>
            <a:ext cx="23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세부 </a:t>
            </a:r>
            <a:r>
              <a:rPr lang="en-US" altLang="ko-KR" sz="2400" b="1" dirty="0">
                <a:latin typeface="+mj-ea"/>
                <a:ea typeface="+mj-ea"/>
              </a:rPr>
              <a:t>Process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128516AC-458E-45F7-988B-D51A8247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39732"/>
              </p:ext>
            </p:extLst>
          </p:nvPr>
        </p:nvGraphicFramePr>
        <p:xfrm>
          <a:off x="2328023" y="4807736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해외정보수집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C17CEDF4-40A5-44C2-919F-4A76E189F17E}"/>
              </a:ext>
            </a:extLst>
          </p:cNvPr>
          <p:cNvSpPr txBox="1"/>
          <p:nvPr/>
        </p:nvSpPr>
        <p:spPr>
          <a:xfrm>
            <a:off x="5508963" y="20930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P1.1.1</a:t>
            </a:r>
            <a:endParaRPr lang="ko-KR" altLang="en-US" b="1" dirty="0">
              <a:latin typeface="+mj-ea"/>
              <a:ea typeface="+mj-ea"/>
            </a:endParaRPr>
          </a:p>
        </p:txBody>
      </p:sp>
      <p:graphicFrame>
        <p:nvGraphicFramePr>
          <p:cNvPr id="42" name="표 132">
            <a:extLst>
              <a:ext uri="{FF2B5EF4-FFF2-40B4-BE49-F238E27FC236}">
                <a16:creationId xmlns:a16="http://schemas.microsoft.com/office/drawing/2014/main" id="{483D0758-AC7B-4C17-AA24-416041F1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22681"/>
              </p:ext>
            </p:extLst>
          </p:nvPr>
        </p:nvGraphicFramePr>
        <p:xfrm>
          <a:off x="127635" y="765581"/>
          <a:ext cx="965073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896603780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53360412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145309718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1317317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14097416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1614886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자발적회수관리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91917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E30D5AB-EAFE-424B-B2D5-E3FEADAD7265}"/>
              </a:ext>
            </a:extLst>
          </p:cNvPr>
          <p:cNvSpPr/>
          <p:nvPr/>
        </p:nvSpPr>
        <p:spPr>
          <a:xfrm>
            <a:off x="1399142" y="479249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F1C762C4-B312-4B28-92EB-3AE205B037C0}"/>
              </a:ext>
            </a:extLst>
          </p:cNvPr>
          <p:cNvSpPr/>
          <p:nvPr/>
        </p:nvSpPr>
        <p:spPr>
          <a:xfrm rot="5400000">
            <a:off x="9157139" y="2490722"/>
            <a:ext cx="369334" cy="27676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F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7DFA14-C6DE-4795-A32E-EC43A153B2EF}"/>
              </a:ext>
            </a:extLst>
          </p:cNvPr>
          <p:cNvCxnSpPr>
            <a:cxnSpLocks/>
            <a:stCxn id="6" idx="6"/>
            <a:endCxn id="48" idx="1"/>
          </p:cNvCxnSpPr>
          <p:nvPr/>
        </p:nvCxnSpPr>
        <p:spPr>
          <a:xfrm>
            <a:off x="1856342" y="5021096"/>
            <a:ext cx="471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C5177CF7-20CC-4113-9380-C196BDA37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95380"/>
              </p:ext>
            </p:extLst>
          </p:nvPr>
        </p:nvGraphicFramePr>
        <p:xfrm>
          <a:off x="3922702" y="4807736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정보가공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0" name="표 3">
            <a:extLst>
              <a:ext uri="{FF2B5EF4-FFF2-40B4-BE49-F238E27FC236}">
                <a16:creationId xmlns:a16="http://schemas.microsoft.com/office/drawing/2014/main" id="{65D99361-4AAE-4EC5-8410-51B312AD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75500"/>
              </p:ext>
            </p:extLst>
          </p:nvPr>
        </p:nvGraphicFramePr>
        <p:xfrm>
          <a:off x="5517381" y="4807736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파일작성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B13B2F6D-F6BC-44EF-B41F-AAF9E220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3510"/>
              </p:ext>
            </p:extLst>
          </p:nvPr>
        </p:nvGraphicFramePr>
        <p:xfrm>
          <a:off x="7112060" y="4746565"/>
          <a:ext cx="112299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홈페이지 게시판에 게재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graphicFrame>
        <p:nvGraphicFramePr>
          <p:cNvPr id="32" name="표 3">
            <a:extLst>
              <a:ext uri="{FF2B5EF4-FFF2-40B4-BE49-F238E27FC236}">
                <a16:creationId xmlns:a16="http://schemas.microsoft.com/office/drawing/2014/main" id="{DC2106CC-94DF-4AB3-AE85-21DF355F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69083"/>
              </p:ext>
            </p:extLst>
          </p:nvPr>
        </p:nvGraphicFramePr>
        <p:xfrm>
          <a:off x="7112060" y="2346689"/>
          <a:ext cx="112299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2">
                  <a:extLst>
                    <a:ext uri="{9D8B030D-6E8A-4147-A177-3AD203B41FA5}">
                      <a16:colId xmlns:a16="http://schemas.microsoft.com/office/drawing/2014/main" val="121093875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1564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P1.1.1.1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정보참조</a:t>
                      </a:r>
                      <a:endParaRPr lang="en-US" altLang="ko-KR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051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A02B20-C7F4-49A4-93AF-59BA8EE24D39}"/>
              </a:ext>
            </a:extLst>
          </p:cNvPr>
          <p:cNvCxnSpPr>
            <a:cxnSpLocks/>
            <a:stCxn id="32" idx="3"/>
            <a:endCxn id="11" idx="2"/>
          </p:cNvCxnSpPr>
          <p:nvPr/>
        </p:nvCxnSpPr>
        <p:spPr>
          <a:xfrm flipV="1">
            <a:off x="8235057" y="2559913"/>
            <a:ext cx="968367" cy="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EE7755-7356-49B8-A928-D0C48E0FF07D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7673558" y="2773409"/>
            <a:ext cx="0" cy="19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FBC55BA-BEA3-47DC-A3BF-542C9601A42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6640378" y="5020885"/>
            <a:ext cx="471682" cy="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9527203-34D7-4BA6-8A23-361E42D2617D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045699" y="5021096"/>
            <a:ext cx="47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F41391-0EE4-40D9-846A-B834FE97CEE4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>
            <a:off x="3451020" y="5021096"/>
            <a:ext cx="47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017514F7-30F1-4004-BE08-E8EE489ED847}"/>
              </a:ext>
            </a:extLst>
          </p:cNvPr>
          <p:cNvSpPr/>
          <p:nvPr/>
        </p:nvSpPr>
        <p:spPr>
          <a:xfrm>
            <a:off x="2711617" y="4547927"/>
            <a:ext cx="192288" cy="192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/위쪽 50">
            <a:extLst>
              <a:ext uri="{FF2B5EF4-FFF2-40B4-BE49-F238E27FC236}">
                <a16:creationId xmlns:a16="http://schemas.microsoft.com/office/drawing/2014/main" id="{9E5DE450-5ED4-46F2-AC54-6CCA959A6BD1}"/>
              </a:ext>
            </a:extLst>
          </p:cNvPr>
          <p:cNvSpPr/>
          <p:nvPr/>
        </p:nvSpPr>
        <p:spPr>
          <a:xfrm rot="5400000">
            <a:off x="2776135" y="4544731"/>
            <a:ext cx="127770" cy="127770"/>
          </a:xfrm>
          <a:prstGeom prst="leftUpArrow">
            <a:avLst>
              <a:gd name="adj1" fmla="val 6362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6474E9-A635-4D3F-99DA-5712D0AD6517}"/>
              </a:ext>
            </a:extLst>
          </p:cNvPr>
          <p:cNvSpPr txBox="1"/>
          <p:nvPr/>
        </p:nvSpPr>
        <p:spPr>
          <a:xfrm>
            <a:off x="2807761" y="4544730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i="1" dirty="0"/>
              <a:t>4</a:t>
            </a:r>
            <a:r>
              <a:rPr lang="ko-KR" altLang="en-US" sz="700" b="1" i="1" dirty="0"/>
              <a:t>일</a:t>
            </a:r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F51D3E8E-E13E-4423-87EE-E246BDF9357B}"/>
              </a:ext>
            </a:extLst>
          </p:cNvPr>
          <p:cNvSpPr/>
          <p:nvPr/>
        </p:nvSpPr>
        <p:spPr>
          <a:xfrm>
            <a:off x="5432132" y="5296622"/>
            <a:ext cx="1212056" cy="184740"/>
          </a:xfrm>
          <a:prstGeom prst="wedgeRectCallout">
            <a:avLst>
              <a:gd name="adj1" fmla="val 3264"/>
              <a:gd name="adj2" fmla="val -8315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아래한글 파일 작성</a:t>
            </a: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C2C9D305-0E95-4A11-AC5C-655B40BCA9FF}"/>
              </a:ext>
            </a:extLst>
          </p:cNvPr>
          <p:cNvSpPr/>
          <p:nvPr/>
        </p:nvSpPr>
        <p:spPr>
          <a:xfrm>
            <a:off x="7023000" y="5384784"/>
            <a:ext cx="1754287" cy="426295"/>
          </a:xfrm>
          <a:prstGeom prst="wedgeRectCallout">
            <a:avLst>
              <a:gd name="adj1" fmla="val -13025"/>
              <a:gd name="adj2" fmla="val -7197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검역원 홈페이지 게시판에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게제함으로써</a:t>
            </a:r>
            <a:r>
              <a:rPr lang="ko-KR" altLang="en-US" sz="800" dirty="0">
                <a:solidFill>
                  <a:schemeClr val="tx1"/>
                </a:solidFill>
              </a:rPr>
              <a:t> 농림수산식품부 보고 갈음</a:t>
            </a:r>
          </a:p>
        </p:txBody>
      </p:sp>
      <p:sp>
        <p:nvSpPr>
          <p:cNvPr id="63" name="말풍선: 사각형 62">
            <a:extLst>
              <a:ext uri="{FF2B5EF4-FFF2-40B4-BE49-F238E27FC236}">
                <a16:creationId xmlns:a16="http://schemas.microsoft.com/office/drawing/2014/main" id="{AE6DB4AC-3222-4804-8284-09C32941967F}"/>
              </a:ext>
            </a:extLst>
          </p:cNvPr>
          <p:cNvSpPr/>
          <p:nvPr/>
        </p:nvSpPr>
        <p:spPr>
          <a:xfrm>
            <a:off x="1571146" y="5360357"/>
            <a:ext cx="1878002" cy="426295"/>
          </a:xfrm>
          <a:prstGeom prst="wedgeRectCallout">
            <a:avLst>
              <a:gd name="adj1" fmla="val 20069"/>
              <a:gd name="adj2" fmla="val -8035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</a:rPr>
              <a:t>OIE, WTO </a:t>
            </a:r>
            <a:r>
              <a:rPr lang="ko-KR" altLang="en-US" sz="800" dirty="0">
                <a:solidFill>
                  <a:schemeClr val="tx1"/>
                </a:solidFill>
              </a:rPr>
              <a:t>등 해외관련 사이트 검색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해외파견 농무관을 통한 정보 수집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398877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432</Words>
  <Application>Microsoft Office PowerPoint</Application>
  <PresentationFormat>A4 용지(210x297mm)</PresentationFormat>
  <Paragraphs>376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농림부 수입쇠고기 유통이력관리 구축 프로세스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PC16</cp:lastModifiedBy>
  <cp:revision>293</cp:revision>
  <dcterms:created xsi:type="dcterms:W3CDTF">2021-05-18T14:24:34Z</dcterms:created>
  <dcterms:modified xsi:type="dcterms:W3CDTF">2021-05-20T11:22:45Z</dcterms:modified>
</cp:coreProperties>
</file>