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69" r:id="rId6"/>
    <p:sldId id="275" r:id="rId7"/>
    <p:sldId id="258" r:id="rId8"/>
    <p:sldId id="259" r:id="rId9"/>
    <p:sldId id="260" r:id="rId10"/>
    <p:sldId id="261" r:id="rId11"/>
    <p:sldId id="262" r:id="rId12"/>
    <p:sldId id="265" r:id="rId13"/>
    <p:sldId id="263" r:id="rId14"/>
    <p:sldId id="264" r:id="rId15"/>
    <p:sldId id="266" r:id="rId16"/>
    <p:sldId id="267" r:id="rId17"/>
    <p:sldId id="268" r:id="rId18"/>
    <p:sldId id="270" r:id="rId19"/>
    <p:sldId id="272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웹 어플리케이션 기초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어플리케이션 서버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어플리케이션 서버 방식의 요청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메모리 사용량 및 프로세스 관리 부하 감소로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전체적인 처리량 높음</a:t>
            </a:r>
            <a:endParaRPr lang="en-US" altLang="ko-KR" dirty="0" smtClean="0"/>
          </a:p>
          <a:p>
            <a:r>
              <a:rPr lang="ko-KR" altLang="en-US" dirty="0" smtClean="0"/>
              <a:t>웹 어플리케이션 서버</a:t>
            </a:r>
            <a:r>
              <a:rPr lang="en-US" altLang="ko-KR" dirty="0" smtClean="0"/>
              <a:t>(WAS)</a:t>
            </a:r>
            <a:r>
              <a:rPr lang="ko-KR" altLang="en-US" dirty="0" smtClean="0"/>
              <a:t>웹을 위한 연결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프로그래밍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데이터베이스 연동과 같이 어플리케이션을 구현하는데 필요한 기능 제공</a:t>
            </a:r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912932" y="1881182"/>
            <a:ext cx="1079501" cy="76200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849294" y="2285992"/>
            <a:ext cx="100013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00100" y="2088173"/>
            <a:ext cx="563573" cy="483571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349622" y="1785926"/>
            <a:ext cx="1722443" cy="928694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dirty="0"/>
              <a:t>어플리케이션</a:t>
            </a:r>
          </a:p>
          <a:p>
            <a:pPr algn="ctr"/>
            <a:r>
              <a:rPr lang="ko-KR" altLang="en-US" sz="2000" dirty="0" smtClean="0"/>
              <a:t>서버</a:t>
            </a:r>
            <a:r>
              <a:rPr lang="en-US" altLang="ko-KR" sz="2000" dirty="0" smtClean="0"/>
              <a:t>(WAS)</a:t>
            </a:r>
            <a:endParaRPr lang="ko-KR" altLang="en-US" sz="2000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199212" y="1500174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프로그램</a:t>
            </a:r>
            <a:r>
              <a:rPr lang="en-US" altLang="ko-KR" sz="2000"/>
              <a:t>1</a:t>
            </a:r>
            <a:endParaRPr lang="ko-KR" altLang="en-US" sz="20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199212" y="2048892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프로그램</a:t>
            </a:r>
            <a:r>
              <a:rPr lang="en-US" altLang="ko-KR" sz="2000"/>
              <a:t>2</a:t>
            </a:r>
            <a:endParaRPr lang="ko-KR" altLang="en-US" sz="200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207143" y="2586029"/>
            <a:ext cx="1365253" cy="4143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dirty="0"/>
              <a:t>프로그램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cxnSp>
        <p:nvCxnSpPr>
          <p:cNvPr id="11" name="AutoShape 12"/>
          <p:cNvCxnSpPr>
            <a:cxnSpLocks noChangeShapeType="1"/>
            <a:stCxn id="4" idx="3"/>
            <a:endCxn id="7" idx="1"/>
          </p:cNvCxnSpPr>
          <p:nvPr/>
        </p:nvCxnSpPr>
        <p:spPr bwMode="auto">
          <a:xfrm flipV="1">
            <a:off x="2992433" y="2250273"/>
            <a:ext cx="357189" cy="119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2" name="AutoShape 13"/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5072065" y="1707346"/>
            <a:ext cx="1127147" cy="54292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3" name="AutoShape 14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5072065" y="2250273"/>
            <a:ext cx="1127147" cy="579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" name="AutoShape 15"/>
          <p:cNvCxnSpPr>
            <a:cxnSpLocks noChangeShapeType="1"/>
            <a:stCxn id="7" idx="3"/>
            <a:endCxn id="10" idx="1"/>
          </p:cNvCxnSpPr>
          <p:nvPr/>
        </p:nvCxnSpPr>
        <p:spPr bwMode="auto">
          <a:xfrm>
            <a:off x="5072065" y="2250273"/>
            <a:ext cx="1135078" cy="54292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코드 방식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 방식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4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10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latin typeface="바탕"/>
                          <a:ea typeface="맑은 고딕"/>
                          <a:cs typeface="Times New Roman"/>
                        </a:rPr>
                        <a:t>비교 항목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실행코드 방식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방식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코드형태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된 실행 프로그램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되지 않은 스크립트 코드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실행방식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컴파일 된 기계어 코드 직접 실행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코드를 해석한 뒤 실행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코드 변경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소스 코드를 다시 컴파일 해야 함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.</a:t>
                      </a:r>
                      <a:endParaRPr lang="ko-KR" sz="20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스크립트 코드만 고치면 됨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.</a:t>
                      </a:r>
                      <a:endParaRPr lang="ko-KR" sz="2000" kern="100">
                        <a:latin typeface="바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66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종류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C </a:t>
                      </a: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기반 </a:t>
                      </a:r>
                      <a:r>
                        <a:rPr lang="en-US" sz="2000" kern="100">
                          <a:latin typeface="바탕"/>
                          <a:ea typeface="맑은 고딕"/>
                          <a:cs typeface="Times New Roman"/>
                        </a:rPr>
                        <a:t>CGI </a:t>
                      </a:r>
                      <a:r>
                        <a:rPr lang="ko-KR" sz="2000" kern="100">
                          <a:latin typeface="바탕"/>
                          <a:ea typeface="맑은 고딕"/>
                          <a:cs typeface="Times New Roman"/>
                        </a:rPr>
                        <a:t>프로그램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JSP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ASP.net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2000" kern="100" dirty="0" err="1">
                          <a:latin typeface="바탕"/>
                          <a:ea typeface="맑은 고딕"/>
                          <a:cs typeface="Times New Roman"/>
                        </a:rPr>
                        <a:t>PHP</a:t>
                      </a:r>
                      <a:r>
                        <a:rPr lang="en-US" sz="2000" kern="100" dirty="0">
                          <a:latin typeface="바탕"/>
                          <a:ea typeface="맑은 고딕"/>
                          <a:cs typeface="Times New Roman"/>
                        </a:rPr>
                        <a:t>, Ruby </a:t>
                      </a:r>
                      <a:r>
                        <a:rPr lang="ko-KR" sz="2000" kern="100" dirty="0">
                          <a:latin typeface="바탕"/>
                          <a:ea typeface="맑은 고딕"/>
                          <a:cs typeface="Times New Roman"/>
                        </a:rPr>
                        <a:t>등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방식과 실행 코드 방식의 실행 흐름</a:t>
            </a:r>
            <a:endParaRPr lang="ko-KR" altLang="en-US" dirty="0"/>
          </a:p>
        </p:txBody>
      </p:sp>
      <p:sp>
        <p:nvSpPr>
          <p:cNvPr id="25" name="내용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 코드 방식의 실행 흐름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스크립트 방식의 실행 흐름</a:t>
            </a:r>
            <a:endParaRPr lang="ko-KR" alt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95353" y="1652908"/>
            <a:ext cx="153350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웹 브라우저</a:t>
            </a:r>
          </a:p>
          <a:p>
            <a:r>
              <a:rPr lang="ko-KR" altLang="en-US" sz="2000"/>
              <a:t>요청 전송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986249" y="1652908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웹 서버</a:t>
            </a:r>
          </a:p>
          <a:p>
            <a:r>
              <a:rPr lang="ko-KR" altLang="en-US" sz="2000"/>
              <a:t>요청 받음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915075" y="1643050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프로그램</a:t>
            </a:r>
          </a:p>
          <a:p>
            <a:r>
              <a:rPr lang="ko-KR" altLang="en-US" sz="2000"/>
              <a:t>실행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895353" y="3758789"/>
            <a:ext cx="153350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/>
              <a:t>웹 브라우저</a:t>
            </a:r>
          </a:p>
          <a:p>
            <a:r>
              <a:rPr lang="ko-KR" altLang="en-US" sz="2000" dirty="0"/>
              <a:t>요청 전송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914811" y="3758789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/>
              <a:t>웹 서버</a:t>
            </a:r>
          </a:p>
          <a:p>
            <a:r>
              <a:rPr lang="ko-KR" altLang="en-US" sz="2000" dirty="0"/>
              <a:t>요청 받음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4791400" y="3758789"/>
            <a:ext cx="1852302" cy="11704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 dirty="0" err="1"/>
              <a:t>스크립트코드</a:t>
            </a:r>
            <a:endParaRPr lang="ko-KR" altLang="en-US" sz="2000" dirty="0"/>
          </a:p>
          <a:p>
            <a:r>
              <a:rPr lang="ko-KR" altLang="en-US" sz="2000" dirty="0"/>
              <a:t>번역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129653" y="3758789"/>
            <a:ext cx="1371437" cy="11704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ko-KR" altLang="en-US" sz="2000"/>
              <a:t>번역된</a:t>
            </a:r>
          </a:p>
          <a:p>
            <a:r>
              <a:rPr lang="ko-KR" altLang="en-US" sz="2000"/>
              <a:t>코드실행</a:t>
            </a:r>
          </a:p>
        </p:txBody>
      </p:sp>
      <p:cxnSp>
        <p:nvCxnSpPr>
          <p:cNvPr id="12" name="AutoShape 15"/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2428860" y="2238113"/>
            <a:ext cx="55738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" name="AutoShape 16"/>
          <p:cNvCxnSpPr>
            <a:cxnSpLocks noChangeShapeType="1"/>
            <a:stCxn id="6" idx="3"/>
            <a:endCxn id="7" idx="1"/>
          </p:cNvCxnSpPr>
          <p:nvPr/>
        </p:nvCxnSpPr>
        <p:spPr bwMode="auto">
          <a:xfrm flipV="1">
            <a:off x="4357686" y="2228255"/>
            <a:ext cx="557389" cy="9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" name="AutoShape 17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2428860" y="4343994"/>
            <a:ext cx="48595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AutoShape 18"/>
          <p:cNvCxnSpPr>
            <a:cxnSpLocks noChangeShapeType="1"/>
            <a:stCxn id="9" idx="3"/>
            <a:endCxn id="10" idx="1"/>
          </p:cNvCxnSpPr>
          <p:nvPr/>
        </p:nvCxnSpPr>
        <p:spPr bwMode="auto">
          <a:xfrm>
            <a:off x="4286248" y="4343994"/>
            <a:ext cx="50515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" name="AutoShape 19"/>
          <p:cNvCxnSpPr>
            <a:cxnSpLocks noChangeShapeType="1"/>
            <a:stCxn id="10" idx="3"/>
            <a:endCxn id="11" idx="1"/>
          </p:cNvCxnSpPr>
          <p:nvPr/>
        </p:nvCxnSpPr>
        <p:spPr bwMode="auto">
          <a:xfrm>
            <a:off x="6643702" y="4343994"/>
            <a:ext cx="485951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Uniform Resource Locator</a:t>
            </a:r>
          </a:p>
          <a:p>
            <a:r>
              <a:rPr lang="ko-KR" altLang="en-US" dirty="0" smtClean="0"/>
              <a:t>구성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dirty="0" err="1" smtClean="0"/>
              <a:t>http://www.google.com/search?hl=en&amp;q=jsp&amp;aq=f&amp;oq=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프로토콜</a:t>
            </a:r>
            <a:r>
              <a:rPr lang="en-US" altLang="ko-KR" dirty="0" smtClean="0"/>
              <a:t>: http</a:t>
            </a:r>
          </a:p>
          <a:p>
            <a:pPr lvl="2"/>
            <a:r>
              <a:rPr lang="ko-KR" altLang="en-US" dirty="0" smtClean="0"/>
              <a:t>호스트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www.google.com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포트</a:t>
            </a:r>
            <a:r>
              <a:rPr lang="en-US" altLang="ko-KR" dirty="0" smtClean="0"/>
              <a:t>: 80 (http </a:t>
            </a:r>
            <a:r>
              <a:rPr lang="ko-KR" altLang="en-US" dirty="0" smtClean="0"/>
              <a:t>프로토콜의 기본 포트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경로</a:t>
            </a:r>
            <a:r>
              <a:rPr lang="en-US" altLang="ko-KR" dirty="0" smtClean="0"/>
              <a:t>: /search</a:t>
            </a:r>
          </a:p>
          <a:p>
            <a:pPr lvl="2"/>
            <a:r>
              <a:rPr lang="ko-KR" altLang="en-US" dirty="0" err="1" smtClean="0"/>
              <a:t>쿼리문자열</a:t>
            </a:r>
            <a:r>
              <a:rPr lang="en-US" altLang="ko-KR" dirty="0" smtClean="0"/>
              <a:t>: </a:t>
            </a:r>
            <a:r>
              <a:rPr lang="en-US" dirty="0" smtClean="0"/>
              <a:t>hl=</a:t>
            </a:r>
            <a:r>
              <a:rPr lang="en-US" dirty="0" err="1" smtClean="0"/>
              <a:t>en&amp;q</a:t>
            </a:r>
            <a:r>
              <a:rPr lang="en-US" dirty="0" smtClean="0"/>
              <a:t>=</a:t>
            </a:r>
            <a:r>
              <a:rPr lang="en-US" dirty="0" err="1" smtClean="0"/>
              <a:t>jsp&amp;aq</a:t>
            </a:r>
            <a:r>
              <a:rPr lang="en-US" dirty="0" smtClean="0"/>
              <a:t>=</a:t>
            </a:r>
            <a:r>
              <a:rPr lang="en-US" dirty="0" err="1" smtClean="0"/>
              <a:t>f&amp;oq</a:t>
            </a:r>
            <a:r>
              <a:rPr lang="en-US" dirty="0" smtClean="0"/>
              <a:t>=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URL</a:t>
            </a:r>
            <a:r>
              <a:rPr lang="ko-KR" altLang="en-US" dirty="0" smtClean="0"/>
              <a:t>은 웹 어플리케이션에 요청을 구분하기 위한 용도로 사용됨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68580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[</a:t>
            </a:r>
            <a:r>
              <a:rPr lang="ko-KR" altLang="en-US" dirty="0" smtClean="0"/>
              <a:t>프로토콜</a:t>
            </a:r>
            <a:r>
              <a:rPr lang="en-US" dirty="0" smtClean="0"/>
              <a:t>]://[</a:t>
            </a:r>
            <a:r>
              <a:rPr lang="ko-KR" altLang="en-US" dirty="0" smtClean="0"/>
              <a:t>호스트</a:t>
            </a:r>
            <a:r>
              <a:rPr lang="en-US" dirty="0" smtClean="0"/>
              <a:t>][:</a:t>
            </a:r>
            <a:r>
              <a:rPr lang="ko-KR" altLang="en-US" dirty="0" smtClean="0"/>
              <a:t>포트</a:t>
            </a:r>
            <a:r>
              <a:rPr lang="en-US" dirty="0" smtClean="0"/>
              <a:t>][</a:t>
            </a:r>
            <a:r>
              <a:rPr lang="ko-KR" altLang="en-US" dirty="0" smtClean="0"/>
              <a:t>경로</a:t>
            </a:r>
            <a:r>
              <a:rPr lang="en-US" dirty="0" smtClean="0"/>
              <a:t>][</a:t>
            </a:r>
            <a:r>
              <a:rPr lang="ko-KR" altLang="en-US" dirty="0" smtClean="0"/>
              <a:t>파일명</a:t>
            </a:r>
            <a:r>
              <a:rPr lang="en-US" dirty="0" smtClean="0"/>
              <a:t>][.</a:t>
            </a:r>
            <a:r>
              <a:rPr lang="ko-KR" altLang="en-US" dirty="0" err="1" smtClean="0"/>
              <a:t>확장자</a:t>
            </a:r>
            <a:r>
              <a:rPr lang="en-US" dirty="0" smtClean="0"/>
              <a:t>][</a:t>
            </a:r>
            <a:r>
              <a:rPr lang="ko-KR" altLang="en-US" dirty="0" err="1" smtClean="0"/>
              <a:t>쿼리문자열</a:t>
            </a:r>
            <a:r>
              <a:rPr lang="en-US" dirty="0" smtClean="0"/>
              <a:t>]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서블릿과 </a:t>
            </a:r>
            <a:r>
              <a:rPr lang="en-US" altLang="ko-KR" dirty="0" err="1" smtClean="0"/>
              <a:t>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자바를 만든 </a:t>
            </a:r>
            <a:r>
              <a:rPr lang="en-US" altLang="ko-KR" dirty="0" smtClean="0"/>
              <a:t>Sun</a:t>
            </a:r>
            <a:r>
              <a:rPr lang="ko-KR" altLang="en-US" dirty="0" smtClean="0"/>
              <a:t>에서 정한 웹 개발 표준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서블릿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실행 코드 방식의 특징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JavaServer</a:t>
            </a:r>
            <a:r>
              <a:rPr lang="en-US" altLang="ko-KR" dirty="0" smtClean="0"/>
              <a:t> Pages) : </a:t>
            </a:r>
            <a:r>
              <a:rPr lang="ko-KR" altLang="en-US" dirty="0" smtClean="0"/>
              <a:t>스크립트 코드 방식의 특징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기반 스크립트 언어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자바의 기능을 그대로 사용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HTTP</a:t>
            </a:r>
            <a:r>
              <a:rPr lang="ko-KR" altLang="en-US" dirty="0" smtClean="0"/>
              <a:t>에 대한 클라이언트의 요청 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응답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어플리케이션에서 결과 화면을 생성할 때 주로 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어플리케이션을 실행할 수 있는 컨테이너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와 서블릿을 실행해 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웹 컨테이너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톰캣</a:t>
            </a:r>
            <a:r>
              <a:rPr lang="en-US" altLang="ko-KR" dirty="0" smtClean="0"/>
              <a:t>(Tomcat) : </a:t>
            </a:r>
            <a:r>
              <a:rPr lang="en-US" dirty="0" smtClean="0"/>
              <a:t>http://tomcat.apache.org/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제티</a:t>
            </a:r>
            <a:r>
              <a:rPr lang="en-US" altLang="ko-KR" dirty="0" smtClean="0"/>
              <a:t>(Jetty) : </a:t>
            </a:r>
            <a:r>
              <a:rPr lang="en-US" dirty="0" smtClean="0"/>
              <a:t>http://www.mortbay.org/jetty/</a:t>
            </a:r>
            <a:endParaRPr lang="ko-KR" altLang="en-US" dirty="0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928662" y="2000240"/>
            <a:ext cx="2714644" cy="1498514"/>
          </a:xfrm>
          <a:prstGeom prst="roundRect">
            <a:avLst>
              <a:gd name="adj" fmla="val 765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ko-KR" altLang="en-US"/>
              <a:t>웹 콘테이너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071536" y="2432039"/>
            <a:ext cx="1125081" cy="867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JSP</a:t>
            </a:r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357422" y="2432039"/>
            <a:ext cx="1125081" cy="8674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서블릿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를 사용하는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언어에 기반하기 때문에 플랫폼에 독립적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등 </a:t>
            </a:r>
            <a:r>
              <a:rPr lang="ko-KR" altLang="en-US" dirty="0" err="1" smtClean="0"/>
              <a:t>운영체제에</a:t>
            </a:r>
            <a:r>
              <a:rPr lang="ko-KR" altLang="en-US" dirty="0" smtClean="0"/>
              <a:t> 상관없이 동작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자바 언어에 대한 깊은 이해 없이도 초기 학습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스크립트 언어는 상대적으로 자바 언어보다 단순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스프링</a:t>
            </a:r>
            <a:r>
              <a:rPr lang="en-US" altLang="ko-KR" dirty="0" smtClean="0"/>
              <a:t>(Spring)</a:t>
            </a:r>
            <a:r>
              <a:rPr lang="ko-KR" altLang="en-US" dirty="0" smtClean="0"/>
              <a:t>이나 스트러츠</a:t>
            </a:r>
            <a:r>
              <a:rPr lang="en-US" altLang="ko-KR" dirty="0" smtClean="0"/>
              <a:t>(Struts)</a:t>
            </a:r>
            <a:r>
              <a:rPr lang="ko-KR" altLang="en-US" dirty="0" smtClean="0"/>
              <a:t>와 같은 프레임워크와 완벽하게 연동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Cannot load JDBC driver class </a:t>
            </a:r>
            <a:r>
              <a:rPr lang="en-US" altLang="ko-KR" dirty="0" smtClean="0"/>
              <a:t>'</a:t>
            </a:r>
            <a:r>
              <a:rPr lang="en-US" altLang="ko-KR" dirty="0" err="1" smtClean="0"/>
              <a:t>oracle.jdbc.driver.OracleDriver</a:t>
            </a:r>
            <a:r>
              <a:rPr lang="en-US" altLang="ko-KR" dirty="0" smtClean="0"/>
              <a:t>'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C:\</a:t>
            </a:r>
            <a:r>
              <a:rPr lang="en-US" altLang="ko-KR" b="1" dirty="0"/>
              <a:t>oraclexe\app\oracle\product\11.2.0\server\jdbc\lib</a:t>
            </a:r>
            <a:endParaRPr lang="ko-KR" altLang="en-US" dirty="0"/>
          </a:p>
          <a:p>
            <a:r>
              <a:rPr lang="ko-KR" altLang="en-US" dirty="0"/>
              <a:t>오라클 </a:t>
            </a:r>
            <a:r>
              <a:rPr lang="en-US" altLang="ko-KR" dirty="0"/>
              <a:t>DB </a:t>
            </a:r>
            <a:r>
              <a:rPr lang="ko-KR" altLang="en-US" dirty="0"/>
              <a:t>가 설치된 경로로 들어가 </a:t>
            </a:r>
            <a:r>
              <a:rPr lang="en-US" altLang="ko-KR" dirty="0"/>
              <a:t>ojdbc6.jar </a:t>
            </a:r>
            <a:r>
              <a:rPr lang="ko-KR" altLang="en-US" dirty="0"/>
              <a:t>를 복사한다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 </a:t>
            </a:r>
          </a:p>
          <a:p>
            <a:r>
              <a:rPr lang="en-US" altLang="ko-KR" dirty="0"/>
              <a:t>C:\</a:t>
            </a:r>
            <a:r>
              <a:rPr lang="en-US" altLang="ko-KR" b="1" dirty="0"/>
              <a:t>apache-tomcat-8.0.37\lib</a:t>
            </a:r>
            <a:endParaRPr lang="ko-KR" altLang="en-US" dirty="0"/>
          </a:p>
          <a:p>
            <a:r>
              <a:rPr lang="ko-KR" altLang="en-US" dirty="0" err="1"/>
              <a:t>톰캣이</a:t>
            </a:r>
            <a:r>
              <a:rPr lang="ko-KR" altLang="en-US" dirty="0"/>
              <a:t> 설치된 </a:t>
            </a:r>
            <a:r>
              <a:rPr lang="ko-KR" altLang="en-US" dirty="0" err="1"/>
              <a:t>경로안에</a:t>
            </a:r>
            <a:r>
              <a:rPr lang="ko-KR" altLang="en-US" dirty="0"/>
              <a:t> 복사하여 넣어준 후 다시 서버를 실행시킨다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22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/chap02/</a:t>
            </a:r>
            <a:r>
              <a:rPr lang="en-US" altLang="ko-KR" dirty="0" err="1" smtClean="0"/>
              <a:t>time.jsp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&lt;%@ page </a:t>
            </a:r>
            <a:r>
              <a:rPr lang="en-US" altLang="ko-KR" dirty="0" err="1"/>
              <a:t>contentType</a:t>
            </a:r>
            <a:r>
              <a:rPr lang="en-US" altLang="ko-KR" dirty="0"/>
              <a:t>=</a:t>
            </a:r>
            <a:r>
              <a:rPr lang="en-US" altLang="ko-KR" i="1" dirty="0"/>
              <a:t>"text/html; charset=</a:t>
            </a:r>
            <a:r>
              <a:rPr lang="en-US" altLang="ko-KR" i="1" dirty="0" err="1"/>
              <a:t>euc-kr</a:t>
            </a:r>
            <a:r>
              <a:rPr lang="en-US" altLang="ko-KR" i="1" dirty="0"/>
              <a:t>" %&gt;</a:t>
            </a:r>
          </a:p>
          <a:p>
            <a:pPr marL="0" indent="0">
              <a:buNone/>
            </a:pPr>
            <a:r>
              <a:rPr lang="en-US" altLang="ko-KR" dirty="0"/>
              <a:t>&lt;%@ page import=</a:t>
            </a:r>
            <a:r>
              <a:rPr lang="en-US" altLang="ko-KR" i="1" dirty="0"/>
              <a:t>"</a:t>
            </a:r>
            <a:r>
              <a:rPr lang="en-US" altLang="ko-KR" i="1" dirty="0" err="1"/>
              <a:t>java.util.Date</a:t>
            </a:r>
            <a:r>
              <a:rPr lang="en-US" altLang="ko-KR" i="1" dirty="0"/>
              <a:t>" %&gt;</a:t>
            </a:r>
          </a:p>
          <a:p>
            <a:pPr marL="0" indent="0">
              <a:buNone/>
            </a:pPr>
            <a:r>
              <a:rPr lang="en-US" altLang="ko-KR" dirty="0"/>
              <a:t>&lt;%</a:t>
            </a:r>
          </a:p>
          <a:p>
            <a:pPr marL="0" indent="0">
              <a:buNone/>
            </a:pPr>
            <a:r>
              <a:rPr lang="en-US" altLang="ko-KR" dirty="0"/>
              <a:t>Date now = </a:t>
            </a:r>
            <a:r>
              <a:rPr lang="en-US" altLang="ko-KR" b="1" dirty="0"/>
              <a:t>new Date();</a:t>
            </a:r>
          </a:p>
          <a:p>
            <a:pPr marL="0" indent="0">
              <a:buNone/>
            </a:pPr>
            <a:r>
              <a:rPr lang="en-US" altLang="ko-KR" dirty="0"/>
              <a:t>%&gt;</a:t>
            </a:r>
          </a:p>
          <a:p>
            <a:pPr marL="0" indent="0">
              <a:buNone/>
            </a:pPr>
            <a:r>
              <a:rPr lang="en-US" altLang="ko-KR" dirty="0"/>
              <a:t>&lt;html&gt;</a:t>
            </a:r>
          </a:p>
          <a:p>
            <a:pPr marL="0" indent="0">
              <a:buNone/>
            </a:pPr>
            <a:r>
              <a:rPr lang="en-US" altLang="ko-KR" dirty="0"/>
              <a:t>&lt;head&gt;&lt;title&gt;</a:t>
            </a:r>
            <a:r>
              <a:rPr lang="ko-KR" altLang="en-US" dirty="0"/>
              <a:t>현재 시간</a:t>
            </a:r>
            <a:r>
              <a:rPr lang="en-US" altLang="ko-KR" dirty="0"/>
              <a:t>&lt;/title&gt;&lt;/head&gt;</a:t>
            </a:r>
          </a:p>
          <a:p>
            <a:pPr marL="0" indent="0">
              <a:buNone/>
            </a:pPr>
            <a:r>
              <a:rPr lang="en-US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현재 시각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&lt;%= now %&gt;</a:t>
            </a:r>
          </a:p>
          <a:p>
            <a:pPr marL="0" indent="0">
              <a:buNone/>
            </a:pPr>
            <a:r>
              <a:rPr lang="en-US" altLang="ko-KR" dirty="0"/>
              <a:t>&lt;/body&gt;</a:t>
            </a:r>
          </a:p>
          <a:p>
            <a:pPr marL="0" indent="0"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51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톰캣은</a:t>
            </a:r>
            <a:r>
              <a:rPr lang="ko-KR" altLang="en-US" dirty="0" smtClean="0"/>
              <a:t> 요청이 올 때마다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실행함</a:t>
            </a:r>
            <a:endParaRPr lang="ko-KR" altLang="en-US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3568" y="1700808"/>
            <a:ext cx="1368152" cy="11256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ko-KR" altLang="en-US" smtClean="0"/>
              <a:t>웹 브라우저</a:t>
            </a:r>
            <a:endParaRPr lang="ko-KR" alt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876256" y="1784865"/>
            <a:ext cx="1409696" cy="11256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ko-KR" altLang="en-US" dirty="0"/>
              <a:t>어플리케이션</a:t>
            </a:r>
          </a:p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267744" y="2073152"/>
            <a:ext cx="45365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267744" y="2668940"/>
            <a:ext cx="453650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2195736" y="1732439"/>
            <a:ext cx="5043192" cy="30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http://localhot:8090/chap02/time.jsp</a:t>
            </a:r>
            <a:endParaRPr lang="en-US" altLang="ko-KR" sz="1600" dirty="0"/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2507177" y="2813882"/>
            <a:ext cx="4251104" cy="30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3. HTTP </a:t>
            </a:r>
            <a:r>
              <a:rPr lang="ko-KR" altLang="en-US" sz="1600" dirty="0" smtClean="0"/>
              <a:t>응답 전송</a:t>
            </a:r>
            <a:endParaRPr lang="en-US" altLang="ko-KR" sz="1600" dirty="0"/>
          </a:p>
        </p:txBody>
      </p:sp>
      <p:sp>
        <p:nvSpPr>
          <p:cNvPr id="32" name="순서도: 카드 31"/>
          <p:cNvSpPr/>
          <p:nvPr/>
        </p:nvSpPr>
        <p:spPr>
          <a:xfrm>
            <a:off x="6869136" y="4351369"/>
            <a:ext cx="1440160" cy="851004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time.jsp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6" idx="2"/>
            <a:endCxn id="32" idx="0"/>
          </p:cNvCxnSpPr>
          <p:nvPr/>
        </p:nvCxnSpPr>
        <p:spPr>
          <a:xfrm>
            <a:off x="7581104" y="2910550"/>
            <a:ext cx="8112" cy="14408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6791227" y="3525342"/>
            <a:ext cx="936104" cy="30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실행</a:t>
            </a:r>
            <a:endParaRPr lang="en-US" altLang="ko-KR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0" y="55892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* </a:t>
            </a:r>
            <a:r>
              <a:rPr lang="en-US" altLang="ko-KR" dirty="0" err="1" smtClean="0"/>
              <a:t>time.jsp</a:t>
            </a:r>
            <a:r>
              <a:rPr lang="ko-KR" altLang="en-US" dirty="0" smtClean="0"/>
              <a:t>를 다시 실행하거나 새로 고침을 하면 화면에 표시되는 시간 값이 변경된다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실행할 때마다 결과가 다르므로 </a:t>
            </a:r>
            <a:r>
              <a:rPr lang="en-US" altLang="ko-KR" dirty="0" err="1" smtClean="0"/>
              <a:t>time.jsp</a:t>
            </a:r>
            <a:r>
              <a:rPr lang="ko-KR" altLang="en-US" dirty="0" smtClean="0"/>
              <a:t>는 동적 자원에 해당된다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* 실행할 때마다 매번 다른 결과가 표시되는 것은 웹 브라우저에 주소를 </a:t>
            </a:r>
            <a:r>
              <a:rPr lang="ko-KR" altLang="en-US" dirty="0"/>
              <a:t>입</a:t>
            </a:r>
            <a:r>
              <a:rPr lang="ko-KR" altLang="en-US" dirty="0" smtClean="0"/>
              <a:t>력할 </a:t>
            </a:r>
            <a:r>
              <a:rPr lang="ko-KR" altLang="en-US" dirty="0" smtClean="0"/>
              <a:t>때마다</a:t>
            </a:r>
            <a:endParaRPr lang="en-US" altLang="ko-KR" dirty="0" smtClean="0"/>
          </a:p>
          <a:p>
            <a:r>
              <a:rPr lang="ko-KR" altLang="en-US" dirty="0" err="1" smtClean="0"/>
              <a:t>톰캣이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를 매번 실행하기 때문이다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27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</a:t>
            </a:r>
            <a:endParaRPr lang="en-US" altLang="ko-KR" dirty="0" smtClean="0"/>
          </a:p>
          <a:p>
            <a:r>
              <a:rPr lang="ko-KR" altLang="en-US" dirty="0" smtClean="0"/>
              <a:t>웹 프로그래밍</a:t>
            </a:r>
            <a:endParaRPr lang="en-US" altLang="ko-KR" dirty="0" smtClean="0"/>
          </a:p>
          <a:p>
            <a:r>
              <a:rPr lang="en-US" altLang="ko-KR" dirty="0" smtClean="0"/>
              <a:t>URL</a:t>
            </a:r>
          </a:p>
          <a:p>
            <a:r>
              <a:rPr lang="ko-KR" altLang="en-US" dirty="0" smtClean="0"/>
              <a:t>서블릿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JSP</a:t>
            </a:r>
            <a:endParaRPr lang="en-US" altLang="ko-KR" dirty="0" smtClean="0"/>
          </a:p>
          <a:p>
            <a:r>
              <a:rPr lang="ko-KR" altLang="en-US" dirty="0" smtClean="0"/>
              <a:t>웹 컨테이너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99412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</a:t>
            </a:r>
            <a:r>
              <a:rPr lang="ko-KR" altLang="en-US" dirty="0" smtClean="0"/>
              <a:t>를 이용하여 웹 사이트를 만들 때 사용하는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다양한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ko-KR" altLang="en-US" dirty="0" smtClean="0"/>
              <a:t>개발 언어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ko-KR" altLang="en-US" dirty="0" smtClean="0"/>
              <a:t>웹</a:t>
            </a:r>
            <a:r>
              <a:rPr lang="en-US" altLang="ko-KR" dirty="0" smtClean="0"/>
              <a:t>/</a:t>
            </a:r>
            <a:r>
              <a:rPr lang="ko-KR" altLang="en-US" dirty="0" smtClean="0"/>
              <a:t>어플리케이션 서버 </a:t>
            </a:r>
            <a:r>
              <a:rPr lang="en-US" altLang="ko-KR" dirty="0" smtClean="0"/>
              <a:t>: HTTPD(</a:t>
            </a:r>
            <a:r>
              <a:rPr lang="ko-KR" altLang="en-US" dirty="0" smtClean="0"/>
              <a:t>아파치 웹 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NGINX, </a:t>
            </a:r>
            <a:r>
              <a:rPr lang="en-US" altLang="ko-KR" dirty="0" smtClean="0">
                <a:solidFill>
                  <a:srgbClr val="FF0000"/>
                </a:solidFill>
              </a:rPr>
              <a:t>Tomcat</a:t>
            </a:r>
            <a:r>
              <a:rPr lang="en-US" altLang="ko-KR" dirty="0" smtClean="0"/>
              <a:t>, WebLogic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서버 웹 기술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Servlet</a:t>
            </a:r>
          </a:p>
          <a:p>
            <a:r>
              <a:rPr lang="ko-KR" altLang="en-US" dirty="0" smtClean="0"/>
              <a:t>서버 웹 기술을 위한 프레임워크 </a:t>
            </a:r>
            <a:r>
              <a:rPr lang="en-US" altLang="ko-KR" dirty="0" smtClean="0"/>
              <a:t>: Spring </a:t>
            </a:r>
            <a:r>
              <a:rPr lang="en-US" altLang="ko-KR" dirty="0" smtClean="0">
                <a:solidFill>
                  <a:srgbClr val="FF0000"/>
                </a:solidFill>
              </a:rPr>
              <a:t>MVC</a:t>
            </a:r>
          </a:p>
          <a:p>
            <a:r>
              <a:rPr lang="ko-KR" altLang="en-US" dirty="0" smtClean="0"/>
              <a:t>클라이언트 웹 기술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JavaScript</a:t>
            </a:r>
          </a:p>
          <a:p>
            <a:r>
              <a:rPr lang="ko-KR" altLang="en-US" dirty="0" err="1" smtClean="0"/>
              <a:t>클리이언트</a:t>
            </a:r>
            <a:r>
              <a:rPr lang="ko-KR" altLang="en-US" dirty="0" smtClean="0"/>
              <a:t> 웹 기술을 위한 프레임워크나 라이브러리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jQuery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앵귤러</a:t>
            </a:r>
            <a:r>
              <a:rPr lang="en-US" altLang="ko-KR" dirty="0" smtClean="0"/>
              <a:t>JS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데이터베이스 연동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JDBC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MyBatis</a:t>
            </a:r>
            <a:r>
              <a:rPr lang="en-US" altLang="ko-KR" dirty="0" smtClean="0"/>
              <a:t>, JPA</a:t>
            </a:r>
          </a:p>
          <a:p>
            <a:r>
              <a:rPr lang="en-US" altLang="ko-KR" dirty="0" smtClean="0"/>
              <a:t>DBMS : MySQL, MS SQL, </a:t>
            </a:r>
            <a:r>
              <a:rPr lang="en-US" altLang="ko-KR" dirty="0" smtClean="0">
                <a:solidFill>
                  <a:srgbClr val="FF0000"/>
                </a:solidFill>
              </a:rPr>
              <a:t>Oracle</a:t>
            </a:r>
          </a:p>
          <a:p>
            <a:r>
              <a:rPr lang="ko-KR" altLang="en-US" dirty="0" smtClean="0"/>
              <a:t>통신 프로토콜 </a:t>
            </a:r>
            <a:r>
              <a:rPr lang="en-US" altLang="ko-KR" dirty="0" smtClean="0"/>
              <a:t>: </a:t>
            </a:r>
            <a:r>
              <a:rPr lang="en-US" altLang="ko-KR" dirty="0" smtClean="0">
                <a:solidFill>
                  <a:srgbClr val="FF0000"/>
                </a:solidFill>
              </a:rPr>
              <a:t>HTTP</a:t>
            </a:r>
          </a:p>
          <a:p>
            <a:r>
              <a:rPr lang="en-US" altLang="ko-KR" dirty="0" smtClean="0"/>
              <a:t>OS : CentOS, Window Server 2012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1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ko-KR" dirty="0" smtClean="0"/>
              <a:t>JDK 8(JDK 7</a:t>
            </a:r>
            <a:r>
              <a:rPr lang="ko-KR" altLang="en-US" dirty="0" smtClean="0"/>
              <a:t>도 가능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자바 개발 도구로써 </a:t>
            </a:r>
            <a:r>
              <a:rPr lang="en-US" altLang="ko-KR" dirty="0" smtClean="0"/>
              <a:t>Compile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Tomcat</a:t>
            </a:r>
            <a:r>
              <a:rPr lang="ko-KR" altLang="en-US" dirty="0" smtClean="0"/>
              <a:t>을 실행할 때 사용</a:t>
            </a:r>
            <a:endParaRPr lang="en-US" altLang="ko-KR" dirty="0" smtClean="0"/>
          </a:p>
          <a:p>
            <a:r>
              <a:rPr lang="en-US" altLang="ko-KR" dirty="0" smtClean="0"/>
              <a:t>Tomcat8 : JSP</a:t>
            </a:r>
            <a:r>
              <a:rPr lang="ko-KR" altLang="en-US" dirty="0" smtClean="0"/>
              <a:t>를 실행하기 위한 </a:t>
            </a:r>
            <a:r>
              <a:rPr lang="en-US" altLang="ko-KR" dirty="0" smtClean="0"/>
              <a:t>Web Container</a:t>
            </a:r>
            <a:endParaRPr lang="en-US" altLang="ko-KR" dirty="0"/>
          </a:p>
          <a:p>
            <a:r>
              <a:rPr lang="en-US" altLang="ko-KR" dirty="0" smtClean="0"/>
              <a:t>Oracle : DBMS</a:t>
            </a:r>
            <a:endParaRPr lang="en-US" altLang="ko-KR" dirty="0"/>
          </a:p>
          <a:p>
            <a:r>
              <a:rPr lang="en-US" altLang="ko-KR" dirty="0" smtClean="0"/>
              <a:t>Eclipse : </a:t>
            </a:r>
            <a:r>
              <a:rPr lang="ko-KR" altLang="en-US" dirty="0" smtClean="0"/>
              <a:t>통합 개발 환경으로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에서 널리 사용</a:t>
            </a:r>
            <a:endParaRPr lang="en-US" altLang="ko-KR" dirty="0" smtClean="0"/>
          </a:p>
          <a:p>
            <a:r>
              <a:rPr lang="en-US" altLang="ko-KR" dirty="0" smtClean="0"/>
              <a:t>IntelliJ : Eclipse</a:t>
            </a:r>
            <a:r>
              <a:rPr lang="ko-KR" altLang="en-US" dirty="0" smtClean="0"/>
              <a:t>와 유사함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3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817456"/>
            <a:ext cx="8415823" cy="54006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55576" y="980728"/>
            <a:ext cx="3240360" cy="216024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9952" y="190381"/>
            <a:ext cx="4188967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URL(Uniform Resource Locator)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웹 브라우저의 </a:t>
            </a:r>
            <a:r>
              <a:rPr lang="ko-KR" altLang="en-US" dirty="0" err="1" smtClean="0"/>
              <a:t>주소줄에</a:t>
            </a:r>
            <a:r>
              <a:rPr lang="ko-KR" altLang="en-US" dirty="0" smtClean="0"/>
              <a:t> 표시되는 것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  <a:endCxn id="6" idx="2"/>
          </p:cNvCxnSpPr>
          <p:nvPr/>
        </p:nvCxnSpPr>
        <p:spPr>
          <a:xfrm flipV="1">
            <a:off x="3995936" y="836712"/>
            <a:ext cx="2238500" cy="252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6786" y="4941168"/>
            <a:ext cx="82293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http</a:t>
            </a:r>
            <a:r>
              <a:rPr lang="en-US" altLang="ko-KR" dirty="0"/>
              <a:t>://</a:t>
            </a:r>
            <a:r>
              <a:rPr lang="en-US" altLang="ko-KR" dirty="0" smtClean="0"/>
              <a:t>www.11st.co.kr/products/1209182320?trTypeCd=22&amp;trCtgrNo=895019</a:t>
            </a:r>
          </a:p>
          <a:p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93921" y="5591854"/>
            <a:ext cx="43204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187624" y="5230872"/>
            <a:ext cx="151216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699792" y="5591854"/>
            <a:ext cx="23042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082308" y="5230872"/>
            <a:ext cx="337812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6303" y="561890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프로토콜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494116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서버 이름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699792" y="561890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경로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88857" y="491811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쿼리 문자열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-26939" y="571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p.37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416786" y="2276872"/>
            <a:ext cx="1736167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웹 브라우저에 출력된 내용을 웹 페이지</a:t>
            </a:r>
            <a:r>
              <a:rPr lang="en-US" altLang="ko-KR" dirty="0" smtClean="0"/>
              <a:t>(web page)</a:t>
            </a:r>
            <a:r>
              <a:rPr lang="ko-KR" altLang="en-US" dirty="0" smtClean="0"/>
              <a:t>라고 부름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13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</a:t>
            </a:r>
            <a:r>
              <a:rPr lang="ko-KR" altLang="en-US" dirty="0" smtClean="0"/>
              <a:t>의 주요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ko-KR" altLang="en-US" dirty="0" smtClean="0"/>
              <a:t>프로토콜 </a:t>
            </a:r>
            <a:r>
              <a:rPr lang="en-US" altLang="ko-KR" dirty="0" smtClean="0"/>
              <a:t>: Web Browser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와 내용을 주고받을 때 사용할 규칙 이름</a:t>
            </a:r>
            <a:r>
              <a:rPr lang="en-US" altLang="ko-KR" dirty="0" smtClean="0"/>
              <a:t>. Web page</a:t>
            </a:r>
            <a:r>
              <a:rPr lang="ko-KR" altLang="en-US" dirty="0" smtClean="0"/>
              <a:t>의 주소를 표현할 때는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를 사용함</a:t>
            </a:r>
            <a:endParaRPr lang="en-US" altLang="ko-KR" dirty="0" smtClean="0"/>
          </a:p>
          <a:p>
            <a:r>
              <a:rPr lang="ko-KR" altLang="en-US" dirty="0" smtClean="0"/>
              <a:t>서버 이름 </a:t>
            </a:r>
            <a:r>
              <a:rPr lang="en-US" altLang="ko-KR" dirty="0" smtClean="0"/>
              <a:t>: Web page</a:t>
            </a:r>
            <a:r>
              <a:rPr lang="ko-KR" altLang="en-US" dirty="0" smtClean="0"/>
              <a:t>를 요청할 서버의 이름을 지정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 이름은 </a:t>
            </a:r>
            <a:r>
              <a:rPr lang="en-US" altLang="ko-KR" dirty="0" smtClean="0"/>
              <a:t>daum.net</a:t>
            </a:r>
            <a:r>
              <a:rPr lang="ko-KR" altLang="en-US" dirty="0" smtClean="0"/>
              <a:t>과 같은 도메인 이름이나 </a:t>
            </a:r>
            <a:r>
              <a:rPr lang="en-US" altLang="ko-KR" dirty="0" smtClean="0"/>
              <a:t>112.220.114.130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주소를 입력할 수 있음</a:t>
            </a:r>
            <a:endParaRPr lang="en-US" altLang="ko-KR" dirty="0" smtClean="0"/>
          </a:p>
          <a:p>
            <a:r>
              <a:rPr lang="ko-KR" altLang="en-US" dirty="0" smtClean="0"/>
              <a:t>경로 </a:t>
            </a:r>
            <a:r>
              <a:rPr lang="en-US" altLang="ko-KR" dirty="0" smtClean="0"/>
              <a:t>: Web page</a:t>
            </a:r>
            <a:r>
              <a:rPr lang="ko-KR" altLang="en-US" dirty="0" smtClean="0"/>
              <a:t>의 상세 주소에 해당함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Web page</a:t>
            </a:r>
            <a:r>
              <a:rPr lang="ko-KR" altLang="en-US" dirty="0" smtClean="0"/>
              <a:t>마다 다른 경로를 갖음</a:t>
            </a:r>
            <a:endParaRPr lang="en-US" altLang="ko-KR" dirty="0" smtClean="0"/>
          </a:p>
          <a:p>
            <a:r>
              <a:rPr lang="en-US" altLang="ko-KR" dirty="0" smtClean="0"/>
              <a:t>Query </a:t>
            </a:r>
            <a:r>
              <a:rPr lang="ko-KR" altLang="en-US" dirty="0" smtClean="0"/>
              <a:t>문자열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추가로 서버에 보내는 데이터에 해당함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경로라</a:t>
            </a:r>
            <a:r>
              <a:rPr lang="ko-KR" altLang="en-US" dirty="0" smtClean="0"/>
              <a:t> 하더라도 입력한 값에 따라 다른 결과를 보여줘야 할 때 </a:t>
            </a:r>
            <a:r>
              <a:rPr lang="en-US" altLang="ko-KR" dirty="0" smtClean="0"/>
              <a:t>Query </a:t>
            </a:r>
            <a:r>
              <a:rPr lang="ko-KR" altLang="en-US" dirty="0" smtClean="0"/>
              <a:t>문자열을 사용함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52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구성 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브라우저와 웹 서버</a:t>
            </a:r>
            <a:endParaRPr lang="ko-KR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943036" y="4899144"/>
            <a:ext cx="1420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/>
              <a:t>웹 브라우저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344045" y="3576833"/>
            <a:ext cx="933472" cy="12382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웹 </a:t>
            </a:r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132402" y="3660890"/>
            <a:ext cx="1409696" cy="12382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어플리케이션</a:t>
            </a:r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7132402" y="5573413"/>
            <a:ext cx="1511272" cy="1023939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데이터베이스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3363618" y="4827838"/>
            <a:ext cx="2664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ko-KR" sz="1600" dirty="0" smtClean="0"/>
              <a:t>4. </a:t>
            </a:r>
            <a:r>
              <a:rPr lang="ko-KR" altLang="en-US" sz="1600" dirty="0" smtClean="0"/>
              <a:t>웹 </a:t>
            </a:r>
            <a:r>
              <a:rPr lang="ko-KR" altLang="en-US" sz="1600" dirty="0"/>
              <a:t>서버는 </a:t>
            </a:r>
            <a:r>
              <a:rPr lang="ko-KR" altLang="en-US" sz="1600" dirty="0" smtClean="0"/>
              <a:t>결과</a:t>
            </a:r>
            <a:r>
              <a:rPr lang="en-US" altLang="ko-KR" sz="1600" dirty="0" smtClean="0"/>
              <a:t>(HTML)</a:t>
            </a:r>
            <a:r>
              <a:rPr lang="ko-KR" altLang="en-US" sz="1600" dirty="0" smtClean="0"/>
              <a:t>를</a:t>
            </a:r>
            <a:endParaRPr lang="en-US" altLang="ko-KR" sz="1600" dirty="0"/>
          </a:p>
          <a:p>
            <a:pPr algn="r"/>
            <a:r>
              <a:rPr lang="ko-KR" altLang="en-US" sz="1600" dirty="0"/>
              <a:t>웹 </a:t>
            </a:r>
            <a:r>
              <a:rPr lang="ko-KR" altLang="en-US" sz="1600" dirty="0" smtClean="0"/>
              <a:t>브라우저에 보냄</a:t>
            </a:r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FF0000"/>
                </a:solidFill>
              </a:rPr>
              <a:t>응답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pic>
        <p:nvPicPr>
          <p:cNvPr id="11" name="Picture 2" descr="fig01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5774" y="3601118"/>
            <a:ext cx="2077790" cy="1266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직선 화살표 연결선 11"/>
          <p:cNvCxnSpPr/>
          <p:nvPr/>
        </p:nvCxnSpPr>
        <p:spPr>
          <a:xfrm>
            <a:off x="3728986" y="4005462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6395790" y="4005462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0800000">
            <a:off x="6395790" y="4601250"/>
            <a:ext cx="50006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3657548" y="4601250"/>
            <a:ext cx="1428760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842998" y="5069357"/>
            <a:ext cx="0" cy="4136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043608" y="1268760"/>
            <a:ext cx="3024336" cy="5678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 smtClean="0"/>
              <a:t>DNS(Domain Name Server)</a:t>
            </a:r>
            <a:endParaRPr lang="ko-KR" altLang="en-US" dirty="0"/>
          </a:p>
        </p:txBody>
      </p:sp>
      <p:cxnSp>
        <p:nvCxnSpPr>
          <p:cNvPr id="19" name="직선 연결선 18"/>
          <p:cNvCxnSpPr>
            <a:stCxn id="18" idx="2"/>
            <a:endCxn id="11" idx="0"/>
          </p:cNvCxnSpPr>
          <p:nvPr/>
        </p:nvCxnSpPr>
        <p:spPr>
          <a:xfrm>
            <a:off x="2555776" y="1836627"/>
            <a:ext cx="8893" cy="1764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71800" y="2315886"/>
            <a:ext cx="0" cy="80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2771800" y="2560984"/>
            <a:ext cx="15536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2. IP </a:t>
            </a:r>
            <a:r>
              <a:rPr lang="ko-KR" altLang="en-US" sz="1600" dirty="0" smtClean="0"/>
              <a:t>주소 응답</a:t>
            </a:r>
            <a:endParaRPr lang="ko-KR" altLang="en-US" sz="1600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09452" y="2560984"/>
            <a:ext cx="195245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www.naver.com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IP </a:t>
            </a:r>
            <a:r>
              <a:rPr lang="ko-KR" altLang="en-US" sz="1600" dirty="0" smtClean="0"/>
              <a:t>주소 요청</a:t>
            </a:r>
            <a:endParaRPr lang="en-US" altLang="ko-KR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2346493" y="2240032"/>
            <a:ext cx="0" cy="90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347864" y="2962435"/>
            <a:ext cx="211307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웹 </a:t>
            </a:r>
            <a:r>
              <a:rPr lang="ko-KR" altLang="en-US" sz="1600" dirty="0"/>
              <a:t>브라우저가 </a:t>
            </a:r>
          </a:p>
          <a:p>
            <a:r>
              <a:rPr lang="ko-KR" altLang="en-US" sz="1600" dirty="0"/>
              <a:t>웹 서버에</a:t>
            </a:r>
            <a:endParaRPr lang="en-US" altLang="ko-KR" sz="1600" dirty="0"/>
          </a:p>
          <a:p>
            <a:r>
              <a:rPr lang="ko-KR" altLang="en-US" sz="1600" dirty="0"/>
              <a:t>서비스 실행을</a:t>
            </a:r>
            <a:endParaRPr lang="en-US" altLang="ko-KR" sz="1600" dirty="0"/>
          </a:p>
          <a:p>
            <a:r>
              <a:rPr lang="ko-KR" altLang="en-US" sz="1600" dirty="0" smtClean="0"/>
              <a:t>요청함</a:t>
            </a:r>
            <a:r>
              <a:rPr lang="en-US" altLang="ko-KR" sz="1600" dirty="0" smtClean="0"/>
              <a:t>(</a:t>
            </a:r>
            <a:r>
              <a:rPr lang="en-US" altLang="ko-KR" sz="1600" dirty="0" smtClean="0"/>
              <a:t>URL</a:t>
            </a:r>
            <a:r>
              <a:rPr lang="ko-KR" altLang="en-US" sz="1600" dirty="0" err="1" smtClean="0"/>
              <a:t>입력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요청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웹 어플리케이션의 실행 순서</a:t>
            </a:r>
            <a:endParaRPr lang="ko-KR" altLang="en-US" sz="3200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357298"/>
            <a:ext cx="1079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929058" y="3136903"/>
            <a:ext cx="936625" cy="79216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cxnSp>
        <p:nvCxnSpPr>
          <p:cNvPr id="5" name="AutoShape 11"/>
          <p:cNvCxnSpPr>
            <a:cxnSpLocks noChangeShapeType="1"/>
            <a:stCxn id="3" idx="3"/>
            <a:endCxn id="4" idx="0"/>
          </p:cNvCxnSpPr>
          <p:nvPr/>
        </p:nvCxnSpPr>
        <p:spPr bwMode="auto">
          <a:xfrm>
            <a:off x="2222476" y="1785923"/>
            <a:ext cx="2174895" cy="135098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6" name="AutoShape 12"/>
          <p:cNvCxnSpPr>
            <a:cxnSpLocks noChangeShapeType="1"/>
            <a:stCxn id="4" idx="2"/>
            <a:endCxn id="15" idx="3"/>
          </p:cNvCxnSpPr>
          <p:nvPr/>
        </p:nvCxnSpPr>
        <p:spPr bwMode="auto">
          <a:xfrm rot="5400000">
            <a:off x="2850318" y="4168003"/>
            <a:ext cx="1785991" cy="130811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214546" y="1071546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① </a:t>
            </a:r>
            <a:r>
              <a:rPr lang="ko-KR" altLang="en-US" dirty="0"/>
              <a:t>웹 브라우저는 웹 서버에</a:t>
            </a:r>
          </a:p>
          <a:p>
            <a:r>
              <a:rPr lang="ko-KR" altLang="en-US" dirty="0"/>
              <a:t>    어떤 기능을 원하는 지 요청한다</a:t>
            </a:r>
            <a:r>
              <a:rPr lang="en-US" altLang="ko-KR" dirty="0"/>
              <a:t>.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42844" y="3014489"/>
            <a:ext cx="37577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② </a:t>
            </a:r>
            <a:r>
              <a:rPr lang="ko-KR" altLang="en-US" dirty="0"/>
              <a:t>웹 서버는 웹 어플리케이션을</a:t>
            </a:r>
          </a:p>
          <a:p>
            <a:r>
              <a:rPr lang="ko-KR" altLang="en-US" dirty="0"/>
              <a:t>    실행하여 웹 브라우저가 요청한</a:t>
            </a:r>
          </a:p>
          <a:p>
            <a:r>
              <a:rPr lang="ko-KR" altLang="en-US" dirty="0"/>
              <a:t>    기능을 수행한 후</a:t>
            </a:r>
            <a:r>
              <a:rPr lang="en-US" altLang="ko-KR" dirty="0"/>
              <a:t>, </a:t>
            </a:r>
            <a:r>
              <a:rPr lang="ko-KR" altLang="en-US" dirty="0"/>
              <a:t>결과를</a:t>
            </a:r>
          </a:p>
          <a:p>
            <a:r>
              <a:rPr lang="ko-KR" altLang="en-US" dirty="0"/>
              <a:t>    웹 브라우저에 응답한다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3214678" y="5715016"/>
            <a:ext cx="37433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/>
              <a:t>③ </a:t>
            </a:r>
            <a:r>
              <a:rPr lang="ko-KR" altLang="en-US" dirty="0"/>
              <a:t>웹 브라우저는 웹 서버로부터의</a:t>
            </a:r>
          </a:p>
          <a:p>
            <a:r>
              <a:rPr lang="ko-KR" altLang="en-US" dirty="0"/>
              <a:t>  응답 결과를 출력한다</a:t>
            </a:r>
            <a:r>
              <a:rPr lang="en-US" altLang="ko-KR" dirty="0"/>
              <a:t>.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715140" y="3209928"/>
            <a:ext cx="214314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 dirty="0"/>
              <a:t>웹 어플리케이션</a:t>
            </a:r>
          </a:p>
        </p:txBody>
      </p:sp>
      <p:cxnSp>
        <p:nvCxnSpPr>
          <p:cNvPr id="11" name="AutoShape 17"/>
          <p:cNvCxnSpPr>
            <a:cxnSpLocks noChangeShapeType="1"/>
            <a:stCxn id="4" idx="3"/>
            <a:endCxn id="10" idx="1"/>
          </p:cNvCxnSpPr>
          <p:nvPr/>
        </p:nvCxnSpPr>
        <p:spPr bwMode="auto">
          <a:xfrm>
            <a:off x="4865683" y="3532985"/>
            <a:ext cx="1849457" cy="7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4071934" y="2162948"/>
            <a:ext cx="642942" cy="55167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4071934" y="4520402"/>
            <a:ext cx="642942" cy="551672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응답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5429256" y="3244658"/>
            <a:ext cx="714380" cy="61297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dirty="0"/>
              <a:t>처리</a:t>
            </a:r>
          </a:p>
        </p:txBody>
      </p:sp>
      <p:pic>
        <p:nvPicPr>
          <p:cNvPr id="15" name="Picture 2" descr="fig01-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143512"/>
            <a:ext cx="1874841" cy="114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CGI </a:t>
            </a:r>
            <a:r>
              <a:rPr lang="ko-KR" altLang="en-US" smtClean="0"/>
              <a:t>방식</a:t>
            </a:r>
            <a:endParaRPr lang="ko-KR" altLang="en-US" dirty="0"/>
          </a:p>
        </p:txBody>
      </p:sp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CGI </a:t>
            </a:r>
            <a:r>
              <a:rPr lang="ko-KR" altLang="en-US" dirty="0" smtClean="0"/>
              <a:t>방식의 요청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CGI </a:t>
            </a:r>
            <a:r>
              <a:rPr lang="ko-KR" altLang="en-US" dirty="0" smtClean="0"/>
              <a:t>방식은 대량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발생시 처리량에서 불리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428860" y="1574784"/>
            <a:ext cx="1428760" cy="1208393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635639" y="1571612"/>
            <a:ext cx="1793881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펄 프로그램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635639" y="2360602"/>
            <a:ext cx="1793881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/>
              <a:t>C </a:t>
            </a:r>
            <a:r>
              <a:rPr lang="ko-KR" altLang="en-US" sz="2000"/>
              <a:t>프로그램</a:t>
            </a:r>
          </a:p>
        </p:txBody>
      </p:sp>
      <p:cxnSp>
        <p:nvCxnSpPr>
          <p:cNvPr id="6" name="AutoShape 8"/>
          <p:cNvCxnSpPr>
            <a:cxnSpLocks noChangeShapeType="1"/>
            <a:stCxn id="3" idx="3"/>
            <a:endCxn id="4" idx="1"/>
          </p:cNvCxnSpPr>
          <p:nvPr/>
        </p:nvCxnSpPr>
        <p:spPr bwMode="auto">
          <a:xfrm flipV="1">
            <a:off x="3857620" y="1787512"/>
            <a:ext cx="1778019" cy="3914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" name="AutoShape 9"/>
          <p:cNvCxnSpPr>
            <a:cxnSpLocks noChangeShapeType="1"/>
            <a:stCxn id="3" idx="3"/>
            <a:endCxn id="5" idx="1"/>
          </p:cNvCxnSpPr>
          <p:nvPr/>
        </p:nvCxnSpPr>
        <p:spPr bwMode="auto">
          <a:xfrm>
            <a:off x="3857620" y="2178981"/>
            <a:ext cx="1778019" cy="39752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14810" y="2646354"/>
            <a:ext cx="1189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dirty="0"/>
              <a:t>직접 실행</a:t>
            </a:r>
            <a:endParaRPr lang="en-US" altLang="ko-KR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85786" y="2214553"/>
            <a:ext cx="1571636" cy="3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214414" y="1877646"/>
            <a:ext cx="646114" cy="554394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/>
              <a:t>요청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06588" y="4351350"/>
            <a:ext cx="1365253" cy="114935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2000"/>
              <a:t>웹 서버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135441" y="3786190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1120770" y="506890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120770" y="5354654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120770" y="478156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1120770" y="4494226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4135441" y="4427545"/>
            <a:ext cx="1865319" cy="5016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  <a:endParaRPr lang="en-US" altLang="ko-KR"/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135441" y="4999051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  <a:endParaRPr lang="en-US" altLang="ko-KR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135441" y="5641993"/>
            <a:ext cx="1865319" cy="5016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/>
              <a:t>A </a:t>
            </a:r>
            <a:r>
              <a:rPr lang="ko-KR" altLang="en-US"/>
              <a:t>프로그램 실행</a:t>
            </a:r>
            <a:endParaRPr lang="en-US" altLang="ko-KR"/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V="1">
            <a:off x="3286116" y="4071942"/>
            <a:ext cx="849324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3214678" y="4719643"/>
            <a:ext cx="920763" cy="1381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3271841" y="5143512"/>
            <a:ext cx="800093" cy="142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3286115" y="5429264"/>
            <a:ext cx="785819" cy="500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902</Words>
  <Application>Microsoft Office PowerPoint</Application>
  <PresentationFormat>화면 슬라이드 쇼(4:3)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HY얕은샘물M</vt:lpstr>
      <vt:lpstr>맑은 고딕</vt:lpstr>
      <vt:lpstr>바탕</vt:lpstr>
      <vt:lpstr>Arial</vt:lpstr>
      <vt:lpstr>Times New Roman</vt:lpstr>
      <vt:lpstr>Office 테마</vt:lpstr>
      <vt:lpstr>1장-웹 어플리케이션 기초</vt:lpstr>
      <vt:lpstr>TOC</vt:lpstr>
      <vt:lpstr>JAVA를 이용하여 웹 사이트를 만들 때 사용하는 다양한 기술</vt:lpstr>
      <vt:lpstr>실습 환경</vt:lpstr>
      <vt:lpstr>PowerPoint 프레젠테이션</vt:lpstr>
      <vt:lpstr>URL의 주요 구성 요소</vt:lpstr>
      <vt:lpstr>웹 어플리케이션의 구성 요소, 웹 브라우저와 웹 서버</vt:lpstr>
      <vt:lpstr>웹 어플리케이션의 실행 순서</vt:lpstr>
      <vt:lpstr>CGI 방식</vt:lpstr>
      <vt:lpstr>어플리케이션 서버 방식</vt:lpstr>
      <vt:lpstr>실행 코드 방식 vs 스크립트 방식</vt:lpstr>
      <vt:lpstr>스크립트 방식과 실행 코드 방식의 실행 흐름</vt:lpstr>
      <vt:lpstr>URL</vt:lpstr>
      <vt:lpstr>서블릿과 JSP</vt:lpstr>
      <vt:lpstr>웹 컨테이너</vt:lpstr>
      <vt:lpstr>JSP를 사용하는 이유</vt:lpstr>
      <vt:lpstr>Cannot load JDBC driver class 'oracle.jdbc.driver.OracleDriver'</vt:lpstr>
      <vt:lpstr>/chap02/time.jsp</vt:lpstr>
      <vt:lpstr>톰캣은 요청이 올 때마다 JSP를 실행함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65</cp:revision>
  <dcterms:created xsi:type="dcterms:W3CDTF">2006-10-05T04:04:58Z</dcterms:created>
  <dcterms:modified xsi:type="dcterms:W3CDTF">2021-04-28T07:20:25Z</dcterms:modified>
</cp:coreProperties>
</file>