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0" r:id="rId8"/>
    <p:sldId id="268" r:id="rId9"/>
    <p:sldId id="262" r:id="rId10"/>
    <p:sldId id="269" r:id="rId11"/>
    <p:sldId id="270" r:id="rId12"/>
    <p:sldId id="263" r:id="rId13"/>
    <p:sldId id="264" r:id="rId14"/>
    <p:sldId id="271" r:id="rId15"/>
    <p:sldId id="265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파일은 웹 어플리케이션을 위한 설정 정보를 담고 있는 </a:t>
            </a:r>
            <a:r>
              <a:rPr lang="ko-KR" altLang="en-US" dirty="0" err="1" smtClean="0"/>
              <a:t>파일임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프로그래밍을 할 때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파일이 꼭 필요한 것은 아님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2.5/JSP 2.1 </a:t>
            </a:r>
            <a:r>
              <a:rPr lang="ko-KR" altLang="en-US" dirty="0" smtClean="0"/>
              <a:t>버전까지는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파일이 필수였지만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3.0/JSP 2.2 </a:t>
            </a:r>
            <a:r>
              <a:rPr lang="ko-KR" altLang="en-US" dirty="0" smtClean="0"/>
              <a:t>버전부터 필요할 때만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을 작성하면 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3.0 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 대신 자바 코드를 이용해서 설정할 수 있는 기능이 추가됨</a:t>
            </a:r>
            <a:endParaRPr lang="en-US" altLang="ko-KR" dirty="0" smtClean="0"/>
          </a:p>
          <a:p>
            <a:r>
              <a:rPr lang="ko-KR" altLang="en-US" dirty="0" err="1" smtClean="0"/>
              <a:t>톰캣은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파일이 변경되면 웹 어플리케이션을 자동으로 재시작하도록 설정되어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771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chapter05/</a:t>
            </a:r>
            <a:r>
              <a:rPr lang="en-US" altLang="ko-KR" dirty="0" err="1" smtClean="0"/>
              <a:t>readInitParameter.jsp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02" y="980728"/>
            <a:ext cx="807721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=</a:t>
            </a:r>
            <a:r>
              <a:rPr lang="en-US" altLang="ko-KR" sz="1600" i="1" dirty="0"/>
              <a:t>"text/</a:t>
            </a:r>
            <a:r>
              <a:rPr lang="en-US" altLang="ko-KR" sz="1600" i="1" dirty="0" err="1"/>
              <a:t>html;charset</a:t>
            </a:r>
            <a:r>
              <a:rPr lang="en-US" altLang="ko-KR" sz="1600" i="1" dirty="0"/>
              <a:t>=UTF-8" %&gt;</a:t>
            </a:r>
          </a:p>
          <a:p>
            <a:r>
              <a:rPr lang="en-US" altLang="ko-KR" sz="1600" dirty="0"/>
              <a:t>&lt;%@ page import=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java.util.Enumeration</a:t>
            </a:r>
            <a:r>
              <a:rPr lang="en-US" altLang="ko-KR" sz="1600" i="1" dirty="0"/>
              <a:t>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초기화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읽어오기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초기화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목록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Enumeration&lt;String&gt; </a:t>
            </a:r>
            <a:r>
              <a:rPr lang="en-US" altLang="ko-KR" sz="1600" dirty="0" err="1"/>
              <a:t>initParamEnum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application.getInitParameterNames</a:t>
            </a:r>
            <a:r>
              <a:rPr lang="en-US" altLang="ko-KR" sz="1600" dirty="0"/>
              <a:t>();</a:t>
            </a:r>
          </a:p>
          <a:p>
            <a:r>
              <a:rPr lang="en-US" altLang="ko-KR" sz="1600" b="1" dirty="0"/>
              <a:t>while(</a:t>
            </a:r>
            <a:r>
              <a:rPr lang="en-US" altLang="ko-KR" sz="1600" b="1" dirty="0" err="1"/>
              <a:t>initParamEnum.hasMoreElements</a:t>
            </a:r>
            <a:r>
              <a:rPr lang="en-US" altLang="ko-KR" sz="1600" b="1" dirty="0"/>
              <a:t>()){</a:t>
            </a:r>
          </a:p>
          <a:p>
            <a:r>
              <a:rPr lang="en-US" altLang="ko-KR" sz="1600" dirty="0"/>
              <a:t>String </a:t>
            </a:r>
            <a:r>
              <a:rPr lang="en-US" altLang="ko-KR" sz="1600" dirty="0" err="1"/>
              <a:t>initParamName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initParamEnum.nextElement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&lt;li&gt;&lt;%=</a:t>
            </a:r>
            <a:r>
              <a:rPr lang="en-US" altLang="ko-KR" sz="1600" dirty="0" err="1"/>
              <a:t>initParamName</a:t>
            </a:r>
            <a:r>
              <a:rPr lang="en-US" altLang="ko-KR" sz="1600" dirty="0"/>
              <a:t>%&gt; = &lt;%=</a:t>
            </a:r>
            <a:r>
              <a:rPr lang="en-US" altLang="ko-KR" sz="1600" dirty="0" err="1"/>
              <a:t>application.getInitParameter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initParamName</a:t>
            </a:r>
            <a:r>
              <a:rPr lang="en-US" altLang="ko-KR" sz="1600" dirty="0"/>
              <a:t>)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975569"/>
            <a:ext cx="5067300" cy="163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718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자원 접근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43050"/>
          <a:ext cx="7358114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4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getRealPath(String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자원의 시스템상에서의 자원 경로를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1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URL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웹 어플리케이션 내에서 지정한 경로에 해당하는 자원에 접근할 수 있는</a:t>
                      </a:r>
                      <a:r>
                        <a:rPr lang="en-US" sz="1600" kern="100"/>
                        <a:t> URL </a:t>
                      </a:r>
                      <a:r>
                        <a:rPr lang="ko-KR" sz="1600" kern="100"/>
                        <a:t>객체를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getResourceAsStream(String path)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 smtClean="0"/>
                        <a:t>InputStream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어플리케이션 내에서 지정한 경로에 해당하는 자원으로부터 데이터를 읽어올 수 있는</a:t>
                      </a:r>
                      <a:r>
                        <a:rPr lang="en-US" sz="1600" kern="100" dirty="0"/>
                        <a:t> </a:t>
                      </a:r>
                      <a:r>
                        <a:rPr lang="en-US" sz="1600" kern="100" dirty="0" err="1"/>
                        <a:t>InputStream</a:t>
                      </a:r>
                      <a:r>
                        <a:rPr lang="ko-KR" sz="1600" kern="100" dirty="0"/>
                        <a:t>을 리턴한다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처리할 때 사용되는 영역</a:t>
            </a:r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요청을 처리할 때 사용되는 영역</a:t>
            </a:r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브라우저와 관련된 영역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하나의 웹 어플리케이션과 관련된 영역</a:t>
            </a:r>
            <a:endParaRPr lang="ko-KR" altLang="en-US" dirty="0"/>
          </a:p>
        </p:txBody>
      </p:sp>
      <p:pic>
        <p:nvPicPr>
          <p:cNvPr id="21506" name="Picture 2" descr="fig06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96"/>
            <a:ext cx="4924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영역은 한 번의 웹 브라우저 요청과 관련됨</a:t>
            </a:r>
            <a:r>
              <a:rPr lang="en-US" altLang="ko-KR" dirty="0" smtClean="0"/>
              <a:t>. URL</a:t>
            </a:r>
            <a:r>
              <a:rPr lang="ko-KR" altLang="en-US" dirty="0" smtClean="0"/>
              <a:t>을 입력하거나 링크를 클릭해서 페이지를 이동할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브라우저가 웹 서버에 전송되는 요청이 하나의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영역이 됨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영역은 하나의 웹 브라우저와 관련된 </a:t>
            </a:r>
            <a:r>
              <a:rPr lang="ko-KR" altLang="en-US" dirty="0" err="1" smtClean="0"/>
              <a:t>영역임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세션이 생성되면 하나의 웹 브라우저와 관련된 모든 요청은 하나의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영역에 포함됨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영역은 하나의 </a:t>
            </a:r>
            <a:r>
              <a:rPr lang="en-US" altLang="ko-KR" dirty="0" smtClean="0"/>
              <a:t>DNPQ </a:t>
            </a:r>
            <a:r>
              <a:rPr lang="ko-KR" altLang="en-US" dirty="0" smtClean="0"/>
              <a:t>어플리케이션과 관련된 전체 영역을 포함함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9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기능 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, request, session, application</a:t>
            </a:r>
          </a:p>
          <a:p>
            <a:r>
              <a:rPr lang="ko-KR" altLang="en-US" dirty="0" smtClean="0"/>
              <a:t>속성 관련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09" y="2357430"/>
          <a:ext cx="792961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setAttribute</a:t>
                      </a:r>
                      <a:r>
                        <a:rPr lang="en-US" sz="1600" kern="100" dirty="0"/>
                        <a:t>(String name,</a:t>
                      </a:r>
                      <a:endParaRPr lang="ko-KR" sz="1600" kern="100" dirty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    Object </a:t>
                      </a:r>
                      <a:r>
                        <a:rPr lang="en-US" sz="1600" kern="100" dirty="0"/>
                        <a:t>value)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</a:t>
                      </a:r>
                      <a:r>
                        <a:rPr lang="en-US" sz="1600" kern="100"/>
                        <a:t> value</a:t>
                      </a:r>
                      <a:r>
                        <a:rPr lang="ko-KR" sz="1600" kern="100"/>
                        <a:t>로 지정한다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Object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속성의 값을 구한다</a:t>
                      </a:r>
                      <a:r>
                        <a:rPr lang="en-US" sz="1600" kern="100"/>
                        <a:t>. </a:t>
                      </a:r>
                      <a:r>
                        <a:rPr lang="ko-KR" sz="1600" kern="100"/>
                        <a:t>지정한 이름의 속성이 존재하지 않을 경우</a:t>
                      </a:r>
                      <a:r>
                        <a:rPr lang="en-US" sz="1600" kern="100"/>
                        <a:t> null</a:t>
                      </a:r>
                      <a:r>
                        <a:rPr lang="ko-KR" sz="1600" kern="100"/>
                        <a:t>을 리턴한다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removeAttribute(String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이름이</a:t>
                      </a:r>
                      <a:r>
                        <a:rPr lang="en-US" sz="1600" kern="100"/>
                        <a:t> name</a:t>
                      </a:r>
                      <a:r>
                        <a:rPr lang="ko-KR" sz="1600" kern="100"/>
                        <a:t>인 속성을 삭제한다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getAttributeNames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smtClean="0"/>
                        <a:t>Enumeration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속성의 이름 목록을 구한다</a:t>
                      </a:r>
                      <a:r>
                        <a:rPr lang="en-US" sz="1600" kern="100" dirty="0"/>
                        <a:t>. (</a:t>
                      </a:r>
                      <a:r>
                        <a:rPr lang="en-US" sz="1600" kern="100" dirty="0" err="1"/>
                        <a:t>pageContext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기본 객체는 이 </a:t>
                      </a:r>
                      <a:r>
                        <a:rPr lang="ko-KR" sz="1600" kern="100" dirty="0" err="1"/>
                        <a:t>메서드를</a:t>
                      </a:r>
                      <a:r>
                        <a:rPr lang="ko-KR" sz="1600" kern="100" dirty="0"/>
                        <a:t> 제공하지 않는다</a:t>
                      </a:r>
                      <a:r>
                        <a:rPr lang="en-US" sz="1600" kern="100" dirty="0"/>
                        <a:t>.)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chapter05/</a:t>
            </a:r>
            <a:r>
              <a:rPr lang="en-US" altLang="ko-KR" dirty="0" err="1" smtClean="0"/>
              <a:t>setApplicationAttribute.jsp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678743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</a:t>
            </a:r>
            <a:r>
              <a:rPr lang="en-US" altLang="ko-KR" sz="1200" i="1" dirty="0"/>
              <a:t>"text/html; charset=UTF-8"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//application </a:t>
            </a:r>
            <a:r>
              <a:rPr lang="ko-KR" altLang="en-US" sz="1200" dirty="0"/>
              <a:t>기본 객체에 설정할 속성 이름으로 사용할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읽어옴</a:t>
            </a:r>
            <a:endParaRPr lang="ko-KR" altLang="en-US" sz="1200" dirty="0"/>
          </a:p>
          <a:p>
            <a:r>
              <a:rPr lang="en-US" altLang="ko-KR" sz="1200" dirty="0"/>
              <a:t>String name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("name")==</a:t>
            </a:r>
            <a:r>
              <a:rPr lang="en-US" altLang="ko-KR" sz="1200" b="1" dirty="0"/>
              <a:t>null?"</a:t>
            </a:r>
            <a:r>
              <a:rPr lang="en-US" altLang="ko-KR" sz="1200" b="1" dirty="0" err="1"/>
              <a:t>ddit</a:t>
            </a:r>
            <a:r>
              <a:rPr lang="en-US" altLang="ko-KR" sz="1200" b="1" dirty="0"/>
              <a:t>":</a:t>
            </a:r>
            <a:r>
              <a:rPr lang="en-US" altLang="ko-KR" sz="1200" b="1" dirty="0" err="1"/>
              <a:t>request.getParameter</a:t>
            </a:r>
            <a:r>
              <a:rPr lang="en-US" altLang="ko-KR" sz="1200" b="1" dirty="0"/>
              <a:t>("name");</a:t>
            </a:r>
          </a:p>
          <a:p>
            <a:r>
              <a:rPr lang="en-US" altLang="ko-KR" sz="1200" dirty="0"/>
              <a:t>//application </a:t>
            </a:r>
            <a:r>
              <a:rPr lang="ko-KR" altLang="en-US" sz="1200" dirty="0"/>
              <a:t>기본 객체에 설정할 속성값으로 사용할 </a:t>
            </a:r>
            <a:r>
              <a:rPr lang="ko-KR" altLang="en-US" sz="1200" dirty="0" err="1"/>
              <a:t>파라미터를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읽어옴</a:t>
            </a:r>
            <a:endParaRPr lang="ko-KR" altLang="en-US" sz="1200" dirty="0"/>
          </a:p>
          <a:p>
            <a:r>
              <a:rPr lang="en-US" altLang="ko-KR" sz="1200" dirty="0"/>
              <a:t>String value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("value")==</a:t>
            </a:r>
            <a:r>
              <a:rPr lang="en-US" altLang="ko-KR" sz="1200" b="1" dirty="0"/>
              <a:t>null?"java":</a:t>
            </a:r>
            <a:r>
              <a:rPr lang="en-US" altLang="ko-KR" sz="1200" b="1" dirty="0" err="1"/>
              <a:t>request.getParameter</a:t>
            </a:r>
            <a:r>
              <a:rPr lang="en-US" altLang="ko-KR" sz="1200" b="1" dirty="0"/>
              <a:t>("value");</a:t>
            </a:r>
          </a:p>
          <a:p>
            <a:endParaRPr lang="ko-KR" altLang="en-US" sz="1200" dirty="0"/>
          </a:p>
          <a:p>
            <a:r>
              <a:rPr lang="en-US" altLang="ko-KR" sz="1200" b="1" dirty="0"/>
              <a:t>if(name != null &amp;&amp; value != null){</a:t>
            </a:r>
          </a:p>
          <a:p>
            <a:r>
              <a:rPr lang="en-US" altLang="ko-KR" sz="1200" dirty="0"/>
              <a:t>//application </a:t>
            </a:r>
            <a:r>
              <a:rPr lang="ko-KR" altLang="en-US" sz="1200" dirty="0"/>
              <a:t>기본 객체에 속성을 설정함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파라미터로</a:t>
            </a:r>
            <a:r>
              <a:rPr lang="ko-KR" altLang="en-US" sz="1200" dirty="0"/>
              <a:t> 전달받은 값을 속성 이름과 값으로 사용함</a:t>
            </a:r>
          </a:p>
          <a:p>
            <a:r>
              <a:rPr lang="en-US" altLang="ko-KR" sz="1200" dirty="0" err="1"/>
              <a:t>application.setAttribute</a:t>
            </a:r>
            <a:r>
              <a:rPr lang="en-US" altLang="ko-KR" sz="1200" dirty="0"/>
              <a:t>(name, value);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&lt;head&gt;&lt;title&gt;application </a:t>
            </a:r>
            <a:r>
              <a:rPr lang="ko-KR" altLang="en-US" sz="1200" dirty="0"/>
              <a:t>속성 지정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b="1" dirty="0"/>
              <a:t>if(name != null &amp;&amp; value != null){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application </a:t>
            </a:r>
            <a:r>
              <a:rPr lang="ko-KR" altLang="en-US" sz="1200" dirty="0"/>
              <a:t>기본 객체의 속성 설정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&lt;%=name%&gt; = &lt;%=value %&gt;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</a:t>
            </a:r>
            <a:r>
              <a:rPr lang="en-US" altLang="ko-KR" sz="1200" b="1" dirty="0"/>
              <a:t>else{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application </a:t>
            </a:r>
            <a:r>
              <a:rPr lang="ko-KR" altLang="en-US" sz="1200" dirty="0"/>
              <a:t>기본 객체의 속성 설정 안 함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17" y="5498614"/>
            <a:ext cx="5353050" cy="111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805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0803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chapter05/</a:t>
            </a:r>
            <a:r>
              <a:rPr lang="en-US" altLang="ko-KR" dirty="0" err="1" smtClean="0"/>
              <a:t>viewApplicationAttribute.jsp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776893"/>
            <a:ext cx="6405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</a:t>
            </a:r>
            <a:r>
              <a:rPr lang="en-US" altLang="ko-KR" sz="1600" i="1" dirty="0"/>
              <a:t>"text/html; charset=UTF-8" %&gt;</a:t>
            </a:r>
          </a:p>
          <a:p>
            <a:r>
              <a:rPr lang="en-US" altLang="ko-KR" sz="1600" dirty="0"/>
              <a:t>&lt;%@ page import=</a:t>
            </a:r>
            <a:r>
              <a:rPr lang="en-US" altLang="ko-KR" sz="1600" i="1" dirty="0"/>
              <a:t>"</a:t>
            </a:r>
            <a:r>
              <a:rPr lang="en-US" altLang="ko-KR" sz="1600" i="1" dirty="0" err="1"/>
              <a:t>java.util.Enumeration</a:t>
            </a:r>
            <a:r>
              <a:rPr lang="en-US" altLang="ko-KR" sz="1600" i="1" dirty="0"/>
              <a:t>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&lt;head&gt;&lt;title&gt;application </a:t>
            </a:r>
            <a:r>
              <a:rPr lang="ko-KR" altLang="en-US" sz="1600" dirty="0"/>
              <a:t>기본 객체 속성 보기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Enumeration&lt;String&gt; </a:t>
            </a:r>
            <a:r>
              <a:rPr lang="en-US" altLang="ko-KR" sz="1600" dirty="0" err="1"/>
              <a:t>attrEnum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application.getAttributeNames</a:t>
            </a:r>
            <a:r>
              <a:rPr lang="en-US" altLang="ko-KR" sz="1600" dirty="0"/>
              <a:t>();</a:t>
            </a:r>
          </a:p>
          <a:p>
            <a:r>
              <a:rPr lang="en-US" altLang="ko-KR" sz="1600" b="1" dirty="0"/>
              <a:t>while(</a:t>
            </a:r>
            <a:r>
              <a:rPr lang="en-US" altLang="ko-KR" sz="1600" b="1" dirty="0" err="1"/>
              <a:t>attrEnum.hasMoreElements</a:t>
            </a:r>
            <a:r>
              <a:rPr lang="en-US" altLang="ko-KR" sz="1600" b="1" dirty="0"/>
              <a:t>()){</a:t>
            </a:r>
          </a:p>
          <a:p>
            <a:r>
              <a:rPr lang="en-US" altLang="ko-KR" sz="1600" dirty="0"/>
              <a:t>String name = </a:t>
            </a:r>
            <a:r>
              <a:rPr lang="en-US" altLang="ko-KR" sz="1600" dirty="0" err="1"/>
              <a:t>attrEnum.nextElement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Object value = </a:t>
            </a:r>
            <a:r>
              <a:rPr lang="en-US" altLang="ko-KR" sz="1600" dirty="0" err="1"/>
              <a:t>application.getAttribute</a:t>
            </a:r>
            <a:r>
              <a:rPr lang="en-US" altLang="ko-KR" sz="1600" dirty="0"/>
              <a:t>(name);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application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&lt;b&gt;&lt;%=name%&gt;&lt;/b&gt; = &lt;%=value%&gt;&lt;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  <a:p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99" y="3861048"/>
            <a:ext cx="7097291" cy="1088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95536" y="5445224"/>
            <a:ext cx="8348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서로 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페이지와 서로 다른 웹 브라우저에서 동일한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</a:t>
            </a:r>
            <a:endParaRPr lang="en-US" altLang="ko-KR" dirty="0" smtClean="0"/>
          </a:p>
          <a:p>
            <a:r>
              <a:rPr lang="ko-KR" altLang="en-US" dirty="0" smtClean="0"/>
              <a:t>객체의 속성을 사용하는 이유는 웹 어플리케이션 내에 있는 모든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한 개의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객체를 공유하기 때문임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이들 속성은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 서버가 제공하는 것으로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에서만 유효한 것들임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149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속성의 활용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85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7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영역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쓰임새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 내에서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9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한번의 요청을 처리하는 데 사용되는 모든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페이지에서 공유될 값을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한 사용자와 관련된 정보를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들이 공유하기 위해서 사용된다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3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모든 사용자와 관련해서 공유할 정보를 저장한다</a:t>
                      </a:r>
                      <a:r>
                        <a:rPr lang="en-US" sz="18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기본 객체와 영역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9</a:t>
            </a:r>
            <a:r>
              <a:rPr lang="ko-KR" altLang="en-US" dirty="0"/>
              <a:t>가지 </a:t>
            </a:r>
            <a:r>
              <a:rPr lang="ko-KR" altLang="en-US" dirty="0" smtClean="0"/>
              <a:t>주요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06035"/>
              </p:ext>
            </p:extLst>
          </p:nvPr>
        </p:nvGraphicFramePr>
        <p:xfrm>
          <a:off x="457200" y="1000123"/>
          <a:ext cx="8229600" cy="530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실제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request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javax.servlet.http.HttpServletRequest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4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javax.servlet.ServletRequest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클라이언트의 요청 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response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javax.servlet.http.HttpServletResponse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sz="14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javax.servlet.ServletResponse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응답 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javax.servlet.jsp.PageContext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session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javax.servlet.http.HttpSession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HTTP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세션 정보를 저장한다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웹 어플리케이션에 대한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out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javax.servlet.jsp.JspWriter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페이지가 생성하는 결과를 출력할 때 사용되는 출력 스트림이다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config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javax.servlet.ServletConfig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페이지에 대한 설정 정보를 저장한다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java.lang.Object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페이지를 구현한 자바 클래스 인스턴스이다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9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latin typeface="+mn-ea"/>
                          <a:ea typeface="+mn-ea"/>
                          <a:cs typeface="Times New Roman"/>
                        </a:rPr>
                        <a:t>java.lang.Throwable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예외 객체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+mn-ea"/>
                          <a:ea typeface="+mn-ea"/>
                          <a:cs typeface="Times New Roman"/>
                        </a:rPr>
                        <a:t>에러 페이지에서만 사용된다</a:t>
                      </a:r>
                      <a:r>
                        <a:rPr lang="en-US" sz="1600" b="1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객체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웹 브라우저에 데이터를 전송하는 출력 스트림</a:t>
            </a:r>
            <a:r>
              <a:rPr lang="en-US" altLang="ko-KR" sz="2000" dirty="0" smtClean="0"/>
              <a:t>. JSP </a:t>
            </a:r>
            <a:r>
              <a:rPr lang="ko-KR" altLang="en-US" sz="2000" dirty="0" smtClean="0"/>
              <a:t>페이지가 생성한 데이터를 출력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532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페이지가 생성하는 모든 내용은 </a:t>
            </a:r>
            <a:r>
              <a:rPr lang="en-US" altLang="ko-KR" sz="1800" dirty="0" smtClean="0"/>
              <a:t>out </a:t>
            </a:r>
            <a:r>
              <a:rPr lang="ko-KR" altLang="en-US" sz="1800" dirty="0" smtClean="0"/>
              <a:t>기본 객체를 통해서 </a:t>
            </a:r>
            <a:r>
              <a:rPr lang="ko-KR" altLang="en-US" sz="1800" dirty="0" smtClean="0"/>
              <a:t>전송</a:t>
            </a:r>
            <a:endParaRPr lang="en-US" altLang="ko-KR" sz="1800" dirty="0" smtClean="0"/>
          </a:p>
          <a:p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 내에서 사용하는 비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스크립트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요소들</a:t>
            </a:r>
            <a:r>
              <a:rPr lang="en-US" altLang="ko-KR" sz="1800" dirty="0" smtClean="0"/>
              <a:t>(HTML </a:t>
            </a:r>
            <a:r>
              <a:rPr lang="ko-KR" altLang="en-US" sz="1800" dirty="0" smtClean="0"/>
              <a:t>코드와 텍스트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out </a:t>
            </a:r>
            <a:r>
              <a:rPr lang="ko-KR" altLang="en-US" sz="1800" dirty="0" smtClean="0"/>
              <a:t>기본 객체에 그대로 전달됨</a:t>
            </a:r>
            <a:endParaRPr lang="en-US" altLang="ko-KR" sz="1800" dirty="0" smtClean="0"/>
          </a:p>
          <a:p>
            <a:r>
              <a:rPr lang="ko-KR" altLang="en-US" sz="1800" dirty="0" smtClean="0"/>
              <a:t>값을 출력하는 표현식의 결과값도 </a:t>
            </a:r>
            <a:r>
              <a:rPr lang="en-US" altLang="ko-KR" sz="1800" dirty="0" smtClean="0"/>
              <a:t>out </a:t>
            </a:r>
            <a:r>
              <a:rPr lang="ko-KR" altLang="en-US" sz="1800" dirty="0" smtClean="0"/>
              <a:t>기본 객체에 전달됨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복잡한 </a:t>
            </a:r>
            <a:r>
              <a:rPr lang="en-US" altLang="ko-KR" sz="1800" dirty="0" smtClean="0"/>
              <a:t>if-else </a:t>
            </a:r>
            <a:r>
              <a:rPr lang="ko-KR" altLang="en-US" sz="1800" dirty="0" smtClean="0"/>
              <a:t>사용시 </a:t>
            </a:r>
            <a:r>
              <a:rPr lang="en-US" altLang="ko-KR" sz="1800" dirty="0" smtClean="0"/>
              <a:t>out </a:t>
            </a:r>
            <a:r>
              <a:rPr lang="ko-KR" altLang="en-US" sz="1800" dirty="0" smtClean="0"/>
              <a:t>기본 객체 사용하면 편리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872912" y="4696539"/>
            <a:ext cx="457200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  if (grade &gt; 10)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gradeStringA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 else if (grade &gt; 5)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gradeStringB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%&gt;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872912" y="2276872"/>
            <a:ext cx="5499288" cy="2002922"/>
            <a:chOff x="872912" y="2276872"/>
            <a:chExt cx="5499288" cy="2002922"/>
          </a:xfrm>
        </p:grpSpPr>
        <p:pic>
          <p:nvPicPr>
            <p:cNvPr id="1026" name="Picture 2" descr="fig06-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2912" y="2276872"/>
              <a:ext cx="3145084" cy="2002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사각형 설명선 3"/>
            <p:cNvSpPr/>
            <p:nvPr/>
          </p:nvSpPr>
          <p:spPr>
            <a:xfrm>
              <a:off x="4355976" y="2564904"/>
              <a:ext cx="2016224" cy="1080120"/>
            </a:xfrm>
            <a:prstGeom prst="wedgeRectCallout">
              <a:avLst>
                <a:gd name="adj1" fmla="val -83628"/>
                <a:gd name="adj2" fmla="val -4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out </a:t>
              </a:r>
              <a:r>
                <a:rPr lang="ko-KR" altLang="en-US" dirty="0" smtClean="0"/>
                <a:t>기본 객체를 통해서 모든 데이터가 출력됨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기본 객체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- </a:t>
            </a:r>
            <a:r>
              <a:rPr lang="ko-KR" altLang="en-US" dirty="0" smtClean="0"/>
              <a:t>데이터를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println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데이터를 출력하고</a:t>
            </a:r>
            <a:r>
              <a:rPr lang="en-US" altLang="ko-KR" dirty="0" smtClean="0"/>
              <a:t>,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newLine</a:t>
            </a:r>
            <a:r>
              <a:rPr lang="en-US" altLang="ko-KR" dirty="0" smtClean="0"/>
              <a:t>() - \r\n(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\n)</a:t>
            </a:r>
            <a:r>
              <a:rPr lang="ko-KR" altLang="en-US" dirty="0" smtClean="0"/>
              <a:t>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Print() </a:t>
            </a:r>
            <a:r>
              <a:rPr lang="ko-KR" altLang="en-US" dirty="0" smtClean="0"/>
              <a:t>메서드와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사용하여 출력할 수 있는 값은 </a:t>
            </a:r>
            <a:r>
              <a:rPr lang="en-US" altLang="ko-KR" dirty="0" smtClean="0"/>
              <a:t>Boolean, char, char[], double, float,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long, String</a:t>
            </a:r>
            <a:endParaRPr lang="en-US" altLang="ko-KR" dirty="0" smtClean="0"/>
          </a:p>
          <a:p>
            <a:r>
              <a:rPr lang="ko-KR" altLang="en-US" dirty="0" smtClean="0"/>
              <a:t>버퍼 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getBufferSize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getRemaining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현재 버퍼의 남은 크기를 구한다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clear()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버퍼가 이미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되었다면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clearBuffer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버퍼의 내용을 비운다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flush() -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isAutoFlush</a:t>
            </a:r>
            <a:r>
              <a:rPr lang="en-US" altLang="ko-KR" dirty="0" smtClean="0"/>
              <a:t>() - </a:t>
            </a:r>
            <a:r>
              <a:rPr lang="ko-KR" altLang="en-US" dirty="0" smtClean="0"/>
              <a:t>버퍼가 다 찼을 때 자동으로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경우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chapter05/</a:t>
            </a:r>
            <a:r>
              <a:rPr lang="en-US" altLang="ko-KR" dirty="0" err="1" smtClean="0"/>
              <a:t>bufferInfo.jsp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71" y="1052736"/>
            <a:ext cx="604370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</a:t>
            </a:r>
            <a:r>
              <a:rPr lang="en-US" altLang="ko-KR" i="1" dirty="0" err="1"/>
              <a:t>html;charset</a:t>
            </a:r>
            <a:r>
              <a:rPr lang="en-US" altLang="ko-KR" i="1" dirty="0"/>
              <a:t>=UTF-8" %&gt;</a:t>
            </a:r>
          </a:p>
          <a:p>
            <a:r>
              <a:rPr lang="da-DK" altLang="ko-KR" dirty="0"/>
              <a:t>&lt;%@ page buffer=</a:t>
            </a:r>
            <a:r>
              <a:rPr lang="da-DK" altLang="ko-KR" i="1" dirty="0"/>
              <a:t>"8kb" autoFlush="false"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</a:t>
            </a:r>
            <a:r>
              <a:rPr lang="ko-KR" altLang="en-US" dirty="0"/>
              <a:t>버퍼 정보</a:t>
            </a:r>
            <a:r>
              <a:rPr lang="en-US" altLang="ko-KR" dirty="0"/>
              <a:t>&lt;/title&gt;&lt;/head&gt;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ko-KR" altLang="en-US" dirty="0"/>
              <a:t>버퍼 크기 </a:t>
            </a:r>
            <a:r>
              <a:rPr lang="en-US" altLang="ko-KR" dirty="0"/>
              <a:t>: &lt;%=</a:t>
            </a:r>
            <a:r>
              <a:rPr lang="en-US" altLang="ko-KR" dirty="0" err="1"/>
              <a:t>out.getBufferSize</a:t>
            </a:r>
            <a:r>
              <a:rPr lang="en-US" altLang="ko-KR" dirty="0"/>
              <a:t>()%&gt;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ko-KR" altLang="en-US" dirty="0"/>
              <a:t>남은 크기 </a:t>
            </a:r>
            <a:r>
              <a:rPr lang="en-US" altLang="ko-KR" dirty="0"/>
              <a:t>: &lt;%=</a:t>
            </a:r>
            <a:r>
              <a:rPr lang="en-US" altLang="ko-KR" dirty="0" err="1"/>
              <a:t>out.getRemaining</a:t>
            </a:r>
            <a:r>
              <a:rPr lang="en-US" altLang="ko-KR" dirty="0"/>
              <a:t>()%&gt;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auto flush : &lt;%=</a:t>
            </a:r>
            <a:r>
              <a:rPr lang="en-US" altLang="ko-KR" dirty="0" err="1"/>
              <a:t>out.isAutoFlush</a:t>
            </a:r>
            <a:r>
              <a:rPr lang="en-US" altLang="ko-KR" dirty="0"/>
              <a:t>()%&gt;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149080"/>
            <a:ext cx="4572000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13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기본 객체에 대한 접근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604978"/>
          <a:ext cx="7500990" cy="375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latin typeface="+mn-ea"/>
                          <a:ea typeface="+mn-ea"/>
                          <a:cs typeface="Times New Roman"/>
                        </a:rPr>
                        <a:t>메서드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리턴타입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getRequest()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ServletRequest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getResponse()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ServletResponse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response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getSession()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HttpSession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getServletContext()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ServletContext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getServletConfig()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ServletConfig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config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getOut()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JspWriter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out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getException()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Exception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exception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getPage()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Object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page </a:t>
                      </a: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 객체를 구한다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517232"/>
            <a:ext cx="8138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객체를 직접 사용하는 경우는 드물다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태그를 구현할 때 사용되므로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프로그래밍을 더 잘하려면 </a:t>
            </a:r>
            <a:r>
              <a:rPr lang="en-US" altLang="ko-KR" dirty="0" err="1" smtClean="0"/>
              <a:t>pageContext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기본 객체가 제공하는 기능을 익혀두는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chapter05/</a:t>
            </a:r>
            <a:r>
              <a:rPr lang="en-US" altLang="ko-KR" dirty="0" err="1" smtClean="0"/>
              <a:t>usePageContext.jsp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586774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</a:t>
            </a:r>
            <a:r>
              <a:rPr lang="en-US" altLang="ko-KR" sz="1400" i="1" dirty="0" err="1"/>
              <a:t>html;charset</a:t>
            </a:r>
            <a:r>
              <a:rPr lang="en-US" altLang="ko-KR" sz="1400" i="1" dirty="0"/>
              <a:t>=UTF-8"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pageContext</a:t>
            </a:r>
            <a:r>
              <a:rPr lang="en-US" altLang="ko-KR" sz="1400" dirty="0"/>
              <a:t> </a:t>
            </a:r>
            <a:r>
              <a:rPr lang="ko-KR" altLang="en-US" sz="1400" dirty="0"/>
              <a:t>기본 객체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</a:t>
            </a:r>
            <a:r>
              <a:rPr lang="en-US" altLang="ko-KR" sz="1400" dirty="0" err="1"/>
              <a:t>pageContext.getRequest</a:t>
            </a:r>
            <a:r>
              <a:rPr lang="en-US" altLang="ko-KR" sz="1400" dirty="0"/>
              <a:t>()</a:t>
            </a:r>
            <a:r>
              <a:rPr lang="ko-KR" altLang="en-US" sz="1400" dirty="0"/>
              <a:t>의 리턴 타입은 </a:t>
            </a:r>
            <a:r>
              <a:rPr lang="en-US" altLang="ko-KR" sz="1400" dirty="0" err="1"/>
              <a:t>ServletRequest</a:t>
            </a:r>
            <a:r>
              <a:rPr lang="ko-KR" altLang="en-US" sz="1400" dirty="0"/>
              <a:t>인데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//JSP </a:t>
            </a:r>
            <a:r>
              <a:rPr lang="ko-KR" altLang="en-US" sz="1400" dirty="0"/>
              <a:t>페이지가 </a:t>
            </a:r>
            <a:r>
              <a:rPr lang="en-US" altLang="ko-KR" sz="1400" dirty="0"/>
              <a:t>HTTP </a:t>
            </a:r>
            <a:r>
              <a:rPr lang="ko-KR" altLang="en-US" sz="1400" dirty="0"/>
              <a:t>요청을 처리하므로 </a:t>
            </a:r>
            <a:r>
              <a:rPr lang="en-US" altLang="ko-KR" sz="1400" dirty="0" err="1"/>
              <a:t>HttpServletRequest</a:t>
            </a:r>
            <a:r>
              <a:rPr lang="ko-KR" altLang="en-US" sz="1400" dirty="0"/>
              <a:t>로 타입 변환함</a:t>
            </a:r>
          </a:p>
          <a:p>
            <a:r>
              <a:rPr lang="en-US" altLang="ko-KR" sz="1400" dirty="0" err="1"/>
              <a:t>HttpServletRequest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httpRequest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HttpServletRequest</a:t>
            </a:r>
            <a:r>
              <a:rPr lang="en-US" altLang="ko-KR" sz="1400" dirty="0"/>
              <a:t>)</a:t>
            </a:r>
            <a:r>
              <a:rPr lang="en-US" altLang="ko-KR" sz="1400" dirty="0" err="1"/>
              <a:t>pageContext.getRequest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request </a:t>
            </a:r>
            <a:r>
              <a:rPr lang="ko-KR" altLang="en-US" sz="1400" dirty="0"/>
              <a:t>기본 객체와 </a:t>
            </a:r>
            <a:r>
              <a:rPr lang="en-US" altLang="ko-KR" sz="1400" dirty="0" err="1"/>
              <a:t>pageContext.getRequest</a:t>
            </a:r>
            <a:r>
              <a:rPr lang="en-US" altLang="ko-KR" sz="1400" dirty="0"/>
              <a:t>()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동일여부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&lt;!-- request </a:t>
            </a:r>
            <a:r>
              <a:rPr lang="ko-KR" altLang="en-US" sz="1400" dirty="0"/>
              <a:t>기본 객체와 </a:t>
            </a:r>
            <a:r>
              <a:rPr lang="en-US" altLang="ko-KR" sz="1400" dirty="0" err="1"/>
              <a:t>pageContext.getRequest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메서드로 구한 객체가 같은 객체인지 검사</a:t>
            </a:r>
            <a:r>
              <a:rPr lang="en-US" altLang="ko-KR" sz="1400" dirty="0"/>
              <a:t>(</a:t>
            </a:r>
            <a:r>
              <a:rPr lang="ko-KR" altLang="en-US" sz="1400" dirty="0"/>
              <a:t>같음</a:t>
            </a:r>
            <a:r>
              <a:rPr lang="en-US" altLang="ko-KR" sz="1400" dirty="0"/>
              <a:t>) --&gt;</a:t>
            </a:r>
          </a:p>
          <a:p>
            <a:r>
              <a:rPr lang="en-US" altLang="ko-KR" sz="1400" dirty="0"/>
              <a:t>&lt;%=request==</a:t>
            </a:r>
            <a:r>
              <a:rPr lang="en-US" altLang="ko-KR" sz="1400" dirty="0" err="1"/>
              <a:t>httpRequest</a:t>
            </a:r>
            <a:r>
              <a:rPr lang="en-US" altLang="ko-KR" sz="1400" dirty="0"/>
              <a:t> 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pageContext.getOut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메서드를 사용한 데이터 출력 </a:t>
            </a:r>
            <a:r>
              <a:rPr lang="en-US" altLang="ko-KR" sz="1400" dirty="0"/>
              <a:t>: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&lt;!-- </a:t>
            </a:r>
            <a:r>
              <a:rPr lang="en-US" altLang="ko-KR" sz="1400" dirty="0" err="1"/>
              <a:t>pageContext.getOut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()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out.println</a:t>
            </a:r>
            <a:r>
              <a:rPr lang="en-US" altLang="ko-KR" sz="1400" dirty="0"/>
              <a:t>()</a:t>
            </a:r>
            <a:r>
              <a:rPr lang="ko-KR" altLang="en-US" sz="1400" dirty="0"/>
              <a:t>과 동일함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&lt;%</a:t>
            </a:r>
            <a:r>
              <a:rPr lang="en-US" altLang="ko-KR" sz="1400" dirty="0" err="1"/>
              <a:t>pageContext.getOut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!"); 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05" y="5526112"/>
            <a:ext cx="4076289" cy="1024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403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44624"/>
            <a:ext cx="8643998" cy="582594"/>
          </a:xfrm>
        </p:spPr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71297"/>
            <a:ext cx="8229600" cy="5126055"/>
          </a:xfrm>
        </p:spPr>
        <p:txBody>
          <a:bodyPr/>
          <a:lstStyle/>
          <a:p>
            <a:r>
              <a:rPr lang="ko-KR" altLang="en-US" dirty="0" smtClean="0"/>
              <a:t>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: web.xml </a:t>
            </a:r>
            <a:r>
              <a:rPr lang="ko-KR" altLang="en-US" dirty="0" smtClean="0"/>
              <a:t>파일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기본 객체의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관련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71363"/>
            <a:ext cx="692948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&lt;description&gt;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아님</a:t>
            </a:r>
            <a:r>
              <a:rPr lang="en-US" altLang="ko-KR" dirty="0" smtClean="0"/>
              <a:t>)&lt;/description&gt;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r>
              <a:rPr lang="ko-KR" altLang="en-US" dirty="0" err="1" smtClean="0"/>
              <a:t>파라미터값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75124"/>
              </p:ext>
            </p:extLst>
          </p:nvPr>
        </p:nvGraphicFramePr>
        <p:xfrm>
          <a:off x="785786" y="4185941"/>
          <a:ext cx="7429551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getInitParameter(String name)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값을 읽어온다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getInitParameterNames()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어플리케이션 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이름 목록을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0295" y="772977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규약은 웹 어플리케이션 전체에 걸쳐서 사용할 수 있는 초기화 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정의하고 있음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1463</Words>
  <Application>Microsoft Office PowerPoint</Application>
  <PresentationFormat>화면 슬라이드 쇼(4:3)</PresentationFormat>
  <Paragraphs>306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HY얕은샘물M</vt:lpstr>
      <vt:lpstr>맑은 고딕</vt:lpstr>
      <vt:lpstr>Arial</vt:lpstr>
      <vt:lpstr>Times New Roman</vt:lpstr>
      <vt:lpstr>Office 테마</vt:lpstr>
      <vt:lpstr>5장-기본 객체와 영역</vt:lpstr>
      <vt:lpstr>TOC</vt:lpstr>
      <vt:lpstr>JSP 9가지 주요 기본 객체</vt:lpstr>
      <vt:lpstr>out 기본 객체 : 웹 브라우저에 데이터를 전송하는 출력 스트림. JSP 페이지가 생성한 데이터를 출력</vt:lpstr>
      <vt:lpstr>out 기본 객체 주요 메서드</vt:lpstr>
      <vt:lpstr>chapter05/bufferInfo.jsp</vt:lpstr>
      <vt:lpstr>pageContext 기본 객체</vt:lpstr>
      <vt:lpstr>chapter05/usePageContext.jsp</vt:lpstr>
      <vt:lpstr>application 기본 객체: 초기화 파라미터 </vt:lpstr>
      <vt:lpstr>web.xml 파일</vt:lpstr>
      <vt:lpstr>chapter05/readInitParameter.jsp</vt:lpstr>
      <vt:lpstr>application 기본 객체: 자원 구하기</vt:lpstr>
      <vt:lpstr>기본 객체와 영역</vt:lpstr>
      <vt:lpstr>PowerPoint 프레젠테이션</vt:lpstr>
      <vt:lpstr>속성(Attribute)</vt:lpstr>
      <vt:lpstr>chapter05/setApplicationAttribute.jsp</vt:lpstr>
      <vt:lpstr>chapter05/viewApplicationAttribute.jsp</vt:lpstr>
      <vt:lpstr>속성의 활용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55</cp:revision>
  <dcterms:created xsi:type="dcterms:W3CDTF">2006-10-05T04:04:58Z</dcterms:created>
  <dcterms:modified xsi:type="dcterms:W3CDTF">2021-04-09T05:10:20Z</dcterms:modified>
</cp:coreProperties>
</file>