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76" r:id="rId14"/>
    <p:sldId id="261" r:id="rId15"/>
    <p:sldId id="277" r:id="rId16"/>
    <p:sldId id="278" r:id="rId17"/>
    <p:sldId id="262" r:id="rId18"/>
    <p:sldId id="279" r:id="rId19"/>
    <p:sldId id="263" r:id="rId20"/>
    <p:sldId id="280" r:id="rId21"/>
    <p:sldId id="281" r:id="rId22"/>
    <p:sldId id="264" r:id="rId23"/>
    <p:sldId id="265" r:id="rId24"/>
    <p:sldId id="282" r:id="rId25"/>
    <p:sldId id="283" r:id="rId26"/>
    <p:sldId id="266" r:id="rId27"/>
    <p:sldId id="267" r:id="rId28"/>
    <p:sldId id="284" r:id="rId29"/>
    <p:sldId id="285" r:id="rId30"/>
    <p:sldId id="286" r:id="rId31"/>
    <p:sldId id="268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smtClean="0"/>
              <a:t>페이지 모듈화와 요청 </a:t>
            </a:r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layout.jsp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layout2.jsp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0" y="980728"/>
            <a:ext cx="5490826" cy="5406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28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layout.jsp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layout2.jsp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856984" cy="479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79512" y="5753128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화면의 구성 요소에 대한 모듈로 사용할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상단 모듈과 좌측 메뉴 모듈 그리고 하단 메뉴 모듈을 작성하고 각각의 모듈이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필요할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57224" y="2780410"/>
            <a:ext cx="6357982" cy="120032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page="/module/top.jsp" flush="false"&gt;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name="param1" value="value1"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name="param2" value="value2"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2752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자식 태그로 추가함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속성은 각각 포함할 페이지에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새로 추가할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이름과 값을 입력함</a:t>
            </a:r>
            <a:endParaRPr lang="en-US" altLang="ko-KR" dirty="0" smtClean="0"/>
          </a:p>
          <a:p>
            <a:r>
              <a:rPr lang="en-US" altLang="ko-KR" dirty="0" smtClean="0"/>
              <a:t>-  value </a:t>
            </a:r>
            <a:r>
              <a:rPr lang="ko-KR" altLang="en-US" dirty="0" smtClean="0"/>
              <a:t>속성에는 값을 직접 지정하거나 표현식을 이용해서 값을 지정함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chapter07/</a:t>
            </a:r>
            <a:r>
              <a:rPr lang="en-US" altLang="ko-KR" dirty="0" err="1" smtClean="0"/>
              <a:t>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655" y="627218"/>
            <a:ext cx="848180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&lt;head&gt;&lt;title&gt;INFO&lt;/title&gt;&lt;/head&gt;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&lt;table width="100%" border="1" </a:t>
            </a:r>
            <a:r>
              <a:rPr lang="en-US" altLang="ko-KR" dirty="0" err="1"/>
              <a:t>cellpadding</a:t>
            </a:r>
            <a:r>
              <a:rPr lang="en-US" altLang="ko-KR" dirty="0"/>
              <a:t>="0" </a:t>
            </a:r>
            <a:r>
              <a:rPr lang="en-US" altLang="ko-KR" dirty="0" err="1"/>
              <a:t>cellspacing</a:t>
            </a:r>
            <a:r>
              <a:rPr lang="en-US" altLang="ko-KR" dirty="0"/>
              <a:t>="0"&gt;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&lt;td&gt;</a:t>
            </a:r>
            <a:r>
              <a:rPr lang="ko-KR" altLang="en-US" dirty="0"/>
              <a:t>제품번호</a:t>
            </a:r>
            <a:r>
              <a:rPr lang="en-US" altLang="ko-KR" dirty="0"/>
              <a:t>&lt;/td&gt; &lt;td&gt;XXXX&lt;/td&gt;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&lt;td&gt;</a:t>
            </a:r>
            <a:r>
              <a:rPr lang="ko-KR" altLang="en-US" dirty="0"/>
              <a:t>가격</a:t>
            </a:r>
            <a:r>
              <a:rPr lang="en-US" altLang="ko-KR" dirty="0"/>
              <a:t>&lt;/td&gt; &lt;td&gt;10,000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&lt;/table&gt;</a:t>
            </a:r>
          </a:p>
          <a:p>
            <a:r>
              <a:rPr lang="en-US" altLang="ko-KR" dirty="0"/>
              <a:t>&lt;!-- </a:t>
            </a:r>
            <a:r>
              <a:rPr lang="en-US" altLang="ko-KR" dirty="0" err="1"/>
              <a:t>infoSub.jsp</a:t>
            </a:r>
            <a:r>
              <a:rPr lang="ko-KR" altLang="en-US" dirty="0"/>
              <a:t>에 이름이 </a:t>
            </a:r>
            <a:r>
              <a:rPr lang="en-US" altLang="ko-KR" dirty="0"/>
              <a:t>type</a:t>
            </a:r>
            <a:r>
              <a:rPr lang="ko-KR" altLang="en-US" dirty="0"/>
              <a:t>이고 값이 </a:t>
            </a:r>
            <a:r>
              <a:rPr lang="en-US" altLang="ko-KR" dirty="0"/>
              <a:t>A</a:t>
            </a:r>
            <a:r>
              <a:rPr lang="ko-KR" altLang="en-US" dirty="0"/>
              <a:t>인 </a:t>
            </a:r>
            <a:r>
              <a:rPr lang="ko-KR" altLang="en-US" dirty="0" err="1"/>
              <a:t>파라미터를</a:t>
            </a:r>
            <a:r>
              <a:rPr lang="ko-KR" altLang="en-US" dirty="0"/>
              <a:t> 추가로 전달함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&lt;!-- </a:t>
            </a:r>
            <a:r>
              <a:rPr lang="en-US" altLang="ko-KR" dirty="0" err="1"/>
              <a:t>infoSub.jsp</a:t>
            </a:r>
            <a:r>
              <a:rPr lang="en-US" altLang="ko-KR" dirty="0"/>
              <a:t> </a:t>
            </a:r>
            <a:r>
              <a:rPr lang="ko-KR" altLang="en-US" dirty="0"/>
              <a:t>페이지를 제품의 </a:t>
            </a:r>
            <a:r>
              <a:rPr lang="ko-KR" altLang="en-US" dirty="0" err="1"/>
              <a:t>타입별로</a:t>
            </a:r>
            <a:r>
              <a:rPr lang="ko-KR" altLang="en-US" dirty="0"/>
              <a:t> 추가 정보를 출력해주는 화면이라고 </a:t>
            </a:r>
            <a:endParaRPr lang="en-US" altLang="ko-KR" dirty="0" smtClean="0"/>
          </a:p>
          <a:p>
            <a:r>
              <a:rPr lang="ko-KR" altLang="en-US" dirty="0" smtClean="0"/>
              <a:t>생각해보자</a:t>
            </a:r>
            <a:r>
              <a:rPr lang="en-US" altLang="ko-KR" dirty="0"/>
              <a:t>. --&gt;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infoSub.jsp</a:t>
            </a:r>
            <a:r>
              <a:rPr lang="en-US" altLang="ko-KR" dirty="0"/>
              <a:t>" flush="false"&gt;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jsp:param</a:t>
            </a:r>
            <a:r>
              <a:rPr lang="en-US" altLang="ko-KR" dirty="0"/>
              <a:t> name="type" value="A"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465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유지하고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새로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포함되는 페이지에서만 유효</a:t>
            </a:r>
            <a:endParaRPr lang="ko-KR" altLang="en-US" dirty="0"/>
          </a:p>
        </p:txBody>
      </p:sp>
      <p:pic>
        <p:nvPicPr>
          <p:cNvPr id="18434" name="Picture 2" descr="fig07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54006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301208"/>
            <a:ext cx="823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“?name=</a:t>
            </a:r>
            <a:r>
              <a:rPr lang="en-US" altLang="ko-KR" dirty="0" err="1" smtClean="0"/>
              <a:t>cbk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 포함되어 있으므로 </a:t>
            </a:r>
            <a:r>
              <a:rPr lang="en-US" altLang="ko-KR" dirty="0" err="1" smtClean="0"/>
              <a:t>body_main.jsp</a:t>
            </a:r>
            <a:r>
              <a:rPr lang="ko-KR" altLang="en-US" dirty="0" smtClean="0"/>
              <a:t>는 이름이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name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</a:t>
            </a:r>
            <a:r>
              <a:rPr lang="en-US" altLang="ko-KR" dirty="0" err="1" smtClean="0"/>
              <a:t>cbk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한 개 갖음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상태에서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이용해서 이름이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포함될 페이지에 추가하면 기존 파라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미터를 유지하면서 새로운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추가함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56" y="18248"/>
            <a:ext cx="4987263" cy="393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&lt;%@ page </a:t>
            </a:r>
            <a:r>
              <a:rPr lang="en-US" altLang="ko-KR" sz="1000" dirty="0" err="1"/>
              <a:t>contentType</a:t>
            </a:r>
            <a:r>
              <a:rPr lang="en-US" altLang="ko-KR" sz="1000" dirty="0"/>
              <a:t> = "text/html; charset=UTF-8" %&gt;</a:t>
            </a:r>
          </a:p>
          <a:p>
            <a:r>
              <a:rPr lang="en-US" altLang="ko-KR" sz="1000" dirty="0"/>
              <a:t>&lt;%</a:t>
            </a:r>
          </a:p>
          <a:p>
            <a:r>
              <a:rPr lang="en-US" altLang="ko-KR" sz="1000" dirty="0"/>
              <a:t>    //&lt;</a:t>
            </a:r>
            <a:r>
              <a:rPr lang="en-US" altLang="ko-KR" sz="1000" dirty="0" err="1"/>
              <a:t>jsp:param</a:t>
            </a:r>
            <a:r>
              <a:rPr lang="en-US" altLang="ko-KR" sz="1000" dirty="0"/>
              <a:t>&gt;</a:t>
            </a:r>
            <a:r>
              <a:rPr lang="ko-KR" altLang="en-US" sz="1000" dirty="0"/>
              <a:t>으로 전달되는 값은 </a:t>
            </a:r>
            <a:r>
              <a:rPr lang="en-US" altLang="ko-KR" sz="1000" dirty="0" err="1"/>
              <a:t>request.setCharacterEncoding</a:t>
            </a:r>
            <a:r>
              <a:rPr lang="en-US" altLang="ko-KR" sz="1000" dirty="0"/>
              <a:t>()</a:t>
            </a:r>
            <a:r>
              <a:rPr lang="ko-KR" altLang="en-US" sz="1000" dirty="0"/>
              <a:t>에 명시한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//</a:t>
            </a:r>
            <a:r>
              <a:rPr lang="ko-KR" altLang="en-US" sz="1000" dirty="0"/>
              <a:t>캐릭터셋으로 인코딩해서 </a:t>
            </a:r>
            <a:r>
              <a:rPr lang="ko-KR" altLang="en-US" sz="1000" dirty="0" smtClean="0"/>
              <a:t>전달함</a:t>
            </a:r>
            <a:r>
              <a:rPr lang="en-US" altLang="ko-KR" sz="1000" dirty="0"/>
              <a:t>. </a:t>
            </a:r>
            <a:r>
              <a:rPr lang="ko-KR" altLang="en-US" sz="1000" dirty="0"/>
              <a:t>요청 </a:t>
            </a:r>
            <a:r>
              <a:rPr lang="ko-KR" altLang="en-US" sz="1000" dirty="0" err="1"/>
              <a:t>파라미터의</a:t>
            </a:r>
            <a:r>
              <a:rPr lang="ko-KR" altLang="en-US" sz="1000" dirty="0"/>
              <a:t> 캐릭터 셋을 지정하고 있음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 err="1"/>
              <a:t>request.setCharacterEncoding</a:t>
            </a:r>
            <a:r>
              <a:rPr lang="en-US" altLang="ko-KR" sz="1000" dirty="0"/>
              <a:t>("UTF-8");</a:t>
            </a:r>
          </a:p>
          <a:p>
            <a:r>
              <a:rPr lang="en-US" altLang="ko-KR" sz="1000" dirty="0"/>
              <a:t>%&gt;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&lt;head&gt;&lt;title&gt;INFO&lt;/title&gt;&lt;/head&gt;</a:t>
            </a:r>
          </a:p>
          <a:p>
            <a:r>
              <a:rPr lang="en-US" altLang="ko-KR" sz="1000" dirty="0"/>
              <a:t>&lt;body&gt;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include </a:t>
            </a:r>
            <a:r>
              <a:rPr lang="ko-KR" altLang="en-US" sz="1000" dirty="0"/>
              <a:t>전 </a:t>
            </a:r>
            <a:r>
              <a:rPr lang="en-US" altLang="ko-KR" sz="1000" dirty="0"/>
              <a:t>name 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값</a:t>
            </a:r>
            <a:r>
              <a:rPr lang="en-US" altLang="ko-KR" sz="1000" dirty="0"/>
              <a:t>: &lt;%= </a:t>
            </a:r>
            <a:r>
              <a:rPr lang="en-US" altLang="ko-KR" sz="1000" dirty="0" err="1"/>
              <a:t>request.getParameter</a:t>
            </a:r>
            <a:r>
              <a:rPr lang="en-US" altLang="ko-KR" sz="1000" dirty="0"/>
              <a:t>("name") %&gt;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jsp:include</a:t>
            </a:r>
            <a:r>
              <a:rPr lang="en-US" altLang="ko-KR" sz="1000" dirty="0"/>
              <a:t> page="</a:t>
            </a:r>
            <a:r>
              <a:rPr lang="en-US" altLang="ko-KR" sz="1000" dirty="0" err="1"/>
              <a:t>body_sub.jsp</a:t>
            </a:r>
            <a:r>
              <a:rPr lang="en-US" altLang="ko-KR" sz="1000" dirty="0"/>
              <a:t>" flush="false"&gt;</a:t>
            </a:r>
          </a:p>
          <a:p>
            <a:r>
              <a:rPr lang="en-US" altLang="ko-KR" sz="1000" dirty="0"/>
              <a:t>	&lt;</a:t>
            </a:r>
            <a:r>
              <a:rPr lang="en-US" altLang="ko-KR" sz="1000" dirty="0" err="1"/>
              <a:t>jsp:param</a:t>
            </a:r>
            <a:r>
              <a:rPr lang="en-US" altLang="ko-KR" sz="1000" dirty="0"/>
              <a:t> name="name" value="</a:t>
            </a:r>
            <a:r>
              <a:rPr lang="ko-KR" altLang="en-US" sz="1000" dirty="0"/>
              <a:t>개똥이</a:t>
            </a:r>
            <a:r>
              <a:rPr lang="en-US" altLang="ko-KR" sz="1000" dirty="0"/>
              <a:t>" /&gt;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jsp:include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include </a:t>
            </a:r>
            <a:r>
              <a:rPr lang="ko-KR" altLang="en-US" sz="1000" dirty="0"/>
              <a:t>후 </a:t>
            </a:r>
            <a:r>
              <a:rPr lang="en-US" altLang="ko-KR" sz="1000" dirty="0"/>
              <a:t>name 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값</a:t>
            </a:r>
            <a:r>
              <a:rPr lang="en-US" altLang="ko-KR" sz="1000" dirty="0"/>
              <a:t>: &lt;%= </a:t>
            </a:r>
            <a:r>
              <a:rPr lang="en-US" altLang="ko-KR" sz="1000" dirty="0" err="1"/>
              <a:t>request.getParameter</a:t>
            </a:r>
            <a:r>
              <a:rPr lang="en-US" altLang="ko-KR" sz="1000" dirty="0"/>
              <a:t>("name") %&gt;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&lt;/html&gt;</a:t>
            </a:r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98962" y="3176136"/>
            <a:ext cx="4918334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/>
              <a:t>&lt;%@ page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 = "text/html; charset=UTF-8" %&gt;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&lt;head&gt;&lt;title&gt;INFO&lt;/title&gt;&lt;/head&gt;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body_sub</a:t>
            </a:r>
            <a:r>
              <a:rPr lang="ko-KR" altLang="en-US" sz="1100" dirty="0"/>
              <a:t>에서 </a:t>
            </a:r>
            <a:r>
              <a:rPr lang="en-US" altLang="ko-KR" sz="1100" dirty="0"/>
              <a:t>name </a:t>
            </a:r>
            <a:r>
              <a:rPr lang="ko-KR" altLang="en-US" sz="1100" dirty="0" err="1"/>
              <a:t>파라미터</a:t>
            </a:r>
            <a:r>
              <a:rPr lang="ko-KR" altLang="en-US" sz="1100" dirty="0"/>
              <a:t> 값</a:t>
            </a:r>
            <a:r>
              <a:rPr lang="en-US" altLang="ko-KR" sz="1100" dirty="0"/>
              <a:t>: &lt;%= </a:t>
            </a:r>
            <a:r>
              <a:rPr lang="en-US" altLang="ko-KR" sz="1100" dirty="0" err="1"/>
              <a:t>request.getParameter</a:t>
            </a:r>
            <a:r>
              <a:rPr lang="en-US" altLang="ko-KR" sz="1100" dirty="0"/>
              <a:t>("name") %&gt;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name </a:t>
            </a:r>
            <a:r>
              <a:rPr lang="ko-KR" altLang="en-US" sz="1100" dirty="0" err="1"/>
              <a:t>파라미터</a:t>
            </a:r>
            <a:r>
              <a:rPr lang="ko-KR" altLang="en-US" sz="1100" dirty="0"/>
              <a:t> 값 목록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String[] names = </a:t>
            </a:r>
            <a:r>
              <a:rPr lang="en-US" altLang="ko-KR" sz="1100" dirty="0" err="1"/>
              <a:t>request.getParameterValues</a:t>
            </a:r>
            <a:r>
              <a:rPr lang="en-US" altLang="ko-KR" sz="1100" dirty="0"/>
              <a:t>("name");</a:t>
            </a:r>
          </a:p>
          <a:p>
            <a:r>
              <a:rPr lang="en-US" altLang="ko-KR" sz="1100" dirty="0"/>
              <a:t>	for (String name : names) {</a:t>
            </a:r>
          </a:p>
          <a:p>
            <a:r>
              <a:rPr lang="en-US" altLang="ko-KR" sz="1100" dirty="0"/>
              <a:t>%&gt;</a:t>
            </a:r>
          </a:p>
          <a:p>
            <a:r>
              <a:rPr lang="en-US" altLang="ko-KR" sz="1100" dirty="0"/>
              <a:t>	&lt;li&gt; &lt;%= name %&gt; &lt;/li&gt;</a:t>
            </a:r>
          </a:p>
          <a:p>
            <a:r>
              <a:rPr lang="en-US" altLang="ko-KR" sz="1100" dirty="0"/>
              <a:t>&lt;%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%&gt;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</a:p>
          <a:p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2800" y="2141648"/>
            <a:ext cx="3758656" cy="57606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3"/>
            <a:endCxn id="6" idx="0"/>
          </p:cNvCxnSpPr>
          <p:nvPr/>
        </p:nvCxnSpPr>
        <p:spPr>
          <a:xfrm>
            <a:off x="3841456" y="2429680"/>
            <a:ext cx="2816673" cy="7464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847034" y="50761"/>
            <a:ext cx="2160240" cy="720080"/>
            <a:chOff x="4644008" y="404664"/>
            <a:chExt cx="2160240" cy="720080"/>
          </a:xfrm>
        </p:grpSpPr>
        <p:sp>
          <p:nvSpPr>
            <p:cNvPr id="10" name="오른쪽 화살표 설명선 9"/>
            <p:cNvSpPr/>
            <p:nvPr/>
          </p:nvSpPr>
          <p:spPr>
            <a:xfrm rot="10800000">
              <a:off x="4644008" y="404664"/>
              <a:ext cx="2160240" cy="72008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6235" y="58003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?name=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cbk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오른쪽 화살표 설명선 12"/>
          <p:cNvSpPr/>
          <p:nvPr/>
        </p:nvSpPr>
        <p:spPr>
          <a:xfrm>
            <a:off x="395536" y="4205951"/>
            <a:ext cx="3888432" cy="10215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 name="name" value="</a:t>
            </a:r>
            <a:r>
              <a:rPr lang="ko-KR" altLang="en-US" dirty="0"/>
              <a:t>개똥이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  <p:sp>
        <p:nvSpPr>
          <p:cNvPr id="15" name="순서도: 문서 14"/>
          <p:cNvSpPr/>
          <p:nvPr/>
        </p:nvSpPr>
        <p:spPr>
          <a:xfrm>
            <a:off x="4198962" y="1502609"/>
            <a:ext cx="648072" cy="3600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cbk</a:t>
            </a:r>
            <a:endParaRPr lang="ko-KR" altLang="en-US" dirty="0"/>
          </a:p>
        </p:txBody>
      </p:sp>
      <p:sp>
        <p:nvSpPr>
          <p:cNvPr id="16" name="순서도: 문서 15"/>
          <p:cNvSpPr/>
          <p:nvPr/>
        </p:nvSpPr>
        <p:spPr>
          <a:xfrm>
            <a:off x="2555776" y="3297611"/>
            <a:ext cx="648072" cy="3600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cbk</a:t>
            </a:r>
            <a:endParaRPr lang="ko-KR" altLang="en-US" dirty="0"/>
          </a:p>
        </p:txBody>
      </p:sp>
      <p:sp>
        <p:nvSpPr>
          <p:cNvPr id="17" name="순서도: 문서 16"/>
          <p:cNvSpPr/>
          <p:nvPr/>
        </p:nvSpPr>
        <p:spPr>
          <a:xfrm>
            <a:off x="6984268" y="5301208"/>
            <a:ext cx="648072" cy="3600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개똥이</a:t>
            </a:r>
            <a:endParaRPr lang="ko-KR" altLang="en-US" sz="1200" dirty="0"/>
          </a:p>
        </p:txBody>
      </p:sp>
      <p:sp>
        <p:nvSpPr>
          <p:cNvPr id="18" name="순서도: 문서 17"/>
          <p:cNvSpPr/>
          <p:nvPr/>
        </p:nvSpPr>
        <p:spPr>
          <a:xfrm>
            <a:off x="6984268" y="5661919"/>
            <a:ext cx="648072" cy="3600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cbk</a:t>
            </a:r>
            <a:endParaRPr lang="ko-KR" altLang="en-US" dirty="0"/>
          </a:p>
        </p:txBody>
      </p:sp>
      <p:sp>
        <p:nvSpPr>
          <p:cNvPr id="19" name="순서도: 문서 18"/>
          <p:cNvSpPr/>
          <p:nvPr/>
        </p:nvSpPr>
        <p:spPr>
          <a:xfrm>
            <a:off x="8172400" y="3657651"/>
            <a:ext cx="648072" cy="3600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개똥이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7" y="5481228"/>
            <a:ext cx="34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액션 태그로 추가한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기존 파라미터보다 우선함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19" idx="1"/>
            <a:endCxn id="20" idx="3"/>
          </p:cNvCxnSpPr>
          <p:nvPr/>
        </p:nvCxnSpPr>
        <p:spPr>
          <a:xfrm flipH="1">
            <a:off x="3841457" y="3837671"/>
            <a:ext cx="4330943" cy="210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1124744"/>
            <a:ext cx="3988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액션 태그는 포함할 페이지에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전달할 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인코딩할 때 해당 메서드로 설정한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캐릭터 셋을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14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태그처럼 지정한 페이지를 현재 위치에 포함시키는 기능을 제공함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</a:t>
            </a:r>
            <a:r>
              <a:rPr lang="ko-KR" altLang="en-US" dirty="0" err="1" smtClean="0"/>
              <a:t>태드는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실행 흐름을 이동시켜 실행 결과를 현재 위치에 포함하는 방식인 반면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다른 파일의 내용을 현재 위치에 삽입한 후에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파일을 자바 파일로 변환하고 컴파일하는 방식임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66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차원에서 포함</a:t>
            </a:r>
            <a:endParaRPr lang="en-US" altLang="ko-KR" dirty="0" smtClean="0"/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: &lt;%@ include file="</a:t>
            </a:r>
            <a:r>
              <a:rPr lang="ko-KR" altLang="en-US" dirty="0" smtClean="0"/>
              <a:t>포함할 파일의 경로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사용하면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파일을 자바 파일로 변환하기 전에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디렉티브에서</a:t>
            </a:r>
            <a:r>
              <a:rPr lang="ko-KR" altLang="en-US" dirty="0" smtClean="0"/>
              <a:t> 지정한 파일의 내용을 </a:t>
            </a:r>
            <a:r>
              <a:rPr lang="ko-KR" altLang="en-US" b="1" u="sng" dirty="0"/>
              <a:t>해당 위치에 삽입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생긴 자바 파일을 컴파일함</a:t>
            </a:r>
            <a:endParaRPr lang="en-US" altLang="ko-KR" dirty="0" smtClean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사용되는 변수 지정</a:t>
            </a:r>
          </a:p>
          <a:p>
            <a:pPr lvl="1"/>
            <a:r>
              <a:rPr lang="ko-KR" altLang="en-US" dirty="0" smtClean="0"/>
              <a:t>저작권 표시와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간단하면서도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페이지에서 중복되는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9458" name="Picture 2" descr="fig0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3009397"/>
            <a:ext cx="3331465" cy="3362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09934" y="64886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p.168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includer.jsp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include.jspf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08720"/>
            <a:ext cx="425154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&lt;head&gt;&lt;title&gt;include </a:t>
            </a:r>
            <a:r>
              <a:rPr lang="ko-KR" altLang="en-US" sz="1200" dirty="0" err="1"/>
              <a:t>디렉티브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number = 10;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&lt;!-- </a:t>
            </a:r>
            <a:r>
              <a:rPr lang="en-US" altLang="ko-KR" sz="1200" dirty="0" err="1"/>
              <a:t>includee.jspf</a:t>
            </a:r>
            <a:r>
              <a:rPr lang="en-US" altLang="ko-KR" sz="1200" dirty="0"/>
              <a:t> </a:t>
            </a:r>
            <a:r>
              <a:rPr lang="ko-KR" altLang="en-US" sz="1200" dirty="0"/>
              <a:t>파일 내용을 포함함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&lt;%@ include file="./</a:t>
            </a:r>
            <a:r>
              <a:rPr lang="en-US" altLang="ko-KR" sz="1200" dirty="0" err="1"/>
              <a:t>includee.jspf</a:t>
            </a:r>
            <a:r>
              <a:rPr lang="en-US" altLang="ko-KR" sz="1200" dirty="0"/>
              <a:t>" %&gt;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공통변수</a:t>
            </a:r>
            <a:r>
              <a:rPr lang="ko-KR" altLang="en-US" sz="1200" dirty="0"/>
              <a:t> </a:t>
            </a:r>
            <a:r>
              <a:rPr lang="en-US" altLang="ko-KR" sz="1200" dirty="0"/>
              <a:t>DATAFOLDER = "&lt;%= </a:t>
            </a:r>
            <a:r>
              <a:rPr lang="en-US" altLang="ko-KR" sz="1200" dirty="0" err="1"/>
              <a:t>dataFolder</a:t>
            </a:r>
            <a:r>
              <a:rPr lang="en-US" altLang="ko-KR" sz="1200" dirty="0"/>
              <a:t> %&gt;"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34127" y="4077072"/>
            <a:ext cx="48303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 err="1"/>
              <a:t>includer.jsp</a:t>
            </a:r>
            <a:r>
              <a:rPr lang="ko-KR" altLang="en-US" sz="1200" dirty="0"/>
              <a:t>에서 지정한 번호</a:t>
            </a:r>
            <a:r>
              <a:rPr lang="en-US" altLang="ko-KR" sz="1200" dirty="0"/>
              <a:t>: &lt;%= number %&gt;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 smtClean="0"/>
              <a:t>&lt;%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includee.jspf</a:t>
            </a:r>
            <a:r>
              <a:rPr lang="ko-KR" altLang="en-US" sz="1200" dirty="0"/>
              <a:t>를 포함하는 </a:t>
            </a:r>
            <a:r>
              <a:rPr lang="en-US" altLang="ko-KR" sz="1200" dirty="0"/>
              <a:t>JSP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dataFolder</a:t>
            </a:r>
            <a:r>
              <a:rPr lang="en-US" altLang="ko-KR" sz="1200" dirty="0"/>
              <a:t> </a:t>
            </a:r>
            <a:r>
              <a:rPr lang="ko-KR" altLang="en-US" sz="1200" dirty="0"/>
              <a:t>변수를 사용할 수 있음</a:t>
            </a:r>
            <a:endParaRPr lang="en-US" altLang="ko-KR" sz="1200" dirty="0"/>
          </a:p>
          <a:p>
            <a:r>
              <a:rPr lang="en-US" altLang="ko-KR" sz="1200" dirty="0"/>
              <a:t>	String </a:t>
            </a:r>
            <a:r>
              <a:rPr lang="en-US" altLang="ko-KR" sz="1200" dirty="0" err="1"/>
              <a:t>dataFolder</a:t>
            </a:r>
            <a:r>
              <a:rPr lang="en-US" altLang="ko-KR" sz="1200" dirty="0"/>
              <a:t> = "c:\\data";</a:t>
            </a:r>
          </a:p>
          <a:p>
            <a:r>
              <a:rPr lang="en-US" altLang="ko-KR" sz="1200" dirty="0"/>
              <a:t>%&gt;</a:t>
            </a:r>
          </a:p>
          <a:p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8936" y="2608864"/>
            <a:ext cx="2774112" cy="2880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0"/>
            <a:endCxn id="7" idx="3"/>
          </p:cNvCxnSpPr>
          <p:nvPr/>
        </p:nvCxnSpPr>
        <p:spPr>
          <a:xfrm rot="16200000" flipV="1">
            <a:off x="4174082" y="1701846"/>
            <a:ext cx="1324192" cy="3426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49" y="3861048"/>
            <a:ext cx="9002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통해 다른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JSP</a:t>
            </a:r>
            <a:r>
              <a:rPr lang="ko-KR" altLang="en-US" dirty="0" smtClean="0"/>
              <a:t>에 포함되는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파일과 구분하기 위해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jspf</a:t>
            </a:r>
            <a:r>
              <a:rPr lang="ko-KR" altLang="en-US" dirty="0" smtClean="0"/>
              <a:t>를 사용하는 편임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물론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사용해도 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jspf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 Fragment,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소스 코드 조작을 의미함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코드 차원에서 삽입이 이루어지기 </a:t>
            </a:r>
            <a:r>
              <a:rPr lang="ko-KR" altLang="en-US" smtClean="0"/>
              <a:t>때문에 삽입되는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err="1" smtClean="0"/>
              <a:t>include.jspf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선언한 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dataFolder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삽입하는 </a:t>
            </a:r>
            <a:r>
              <a:rPr lang="en-US" altLang="ko-KR" dirty="0" smtClean="0"/>
              <a:t>JSP(</a:t>
            </a:r>
            <a:r>
              <a:rPr lang="en-US" altLang="ko-KR" dirty="0" err="1" smtClean="0"/>
              <a:t>include.jsp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680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조각 자동 포함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태그의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-property-</a:t>
            </a:r>
            <a:r>
              <a:rPr lang="en-US" altLang="ko-KR" dirty="0" err="1" smtClean="0"/>
              <a:t>grup</a:t>
            </a:r>
            <a:r>
              <a:rPr lang="en-US" altLang="ko-KR" dirty="0" smtClean="0"/>
              <a:t> : JSP</a:t>
            </a:r>
            <a:r>
              <a:rPr lang="ko-KR" altLang="en-US" dirty="0" smtClean="0"/>
              <a:t>의 프로퍼티를 지정함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-pattern :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적용할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include-prelude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앞에 자동으로 삽입될 파일을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include-coda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뒤에 자동으로 삽입될 파일을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78" y="1377086"/>
            <a:ext cx="75009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-pattern&gt;/view/*&lt;/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        &lt;include-prelude&gt;/common/</a:t>
            </a:r>
            <a:r>
              <a:rPr lang="en-US" altLang="ko-KR" dirty="0" err="1" smtClean="0"/>
              <a:t>variable.jspf</a:t>
            </a:r>
            <a:r>
              <a:rPr lang="en-US" altLang="ko-KR" dirty="0" smtClean="0"/>
              <a:t>&lt;/include-prelude&gt;</a:t>
            </a:r>
          </a:p>
          <a:p>
            <a:r>
              <a:rPr lang="en-US" altLang="ko-KR" dirty="0" smtClean="0"/>
              <a:t>        &lt;include-coda&gt;/common/</a:t>
            </a:r>
            <a:r>
              <a:rPr lang="en-US" altLang="ko-KR" dirty="0" err="1" smtClean="0"/>
              <a:t>footer.jspf</a:t>
            </a:r>
            <a:r>
              <a:rPr lang="en-US" altLang="ko-KR" dirty="0" smtClean="0"/>
              <a:t>&lt;/include-coda&gt;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309934" y="646708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p.173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기본 객체를 이용한 속성 값 전달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30411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WEB-INF/web.xml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36501"/>
            <a:ext cx="638104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/>
              <a:t> &lt;</a:t>
            </a:r>
            <a:r>
              <a:rPr lang="en-US" altLang="ko-KR" sz="1400" dirty="0" err="1"/>
              <a:t>jsp-config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-property-group&gt;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-pattern&gt;/chapter07/view/*&lt;/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&lt;include-prelude&gt;/chapter07/common/</a:t>
            </a:r>
            <a:r>
              <a:rPr lang="en-US" altLang="ko-KR" sz="1400" dirty="0" err="1"/>
              <a:t>variable.jspf</a:t>
            </a:r>
            <a:r>
              <a:rPr lang="en-US" altLang="ko-KR" sz="1400" dirty="0"/>
              <a:t>&lt;/include-prelude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&lt;include-coda&gt;/chapter07/common/</a:t>
            </a:r>
            <a:r>
              <a:rPr lang="en-US" altLang="ko-KR" sz="1400" dirty="0" err="1"/>
              <a:t>footer.jspf</a:t>
            </a:r>
            <a:r>
              <a:rPr lang="en-US" altLang="ko-KR" sz="1400" dirty="0"/>
              <a:t>&lt;/include-coda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-property-group&gt;</a:t>
            </a:r>
          </a:p>
          <a:p>
            <a:r>
              <a:rPr lang="en-US" altLang="ko-KR" sz="1400" dirty="0"/>
              <a:t>  &lt;/</a:t>
            </a:r>
            <a:r>
              <a:rPr lang="en-US" altLang="ko-KR" sz="1400" dirty="0" err="1"/>
              <a:t>jsp-config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&lt;/web-app&gt;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455921"/>
            <a:ext cx="780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“/view/</a:t>
            </a:r>
            <a:r>
              <a:rPr lang="ko-KR" altLang="en-US" dirty="0" smtClean="0"/>
              <a:t>로 시작하는 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앞과 뒤에 각각의 </a:t>
            </a:r>
            <a:r>
              <a:rPr lang="en-US" altLang="ko-KR" dirty="0" err="1" smtClean="0"/>
              <a:t>jspf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삽입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하라고 지정하고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14" y="4176709"/>
            <a:ext cx="528984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java.util.Date</a:t>
            </a:r>
            <a:r>
              <a:rPr lang="en-US" altLang="ko-KR" sz="1400" dirty="0"/>
              <a:t> CURRENT_TIME = new </a:t>
            </a:r>
            <a:r>
              <a:rPr lang="en-US" altLang="ko-KR" sz="1400" dirty="0" err="1"/>
              <a:t>java.util.Date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54235" y="5205273"/>
            <a:ext cx="4599849" cy="14927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"text/html; charset=UTF-8" 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</a:t>
            </a:r>
            <a:r>
              <a:rPr lang="ko-KR" altLang="en-US" sz="1300" dirty="0"/>
              <a:t>자동 </a:t>
            </a:r>
            <a:r>
              <a:rPr lang="en-US" altLang="ko-KR" sz="1300" dirty="0"/>
              <a:t>Include </a:t>
            </a:r>
            <a:r>
              <a:rPr lang="ko-KR" altLang="en-US" sz="1300" dirty="0"/>
              <a:t>실행</a:t>
            </a:r>
            <a:r>
              <a:rPr lang="en-US" altLang="ko-KR" sz="1300" dirty="0"/>
              <a:t>&lt;/title&gt;&lt;/head&gt;</a:t>
            </a:r>
          </a:p>
          <a:p>
            <a:r>
              <a:rPr lang="en-US" altLang="ko-KR" sz="1300" dirty="0"/>
              <a:t>&lt;body</a:t>
            </a:r>
            <a:r>
              <a:rPr lang="en-US" altLang="ko-KR" sz="1300" dirty="0" smtClean="0"/>
              <a:t>&gt;</a:t>
            </a:r>
            <a:endParaRPr lang="en-US" altLang="ko-KR" sz="1300" dirty="0"/>
          </a:p>
          <a:p>
            <a:r>
              <a:rPr lang="ko-KR" altLang="en-US" sz="1300" dirty="0"/>
              <a:t>현재 시간은 </a:t>
            </a:r>
            <a:r>
              <a:rPr lang="en-US" altLang="ko-KR" sz="1300" dirty="0"/>
              <a:t>&lt;%=CURRENT_TIME %&gt; </a:t>
            </a:r>
            <a:r>
              <a:rPr lang="ko-KR" altLang="en-US" sz="1300" dirty="0"/>
              <a:t>입니다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r>
              <a:rPr lang="en-US" altLang="ko-KR" sz="1300" dirty="0"/>
              <a:t>&lt;/body&gt;</a:t>
            </a:r>
          </a:p>
          <a:p>
            <a:r>
              <a:rPr lang="en-US" altLang="ko-KR" sz="1300" dirty="0"/>
              <a:t>&lt;/html</a:t>
            </a:r>
            <a:r>
              <a:rPr lang="en-US" altLang="ko-KR" sz="1300" dirty="0" smtClean="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899592" y="1799192"/>
            <a:ext cx="5832648" cy="30251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243600"/>
            <a:ext cx="5832648" cy="30251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1"/>
            <a:endCxn id="7" idx="1"/>
          </p:cNvCxnSpPr>
          <p:nvPr/>
        </p:nvCxnSpPr>
        <p:spPr>
          <a:xfrm rot="10800000" flipV="1">
            <a:off x="464314" y="1950449"/>
            <a:ext cx="435278" cy="2703314"/>
          </a:xfrm>
          <a:prstGeom prst="bentConnector3">
            <a:avLst>
              <a:gd name="adj1" fmla="val 1525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3"/>
            <a:endCxn id="8" idx="3"/>
          </p:cNvCxnSpPr>
          <p:nvPr/>
        </p:nvCxnSpPr>
        <p:spPr>
          <a:xfrm>
            <a:off x="6732240" y="2394857"/>
            <a:ext cx="1321844" cy="3556774"/>
          </a:xfrm>
          <a:prstGeom prst="bentConnector3">
            <a:avLst>
              <a:gd name="adj1" fmla="val 11729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chapter07/view/</a:t>
            </a:r>
            <a:r>
              <a:rPr lang="en-US" altLang="ko-KR" dirty="0" err="1" smtClean="0"/>
              <a:t>autoInclude.jsp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76989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자동 </a:t>
            </a:r>
            <a:r>
              <a:rPr lang="en-US" altLang="ko-KR" sz="1400" dirty="0"/>
              <a:t>Include </a:t>
            </a:r>
            <a:r>
              <a:rPr lang="ko-KR" altLang="en-US" sz="1400" dirty="0"/>
              <a:t>실행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/view/</a:t>
            </a:r>
            <a:r>
              <a:rPr lang="ko-KR" altLang="en-US" sz="1400" dirty="0"/>
              <a:t>로 들어오는 모든 요청에 대해서 </a:t>
            </a:r>
            <a:r>
              <a:rPr lang="en-US" altLang="ko-KR" sz="1400" dirty="0" err="1"/>
              <a:t>variable.jspf</a:t>
            </a:r>
            <a:r>
              <a:rPr lang="ko-KR" altLang="en-US" sz="1400" dirty="0"/>
              <a:t>를 </a:t>
            </a:r>
            <a:r>
              <a:rPr lang="en-US" altLang="ko-KR" sz="1400" dirty="0"/>
              <a:t>JSP </a:t>
            </a:r>
            <a:r>
              <a:rPr lang="ko-KR" altLang="en-US" sz="1400" dirty="0"/>
              <a:t>앞에 삽입하도록 설정했으므로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/view/</a:t>
            </a:r>
            <a:r>
              <a:rPr lang="en-US" altLang="ko-KR" sz="1400" dirty="0" err="1"/>
              <a:t>autoInclude.jsp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variable.jspf</a:t>
            </a:r>
            <a:r>
              <a:rPr lang="ko-KR" altLang="en-US" sz="1400" dirty="0"/>
              <a:t>에서 선언한 변수를 사용할 수 있음</a:t>
            </a:r>
            <a:r>
              <a:rPr lang="en-US" altLang="ko-KR" sz="1400" dirty="0"/>
              <a:t>--&gt;</a:t>
            </a:r>
          </a:p>
          <a:p>
            <a:r>
              <a:rPr lang="ko-KR" altLang="en-US" sz="1400" dirty="0"/>
              <a:t>현재 시간은 </a:t>
            </a:r>
            <a:r>
              <a:rPr lang="en-US" altLang="ko-KR" sz="1400" dirty="0"/>
              <a:t>&lt;%=CURRENT_TIME %&gt; </a:t>
            </a:r>
            <a:r>
              <a:rPr lang="ko-KR" altLang="en-US" sz="1400" dirty="0"/>
              <a:t>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5398" b="40166"/>
          <a:stretch/>
        </p:blipFill>
        <p:spPr>
          <a:xfrm>
            <a:off x="323528" y="3135549"/>
            <a:ext cx="4104456" cy="34074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꺾인 연결선 7"/>
          <p:cNvCxnSpPr>
            <a:stCxn id="4" idx="3"/>
            <a:endCxn id="6" idx="3"/>
          </p:cNvCxnSpPr>
          <p:nvPr/>
        </p:nvCxnSpPr>
        <p:spPr>
          <a:xfrm flipH="1">
            <a:off x="4427984" y="1996391"/>
            <a:ext cx="3594446" cy="284287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가로로 말린 두루마리 모양 9"/>
          <p:cNvSpPr/>
          <p:nvPr/>
        </p:nvSpPr>
        <p:spPr>
          <a:xfrm>
            <a:off x="5724128" y="4941168"/>
            <a:ext cx="1440160" cy="50405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소스보기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3059832" y="5445224"/>
            <a:ext cx="2376264" cy="1008112"/>
          </a:xfrm>
          <a:prstGeom prst="wedgeRectCallout">
            <a:avLst>
              <a:gd name="adj1" fmla="val -87804"/>
              <a:gd name="adj2" fmla="val -378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Footer.jspf</a:t>
            </a:r>
            <a:r>
              <a:rPr lang="ko-KR" altLang="en-US" dirty="0" smtClean="0"/>
              <a:t>도 포함한 것을 확인할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4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0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비교항목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&lt;jsp:include&gt;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include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디렉티브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처리시간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요청 시간에 처리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파일을 자바 소스로 변환할 때 처리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3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별도의 파일로 요청 처리 흐름을 이동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현재 파일에 삽입시킴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데이터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전달방법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&lt;jsp:param&gt;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이용한 파라미터 전달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 내의 변수를 선언한 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변수에 값 저장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용도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화면의 레이아웃의 일부분을 모듈화할 때 주로 사용된다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다수의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페이지에서 공통으로 사용되는 변수를 지정하는 코드나 저작권과 같은 문장을 포함한다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</a:t>
            </a:r>
            <a:r>
              <a:rPr lang="en-US" dirty="0" smtClean="0"/>
              <a:t> JSP </a:t>
            </a:r>
            <a:r>
              <a:rPr lang="ko-KR" altLang="en-US" dirty="0" smtClean="0"/>
              <a:t>페이지에서 다른</a:t>
            </a:r>
            <a:r>
              <a:rPr lang="en-US" dirty="0" smtClean="0"/>
              <a:t> JSP </a:t>
            </a:r>
            <a:r>
              <a:rPr lang="ko-KR" altLang="en-US" dirty="0" smtClean="0"/>
              <a:t>페이지로 요청 처리를 전달할 때 사용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2285992"/>
            <a:ext cx="376237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09934" y="63813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p.177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4071" y="2285992"/>
            <a:ext cx="4001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from.jsp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로 요청 흐름이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이동하는 것을 보여줌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브라우저의 요청을 최초로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전달받는 것은 </a:t>
            </a:r>
            <a:r>
              <a:rPr lang="en-US" altLang="ko-KR" dirty="0" err="1" smtClean="0"/>
              <a:t>from.jsp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인해 실행 흐름이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이동함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968329" y="4183194"/>
            <a:ext cx="3826768" cy="1217679"/>
          </a:xfrm>
          <a:prstGeom prst="wedgeRoundRectCallout">
            <a:avLst>
              <a:gd name="adj1" fmla="val -74437"/>
              <a:gd name="adj2" fmla="val -63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from.jsp</a:t>
            </a:r>
            <a:r>
              <a:rPr lang="ko-KR" altLang="en-US" dirty="0" smtClean="0"/>
              <a:t>에서 사용한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객체와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기본 객체가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로 전달됨</a:t>
            </a:r>
            <a:endParaRPr lang="ko-KR" altLang="en-US" dirty="0"/>
          </a:p>
        </p:txBody>
      </p:sp>
      <p:sp>
        <p:nvSpPr>
          <p:cNvPr id="7" name="포인트가 5개인 별 6"/>
          <p:cNvSpPr/>
          <p:nvPr/>
        </p:nvSpPr>
        <p:spPr>
          <a:xfrm>
            <a:off x="1979712" y="4792033"/>
            <a:ext cx="149135" cy="14913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128847" y="4792033"/>
            <a:ext cx="149135" cy="14913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1817266" y="4792033"/>
            <a:ext cx="149135" cy="14913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액션 </a:t>
            </a:r>
            <a:r>
              <a:rPr lang="ko-KR" altLang="en-US" dirty="0" smtClean="0"/>
              <a:t>태그의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4242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“ /&gt;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이동할 페이지는 웹 </a:t>
            </a:r>
            <a:r>
              <a:rPr lang="ko-KR" altLang="en-US" dirty="0" err="1" smtClean="0"/>
              <a:t>어프리케이션</a:t>
            </a:r>
            <a:r>
              <a:rPr lang="ko-KR" altLang="en-US" dirty="0" smtClean="0"/>
              <a:t> 내에서의 경로임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값을 지정하거나 표현식의 결과를 값으로 사용할 수도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95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4315005" cy="5825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chapter07/from/</a:t>
            </a:r>
            <a:r>
              <a:rPr lang="en-US" altLang="ko-KR" dirty="0" err="1" smtClean="0"/>
              <a:t>from.jsp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1" y="980728"/>
            <a:ext cx="427719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</a:t>
            </a:r>
            <a:r>
              <a:rPr lang="en-US" altLang="ko-KR" sz="1200" dirty="0" smtClean="0"/>
              <a:t>charset=utf-8" </a:t>
            </a:r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&lt;%--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jsp:foward</a:t>
            </a:r>
            <a:r>
              <a:rPr lang="en-US" altLang="ko-KR" sz="1200" dirty="0"/>
              <a:t>&gt; </a:t>
            </a:r>
            <a:r>
              <a:rPr lang="ko-KR" altLang="en-US" sz="1200" dirty="0"/>
              <a:t>액션 태그를 실행하면</a:t>
            </a:r>
          </a:p>
          <a:p>
            <a:r>
              <a:rPr lang="ko-KR" altLang="en-US" sz="1200" dirty="0"/>
              <a:t>	생성했던 출력 결과는 모두 제거된다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en-US" altLang="ko-KR" sz="1200" dirty="0" err="1"/>
              <a:t>from.jsp</a:t>
            </a:r>
            <a:r>
              <a:rPr lang="ko-KR" altLang="en-US" sz="1200" dirty="0"/>
              <a:t>의 제목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페이지는 </a:t>
            </a:r>
            <a:r>
              <a:rPr lang="en-US" altLang="ko-KR" sz="1200" dirty="0" err="1"/>
              <a:t>from.jsp</a:t>
            </a:r>
            <a:r>
              <a:rPr lang="ko-KR" altLang="en-US" sz="1200" dirty="0"/>
              <a:t>가 생성한 것입니다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&lt;!-- /to/</a:t>
            </a:r>
            <a:r>
              <a:rPr lang="en-US" altLang="ko-KR" sz="1200" dirty="0" err="1"/>
              <a:t>to.jsp</a:t>
            </a:r>
            <a:r>
              <a:rPr lang="ko-KR" altLang="en-US" sz="1200" dirty="0"/>
              <a:t>로 이동함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jsp:forward</a:t>
            </a:r>
            <a:r>
              <a:rPr lang="en-US" altLang="ko-KR" sz="1200" dirty="0"/>
              <a:t> page="/to/</a:t>
            </a:r>
            <a:r>
              <a:rPr lang="en-US" altLang="ko-KR" sz="1200" dirty="0" err="1"/>
              <a:t>to.jsp</a:t>
            </a:r>
            <a:r>
              <a:rPr lang="en-US" altLang="ko-KR" sz="1200" dirty="0"/>
              <a:t>" /&gt;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44008" y="274638"/>
            <a:ext cx="4315005" cy="582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chapter07/to/</a:t>
            </a:r>
            <a:r>
              <a:rPr lang="en-US" altLang="ko-KR" dirty="0" err="1" smtClean="0"/>
              <a:t>to.jsp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1815" y="980728"/>
            <a:ext cx="427719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</a:t>
            </a:r>
            <a:r>
              <a:rPr lang="en-US" altLang="ko-KR" sz="1200" dirty="0" smtClean="0"/>
              <a:t>charset=utf-8" </a:t>
            </a:r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&lt;%--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jsp:foward</a:t>
            </a:r>
            <a:r>
              <a:rPr lang="en-US" altLang="ko-KR" sz="1200" dirty="0"/>
              <a:t>&gt; </a:t>
            </a:r>
            <a:r>
              <a:rPr lang="ko-KR" altLang="en-US" sz="1200" dirty="0"/>
              <a:t>액션 태그를 실행하면</a:t>
            </a:r>
          </a:p>
          <a:p>
            <a:r>
              <a:rPr lang="ko-KR" altLang="en-US" sz="1200" dirty="0"/>
              <a:t>	생성했던 출력 결과는 모두 제거된다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en-US" altLang="ko-KR" sz="1200" dirty="0" err="1"/>
              <a:t>from.jsp</a:t>
            </a:r>
            <a:r>
              <a:rPr lang="ko-KR" altLang="en-US" sz="1200" dirty="0"/>
              <a:t>의 제목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페이지는 </a:t>
            </a:r>
            <a:r>
              <a:rPr lang="en-US" altLang="ko-KR" sz="1200" dirty="0" err="1"/>
              <a:t>from.jsp</a:t>
            </a:r>
            <a:r>
              <a:rPr lang="ko-KR" altLang="en-US" sz="1200" dirty="0"/>
              <a:t>가 생성한 것입니다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jsp:forward</a:t>
            </a:r>
            <a:r>
              <a:rPr lang="en-US" altLang="ko-KR" sz="1200" dirty="0"/>
              <a:t> page="/to/</a:t>
            </a:r>
            <a:r>
              <a:rPr lang="en-US" altLang="ko-KR" sz="1200" dirty="0" err="1"/>
              <a:t>to.jsp</a:t>
            </a:r>
            <a:r>
              <a:rPr lang="en-US" altLang="ko-KR" sz="1200" dirty="0"/>
              <a:t>" /&gt;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293096"/>
            <a:ext cx="4038600" cy="1343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6820414" y="3843050"/>
            <a:ext cx="58918" cy="450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293096"/>
            <a:ext cx="84255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브라우저의 주소는 </a:t>
            </a:r>
            <a:r>
              <a:rPr lang="en-US" altLang="ko-KR" dirty="0" err="1" smtClean="0"/>
              <a:t>from.jsp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그대로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redirect</a:t>
            </a:r>
            <a:r>
              <a:rPr lang="ko-KR" altLang="en-US" dirty="0" smtClean="0"/>
              <a:t>처럼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로 변경되지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웹 컨테이너 내에서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요청 흐름을 이동시키기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브라우저는 다른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요청을 처리했다는 사실을 알지 못함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 주소는 </a:t>
            </a:r>
            <a:r>
              <a:rPr lang="en-US" altLang="ko-KR" dirty="0" err="1" smtClean="0"/>
              <a:t>from.jsp</a:t>
            </a:r>
            <a:r>
              <a:rPr lang="ko-KR" altLang="en-US" dirty="0" smtClean="0"/>
              <a:t>로 변경되지 않으므로 웹 브라우저는 </a:t>
            </a:r>
            <a:r>
              <a:rPr lang="en-US" altLang="ko-KR" dirty="0" err="1" smtClean="0"/>
              <a:t>from.jsp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생성한 결과로 인식함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출력 결과는 </a:t>
            </a:r>
            <a:r>
              <a:rPr lang="en-US" altLang="ko-KR" dirty="0" err="1" smtClean="0"/>
              <a:t>to.jsp</a:t>
            </a:r>
            <a:r>
              <a:rPr lang="ko-KR" altLang="en-US" dirty="0" smtClean="0"/>
              <a:t>가 생성한 것임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92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" /&gt;</a:t>
            </a:r>
          </a:p>
          <a:p>
            <a:r>
              <a:rPr lang="ko-KR" altLang="en-US" dirty="0" smtClean="0"/>
              <a:t>출력 버퍼와의 관계</a:t>
            </a:r>
            <a:endParaRPr lang="ko-KR" altLang="en-US" dirty="0"/>
          </a:p>
        </p:txBody>
      </p:sp>
      <p:pic>
        <p:nvPicPr>
          <p:cNvPr id="2050" name="Picture 2" descr="fig07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8" y="2357430"/>
            <a:ext cx="44577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사각형 설명선 3"/>
          <p:cNvSpPr/>
          <p:nvPr/>
        </p:nvSpPr>
        <p:spPr>
          <a:xfrm>
            <a:off x="5580112" y="2276872"/>
            <a:ext cx="3349606" cy="1944216"/>
          </a:xfrm>
          <a:prstGeom prst="wedgeRectCallout">
            <a:avLst>
              <a:gd name="adj1" fmla="val -64144"/>
              <a:gd name="adj2" fmla="val 50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출력 버퍼를 비우기 때문에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실행하기 이전에 출력 버퍼에 저장했던 내용은 웹 브라우저에 전송되지 않음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 태그 뒤에 위치한 코드는 실행조차 되지 않음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전형적 사용법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85786" y="1142984"/>
            <a:ext cx="7572428" cy="44012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page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contentType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"text/html; charset=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 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조건에 따라 이동할 페이지를 지정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URI1";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URI2";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3) 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URI3";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%&gt;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jsp:forward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page="&lt;%=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%&gt;" /&gt;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805264"/>
            <a:ext cx="826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조건에 따라서 다른 페이지로 이동하는 구조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조건에 따라 이동할 페이지를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결정하고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이용해서 해당 페이지로 이동함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chapter07\</a:t>
            </a:r>
            <a:r>
              <a:rPr lang="en-US" altLang="ko-KR" dirty="0" err="1" smtClean="0"/>
              <a:t>select.jsp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6728893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옵션 선택 화면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&lt;!-- </a:t>
            </a:r>
            <a:r>
              <a:rPr lang="en-US" altLang="ko-KR" sz="1600" dirty="0" err="1"/>
              <a:t>getContextPath</a:t>
            </a:r>
            <a:r>
              <a:rPr lang="en-US" altLang="ko-KR" sz="1600" dirty="0"/>
              <a:t> : http://localhost:8090/dditServlet/ --&gt;</a:t>
            </a:r>
          </a:p>
          <a:p>
            <a:r>
              <a:rPr lang="en-US" altLang="ko-KR" sz="1600" dirty="0"/>
              <a:t>&lt;form action="&lt;%=</a:t>
            </a:r>
            <a:r>
              <a:rPr lang="en-US" altLang="ko-KR" sz="1600" dirty="0" err="1"/>
              <a:t>request.getContextPath</a:t>
            </a:r>
            <a:r>
              <a:rPr lang="en-US" altLang="ko-KR" sz="1600" dirty="0"/>
              <a:t>()%&gt;/chapter07/</a:t>
            </a:r>
            <a:r>
              <a:rPr lang="en-US" altLang="ko-KR" sz="1600" dirty="0" err="1"/>
              <a:t>view.jsp</a:t>
            </a:r>
            <a:r>
              <a:rPr lang="en-US" altLang="ko-KR" sz="1600" dirty="0"/>
              <a:t>"&gt;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보고 싶은 페이지 선택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&lt;select name="code"&gt;</a:t>
            </a:r>
          </a:p>
          <a:p>
            <a:r>
              <a:rPr lang="en-US" altLang="ko-KR" sz="1600" dirty="0"/>
              <a:t>        &lt;option value="A"&gt;A </a:t>
            </a:r>
            <a:r>
              <a:rPr lang="ko-KR" altLang="en-US" sz="1600" dirty="0"/>
              <a:t>페이지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  &lt;option value="B"&gt;B </a:t>
            </a:r>
            <a:r>
              <a:rPr lang="ko-KR" altLang="en-US" sz="1600" dirty="0"/>
              <a:t>페이지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  &lt;option value="C"&gt;C </a:t>
            </a:r>
            <a:r>
              <a:rPr lang="ko-KR" altLang="en-US" sz="1600" dirty="0"/>
              <a:t>페이지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&lt;/select&gt;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&lt;input type="submit" value="</a:t>
            </a:r>
            <a:r>
              <a:rPr lang="ko-KR" altLang="en-US" sz="1600" dirty="0"/>
              <a:t>이동</a:t>
            </a:r>
            <a:r>
              <a:rPr lang="en-US" altLang="ko-KR" sz="1600" dirty="0"/>
              <a:t>"&gt;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&lt;/form&gt;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4437112"/>
            <a:ext cx="390525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7020272" y="5462808"/>
            <a:ext cx="504056" cy="2880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520280" cy="1368152"/>
          </a:xfrm>
          <a:prstGeom prst="wedgeRoundRectCallout">
            <a:avLst>
              <a:gd name="adj1" fmla="val 4285"/>
              <a:gd name="adj2" fmla="val 134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view.jsp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선택한 옵션 값이 전달됨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53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chapter07/</a:t>
            </a:r>
            <a:r>
              <a:rPr lang="en-US" altLang="ko-KR" dirty="0" err="1" smtClean="0"/>
              <a:t>view.jsp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698107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charset=UTF-8"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선택한 옵션 값을 </a:t>
            </a:r>
            <a:r>
              <a:rPr lang="en-US" altLang="ko-KR" dirty="0"/>
              <a:t>code </a:t>
            </a:r>
            <a:r>
              <a:rPr lang="ko-KR" altLang="en-US" dirty="0"/>
              <a:t>변수에 저장함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String code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("code");</a:t>
            </a:r>
          </a:p>
          <a:p>
            <a:r>
              <a:rPr lang="en-US" altLang="ko-KR" dirty="0"/>
              <a:t>	String </a:t>
            </a:r>
            <a:r>
              <a:rPr lang="en-US" altLang="ko-KR" dirty="0" err="1"/>
              <a:t>viewPageURI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	//code </a:t>
            </a:r>
            <a:r>
              <a:rPr lang="ko-KR" altLang="en-US" dirty="0"/>
              <a:t>변수의 값에 따라서 이동할 페이지를 선택함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if (</a:t>
            </a:r>
            <a:r>
              <a:rPr lang="en-US" altLang="ko-KR" dirty="0" err="1"/>
              <a:t>code.equals</a:t>
            </a:r>
            <a:r>
              <a:rPr lang="en-US" altLang="ko-KR" dirty="0"/>
              <a:t>("A"))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viewPageURI</a:t>
            </a:r>
            <a:r>
              <a:rPr lang="en-US" altLang="ko-KR" dirty="0"/>
              <a:t> = "/chapter07/</a:t>
            </a:r>
            <a:r>
              <a:rPr lang="en-US" altLang="ko-KR" dirty="0" err="1"/>
              <a:t>viewModule</a:t>
            </a:r>
            <a:r>
              <a:rPr lang="en-US" altLang="ko-KR" dirty="0"/>
              <a:t>/</a:t>
            </a:r>
            <a:r>
              <a:rPr lang="en-US" altLang="ko-KR" dirty="0" err="1"/>
              <a:t>a.jsp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	} else if (</a:t>
            </a:r>
            <a:r>
              <a:rPr lang="en-US" altLang="ko-KR" dirty="0" err="1"/>
              <a:t>code.equals</a:t>
            </a:r>
            <a:r>
              <a:rPr lang="en-US" altLang="ko-KR" dirty="0"/>
              <a:t>("B"))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viewPageURI</a:t>
            </a:r>
            <a:r>
              <a:rPr lang="en-US" altLang="ko-KR" dirty="0"/>
              <a:t> = "/chapter07/</a:t>
            </a:r>
            <a:r>
              <a:rPr lang="en-US" altLang="ko-KR" dirty="0" err="1"/>
              <a:t>viewModule</a:t>
            </a:r>
            <a:r>
              <a:rPr lang="en-US" altLang="ko-KR" dirty="0"/>
              <a:t>/</a:t>
            </a:r>
            <a:r>
              <a:rPr lang="en-US" altLang="ko-KR" dirty="0" err="1"/>
              <a:t>b.jsp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	} else if (</a:t>
            </a:r>
            <a:r>
              <a:rPr lang="en-US" altLang="ko-KR" dirty="0" err="1"/>
              <a:t>code.equals</a:t>
            </a:r>
            <a:r>
              <a:rPr lang="en-US" altLang="ko-KR" dirty="0"/>
              <a:t>("C"))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viewPageURI</a:t>
            </a:r>
            <a:r>
              <a:rPr lang="en-US" altLang="ko-KR" dirty="0"/>
              <a:t> = "/chapter07/</a:t>
            </a:r>
            <a:r>
              <a:rPr lang="en-US" altLang="ko-KR" dirty="0" err="1"/>
              <a:t>viewModule</a:t>
            </a:r>
            <a:r>
              <a:rPr lang="en-US" altLang="ko-KR" dirty="0"/>
              <a:t>/</a:t>
            </a:r>
            <a:r>
              <a:rPr lang="en-US" altLang="ko-KR" dirty="0" err="1"/>
              <a:t>c.jsp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선택한 페이지로 이동함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page="&lt;%=</a:t>
            </a:r>
            <a:r>
              <a:rPr lang="en-US" altLang="ko-KR" dirty="0" err="1"/>
              <a:t>viewPageURI</a:t>
            </a:r>
            <a:r>
              <a:rPr lang="en-US" altLang="ko-KR" dirty="0"/>
              <a:t>%&gt;" 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093296"/>
            <a:ext cx="711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* </a:t>
            </a:r>
            <a:r>
              <a:rPr lang="en-US" altLang="ko-KR" dirty="0" smtClean="0"/>
              <a:t>“code”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값에 따라 </a:t>
            </a:r>
            <a:r>
              <a:rPr lang="en-US" altLang="ko-KR" dirty="0" err="1" smtClean="0"/>
              <a:t>a.jsp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c.jsp</a:t>
            </a:r>
            <a:r>
              <a:rPr lang="ko-KR" altLang="en-US" dirty="0" smtClean="0"/>
              <a:t>로 흐름을 이동시킴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'</a:t>
            </a:r>
            <a:r>
              <a:rPr lang="ko-KR" altLang="en-US" dirty="0" smtClean="0"/>
              <a:t> 결과를 현재 위치에 삽입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76449"/>
            <a:ext cx="7231894" cy="4476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27984" y="3356992"/>
            <a:ext cx="848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출력 </a:t>
            </a:r>
            <a:endParaRPr lang="en-US" altLang="ko-KR" sz="1400" dirty="0" smtClean="0"/>
          </a:p>
          <a:p>
            <a:r>
              <a:rPr lang="ko-KR" altLang="en-US" sz="1400" dirty="0" smtClean="0"/>
              <a:t>버퍼에 </a:t>
            </a:r>
            <a:endParaRPr lang="en-US" altLang="ko-KR" sz="1400" dirty="0" smtClean="0"/>
          </a:p>
          <a:p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4702665"/>
            <a:ext cx="848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출력 </a:t>
            </a:r>
            <a:endParaRPr lang="en-US" altLang="ko-KR" sz="1400" dirty="0" smtClean="0"/>
          </a:p>
          <a:p>
            <a:r>
              <a:rPr lang="ko-KR" altLang="en-US" sz="1400" dirty="0" smtClean="0"/>
              <a:t>버퍼에 </a:t>
            </a:r>
            <a:endParaRPr lang="en-US" altLang="ko-KR" sz="1400" dirty="0" smtClean="0"/>
          </a:p>
          <a:p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52736"/>
            <a:ext cx="42515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&lt;head&gt;&lt;title&gt;A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페이지는 </a:t>
            </a:r>
            <a:r>
              <a:rPr lang="en-US" altLang="ko-KR" sz="1200" dirty="0"/>
              <a:t>&lt;b&gt;&lt;font size="5"&gt;A&lt;/font&gt;&lt;/b&gt;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2924944"/>
            <a:ext cx="42515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&lt;head&gt;&lt;title&gt;B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페이지는 </a:t>
            </a:r>
            <a:r>
              <a:rPr lang="en-US" altLang="ko-KR" sz="1200" dirty="0"/>
              <a:t>&lt;b&gt;&lt;font size="5"&gt;B&lt;/font&gt;&lt;/b&gt;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3640" y="4797152"/>
            <a:ext cx="42515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&lt;head&gt;&lt;title&gt;C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페이지는 </a:t>
            </a:r>
            <a:r>
              <a:rPr lang="en-US" altLang="ko-KR" sz="1200" dirty="0"/>
              <a:t>&lt;b&gt;&lt;font size="5"&gt;C&lt;/font&gt;&lt;/b&gt;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왼쪽 화살표 5"/>
          <p:cNvSpPr/>
          <p:nvPr/>
        </p:nvSpPr>
        <p:spPr>
          <a:xfrm>
            <a:off x="4860032" y="1412776"/>
            <a:ext cx="1440160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a.jsp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>
            <a:off x="4860032" y="5111318"/>
            <a:ext cx="1440160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c.jsp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555776" y="3262047"/>
            <a:ext cx="156652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62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객체의 속성을 이용한 값 전달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간 값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pic>
        <p:nvPicPr>
          <p:cNvPr id="25602" name="Picture 2" descr="fig0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66" y="1916832"/>
            <a:ext cx="3914775" cy="2895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4715153" y="1921950"/>
            <a:ext cx="4368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태그는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이용해서 데이터를 추가하기 때문에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값만 전달할 수 있다는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제약이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날짜 데이터나 숫자 또는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전달하려면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문자열로 변환해주어야 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반대로 문자열을 알맞은 타입으로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변환해주는 기능도 구현해야 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976" y="5311379"/>
            <a:ext cx="803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객체의 속성을 이용하면 이런 변환 과정이 필요 없기 때문에 </a:t>
            </a:r>
            <a:endParaRPr lang="en-US" altLang="ko-KR" dirty="0" smtClean="0"/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사용하는 것보다 편리하게 값을 전달할 수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101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chapter07/from/</a:t>
            </a:r>
            <a:r>
              <a:rPr lang="en-US" altLang="ko-KR" dirty="0" err="1" smtClean="0"/>
              <a:t>makeTime.jsp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038" y="822191"/>
            <a:ext cx="493231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page import = "</a:t>
            </a:r>
            <a:r>
              <a:rPr lang="en-US" altLang="ko-KR" sz="1400" dirty="0" err="1"/>
              <a:t>java.util.Calendar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//</a:t>
            </a:r>
            <a:r>
              <a:rPr lang="ko-KR" altLang="en-US" sz="1400" dirty="0"/>
              <a:t>생성한 </a:t>
            </a:r>
            <a:r>
              <a:rPr lang="en-US" altLang="ko-KR" sz="1400" dirty="0"/>
              <a:t>Calendar </a:t>
            </a:r>
            <a:r>
              <a:rPr lang="ko-KR" altLang="en-US" sz="1400" dirty="0"/>
              <a:t>객체를 </a:t>
            </a:r>
            <a:r>
              <a:rPr lang="en-US" altLang="ko-KR" sz="1400" dirty="0"/>
              <a:t>request </a:t>
            </a:r>
            <a:r>
              <a:rPr lang="ko-KR" altLang="en-US" sz="1400" dirty="0"/>
              <a:t>기본 객체에 저장함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Calendar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   //request </a:t>
            </a:r>
            <a:r>
              <a:rPr lang="ko-KR" altLang="en-US" sz="1400" dirty="0"/>
              <a:t>기본 객체의 </a:t>
            </a:r>
            <a:r>
              <a:rPr lang="en-US" altLang="ko-KR" sz="1400" dirty="0"/>
              <a:t>time </a:t>
            </a:r>
            <a:r>
              <a:rPr lang="ko-KR" altLang="en-US" sz="1400" dirty="0"/>
              <a:t>속성에 저장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("time",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jsp:forward</a:t>
            </a:r>
            <a:r>
              <a:rPr lang="en-US" altLang="ko-KR" sz="1400" dirty="0"/>
              <a:t> page="/to/</a:t>
            </a:r>
            <a:r>
              <a:rPr lang="en-US" altLang="ko-KR" sz="1400" dirty="0" err="1"/>
              <a:t>viewTime.jsp</a:t>
            </a:r>
            <a:r>
              <a:rPr lang="en-US" altLang="ko-KR" sz="1400" dirty="0"/>
              <a:t>" /&gt;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5720" y="3052241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 smtClean="0"/>
              <a:t>chapter07/to/</a:t>
            </a:r>
            <a:r>
              <a:rPr lang="en-US" altLang="ko-KR" dirty="0" err="1" smtClean="0"/>
              <a:t>viewTime.jsp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3632825"/>
            <a:ext cx="5522281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page import = "</a:t>
            </a:r>
            <a:r>
              <a:rPr lang="en-US" altLang="ko-KR" sz="1400" dirty="0" err="1"/>
              <a:t>java.util.Calendar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현재 시간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Calendar </a:t>
            </a:r>
            <a:r>
              <a:rPr lang="en-US" altLang="ko-KR" sz="1400" dirty="0" err="1"/>
              <a:t>cal</a:t>
            </a:r>
            <a:r>
              <a:rPr lang="en-US" altLang="ko-KR" sz="1400" dirty="0"/>
              <a:t> = (Calendar) </a:t>
            </a:r>
            <a:r>
              <a:rPr lang="en-US" altLang="ko-KR" sz="1400" dirty="0" err="1"/>
              <a:t>request.getAttribute</a:t>
            </a:r>
            <a:r>
              <a:rPr lang="en-US" altLang="ko-KR" sz="1400" dirty="0"/>
              <a:t>("time");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현재 시간은 </a:t>
            </a:r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</a:t>
            </a:r>
            <a:r>
              <a:rPr lang="en-US" altLang="ko-KR" sz="1400" dirty="0"/>
              <a:t>) %&gt;</a:t>
            </a:r>
            <a:r>
              <a:rPr lang="ko-KR" altLang="en-US" sz="1400" dirty="0"/>
              <a:t>시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) %&gt;</a:t>
            </a:r>
            <a:r>
              <a:rPr lang="ko-KR" altLang="en-US" sz="1400" dirty="0"/>
              <a:t>분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&lt;%= </a:t>
            </a:r>
            <a:r>
              <a:rPr lang="en-US" altLang="ko-KR" sz="1400" dirty="0" err="1"/>
              <a:t>cal.get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Calendar.SECOND</a:t>
            </a:r>
            <a:r>
              <a:rPr lang="en-US" altLang="ko-KR" sz="1400" dirty="0"/>
              <a:t>) %&gt;</a:t>
            </a:r>
            <a:r>
              <a:rPr lang="ko-KR" altLang="en-US" sz="1400" dirty="0"/>
              <a:t>초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3528" y="2724411"/>
            <a:ext cx="3384376" cy="30313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2"/>
            <a:endCxn id="6" idx="1"/>
          </p:cNvCxnSpPr>
          <p:nvPr/>
        </p:nvCxnSpPr>
        <p:spPr>
          <a:xfrm rot="16200000" flipH="1">
            <a:off x="1602014" y="3441246"/>
            <a:ext cx="2159553" cy="1332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5227285"/>
            <a:ext cx="2568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request </a:t>
            </a:r>
            <a:r>
              <a:rPr lang="ko-KR" altLang="en-US" dirty="0" smtClean="0"/>
              <a:t>기본 객체에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저장된 속성인 </a:t>
            </a:r>
            <a:r>
              <a:rPr lang="en-US" altLang="ko-KR" dirty="0" smtClean="0"/>
              <a:t>time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읽어옴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1706393"/>
            <a:ext cx="4352925" cy="133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953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ko-KR" altLang="en-US" dirty="0" err="1" smtClean="0"/>
              <a:t>포함할페이지</a:t>
            </a:r>
            <a:r>
              <a:rPr lang="en-US" dirty="0" smtClean="0"/>
              <a:t>" flush="true" /&gt;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</a:t>
            </a:r>
            <a:r>
              <a:rPr lang="en-US" dirty="0" smtClean="0"/>
              <a:t> JSP </a:t>
            </a:r>
            <a:r>
              <a:rPr lang="ko-KR" altLang="en-US" dirty="0" smtClean="0"/>
              <a:t>페이지를 실행하기 전에 출력 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지의 여부를 지정한다</a:t>
            </a:r>
            <a:r>
              <a:rPr lang="en-US" dirty="0" smtClean="0"/>
              <a:t>. true</a:t>
            </a:r>
            <a:r>
              <a:rPr lang="ko-KR" altLang="en-US" dirty="0" smtClean="0"/>
              <a:t>이면 출력 버퍼를 플러시하고</a:t>
            </a:r>
            <a:r>
              <a:rPr lang="en-US" dirty="0" smtClean="0"/>
              <a:t>, false</a:t>
            </a:r>
            <a:r>
              <a:rPr lang="ko-KR" altLang="en-US" dirty="0" smtClean="0"/>
              <a:t>이면 하지 않는다</a:t>
            </a:r>
            <a:r>
              <a:rPr lang="en-US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 영역을 모듈화 하는 데 유용</a:t>
            </a:r>
            <a:endParaRPr lang="ko-KR" altLang="en-US" dirty="0"/>
          </a:p>
        </p:txBody>
      </p:sp>
      <p:pic>
        <p:nvPicPr>
          <p:cNvPr id="2050" name="Picture 2" descr="fig07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1942"/>
            <a:ext cx="4152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chapter07/</a:t>
            </a:r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030" y="980728"/>
            <a:ext cx="8401425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&lt;head&gt;&lt;title&gt;main&lt;/title&gt;&lt;/head&gt;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 err="1"/>
              <a:t>main.jsp</a:t>
            </a:r>
            <a:r>
              <a:rPr lang="ko-KR" altLang="en-US" dirty="0"/>
              <a:t>에서 생성한 내용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&lt;!-- </a:t>
            </a:r>
            <a:r>
              <a:rPr lang="en-US" altLang="ko-KR" dirty="0" err="1"/>
              <a:t>sub.jsp</a:t>
            </a:r>
            <a:r>
              <a:rPr lang="ko-KR" altLang="en-US" dirty="0"/>
              <a:t>로 요청 처리 흐름을 이동함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</a:t>
            </a:r>
            <a:r>
              <a:rPr lang="en-US" altLang="ko-KR" i="1" dirty="0"/>
              <a:t>"</a:t>
            </a:r>
            <a:r>
              <a:rPr lang="en-US" altLang="ko-KR" i="1" dirty="0" err="1"/>
              <a:t>sub.jsp</a:t>
            </a:r>
            <a:r>
              <a:rPr lang="en-US" altLang="ko-KR" i="1" dirty="0"/>
              <a:t>" flush="false" /&gt;</a:t>
            </a:r>
          </a:p>
          <a:p>
            <a:endParaRPr lang="ko-KR" altLang="en-US" dirty="0"/>
          </a:p>
          <a:p>
            <a:r>
              <a:rPr lang="en-US" altLang="ko-KR" dirty="0"/>
              <a:t>include </a:t>
            </a:r>
            <a:r>
              <a:rPr lang="ko-KR" altLang="en-US" dirty="0"/>
              <a:t>이후의 내용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9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chapter07/</a:t>
            </a:r>
            <a:r>
              <a:rPr lang="en-US" altLang="ko-KR" dirty="0" err="1" smtClean="0"/>
              <a:t>sub.jsp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2809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endParaRPr lang="ko-KR" altLang="en-US" dirty="0"/>
          </a:p>
          <a:p>
            <a:r>
              <a:rPr lang="en-US" altLang="ko-KR" dirty="0"/>
              <a:t>&lt;p&gt;</a:t>
            </a:r>
          </a:p>
          <a:p>
            <a:r>
              <a:rPr lang="en-US" altLang="ko-KR" dirty="0" err="1"/>
              <a:t>sub.jsp</a:t>
            </a:r>
            <a:r>
              <a:rPr lang="ko-KR" altLang="en-US" dirty="0"/>
              <a:t>에서 생성한 내용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92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6503"/>
            <a:ext cx="8120135" cy="352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50" y="3140968"/>
            <a:ext cx="523875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모서리가 둥근 사각형 설명선 6"/>
          <p:cNvSpPr/>
          <p:nvPr/>
        </p:nvSpPr>
        <p:spPr>
          <a:xfrm>
            <a:off x="285720" y="4005064"/>
            <a:ext cx="3206160" cy="2016224"/>
          </a:xfrm>
          <a:prstGeom prst="wedgeRoundRectCallout">
            <a:avLst>
              <a:gd name="adj1" fmla="val 58968"/>
              <a:gd name="adj2" fmla="val 24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main.jsp</a:t>
            </a:r>
            <a:r>
              <a:rPr lang="ko-KR" altLang="en-US" dirty="0" smtClean="0"/>
              <a:t>를 실행한 결과로 생성된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7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8248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chapter07/</a:t>
            </a:r>
            <a:r>
              <a:rPr lang="en-US" altLang="ko-KR" dirty="0" err="1" smtClean="0"/>
              <a:t>layout.jsp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08963"/>
            <a:ext cx="5471498" cy="5893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</a:t>
            </a:r>
            <a:r>
              <a:rPr lang="en-US" altLang="ko-KR" sz="1300" i="1" dirty="0"/>
              <a:t>"text/html; charset=UTF-8" 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&lt;head&gt;&lt;title&gt;layout1&lt;/title&gt;&lt;/head&gt;</a:t>
            </a:r>
          </a:p>
          <a:p>
            <a:r>
              <a:rPr lang="en-US" altLang="ko-KR" sz="1300" dirty="0"/>
              <a:t>&lt;body&gt;</a:t>
            </a:r>
          </a:p>
          <a:p>
            <a:endParaRPr lang="ko-KR" altLang="en-US" sz="1300" dirty="0"/>
          </a:p>
          <a:p>
            <a:r>
              <a:rPr lang="en-US" altLang="ko-KR" sz="1300" u="sng" dirty="0"/>
              <a:t>&lt;table width=</a:t>
            </a:r>
            <a:r>
              <a:rPr lang="en-US" altLang="ko-KR" sz="1300" i="1" u="sng" dirty="0"/>
              <a:t>"400" border="1" </a:t>
            </a:r>
            <a:r>
              <a:rPr lang="en-US" altLang="ko-KR" sz="1300" i="1" u="sng" dirty="0" err="1"/>
              <a:t>cellpadding</a:t>
            </a:r>
            <a:r>
              <a:rPr lang="en-US" altLang="ko-KR" sz="1300" i="1" u="sng" dirty="0"/>
              <a:t>="0" </a:t>
            </a:r>
            <a:r>
              <a:rPr lang="en-US" altLang="ko-KR" sz="1300" i="1" u="sng" dirty="0" err="1"/>
              <a:t>cellspacing</a:t>
            </a:r>
            <a:r>
              <a:rPr lang="en-US" altLang="ko-KR" sz="1300" i="1" u="sng" dirty="0"/>
              <a:t>="0"&gt;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 smtClean="0"/>
              <a:t> &lt;</a:t>
            </a:r>
            <a:r>
              <a:rPr lang="en-US" altLang="ko-KR" sz="1300" dirty="0"/>
              <a:t>td </a:t>
            </a:r>
            <a:r>
              <a:rPr lang="en-US" altLang="ko-KR" sz="1300" dirty="0" err="1"/>
              <a:t>colspan</a:t>
            </a:r>
            <a:r>
              <a:rPr lang="en-US" altLang="ko-KR" sz="1300" dirty="0"/>
              <a:t>=</a:t>
            </a:r>
            <a:r>
              <a:rPr lang="en-US" altLang="ko-KR" sz="1300" i="1" dirty="0"/>
              <a:t>"2"&gt;</a:t>
            </a:r>
          </a:p>
          <a:p>
            <a:r>
              <a:rPr lang="en-US" altLang="ko-KR" sz="1300" dirty="0" smtClean="0"/>
              <a:t>  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top.jsp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 smtClean="0"/>
              <a:t> &lt;/</a:t>
            </a:r>
            <a:r>
              <a:rPr lang="en-US" altLang="ko-KR" sz="1300" dirty="0"/>
              <a:t>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 smtClean="0"/>
              <a:t> &lt;</a:t>
            </a:r>
            <a:r>
              <a:rPr lang="en-US" altLang="ko-KR" sz="1300" dirty="0"/>
              <a:t>td width=</a:t>
            </a:r>
            <a:r>
              <a:rPr lang="en-US" altLang="ko-KR" sz="1300" i="1" dirty="0"/>
              <a:t>"100" </a:t>
            </a:r>
            <a:r>
              <a:rPr lang="en-US" altLang="ko-KR" sz="1300" i="1" dirty="0" err="1"/>
              <a:t>valign</a:t>
            </a:r>
            <a:r>
              <a:rPr lang="en-US" altLang="ko-KR" sz="1300" i="1" dirty="0"/>
              <a:t>="top"&gt;</a:t>
            </a:r>
          </a:p>
          <a:p>
            <a:r>
              <a:rPr lang="en-US" altLang="ko-KR" sz="1300" dirty="0" smtClean="0"/>
              <a:t>  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left.jsp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 smtClean="0"/>
              <a:t> &lt;/</a:t>
            </a:r>
            <a:r>
              <a:rPr lang="en-US" altLang="ko-KR" sz="1300" dirty="0"/>
              <a:t>td&gt;</a:t>
            </a:r>
          </a:p>
          <a:p>
            <a:r>
              <a:rPr lang="en-US" altLang="ko-KR" sz="1300" dirty="0" smtClean="0"/>
              <a:t> &lt;</a:t>
            </a:r>
            <a:r>
              <a:rPr lang="en-US" altLang="ko-KR" sz="1300" dirty="0"/>
              <a:t>td width=</a:t>
            </a:r>
            <a:r>
              <a:rPr lang="en-US" altLang="ko-KR" sz="1300" i="1" dirty="0"/>
              <a:t>"300" </a:t>
            </a:r>
            <a:r>
              <a:rPr lang="en-US" altLang="ko-KR" sz="1300" i="1" dirty="0" err="1"/>
              <a:t>valign</a:t>
            </a:r>
            <a:r>
              <a:rPr lang="en-US" altLang="ko-KR" sz="1300" i="1" dirty="0"/>
              <a:t>="top"&gt;</a:t>
            </a:r>
          </a:p>
          <a:p>
            <a:r>
              <a:rPr lang="en-US" altLang="ko-KR" sz="1300" dirty="0"/>
              <a:t>&lt;!-- </a:t>
            </a:r>
            <a:r>
              <a:rPr lang="ko-KR" altLang="en-US" sz="1300" dirty="0"/>
              <a:t>내용 부분</a:t>
            </a:r>
            <a:r>
              <a:rPr lang="en-US" altLang="ko-KR" sz="1300" dirty="0"/>
              <a:t>: </a:t>
            </a:r>
            <a:r>
              <a:rPr lang="ko-KR" altLang="en-US" sz="1300" dirty="0"/>
              <a:t>시작 </a:t>
            </a:r>
            <a:r>
              <a:rPr lang="en-US" altLang="ko-KR" sz="1300" dirty="0"/>
              <a:t>--&gt;</a:t>
            </a:r>
          </a:p>
          <a:p>
            <a:r>
              <a:rPr lang="ko-KR" altLang="en-US" sz="1300" dirty="0"/>
              <a:t>레이아웃 </a:t>
            </a:r>
            <a:r>
              <a:rPr lang="en-US" altLang="ko-KR" sz="1300" dirty="0"/>
              <a:t>1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br</a:t>
            </a:r>
            <a:r>
              <a:rPr lang="en-US" altLang="ko-KR" sz="1300" dirty="0" smtClean="0"/>
              <a:t>&gt;&lt;</a:t>
            </a:r>
            <a:r>
              <a:rPr lang="en-US" altLang="ko-KR" sz="1300" dirty="0" err="1" smtClean="0"/>
              <a:t>br</a:t>
            </a:r>
            <a:r>
              <a:rPr lang="en-US" altLang="ko-KR" sz="1300" dirty="0" smtClean="0"/>
              <a:t>&gt;</a:t>
            </a:r>
            <a:endParaRPr lang="en-US" altLang="ko-KR" sz="1300" dirty="0"/>
          </a:p>
          <a:p>
            <a:r>
              <a:rPr lang="en-US" altLang="ko-KR" sz="1300" dirty="0"/>
              <a:t>&lt;!-- </a:t>
            </a:r>
            <a:r>
              <a:rPr lang="ko-KR" altLang="en-US" sz="1300" dirty="0"/>
              <a:t>내용 부분</a:t>
            </a:r>
            <a:r>
              <a:rPr lang="en-US" altLang="ko-KR" sz="1300" dirty="0"/>
              <a:t>: </a:t>
            </a:r>
            <a:r>
              <a:rPr lang="ko-KR" altLang="en-US" sz="1300" dirty="0"/>
              <a:t>끝 </a:t>
            </a:r>
            <a:r>
              <a:rPr lang="en-US" altLang="ko-KR" sz="1300" dirty="0"/>
              <a:t>--&gt;</a:t>
            </a:r>
          </a:p>
          <a:p>
            <a:r>
              <a:rPr lang="en-US" altLang="ko-KR" sz="1300" dirty="0"/>
              <a:t>&lt;/td&gt;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 smtClean="0"/>
              <a:t> &lt;</a:t>
            </a:r>
            <a:r>
              <a:rPr lang="en-US" altLang="ko-KR" sz="1300" dirty="0"/>
              <a:t>td </a:t>
            </a:r>
            <a:r>
              <a:rPr lang="en-US" altLang="ko-KR" sz="1300" dirty="0" err="1"/>
              <a:t>colspan</a:t>
            </a:r>
            <a:r>
              <a:rPr lang="en-US" altLang="ko-KR" sz="1300" dirty="0"/>
              <a:t>=</a:t>
            </a:r>
            <a:r>
              <a:rPr lang="en-US" altLang="ko-KR" sz="1300" i="1" dirty="0"/>
              <a:t>"2"&gt;</a:t>
            </a:r>
          </a:p>
          <a:p>
            <a:r>
              <a:rPr lang="en-US" altLang="ko-KR" sz="1300" dirty="0" smtClean="0"/>
              <a:t>  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bottom.jsp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 smtClean="0"/>
              <a:t> &lt;/</a:t>
            </a:r>
            <a:r>
              <a:rPr lang="en-US" altLang="ko-KR" sz="1300" dirty="0"/>
              <a:t>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&lt;/body&gt;</a:t>
            </a:r>
          </a:p>
          <a:p>
            <a:r>
              <a:rPr lang="en-US" altLang="ko-KR" sz="1300" dirty="0"/>
              <a:t>&lt;/html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1556792"/>
            <a:ext cx="24482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공통영역을</a:t>
            </a:r>
            <a:r>
              <a:rPr lang="ko-KR" altLang="en-US" dirty="0" smtClean="0"/>
              <a:t> 별도의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작성함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코드가 중복되는 것을 방지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 영역의 코드를 직접 생성하지 않고 액션 태그를 사용하여 관련 영역을 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231240"/>
            <a:ext cx="4896544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3230560"/>
            <a:ext cx="4896544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5418848"/>
            <a:ext cx="5184576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6" idx="3"/>
            <a:endCxn id="5" idx="1"/>
          </p:cNvCxnSpPr>
          <p:nvPr/>
        </p:nvCxnSpPr>
        <p:spPr>
          <a:xfrm>
            <a:off x="5364088" y="2339252"/>
            <a:ext cx="576064" cy="65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5" idx="1"/>
          </p:cNvCxnSpPr>
          <p:nvPr/>
        </p:nvCxnSpPr>
        <p:spPr>
          <a:xfrm flipV="1">
            <a:off x="5364088" y="2996952"/>
            <a:ext cx="576064" cy="3416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3"/>
            <a:endCxn id="5" idx="1"/>
          </p:cNvCxnSpPr>
          <p:nvPr/>
        </p:nvCxnSpPr>
        <p:spPr>
          <a:xfrm flipV="1">
            <a:off x="5652120" y="2996952"/>
            <a:ext cx="288032" cy="25299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22" y="4933185"/>
            <a:ext cx="3107896" cy="157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52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8248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chapter07/layout2.jsp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08963"/>
            <a:ext cx="5352876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</a:t>
            </a:r>
            <a:r>
              <a:rPr lang="en-US" altLang="ko-KR" sz="1300" i="1" dirty="0"/>
              <a:t>"text/html; charset=UTF-8" 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&lt;head&gt;&lt;title&gt;layout2&lt;/title&gt;&lt;/head&gt;</a:t>
            </a:r>
          </a:p>
          <a:p>
            <a:r>
              <a:rPr lang="en-US" altLang="ko-KR" sz="1300" dirty="0"/>
              <a:t>&lt;body&gt;</a:t>
            </a:r>
          </a:p>
          <a:p>
            <a:endParaRPr lang="ko-KR" altLang="en-US" sz="1300" dirty="0"/>
          </a:p>
          <a:p>
            <a:r>
              <a:rPr lang="en-US" altLang="ko-KR" sz="1300" u="sng" dirty="0"/>
              <a:t>&lt;table width=</a:t>
            </a:r>
            <a:r>
              <a:rPr lang="en-US" altLang="ko-KR" sz="1300" i="1" u="sng" dirty="0"/>
              <a:t>"400" border="1" </a:t>
            </a:r>
            <a:r>
              <a:rPr lang="en-US" altLang="ko-KR" sz="1300" i="1" u="sng" dirty="0" err="1"/>
              <a:t>cellpadding</a:t>
            </a:r>
            <a:r>
              <a:rPr lang="en-US" altLang="ko-KR" sz="1300" i="1" u="sng" dirty="0"/>
              <a:t>="0" </a:t>
            </a:r>
            <a:r>
              <a:rPr lang="en-US" altLang="ko-KR" sz="1300" i="1" u="sng" dirty="0" err="1"/>
              <a:t>cellspacing</a:t>
            </a:r>
            <a:r>
              <a:rPr lang="en-US" altLang="ko-KR" sz="1300" i="1" u="sng" dirty="0"/>
              <a:t>="0"&gt;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&lt;td </a:t>
            </a:r>
            <a:r>
              <a:rPr lang="en-US" altLang="ko-KR" sz="1300" dirty="0" err="1"/>
              <a:t>colspan</a:t>
            </a:r>
            <a:r>
              <a:rPr lang="en-US" altLang="ko-KR" sz="1300" dirty="0"/>
              <a:t>=</a:t>
            </a:r>
            <a:r>
              <a:rPr lang="en-US" altLang="ko-KR" sz="1300" i="1" dirty="0"/>
              <a:t>"2"&gt;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top.jsp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/>
              <a:t>&lt;/td&gt;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&lt;td width=</a:t>
            </a:r>
            <a:r>
              <a:rPr lang="en-US" altLang="ko-KR" sz="1300" i="1" dirty="0"/>
              <a:t>"100" </a:t>
            </a:r>
            <a:r>
              <a:rPr lang="en-US" altLang="ko-KR" sz="1300" i="1" dirty="0" err="1"/>
              <a:t>valign</a:t>
            </a:r>
            <a:r>
              <a:rPr lang="en-US" altLang="ko-KR" sz="1300" i="1" dirty="0"/>
              <a:t>="top"&gt;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left.jsp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/>
              <a:t>&lt;/td&gt;</a:t>
            </a:r>
          </a:p>
          <a:p>
            <a:r>
              <a:rPr lang="en-US" altLang="ko-KR" sz="1300" dirty="0"/>
              <a:t>&lt;td width=</a:t>
            </a:r>
            <a:r>
              <a:rPr lang="en-US" altLang="ko-KR" sz="1300" i="1" dirty="0"/>
              <a:t>"300" </a:t>
            </a:r>
            <a:r>
              <a:rPr lang="en-US" altLang="ko-KR" sz="1300" i="1" dirty="0" err="1"/>
              <a:t>valign</a:t>
            </a:r>
            <a:r>
              <a:rPr lang="en-US" altLang="ko-KR" sz="1300" i="1" dirty="0"/>
              <a:t>="top"&gt;</a:t>
            </a:r>
          </a:p>
          <a:p>
            <a:r>
              <a:rPr lang="ko-KR" altLang="en-US" sz="1300" dirty="0"/>
              <a:t>이 부분은 </a:t>
            </a:r>
            <a:r>
              <a:rPr lang="en-US" altLang="ko-KR" sz="1300" dirty="0"/>
              <a:t>layout2.jsp</a:t>
            </a:r>
            <a:r>
              <a:rPr lang="ko-KR" altLang="en-US" sz="1300" dirty="0"/>
              <a:t>가 생성한다</a:t>
            </a:r>
            <a:r>
              <a:rPr lang="en-US" altLang="ko-KR" sz="1300" dirty="0"/>
              <a:t>.&lt;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r>
              <a:rPr lang="ko-KR" altLang="en-US" sz="1300" dirty="0"/>
              <a:t>레이아웃 </a:t>
            </a:r>
            <a:r>
              <a:rPr lang="en-US" altLang="ko-KR" sz="1300" dirty="0"/>
              <a:t>2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&lt;/td&gt;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&lt;td </a:t>
            </a:r>
            <a:r>
              <a:rPr lang="en-US" altLang="ko-KR" sz="1300" dirty="0" err="1"/>
              <a:t>colspan</a:t>
            </a:r>
            <a:r>
              <a:rPr lang="en-US" altLang="ko-KR" sz="1300" dirty="0"/>
              <a:t>=</a:t>
            </a:r>
            <a:r>
              <a:rPr lang="en-US" altLang="ko-KR" sz="1300" i="1" dirty="0"/>
              <a:t>"2"&gt;</a:t>
            </a:r>
          </a:p>
          <a:p>
            <a:r>
              <a:rPr lang="en-US" altLang="ko-KR" sz="1300" dirty="0"/>
              <a:t>&lt;</a:t>
            </a:r>
            <a:r>
              <a:rPr lang="en-US" altLang="ko-KR" sz="1300" dirty="0" err="1"/>
              <a:t>jsp:include</a:t>
            </a:r>
            <a:r>
              <a:rPr lang="en-US" altLang="ko-KR" sz="1300" dirty="0"/>
              <a:t> page=</a:t>
            </a:r>
            <a:r>
              <a:rPr lang="en-US" altLang="ko-KR" sz="1300" i="1" dirty="0"/>
              <a:t>"/chapter07/module/</a:t>
            </a:r>
            <a:r>
              <a:rPr lang="en-US" altLang="ko-KR" sz="1300" i="1" dirty="0" err="1"/>
              <a:t>bottom.jsp</a:t>
            </a:r>
            <a:r>
              <a:rPr lang="en-US" altLang="ko-KR" sz="1300" i="1" dirty="0"/>
              <a:t>" flush="false" /&gt;</a:t>
            </a:r>
          </a:p>
          <a:p>
            <a:r>
              <a:rPr lang="en-US" altLang="ko-KR" sz="1300" dirty="0"/>
              <a:t>&lt;/td&gt;</a:t>
            </a:r>
          </a:p>
          <a:p>
            <a:r>
              <a:rPr lang="en-US" altLang="ko-KR" sz="1300" dirty="0"/>
              <a:t>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&lt;/body&gt;</a:t>
            </a:r>
          </a:p>
          <a:p>
            <a:r>
              <a:rPr lang="en-US" altLang="ko-KR" sz="1300" dirty="0"/>
              <a:t>&lt;/html&gt;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40152" y="1556792"/>
            <a:ext cx="24482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layout2.jsp</a:t>
            </a:r>
            <a:r>
              <a:rPr lang="ko-KR" altLang="en-US" dirty="0" smtClean="0"/>
              <a:t>의 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 관련 코드는 </a:t>
            </a:r>
            <a:r>
              <a:rPr lang="en-US" altLang="ko-KR" dirty="0" err="1" smtClean="0"/>
              <a:t>layout.jsp</a:t>
            </a:r>
            <a:r>
              <a:rPr lang="ko-KR" altLang="en-US" dirty="0" smtClean="0"/>
              <a:t>와 동일함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공통 영역이 출력된 내용이 </a:t>
            </a:r>
            <a:r>
              <a:rPr lang="en-US" altLang="ko-KR" dirty="0" err="1" smtClean="0"/>
              <a:t>layout.jsp</a:t>
            </a:r>
            <a:r>
              <a:rPr lang="ko-KR" altLang="en-US" dirty="0" smtClean="0"/>
              <a:t>와 동일함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9160" y="2231240"/>
            <a:ext cx="4896544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6744" y="3230560"/>
            <a:ext cx="4896544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5192360"/>
            <a:ext cx="5184576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5" idx="1"/>
          </p:cNvCxnSpPr>
          <p:nvPr/>
        </p:nvCxnSpPr>
        <p:spPr>
          <a:xfrm>
            <a:off x="5265704" y="2348880"/>
            <a:ext cx="674448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5" idx="1"/>
          </p:cNvCxnSpPr>
          <p:nvPr/>
        </p:nvCxnSpPr>
        <p:spPr>
          <a:xfrm flipV="1">
            <a:off x="5283288" y="2996952"/>
            <a:ext cx="656864" cy="3416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3"/>
            <a:endCxn id="5" idx="1"/>
          </p:cNvCxnSpPr>
          <p:nvPr/>
        </p:nvCxnSpPr>
        <p:spPr>
          <a:xfrm flipV="1">
            <a:off x="5580112" y="2996952"/>
            <a:ext cx="360040" cy="23034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12" y="4535725"/>
            <a:ext cx="3117787" cy="1774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20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2382</Words>
  <Application>Microsoft Office PowerPoint</Application>
  <PresentationFormat>화면 슬라이드 쇼(4:3)</PresentationFormat>
  <Paragraphs>524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HY얕은샘물M</vt:lpstr>
      <vt:lpstr>굴림</vt:lpstr>
      <vt:lpstr>맑은 고딕</vt:lpstr>
      <vt:lpstr>Arial</vt:lpstr>
      <vt:lpstr>Times New Roman</vt:lpstr>
      <vt:lpstr>Office 테마</vt:lpstr>
      <vt:lpstr>7장-페이지 모듈화와 요청 흐름 제어</vt:lpstr>
      <vt:lpstr>TOC</vt:lpstr>
      <vt:lpstr>&lt;jsp:include&gt; 액션 태그</vt:lpstr>
      <vt:lpstr>&lt;jsp:include&gt; 액션 태그</vt:lpstr>
      <vt:lpstr>chapter07/main.jsp</vt:lpstr>
      <vt:lpstr>chapter07/sub.jsp</vt:lpstr>
      <vt:lpstr>결과</vt:lpstr>
      <vt:lpstr>chapter07/layout.jsp</vt:lpstr>
      <vt:lpstr>chapter07/layout2.jsp</vt:lpstr>
      <vt:lpstr>layout.jsp와 layout2.jsp의 비교</vt:lpstr>
      <vt:lpstr>layout.jsp와 layout2.jsp의 비교</vt:lpstr>
      <vt:lpstr>&lt;jsp:param&gt; 액션 태그</vt:lpstr>
      <vt:lpstr>chapter07/info.jsp</vt:lpstr>
      <vt:lpstr>&lt;jsp:param&gt; 액션 태그의 동작 방식</vt:lpstr>
      <vt:lpstr>PowerPoint 프레젠테이션</vt:lpstr>
      <vt:lpstr>Include 디렉티브와 &lt;jsp:include&gt; 액션 태그의 차이</vt:lpstr>
      <vt:lpstr>include 디렉티브</vt:lpstr>
      <vt:lpstr>includer.jsp와 include.jspf</vt:lpstr>
      <vt:lpstr>코드 조각 자동 포함 설정</vt:lpstr>
      <vt:lpstr>WEB-INF/web.xml</vt:lpstr>
      <vt:lpstr>chapter07/view/autoInclude.jsp</vt:lpstr>
      <vt:lpstr>&lt;jsp:include&gt; 액션 태그와 include 디렉티브</vt:lpstr>
      <vt:lpstr>&lt;jsp:forward&gt; 액션 태그</vt:lpstr>
      <vt:lpstr>&lt;jsp:forward&gt; 액션 태그의 기본 문법</vt:lpstr>
      <vt:lpstr>chapter07/from/from.jsp</vt:lpstr>
      <vt:lpstr>&lt;jsp:forward&gt; 액션 태그</vt:lpstr>
      <vt:lpstr>&lt;jsp:forward&gt; 액션 태그의 전형적 사용법</vt:lpstr>
      <vt:lpstr>chapter07\select.jsp</vt:lpstr>
      <vt:lpstr>chapter07/view.jsp</vt:lpstr>
      <vt:lpstr>a.jsp, b.jsp, c.jsp</vt:lpstr>
      <vt:lpstr>기본 객체의 속성을 이용한 값 전달</vt:lpstr>
      <vt:lpstr>chapter07/from/makeTime.jsp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164</cp:revision>
  <dcterms:created xsi:type="dcterms:W3CDTF">2006-10-05T04:04:58Z</dcterms:created>
  <dcterms:modified xsi:type="dcterms:W3CDTF">2021-04-13T06:11:18Z</dcterms:modified>
</cp:coreProperties>
</file>