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2" r:id="rId17"/>
    <p:sldId id="299" r:id="rId18"/>
    <p:sldId id="300" r:id="rId19"/>
    <p:sldId id="301" r:id="rId20"/>
    <p:sldId id="302" r:id="rId21"/>
    <p:sldId id="283" r:id="rId22"/>
    <p:sldId id="307" r:id="rId23"/>
    <p:sldId id="308" r:id="rId24"/>
    <p:sldId id="309" r:id="rId25"/>
    <p:sldId id="310" r:id="rId26"/>
    <p:sldId id="311" r:id="rId27"/>
    <p:sldId id="312" r:id="rId28"/>
    <p:sldId id="284" r:id="rId29"/>
    <p:sldId id="303" r:id="rId30"/>
    <p:sldId id="304" r:id="rId31"/>
    <p:sldId id="305" r:id="rId32"/>
    <p:sldId id="306" r:id="rId33"/>
    <p:sldId id="313" r:id="rId34"/>
    <p:sldId id="314" r:id="rId35"/>
    <p:sldId id="315" r:id="rId36"/>
    <p:sldId id="316" r:id="rId37"/>
    <p:sldId id="317" r:id="rId38"/>
    <p:sldId id="318" r:id="rId39"/>
    <p:sldId id="28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09" d="100"/>
          <a:sy n="109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716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 2.3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extends-</a:t>
            </a:r>
            <a:r>
              <a:rPr lang="ko-KR" altLang="en-US" dirty="0" smtClean="0"/>
              <a:t>데이터베이스 프로그래밍 기초</a:t>
            </a:r>
            <a:r>
              <a:rPr lang="en-US" altLang="ko-KR" dirty="0" smtClean="0"/>
              <a:t>(</a:t>
            </a:r>
            <a:r>
              <a:rPr lang="ko-KR" altLang="en-US" dirty="0" smtClean="0"/>
              <a:t>심화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7760959" cy="5544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4788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124744"/>
            <a:ext cx="8643998" cy="5059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934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88640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\OracleDriverLoader.java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94730"/>
            <a:ext cx="6988901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jdbc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javax.servlet.ServletConfig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javax.servlet.ServletException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javax.servlet.http.HttpServlet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//</a:t>
            </a:r>
            <a:r>
              <a:rPr lang="en-US" altLang="ko-KR" sz="1400" dirty="0" err="1"/>
              <a:t>HttpServlet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상속함</a:t>
            </a:r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OracleDriverLoader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HttpServlet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	//</a:t>
            </a:r>
            <a:r>
              <a:rPr lang="en-US" altLang="ko-KR" sz="1400" dirty="0"/>
              <a:t>Servlet</a:t>
            </a:r>
            <a:r>
              <a:rPr lang="ko-KR" altLang="en-US" sz="1400" dirty="0"/>
              <a:t>을 초기화할 때 호출되는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구현함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public void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ServletConfig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) throws </a:t>
            </a:r>
            <a:r>
              <a:rPr lang="en-US" altLang="ko-KR" sz="1400" dirty="0" err="1"/>
              <a:t>ServletException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	try {</a:t>
            </a:r>
          </a:p>
          <a:p>
            <a:r>
              <a:rPr lang="en-US" altLang="ko-KR" sz="1400" dirty="0"/>
              <a:t>			//Oracle JDBC </a:t>
            </a:r>
            <a:r>
              <a:rPr lang="ko-KR" altLang="en-US" sz="1400" dirty="0"/>
              <a:t>드라이버를 </a:t>
            </a:r>
            <a:r>
              <a:rPr lang="ko-KR" altLang="en-US" sz="1400" dirty="0" err="1"/>
              <a:t>로딩함</a:t>
            </a:r>
            <a:endParaRPr lang="ko-KR" altLang="en-US" sz="1400" dirty="0"/>
          </a:p>
          <a:p>
            <a:r>
              <a:rPr lang="ko-KR" altLang="en-US" sz="1400" dirty="0"/>
              <a:t>			</a:t>
            </a:r>
            <a:r>
              <a:rPr lang="en-US" altLang="ko-KR" sz="1400" dirty="0" err="1"/>
              <a:t>Class.forName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oracle.jdbc.driver.OracleDriver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	}catch(Exception ex) {</a:t>
            </a:r>
          </a:p>
          <a:p>
            <a:r>
              <a:rPr lang="en-US" altLang="ko-KR" sz="1400" dirty="0"/>
              <a:t>			//JDBC driver loading </a:t>
            </a:r>
            <a:r>
              <a:rPr lang="ko-KR" altLang="en-US" sz="1400" dirty="0"/>
              <a:t>과정에서 문제가 있을 경우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//exception</a:t>
            </a:r>
            <a:r>
              <a:rPr lang="ko-KR" altLang="en-US" sz="1400" dirty="0"/>
              <a:t>을 발생시킴</a:t>
            </a:r>
          </a:p>
          <a:p>
            <a:r>
              <a:rPr lang="ko-KR" altLang="en-US" sz="1400" dirty="0"/>
              <a:t>			</a:t>
            </a:r>
            <a:r>
              <a:rPr lang="en-US" altLang="ko-KR" sz="1400" dirty="0"/>
              <a:t>throw new </a:t>
            </a:r>
            <a:r>
              <a:rPr lang="en-US" altLang="ko-KR" sz="1400" dirty="0" err="1"/>
              <a:t>ServletException</a:t>
            </a:r>
            <a:r>
              <a:rPr lang="en-US" altLang="ko-KR" sz="1400" dirty="0"/>
              <a:t>(ex);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437112"/>
            <a:ext cx="4389780" cy="2145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008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/>
              <a:t>WEB-INF\web.xml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50714"/>
            <a:ext cx="718793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&lt;?xml version="1.0" encoding="UTF-8"?&gt;</a:t>
            </a:r>
          </a:p>
          <a:p>
            <a:r>
              <a:rPr lang="en-US" altLang="ko-KR" sz="1400" dirty="0"/>
              <a:t>&lt;web-app </a:t>
            </a:r>
            <a:r>
              <a:rPr lang="en-US" altLang="ko-KR" sz="1400" dirty="0" err="1"/>
              <a:t>xmlns:xsi</a:t>
            </a:r>
            <a:r>
              <a:rPr lang="en-US" altLang="ko-KR" sz="1400" dirty="0"/>
              <a:t>="http://www.w3.org/2001/XMLSchema-instance"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xmlns</a:t>
            </a:r>
            <a:r>
              <a:rPr lang="en-US" altLang="ko-KR" sz="1400" dirty="0"/>
              <a:t>="http://xmlns.jcp.org/xml/ns/</a:t>
            </a:r>
            <a:r>
              <a:rPr lang="en-US" altLang="ko-KR" sz="1400" dirty="0" err="1"/>
              <a:t>javaee</a:t>
            </a:r>
            <a:r>
              <a:rPr lang="en-US" altLang="ko-KR" sz="1400" dirty="0"/>
              <a:t>"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xsi:schemaLocation</a:t>
            </a:r>
            <a:r>
              <a:rPr lang="en-US" altLang="ko-KR" sz="1400" dirty="0"/>
              <a:t>="http://xmlns.jcp.org/xml/ns/</a:t>
            </a:r>
            <a:r>
              <a:rPr lang="en-US" altLang="ko-KR" sz="1400" dirty="0" err="1"/>
              <a:t>javaee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http</a:t>
            </a:r>
            <a:r>
              <a:rPr lang="en-US" altLang="ko-KR" sz="1400" dirty="0"/>
              <a:t>://xmlns.jcp.org/xml/ns/javaee/web-app_3_1.xsd" id="</a:t>
            </a:r>
            <a:r>
              <a:rPr lang="en-US" altLang="ko-KR" sz="1400" dirty="0" err="1"/>
              <a:t>WebApp_ID</a:t>
            </a:r>
            <a:r>
              <a:rPr lang="en-US" altLang="ko-KR" sz="1400" dirty="0"/>
              <a:t>" version="3.1"&gt;</a:t>
            </a:r>
          </a:p>
          <a:p>
            <a:r>
              <a:rPr lang="en-US" altLang="ko-KR" sz="1400" dirty="0"/>
              <a:t>  &lt;display-name&gt;</a:t>
            </a:r>
            <a:r>
              <a:rPr lang="en-US" altLang="ko-KR" sz="1400" dirty="0" err="1"/>
              <a:t>dditServletExtends</a:t>
            </a:r>
            <a:r>
              <a:rPr lang="en-US" altLang="ko-KR" sz="1400" dirty="0"/>
              <a:t>&lt;/display-name&gt;</a:t>
            </a:r>
          </a:p>
          <a:p>
            <a:r>
              <a:rPr lang="en-US" altLang="ko-KR" sz="1400" dirty="0"/>
              <a:t>  &lt;welcome-file-list&gt;</a:t>
            </a:r>
          </a:p>
          <a:p>
            <a:r>
              <a:rPr lang="en-US" altLang="ko-KR" sz="1400" dirty="0"/>
              <a:t>    &lt;welcome-file&gt;index.html&lt;/welcome-file&gt;</a:t>
            </a:r>
          </a:p>
          <a:p>
            <a:r>
              <a:rPr lang="en-US" altLang="ko-KR" sz="1400" dirty="0"/>
              <a:t>    &lt;welcome-file&gt;index.htm&lt;/welcome-file&gt;</a:t>
            </a:r>
          </a:p>
          <a:p>
            <a:r>
              <a:rPr lang="en-US" altLang="ko-KR" sz="1400" dirty="0"/>
              <a:t>    &lt;welcome-file&gt;</a:t>
            </a:r>
            <a:r>
              <a:rPr lang="en-US" altLang="ko-KR" sz="1400" dirty="0" err="1"/>
              <a:t>index.jsp</a:t>
            </a:r>
            <a:r>
              <a:rPr lang="en-US" altLang="ko-KR" sz="1400" dirty="0"/>
              <a:t>&lt;/welcome-file&gt;</a:t>
            </a:r>
          </a:p>
          <a:p>
            <a:r>
              <a:rPr lang="en-US" altLang="ko-KR" sz="1400" dirty="0"/>
              <a:t>    &lt;welcome-file&gt;default.html&lt;/welcome-file&gt;</a:t>
            </a:r>
          </a:p>
          <a:p>
            <a:r>
              <a:rPr lang="en-US" altLang="ko-KR" sz="1400" dirty="0"/>
              <a:t>    &lt;welcome-file&gt;default.htm&lt;/welcome-file&gt;</a:t>
            </a:r>
          </a:p>
          <a:p>
            <a:r>
              <a:rPr lang="en-US" altLang="ko-KR" sz="1400" dirty="0"/>
              <a:t>    &lt;welcome-file&gt;</a:t>
            </a:r>
            <a:r>
              <a:rPr lang="en-US" altLang="ko-KR" sz="1400" dirty="0" err="1"/>
              <a:t>default.jsp</a:t>
            </a:r>
            <a:r>
              <a:rPr lang="en-US" altLang="ko-KR" sz="1400" dirty="0"/>
              <a:t>&lt;/welcome-file&gt;</a:t>
            </a:r>
          </a:p>
          <a:p>
            <a:r>
              <a:rPr lang="en-US" altLang="ko-KR" sz="1400" dirty="0"/>
              <a:t>  &lt;/welcome-file-list&gt;</a:t>
            </a:r>
          </a:p>
          <a:p>
            <a:r>
              <a:rPr lang="en-US" altLang="ko-KR" sz="1400" dirty="0"/>
              <a:t>  &lt;servlet&gt;</a:t>
            </a:r>
          </a:p>
          <a:p>
            <a:r>
              <a:rPr lang="en-US" altLang="ko-KR" sz="1400" dirty="0"/>
              <a:t>  	&lt;servlet-name&gt;</a:t>
            </a:r>
            <a:r>
              <a:rPr lang="en-US" altLang="ko-KR" sz="1400" dirty="0" err="1"/>
              <a:t>oracleDriverLoader</a:t>
            </a:r>
            <a:r>
              <a:rPr lang="en-US" altLang="ko-KR" sz="1400" dirty="0"/>
              <a:t>&lt;/servlet-name&gt;</a:t>
            </a:r>
          </a:p>
          <a:p>
            <a:r>
              <a:rPr lang="en-US" altLang="ko-KR" sz="1400" dirty="0"/>
              <a:t>  	&lt;servlet-class&gt;</a:t>
            </a:r>
            <a:r>
              <a:rPr lang="en-US" altLang="ko-KR" sz="1400" dirty="0" err="1"/>
              <a:t>jdbc.OracleDriverLoader</a:t>
            </a:r>
            <a:r>
              <a:rPr lang="en-US" altLang="ko-KR" sz="1400" dirty="0"/>
              <a:t>&lt;/servlet-class&gt;</a:t>
            </a:r>
          </a:p>
          <a:p>
            <a:r>
              <a:rPr lang="en-US" altLang="ko-KR" sz="1400" dirty="0"/>
              <a:t>  	&lt;load-on-startup&gt;1&lt;/load-on-startup&gt;</a:t>
            </a:r>
          </a:p>
          <a:p>
            <a:r>
              <a:rPr lang="en-US" altLang="ko-KR" sz="1400" dirty="0"/>
              <a:t>  &lt;/servlet&gt;</a:t>
            </a:r>
          </a:p>
          <a:p>
            <a:r>
              <a:rPr lang="en-US" altLang="ko-KR" sz="1400" dirty="0"/>
              <a:t>&lt;/web-app&gt;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7028"/>
          <a:stretch/>
        </p:blipFill>
        <p:spPr>
          <a:xfrm>
            <a:off x="5796136" y="1988840"/>
            <a:ext cx="2664296" cy="43817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73806" y="5373216"/>
            <a:ext cx="5319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OracleDriverLoader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클래스에 대한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설정을 추가함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어플리케이션이 시작될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로딩하도록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70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Modules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8313687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708920"/>
            <a:ext cx="2886075" cy="2714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직선 화살표 연결선 6"/>
          <p:cNvCxnSpPr>
            <a:endCxn id="5" idx="0"/>
          </p:cNvCxnSpPr>
          <p:nvPr/>
        </p:nvCxnSpPr>
        <p:spPr>
          <a:xfrm flipH="1">
            <a:off x="5943030" y="2276872"/>
            <a:ext cx="1581298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0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7742664" cy="5373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656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5747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JDBC API</a:t>
            </a:r>
            <a:r>
              <a:rPr lang="ko-KR" altLang="en-US" dirty="0" smtClean="0"/>
              <a:t>에서의 트랜잭션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txBody>
          <a:bodyPr/>
          <a:lstStyle/>
          <a:p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(false)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28694" y="1192398"/>
            <a:ext cx="4786314" cy="501675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conn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(...);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Transaction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시작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(false);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 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첫 번째 </a:t>
            </a:r>
            <a:r>
              <a:rPr kumimoji="1" lang="en-US" altLang="ko-KR" sz="1600" dirty="0" smtClean="0">
                <a:latin typeface="+mn-ea"/>
                <a:cs typeface="Times New Roman" pitchFamily="18" charset="0"/>
              </a:rPr>
              <a:t>Query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실행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 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두 번째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Query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실행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Transaction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600" dirty="0" smtClean="0">
                <a:latin typeface="+mn-ea"/>
                <a:cs typeface="Times New Roman" pitchFamily="18" charset="0"/>
              </a:rPr>
              <a:t>Commit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(conn != null)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Transaction Rollback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conn.rollback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(conn != null)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2015216"/>
            <a:ext cx="2880320" cy="2160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3008092"/>
            <a:ext cx="1728192" cy="21602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 1 4"/>
          <p:cNvSpPr/>
          <p:nvPr/>
        </p:nvSpPr>
        <p:spPr>
          <a:xfrm>
            <a:off x="5292080" y="2231240"/>
            <a:ext cx="3168352" cy="1413784"/>
          </a:xfrm>
          <a:prstGeom prst="borderCallout1">
            <a:avLst>
              <a:gd name="adj1" fmla="val 50772"/>
              <a:gd name="adj2" fmla="val -432"/>
              <a:gd name="adj3" fmla="val 60881"/>
              <a:gd name="adj4" fmla="val -7502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첫 번째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두 번째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Database</a:t>
            </a:r>
            <a:r>
              <a:rPr lang="ko-KR" altLang="en-US" dirty="0" smtClean="0"/>
              <a:t>에 반영됨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(insert, update, delete)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5747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JDBC API</a:t>
            </a:r>
            <a:r>
              <a:rPr lang="ko-KR" altLang="en-US" dirty="0" smtClean="0"/>
              <a:t>에서의 트랜잭션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txBody>
          <a:bodyPr/>
          <a:lstStyle/>
          <a:p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(false)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28694" y="1561729"/>
            <a:ext cx="7027682" cy="4278094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conn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DriverManager.getConnection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(...);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Transaction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시작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(false);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 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첫 번째 </a:t>
            </a:r>
            <a:r>
              <a:rPr kumimoji="1" lang="en-US" altLang="ko-KR" sz="1600" dirty="0" smtClean="0">
                <a:latin typeface="+mn-ea"/>
                <a:cs typeface="Times New Roman" pitchFamily="18" charset="0"/>
              </a:rPr>
              <a:t>Query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실행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///////////Exception </a:t>
            </a:r>
            <a:r>
              <a:rPr kumimoji="1" lang="ko-KR" altLang="en-US" sz="16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발생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!!//////////////////////////////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 //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두 번째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Query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실행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Transaction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600" dirty="0" smtClean="0">
                <a:latin typeface="+mn-ea"/>
                <a:cs typeface="Times New Roman" pitchFamily="18" charset="0"/>
              </a:rPr>
              <a:t>Commit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(conn != null)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Transaction Rollback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conn.rollback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(conn != null)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{try {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conn.close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ex)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{}}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2375256"/>
            <a:ext cx="2880320" cy="2160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4581128"/>
            <a:ext cx="1728192" cy="21602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8694" y="2852936"/>
            <a:ext cx="4939450" cy="2596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3"/>
            <a:endCxn id="7" idx="3"/>
          </p:cNvCxnSpPr>
          <p:nvPr/>
        </p:nvCxnSpPr>
        <p:spPr>
          <a:xfrm flipH="1">
            <a:off x="3203848" y="2982776"/>
            <a:ext cx="2664296" cy="1706364"/>
          </a:xfrm>
          <a:prstGeom prst="bentConnector3">
            <a:avLst>
              <a:gd name="adj1" fmla="val -858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228184" y="1988840"/>
            <a:ext cx="2458616" cy="311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두 번째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실행하지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첫 번째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실행하기 전에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을 시작하기 때문에 첫 번째 쿼리 실행 결과가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반영되지 않고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90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5121"/>
            <a:ext cx="8643998" cy="582594"/>
          </a:xfrm>
        </p:spPr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\chapter14\</a:t>
            </a:r>
            <a:r>
              <a:rPr lang="en-US" altLang="ko-KR" dirty="0" err="1"/>
              <a:t>insertItem.jsp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89667"/>
            <a:ext cx="6797566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java.sql.DriverManager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java.sql.Connection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java.sql.PreparedStatement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java.sql.SQLException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String </a:t>
            </a:r>
            <a:r>
              <a:rPr lang="en-US" altLang="ko-KR" sz="1200" dirty="0" err="1"/>
              <a:t>idValue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("id");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Connection conn = null;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PreparedStatement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pstmtItem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PreparedStatement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pstmtDetail</a:t>
            </a:r>
            <a:r>
              <a:rPr lang="en-US" altLang="ko-KR" sz="1200" dirty="0"/>
              <a:t> = null;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String 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jdbc:oracle:thin</a:t>
            </a:r>
            <a:r>
              <a:rPr lang="en-US" altLang="ko-KR" sz="1200" dirty="0"/>
              <a:t>:@localhost:1521/</a:t>
            </a:r>
            <a:r>
              <a:rPr lang="en-US" altLang="ko-KR" sz="1200" dirty="0" err="1"/>
              <a:t>xe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	String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jspexam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	String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 = "java";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Throwable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occuredException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try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 = </a:t>
            </a:r>
            <a:r>
              <a:rPr lang="en-US" altLang="ko-KR" sz="1200" dirty="0" err="1"/>
              <a:t>Integer.parseInt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idValue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//</a:t>
            </a:r>
            <a:r>
              <a:rPr lang="ko-KR" altLang="en-US" sz="1200" dirty="0"/>
              <a:t>트랜잭션을 시작함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conn.setAutoCommit</a:t>
            </a:r>
            <a:r>
              <a:rPr lang="en-US" altLang="ko-KR" sz="1200" dirty="0"/>
              <a:t>(false);</a:t>
            </a:r>
          </a:p>
          <a:p>
            <a:r>
              <a:rPr lang="en-US" altLang="ko-KR" sz="1200" dirty="0"/>
              <a:t>		//ITEM </a:t>
            </a:r>
            <a:r>
              <a:rPr lang="ko-KR" altLang="en-US" sz="1200" dirty="0"/>
              <a:t>테이블에 데이터를 삽입하는 첫 번째 쿼리를 실행함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pstmtItem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conn.prepareStatement</a:t>
            </a:r>
            <a:r>
              <a:rPr lang="en-US" altLang="ko-KR" sz="1200" dirty="0"/>
              <a:t>("insert into ITEM values (?, ?)");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pstmtItem.setInt</a:t>
            </a:r>
            <a:r>
              <a:rPr lang="en-US" altLang="ko-KR" sz="1200" dirty="0"/>
              <a:t>(1, id);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pstmtItem.setString</a:t>
            </a:r>
            <a:r>
              <a:rPr lang="en-US" altLang="ko-KR" sz="1200" dirty="0"/>
              <a:t>(2, "</a:t>
            </a:r>
            <a:r>
              <a:rPr lang="ko-KR" altLang="en-US" sz="1200" dirty="0"/>
              <a:t>상품 이름 </a:t>
            </a:r>
            <a:r>
              <a:rPr lang="en-US" altLang="ko-KR" sz="1200" dirty="0"/>
              <a:t>" + id);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pstmtItem.executeUpdate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986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5121"/>
            <a:ext cx="8643998" cy="582594"/>
          </a:xfrm>
        </p:spPr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\chapter14\</a:t>
            </a:r>
            <a:r>
              <a:rPr lang="en-US" altLang="ko-KR" dirty="0" err="1"/>
              <a:t>insertItem.jsp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89667"/>
            <a:ext cx="6653424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		//error </a:t>
            </a:r>
            <a:r>
              <a:rPr lang="ko-KR" altLang="en-US" sz="1200" dirty="0" err="1"/>
              <a:t>파라미터가</a:t>
            </a:r>
            <a:r>
              <a:rPr lang="ko-KR" altLang="en-US" sz="1200" dirty="0"/>
              <a:t> 존재할 경우 </a:t>
            </a:r>
            <a:r>
              <a:rPr lang="ko-KR" altLang="en-US" sz="1200" dirty="0" err="1"/>
              <a:t>익셉션을</a:t>
            </a:r>
            <a:r>
              <a:rPr lang="ko-KR" altLang="en-US" sz="1200" dirty="0"/>
              <a:t> 발생시킴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("error") != null) {</a:t>
            </a:r>
          </a:p>
          <a:p>
            <a:r>
              <a:rPr lang="en-US" altLang="ko-KR" sz="1200" dirty="0"/>
              <a:t>			throw new Exception("</a:t>
            </a:r>
            <a:r>
              <a:rPr lang="ko-KR" altLang="en-US" sz="1200" dirty="0"/>
              <a:t>의도적 예외 발생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//ITEM_DETAIL </a:t>
            </a:r>
            <a:r>
              <a:rPr lang="ko-KR" altLang="en-US" sz="1200" dirty="0"/>
              <a:t>테이블에 데이터를 삽입하는 두 번째 쿼리를 실행함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pstmtDetail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conn.prepareStatement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			"insert into ITEM_DETAIL values (?, ?)");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pstmtDetail.setInt</a:t>
            </a:r>
            <a:r>
              <a:rPr lang="en-US" altLang="ko-KR" sz="1200" dirty="0"/>
              <a:t>(1, id);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pstmtDetail.setString</a:t>
            </a:r>
            <a:r>
              <a:rPr lang="en-US" altLang="ko-KR" sz="1200" dirty="0"/>
              <a:t>(2, "</a:t>
            </a:r>
            <a:r>
              <a:rPr lang="ko-KR" altLang="en-US" sz="1200" dirty="0"/>
              <a:t>상세 설명 </a:t>
            </a:r>
            <a:r>
              <a:rPr lang="en-US" altLang="ko-KR" sz="1200" dirty="0"/>
              <a:t>" + id);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pstmtDetail.executeUpdate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//</a:t>
            </a:r>
            <a:r>
              <a:rPr lang="ko-KR" altLang="en-US" sz="1200" dirty="0"/>
              <a:t>트랜잭션을 커밋함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conn.commit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} catch(</a:t>
            </a:r>
            <a:r>
              <a:rPr lang="en-US" altLang="ko-KR" sz="1200" dirty="0" err="1"/>
              <a:t>Throwable</a:t>
            </a:r>
            <a:r>
              <a:rPr lang="en-US" altLang="ko-KR" sz="1200" dirty="0"/>
              <a:t> e) {</a:t>
            </a:r>
          </a:p>
          <a:p>
            <a:r>
              <a:rPr lang="en-US" altLang="ko-KR" sz="1200" dirty="0"/>
              <a:t>		//exception</a:t>
            </a:r>
            <a:r>
              <a:rPr lang="ko-KR" altLang="en-US" sz="1200" dirty="0"/>
              <a:t>이 발생할 경우 </a:t>
            </a:r>
            <a:r>
              <a:rPr lang="en-US" altLang="ko-KR" sz="1200" dirty="0"/>
              <a:t>transaction</a:t>
            </a:r>
            <a:r>
              <a:rPr lang="ko-KR" altLang="en-US" sz="1200" dirty="0"/>
              <a:t>을 </a:t>
            </a:r>
            <a:r>
              <a:rPr lang="en-US" altLang="ko-KR" sz="1200" dirty="0"/>
              <a:t>rollback</a:t>
            </a:r>
            <a:r>
              <a:rPr lang="ko-KR" altLang="en-US" sz="1200" dirty="0"/>
              <a:t>하고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//</a:t>
            </a:r>
            <a:r>
              <a:rPr lang="ko-KR" altLang="en-US" sz="1200" dirty="0" smtClean="0"/>
              <a:t>발생한 </a:t>
            </a:r>
            <a:r>
              <a:rPr lang="en-US" altLang="ko-KR" sz="1200" dirty="0"/>
              <a:t>exception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occuredException</a:t>
            </a:r>
            <a:r>
              <a:rPr lang="ko-KR" altLang="en-US" sz="1200" dirty="0"/>
              <a:t>에 할당함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if (conn != null) {</a:t>
            </a:r>
          </a:p>
          <a:p>
            <a:r>
              <a:rPr lang="en-US" altLang="ko-KR" sz="1200" dirty="0"/>
              <a:t>			try {</a:t>
            </a:r>
          </a:p>
          <a:p>
            <a:r>
              <a:rPr lang="en-US" altLang="ko-KR" sz="1200" dirty="0"/>
              <a:t>				</a:t>
            </a:r>
            <a:r>
              <a:rPr lang="en-US" altLang="ko-KR" sz="1200" dirty="0" err="1"/>
              <a:t>conn.rollback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	} catch(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ex) {}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occuredException</a:t>
            </a:r>
            <a:r>
              <a:rPr lang="en-US" altLang="ko-KR" sz="1200" dirty="0"/>
              <a:t> = e;</a:t>
            </a:r>
          </a:p>
          <a:p>
            <a:r>
              <a:rPr lang="en-US" altLang="ko-KR" sz="1200" dirty="0"/>
              <a:t>	} finally {</a:t>
            </a:r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pstmtItem</a:t>
            </a:r>
            <a:r>
              <a:rPr lang="en-US" altLang="ko-KR" sz="1200" dirty="0"/>
              <a:t> != null)</a:t>
            </a:r>
          </a:p>
          <a:p>
            <a:r>
              <a:rPr lang="en-US" altLang="ko-KR" sz="1200" dirty="0"/>
              <a:t>			try { </a:t>
            </a:r>
            <a:r>
              <a:rPr lang="en-US" altLang="ko-KR" sz="1200" dirty="0" err="1"/>
              <a:t>pstmtItem.close</a:t>
            </a:r>
            <a:r>
              <a:rPr lang="en-US" altLang="ko-KR" sz="1200" dirty="0"/>
              <a:t>(); } catch(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ex) {}</a:t>
            </a:r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pstmtDetail</a:t>
            </a:r>
            <a:r>
              <a:rPr lang="en-US" altLang="ko-KR" sz="1200" dirty="0"/>
              <a:t> != null)</a:t>
            </a:r>
          </a:p>
          <a:p>
            <a:r>
              <a:rPr lang="en-US" altLang="ko-KR" sz="1200" dirty="0"/>
              <a:t>			try { </a:t>
            </a:r>
            <a:r>
              <a:rPr lang="en-US" altLang="ko-KR" sz="1200" dirty="0" err="1"/>
              <a:t>pstmtDetail.close</a:t>
            </a:r>
            <a:r>
              <a:rPr lang="en-US" altLang="ko-KR" sz="1200" dirty="0"/>
              <a:t>(); } catch(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ex) {}</a:t>
            </a:r>
          </a:p>
          <a:p>
            <a:r>
              <a:rPr lang="en-US" altLang="ko-KR" sz="1200" dirty="0"/>
              <a:t>		if (conn != null) try { </a:t>
            </a:r>
            <a:r>
              <a:rPr lang="en-US" altLang="ko-KR" sz="1200" dirty="0" err="1"/>
              <a:t>conn.close</a:t>
            </a:r>
            <a:r>
              <a:rPr lang="en-US" altLang="ko-KR" sz="1200" dirty="0"/>
              <a:t>(); } catch(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ex) {}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%&gt;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37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OracleDriverLoader.java</a:t>
            </a:r>
          </a:p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Connection Pool(DBCP)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5121"/>
            <a:ext cx="8643998" cy="582594"/>
          </a:xfrm>
        </p:spPr>
        <p:txBody>
          <a:bodyPr/>
          <a:lstStyle/>
          <a:p>
            <a:r>
              <a:rPr lang="en-US" altLang="ko-KR" dirty="0" err="1"/>
              <a:t>WebContent</a:t>
            </a:r>
            <a:r>
              <a:rPr lang="en-US" altLang="ko-KR" dirty="0"/>
              <a:t>\chapter14\</a:t>
            </a:r>
            <a:r>
              <a:rPr lang="en-US" altLang="ko-KR" dirty="0" err="1"/>
              <a:t>insertItem.jsp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89667"/>
            <a:ext cx="528708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&lt;head&gt;&lt;title&gt;ITEM </a:t>
            </a:r>
            <a:r>
              <a:rPr lang="ko-KR" altLang="en-US" sz="1200" dirty="0"/>
              <a:t>값 입력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en-US" altLang="ko-KR" sz="1200" dirty="0" err="1"/>
              <a:t>occuredException</a:t>
            </a:r>
            <a:r>
              <a:rPr lang="ko-KR" altLang="en-US" sz="1200" dirty="0"/>
              <a:t>이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아닌 경우 </a:t>
            </a:r>
            <a:r>
              <a:rPr lang="en-US" altLang="ko-KR" sz="1200" dirty="0"/>
              <a:t>exception </a:t>
            </a:r>
            <a:r>
              <a:rPr lang="ko-KR" altLang="en-US" sz="1200" dirty="0"/>
              <a:t>메시지를 출력함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  if (</a:t>
            </a:r>
            <a:r>
              <a:rPr lang="en-US" altLang="ko-KR" sz="1200" dirty="0" err="1"/>
              <a:t>occuredException</a:t>
            </a:r>
            <a:r>
              <a:rPr lang="en-US" altLang="ko-KR" sz="1200" dirty="0"/>
              <a:t> != null) { %&gt;</a:t>
            </a:r>
          </a:p>
          <a:p>
            <a:r>
              <a:rPr lang="ko-KR" altLang="en-US" sz="1200" dirty="0"/>
              <a:t>에러가 </a:t>
            </a:r>
            <a:r>
              <a:rPr lang="ko-KR" altLang="en-US" sz="1200" dirty="0" err="1"/>
              <a:t>발생하였슴</a:t>
            </a:r>
            <a:r>
              <a:rPr lang="en-US" altLang="ko-KR" sz="1200" dirty="0"/>
              <a:t>: &lt;%= </a:t>
            </a:r>
            <a:r>
              <a:rPr lang="en-US" altLang="ko-KR" sz="1200" dirty="0" err="1"/>
              <a:t>occuredException.getMessage</a:t>
            </a:r>
            <a:r>
              <a:rPr lang="en-US" altLang="ko-KR" sz="1200" dirty="0"/>
              <a:t>() %&gt;</a:t>
            </a:r>
          </a:p>
          <a:p>
            <a:r>
              <a:rPr lang="en-US" altLang="ko-KR" sz="1200" dirty="0"/>
              <a:t>&lt;%  } else { %&gt;</a:t>
            </a:r>
          </a:p>
          <a:p>
            <a:r>
              <a:rPr lang="ko-KR" altLang="en-US" sz="1200" dirty="0"/>
              <a:t>데이터가 성공적으로 들어감</a:t>
            </a:r>
          </a:p>
          <a:p>
            <a:r>
              <a:rPr lang="en-US" altLang="ko-KR" sz="1200" dirty="0"/>
              <a:t>&lt;%  } %&gt;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16" y="2132856"/>
            <a:ext cx="5445049" cy="18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976" y="4077072"/>
            <a:ext cx="2481591" cy="1661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4149080"/>
            <a:ext cx="5766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JDBC API</a:t>
            </a:r>
            <a:r>
              <a:rPr lang="ko-KR" altLang="en-US" dirty="0" smtClean="0"/>
              <a:t>를 이용해서 두 개 이상의 쿼리를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Transaction</a:t>
            </a:r>
            <a:r>
              <a:rPr lang="ko-KR" altLang="en-US" dirty="0" smtClean="0"/>
              <a:t>으로 묶어서 처리하고 싶다면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쿼리를 실행하기 전에 </a:t>
            </a:r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메서드에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값으로 전달해서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시작하면 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792671"/>
            <a:ext cx="841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localhost:8090/dditServletExtends/chapter14/insertItem.jsp?id=1</a:t>
            </a:r>
          </a:p>
          <a:p>
            <a:r>
              <a:rPr lang="en-US" altLang="ko-KR" dirty="0"/>
              <a:t>http://</a:t>
            </a:r>
            <a:r>
              <a:rPr lang="en-US" altLang="ko-KR" dirty="0" smtClean="0"/>
              <a:t>localhost:8090/dditServletExtends/chapter14/insertItem.jsp?id=2&amp;error=t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17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데이터베이스와 연결된 커넥션을 미리 만들어서 풀</a:t>
            </a:r>
            <a:r>
              <a:rPr lang="en-US" altLang="ko-KR" dirty="0" smtClean="0"/>
              <a:t>(pool) </a:t>
            </a:r>
            <a:r>
              <a:rPr lang="ko-KR" altLang="en-US" dirty="0" smtClean="0"/>
              <a:t>속에 저장해 두고 있다가 필요할 때에 커넥션을 풀에서 가져다 </a:t>
            </a:r>
            <a:r>
              <a:rPr lang="ko-KR" altLang="en-US" dirty="0" smtClean="0"/>
              <a:t>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사용이 끝나면 </a:t>
            </a:r>
            <a:r>
              <a:rPr lang="ko-KR" altLang="en-US" dirty="0" smtClean="0"/>
              <a:t>다시 풀에 반환하는 기법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커넥션을 생성하는 데 드는 연결 시간이 소비되지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커넥션을 재사용하기 때문에 생성되는 커넥션 수가 많지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62" name="Picture 2" descr="fig12-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41910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커넥션 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052736"/>
            <a:ext cx="4152131" cy="2412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51" y="1052736"/>
            <a:ext cx="3772025" cy="2191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3717032"/>
            <a:ext cx="86998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커넥션 </a:t>
            </a:r>
            <a:r>
              <a:rPr lang="ko-KR" altLang="en-US" sz="1600" dirty="0"/>
              <a:t>풀이란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와 </a:t>
            </a:r>
            <a:r>
              <a:rPr lang="ko-KR" altLang="en-US" sz="1600" dirty="0"/>
              <a:t>연결하는 커넥션을 미리 </a:t>
            </a:r>
            <a:r>
              <a:rPr lang="ko-KR" altLang="en-US" sz="1600" dirty="0" smtClean="0"/>
              <a:t>생성해 두고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풀에 </a:t>
            </a:r>
            <a:r>
              <a:rPr lang="ko-KR" altLang="en-US" sz="1600" dirty="0" smtClean="0"/>
              <a:t>저장해 두었다 필요할 때 </a:t>
            </a:r>
            <a:endParaRPr lang="en-US" altLang="ko-KR" sz="1600" dirty="0" smtClean="0"/>
          </a:p>
          <a:p>
            <a:r>
              <a:rPr lang="ko-KR" altLang="en-US" sz="1600" dirty="0" smtClean="0"/>
              <a:t>꺼내 쓰고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사용 후에는 </a:t>
            </a:r>
            <a:r>
              <a:rPr lang="ko-KR" altLang="en-US" sz="1600" dirty="0"/>
              <a:t>다시 풀에 반환하는 기법을 말한다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err="1"/>
              <a:t>멀티쓰레드의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쓰레드풀과</a:t>
            </a:r>
            <a:r>
              <a:rPr lang="ko-KR" altLang="en-US" sz="1600" dirty="0"/>
              <a:t> 유사하다</a:t>
            </a:r>
            <a:r>
              <a:rPr lang="en-US" altLang="ko-KR" sz="16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커넥션을 </a:t>
            </a:r>
            <a:r>
              <a:rPr lang="ko-KR" altLang="en-US" sz="1600" dirty="0"/>
              <a:t>미리 </a:t>
            </a:r>
            <a:r>
              <a:rPr lang="ko-KR" altLang="en-US" sz="1600" dirty="0" smtClean="0"/>
              <a:t>생성해 두기 </a:t>
            </a:r>
            <a:r>
              <a:rPr lang="ko-KR" altLang="en-US" sz="1600" dirty="0"/>
              <a:t>때문에 커넥션을 사용자가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를 사용할 때마다 </a:t>
            </a:r>
            <a:r>
              <a:rPr lang="ko-KR" altLang="en-US" sz="1600" dirty="0"/>
              <a:t>매번 생성을 </a:t>
            </a:r>
            <a:endParaRPr lang="en-US" altLang="ko-KR" sz="1600" dirty="0" smtClean="0"/>
          </a:p>
          <a:p>
            <a:r>
              <a:rPr lang="ko-KR" altLang="en-US" sz="1600" dirty="0" smtClean="0"/>
              <a:t>하는 것보다 </a:t>
            </a:r>
            <a:r>
              <a:rPr lang="ko-KR" altLang="en-US" sz="1600" dirty="0"/>
              <a:t>더 빠른 속도를 보장한다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또한 </a:t>
            </a:r>
            <a:r>
              <a:rPr lang="ko-KR" altLang="en-US" sz="1600" dirty="0"/>
              <a:t>커넥션의 최대 생성 </a:t>
            </a:r>
            <a:r>
              <a:rPr lang="ko-KR" altLang="en-US" sz="1600" dirty="0" smtClean="0"/>
              <a:t>개수도 제어해 주기 </a:t>
            </a:r>
            <a:r>
              <a:rPr lang="ko-KR" altLang="en-US" sz="1600" dirty="0"/>
              <a:t>때문에 많은 사용자가 몰려도 과부화를 </a:t>
            </a:r>
            <a:endParaRPr lang="en-US" altLang="ko-KR" sz="1600" dirty="0" smtClean="0"/>
          </a:p>
          <a:p>
            <a:r>
              <a:rPr lang="ko-KR" altLang="en-US" sz="1600" dirty="0" smtClean="0"/>
              <a:t>방지할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9432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커넥션 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2" y="1052737"/>
            <a:ext cx="5453837" cy="316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20" y="4509120"/>
            <a:ext cx="8664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커넥션 </a:t>
            </a:r>
            <a:r>
              <a:rPr lang="ko-KR" altLang="en-US" dirty="0"/>
              <a:t>풀의 오픈소스에는 대표적으로 </a:t>
            </a:r>
            <a:r>
              <a:rPr lang="en-US" altLang="ko-KR" dirty="0"/>
              <a:t>DBCP</a:t>
            </a:r>
            <a:r>
              <a:rPr lang="ko-KR" altLang="en-US" dirty="0"/>
              <a:t>와 </a:t>
            </a:r>
            <a:r>
              <a:rPr lang="en-US" altLang="ko-KR" dirty="0"/>
              <a:t>C3P0</a:t>
            </a:r>
            <a:r>
              <a:rPr lang="ko-KR" altLang="en-US" dirty="0"/>
              <a:t>이 있는데 여기선 </a:t>
            </a:r>
            <a:r>
              <a:rPr lang="en-US" altLang="ko-KR" dirty="0"/>
              <a:t>DBCP</a:t>
            </a:r>
            <a:r>
              <a:rPr lang="ko-KR" altLang="en-US" dirty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사용하였다</a:t>
            </a:r>
            <a:r>
              <a:rPr lang="en-US" altLang="ko-KR" dirty="0"/>
              <a:t>. DBCP</a:t>
            </a:r>
            <a:r>
              <a:rPr lang="ko-KR" altLang="en-US" dirty="0"/>
              <a:t>는 아파치 사이트에서 </a:t>
            </a:r>
            <a:r>
              <a:rPr lang="ko-KR" altLang="en-US" dirty="0" smtClean="0"/>
              <a:t>받을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 </a:t>
            </a:r>
            <a:r>
              <a:rPr lang="ko-KR" altLang="en-US" dirty="0"/>
              <a:t>외에 </a:t>
            </a:r>
            <a:r>
              <a:rPr lang="en-US" altLang="ko-KR" dirty="0"/>
              <a:t>DBCP</a:t>
            </a:r>
            <a:r>
              <a:rPr lang="ko-KR" altLang="en-US" dirty="0"/>
              <a:t>에서 사용한 </a:t>
            </a:r>
            <a:r>
              <a:rPr lang="en-US" altLang="ko-KR" dirty="0"/>
              <a:t>Pool</a:t>
            </a:r>
            <a:r>
              <a:rPr lang="ko-KR" altLang="en-US" dirty="0"/>
              <a:t>인 </a:t>
            </a:r>
            <a:r>
              <a:rPr lang="en-US" altLang="ko-KR" dirty="0"/>
              <a:t>Commons Pool</a:t>
            </a:r>
            <a:r>
              <a:rPr lang="ko-KR" altLang="en-US" dirty="0"/>
              <a:t>이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부가적으로 </a:t>
            </a:r>
            <a:r>
              <a:rPr lang="ko-KR" altLang="en-US" dirty="0"/>
              <a:t>로그 </a:t>
            </a:r>
            <a:r>
              <a:rPr lang="ko-KR" altLang="en-US" dirty="0" smtClean="0"/>
              <a:t>기록에 </a:t>
            </a:r>
            <a:r>
              <a:rPr lang="ko-KR" altLang="en-US" dirty="0"/>
              <a:t>사용되는 </a:t>
            </a:r>
            <a:r>
              <a:rPr lang="en-US" altLang="ko-KR" dirty="0"/>
              <a:t>Commons Logging</a:t>
            </a:r>
            <a:r>
              <a:rPr lang="ko-KR" altLang="en-US" dirty="0"/>
              <a:t>도 필요하다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405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52736"/>
            <a:ext cx="788061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동적 웹 </a:t>
            </a:r>
            <a:r>
              <a:rPr lang="ko-KR" altLang="en-US" dirty="0" smtClean="0"/>
              <a:t>어플리케이션 </a:t>
            </a:r>
            <a:r>
              <a:rPr lang="ko-KR" altLang="en-US" dirty="0"/>
              <a:t>컴포넌트</a:t>
            </a:r>
          </a:p>
          <a:p>
            <a:endParaRPr lang="ko-KR" altLang="en-US" dirty="0"/>
          </a:p>
          <a:p>
            <a:r>
              <a:rPr lang="en-US" altLang="ko-KR" dirty="0"/>
              <a:t>- .java </a:t>
            </a:r>
            <a:r>
              <a:rPr lang="ko-KR" altLang="en-US" dirty="0" err="1"/>
              <a:t>확장자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클라이언트의 요청에 동적으로 작동하고</a:t>
            </a:r>
            <a:r>
              <a:rPr lang="en-US" altLang="ko-KR" dirty="0"/>
              <a:t>, </a:t>
            </a:r>
            <a:r>
              <a:rPr lang="ko-KR" altLang="en-US" dirty="0"/>
              <a:t>응답은 </a:t>
            </a:r>
            <a:r>
              <a:rPr lang="en-US" altLang="ko-KR" dirty="0"/>
              <a:t>html</a:t>
            </a:r>
            <a:r>
              <a:rPr lang="ko-KR" altLang="en-US" dirty="0"/>
              <a:t>을 이용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thread</a:t>
            </a:r>
            <a:r>
              <a:rPr lang="ko-KR" altLang="en-US" dirty="0"/>
              <a:t>를 이용하여 동작 </a:t>
            </a:r>
            <a:r>
              <a:rPr lang="en-US" altLang="ko-KR" dirty="0"/>
              <a:t>-&gt; </a:t>
            </a:r>
            <a:r>
              <a:rPr lang="ko-KR" altLang="en-US" dirty="0"/>
              <a:t>서버에 부하가 적게 걸리는 장점이 있음</a:t>
            </a:r>
          </a:p>
          <a:p>
            <a:endParaRPr lang="ko-KR" altLang="en-US" dirty="0"/>
          </a:p>
          <a:p>
            <a:r>
              <a:rPr lang="en-US" altLang="ko-KR" dirty="0"/>
              <a:t>- MVC </a:t>
            </a:r>
            <a:r>
              <a:rPr lang="ko-KR" altLang="en-US" dirty="0"/>
              <a:t>패턴에서 </a:t>
            </a:r>
            <a:r>
              <a:rPr lang="en-US" altLang="ko-KR" dirty="0"/>
              <a:t>controller</a:t>
            </a:r>
            <a:r>
              <a:rPr lang="ko-KR" altLang="en-US" dirty="0"/>
              <a:t>로 이용됨 </a:t>
            </a:r>
            <a:r>
              <a:rPr lang="en-US" altLang="ko-KR" dirty="0"/>
              <a:t>(JSP</a:t>
            </a:r>
            <a:r>
              <a:rPr lang="ko-KR" altLang="en-US" dirty="0"/>
              <a:t>는 뷰로 이용됨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822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로딩과 초기화</a:t>
            </a:r>
            <a:endParaRPr lang="ko-KR" altLang="en-US" dirty="0"/>
          </a:p>
        </p:txBody>
      </p:sp>
      <p:pic>
        <p:nvPicPr>
          <p:cNvPr id="1026" name="Picture 2" descr="https://blogfiles.pstatic.net/MjAyMTAzMzBfOTEg/MDAxNjE3MDMzNzcxOTkx.xAFPOBZ63dsMli_Xx5PtMpg6bKgIooDjulpCPIWBSsMg.kJkuLlcr7uRktVuy5RTjEXt4ECkO4z6wHnjU0ty3WAAg.PNG.ddalki333/%EC%84%9C%EB%B8%94%EB%A6%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750714"/>
            <a:ext cx="6697508" cy="3816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79512" y="4855171"/>
            <a:ext cx="9042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</a:t>
            </a:r>
            <a:r>
              <a:rPr lang="ko-KR" altLang="en-US" dirty="0"/>
              <a:t>브라우저에서 </a:t>
            </a:r>
            <a:r>
              <a:rPr lang="en-US" altLang="ko-KR" dirty="0"/>
              <a:t>web.xml</a:t>
            </a:r>
            <a:r>
              <a:rPr lang="ko-KR" altLang="en-US" dirty="0"/>
              <a:t>에서 지정한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경로로 접근하면 </a:t>
            </a:r>
            <a:r>
              <a:rPr lang="en-US" altLang="ko-KR" dirty="0"/>
              <a:t>Servlet</a:t>
            </a:r>
            <a:r>
              <a:rPr lang="ko-KR" altLang="en-US" dirty="0"/>
              <a:t>을 실행하는데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/>
              <a:t>컨테이너가 </a:t>
            </a:r>
            <a:r>
              <a:rPr lang="ko-KR" altLang="en-US" dirty="0" err="1"/>
              <a:t>서블릿을</a:t>
            </a:r>
            <a:r>
              <a:rPr lang="ko-KR" altLang="en-US" dirty="0"/>
              <a:t> 최초 요청할 때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이후 </a:t>
            </a:r>
            <a:r>
              <a:rPr lang="ko-KR" altLang="en-US" dirty="0"/>
              <a:t>요청이 오면 앞서 생성한 </a:t>
            </a:r>
            <a:r>
              <a:rPr lang="ko-KR" altLang="en-US" dirty="0" err="1"/>
              <a:t>서블릿</a:t>
            </a:r>
            <a:r>
              <a:rPr lang="ko-KR" altLang="en-US" dirty="0"/>
              <a:t> 객체를 그대로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/>
              <a:t>컨테이너가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생성하고 </a:t>
            </a:r>
            <a:r>
              <a:rPr lang="en-US" altLang="ko-KR" dirty="0" err="1" smtClean="0"/>
              <a:t>init</a:t>
            </a:r>
            <a:r>
              <a:rPr lang="en-US" altLang="ko-KR" dirty="0"/>
              <a:t>( )</a:t>
            </a:r>
            <a:r>
              <a:rPr lang="ko-KR" altLang="en-US" dirty="0"/>
              <a:t>메서드를 호출하는 </a:t>
            </a:r>
            <a:r>
              <a:rPr lang="ko-KR" altLang="en-US" dirty="0" smtClean="0"/>
              <a:t>과정을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/>
              <a:t>'</a:t>
            </a:r>
            <a:r>
              <a:rPr lang="ko-KR" altLang="en-US" dirty="0" err="1"/>
              <a:t>서블릿</a:t>
            </a:r>
            <a:r>
              <a:rPr lang="ko-KR" altLang="en-US" dirty="0"/>
              <a:t> 로딩</a:t>
            </a:r>
            <a:r>
              <a:rPr lang="en-US" altLang="ko-KR" dirty="0"/>
              <a:t>' </a:t>
            </a:r>
            <a:r>
              <a:rPr lang="ko-KR" altLang="en-US" dirty="0"/>
              <a:t>과정이라고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init</a:t>
            </a:r>
            <a:r>
              <a:rPr lang="en-US" altLang="ko-KR" dirty="0"/>
              <a:t>( ) </a:t>
            </a:r>
            <a:r>
              <a:rPr lang="ko-KR" altLang="en-US" dirty="0"/>
              <a:t>메서드를 호출하여 필요한 초기화 작업을 수행한다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3041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서블릿을</a:t>
            </a:r>
            <a:r>
              <a:rPr lang="ko-KR" altLang="en-US" dirty="0"/>
              <a:t> 매핑하는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en-US" altLang="ko-KR" dirty="0"/>
              <a:t>web.xml</a:t>
            </a:r>
            <a:r>
              <a:rPr lang="ko-KR" altLang="en-US" dirty="0"/>
              <a:t>로 </a:t>
            </a:r>
            <a:r>
              <a:rPr lang="ko-KR" altLang="en-US" dirty="0" smtClean="0"/>
              <a:t>매핑</a:t>
            </a:r>
            <a:endParaRPr lang="ko-KR" altLang="en-US" dirty="0"/>
          </a:p>
        </p:txBody>
      </p:sp>
      <p:pic>
        <p:nvPicPr>
          <p:cNvPr id="2050" name="Picture 2" descr="https://blogfiles.pstatic.net/MjAyMTAzMzBfMTIg/MDAxNjE3MDM0NTc1NDIz.W7ezlt3vBUPQnWvipc7UTWxFbnsnamWZEVUwf9iC-7Ag.wgWcPw_i8MuDi5wFgsT0IySiuxmemNQFsEZXyAd9lsQg.PNG.ddalki333/%EB%A7%A4%ED%95%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94730"/>
            <a:ext cx="7390617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520" y="4638035"/>
            <a:ext cx="79692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클래스를 생성했다면</a:t>
            </a:r>
            <a:r>
              <a:rPr lang="en-US" altLang="ko-KR" dirty="0"/>
              <a:t>, WEB-INF </a:t>
            </a:r>
            <a:r>
              <a:rPr lang="ko-KR" altLang="en-US" dirty="0"/>
              <a:t>폴더의 </a:t>
            </a:r>
            <a:r>
              <a:rPr lang="en-US" altLang="ko-KR" dirty="0"/>
              <a:t>web.xml</a:t>
            </a:r>
            <a:r>
              <a:rPr lang="ko-KR" altLang="en-US" dirty="0"/>
              <a:t>에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</a:t>
            </a:r>
            <a:endParaRPr lang="en-US" altLang="ko-KR" dirty="0" smtClean="0"/>
          </a:p>
          <a:p>
            <a:r>
              <a:rPr lang="ko-KR" altLang="en-US" dirty="0" smtClean="0"/>
              <a:t>등록</a:t>
            </a:r>
            <a:r>
              <a:rPr lang="en-US" altLang="ko-KR" dirty="0"/>
              <a:t>(</a:t>
            </a:r>
            <a:r>
              <a:rPr lang="ko-KR" altLang="en-US" dirty="0"/>
              <a:t>매핑</a:t>
            </a:r>
            <a:r>
              <a:rPr lang="en-US" altLang="ko-KR" dirty="0"/>
              <a:t>)</a:t>
            </a:r>
            <a:r>
              <a:rPr lang="ko-KR" altLang="en-US" dirty="0"/>
              <a:t>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서블릿을</a:t>
            </a:r>
            <a:r>
              <a:rPr lang="ko-KR" altLang="en-US" dirty="0"/>
              <a:t> 등록하려면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/>
              <a:t>① </a:t>
            </a:r>
            <a:r>
              <a:rPr lang="ko-KR" altLang="en-US" dirty="0" err="1"/>
              <a:t>서블릿으로</a:t>
            </a:r>
            <a:r>
              <a:rPr lang="ko-KR" altLang="en-US" dirty="0"/>
              <a:t> 사용할 클래스 </a:t>
            </a:r>
            <a:r>
              <a:rPr lang="ko-KR" altLang="en-US" dirty="0" smtClean="0"/>
              <a:t>등록</a:t>
            </a:r>
            <a:endParaRPr lang="ko-KR" altLang="en-US" dirty="0"/>
          </a:p>
          <a:p>
            <a:r>
              <a:rPr lang="ko-KR" altLang="en-US" dirty="0"/>
              <a:t>②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URL </a:t>
            </a:r>
            <a:r>
              <a:rPr lang="ko-KR" altLang="en-US" dirty="0"/>
              <a:t>간의 </a:t>
            </a:r>
            <a:r>
              <a:rPr lang="ko-KR" altLang="en-US" dirty="0" smtClean="0"/>
              <a:t>매핑</a:t>
            </a:r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가지가 충족되어야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73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초기화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750714"/>
            <a:ext cx="8444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서블릿을</a:t>
            </a:r>
            <a:r>
              <a:rPr lang="ko-KR" altLang="en-US" dirty="0" smtClean="0"/>
              <a:t> </a:t>
            </a:r>
            <a:r>
              <a:rPr lang="ko-KR" altLang="en-US" dirty="0"/>
              <a:t>이용하면 초기화에 필요한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</a:t>
            </a:r>
            <a:r>
              <a:rPr lang="en-US" altLang="ko-KR" dirty="0"/>
              <a:t>web.xml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init-param</a:t>
            </a:r>
            <a:r>
              <a:rPr lang="en-US" altLang="ko-KR" dirty="0"/>
              <a:t>&gt; </a:t>
            </a:r>
            <a:endParaRPr lang="en-US" altLang="ko-KR" dirty="0" smtClean="0"/>
          </a:p>
          <a:p>
            <a:r>
              <a:rPr lang="ko-KR" altLang="en-US" dirty="0" smtClean="0"/>
              <a:t>태그를 </a:t>
            </a:r>
            <a:r>
              <a:rPr lang="ko-KR" altLang="en-US" dirty="0"/>
              <a:t>이용해서 전달할 수 있기 때문에 클래스의 수정없이 사용할 수 있어 </a:t>
            </a:r>
            <a:endParaRPr lang="en-US" altLang="ko-KR" dirty="0" smtClean="0"/>
          </a:p>
          <a:p>
            <a:r>
              <a:rPr lang="ko-KR" altLang="en-US" dirty="0" smtClean="0"/>
              <a:t>유지 </a:t>
            </a:r>
            <a:r>
              <a:rPr lang="ko-KR" altLang="en-US" dirty="0"/>
              <a:t>보수에 편리하다</a:t>
            </a:r>
            <a:r>
              <a:rPr lang="en-US" altLang="ko-KR" dirty="0"/>
              <a:t>. </a:t>
            </a:r>
            <a:r>
              <a:rPr lang="en-US" altLang="ko-KR" dirty="0" smtClean="0"/>
              <a:t>(web.xml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762" y="1674044"/>
            <a:ext cx="712034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	&lt;</a:t>
            </a:r>
            <a:r>
              <a:rPr lang="en-US" altLang="ko-KR" sz="1200" dirty="0"/>
              <a:t>servlet&gt;</a:t>
            </a:r>
          </a:p>
          <a:p>
            <a:r>
              <a:rPr lang="en-US" altLang="ko-KR" sz="1200" dirty="0"/>
              <a:t>	&lt;servlet-name&gt;DBCPInit2&lt;/servlet-name&gt;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servlet-class&gt;jdbc.DBCPInit2&lt;/servlet-class&gt;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  <a:r>
              <a:rPr lang="en-US" altLang="ko-KR" sz="1200" dirty="0" err="1"/>
              <a:t>com.mysql.cj.jdbc.Driver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  <a:r>
              <a:rPr lang="en-US" altLang="ko-KR" sz="1200" dirty="0" err="1"/>
              <a:t>poolName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-value&gt;chapter14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  <a:r>
              <a:rPr lang="en-US" altLang="ko-KR" sz="1200" dirty="0" err="1"/>
              <a:t>jdbcUrl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  <a:r>
              <a:rPr lang="en-US" altLang="ko-KR" sz="1200" dirty="0" err="1"/>
              <a:t>jdbc:mysql</a:t>
            </a:r>
            <a:r>
              <a:rPr lang="en-US" altLang="ko-KR" sz="1200" dirty="0"/>
              <a:t>://localhost:3306/chap14?serverTimezone=UTC</a:t>
            </a:r>
          </a:p>
          <a:p>
            <a:r>
              <a:rPr lang="en-US" altLang="ko-KR" sz="1200" dirty="0"/>
              <a:t>		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  <a:r>
              <a:rPr lang="en-US" altLang="ko-KR" sz="1200" dirty="0" err="1"/>
              <a:t>dbUser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  <a:r>
              <a:rPr lang="en-US" altLang="ko-KR" sz="1200" dirty="0" err="1"/>
              <a:t>jspexam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  <a:r>
              <a:rPr lang="en-US" altLang="ko-KR" sz="1200" dirty="0" err="1"/>
              <a:t>dbPass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/>
              <a:t>		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  <a:r>
              <a:rPr lang="en-US" altLang="ko-KR" sz="1200" dirty="0" err="1"/>
              <a:t>jsppw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load-on-startup&gt;1&lt;/load-on-startup&gt;</a:t>
            </a:r>
          </a:p>
          <a:p>
            <a:r>
              <a:rPr lang="en-US" altLang="ko-KR" sz="1200" dirty="0"/>
              <a:t>	&lt;/servlet&gt;	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756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DBCP API</a:t>
            </a:r>
            <a:r>
              <a:rPr lang="ko-KR" altLang="en-US" dirty="0" smtClean="0"/>
              <a:t>를 이용한 커넥션 풀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2000" dirty="0" smtClean="0"/>
              <a:t>필요 라이브러리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Commons-DBCP API </a:t>
            </a:r>
            <a:r>
              <a:rPr lang="ko-KR" altLang="en-US" sz="1800" dirty="0" smtClean="0"/>
              <a:t>관련 </a:t>
            </a:r>
            <a:r>
              <a:rPr lang="en-US" altLang="ko-KR" sz="1800" dirty="0" smtClean="0"/>
              <a:t>Jar </a:t>
            </a:r>
            <a:r>
              <a:rPr lang="ko-KR" altLang="en-US" sz="1800" dirty="0" smtClean="0"/>
              <a:t>파일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commons-dbcp2-2.8.0-bin.zip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Commons-Pool API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Jar </a:t>
            </a:r>
            <a:r>
              <a:rPr lang="ko-KR" altLang="en-US" sz="1800" dirty="0" smtClean="0"/>
              <a:t>파일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commons-pool2-2.9.0-bin.zip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로그기록에</a:t>
            </a:r>
            <a:r>
              <a:rPr lang="ko-KR" altLang="en-US" sz="1800" dirty="0" smtClean="0"/>
              <a:t> 사용하는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Jar </a:t>
            </a:r>
            <a:r>
              <a:rPr lang="ko-KR" altLang="en-US" sz="1800" dirty="0" smtClean="0"/>
              <a:t>파일</a:t>
            </a:r>
            <a:r>
              <a:rPr lang="en-US" altLang="ko-KR" sz="1800" dirty="0"/>
              <a:t>:commons-logging-1.2-bin.zip</a:t>
            </a:r>
            <a:endParaRPr lang="ko-KR" altLang="en-US" sz="18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DBCP</a:t>
            </a:r>
            <a:r>
              <a:rPr lang="ko-KR" altLang="en-US" sz="2000" dirty="0" smtClean="0"/>
              <a:t>가 제공하는 </a:t>
            </a:r>
            <a:r>
              <a:rPr lang="en-US" altLang="ko-KR" sz="2000" dirty="0" smtClean="0"/>
              <a:t>JDBC </a:t>
            </a:r>
            <a:r>
              <a:rPr lang="ko-KR" altLang="en-US" sz="2000" dirty="0" smtClean="0"/>
              <a:t>드라이버 로딩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Class.forName</a:t>
            </a:r>
            <a:r>
              <a:rPr lang="en-US" altLang="ko-KR" sz="1800" dirty="0" smtClean="0"/>
              <a:t>("</a:t>
            </a:r>
            <a:r>
              <a:rPr lang="en-US" altLang="ko-KR" sz="1800" dirty="0" err="1" smtClean="0"/>
              <a:t>org.apache.commons.dbcp.PoolingDriver</a:t>
            </a:r>
            <a:r>
              <a:rPr lang="en-US" altLang="ko-KR" sz="1800" dirty="0" smtClean="0"/>
              <a:t>");</a:t>
            </a:r>
          </a:p>
          <a:p>
            <a:pPr lvl="1"/>
            <a:r>
              <a:rPr lang="ko-KR" altLang="en-US" sz="1800" dirty="0" smtClean="0"/>
              <a:t>실제 </a:t>
            </a:r>
            <a:r>
              <a:rPr lang="en-US" altLang="ko-KR" sz="1800" dirty="0" smtClean="0"/>
              <a:t>DBMS</a:t>
            </a:r>
            <a:r>
              <a:rPr lang="ko-KR" altLang="en-US" sz="1800" dirty="0" smtClean="0"/>
              <a:t>에 연결할 때 사용될 </a:t>
            </a:r>
            <a:r>
              <a:rPr lang="en-US" altLang="ko-KR" sz="1800" dirty="0" smtClean="0"/>
              <a:t>JDBC </a:t>
            </a:r>
            <a:r>
              <a:rPr lang="ko-KR" altLang="en-US" sz="1800" dirty="0" smtClean="0"/>
              <a:t>드라이버도 로딩해야 함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DBCP</a:t>
            </a:r>
            <a:r>
              <a:rPr lang="ko-KR" altLang="en-US" sz="2000" dirty="0" smtClean="0"/>
              <a:t>가 제공하는 커넥션 풀로부터 커넥션 가져오기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JDBC URL: </a:t>
            </a:r>
            <a:r>
              <a:rPr lang="en-US" altLang="ko-KR" sz="1800" dirty="0" err="1" smtClean="0"/>
              <a:t>jdbc:apache:common:dbcp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설정파일명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클래스패스</a:t>
            </a:r>
            <a:r>
              <a:rPr lang="en-US" altLang="ko-KR" sz="1800" dirty="0" smtClean="0"/>
              <a:t>:/</a:t>
            </a:r>
            <a:r>
              <a:rPr lang="en-US" altLang="ko-KR" sz="1800" dirty="0" err="1" smtClean="0"/>
              <a:t>pool.jocl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파일에 설정된 풀 사용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DriverManager.getConnection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jdbc:apache:commons:dbcp</a:t>
            </a:r>
            <a:r>
              <a:rPr lang="en-US" altLang="ko-KR" sz="1600" dirty="0" smtClean="0"/>
              <a:t>:/pool");</a:t>
            </a:r>
          </a:p>
          <a:p>
            <a:pPr lvl="1"/>
            <a:endParaRPr lang="en-US" altLang="ko-KR" sz="18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77809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https://commons.apache.org/proper/commons-dbcp/download_dbcp.cgi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9" y="1268760"/>
            <a:ext cx="8375083" cy="4536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1995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196752"/>
            <a:ext cx="8153797" cy="3864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10283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85010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https://commons.apache.org/proper/commons-pool/download_pool.cgi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8" y="1412776"/>
            <a:ext cx="8242146" cy="4464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04783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https://commons.apache.org/proper/commons-logging/download_logging.cgi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1" y="1412776"/>
            <a:ext cx="8375084" cy="4536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23397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WEB-INF &gt; lib </a:t>
            </a:r>
            <a:r>
              <a:rPr lang="ko-KR" altLang="en-US" dirty="0" smtClean="0"/>
              <a:t>폴더에 다운받은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를 복사함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7062" b="16923"/>
          <a:stretch/>
        </p:blipFill>
        <p:spPr>
          <a:xfrm>
            <a:off x="285719" y="1196752"/>
            <a:ext cx="5870457" cy="499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262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\DBCPInit.java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750714"/>
            <a:ext cx="7408118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package </a:t>
            </a:r>
            <a:r>
              <a:rPr lang="en-US" altLang="ko-KR" sz="1200" dirty="0" err="1"/>
              <a:t>jdbc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java.sql.DriverManager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javax.servlet.ServletException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javax.servlet.http.HttpServlet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org.apache.commons.dbcp2.ConnectionFactory;</a:t>
            </a:r>
          </a:p>
          <a:p>
            <a:r>
              <a:rPr lang="en-US" altLang="ko-KR" sz="1200" dirty="0"/>
              <a:t>import org.apache.commons.dbcp2.DriverManagerConnectionFactory;</a:t>
            </a:r>
          </a:p>
          <a:p>
            <a:r>
              <a:rPr lang="en-US" altLang="ko-KR" sz="1200" dirty="0"/>
              <a:t>import org.apache.commons.dbcp2.PoolableConnection;</a:t>
            </a:r>
          </a:p>
          <a:p>
            <a:r>
              <a:rPr lang="en-US" altLang="ko-KR" sz="1200" dirty="0"/>
              <a:t>import org.apache.commons.dbcp2.PoolableConnectionFactory;</a:t>
            </a:r>
          </a:p>
          <a:p>
            <a:r>
              <a:rPr lang="en-US" altLang="ko-KR" sz="1200" dirty="0"/>
              <a:t>import org.apache.commons.dbcp2.PoolingDriver;</a:t>
            </a:r>
          </a:p>
          <a:p>
            <a:r>
              <a:rPr lang="en-US" altLang="ko-KR" sz="1200" dirty="0"/>
              <a:t>import org.apache.commons.pool2.impl.GenericObjectPool;</a:t>
            </a:r>
          </a:p>
          <a:p>
            <a:r>
              <a:rPr lang="en-US" altLang="ko-KR" sz="1200" dirty="0"/>
              <a:t>import org.apache.commons.pool2.impl.GenericObjectPoolConfig;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DBCPInit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HttpServlet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@Override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 throws </a:t>
            </a:r>
            <a:r>
              <a:rPr lang="en-US" altLang="ko-KR" sz="1200" dirty="0" err="1"/>
              <a:t>ServletException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loadJDBCDriver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initConnectionPool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private void </a:t>
            </a:r>
            <a:r>
              <a:rPr lang="en-US" altLang="ko-KR" sz="1200" dirty="0" err="1"/>
              <a:t>loadJDBCDriver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try {</a:t>
            </a:r>
          </a:p>
          <a:p>
            <a:r>
              <a:rPr lang="en-US" altLang="ko-KR" sz="1200" dirty="0"/>
              <a:t>			//Connection Pool</a:t>
            </a:r>
            <a:r>
              <a:rPr lang="ko-KR" altLang="en-US" sz="1200" dirty="0"/>
              <a:t>이 내부에서 사용할 </a:t>
            </a:r>
            <a:r>
              <a:rPr lang="en-US" altLang="ko-KR" sz="1200" dirty="0"/>
              <a:t>JDBC Driver</a:t>
            </a:r>
            <a:r>
              <a:rPr lang="ko-KR" altLang="en-US" sz="1200" dirty="0"/>
              <a:t>를 </a:t>
            </a:r>
            <a:r>
              <a:rPr lang="en-US" altLang="ko-KR" sz="1200" dirty="0"/>
              <a:t>Loading</a:t>
            </a:r>
            <a:r>
              <a:rPr lang="ko-KR" altLang="en-US" sz="1200" dirty="0"/>
              <a:t>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Class.forName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oracle.jdbc.driver.OracleDriver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}catch(</a:t>
            </a:r>
            <a:r>
              <a:rPr lang="en-US" altLang="ko-KR" sz="1200" dirty="0" err="1"/>
              <a:t>ClassNotFoundException</a:t>
            </a:r>
            <a:r>
              <a:rPr lang="en-US" altLang="ko-KR" sz="1200" dirty="0"/>
              <a:t> ex) {</a:t>
            </a:r>
          </a:p>
          <a:p>
            <a:r>
              <a:rPr lang="en-US" altLang="ko-KR" sz="1200" dirty="0"/>
              <a:t>			throw new </a:t>
            </a:r>
            <a:r>
              <a:rPr lang="en-US" altLang="ko-KR" sz="1200" dirty="0" err="1"/>
              <a:t>RuntimeException</a:t>
            </a:r>
            <a:r>
              <a:rPr lang="en-US" altLang="ko-KR" sz="1200" dirty="0"/>
              <a:t>("fail to load JDBC Driver", ex);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55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\DBCPInit.java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296" y="1052736"/>
            <a:ext cx="880484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private void </a:t>
            </a:r>
            <a:r>
              <a:rPr lang="en-US" altLang="ko-KR" sz="1400" dirty="0" err="1"/>
              <a:t>initConnectionPool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try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String </a:t>
            </a:r>
            <a:r>
              <a:rPr lang="en-US" altLang="ko-KR" sz="1400" dirty="0" err="1"/>
              <a:t>jdbcUrl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jdbc:oracle:thin</a:t>
            </a:r>
            <a:r>
              <a:rPr lang="en-US" altLang="ko-KR" sz="1400" dirty="0"/>
              <a:t>:@localhost:1521/</a:t>
            </a:r>
            <a:r>
              <a:rPr lang="en-US" altLang="ko-KR" sz="1400" dirty="0" err="1"/>
              <a:t>xe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 smtClean="0"/>
              <a:t>  String </a:t>
            </a:r>
            <a:r>
              <a:rPr lang="en-US" altLang="ko-KR" sz="1400" dirty="0"/>
              <a:t>username = "</a:t>
            </a:r>
            <a:r>
              <a:rPr lang="en-US" altLang="ko-KR" sz="1400" dirty="0" err="1"/>
              <a:t>jspexam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 smtClean="0"/>
              <a:t>  String </a:t>
            </a:r>
            <a:r>
              <a:rPr lang="en-US" altLang="ko-KR" sz="1400" dirty="0"/>
              <a:t>pw = "java";</a:t>
            </a:r>
          </a:p>
          <a:p>
            <a:r>
              <a:rPr lang="en-US" altLang="ko-KR" sz="1400" dirty="0" smtClean="0"/>
              <a:t>  //</a:t>
            </a:r>
            <a:r>
              <a:rPr lang="en-US" altLang="ko-KR" sz="1400" dirty="0"/>
              <a:t>Connection Pool</a:t>
            </a:r>
            <a:r>
              <a:rPr lang="ko-KR" altLang="en-US" sz="1400" dirty="0"/>
              <a:t>이 새로운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을 생성할 때 사용할 </a:t>
            </a:r>
            <a:r>
              <a:rPr lang="en-US" altLang="ko-KR" sz="1400" dirty="0"/>
              <a:t>Connection Factory</a:t>
            </a:r>
            <a:r>
              <a:rPr lang="ko-KR" altLang="en-US" sz="1400" dirty="0"/>
              <a:t>를 생성함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ConnectionFactory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connFactory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DriverManagerConnectionFactory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jdbcUrl,username,pw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  //</a:t>
            </a:r>
            <a:r>
              <a:rPr lang="en-US" altLang="ko-KR" sz="1400" dirty="0" err="1"/>
              <a:t>PoolableConnection</a:t>
            </a:r>
            <a:r>
              <a:rPr lang="ko-KR" altLang="en-US" sz="1400" dirty="0"/>
              <a:t>을 생성하는 </a:t>
            </a:r>
            <a:r>
              <a:rPr lang="en-US" altLang="ko-KR" sz="1400" dirty="0"/>
              <a:t>Factory</a:t>
            </a:r>
            <a:r>
              <a:rPr lang="ko-KR" altLang="en-US" sz="1400" dirty="0"/>
              <a:t>를 생성함</a:t>
            </a:r>
            <a:r>
              <a:rPr lang="en-US" altLang="ko-KR" sz="1400" dirty="0"/>
              <a:t>. DBCP</a:t>
            </a:r>
            <a:r>
              <a:rPr lang="ko-KR" altLang="en-US" sz="1400" dirty="0"/>
              <a:t>는 </a:t>
            </a:r>
            <a:r>
              <a:rPr lang="en-US" altLang="ko-KR" sz="1400" dirty="0"/>
              <a:t>Connection Pool</a:t>
            </a:r>
            <a:r>
              <a:rPr lang="ko-KR" altLang="en-US" sz="1400" dirty="0"/>
              <a:t>에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을 보관할 때</a:t>
            </a:r>
          </a:p>
          <a:p>
            <a:r>
              <a:rPr lang="en-US" altLang="ko-KR" sz="1400" dirty="0" smtClean="0"/>
              <a:t>  //</a:t>
            </a:r>
            <a:r>
              <a:rPr lang="en-US" altLang="ko-KR" sz="1400" dirty="0" err="1"/>
              <a:t>PoolableConnection</a:t>
            </a:r>
            <a:r>
              <a:rPr lang="ko-KR" altLang="en-US" sz="1400" dirty="0"/>
              <a:t>을 사용함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en-US" altLang="ko-KR" sz="1400" dirty="0"/>
              <a:t>Class</a:t>
            </a:r>
            <a:r>
              <a:rPr lang="ko-KR" altLang="en-US" sz="1400" dirty="0"/>
              <a:t>는 내부적으로 실제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을 담고 있으며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 smtClean="0"/>
              <a:t>  //</a:t>
            </a:r>
            <a:r>
              <a:rPr lang="en-US" altLang="ko-KR" sz="1400" dirty="0"/>
              <a:t>Connection Pool</a:t>
            </a:r>
            <a:r>
              <a:rPr lang="ko-KR" altLang="en-US" sz="1400" dirty="0"/>
              <a:t>을 관리하는 데 필요한 기능을 추가로 제공함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  //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close() method</a:t>
            </a:r>
            <a:r>
              <a:rPr lang="ko-KR" altLang="en-US" sz="1400" dirty="0"/>
              <a:t>를 실행하면 실제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을 종료하지 않고 </a:t>
            </a:r>
            <a:r>
              <a:rPr lang="en-US" altLang="ko-KR" sz="1400" dirty="0"/>
              <a:t>pool</a:t>
            </a:r>
            <a:r>
              <a:rPr lang="ko-KR" altLang="en-US" sz="1400" dirty="0"/>
              <a:t>에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을 반환함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PoolableConnectionFactory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poolableConnFactory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PoolableConnectionFactory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connFactory</a:t>
            </a:r>
            <a:r>
              <a:rPr lang="en-US" altLang="ko-KR" sz="1400" dirty="0"/>
              <a:t>, null);</a:t>
            </a:r>
          </a:p>
          <a:p>
            <a:r>
              <a:rPr lang="en-US" altLang="ko-KR" sz="1400" dirty="0" smtClean="0"/>
              <a:t>  //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이 유효한지 여부를 검사할 때 사용할 </a:t>
            </a:r>
            <a:r>
              <a:rPr lang="en-US" altLang="ko-KR" sz="1400" dirty="0"/>
              <a:t>Query</a:t>
            </a:r>
            <a:r>
              <a:rPr lang="ko-KR" altLang="en-US" sz="1400" dirty="0"/>
              <a:t>를 지정함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poolableConnFactory.setValidationQuery</a:t>
            </a:r>
            <a:r>
              <a:rPr lang="en-US" altLang="ko-KR" sz="1400" dirty="0"/>
              <a:t>("select 1");</a:t>
            </a:r>
          </a:p>
          <a:p>
            <a:r>
              <a:rPr lang="en-US" altLang="ko-KR" sz="1400" dirty="0" smtClean="0"/>
              <a:t>  //</a:t>
            </a:r>
            <a:r>
              <a:rPr lang="en-US" altLang="ko-KR" sz="1400" dirty="0"/>
              <a:t>Connection Pool</a:t>
            </a:r>
            <a:r>
              <a:rPr lang="ko-KR" altLang="en-US" sz="1400" dirty="0"/>
              <a:t>의 설정 정보를 생성함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GenericObjectPoolConfig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poolConfig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GenericObjectPoolConfig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7234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\</a:t>
            </a:r>
            <a:r>
              <a:rPr lang="en-US" altLang="ko-KR" dirty="0" err="1"/>
              <a:t>jdbc</a:t>
            </a:r>
            <a:r>
              <a:rPr lang="en-US" altLang="ko-KR" dirty="0"/>
              <a:t>\DBCPInit.java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951" y="1052736"/>
            <a:ext cx="8954439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유휴 </a:t>
            </a:r>
            <a:r>
              <a:rPr lang="en-US" altLang="ko-KR" sz="1200" dirty="0"/>
              <a:t>Connection </a:t>
            </a:r>
            <a:r>
              <a:rPr lang="ko-KR" altLang="en-US" sz="1200" dirty="0"/>
              <a:t>검사 주기</a:t>
            </a:r>
            <a:r>
              <a:rPr lang="en-US" altLang="ko-KR" sz="1200" dirty="0"/>
              <a:t>(5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/*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놀고 있는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</a:t>
            </a:r>
            <a:r>
              <a:rPr lang="en-US" altLang="ko-KR" sz="1200" dirty="0"/>
              <a:t>pool</a:t>
            </a:r>
            <a:r>
              <a:rPr lang="ko-KR" altLang="en-US" sz="1200" dirty="0"/>
              <a:t>에서 제거하는 </a:t>
            </a:r>
            <a:r>
              <a:rPr lang="ko-KR" altLang="en-US" sz="1200" dirty="0" err="1"/>
              <a:t>시간기준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설정된 </a:t>
            </a:r>
            <a:r>
              <a:rPr lang="ko-KR" altLang="en-US" sz="1200" dirty="0" err="1"/>
              <a:t>시간동안</a:t>
            </a:r>
            <a:r>
              <a:rPr lang="ko-KR" altLang="en-US" sz="1200" dirty="0"/>
              <a:t> 놀고 있는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minIdle&amp;maxIdel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설정값을</a:t>
            </a:r>
            <a:r>
              <a:rPr lang="ko-KR" altLang="en-US" sz="1200" dirty="0"/>
              <a:t> 고려하여 제거한다</a:t>
            </a:r>
            <a:r>
              <a:rPr lang="en-US" altLang="ko-KR" sz="1200" dirty="0"/>
              <a:t>.)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기본값은 </a:t>
            </a:r>
            <a:r>
              <a:rPr lang="en-US" altLang="ko-KR" sz="1200" dirty="0"/>
              <a:t>-1</a:t>
            </a:r>
            <a:r>
              <a:rPr lang="ko-KR" altLang="en-US" sz="1200" dirty="0"/>
              <a:t>이며</a:t>
            </a:r>
            <a:r>
              <a:rPr lang="en-US" altLang="ko-KR" sz="1200" dirty="0"/>
              <a:t>, </a:t>
            </a:r>
            <a:r>
              <a:rPr lang="ko-KR" altLang="en-US" sz="1200" dirty="0"/>
              <a:t>단위는 </a:t>
            </a:r>
            <a:r>
              <a:rPr lang="en-US" altLang="ko-KR" sz="1200" dirty="0"/>
              <a:t>1/1000</a:t>
            </a:r>
            <a:r>
              <a:rPr lang="ko-KR" altLang="en-US" sz="1200" dirty="0"/>
              <a:t>초이다</a:t>
            </a:r>
            <a:r>
              <a:rPr lang="en-US" altLang="ko-KR" sz="1200" dirty="0"/>
              <a:t>. </a:t>
            </a:r>
            <a:r>
              <a:rPr lang="ko-KR" altLang="en-US" sz="1200" dirty="0"/>
              <a:t>개인적으로 </a:t>
            </a:r>
            <a:r>
              <a:rPr lang="en-US" altLang="ko-KR" sz="1200" dirty="0"/>
              <a:t>10</a:t>
            </a:r>
            <a:r>
              <a:rPr lang="ko-KR" altLang="en-US" sz="1200" dirty="0" err="1"/>
              <a:t>분정도의</a:t>
            </a:r>
            <a:r>
              <a:rPr lang="ko-KR" altLang="en-US" sz="1200" dirty="0"/>
              <a:t> 설정이 적당한 것 같다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*/</a:t>
            </a:r>
          </a:p>
          <a:p>
            <a:r>
              <a:rPr lang="en-US" altLang="ko-KR" sz="1200" dirty="0" err="1" smtClean="0"/>
              <a:t>poolConfig.setTimeBetweenEvictionRunsMillis</a:t>
            </a:r>
            <a:r>
              <a:rPr lang="en-US" altLang="ko-KR" sz="1200" dirty="0" smtClean="0"/>
              <a:t>(1000L </a:t>
            </a:r>
            <a:r>
              <a:rPr lang="en-US" altLang="ko-KR" sz="1200" dirty="0"/>
              <a:t>* 60L * 5L);</a:t>
            </a:r>
          </a:p>
          <a:p>
            <a:r>
              <a:rPr lang="en-US" altLang="ko-KR" sz="1200" dirty="0" smtClean="0"/>
              <a:t>//</a:t>
            </a:r>
            <a:r>
              <a:rPr lang="ko-KR" altLang="en-US" sz="1200" dirty="0"/>
              <a:t>풀에 보관 중인 커넥션이 유효한지 검사할지 여부</a:t>
            </a:r>
          </a:p>
          <a:p>
            <a:r>
              <a:rPr lang="en-US" altLang="ko-KR" sz="1200" dirty="0" err="1" smtClean="0"/>
              <a:t>poolConfig.setTestWhileIdle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//</a:t>
            </a:r>
            <a:r>
              <a:rPr lang="ko-KR" altLang="en-US" sz="1200" dirty="0"/>
              <a:t>커넥션 최소 개수</a:t>
            </a:r>
          </a:p>
          <a:p>
            <a:r>
              <a:rPr lang="en-US" altLang="ko-KR" sz="1200" dirty="0" err="1" smtClean="0"/>
              <a:t>poolConfig.setMinIdle</a:t>
            </a:r>
            <a:r>
              <a:rPr lang="en-US" altLang="ko-KR" sz="1200" dirty="0" smtClean="0"/>
              <a:t>(4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//</a:t>
            </a:r>
            <a:r>
              <a:rPr lang="ko-KR" altLang="en-US" sz="1200" dirty="0"/>
              <a:t>커넥션 최대 개수</a:t>
            </a:r>
          </a:p>
          <a:p>
            <a:r>
              <a:rPr lang="en-US" altLang="ko-KR" sz="1200" dirty="0" err="1" smtClean="0"/>
              <a:t>poolConfig.setMaxTotal</a:t>
            </a:r>
            <a:r>
              <a:rPr lang="en-US" altLang="ko-KR" sz="1200" dirty="0" smtClean="0"/>
              <a:t>(50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//</a:t>
            </a:r>
            <a:r>
              <a:rPr lang="ko-KR" altLang="en-US" sz="1200" dirty="0"/>
              <a:t>커넥션 풀의 설정 정보를 생성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PoolableConnection</a:t>
            </a:r>
            <a:r>
              <a:rPr lang="ko-KR" altLang="en-US" sz="1200" dirty="0"/>
              <a:t>을 생성할 때 사용할 </a:t>
            </a:r>
            <a:r>
              <a:rPr lang="ko-KR" altLang="en-US" sz="1200" dirty="0" err="1"/>
              <a:t>팩토리와</a:t>
            </a:r>
            <a:r>
              <a:rPr lang="ko-KR" altLang="en-US" sz="1200" dirty="0"/>
              <a:t> 커넥션 풀 </a:t>
            </a:r>
            <a:endParaRPr lang="en-US" altLang="ko-KR" sz="1200" dirty="0" smtClean="0"/>
          </a:p>
          <a:p>
            <a:r>
              <a:rPr lang="en-US" altLang="ko-KR" sz="1200" dirty="0" smtClean="0"/>
              <a:t>//</a:t>
            </a:r>
            <a:r>
              <a:rPr lang="ko-KR" altLang="en-US" sz="1200" dirty="0" smtClean="0"/>
              <a:t>설정을 </a:t>
            </a:r>
            <a:r>
              <a:rPr lang="ko-KR" altLang="en-US" sz="1200" dirty="0" err="1"/>
              <a:t>파라미터로</a:t>
            </a:r>
            <a:r>
              <a:rPr lang="ko-KR" altLang="en-US" sz="1200" dirty="0"/>
              <a:t> 전달받음</a:t>
            </a:r>
          </a:p>
          <a:p>
            <a:r>
              <a:rPr lang="en-US" altLang="ko-KR" sz="1200" dirty="0" err="1" smtClean="0"/>
              <a:t>GenericObjectPool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PoolableConnection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connectionPool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GenericObjectPool</a:t>
            </a:r>
            <a:r>
              <a:rPr lang="en-US" altLang="ko-KR" sz="1200" dirty="0"/>
              <a:t>&lt;&gt;(</a:t>
            </a:r>
            <a:r>
              <a:rPr lang="en-US" altLang="ko-KR" sz="1200" dirty="0" err="1"/>
              <a:t>poolableConnFactory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poolConfig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//</a:t>
            </a:r>
            <a:r>
              <a:rPr lang="en-US" altLang="ko-KR" sz="1200" dirty="0" err="1"/>
              <a:t>PoolableconnectionFactory</a:t>
            </a:r>
            <a:r>
              <a:rPr lang="ko-KR" altLang="en-US" sz="1200" dirty="0"/>
              <a:t>에도 생성된 커넥션 풀을 연결함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 smtClean="0"/>
              <a:t>poolableConnFactory.setPool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connectionPool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//</a:t>
            </a:r>
            <a:r>
              <a:rPr lang="ko-KR" altLang="en-US" sz="1200" dirty="0"/>
              <a:t>커넥션 풀을 제공하는 </a:t>
            </a:r>
            <a:r>
              <a:rPr lang="en-US" altLang="ko-KR" sz="1200" dirty="0"/>
              <a:t>JDBC </a:t>
            </a:r>
            <a:r>
              <a:rPr lang="ko-KR" altLang="en-US" sz="1200" dirty="0"/>
              <a:t>드라이버를 등록함</a:t>
            </a:r>
          </a:p>
          <a:p>
            <a:r>
              <a:rPr lang="en-US" altLang="ko-KR" sz="1200" dirty="0" err="1" smtClean="0"/>
              <a:t>Class.forName</a:t>
            </a:r>
            <a:r>
              <a:rPr lang="en-US" altLang="ko-KR" sz="1200" dirty="0"/>
              <a:t>("org.apache.commons.dbcp2.PoolingDriver");</a:t>
            </a:r>
          </a:p>
          <a:p>
            <a:r>
              <a:rPr lang="en-US" altLang="ko-KR" sz="1200" dirty="0" err="1" smtClean="0"/>
              <a:t>PoolingDriver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driver = (</a:t>
            </a:r>
            <a:r>
              <a:rPr lang="en-US" altLang="ko-KR" sz="1200" dirty="0" err="1"/>
              <a:t>PoolingDriver</a:t>
            </a:r>
            <a:r>
              <a:rPr lang="en-US" altLang="ko-KR" sz="1200" dirty="0"/>
              <a:t>)</a:t>
            </a:r>
            <a:r>
              <a:rPr lang="en-US" altLang="ko-KR" sz="1200" dirty="0" err="1"/>
              <a:t>DriverManager.getDriver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jdbc:apache:commons:dbcp</a:t>
            </a:r>
            <a:r>
              <a:rPr lang="en-US" altLang="ko-KR" sz="1200" dirty="0"/>
              <a:t>:");</a:t>
            </a:r>
          </a:p>
          <a:p>
            <a:r>
              <a:rPr lang="en-US" altLang="ko-KR" sz="1200" dirty="0" smtClean="0"/>
              <a:t>//</a:t>
            </a:r>
            <a:r>
              <a:rPr lang="ko-KR" altLang="en-US" sz="1200" dirty="0"/>
              <a:t>커넥션 풀 드라이버에 생성된 커넥션 풀을 등록함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smtClean="0"/>
              <a:t>//</a:t>
            </a:r>
            <a:r>
              <a:rPr lang="en-US" altLang="ko-KR" sz="1200" dirty="0"/>
              <a:t>chapter14</a:t>
            </a:r>
            <a:r>
              <a:rPr lang="ko-KR" altLang="en-US" sz="1200" dirty="0"/>
              <a:t>를 커넥션 풀 이름으로 주는 경우 프로그램에서 사용하는 </a:t>
            </a:r>
            <a:r>
              <a:rPr lang="en-US" altLang="ko-KR" sz="1200" dirty="0"/>
              <a:t>JDBC URL</a:t>
            </a:r>
            <a:r>
              <a:rPr lang="ko-KR" altLang="en-US" sz="1200" dirty="0"/>
              <a:t>은 </a:t>
            </a:r>
            <a:r>
              <a:rPr lang="en-US" altLang="ko-KR" sz="1200" dirty="0"/>
              <a:t>"jdbc:apache:commons:dbcp:chaper14"</a:t>
            </a:r>
            <a:r>
              <a:rPr lang="ko-KR" altLang="en-US" sz="1200" dirty="0"/>
              <a:t>가 됨</a:t>
            </a:r>
          </a:p>
          <a:p>
            <a:r>
              <a:rPr lang="en-US" altLang="ko-KR" sz="1200" dirty="0" err="1" smtClean="0"/>
              <a:t>driver.registerPool</a:t>
            </a:r>
            <a:r>
              <a:rPr lang="en-US" altLang="ko-KR" sz="1200" dirty="0"/>
              <a:t>("chapter14", </a:t>
            </a:r>
            <a:r>
              <a:rPr lang="en-US" altLang="ko-KR" sz="1200" dirty="0" err="1"/>
              <a:t>connectionPool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}</a:t>
            </a:r>
            <a:r>
              <a:rPr lang="en-US" altLang="ko-KR" sz="1200" dirty="0"/>
              <a:t>catch(Exception e) {</a:t>
            </a:r>
          </a:p>
          <a:p>
            <a:r>
              <a:rPr lang="en-US" altLang="ko-KR" sz="1200" dirty="0" smtClean="0"/>
              <a:t> throw </a:t>
            </a:r>
            <a:r>
              <a:rPr lang="en-US" altLang="ko-KR" sz="1200" dirty="0"/>
              <a:t>new </a:t>
            </a:r>
            <a:r>
              <a:rPr lang="en-US" altLang="ko-KR" sz="1200" dirty="0" err="1"/>
              <a:t>RuntimeException</a:t>
            </a:r>
            <a:r>
              <a:rPr lang="en-US" altLang="ko-KR" sz="1200" dirty="0"/>
              <a:t>(e);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6308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WEB-INF\web.xml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739" y="887992"/>
            <a:ext cx="6273962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&lt;?xml version="1.0" encoding="UTF-8"?&gt;</a:t>
            </a:r>
          </a:p>
          <a:p>
            <a:r>
              <a:rPr lang="en-US" altLang="ko-KR" sz="1400" dirty="0"/>
              <a:t>&lt;web-app </a:t>
            </a:r>
            <a:r>
              <a:rPr lang="en-US" altLang="ko-KR" sz="1400" dirty="0" err="1"/>
              <a:t>xmlns:xsi</a:t>
            </a:r>
            <a:r>
              <a:rPr lang="en-US" altLang="ko-KR" sz="1400" dirty="0"/>
              <a:t>="http://www.w3.org/2001/XMLSchema-instance" </a:t>
            </a:r>
            <a:r>
              <a:rPr lang="en-US" altLang="ko-KR" sz="1400" dirty="0" smtClean="0"/>
              <a:t>………</a:t>
            </a:r>
            <a:endParaRPr lang="en-US" altLang="ko-KR" sz="1400" dirty="0"/>
          </a:p>
          <a:p>
            <a:r>
              <a:rPr lang="en-US" altLang="ko-KR" sz="1400" dirty="0"/>
              <a:t>  &lt;display-name&gt;</a:t>
            </a:r>
            <a:r>
              <a:rPr lang="en-US" altLang="ko-KR" sz="1400" dirty="0" err="1"/>
              <a:t>dditServletExtends</a:t>
            </a:r>
            <a:r>
              <a:rPr lang="en-US" altLang="ko-KR" sz="1400" dirty="0"/>
              <a:t>&lt;/display-name&gt;</a:t>
            </a:r>
          </a:p>
          <a:p>
            <a:r>
              <a:rPr lang="en-US" altLang="ko-KR" sz="1400" dirty="0"/>
              <a:t>  &lt;welcome-file-list&gt;</a:t>
            </a:r>
          </a:p>
          <a:p>
            <a:r>
              <a:rPr lang="en-US" altLang="ko-KR" sz="1400" dirty="0"/>
              <a:t>    &lt;welcome-file&gt;index.html&lt;/welcome-file&gt;</a:t>
            </a:r>
          </a:p>
          <a:p>
            <a:r>
              <a:rPr lang="en-US" altLang="ko-KR" sz="1400" dirty="0"/>
              <a:t>    &lt;welcome-file&gt;index.htm&lt;/welcome-file&gt;</a:t>
            </a:r>
          </a:p>
          <a:p>
            <a:r>
              <a:rPr lang="en-US" altLang="ko-KR" sz="1400" dirty="0"/>
              <a:t>    &lt;welcome-file&gt;</a:t>
            </a:r>
            <a:r>
              <a:rPr lang="en-US" altLang="ko-KR" sz="1400" dirty="0" err="1"/>
              <a:t>index.jsp</a:t>
            </a:r>
            <a:r>
              <a:rPr lang="en-US" altLang="ko-KR" sz="1400" dirty="0"/>
              <a:t>&lt;/welcome-file&gt;</a:t>
            </a:r>
          </a:p>
          <a:p>
            <a:r>
              <a:rPr lang="en-US" altLang="ko-KR" sz="1400" dirty="0"/>
              <a:t>    &lt;welcome-file&gt;default.html&lt;/welcome-file&gt;</a:t>
            </a:r>
          </a:p>
          <a:p>
            <a:r>
              <a:rPr lang="en-US" altLang="ko-KR" sz="1400" dirty="0"/>
              <a:t>    &lt;welcome-file&gt;default.htm&lt;/welcome-file&gt;</a:t>
            </a:r>
          </a:p>
          <a:p>
            <a:r>
              <a:rPr lang="en-US" altLang="ko-KR" sz="1400" dirty="0"/>
              <a:t>    &lt;welcome-file&gt;</a:t>
            </a:r>
            <a:r>
              <a:rPr lang="en-US" altLang="ko-KR" sz="1400" dirty="0" err="1"/>
              <a:t>default.jsp</a:t>
            </a:r>
            <a:r>
              <a:rPr lang="en-US" altLang="ko-KR" sz="1400" dirty="0"/>
              <a:t>&lt;/welcome-file&gt;</a:t>
            </a:r>
          </a:p>
          <a:p>
            <a:r>
              <a:rPr lang="en-US" altLang="ko-KR" sz="1400" dirty="0"/>
              <a:t>  &lt;/welcome-file-list&gt;</a:t>
            </a:r>
          </a:p>
          <a:p>
            <a:r>
              <a:rPr lang="en-US" altLang="ko-KR" sz="1400" dirty="0"/>
              <a:t>  &lt;servlet&gt;</a:t>
            </a:r>
          </a:p>
          <a:p>
            <a:r>
              <a:rPr lang="en-US" altLang="ko-KR" sz="1400" dirty="0"/>
              <a:t>  	&lt;servlet-name&gt;</a:t>
            </a:r>
            <a:r>
              <a:rPr lang="en-US" altLang="ko-KR" sz="1400" dirty="0" err="1"/>
              <a:t>oracleDriverLoader</a:t>
            </a:r>
            <a:r>
              <a:rPr lang="en-US" altLang="ko-KR" sz="1400" dirty="0"/>
              <a:t>&lt;/servlet-name&gt;</a:t>
            </a:r>
          </a:p>
          <a:p>
            <a:r>
              <a:rPr lang="en-US" altLang="ko-KR" sz="1400" dirty="0"/>
              <a:t>  	&lt;servlet-class&gt;</a:t>
            </a:r>
            <a:r>
              <a:rPr lang="en-US" altLang="ko-KR" sz="1400" dirty="0" err="1"/>
              <a:t>jdbc.OracleDriverLoader</a:t>
            </a:r>
            <a:r>
              <a:rPr lang="en-US" altLang="ko-KR" sz="1400" dirty="0"/>
              <a:t>&lt;/servlet-class&gt;</a:t>
            </a:r>
          </a:p>
          <a:p>
            <a:r>
              <a:rPr lang="en-US" altLang="ko-KR" sz="1400" dirty="0"/>
              <a:t>  	&lt;load-on-startup&gt;1&lt;/load-on-startup&gt;</a:t>
            </a:r>
          </a:p>
          <a:p>
            <a:r>
              <a:rPr lang="en-US" altLang="ko-KR" sz="1400" dirty="0"/>
              <a:t>  &lt;/servlet&gt;</a:t>
            </a:r>
          </a:p>
          <a:p>
            <a:r>
              <a:rPr lang="en-US" altLang="ko-KR" sz="1400" dirty="0"/>
              <a:t>  &lt;servlet&gt;</a:t>
            </a:r>
          </a:p>
          <a:p>
            <a:r>
              <a:rPr lang="en-US" altLang="ko-KR" sz="1400" dirty="0"/>
              <a:t>  	&lt;servlet-name&gt;</a:t>
            </a:r>
            <a:r>
              <a:rPr lang="en-US" altLang="ko-KR" sz="1400" dirty="0" err="1"/>
              <a:t>DBCPInit</a:t>
            </a:r>
            <a:r>
              <a:rPr lang="en-US" altLang="ko-KR" sz="1400" dirty="0"/>
              <a:t>&lt;/servlet-name&gt;</a:t>
            </a:r>
          </a:p>
          <a:p>
            <a:r>
              <a:rPr lang="en-US" altLang="ko-KR" sz="1400" dirty="0"/>
              <a:t>  	&lt;servlet-class&gt;</a:t>
            </a:r>
            <a:r>
              <a:rPr lang="en-US" altLang="ko-KR" sz="1400" dirty="0" err="1"/>
              <a:t>jdbc.DBCPInit</a:t>
            </a:r>
            <a:r>
              <a:rPr lang="en-US" altLang="ko-KR" sz="1400" dirty="0"/>
              <a:t>&lt;/servlet-class&gt;</a:t>
            </a:r>
          </a:p>
          <a:p>
            <a:r>
              <a:rPr lang="en-US" altLang="ko-KR" sz="1400" dirty="0"/>
              <a:t>  	&lt;load-on-startup&gt;1&lt;/load-on-startup&gt;</a:t>
            </a:r>
          </a:p>
          <a:p>
            <a:r>
              <a:rPr lang="en-US" altLang="ko-KR" sz="1400" dirty="0"/>
              <a:t>  &lt;/servlet&gt;</a:t>
            </a:r>
          </a:p>
          <a:p>
            <a:r>
              <a:rPr lang="en-US" altLang="ko-KR" sz="1400" dirty="0"/>
              <a:t>&lt;/web-app&gt;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4365104"/>
            <a:ext cx="5328592" cy="108012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5949280"/>
            <a:ext cx="831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어플리케이션이 시작할 때 </a:t>
            </a:r>
            <a:r>
              <a:rPr lang="en-US" altLang="ko-KR" dirty="0" err="1" smtClean="0"/>
              <a:t>DBCPInit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클래스가 자동으로 시작되고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메서드가 호출됨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63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viewMemberUsingPool.jsp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49132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java.sql.DriverManager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java.sql.Connection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java.sql.Statement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java.sql.ResultSet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java.sql.SQLException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회원 목록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/>
              <a:t>MEMBMER </a:t>
            </a:r>
            <a:r>
              <a:rPr lang="ko-KR" altLang="en-US" sz="1200" dirty="0"/>
              <a:t>테이블의 내용</a:t>
            </a:r>
          </a:p>
          <a:p>
            <a:r>
              <a:rPr lang="en-US" altLang="ko-KR" sz="1200" dirty="0"/>
              <a:t>&lt;table width="100%" border="1"&gt;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&lt;td&gt;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&lt;/td&gt;&lt;td&gt;</a:t>
            </a:r>
            <a:r>
              <a:rPr lang="ko-KR" altLang="en-US" sz="1200" dirty="0"/>
              <a:t>아이디</a:t>
            </a:r>
            <a:r>
              <a:rPr lang="en-US" altLang="ko-KR" sz="1200" dirty="0"/>
              <a:t>&lt;/td&gt;&lt;td&gt;</a:t>
            </a:r>
            <a:r>
              <a:rPr lang="ko-KR" altLang="en-US" sz="1200" dirty="0"/>
              <a:t>이메일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Connection conn = null;</a:t>
            </a:r>
          </a:p>
          <a:p>
            <a:r>
              <a:rPr lang="en-US" altLang="ko-KR" sz="1200" dirty="0"/>
              <a:t>    Statement 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rs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try {</a:t>
            </a:r>
          </a:p>
          <a:p>
            <a:r>
              <a:rPr lang="en-US" altLang="ko-KR" sz="1200" dirty="0"/>
              <a:t>        String 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 = "jdbc:apache:commons:dbcp:chapter14";</a:t>
            </a:r>
          </a:p>
          <a:p>
            <a:r>
              <a:rPr lang="en-US" altLang="ko-KR" sz="1200" dirty="0"/>
              <a:t>        String query = "select * from MEMBER order by MEMBERID";</a:t>
            </a:r>
          </a:p>
          <a:p>
            <a:r>
              <a:rPr lang="en-US" altLang="ko-KR" sz="1200" dirty="0"/>
              <a:t>        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jdbcDriver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conn.createStatement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stmt.executeQuery</a:t>
            </a:r>
            <a:r>
              <a:rPr lang="en-US" altLang="ko-KR" sz="1200" dirty="0"/>
              <a:t>(query);</a:t>
            </a:r>
          </a:p>
          <a:p>
            <a:r>
              <a:rPr lang="en-US" altLang="ko-KR" sz="1200" dirty="0"/>
              <a:t>        while(</a:t>
            </a:r>
            <a:r>
              <a:rPr lang="en-US" altLang="ko-KR" sz="1200" dirty="0" err="1"/>
              <a:t>rs.next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%&gt;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3607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/>
              <a:t>chapter14\</a:t>
            </a:r>
            <a:r>
              <a:rPr lang="en-US" altLang="ko-KR" dirty="0" err="1"/>
              <a:t>viewMemberUsingPool.jsp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565949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&lt;td&gt;&lt;%= 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("NAME") %&gt;&lt;/td&gt;</a:t>
            </a:r>
          </a:p>
          <a:p>
            <a:r>
              <a:rPr lang="en-US" altLang="ko-KR" sz="1400" dirty="0"/>
              <a:t>    &lt;td&gt;&lt;%= 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("MEMBERID") %&gt;&lt;/td&gt;</a:t>
            </a:r>
          </a:p>
          <a:p>
            <a:r>
              <a:rPr lang="en-US" altLang="ko-KR" sz="1400" dirty="0"/>
              <a:t>    &lt;td&gt;&lt;%= 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("EMAIL") %&gt;&lt;/td&gt;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} finally {</a:t>
            </a:r>
          </a:p>
          <a:p>
            <a:r>
              <a:rPr lang="en-US" altLang="ko-KR" sz="1400" dirty="0"/>
              <a:t>        if (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 != null) try { </a:t>
            </a:r>
            <a:r>
              <a:rPr lang="en-US" altLang="ko-KR" sz="1400" dirty="0" err="1"/>
              <a:t>rs.close</a:t>
            </a:r>
            <a:r>
              <a:rPr lang="en-US" altLang="ko-KR" sz="1400" dirty="0"/>
              <a:t>(); } catch(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ex) {}</a:t>
            </a:r>
          </a:p>
          <a:p>
            <a:r>
              <a:rPr lang="en-US" altLang="ko-KR" sz="1400" dirty="0"/>
              <a:t>        if (</a:t>
            </a:r>
            <a:r>
              <a:rPr lang="en-US" altLang="ko-KR" sz="1400" dirty="0" err="1"/>
              <a:t>stmt</a:t>
            </a:r>
            <a:r>
              <a:rPr lang="en-US" altLang="ko-KR" sz="1400" dirty="0"/>
              <a:t> != null) try { </a:t>
            </a:r>
            <a:r>
              <a:rPr lang="en-US" altLang="ko-KR" sz="1400" dirty="0" err="1"/>
              <a:t>stmt.close</a:t>
            </a:r>
            <a:r>
              <a:rPr lang="en-US" altLang="ko-KR" sz="1400" dirty="0"/>
              <a:t>(); } catch(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ex) {}</a:t>
            </a:r>
          </a:p>
          <a:p>
            <a:r>
              <a:rPr lang="en-US" altLang="ko-KR" sz="1400" dirty="0"/>
              <a:t>        if (conn != null) try { </a:t>
            </a:r>
            <a:r>
              <a:rPr lang="en-US" altLang="ko-KR" sz="1400" dirty="0" err="1"/>
              <a:t>conn.close</a:t>
            </a:r>
            <a:r>
              <a:rPr lang="en-US" altLang="ko-KR" sz="1400" dirty="0"/>
              <a:t>(); } catch(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ex) {}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&lt;/table&gt;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0823"/>
          <a:stretch/>
        </p:blipFill>
        <p:spPr>
          <a:xfrm>
            <a:off x="4139952" y="3573016"/>
            <a:ext cx="4176464" cy="2892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5215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 설정 파일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000108"/>
            <a:ext cx="7786742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&lt;object class="</a:t>
            </a:r>
            <a:r>
              <a:rPr lang="en-US" altLang="ko-KR" sz="1200" dirty="0" err="1" smtClean="0"/>
              <a:t>org.apache.commons.dbcp.PoolableConnectionFactory</a:t>
            </a:r>
            <a:r>
              <a:rPr lang="en-US" altLang="ko-KR" sz="1200" dirty="0" smtClean="0"/>
              <a:t>"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xmlns</a:t>
            </a:r>
            <a:r>
              <a:rPr lang="en-US" altLang="ko-KR" sz="1200" dirty="0" smtClean="0"/>
              <a:t>="http://apache.org/xml/xmlns/jakarta/commons/jocl"&gt;</a:t>
            </a:r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org.apache.commons.dbcp.DriverManagerConnectionFactory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jdbc:mysql</a:t>
            </a:r>
            <a:r>
              <a:rPr lang="en-US" altLang="ko-KR" sz="1200" dirty="0" smtClean="0"/>
              <a:t>://localhost:3306/chap11" /&gt;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jspexam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      &lt;string value="</a:t>
            </a:r>
            <a:r>
              <a:rPr lang="en-US" altLang="ko-KR" sz="1200" dirty="0" err="1" smtClean="0"/>
              <a:t>jspex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   &lt;/object&gt;</a:t>
            </a:r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org.apache.commons.pool.impl.GenericObjectPool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   &lt;object class="</a:t>
            </a:r>
            <a:r>
              <a:rPr lang="en-US" altLang="ko-KR" sz="1200" dirty="0" err="1" smtClean="0"/>
              <a:t>org.apache.commons.pool.PoolableObjectFactory</a:t>
            </a:r>
            <a:r>
              <a:rPr lang="en-US" altLang="ko-KR" sz="1200" dirty="0" smtClean="0"/>
              <a:t>" </a:t>
            </a:r>
          </a:p>
          <a:p>
            <a:r>
              <a:rPr lang="en-US" altLang="ko-KR" sz="1200" dirty="0" smtClean="0"/>
              <a:t>            null="true" /&gt;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value="10" /&gt;  &lt;!-- </a:t>
            </a:r>
            <a:r>
              <a:rPr lang="en-US" altLang="ko-KR" sz="1200" dirty="0" err="1" smtClean="0"/>
              <a:t>maxActive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&lt;byte value="1" /&gt;  &lt;!-- </a:t>
            </a:r>
            <a:r>
              <a:rPr lang="en-US" altLang="ko-KR" sz="1200" dirty="0" err="1" smtClean="0"/>
              <a:t>whenExhaustedAction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value="10000" /&gt; &lt;!-- </a:t>
            </a:r>
            <a:r>
              <a:rPr lang="en-US" altLang="ko-KR" sz="1200" dirty="0" err="1" smtClean="0"/>
              <a:t>maxWait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value="10" /&gt; &lt;!-- </a:t>
            </a:r>
            <a:r>
              <a:rPr lang="en-US" altLang="ko-KR" sz="1200" dirty="0" err="1" smtClean="0"/>
              <a:t>maxIdle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value="3" /&gt; &lt;!-- </a:t>
            </a:r>
            <a:r>
              <a:rPr lang="en-US" altLang="ko-KR" sz="1200" dirty="0" err="1" smtClean="0"/>
              <a:t>minIdle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testOnBorrow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testOnReturn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value="600000" /&gt; &lt;!-- </a:t>
            </a:r>
            <a:r>
              <a:rPr lang="en-US" altLang="ko-KR" sz="1200" dirty="0" err="1" smtClean="0"/>
              <a:t>timeBetweenEvctionRunsMillis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value="5" /&gt; &lt;!-- </a:t>
            </a:r>
            <a:r>
              <a:rPr lang="en-US" altLang="ko-KR" sz="1200" dirty="0" err="1" smtClean="0"/>
              <a:t>numTestsPerEvictionRun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&lt;long value="3600000" /&gt; &lt;!-- </a:t>
            </a:r>
            <a:r>
              <a:rPr lang="en-US" altLang="ko-KR" sz="1200" dirty="0" err="1" smtClean="0"/>
              <a:t>minEvictableIdleTimeMillis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 &lt;!-- </a:t>
            </a:r>
            <a:r>
              <a:rPr lang="en-US" altLang="ko-KR" sz="1200" dirty="0" err="1" smtClean="0"/>
              <a:t>testWhileIdle</a:t>
            </a:r>
            <a:r>
              <a:rPr lang="en-US" altLang="ko-KR" sz="1200" dirty="0" smtClean="0"/>
              <a:t> --&gt;</a:t>
            </a:r>
          </a:p>
          <a:p>
            <a:r>
              <a:rPr lang="en-US" altLang="ko-KR" sz="1200" dirty="0" smtClean="0"/>
              <a:t>   &lt;/object&gt;</a:t>
            </a:r>
          </a:p>
          <a:p>
            <a:r>
              <a:rPr lang="en-US" altLang="ko-KR" sz="1200" dirty="0" smtClean="0"/>
              <a:t>   &lt;object class="</a:t>
            </a:r>
            <a:r>
              <a:rPr lang="en-US" altLang="ko-KR" sz="1200" dirty="0" err="1" smtClean="0"/>
              <a:t>org.apache.commons.pool.impl.GenericKeyedObjectPoolFactory</a:t>
            </a:r>
            <a:r>
              <a:rPr lang="en-US" altLang="ko-KR" sz="1200" dirty="0" smtClean="0"/>
              <a:t>"</a:t>
            </a:r>
          </a:p>
          <a:p>
            <a:r>
              <a:rPr lang="en-US" altLang="ko-KR" sz="1200" dirty="0" smtClean="0"/>
              <a:t>      null="true" /&gt;</a:t>
            </a:r>
          </a:p>
          <a:p>
            <a:r>
              <a:rPr lang="en-US" altLang="ko-KR" sz="1200" dirty="0" smtClean="0"/>
              <a:t>   &lt;string null="true" 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value="false" 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boolean</a:t>
            </a:r>
            <a:r>
              <a:rPr lang="en-US" altLang="ko-KR" sz="1200" dirty="0" smtClean="0"/>
              <a:t> value="true" /&gt;</a:t>
            </a:r>
          </a:p>
          <a:p>
            <a:r>
              <a:rPr lang="en-US" altLang="ko-KR" sz="1200" dirty="0" smtClean="0"/>
              <a:t>&lt;/object&gt;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124744"/>
            <a:ext cx="4358288" cy="5195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375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4430296" cy="5253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0653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5078368" cy="5414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87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6438900" cy="536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5688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8643998" cy="5086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17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8643998" cy="4855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373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1970</Words>
  <Application>Microsoft Office PowerPoint</Application>
  <PresentationFormat>화면 슬라이드 쇼(4:3)</PresentationFormat>
  <Paragraphs>455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HY얕은샘물M</vt:lpstr>
      <vt:lpstr>굴림</vt:lpstr>
      <vt:lpstr>맑은 고딕</vt:lpstr>
      <vt:lpstr>Arial</vt:lpstr>
      <vt:lpstr>Times New Roman</vt:lpstr>
      <vt:lpstr>Office 테마</vt:lpstr>
      <vt:lpstr>14장extends-데이터베이스 프로그래밍 기초(심화)</vt:lpstr>
      <vt:lpstr>TOC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src\jdbc\OracleDriverLoader.java</vt:lpstr>
      <vt:lpstr>WEB-INF\web.xml</vt:lpstr>
      <vt:lpstr>Web Modules 추가</vt:lpstr>
      <vt:lpstr>PowerPoint 프레젠테이션</vt:lpstr>
      <vt:lpstr>JDBC API에서의 트랜잭션 처리</vt:lpstr>
      <vt:lpstr>JDBC API에서의 트랜잭션 처리</vt:lpstr>
      <vt:lpstr>WebContent\chapter14\insertItem.jsp</vt:lpstr>
      <vt:lpstr>WebContent\chapter14\insertItem.jsp</vt:lpstr>
      <vt:lpstr>WebContent\chapter14\insertItem.jsp</vt:lpstr>
      <vt:lpstr>커넥션 풀</vt:lpstr>
      <vt:lpstr>커넥션 풀</vt:lpstr>
      <vt:lpstr>커넥션 풀</vt:lpstr>
      <vt:lpstr>JSP 서블릿(Servlet)</vt:lpstr>
      <vt:lpstr>서블릿의 로딩과 초기화</vt:lpstr>
      <vt:lpstr>서블릿을 매핑하는 방법 - web.xml로 매핑</vt:lpstr>
      <vt:lpstr>서블릿의 초기화 파라미터</vt:lpstr>
      <vt:lpstr>DBCP API를 이용한 커넥션 풀 사용</vt:lpstr>
      <vt:lpstr>https://commons.apache.org/proper/commons-dbcp/download_dbcp.cgi</vt:lpstr>
      <vt:lpstr>https://commons.apache.org/proper/commons-pool/download_pool.cgi</vt:lpstr>
      <vt:lpstr>https://commons.apache.org/proper/commons-logging/download_logging.cgi</vt:lpstr>
      <vt:lpstr>WEB-INF &gt; lib 폴더에 다운받은 jar를 복사함</vt:lpstr>
      <vt:lpstr>src\jdbc\DBCPInit.java</vt:lpstr>
      <vt:lpstr>src\jdbc\DBCPInit.java</vt:lpstr>
      <vt:lpstr>src\jdbc\DBCPInit.java</vt:lpstr>
      <vt:lpstr>WEB-INF\web.xml</vt:lpstr>
      <vt:lpstr>chapter14\viewMemberUsingPool.jsp</vt:lpstr>
      <vt:lpstr>chapter14\viewMemberUsingPool.jsp</vt:lpstr>
      <vt:lpstr>커넥션 풀 설정 파일 예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268</cp:revision>
  <dcterms:created xsi:type="dcterms:W3CDTF">2006-10-05T04:04:58Z</dcterms:created>
  <dcterms:modified xsi:type="dcterms:W3CDTF">2021-04-27T03:26:33Z</dcterms:modified>
</cp:coreProperties>
</file>