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notesMasterIdLst>
    <p:notesMasterId r:id="rId2"/>
  </p:notesMasterIdLst>
  <p:sldIdLst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227647" y="188595"/>
          <a:ext cx="11736704" cy="64801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19329"/>
                <a:gridCol w="864108"/>
                <a:gridCol w="936117"/>
                <a:gridCol w="1008126"/>
                <a:gridCol w="4857782"/>
                <a:gridCol w="1675621"/>
                <a:gridCol w="1675621"/>
              </a:tblGrid>
              <a:tr h="116840">
                <a:tc gridSpan="7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300" b="0" spc="0">
                          <a:solidFill>
                            <a:schemeClr val="tx1"/>
                          </a:solidFill>
                        </a:rPr>
                        <a:t>업무흐름도</a:t>
                      </a:r>
                      <a:endParaRPr lang="ko-KR" altLang="en-US" sz="1300" b="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5655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 b="0" spc="0"/>
                        <a:t>업무구조</a:t>
                      </a:r>
                      <a:endParaRPr lang="ko-KR" altLang="en-US" sz="900" b="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 b="0" spc="0"/>
                        <a:t>허가심사</a:t>
                      </a:r>
                      <a:endParaRPr lang="ko-KR" altLang="en-US" sz="900" b="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 b="0" spc="0"/>
                        <a:t>허가심사</a:t>
                      </a:r>
                      <a:endParaRPr lang="ko-KR" altLang="en-US" sz="900" b="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 b="0" spc="0"/>
                        <a:t>업무흐름</a:t>
                      </a:r>
                      <a:r>
                        <a:rPr lang="en-US" altLang="ko-KR" sz="900" b="0" spc="0"/>
                        <a:t>ID</a:t>
                      </a:r>
                      <a:endParaRPr lang="en-US" altLang="ko-KR" sz="900" b="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 b="0" spc="0"/>
                        <a:t>PRF-</a:t>
                      </a:r>
                      <a:r>
                        <a:rPr lang="ko-KR" altLang="en-US" sz="900" b="0" spc="0"/>
                        <a:t>허가심사</a:t>
                      </a:r>
                      <a:r>
                        <a:rPr lang="en-US" altLang="ko-KR" sz="900" b="0" spc="0"/>
                        <a:t>-001_</a:t>
                      </a:r>
                      <a:r>
                        <a:rPr lang="ko-KR" altLang="en-US" sz="900" b="0" spc="0"/>
                        <a:t>제조</a:t>
                      </a:r>
                      <a:r>
                        <a:rPr lang="en-US" altLang="ko-KR" sz="900" b="0" spc="0"/>
                        <a:t>(</a:t>
                      </a:r>
                      <a:r>
                        <a:rPr lang="ko-KR" altLang="en-US" sz="900" b="0" spc="0"/>
                        <a:t>수입</a:t>
                      </a:r>
                      <a:r>
                        <a:rPr lang="en-US" altLang="ko-KR" sz="900" b="0" spc="0"/>
                        <a:t>)</a:t>
                      </a:r>
                      <a:r>
                        <a:rPr lang="ko-KR" altLang="en-US" sz="900" b="0" spc="0"/>
                        <a:t>업허가</a:t>
                      </a:r>
                      <a:endParaRPr lang="ko-KR" altLang="en-US" sz="900" b="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 b="0" spc="0"/>
                        <a:t>승인자</a:t>
                      </a:r>
                      <a:endParaRPr lang="ko-KR" altLang="en-US" sz="900" b="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 b="0" spc="0"/>
                        <a:t>이미라</a:t>
                      </a:r>
                      <a:endParaRPr lang="ko-KR" altLang="en-US" sz="900" b="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227648" y="948309"/>
          <a:ext cx="11736703" cy="54882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636073"/>
                <a:gridCol w="2664333"/>
                <a:gridCol w="5436297"/>
              </a:tblGrid>
              <a:tr h="223202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 b="0" spc="0">
                          <a:solidFill>
                            <a:schemeClr val="tx1"/>
                          </a:solidFill>
                        </a:rPr>
                        <a:t>민원인</a:t>
                      </a:r>
                      <a:endParaRPr lang="ko-KR" altLang="en-US" sz="1100" b="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 b="0" spc="0">
                          <a:solidFill>
                            <a:schemeClr val="tx1"/>
                          </a:solidFill>
                        </a:rPr>
                        <a:t>의약품안전관리</a:t>
                      </a:r>
                      <a:endParaRPr lang="ko-KR" altLang="en-US" sz="1100" b="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23202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 b="0" spc="0">
                          <a:solidFill>
                            <a:schemeClr val="tx1"/>
                          </a:solidFill>
                        </a:rPr>
                        <a:t>민원관리</a:t>
                      </a:r>
                      <a:endParaRPr lang="ko-KR" altLang="en-US" sz="1100" b="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 b="0" spc="0">
                          <a:solidFill>
                            <a:schemeClr val="tx1"/>
                          </a:solidFill>
                        </a:rPr>
                        <a:t>행정포탈</a:t>
                      </a:r>
                      <a:endParaRPr lang="ko-KR" altLang="en-US" sz="1100" b="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496243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"/>
          <p:cNvSpPr/>
          <p:nvPr/>
        </p:nvSpPr>
        <p:spPr>
          <a:xfrm>
            <a:off x="7943266" y="1614487"/>
            <a:ext cx="432054" cy="406622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chemeClr val="tx1"/>
                </a:solidFill>
              </a:rPr>
              <a:t>A2</a:t>
            </a:r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7558468" y="2079879"/>
            <a:ext cx="1201651" cy="216027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민원접수내역조회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" name=""/>
          <p:cNvSpPr/>
          <p:nvPr/>
        </p:nvSpPr>
        <p:spPr>
          <a:xfrm>
            <a:off x="7867066" y="3789045"/>
            <a:ext cx="637045" cy="358902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검토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7" name=""/>
          <p:cNvSpPr/>
          <p:nvPr/>
        </p:nvSpPr>
        <p:spPr>
          <a:xfrm>
            <a:off x="9790963" y="5233559"/>
            <a:ext cx="1008126" cy="216027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시설조사의뢰접수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8" name=""/>
          <p:cNvSpPr/>
          <p:nvPr/>
        </p:nvSpPr>
        <p:spPr>
          <a:xfrm>
            <a:off x="9790963" y="5548767"/>
            <a:ext cx="1008126" cy="216027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시설조사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9" name=""/>
          <p:cNvSpPr/>
          <p:nvPr/>
        </p:nvSpPr>
        <p:spPr>
          <a:xfrm>
            <a:off x="9741338" y="4711281"/>
            <a:ext cx="1126427" cy="364770"/>
          </a:xfrm>
          <a:prstGeom prst="diamond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시설조사</a:t>
            </a:r>
            <a:endParaRPr lang="ko-KR" altLang="en-US" sz="7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여부</a:t>
            </a:r>
            <a:endParaRPr lang="ko-KR" altLang="en-US" sz="700">
              <a:solidFill>
                <a:schemeClr val="tx1"/>
              </a:solidFill>
            </a:endParaRPr>
          </a:p>
        </p:txBody>
      </p:sp>
      <p:cxnSp>
        <p:nvCxnSpPr>
          <p:cNvPr id="46" name=""/>
          <p:cNvCxnSpPr/>
          <p:nvPr/>
        </p:nvCxnSpPr>
        <p:spPr>
          <a:xfrm>
            <a:off x="11208640" y="1628775"/>
            <a:ext cx="3150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"/>
          <p:cNvCxnSpPr/>
          <p:nvPr/>
        </p:nvCxnSpPr>
        <p:spPr>
          <a:xfrm>
            <a:off x="11208640" y="1817798"/>
            <a:ext cx="315043" cy="0"/>
          </a:xfrm>
          <a:prstGeom prst="straightConnector1">
            <a:avLst/>
          </a:prstGeom>
          <a:ln>
            <a:solidFill>
              <a:schemeClr val="dk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"/>
          <p:cNvSpPr txBox="1"/>
          <p:nvPr/>
        </p:nvSpPr>
        <p:spPr>
          <a:xfrm>
            <a:off x="10694172" y="1514903"/>
            <a:ext cx="484369" cy="21674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900"/>
              <a:t>(</a:t>
            </a:r>
            <a:r>
              <a:rPr lang="ko-KR" altLang="en-US" sz="900"/>
              <a:t>필수</a:t>
            </a:r>
            <a:r>
              <a:rPr lang="en-US" altLang="ko-KR" sz="900"/>
              <a:t>)</a:t>
            </a:r>
            <a:endParaRPr lang="en-US" altLang="ko-KR" sz="900"/>
          </a:p>
        </p:txBody>
      </p:sp>
      <p:sp>
        <p:nvSpPr>
          <p:cNvPr id="49" name=""/>
          <p:cNvSpPr txBox="1"/>
          <p:nvPr/>
        </p:nvSpPr>
        <p:spPr>
          <a:xfrm>
            <a:off x="10704576" y="1709427"/>
            <a:ext cx="483489" cy="2222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/>
              <a:t>(</a:t>
            </a:r>
            <a:r>
              <a:rPr lang="ko-KR" altLang="en-US" sz="900"/>
              <a:t>선택</a:t>
            </a:r>
            <a:r>
              <a:rPr lang="en-US" altLang="ko-KR" sz="900"/>
              <a:t>)</a:t>
            </a:r>
            <a:endParaRPr lang="en-US" altLang="ko-KR" sz="900"/>
          </a:p>
        </p:txBody>
      </p:sp>
      <p:sp>
        <p:nvSpPr>
          <p:cNvPr id="52" name=""/>
          <p:cNvSpPr txBox="1"/>
          <p:nvPr/>
        </p:nvSpPr>
        <p:spPr>
          <a:xfrm>
            <a:off x="1075041" y="4188308"/>
            <a:ext cx="243028" cy="2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00"/>
              <a:t>Y</a:t>
            </a:r>
            <a:endParaRPr lang="en-US" altLang="ko-KR" sz="800"/>
          </a:p>
        </p:txBody>
      </p:sp>
      <p:sp>
        <p:nvSpPr>
          <p:cNvPr id="56" name=""/>
          <p:cNvSpPr/>
          <p:nvPr/>
        </p:nvSpPr>
        <p:spPr>
          <a:xfrm>
            <a:off x="839343" y="1700784"/>
            <a:ext cx="504063" cy="486060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A0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57" name=""/>
          <p:cNvSpPr/>
          <p:nvPr/>
        </p:nvSpPr>
        <p:spPr>
          <a:xfrm>
            <a:off x="606361" y="2303860"/>
            <a:ext cx="1008126" cy="216027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로그인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8" name=""/>
          <p:cNvSpPr/>
          <p:nvPr/>
        </p:nvSpPr>
        <p:spPr>
          <a:xfrm>
            <a:off x="606361" y="2618898"/>
            <a:ext cx="1008126" cy="216027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신청내역작성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9" name=""/>
          <p:cNvSpPr/>
          <p:nvPr/>
        </p:nvSpPr>
        <p:spPr>
          <a:xfrm>
            <a:off x="606361" y="3305175"/>
            <a:ext cx="1008126" cy="216027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신청확인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0" name=""/>
          <p:cNvSpPr/>
          <p:nvPr/>
        </p:nvSpPr>
        <p:spPr>
          <a:xfrm>
            <a:off x="612743" y="3762041"/>
            <a:ext cx="1008126" cy="441055"/>
          </a:xfrm>
          <a:prstGeom prst="diamond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수수료</a:t>
            </a:r>
            <a:endParaRPr lang="ko-KR" altLang="en-US" sz="8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여부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61" name=""/>
          <p:cNvSpPr/>
          <p:nvPr/>
        </p:nvSpPr>
        <p:spPr>
          <a:xfrm>
            <a:off x="2459545" y="3120843"/>
            <a:ext cx="576072" cy="306037"/>
          </a:xfrm>
          <a:prstGeom prst="can">
            <a:avLst>
              <a:gd name="adj" fmla="val 25000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DB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2" name=""/>
          <p:cNvSpPr/>
          <p:nvPr/>
        </p:nvSpPr>
        <p:spPr>
          <a:xfrm>
            <a:off x="2459545" y="3534894"/>
            <a:ext cx="576072" cy="396049"/>
          </a:xfrm>
          <a:prstGeom prst="flowChartDocumen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EDMS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3" name=""/>
          <p:cNvSpPr/>
          <p:nvPr/>
        </p:nvSpPr>
        <p:spPr>
          <a:xfrm>
            <a:off x="430529" y="4419124"/>
            <a:ext cx="612076" cy="306038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신청중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4" name=""/>
          <p:cNvSpPr/>
          <p:nvPr/>
        </p:nvSpPr>
        <p:spPr>
          <a:xfrm>
            <a:off x="306704" y="4905184"/>
            <a:ext cx="1116140" cy="331018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PRF-</a:t>
            </a:r>
            <a:r>
              <a:rPr lang="ko-KR" altLang="en-US" sz="1000">
                <a:solidFill>
                  <a:schemeClr val="tx1"/>
                </a:solidFill>
              </a:rPr>
              <a:t>전자민원</a:t>
            </a:r>
            <a:r>
              <a:rPr lang="en-US" altLang="ko-KR" sz="1000">
                <a:solidFill>
                  <a:schemeClr val="tx1"/>
                </a:solidFill>
              </a:rPr>
              <a:t>-001.</a:t>
            </a:r>
            <a:r>
              <a:rPr lang="ko-KR" altLang="en-US" sz="1000">
                <a:solidFill>
                  <a:schemeClr val="tx1"/>
                </a:solidFill>
              </a:rPr>
              <a:t>나의 민원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5" name=""/>
          <p:cNvSpPr/>
          <p:nvPr/>
        </p:nvSpPr>
        <p:spPr>
          <a:xfrm>
            <a:off x="306704" y="5297187"/>
            <a:ext cx="1116140" cy="331018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solidFill>
                  <a:schemeClr val="tx1"/>
                </a:solidFill>
              </a:rPr>
              <a:t>PRF-</a:t>
            </a:r>
            <a:r>
              <a:rPr lang="ko-KR" altLang="en-US" sz="700">
                <a:solidFill>
                  <a:schemeClr val="tx1"/>
                </a:solidFill>
              </a:rPr>
              <a:t>전자민원</a:t>
            </a:r>
            <a:r>
              <a:rPr lang="en-US" altLang="ko-KR" sz="700">
                <a:solidFill>
                  <a:schemeClr val="tx1"/>
                </a:solidFill>
              </a:rPr>
              <a:t>-001.</a:t>
            </a:r>
            <a:r>
              <a:rPr lang="ko-KR" altLang="en-US" sz="700">
                <a:solidFill>
                  <a:schemeClr val="tx1"/>
                </a:solidFill>
              </a:rPr>
              <a:t>전자민원 및 신청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66" name=""/>
          <p:cNvSpPr/>
          <p:nvPr/>
        </p:nvSpPr>
        <p:spPr>
          <a:xfrm>
            <a:off x="2459545" y="5170720"/>
            <a:ext cx="504063" cy="486060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A1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67" name=""/>
          <p:cNvSpPr/>
          <p:nvPr/>
        </p:nvSpPr>
        <p:spPr>
          <a:xfrm>
            <a:off x="2315527" y="4527137"/>
            <a:ext cx="792099" cy="44105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수수료</a:t>
            </a:r>
            <a:endParaRPr lang="ko-KR" altLang="en-US" sz="11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전자지불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8" name=""/>
          <p:cNvSpPr/>
          <p:nvPr/>
        </p:nvSpPr>
        <p:spPr>
          <a:xfrm>
            <a:off x="641318" y="5801059"/>
            <a:ext cx="504063" cy="486060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A0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69" name=""/>
          <p:cNvSpPr/>
          <p:nvPr/>
        </p:nvSpPr>
        <p:spPr>
          <a:xfrm>
            <a:off x="1487424" y="5891070"/>
            <a:ext cx="612076" cy="306038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신청중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0" name=""/>
          <p:cNvSpPr/>
          <p:nvPr/>
        </p:nvSpPr>
        <p:spPr>
          <a:xfrm>
            <a:off x="2423541" y="5846065"/>
            <a:ext cx="576072" cy="396049"/>
          </a:xfrm>
          <a:prstGeom prst="flowChartDocumen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접수증</a:t>
            </a: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출력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71" name=""/>
          <p:cNvCxnSpPr>
            <a:stCxn id="69" idx="1"/>
            <a:endCxn id="68" idx="6"/>
          </p:cNvCxnSpPr>
          <p:nvPr/>
        </p:nvCxnSpPr>
        <p:spPr>
          <a:xfrm rot="10800000">
            <a:off x="1145381" y="6044089"/>
            <a:ext cx="3420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"/>
          <p:cNvCxnSpPr>
            <a:stCxn id="70" idx="1"/>
            <a:endCxn id="69" idx="3"/>
          </p:cNvCxnSpPr>
          <p:nvPr/>
        </p:nvCxnSpPr>
        <p:spPr>
          <a:xfrm rot="10800000">
            <a:off x="2099500" y="6044089"/>
            <a:ext cx="324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"/>
          <p:cNvCxnSpPr>
            <a:stCxn id="66" idx="4"/>
            <a:endCxn id="70" idx="0"/>
          </p:cNvCxnSpPr>
          <p:nvPr/>
        </p:nvCxnSpPr>
        <p:spPr>
          <a:xfrm rot="5400000">
            <a:off x="2616935" y="5751423"/>
            <a:ext cx="1892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"/>
          <p:cNvCxnSpPr>
            <a:stCxn id="59" idx="3"/>
            <a:endCxn id="61" idx="2"/>
          </p:cNvCxnSpPr>
          <p:nvPr/>
        </p:nvCxnSpPr>
        <p:spPr>
          <a:xfrm flipV="1">
            <a:off x="1614487" y="3273861"/>
            <a:ext cx="845058" cy="1393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"/>
          <p:cNvCxnSpPr>
            <a:stCxn id="59" idx="3"/>
            <a:endCxn id="62" idx="1"/>
          </p:cNvCxnSpPr>
          <p:nvPr/>
        </p:nvCxnSpPr>
        <p:spPr>
          <a:xfrm>
            <a:off x="1614487" y="3413188"/>
            <a:ext cx="845058" cy="3197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"/>
          <p:cNvCxnSpPr>
            <a:stCxn id="57" idx="2"/>
            <a:endCxn id="58" idx="0"/>
          </p:cNvCxnSpPr>
          <p:nvPr/>
        </p:nvCxnSpPr>
        <p:spPr>
          <a:xfrm rot="16200000" flipH="1">
            <a:off x="1060918" y="2569393"/>
            <a:ext cx="99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"/>
          <p:cNvCxnSpPr>
            <a:stCxn id="58" idx="2"/>
            <a:endCxn id="59" idx="0"/>
          </p:cNvCxnSpPr>
          <p:nvPr/>
        </p:nvCxnSpPr>
        <p:spPr>
          <a:xfrm rot="16200000" flipH="1">
            <a:off x="875299" y="3070050"/>
            <a:ext cx="4702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"/>
          <p:cNvCxnSpPr>
            <a:stCxn id="59" idx="2"/>
            <a:endCxn id="60" idx="0"/>
          </p:cNvCxnSpPr>
          <p:nvPr/>
        </p:nvCxnSpPr>
        <p:spPr>
          <a:xfrm rot="16200000" flipH="1">
            <a:off x="993195" y="3638430"/>
            <a:ext cx="240839" cy="6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"/>
          <p:cNvCxnSpPr>
            <a:stCxn id="60" idx="1"/>
          </p:cNvCxnSpPr>
          <p:nvPr/>
        </p:nvCxnSpPr>
        <p:spPr>
          <a:xfrm rot="10800000" flipV="1">
            <a:off x="587311" y="3982568"/>
            <a:ext cx="25431" cy="4365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"/>
          <p:cNvCxnSpPr>
            <a:stCxn id="67" idx="2"/>
            <a:endCxn id="66" idx="0"/>
          </p:cNvCxnSpPr>
          <p:nvPr/>
        </p:nvCxnSpPr>
        <p:spPr>
          <a:xfrm rot="16200000" flipH="1">
            <a:off x="2610313" y="5069456"/>
            <a:ext cx="2025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"/>
          <p:cNvCxnSpPr>
            <a:stCxn id="60" idx="2"/>
            <a:endCxn id="67" idx="0"/>
          </p:cNvCxnSpPr>
          <p:nvPr/>
        </p:nvCxnSpPr>
        <p:spPr>
          <a:xfrm rot="5400000" flipV="1">
            <a:off x="1752171" y="3567731"/>
            <a:ext cx="324040" cy="15947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"/>
          <p:cNvCxnSpPr>
            <a:endCxn id="63" idx="1"/>
          </p:cNvCxnSpPr>
          <p:nvPr/>
        </p:nvCxnSpPr>
        <p:spPr>
          <a:xfrm rot="5400000">
            <a:off x="300299" y="3757255"/>
            <a:ext cx="945118" cy="684657"/>
          </a:xfrm>
          <a:prstGeom prst="bentConnector4">
            <a:avLst>
              <a:gd name="adj1" fmla="val 847"/>
              <a:gd name="adj2" fmla="val 1196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"/>
          <p:cNvSpPr txBox="1"/>
          <p:nvPr/>
        </p:nvSpPr>
        <p:spPr>
          <a:xfrm>
            <a:off x="587311" y="4094952"/>
            <a:ext cx="266319" cy="2117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"/>
              <a:t>N</a:t>
            </a:r>
            <a:endParaRPr lang="en-US" altLang="ko-KR" sz="800"/>
          </a:p>
        </p:txBody>
      </p:sp>
      <p:sp>
        <p:nvSpPr>
          <p:cNvPr id="87" name=""/>
          <p:cNvSpPr txBox="1"/>
          <p:nvPr/>
        </p:nvSpPr>
        <p:spPr>
          <a:xfrm>
            <a:off x="2709482" y="4970061"/>
            <a:ext cx="243028" cy="2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00"/>
              <a:t>Y</a:t>
            </a:r>
            <a:endParaRPr lang="en-US" altLang="ko-KR" sz="800"/>
          </a:p>
        </p:txBody>
      </p:sp>
      <p:sp>
        <p:nvSpPr>
          <p:cNvPr id="88" name=""/>
          <p:cNvSpPr/>
          <p:nvPr/>
        </p:nvSpPr>
        <p:spPr>
          <a:xfrm>
            <a:off x="4976622" y="1780223"/>
            <a:ext cx="504063" cy="486060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A1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89" name=""/>
          <p:cNvSpPr/>
          <p:nvPr/>
        </p:nvSpPr>
        <p:spPr>
          <a:xfrm>
            <a:off x="4367784" y="2434376"/>
            <a:ext cx="1728216" cy="994623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민원신청내역확인</a:t>
            </a: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0" name=""/>
          <p:cNvSpPr/>
          <p:nvPr/>
        </p:nvSpPr>
        <p:spPr>
          <a:xfrm>
            <a:off x="4511802" y="2828616"/>
            <a:ext cx="612076" cy="524184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인터넷</a:t>
            </a: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신청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1" name=""/>
          <p:cNvSpPr/>
          <p:nvPr/>
        </p:nvSpPr>
        <p:spPr>
          <a:xfrm>
            <a:off x="5203317" y="2834925"/>
            <a:ext cx="820902" cy="517874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방문</a:t>
            </a:r>
            <a:r>
              <a:rPr lang="en-US" altLang="ko-KR" sz="1000">
                <a:solidFill>
                  <a:schemeClr val="tx1"/>
                </a:solidFill>
              </a:rPr>
              <a:t>,</a:t>
            </a:r>
            <a:r>
              <a:rPr lang="ko-KR" altLang="en-US" sz="1000">
                <a:solidFill>
                  <a:schemeClr val="tx1"/>
                </a:solidFill>
              </a:rPr>
              <a:t> 우편</a:t>
            </a: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신청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2" name=""/>
          <p:cNvSpPr/>
          <p:nvPr/>
        </p:nvSpPr>
        <p:spPr>
          <a:xfrm>
            <a:off x="5087874" y="3591021"/>
            <a:ext cx="1008126" cy="216027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민원등록접수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4" name=""/>
          <p:cNvSpPr/>
          <p:nvPr/>
        </p:nvSpPr>
        <p:spPr>
          <a:xfrm>
            <a:off x="5030724" y="4147947"/>
            <a:ext cx="1116140" cy="486060"/>
          </a:xfrm>
          <a:prstGeom prst="diamond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보완여부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95" name=""/>
          <p:cNvSpPr/>
          <p:nvPr/>
        </p:nvSpPr>
        <p:spPr>
          <a:xfrm>
            <a:off x="5087874" y="4743593"/>
            <a:ext cx="1008126" cy="216027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신청민원접수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6" name=""/>
          <p:cNvSpPr/>
          <p:nvPr/>
        </p:nvSpPr>
        <p:spPr>
          <a:xfrm>
            <a:off x="5087874" y="5126143"/>
            <a:ext cx="1008126" cy="216027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처리부서배정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7" name=""/>
          <p:cNvSpPr/>
          <p:nvPr/>
        </p:nvSpPr>
        <p:spPr>
          <a:xfrm>
            <a:off x="4061745" y="4579025"/>
            <a:ext cx="612076" cy="391036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알림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8" name=""/>
          <p:cNvSpPr/>
          <p:nvPr/>
        </p:nvSpPr>
        <p:spPr>
          <a:xfrm>
            <a:off x="4115752" y="5449587"/>
            <a:ext cx="504063" cy="486060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A0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99" name=""/>
          <p:cNvSpPr/>
          <p:nvPr/>
        </p:nvSpPr>
        <p:spPr>
          <a:xfrm>
            <a:off x="5339905" y="5449587"/>
            <a:ext cx="504063" cy="486060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A2</a:t>
            </a:r>
            <a:endParaRPr lang="en-US" altLang="ko-KR" sz="1100">
              <a:solidFill>
                <a:schemeClr val="tx1"/>
              </a:solidFill>
            </a:endParaRPr>
          </a:p>
        </p:txBody>
      </p:sp>
      <p:cxnSp>
        <p:nvCxnSpPr>
          <p:cNvPr id="100" name=""/>
          <p:cNvCxnSpPr>
            <a:stCxn id="91" idx="2"/>
            <a:endCxn id="92" idx="0"/>
          </p:cNvCxnSpPr>
          <p:nvPr/>
        </p:nvCxnSpPr>
        <p:spPr>
          <a:xfrm rot="5400000">
            <a:off x="5483742" y="3460994"/>
            <a:ext cx="238221" cy="218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"/>
          <p:cNvCxnSpPr>
            <a:stCxn id="90" idx="2"/>
            <a:endCxn id="92" idx="2"/>
          </p:cNvCxnSpPr>
          <p:nvPr/>
        </p:nvCxnSpPr>
        <p:spPr>
          <a:xfrm rot="5400000" flipV="1">
            <a:off x="4977763" y="3192874"/>
            <a:ext cx="454248" cy="774100"/>
          </a:xfrm>
          <a:prstGeom prst="bentConnector3">
            <a:avLst>
              <a:gd name="adj1" fmla="val 1298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"/>
          <p:cNvCxnSpPr>
            <a:stCxn id="92" idx="2"/>
            <a:endCxn id="94" idx="0"/>
          </p:cNvCxnSpPr>
          <p:nvPr/>
        </p:nvCxnSpPr>
        <p:spPr>
          <a:xfrm rot="5400000">
            <a:off x="5419916" y="3975926"/>
            <a:ext cx="340899" cy="3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"/>
          <p:cNvCxnSpPr>
            <a:stCxn id="94" idx="2"/>
            <a:endCxn id="95" idx="0"/>
          </p:cNvCxnSpPr>
          <p:nvPr/>
        </p:nvCxnSpPr>
        <p:spPr>
          <a:xfrm rot="16200000" flipH="1">
            <a:off x="5535573" y="4687229"/>
            <a:ext cx="109585" cy="3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"/>
          <p:cNvCxnSpPr>
            <a:stCxn id="95" idx="2"/>
            <a:endCxn id="96" idx="0"/>
          </p:cNvCxnSpPr>
          <p:nvPr/>
        </p:nvCxnSpPr>
        <p:spPr>
          <a:xfrm rot="16200000" flipH="1">
            <a:off x="5508675" y="5042881"/>
            <a:ext cx="1665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"/>
          <p:cNvCxnSpPr>
            <a:stCxn id="96" idx="2"/>
            <a:endCxn id="99" idx="0"/>
          </p:cNvCxnSpPr>
          <p:nvPr/>
        </p:nvCxnSpPr>
        <p:spPr>
          <a:xfrm rot="16200000" flipH="1">
            <a:off x="5538228" y="5395878"/>
            <a:ext cx="1074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"/>
          <p:cNvCxnSpPr>
            <a:stCxn id="94" idx="1"/>
            <a:endCxn id="97" idx="0"/>
          </p:cNvCxnSpPr>
          <p:nvPr/>
        </p:nvCxnSpPr>
        <p:spPr>
          <a:xfrm flipH="1">
            <a:off x="4367784" y="4390978"/>
            <a:ext cx="662940" cy="1880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"/>
          <p:cNvCxnSpPr>
            <a:stCxn id="97" idx="2"/>
            <a:endCxn id="98" idx="0"/>
          </p:cNvCxnSpPr>
          <p:nvPr/>
        </p:nvCxnSpPr>
        <p:spPr>
          <a:xfrm rot="16200000" flipH="1">
            <a:off x="4128021" y="5209824"/>
            <a:ext cx="479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"/>
          <p:cNvSpPr/>
          <p:nvPr/>
        </p:nvSpPr>
        <p:spPr>
          <a:xfrm>
            <a:off x="7572185" y="2366867"/>
            <a:ext cx="1201651" cy="216027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처리담당자배정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1" name=""/>
          <p:cNvSpPr/>
          <p:nvPr/>
        </p:nvSpPr>
        <p:spPr>
          <a:xfrm>
            <a:off x="7956984" y="2663428"/>
            <a:ext cx="432054" cy="406622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chemeClr val="tx1"/>
                </a:solidFill>
              </a:rPr>
              <a:t>A5</a:t>
            </a:r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12" name=""/>
          <p:cNvSpPr/>
          <p:nvPr/>
        </p:nvSpPr>
        <p:spPr>
          <a:xfrm>
            <a:off x="7956984" y="3225688"/>
            <a:ext cx="432054" cy="406622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800">
              <a:solidFill>
                <a:schemeClr val="tx1"/>
              </a:solidFill>
            </a:endParaRPr>
          </a:p>
        </p:txBody>
      </p:sp>
      <p:cxnSp>
        <p:nvCxnSpPr>
          <p:cNvPr id="113" name=""/>
          <p:cNvCxnSpPr>
            <a:stCxn id="112" idx="2"/>
            <a:endCxn id="112" idx="6"/>
          </p:cNvCxnSpPr>
          <p:nvPr/>
        </p:nvCxnSpPr>
        <p:spPr>
          <a:xfrm>
            <a:off x="7956984" y="3429000"/>
            <a:ext cx="432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"/>
          <p:cNvCxnSpPr>
            <a:stCxn id="112" idx="0"/>
            <a:endCxn id="112" idx="4"/>
          </p:cNvCxnSpPr>
          <p:nvPr/>
        </p:nvCxnSpPr>
        <p:spPr>
          <a:xfrm rot="16200000" flipH="1">
            <a:off x="7969700" y="3429000"/>
            <a:ext cx="406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"/>
          <p:cNvSpPr/>
          <p:nvPr/>
        </p:nvSpPr>
        <p:spPr>
          <a:xfrm>
            <a:off x="6661731" y="3533608"/>
            <a:ext cx="1008126" cy="216027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구비서류 조회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7" name=""/>
          <p:cNvSpPr/>
          <p:nvPr/>
        </p:nvSpPr>
        <p:spPr>
          <a:xfrm>
            <a:off x="7633991" y="4336018"/>
            <a:ext cx="1116140" cy="486060"/>
          </a:xfrm>
          <a:prstGeom prst="diamond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적합여부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118" name=""/>
          <p:cNvSpPr/>
          <p:nvPr/>
        </p:nvSpPr>
        <p:spPr>
          <a:xfrm>
            <a:off x="6773121" y="4976571"/>
            <a:ext cx="785347" cy="188245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반려처리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9" name=""/>
          <p:cNvSpPr/>
          <p:nvPr/>
        </p:nvSpPr>
        <p:spPr>
          <a:xfrm>
            <a:off x="7804490" y="4975333"/>
            <a:ext cx="785347" cy="188245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보완처리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0" name=""/>
          <p:cNvSpPr/>
          <p:nvPr/>
        </p:nvSpPr>
        <p:spPr>
          <a:xfrm>
            <a:off x="8731081" y="4982475"/>
            <a:ext cx="785347" cy="188245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허가처리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1" name=""/>
          <p:cNvSpPr/>
          <p:nvPr/>
        </p:nvSpPr>
        <p:spPr>
          <a:xfrm>
            <a:off x="7886116" y="5355764"/>
            <a:ext cx="637045" cy="358902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알림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2" name=""/>
          <p:cNvSpPr/>
          <p:nvPr/>
        </p:nvSpPr>
        <p:spPr>
          <a:xfrm>
            <a:off x="7998137" y="5891070"/>
            <a:ext cx="432054" cy="406622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chemeClr val="tx1"/>
                </a:solidFill>
              </a:rPr>
              <a:t>B1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3" name=""/>
          <p:cNvSpPr/>
          <p:nvPr/>
        </p:nvSpPr>
        <p:spPr>
          <a:xfrm>
            <a:off x="10088524" y="5935648"/>
            <a:ext cx="432054" cy="406622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chemeClr val="tx1"/>
                </a:solidFill>
              </a:rPr>
              <a:t>B2</a:t>
            </a:r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24" name=""/>
          <p:cNvSpPr/>
          <p:nvPr/>
        </p:nvSpPr>
        <p:spPr>
          <a:xfrm>
            <a:off x="11307656" y="5935648"/>
            <a:ext cx="432054" cy="406622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chemeClr val="tx1"/>
                </a:solidFill>
              </a:rPr>
              <a:t>B3</a:t>
            </a:r>
            <a:endParaRPr lang="en-US" altLang="ko-KR" sz="800">
              <a:solidFill>
                <a:schemeClr val="tx1"/>
              </a:solidFill>
            </a:endParaRPr>
          </a:p>
        </p:txBody>
      </p:sp>
      <p:cxnSp>
        <p:nvCxnSpPr>
          <p:cNvPr id="125" name=""/>
          <p:cNvCxnSpPr>
            <a:stCxn id="116" idx="3"/>
            <a:endCxn id="112" idx="2"/>
          </p:cNvCxnSpPr>
          <p:nvPr/>
        </p:nvCxnSpPr>
        <p:spPr>
          <a:xfrm flipV="1">
            <a:off x="7669858" y="3429000"/>
            <a:ext cx="287126" cy="2126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"/>
          <p:cNvCxnSpPr>
            <a:stCxn id="109" idx="2"/>
            <a:endCxn id="111" idx="0"/>
          </p:cNvCxnSpPr>
          <p:nvPr/>
        </p:nvCxnSpPr>
        <p:spPr>
          <a:xfrm rot="16200000" flipH="1">
            <a:off x="8132744" y="2623161"/>
            <a:ext cx="805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"/>
          <p:cNvCxnSpPr>
            <a:endCxn id="109" idx="0"/>
          </p:cNvCxnSpPr>
          <p:nvPr/>
        </p:nvCxnSpPr>
        <p:spPr>
          <a:xfrm rot="16200000" flipH="1">
            <a:off x="8141507" y="2335363"/>
            <a:ext cx="63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"/>
          <p:cNvCxnSpPr>
            <a:stCxn id="111" idx="4"/>
            <a:endCxn id="19" idx="0"/>
          </p:cNvCxnSpPr>
          <p:nvPr/>
        </p:nvCxnSpPr>
        <p:spPr>
          <a:xfrm rot="16200000" flipH="1">
            <a:off x="7819803" y="3423258"/>
            <a:ext cx="718994" cy="12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"/>
          <p:cNvCxnSpPr>
            <a:stCxn id="19" idx="2"/>
            <a:endCxn id="117" idx="0"/>
          </p:cNvCxnSpPr>
          <p:nvPr/>
        </p:nvCxnSpPr>
        <p:spPr>
          <a:xfrm rot="16200000" flipH="1">
            <a:off x="8094789" y="4238746"/>
            <a:ext cx="188071" cy="6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"/>
          <p:cNvCxnSpPr>
            <a:stCxn id="117" idx="1"/>
            <a:endCxn id="118" idx="0"/>
          </p:cNvCxnSpPr>
          <p:nvPr/>
        </p:nvCxnSpPr>
        <p:spPr>
          <a:xfrm flipH="1">
            <a:off x="7165794" y="4579048"/>
            <a:ext cx="468196" cy="397523"/>
          </a:xfrm>
          <a:prstGeom prst="bentConnector2">
            <a:avLst/>
          </a:prstGeom>
          <a:ln>
            <a:solidFill>
              <a:schemeClr val="dk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"/>
          <p:cNvCxnSpPr>
            <a:stCxn id="117" idx="3"/>
            <a:endCxn id="120" idx="0"/>
          </p:cNvCxnSpPr>
          <p:nvPr/>
        </p:nvCxnSpPr>
        <p:spPr>
          <a:xfrm>
            <a:off x="8750131" y="4579048"/>
            <a:ext cx="373623" cy="4034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"/>
          <p:cNvCxnSpPr>
            <a:stCxn id="117" idx="3"/>
            <a:endCxn id="29" idx="0"/>
          </p:cNvCxnSpPr>
          <p:nvPr/>
        </p:nvCxnSpPr>
        <p:spPr>
          <a:xfrm>
            <a:off x="8750131" y="4579048"/>
            <a:ext cx="1554421" cy="132232"/>
          </a:xfrm>
          <a:prstGeom prst="bentConnector2">
            <a:avLst/>
          </a:prstGeom>
          <a:ln>
            <a:solidFill>
              <a:schemeClr val="dk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"/>
          <p:cNvCxnSpPr>
            <a:stCxn id="29" idx="3"/>
            <a:endCxn id="124" idx="0"/>
          </p:cNvCxnSpPr>
          <p:nvPr/>
        </p:nvCxnSpPr>
        <p:spPr>
          <a:xfrm>
            <a:off x="10867765" y="4893666"/>
            <a:ext cx="655918" cy="10419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"/>
          <p:cNvCxnSpPr>
            <a:stCxn id="28" idx="2"/>
            <a:endCxn id="123" idx="0"/>
          </p:cNvCxnSpPr>
          <p:nvPr/>
        </p:nvCxnSpPr>
        <p:spPr>
          <a:xfrm rot="16200000" flipH="1">
            <a:off x="10214361" y="5845458"/>
            <a:ext cx="170854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"/>
          <p:cNvCxnSpPr>
            <a:stCxn id="27" idx="2"/>
            <a:endCxn id="28" idx="0"/>
          </p:cNvCxnSpPr>
          <p:nvPr/>
        </p:nvCxnSpPr>
        <p:spPr>
          <a:xfrm rot="16200000" flipH="1">
            <a:off x="10245436" y="5499177"/>
            <a:ext cx="991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"/>
          <p:cNvCxnSpPr>
            <a:stCxn id="29" idx="2"/>
            <a:endCxn id="29" idx="2"/>
          </p:cNvCxnSpPr>
          <p:nvPr/>
        </p:nvCxnSpPr>
        <p:spPr>
          <a:xfrm>
            <a:off x="10304552" y="5076051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"/>
          <p:cNvCxnSpPr>
            <a:stCxn id="29" idx="2"/>
            <a:endCxn id="27" idx="0"/>
          </p:cNvCxnSpPr>
          <p:nvPr/>
        </p:nvCxnSpPr>
        <p:spPr>
          <a:xfrm rot="5400000">
            <a:off x="10221035" y="5150042"/>
            <a:ext cx="157508" cy="9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"/>
          <p:cNvCxnSpPr>
            <a:stCxn id="117" idx="2"/>
            <a:endCxn id="119" idx="0"/>
          </p:cNvCxnSpPr>
          <p:nvPr/>
        </p:nvCxnSpPr>
        <p:spPr>
          <a:xfrm rot="16200000" flipH="1">
            <a:off x="8117985" y="4896154"/>
            <a:ext cx="153254" cy="5103"/>
          </a:xfrm>
          <a:prstGeom prst="straightConnector1">
            <a:avLst/>
          </a:prstGeom>
          <a:ln>
            <a:solidFill>
              <a:schemeClr val="accent1">
                <a:satMod val="10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"/>
          <p:cNvCxnSpPr>
            <a:stCxn id="119" idx="2"/>
            <a:endCxn id="121" idx="0"/>
          </p:cNvCxnSpPr>
          <p:nvPr/>
        </p:nvCxnSpPr>
        <p:spPr>
          <a:xfrm rot="16200000" flipH="1">
            <a:off x="8104808" y="5255934"/>
            <a:ext cx="192186" cy="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"/>
          <p:cNvCxnSpPr>
            <a:stCxn id="121" idx="2"/>
            <a:endCxn id="122" idx="0"/>
          </p:cNvCxnSpPr>
          <p:nvPr/>
        </p:nvCxnSpPr>
        <p:spPr>
          <a:xfrm rot="16200000" flipH="1">
            <a:off x="8121200" y="5798106"/>
            <a:ext cx="176403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"/>
          <p:cNvSpPr/>
          <p:nvPr/>
        </p:nvSpPr>
        <p:spPr>
          <a:xfrm>
            <a:off x="8908367" y="5846065"/>
            <a:ext cx="432054" cy="406622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chemeClr val="tx1"/>
                </a:solidFill>
              </a:rPr>
              <a:t>A5</a:t>
            </a:r>
            <a:endParaRPr lang="en-US" altLang="ko-KR" sz="800">
              <a:solidFill>
                <a:schemeClr val="tx1"/>
              </a:solidFill>
            </a:endParaRPr>
          </a:p>
        </p:txBody>
      </p:sp>
      <p:cxnSp>
        <p:nvCxnSpPr>
          <p:cNvPr id="143" name=""/>
          <p:cNvCxnSpPr>
            <a:stCxn id="120" idx="2"/>
            <a:endCxn id="142" idx="0"/>
          </p:cNvCxnSpPr>
          <p:nvPr/>
        </p:nvCxnSpPr>
        <p:spPr>
          <a:xfrm rot="16200000" flipH="1">
            <a:off x="8786402" y="5508072"/>
            <a:ext cx="675345" cy="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"/>
          <p:cNvSpPr txBox="1"/>
          <p:nvPr/>
        </p:nvSpPr>
        <p:spPr>
          <a:xfrm>
            <a:off x="10043210" y="4545400"/>
            <a:ext cx="249505" cy="215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"/>
              <a:t>Y</a:t>
            </a:r>
            <a:endParaRPr lang="en-US" altLang="ko-KR" sz="800"/>
          </a:p>
        </p:txBody>
      </p:sp>
      <p:sp>
        <p:nvSpPr>
          <p:cNvPr id="145" name=""/>
          <p:cNvSpPr txBox="1"/>
          <p:nvPr/>
        </p:nvSpPr>
        <p:spPr>
          <a:xfrm>
            <a:off x="10867765" y="4645175"/>
            <a:ext cx="266319" cy="2117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"/>
              <a:t>N</a:t>
            </a:r>
            <a:endParaRPr lang="en-US" altLang="ko-KR" sz="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227647" y="188595"/>
          <a:ext cx="11736704" cy="64801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19329"/>
                <a:gridCol w="864108"/>
                <a:gridCol w="936117"/>
                <a:gridCol w="1008126"/>
                <a:gridCol w="4857782"/>
                <a:gridCol w="1675621"/>
                <a:gridCol w="1675621"/>
              </a:tblGrid>
              <a:tr h="116840">
                <a:tc gridSpan="7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300" b="0" spc="0">
                          <a:solidFill>
                            <a:schemeClr val="tx1"/>
                          </a:solidFill>
                        </a:rPr>
                        <a:t>업무흐름도</a:t>
                      </a:r>
                      <a:endParaRPr lang="ko-KR" altLang="en-US" sz="1300" b="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5655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 b="0" spc="0"/>
                        <a:t>업무구조</a:t>
                      </a:r>
                      <a:endParaRPr lang="ko-KR" altLang="en-US" sz="900" b="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 b="0" spc="0"/>
                        <a:t>허가심사</a:t>
                      </a:r>
                      <a:endParaRPr lang="ko-KR" altLang="en-US" sz="900" b="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 b="0" spc="0"/>
                        <a:t>허가심사</a:t>
                      </a:r>
                      <a:endParaRPr lang="ko-KR" altLang="en-US" sz="900" b="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 b="0" spc="0"/>
                        <a:t>업무흐름</a:t>
                      </a:r>
                      <a:r>
                        <a:rPr lang="en-US" altLang="ko-KR" sz="900" b="0" spc="0"/>
                        <a:t>ID</a:t>
                      </a:r>
                      <a:endParaRPr lang="en-US" altLang="ko-KR" sz="900" b="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900" b="0" spc="0"/>
                        <a:t>PRF-</a:t>
                      </a:r>
                      <a:r>
                        <a:rPr lang="ko-KR" altLang="en-US" sz="900" b="0" spc="0"/>
                        <a:t>허가심사</a:t>
                      </a:r>
                      <a:r>
                        <a:rPr lang="en-US" altLang="ko-KR" sz="900" b="0" spc="0"/>
                        <a:t>-001_</a:t>
                      </a:r>
                      <a:r>
                        <a:rPr lang="ko-KR" altLang="en-US" sz="900" b="0" spc="0"/>
                        <a:t>제조</a:t>
                      </a:r>
                      <a:r>
                        <a:rPr lang="en-US" altLang="ko-KR" sz="900" b="0" spc="0"/>
                        <a:t>(</a:t>
                      </a:r>
                      <a:r>
                        <a:rPr lang="ko-KR" altLang="en-US" sz="900" b="0" spc="0"/>
                        <a:t>수입</a:t>
                      </a:r>
                      <a:r>
                        <a:rPr lang="en-US" altLang="ko-KR" sz="900" b="0" spc="0"/>
                        <a:t>)</a:t>
                      </a:r>
                      <a:r>
                        <a:rPr lang="ko-KR" altLang="en-US" sz="900" b="0" spc="0"/>
                        <a:t>업허가</a:t>
                      </a:r>
                      <a:endParaRPr lang="ko-KR" altLang="en-US" sz="900" b="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 b="0" spc="0"/>
                        <a:t>승인자</a:t>
                      </a:r>
                      <a:endParaRPr lang="ko-KR" altLang="en-US" sz="900" b="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900" b="0" spc="0"/>
                        <a:t>이미라</a:t>
                      </a:r>
                      <a:endParaRPr lang="ko-KR" altLang="en-US" sz="900" b="0" spc="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227648" y="948309"/>
          <a:ext cx="11736702" cy="54882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12234"/>
                <a:gridCol w="2388171"/>
                <a:gridCol w="5436297"/>
              </a:tblGrid>
              <a:tr h="223202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 b="0" spc="0">
                          <a:solidFill>
                            <a:schemeClr val="tx1"/>
                          </a:solidFill>
                        </a:rPr>
                        <a:t>민원인</a:t>
                      </a:r>
                      <a:endParaRPr lang="ko-KR" altLang="en-US" sz="1100" b="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 b="0" spc="0">
                          <a:solidFill>
                            <a:schemeClr val="tx1"/>
                          </a:solidFill>
                        </a:rPr>
                        <a:t>의약품안전관리</a:t>
                      </a:r>
                      <a:endParaRPr lang="ko-KR" altLang="en-US" sz="1100" b="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23202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 b="0" spc="0">
                          <a:solidFill>
                            <a:schemeClr val="tx1"/>
                          </a:solidFill>
                        </a:rPr>
                        <a:t>민원관리</a:t>
                      </a:r>
                      <a:endParaRPr lang="ko-KR" altLang="en-US" sz="1100" b="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 b="0" spc="0">
                          <a:solidFill>
                            <a:schemeClr val="tx1"/>
                          </a:solidFill>
                        </a:rPr>
                        <a:t>행정포탈</a:t>
                      </a:r>
                      <a:endParaRPr lang="ko-KR" altLang="en-US" sz="1100" b="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496243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"/>
          <p:cNvSpPr/>
          <p:nvPr/>
        </p:nvSpPr>
        <p:spPr>
          <a:xfrm>
            <a:off x="911362" y="2222849"/>
            <a:ext cx="1224153" cy="360045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보완완료</a:t>
            </a:r>
            <a:r>
              <a:rPr lang="en-US" altLang="ko-KR" sz="1000">
                <a:solidFill>
                  <a:schemeClr val="tx1"/>
                </a:solidFill>
              </a:rPr>
              <a:t>(1</a:t>
            </a:r>
            <a:r>
              <a:rPr lang="ko-KR" altLang="en-US" sz="1000">
                <a:solidFill>
                  <a:schemeClr val="tx1"/>
                </a:solidFill>
              </a:rPr>
              <a:t>차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(1</a:t>
            </a:r>
            <a:r>
              <a:rPr lang="ko-KR" altLang="en-US" sz="1000">
                <a:solidFill>
                  <a:schemeClr val="tx1"/>
                </a:solidFill>
              </a:rPr>
              <a:t>차보완연기가능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911362" y="3332373"/>
            <a:ext cx="1224153" cy="360045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보완완료</a:t>
            </a:r>
            <a:r>
              <a:rPr lang="en-US" altLang="ko-KR" sz="1000">
                <a:solidFill>
                  <a:schemeClr val="tx1"/>
                </a:solidFill>
              </a:rPr>
              <a:t>(2</a:t>
            </a:r>
            <a:r>
              <a:rPr lang="ko-KR" altLang="en-US" sz="1000">
                <a:solidFill>
                  <a:schemeClr val="tx1"/>
                </a:solidFill>
              </a:rPr>
              <a:t>차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9" name=""/>
          <p:cNvSpPr/>
          <p:nvPr/>
        </p:nvSpPr>
        <p:spPr>
          <a:xfrm>
            <a:off x="911351" y="4365117"/>
            <a:ext cx="1224153" cy="360045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면허세납부</a:t>
            </a:r>
            <a:endParaRPr lang="ko-KR" altLang="en-US" sz="8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800">
                <a:solidFill>
                  <a:schemeClr val="tx1"/>
                </a:solidFill>
              </a:rPr>
              <a:t>(</a:t>
            </a:r>
            <a:r>
              <a:rPr lang="ko-KR" altLang="en-US" sz="800">
                <a:solidFill>
                  <a:schemeClr val="tx1"/>
                </a:solidFill>
              </a:rPr>
              <a:t>자진시녹</a:t>
            </a:r>
            <a:r>
              <a:rPr lang="en-US" altLang="ko-KR" sz="800">
                <a:solidFill>
                  <a:schemeClr val="tx1"/>
                </a:solidFill>
              </a:rPr>
              <a:t>,</a:t>
            </a:r>
            <a:r>
              <a:rPr lang="ko-KR" altLang="en-US" sz="800">
                <a:solidFill>
                  <a:schemeClr val="tx1"/>
                </a:solidFill>
              </a:rPr>
              <a:t> 위텍스결재</a:t>
            </a:r>
            <a:r>
              <a:rPr lang="en-US" altLang="ko-KR" sz="800">
                <a:solidFill>
                  <a:schemeClr val="tx1"/>
                </a:solidFill>
              </a:rPr>
              <a:t>)</a:t>
            </a:r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" name=""/>
          <p:cNvSpPr/>
          <p:nvPr/>
        </p:nvSpPr>
        <p:spPr>
          <a:xfrm>
            <a:off x="911352" y="5085207"/>
            <a:ext cx="1224153" cy="360045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허가증발급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" name=""/>
          <p:cNvSpPr/>
          <p:nvPr/>
        </p:nvSpPr>
        <p:spPr>
          <a:xfrm>
            <a:off x="911352" y="5589270"/>
            <a:ext cx="1224153" cy="360045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반려처리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7320153" y="2726912"/>
            <a:ext cx="504063" cy="486060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A5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15" name=""/>
          <p:cNvSpPr/>
          <p:nvPr/>
        </p:nvSpPr>
        <p:spPr>
          <a:xfrm>
            <a:off x="7068121" y="2186845"/>
            <a:ext cx="1008126" cy="216027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보완요청</a:t>
            </a:r>
            <a:r>
              <a:rPr lang="en-US" altLang="ko-KR" sz="1000">
                <a:solidFill>
                  <a:schemeClr val="tx1"/>
                </a:solidFill>
              </a:rPr>
              <a:t>(1</a:t>
            </a:r>
            <a:r>
              <a:rPr lang="ko-KR" altLang="en-US" sz="1000">
                <a:solidFill>
                  <a:schemeClr val="tx1"/>
                </a:solidFill>
              </a:rPr>
              <a:t>차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7" name=""/>
          <p:cNvSpPr/>
          <p:nvPr/>
        </p:nvSpPr>
        <p:spPr>
          <a:xfrm>
            <a:off x="7320153" y="3627024"/>
            <a:ext cx="504063" cy="486060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A5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7068121" y="3320986"/>
            <a:ext cx="1008126" cy="216027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보완요청</a:t>
            </a:r>
            <a:r>
              <a:rPr lang="en-US" altLang="ko-KR" sz="1000">
                <a:solidFill>
                  <a:schemeClr val="tx1"/>
                </a:solidFill>
              </a:rPr>
              <a:t>(2</a:t>
            </a:r>
            <a:r>
              <a:rPr lang="ko-KR" altLang="en-US" sz="1000">
                <a:solidFill>
                  <a:schemeClr val="tx1"/>
                </a:solidFill>
              </a:rPr>
              <a:t>차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9" name=""/>
          <p:cNvSpPr/>
          <p:nvPr/>
        </p:nvSpPr>
        <p:spPr>
          <a:xfrm>
            <a:off x="7068122" y="4293108"/>
            <a:ext cx="1008126" cy="216027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승인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7068122" y="4725162"/>
            <a:ext cx="1008126" cy="360045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면허세</a:t>
            </a: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자진신고요청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1" name=""/>
          <p:cNvSpPr/>
          <p:nvPr/>
        </p:nvSpPr>
        <p:spPr>
          <a:xfrm>
            <a:off x="7320153" y="1574768"/>
            <a:ext cx="504063" cy="486060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B1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9891701" y="2060829"/>
            <a:ext cx="504063" cy="486060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B2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23" name=""/>
          <p:cNvSpPr/>
          <p:nvPr/>
        </p:nvSpPr>
        <p:spPr>
          <a:xfrm>
            <a:off x="11019620" y="2051828"/>
            <a:ext cx="504063" cy="486060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B3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24" name=""/>
          <p:cNvSpPr/>
          <p:nvPr/>
        </p:nvSpPr>
        <p:spPr>
          <a:xfrm>
            <a:off x="9636895" y="2753916"/>
            <a:ext cx="1008126" cy="216027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약식결재</a:t>
            </a:r>
            <a:r>
              <a:rPr lang="en-US" altLang="ko-KR" sz="1000">
                <a:solidFill>
                  <a:schemeClr val="tx1"/>
                </a:solidFill>
              </a:rPr>
              <a:t>(</a:t>
            </a:r>
            <a:r>
              <a:rPr lang="ko-KR" altLang="en-US" sz="1000">
                <a:solidFill>
                  <a:schemeClr val="tx1"/>
                </a:solidFill>
              </a:rPr>
              <a:t>공통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25" name=""/>
          <p:cNvSpPr/>
          <p:nvPr/>
        </p:nvSpPr>
        <p:spPr>
          <a:xfrm>
            <a:off x="9588436" y="3320987"/>
            <a:ext cx="1116140" cy="486060"/>
          </a:xfrm>
          <a:prstGeom prst="diamond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결재여부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26" name=""/>
          <p:cNvSpPr/>
          <p:nvPr/>
        </p:nvSpPr>
        <p:spPr>
          <a:xfrm>
            <a:off x="9642444" y="4005071"/>
            <a:ext cx="1008126" cy="216027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시설조사결과통보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7" name=""/>
          <p:cNvSpPr/>
          <p:nvPr/>
        </p:nvSpPr>
        <p:spPr>
          <a:xfrm>
            <a:off x="9642444" y="4293108"/>
            <a:ext cx="1008126" cy="216027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시설조사결과접수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8" name=""/>
          <p:cNvSpPr/>
          <p:nvPr/>
        </p:nvSpPr>
        <p:spPr>
          <a:xfrm>
            <a:off x="9642444" y="4617148"/>
            <a:ext cx="1008126" cy="216027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서류검토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9" name=""/>
          <p:cNvSpPr/>
          <p:nvPr/>
        </p:nvSpPr>
        <p:spPr>
          <a:xfrm>
            <a:off x="9615442" y="5103209"/>
            <a:ext cx="1116140" cy="486060"/>
          </a:xfrm>
          <a:prstGeom prst="diamond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</a:rPr>
              <a:t>허가여부</a:t>
            </a:r>
            <a:endParaRPr lang="ko-KR" altLang="en-US" sz="700">
              <a:solidFill>
                <a:schemeClr val="tx1"/>
              </a:solidFill>
            </a:endParaRPr>
          </a:p>
        </p:txBody>
      </p:sp>
      <p:cxnSp>
        <p:nvCxnSpPr>
          <p:cNvPr id="30" name=""/>
          <p:cNvCxnSpPr>
            <a:stCxn id="22" idx="4"/>
            <a:endCxn id="24" idx="0"/>
          </p:cNvCxnSpPr>
          <p:nvPr/>
        </p:nvCxnSpPr>
        <p:spPr>
          <a:xfrm rot="5400000">
            <a:off x="10038832" y="2649016"/>
            <a:ext cx="207026" cy="2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"/>
          <p:cNvCxnSpPr>
            <a:stCxn id="7" idx="2"/>
          </p:cNvCxnSpPr>
          <p:nvPr/>
        </p:nvCxnSpPr>
        <p:spPr>
          <a:xfrm rot="16200000" flipH="1">
            <a:off x="4282279" y="-175945"/>
            <a:ext cx="279034" cy="57967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>
            <a:stCxn id="8" idx="2"/>
          </p:cNvCxnSpPr>
          <p:nvPr/>
        </p:nvCxnSpPr>
        <p:spPr>
          <a:xfrm rot="16200000" flipH="1">
            <a:off x="4364482" y="851375"/>
            <a:ext cx="114629" cy="57967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>
            <a:stCxn id="9" idx="2"/>
            <a:endCxn id="10" idx="0"/>
          </p:cNvCxnSpPr>
          <p:nvPr/>
        </p:nvCxnSpPr>
        <p:spPr>
          <a:xfrm rot="16200000" flipH="1">
            <a:off x="1343406" y="4905184"/>
            <a:ext cx="3600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>
            <a:stCxn id="29" idx="2"/>
            <a:endCxn id="11" idx="3"/>
          </p:cNvCxnSpPr>
          <p:nvPr/>
        </p:nvCxnSpPr>
        <p:spPr>
          <a:xfrm rot="5400000">
            <a:off x="6064497" y="1660277"/>
            <a:ext cx="180022" cy="80380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19" idx="2"/>
            <a:endCxn id="20" idx="0"/>
          </p:cNvCxnSpPr>
          <p:nvPr/>
        </p:nvCxnSpPr>
        <p:spPr>
          <a:xfrm rot="5400000">
            <a:off x="7464171" y="4617148"/>
            <a:ext cx="2160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17" idx="4"/>
            <a:endCxn id="19" idx="0"/>
          </p:cNvCxnSpPr>
          <p:nvPr/>
        </p:nvCxnSpPr>
        <p:spPr>
          <a:xfrm rot="16200000" flipH="1">
            <a:off x="7482173" y="4203096"/>
            <a:ext cx="18002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"/>
          <p:cNvCxnSpPr>
            <a:stCxn id="13" idx="4"/>
            <a:endCxn id="18" idx="0"/>
          </p:cNvCxnSpPr>
          <p:nvPr/>
        </p:nvCxnSpPr>
        <p:spPr>
          <a:xfrm rot="16200000" flipH="1">
            <a:off x="7518177" y="3266979"/>
            <a:ext cx="1080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>
            <a:stCxn id="21" idx="4"/>
            <a:endCxn id="15" idx="0"/>
          </p:cNvCxnSpPr>
          <p:nvPr/>
        </p:nvCxnSpPr>
        <p:spPr>
          <a:xfrm rot="5400000">
            <a:off x="7509176" y="2123836"/>
            <a:ext cx="12601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>
            <a:stCxn id="15" idx="1"/>
            <a:endCxn id="7" idx="3"/>
          </p:cNvCxnSpPr>
          <p:nvPr/>
        </p:nvCxnSpPr>
        <p:spPr>
          <a:xfrm flipH="1">
            <a:off x="2135515" y="2294858"/>
            <a:ext cx="4932605" cy="108013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satMod val="10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>
            <a:stCxn id="24" idx="2"/>
            <a:endCxn id="25" idx="0"/>
          </p:cNvCxnSpPr>
          <p:nvPr/>
        </p:nvCxnSpPr>
        <p:spPr>
          <a:xfrm rot="16200000" flipH="1">
            <a:off x="9968210" y="3142691"/>
            <a:ext cx="351043" cy="5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"/>
          <p:cNvCxnSpPr>
            <a:stCxn id="25" idx="2"/>
            <a:endCxn id="26" idx="0"/>
          </p:cNvCxnSpPr>
          <p:nvPr/>
        </p:nvCxnSpPr>
        <p:spPr>
          <a:xfrm rot="16200000" flipH="1">
            <a:off x="10047494" y="3906059"/>
            <a:ext cx="19802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"/>
          <p:cNvCxnSpPr>
            <a:stCxn id="28" idx="2"/>
            <a:endCxn id="29" idx="0"/>
          </p:cNvCxnSpPr>
          <p:nvPr/>
        </p:nvCxnSpPr>
        <p:spPr>
          <a:xfrm rot="16200000" flipH="1">
            <a:off x="10024992" y="4954689"/>
            <a:ext cx="270033" cy="27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>
            <a:stCxn id="18" idx="1"/>
            <a:endCxn id="8" idx="3"/>
          </p:cNvCxnSpPr>
          <p:nvPr/>
        </p:nvCxnSpPr>
        <p:spPr>
          <a:xfrm flipH="1">
            <a:off x="2135515" y="3429000"/>
            <a:ext cx="4932606" cy="83395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satMod val="10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"/>
          <p:cNvCxnSpPr>
            <a:stCxn id="20" idx="1"/>
            <a:endCxn id="9" idx="3"/>
          </p:cNvCxnSpPr>
          <p:nvPr/>
        </p:nvCxnSpPr>
        <p:spPr>
          <a:xfrm flipH="1" flipV="1">
            <a:off x="2135505" y="4545139"/>
            <a:ext cx="4932617" cy="3600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"/>
          <p:cNvCxnSpPr>
            <a:stCxn id="23" idx="4"/>
            <a:endCxn id="28" idx="3"/>
          </p:cNvCxnSpPr>
          <p:nvPr/>
        </p:nvCxnSpPr>
        <p:spPr>
          <a:xfrm rot="5400000">
            <a:off x="9867474" y="3320984"/>
            <a:ext cx="2187273" cy="6210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"/>
          <p:cNvCxnSpPr/>
          <p:nvPr/>
        </p:nvCxnSpPr>
        <p:spPr>
          <a:xfrm>
            <a:off x="11208640" y="1628775"/>
            <a:ext cx="3150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"/>
          <p:cNvCxnSpPr/>
          <p:nvPr/>
        </p:nvCxnSpPr>
        <p:spPr>
          <a:xfrm>
            <a:off x="11208640" y="1817798"/>
            <a:ext cx="315043" cy="0"/>
          </a:xfrm>
          <a:prstGeom prst="straightConnector1">
            <a:avLst/>
          </a:prstGeom>
          <a:ln>
            <a:solidFill>
              <a:schemeClr val="dk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"/>
          <p:cNvSpPr txBox="1"/>
          <p:nvPr/>
        </p:nvSpPr>
        <p:spPr>
          <a:xfrm>
            <a:off x="10694172" y="1514903"/>
            <a:ext cx="484369" cy="21674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900"/>
              <a:t>(</a:t>
            </a:r>
            <a:r>
              <a:rPr lang="ko-KR" altLang="en-US" sz="900"/>
              <a:t>필수</a:t>
            </a:r>
            <a:r>
              <a:rPr lang="en-US" altLang="ko-KR" sz="900"/>
              <a:t>)</a:t>
            </a:r>
            <a:endParaRPr lang="en-US" altLang="ko-KR" sz="900"/>
          </a:p>
        </p:txBody>
      </p:sp>
      <p:sp>
        <p:nvSpPr>
          <p:cNvPr id="49" name=""/>
          <p:cNvSpPr txBox="1"/>
          <p:nvPr/>
        </p:nvSpPr>
        <p:spPr>
          <a:xfrm>
            <a:off x="10704576" y="1709427"/>
            <a:ext cx="483489" cy="2222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/>
              <a:t>(</a:t>
            </a:r>
            <a:r>
              <a:rPr lang="ko-KR" altLang="en-US" sz="900"/>
              <a:t>선택</a:t>
            </a:r>
            <a:r>
              <a:rPr lang="en-US" altLang="ko-KR" sz="900"/>
              <a:t>)</a:t>
            </a:r>
            <a:endParaRPr lang="en-US" altLang="ko-KR" sz="900"/>
          </a:p>
        </p:txBody>
      </p:sp>
      <p:sp>
        <p:nvSpPr>
          <p:cNvPr id="50" name=""/>
          <p:cNvSpPr txBox="1"/>
          <p:nvPr/>
        </p:nvSpPr>
        <p:spPr>
          <a:xfrm>
            <a:off x="10173512" y="2996231"/>
            <a:ext cx="243028" cy="2117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"/>
              <a:t>Y</a:t>
            </a:r>
            <a:endParaRPr lang="en-US" altLang="ko-KR" sz="800"/>
          </a:p>
        </p:txBody>
      </p:sp>
      <p:sp>
        <p:nvSpPr>
          <p:cNvPr id="51" name=""/>
          <p:cNvSpPr txBox="1"/>
          <p:nvPr/>
        </p:nvSpPr>
        <p:spPr>
          <a:xfrm>
            <a:off x="9264396" y="3323105"/>
            <a:ext cx="266319" cy="2117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"/>
              <a:t>N</a:t>
            </a:r>
            <a:endParaRPr lang="en-US" altLang="ko-KR" sz="800"/>
          </a:p>
        </p:txBody>
      </p:sp>
      <p:sp>
        <p:nvSpPr>
          <p:cNvPr id="52" name=""/>
          <p:cNvSpPr txBox="1"/>
          <p:nvPr/>
        </p:nvSpPr>
        <p:spPr>
          <a:xfrm>
            <a:off x="9287687" y="5085207"/>
            <a:ext cx="243028" cy="2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00"/>
              <a:t>Y</a:t>
            </a:r>
            <a:endParaRPr lang="en-US" altLang="ko-KR" sz="800"/>
          </a:p>
        </p:txBody>
      </p:sp>
      <p:cxnSp>
        <p:nvCxnSpPr>
          <p:cNvPr id="53" name=""/>
          <p:cNvCxnSpPr>
            <a:stCxn id="25" idx="1"/>
            <a:endCxn id="24" idx="1"/>
          </p:cNvCxnSpPr>
          <p:nvPr/>
        </p:nvCxnSpPr>
        <p:spPr>
          <a:xfrm flipV="1">
            <a:off x="9588431" y="2861930"/>
            <a:ext cx="48464" cy="702087"/>
          </a:xfrm>
          <a:prstGeom prst="bentConnector3">
            <a:avLst>
              <a:gd name="adj1" fmla="val -8019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"/>
          <p:cNvSpPr txBox="1"/>
          <p:nvPr/>
        </p:nvSpPr>
        <p:spPr>
          <a:xfrm>
            <a:off x="10262604" y="5589270"/>
            <a:ext cx="268236" cy="2117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"/>
              <a:t>N</a:t>
            </a:r>
            <a:endParaRPr lang="en-US" altLang="ko-KR" sz="800"/>
          </a:p>
        </p:txBody>
      </p:sp>
      <p:cxnSp>
        <p:nvCxnSpPr>
          <p:cNvPr id="55" name=""/>
          <p:cNvCxnSpPr>
            <a:stCxn id="29" idx="1"/>
            <a:endCxn id="19" idx="3"/>
          </p:cNvCxnSpPr>
          <p:nvPr/>
        </p:nvCxnSpPr>
        <p:spPr>
          <a:xfrm flipH="1" flipV="1">
            <a:off x="8076248" y="4401121"/>
            <a:ext cx="1539192" cy="9451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107</ep:Words>
  <ep:PresentationFormat>화면 슬라이드 쇼(4:3)</ep:PresentationFormat>
  <ep:Paragraphs>86</ep:Paragraphs>
  <ep:Slides>2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한컴오피스</vt:lpstr>
      <vt:lpstr>슬라이드 1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2021-05-18T07:31:15.932</dcterms:created>
  <dc:creator>test1</dc:creator>
  <cp:lastModifiedBy>test1</cp:lastModifiedBy>
  <dcterms:modified xsi:type="dcterms:W3CDTF">2021-05-18T09:08:02.333</dcterms:modified>
  <cp:revision>15</cp:revision>
  <cp:version>1000.0000.01</cp:version>
</cp:coreProperties>
</file>