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1" r:id="rId5"/>
    <p:sldId id="259" r:id="rId6"/>
    <p:sldId id="260" r:id="rId7"/>
    <p:sldId id="261" r:id="rId8"/>
    <p:sldId id="262" r:id="rId9"/>
    <p:sldId id="299" r:id="rId10"/>
    <p:sldId id="263" r:id="rId11"/>
    <p:sldId id="264" r:id="rId12"/>
    <p:sldId id="282" r:id="rId13"/>
    <p:sldId id="265" r:id="rId14"/>
    <p:sldId id="283" r:id="rId15"/>
    <p:sldId id="284" r:id="rId16"/>
    <p:sldId id="285" r:id="rId17"/>
    <p:sldId id="286" r:id="rId18"/>
    <p:sldId id="266" r:id="rId19"/>
    <p:sldId id="267" r:id="rId20"/>
    <p:sldId id="287" r:id="rId21"/>
    <p:sldId id="288" r:id="rId22"/>
    <p:sldId id="268" r:id="rId23"/>
    <p:sldId id="289" r:id="rId24"/>
    <p:sldId id="269" r:id="rId25"/>
    <p:sldId id="270" r:id="rId26"/>
    <p:sldId id="290" r:id="rId27"/>
    <p:sldId id="291" r:id="rId28"/>
    <p:sldId id="271" r:id="rId29"/>
    <p:sldId id="272" r:id="rId30"/>
    <p:sldId id="292" r:id="rId31"/>
    <p:sldId id="273" r:id="rId32"/>
    <p:sldId id="274" r:id="rId33"/>
    <p:sldId id="293" r:id="rId34"/>
    <p:sldId id="294" r:id="rId35"/>
    <p:sldId id="276" r:id="rId36"/>
    <p:sldId id="275" r:id="rId37"/>
    <p:sldId id="277" r:id="rId38"/>
    <p:sldId id="295" r:id="rId39"/>
    <p:sldId id="278" r:id="rId40"/>
    <p:sldId id="279" r:id="rId41"/>
    <p:sldId id="280" r:id="rId42"/>
    <p:sldId id="296" r:id="rId43"/>
    <p:sldId id="297" r:id="rId44"/>
    <p:sldId id="298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로 시작하는 웹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 대한 정보를 입력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JSP</a:t>
            </a:r>
            <a:r>
              <a:rPr lang="ko-KR" altLang="en-US" dirty="0" smtClean="0"/>
              <a:t>가 생성할 문서의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사용할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버퍼의 존재 </a:t>
            </a:r>
            <a:r>
              <a:rPr lang="ko-KR" altLang="en-US" dirty="0" smtClean="0"/>
              <a:t>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세션에 참여하는지 </a:t>
            </a:r>
            <a:r>
              <a:rPr lang="ko-KR" altLang="en-US" dirty="0" smtClean="0"/>
              <a:t>여부</a:t>
            </a:r>
            <a:endParaRPr lang="en-US" altLang="ko-KR" dirty="0" smtClean="0"/>
          </a:p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작성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="text/html; </a:t>
            </a:r>
            <a:r>
              <a:rPr lang="en-US" altLang="ko-KR" dirty="0" err="1" smtClean="0"/>
              <a:t>charset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 %&gt;</a:t>
            </a:r>
          </a:p>
          <a:p>
            <a:pPr lvl="1"/>
            <a:r>
              <a:rPr lang="en-US" altLang="ko-KR" dirty="0" smtClean="0"/>
              <a:t>&lt;%@ page import="</a:t>
            </a:r>
            <a:r>
              <a:rPr lang="en-US" altLang="ko-KR" dirty="0" err="1" smtClean="0"/>
              <a:t>java.util.Date</a:t>
            </a:r>
            <a:r>
              <a:rPr lang="en-US" altLang="ko-KR" dirty="0" smtClean="0"/>
              <a:t>" %&gt;</a:t>
            </a:r>
          </a:p>
          <a:p>
            <a:r>
              <a:rPr lang="ko-KR" altLang="en-US" dirty="0" smtClean="0"/>
              <a:t>주요 속성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contentType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가 생성할 문서의 타입을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import :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페이지에서 사용할 자바 클래스를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session :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페이지가 세션을 사용할 지의 여부를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info :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 대한 설명을 입력한다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errorPage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에러가 발생할 때 보여 줄 페이지를 지정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isErrorPage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에러 페이지인지의 여부를 지정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속성과 캐릭터 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77020"/>
            <a:ext cx="8229600" cy="57412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페이지가 생성할 문서의 타입을 지정</a:t>
            </a:r>
            <a:endParaRPr lang="en-US" altLang="ko-KR" dirty="0" smtClean="0"/>
          </a:p>
          <a:p>
            <a:r>
              <a:rPr lang="en-US" altLang="ko-KR" dirty="0" err="1" smtClean="0"/>
              <a:t>contentType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형식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TYPE: </a:t>
            </a:r>
            <a:r>
              <a:rPr lang="ko-KR" altLang="en-US" dirty="0" smtClean="0"/>
              <a:t>생성할 문서의 </a:t>
            </a:r>
            <a:r>
              <a:rPr lang="en-US" altLang="ko-KR" dirty="0" smtClean="0"/>
              <a:t>MIME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text/html, text/xml, text/plain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캐릭터 셋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응답 문서의 문자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EUC</a:t>
            </a:r>
            <a:r>
              <a:rPr lang="en-US" altLang="ko-KR" dirty="0" smtClean="0"/>
              <a:t>-KR, </a:t>
            </a:r>
            <a:r>
              <a:rPr lang="en-US" altLang="ko-KR" dirty="0" err="1" smtClean="0"/>
              <a:t>UTF</a:t>
            </a:r>
            <a:r>
              <a:rPr lang="en-US" altLang="ko-KR" dirty="0" smtClean="0"/>
              <a:t>-8, ISO-8859-1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설정 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UTF-8 </a:t>
            </a:r>
            <a:r>
              <a:rPr lang="ko-KR" altLang="en-US" dirty="0" smtClean="0"/>
              <a:t>캐릭터 셋을 이용하는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문서를 생성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MIME</a:t>
            </a:r>
            <a:r>
              <a:rPr lang="ko-KR" altLang="en-US" dirty="0" smtClean="0"/>
              <a:t>타입으로 </a:t>
            </a:r>
            <a:r>
              <a:rPr lang="en-US" altLang="ko-KR" dirty="0" smtClean="0"/>
              <a:t>text/html</a:t>
            </a:r>
            <a:r>
              <a:rPr lang="ko-KR" altLang="en-US" dirty="0" smtClean="0"/>
              <a:t>을 사용하고</a:t>
            </a:r>
            <a:r>
              <a:rPr lang="en-US" altLang="ko-KR" dirty="0" smtClean="0"/>
              <a:t>, charset</a:t>
            </a:r>
            <a:r>
              <a:rPr lang="ko-KR" altLang="en-US" dirty="0" smtClean="0"/>
              <a:t>의 값으로 </a:t>
            </a:r>
            <a:r>
              <a:rPr lang="en-US" altLang="ko-KR" dirty="0" smtClean="0"/>
              <a:t>UTF-8</a:t>
            </a:r>
            <a:r>
              <a:rPr lang="ko-KR" altLang="en-US" dirty="0" smtClean="0"/>
              <a:t>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갖도록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값을 설정</a:t>
            </a:r>
            <a:endParaRPr lang="ko-KR" altLang="en-US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000100" y="1772816"/>
            <a:ext cx="3357586" cy="9561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TYPE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TYPE; 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charset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=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캐릭터 셋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0100" y="5130402"/>
            <a:ext cx="678661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="text/html; charset=utf-8" %&gt;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16905" y="648866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p.57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chapter03/</a:t>
            </a:r>
            <a:r>
              <a:rPr lang="en-US" altLang="ko-KR" dirty="0" err="1" smtClean="0"/>
              <a:t>invalidCharset.jsp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052736"/>
            <a:ext cx="8318728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=</a:t>
            </a:r>
            <a:r>
              <a:rPr lang="en-US" altLang="ko-KR" sz="1400" i="1" dirty="0"/>
              <a:t>"text/html; charset=iso-8859-1" %&gt;</a:t>
            </a:r>
          </a:p>
          <a:p>
            <a:r>
              <a:rPr lang="en-US" altLang="ko-KR" sz="1400" dirty="0"/>
              <a:t>&lt;%@ page import=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java.util.Date</a:t>
            </a:r>
            <a:r>
              <a:rPr lang="en-US" altLang="ko-KR" sz="1400" i="1" dirty="0"/>
              <a:t>" %&gt;</a:t>
            </a:r>
          </a:p>
          <a:p>
            <a:r>
              <a:rPr lang="en-US" altLang="ko-KR" sz="1400" dirty="0"/>
              <a:t>&lt;%</a:t>
            </a:r>
          </a:p>
          <a:p>
            <a:r>
              <a:rPr lang="en-US" altLang="ko-KR" sz="1400" dirty="0"/>
              <a:t>Date now = </a:t>
            </a:r>
            <a:r>
              <a:rPr lang="en-US" altLang="ko-KR" sz="1400" b="1" dirty="0"/>
              <a:t>new Date();</a:t>
            </a:r>
          </a:p>
          <a:p>
            <a:r>
              <a:rPr lang="en-US" altLang="ko-KR" sz="1400" dirty="0"/>
              <a:t>%&gt;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</a:t>
            </a:r>
            <a:r>
              <a:rPr lang="ko-KR" altLang="en-US" sz="1400" dirty="0"/>
              <a:t>현재 시간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ko-KR" altLang="en-US" sz="1400" dirty="0"/>
              <a:t>현재 시각</a:t>
            </a:r>
            <a:r>
              <a:rPr lang="en-US" altLang="ko-KR" sz="1400" dirty="0"/>
              <a:t>: </a:t>
            </a:r>
          </a:p>
          <a:p>
            <a:r>
              <a:rPr lang="en-US" altLang="ko-KR" sz="1400" dirty="0"/>
              <a:t>&lt;%= now %&gt;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 /&gt;</a:t>
            </a:r>
          </a:p>
          <a:p>
            <a:r>
              <a:rPr lang="ko-KR" altLang="en-US" sz="1400" dirty="0"/>
              <a:t>글자가 깨진 이유는 소스 코드를 저장 시 사용한 캐릭터 </a:t>
            </a:r>
            <a:r>
              <a:rPr lang="ko-KR" altLang="en-US" sz="1400" dirty="0" err="1"/>
              <a:t>인코딩과</a:t>
            </a:r>
            <a:r>
              <a:rPr lang="ko-KR" altLang="en-US" sz="1400" dirty="0"/>
              <a:t> </a:t>
            </a:r>
            <a:r>
              <a:rPr lang="en-US" altLang="ko-KR" sz="1400" dirty="0"/>
              <a:t>page </a:t>
            </a:r>
            <a:r>
              <a:rPr lang="ko-KR" altLang="en-US" sz="1400" dirty="0" err="1"/>
              <a:t>디렉티브의</a:t>
            </a:r>
            <a:r>
              <a:rPr lang="ko-KR" altLang="en-US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contentType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속성에 지정한 캐릭터 셋이 일치하지 않기 때문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ko-KR" altLang="en-US" sz="1400" dirty="0"/>
              <a:t>응답 컨텐츠의 캐릭터 셋을 </a:t>
            </a:r>
            <a:r>
              <a:rPr lang="en-US" altLang="ko-KR" sz="1400" dirty="0"/>
              <a:t>ISO-8859-1</a:t>
            </a:r>
            <a:r>
              <a:rPr lang="ko-KR" altLang="en-US" sz="1400" dirty="0"/>
              <a:t>로 지정해서이다</a:t>
            </a:r>
            <a:r>
              <a:rPr lang="en-US" altLang="ko-KR" sz="1400" dirty="0"/>
              <a:t>. ISO-8859-1</a:t>
            </a:r>
            <a:r>
              <a:rPr lang="ko-KR" altLang="en-US" sz="1400" dirty="0"/>
              <a:t>은 알파벳과 </a:t>
            </a:r>
            <a:r>
              <a:rPr lang="ko-KR" altLang="en-US" sz="1400" dirty="0" err="1"/>
              <a:t>서유럽어의</a:t>
            </a:r>
            <a:r>
              <a:rPr lang="ko-KR" altLang="en-US" sz="1400" dirty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문자만을 </a:t>
            </a:r>
            <a:r>
              <a:rPr lang="ko-KR" altLang="en-US" sz="1400" dirty="0"/>
              <a:t>포함하는 캐릭터 셋으로서 한글이나 한문 등의 문자는 정의되어 있지 않다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ko-KR" altLang="en-US" sz="1400" dirty="0"/>
              <a:t>그래서 결과에 포함된 한글이 깨져 보이는 것이다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en-US" altLang="ko-KR" sz="1400" u="sng" dirty="0"/>
              <a:t>iso-8859-1</a:t>
            </a:r>
            <a:r>
              <a:rPr lang="ko-KR" altLang="en-US" sz="1400" u="sng" dirty="0"/>
              <a:t>을 </a:t>
            </a:r>
            <a:r>
              <a:rPr lang="en-US" altLang="ko-KR" sz="1400" u="sng" dirty="0"/>
              <a:t>utf-8</a:t>
            </a:r>
            <a:r>
              <a:rPr lang="ko-KR" altLang="en-US" sz="1400" u="sng" dirty="0"/>
              <a:t>로 바꾸어준다</a:t>
            </a:r>
            <a:r>
              <a:rPr lang="en-US" altLang="ko-KR" sz="1400" u="sng" dirty="0"/>
              <a:t>.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5389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: import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812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2000" dirty="0" smtClean="0"/>
              <a:t>자바는 클래스의 완전한 이름 대신 단순 </a:t>
            </a:r>
            <a:r>
              <a:rPr lang="ko-KR" altLang="en-US" sz="2000" dirty="0" err="1" smtClean="0"/>
              <a:t>이르을</a:t>
            </a:r>
            <a:r>
              <a:rPr lang="ko-KR" altLang="en-US" sz="2000" dirty="0" smtClean="0"/>
              <a:t> 사용하기 위해 </a:t>
            </a:r>
            <a:r>
              <a:rPr lang="en-US" altLang="ko-KR" sz="2000" dirty="0" smtClean="0"/>
              <a:t>import </a:t>
            </a:r>
            <a:r>
              <a:rPr lang="ko-KR" altLang="en-US" sz="2000" dirty="0" smtClean="0"/>
              <a:t>구문을 사용함</a:t>
            </a:r>
            <a:endParaRPr lang="en-US" altLang="ko-KR" sz="2000" dirty="0" smtClean="0"/>
          </a:p>
          <a:p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페이지에서 사용할 클래스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인터페이스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지정</a:t>
            </a:r>
            <a:endParaRPr lang="en-US" altLang="ko-KR" sz="2000" dirty="0" smtClean="0"/>
          </a:p>
          <a:p>
            <a:r>
              <a:rPr lang="en-US" altLang="ko-KR" sz="2000" dirty="0" smtClean="0"/>
              <a:t>import </a:t>
            </a:r>
            <a:r>
              <a:rPr lang="ko-KR" altLang="en-US" sz="2000" dirty="0" smtClean="0"/>
              <a:t>속성의 사용 예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import </a:t>
            </a:r>
            <a:r>
              <a:rPr lang="ko-KR" altLang="en-US" sz="2000" dirty="0" smtClean="0"/>
              <a:t>한 클래스는 단순 클래스 이름으로 사용 가능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928662" y="2420888"/>
            <a:ext cx="7358114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&lt;%@ page import = "</a:t>
            </a:r>
            <a:r>
              <a:rPr lang="en-US" altLang="ko-KR" sz="1400" dirty="0" err="1" smtClean="0"/>
              <a:t>java.util.Calendar</a:t>
            </a:r>
            <a:r>
              <a:rPr lang="en-US" altLang="ko-KR" sz="1400" dirty="0" smtClean="0"/>
              <a:t>" %&gt;</a:t>
            </a:r>
          </a:p>
          <a:p>
            <a:r>
              <a:rPr lang="en-US" altLang="ko-KR" sz="1400" dirty="0" smtClean="0"/>
              <a:t>&lt;%@ page import = "</a:t>
            </a:r>
            <a:r>
              <a:rPr lang="en-US" altLang="ko-KR" sz="1400" dirty="0" err="1" smtClean="0"/>
              <a:t>java.util.Calendar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java.util.Date</a:t>
            </a:r>
            <a:r>
              <a:rPr lang="en-US" altLang="ko-KR" sz="1400" dirty="0" smtClean="0"/>
              <a:t>" %&gt;</a:t>
            </a:r>
          </a:p>
          <a:p>
            <a:r>
              <a:rPr lang="en-US" altLang="ko-KR" sz="1400" dirty="0" smtClean="0"/>
              <a:t>&lt;%@ page import = "</a:t>
            </a:r>
            <a:r>
              <a:rPr lang="en-US" altLang="ko-KR" sz="1400" dirty="0" err="1" smtClean="0"/>
              <a:t>java.util</a:t>
            </a:r>
            <a:r>
              <a:rPr lang="en-US" altLang="ko-KR" sz="1400" dirty="0" smtClean="0"/>
              <a:t>.*" %&gt;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928678" y="3528481"/>
            <a:ext cx="7358098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= "text/html; </a:t>
            </a:r>
            <a:r>
              <a:rPr lang="en-US" altLang="ko-KR" dirty="0" smtClean="0"/>
              <a:t>charset=UTF-8" </a:t>
            </a:r>
            <a:r>
              <a:rPr lang="en-US" altLang="ko-KR" dirty="0" smtClean="0"/>
              <a:t>%&gt;</a:t>
            </a:r>
          </a:p>
          <a:p>
            <a:r>
              <a:rPr lang="en-US" altLang="ko-KR" dirty="0" smtClean="0"/>
              <a:t>&lt;%@ page import = "</a:t>
            </a:r>
            <a:r>
              <a:rPr lang="en-US" altLang="ko-KR" dirty="0" err="1" smtClean="0"/>
              <a:t>java.util.Date</a:t>
            </a:r>
            <a:r>
              <a:rPr lang="en-US" altLang="ko-KR" dirty="0" smtClean="0"/>
              <a:t>" %&gt;</a:t>
            </a:r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&lt;head&gt;&lt;title&gt;Calendar </a:t>
            </a:r>
            <a:r>
              <a:rPr lang="ko-KR" altLang="en-US" dirty="0" smtClean="0"/>
              <a:t>클래스 사용</a:t>
            </a:r>
            <a:r>
              <a:rPr lang="en-US" altLang="ko-KR" dirty="0" smtClean="0"/>
              <a:t>&lt;/title&gt;&lt;/head&gt;</a:t>
            </a:r>
          </a:p>
          <a:p>
            <a:r>
              <a:rPr lang="en-US" altLang="ko-KR" dirty="0" smtClean="0"/>
              <a:t>&lt;body&gt;</a:t>
            </a:r>
          </a:p>
          <a:p>
            <a:r>
              <a:rPr lang="en-US" altLang="ko-KR" dirty="0" smtClean="0"/>
              <a:t>&lt;%</a:t>
            </a:r>
          </a:p>
          <a:p>
            <a:r>
              <a:rPr lang="en-US" altLang="ko-KR" dirty="0" smtClean="0"/>
              <a:t>    Date date = new Date();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java.util.Calendar</a:t>
            </a:r>
            <a:r>
              <a:rPr lang="en-US" altLang="ko-KR" dirty="0" smtClean="0"/>
              <a:t> cal = </a:t>
            </a:r>
            <a:r>
              <a:rPr lang="en-US" altLang="ko-KR" dirty="0" err="1" smtClean="0"/>
              <a:t>java.util.Calendar.getInstance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%&gt;</a:t>
            </a:r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940152" y="2132856"/>
            <a:ext cx="2346624" cy="864096"/>
          </a:xfrm>
          <a:prstGeom prst="wedgeRoundRectCallout">
            <a:avLst>
              <a:gd name="adj1" fmla="val -59050"/>
              <a:gd name="adj2" fmla="val 279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Import </a:t>
            </a:r>
            <a:r>
              <a:rPr lang="ko-KR" altLang="en-US" dirty="0" smtClean="0"/>
              <a:t>속성의 값으로 여러 타입을 지정할 수도 있음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chapter03/</a:t>
            </a:r>
            <a:r>
              <a:rPr lang="en-US" altLang="ko-KR" dirty="0" err="1" smtClean="0"/>
              <a:t>useImportCalendar.jsp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96752"/>
            <a:ext cx="6275949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 = </a:t>
            </a:r>
            <a:r>
              <a:rPr lang="en-US" altLang="ko-KR" sz="1400" i="1" dirty="0"/>
              <a:t>"text/html; </a:t>
            </a:r>
            <a:r>
              <a:rPr lang="en-US" altLang="ko-KR" sz="1400" i="1" dirty="0" smtClean="0"/>
              <a:t>charset=UTF-8" </a:t>
            </a:r>
            <a:r>
              <a:rPr lang="en-US" altLang="ko-KR" sz="1400" i="1" dirty="0"/>
              <a:t>%&gt;</a:t>
            </a:r>
          </a:p>
          <a:p>
            <a:r>
              <a:rPr lang="en-US" altLang="ko-KR" sz="1400" dirty="0"/>
              <a:t>&lt;%@ page import = 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java.util.Calendar</a:t>
            </a:r>
            <a:r>
              <a:rPr lang="en-US" altLang="ko-KR" sz="1400" i="1" dirty="0"/>
              <a:t>" %&gt;</a:t>
            </a:r>
          </a:p>
          <a:p>
            <a:r>
              <a:rPr lang="en-US" altLang="ko-KR" sz="1400" dirty="0"/>
              <a:t>&lt;%//import </a:t>
            </a:r>
            <a:r>
              <a:rPr lang="ko-KR" altLang="en-US" sz="1400" dirty="0"/>
              <a:t>속성을 사용하여 </a:t>
            </a:r>
            <a:r>
              <a:rPr lang="en-US" altLang="ko-KR" sz="1400" dirty="0" err="1"/>
              <a:t>jav.util.Calendar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클래스를 </a:t>
            </a:r>
            <a:r>
              <a:rPr lang="ko-KR" altLang="en-US" sz="1400" dirty="0" err="1"/>
              <a:t>임포트</a:t>
            </a:r>
            <a:r>
              <a:rPr lang="en-US" altLang="ko-KR" sz="1400" dirty="0"/>
              <a:t>. JSP </a:t>
            </a:r>
            <a:r>
              <a:rPr lang="ko-KR" altLang="en-US" sz="1400" dirty="0"/>
              <a:t>코드는 </a:t>
            </a:r>
            <a:endParaRPr lang="en-US" altLang="ko-KR" sz="1400" dirty="0" smtClean="0"/>
          </a:p>
          <a:p>
            <a:r>
              <a:rPr lang="ko-KR" altLang="en-US" sz="1400" dirty="0" smtClean="0"/>
              <a:t>단순 </a:t>
            </a:r>
            <a:r>
              <a:rPr lang="ko-KR" altLang="en-US" sz="1400" dirty="0"/>
              <a:t>이름인 </a:t>
            </a:r>
            <a:r>
              <a:rPr lang="en-US" altLang="ko-KR" sz="1400" dirty="0"/>
              <a:t>Calendar</a:t>
            </a:r>
            <a:r>
              <a:rPr lang="ko-KR" altLang="en-US" sz="1400" dirty="0"/>
              <a:t>를 사용할 수 있음 </a:t>
            </a:r>
            <a:r>
              <a:rPr lang="en-US" altLang="ko-KR" sz="1400" dirty="0"/>
              <a:t>%&gt;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&lt;head&gt;&lt;title&gt;Calendar </a:t>
            </a:r>
            <a:r>
              <a:rPr lang="ko-KR" altLang="en-US" sz="1400" dirty="0"/>
              <a:t>클래스 사용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&lt;%</a:t>
            </a:r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현재 날짜와 시간 정보를 갖고 있는 </a:t>
            </a:r>
            <a:r>
              <a:rPr lang="en-US" altLang="ko-KR" sz="1400" dirty="0"/>
              <a:t>Calendar </a:t>
            </a:r>
            <a:r>
              <a:rPr lang="ko-KR" altLang="en-US" sz="1400" dirty="0"/>
              <a:t>클래스의 인스턴스를 생성</a:t>
            </a:r>
          </a:p>
          <a:p>
            <a:r>
              <a:rPr lang="en-US" altLang="ko-KR" sz="1400" dirty="0"/>
              <a:t>Calendar </a:t>
            </a:r>
            <a:r>
              <a:rPr lang="en-US" altLang="ko-KR" sz="1400" dirty="0" err="1"/>
              <a:t>cal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Calendar.getInstance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%&gt;</a:t>
            </a:r>
          </a:p>
          <a:p>
            <a:r>
              <a:rPr lang="en-US" altLang="ko-KR" sz="1400" dirty="0"/>
              <a:t>&lt;!-- </a:t>
            </a:r>
            <a:r>
              <a:rPr lang="ko-KR" altLang="en-US" sz="1400" dirty="0"/>
              <a:t>생성한 </a:t>
            </a:r>
            <a:r>
              <a:rPr lang="en-US" altLang="ko-KR" sz="1400" dirty="0"/>
              <a:t>Calendar </a:t>
            </a:r>
            <a:r>
              <a:rPr lang="ko-KR" altLang="en-US" sz="1400" dirty="0"/>
              <a:t>클래스의 인스턴스를 사용해서 년</a:t>
            </a:r>
            <a:r>
              <a:rPr lang="en-US" altLang="ko-KR" sz="1400" dirty="0"/>
              <a:t>, </a:t>
            </a:r>
            <a:r>
              <a:rPr lang="ko-KR" altLang="en-US" sz="1400" dirty="0"/>
              <a:t>월</a:t>
            </a:r>
            <a:r>
              <a:rPr lang="en-US" altLang="ko-KR" sz="1400" dirty="0"/>
              <a:t>, </a:t>
            </a:r>
            <a:r>
              <a:rPr lang="ko-KR" altLang="en-US" sz="1400" dirty="0"/>
              <a:t>일을 출력 </a:t>
            </a:r>
            <a:r>
              <a:rPr lang="en-US" altLang="ko-KR" sz="1400" dirty="0"/>
              <a:t>--&gt;</a:t>
            </a:r>
          </a:p>
          <a:p>
            <a:r>
              <a:rPr lang="ko-KR" altLang="en-US" sz="1400" dirty="0"/>
              <a:t>오늘은 </a:t>
            </a:r>
          </a:p>
          <a:p>
            <a:r>
              <a:rPr lang="en-US" altLang="ko-KR" sz="1400" dirty="0"/>
              <a:t>&lt;%= </a:t>
            </a:r>
            <a:r>
              <a:rPr lang="en-US" altLang="ko-KR" sz="1400" dirty="0" err="1"/>
              <a:t>cal.get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Calendar.YEAR</a:t>
            </a:r>
            <a:r>
              <a:rPr lang="en-US" altLang="ko-KR" sz="1400" dirty="0"/>
              <a:t>) %&gt;</a:t>
            </a:r>
            <a:r>
              <a:rPr lang="ko-KR" altLang="en-US" sz="1400" dirty="0"/>
              <a:t>년 </a:t>
            </a:r>
          </a:p>
          <a:p>
            <a:r>
              <a:rPr lang="en-US" altLang="ko-KR" sz="1400" dirty="0"/>
              <a:t>&lt;%= </a:t>
            </a:r>
            <a:r>
              <a:rPr lang="en-US" altLang="ko-KR" sz="1400" dirty="0" err="1"/>
              <a:t>cal.get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Calendar.MONTH</a:t>
            </a:r>
            <a:r>
              <a:rPr lang="en-US" altLang="ko-KR" sz="1400" dirty="0"/>
              <a:t>) + 1 %&gt;</a:t>
            </a:r>
            <a:r>
              <a:rPr lang="ko-KR" altLang="en-US" sz="1400" dirty="0"/>
              <a:t>월</a:t>
            </a:r>
          </a:p>
          <a:p>
            <a:r>
              <a:rPr lang="en-US" altLang="ko-KR" sz="1400" dirty="0"/>
              <a:t>&lt;%= </a:t>
            </a:r>
            <a:r>
              <a:rPr lang="en-US" altLang="ko-KR" sz="1400" dirty="0" err="1"/>
              <a:t>cal.get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Calendar.DATE</a:t>
            </a:r>
            <a:r>
              <a:rPr lang="en-US" altLang="ko-KR" sz="1400" dirty="0"/>
              <a:t>) %&gt;</a:t>
            </a:r>
            <a:r>
              <a:rPr lang="ko-KR" altLang="en-US" sz="1400" dirty="0"/>
              <a:t>일</a:t>
            </a:r>
          </a:p>
          <a:p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  <a:p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4725144"/>
            <a:ext cx="5391150" cy="1781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39852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chapter03/</a:t>
            </a:r>
            <a:r>
              <a:rPr lang="en-US" altLang="ko-KR" dirty="0" err="1" smtClean="0"/>
              <a:t>useFullnameCalendar.jsp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052736"/>
            <a:ext cx="7617791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&lt;%@ page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 = </a:t>
            </a:r>
            <a:r>
              <a:rPr lang="en-US" altLang="ko-KR" sz="1600" i="1" dirty="0"/>
              <a:t>"text/html; charset=</a:t>
            </a:r>
            <a:r>
              <a:rPr lang="en-US" altLang="ko-KR" sz="1600" i="1" dirty="0" err="1"/>
              <a:t>euc-kr</a:t>
            </a:r>
            <a:r>
              <a:rPr lang="en-US" altLang="ko-KR" sz="1600" i="1" dirty="0"/>
              <a:t>" %&gt;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&lt;head&gt;&lt;title&gt;Calendar </a:t>
            </a:r>
            <a:r>
              <a:rPr lang="ko-KR" altLang="en-US" sz="1600" dirty="0"/>
              <a:t>클래스 사용</a:t>
            </a:r>
            <a:r>
              <a:rPr lang="en-US" altLang="ko-KR" sz="1600" dirty="0"/>
              <a:t>&lt;/title&gt;&lt;/head&gt;</a:t>
            </a:r>
          </a:p>
          <a:p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&lt;%</a:t>
            </a:r>
          </a:p>
          <a:p>
            <a:r>
              <a:rPr lang="en-US" altLang="ko-KR" sz="1600" dirty="0" err="1"/>
              <a:t>java.util.Calendar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cal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java.util.Calendar.getInstance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%&gt;</a:t>
            </a:r>
          </a:p>
          <a:p>
            <a:r>
              <a:rPr lang="en-US" altLang="ko-KR" sz="1600" dirty="0"/>
              <a:t>&lt;!-- </a:t>
            </a:r>
          </a:p>
          <a:p>
            <a:r>
              <a:rPr lang="ko-KR" altLang="en-US" sz="1600" dirty="0"/>
              <a:t>완전한 클래스 이름을 사용해도 </a:t>
            </a:r>
            <a:r>
              <a:rPr lang="en-US" altLang="ko-KR" sz="1600" dirty="0"/>
              <a:t>JSP </a:t>
            </a:r>
            <a:r>
              <a:rPr lang="ko-KR" altLang="en-US" sz="1600" dirty="0"/>
              <a:t>페이지가 올바르게 실행됨</a:t>
            </a:r>
          </a:p>
          <a:p>
            <a:r>
              <a:rPr lang="en-US" altLang="ko-KR" sz="1600" dirty="0"/>
              <a:t>but, </a:t>
            </a:r>
            <a:r>
              <a:rPr lang="ko-KR" altLang="en-US" sz="1600" dirty="0"/>
              <a:t>매번 완전한 클래스 이름을 입력하는 것은 번거로움</a:t>
            </a:r>
          </a:p>
          <a:p>
            <a:r>
              <a:rPr lang="en-US" altLang="ko-KR" sz="1600" dirty="0"/>
              <a:t>import </a:t>
            </a:r>
            <a:r>
              <a:rPr lang="ko-KR" altLang="en-US" sz="1600" dirty="0"/>
              <a:t>속성을 사용하면 완전한 클래스 이름을 사용해야 하는 번거로움이 사라짐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--&gt;</a:t>
            </a:r>
          </a:p>
          <a:p>
            <a:r>
              <a:rPr lang="ko-KR" altLang="en-US" sz="1600" dirty="0"/>
              <a:t>오늘은 </a:t>
            </a:r>
          </a:p>
          <a:p>
            <a:r>
              <a:rPr lang="en-US" altLang="ko-KR" sz="1600" dirty="0"/>
              <a:t>&lt;%= </a:t>
            </a:r>
            <a:r>
              <a:rPr lang="en-US" altLang="ko-KR" sz="1600" dirty="0" err="1"/>
              <a:t>cal.get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java.util.Calendar.YEAR</a:t>
            </a:r>
            <a:r>
              <a:rPr lang="en-US" altLang="ko-KR" sz="1600" dirty="0"/>
              <a:t>) %&gt;</a:t>
            </a:r>
            <a:r>
              <a:rPr lang="ko-KR" altLang="en-US" sz="1600" dirty="0"/>
              <a:t>년 </a:t>
            </a:r>
          </a:p>
          <a:p>
            <a:r>
              <a:rPr lang="en-US" altLang="ko-KR" sz="1600" dirty="0"/>
              <a:t>&lt;%= </a:t>
            </a:r>
            <a:r>
              <a:rPr lang="en-US" altLang="ko-KR" sz="1600" dirty="0" err="1"/>
              <a:t>cal.get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java.util.Calendar.MONTH</a:t>
            </a:r>
            <a:r>
              <a:rPr lang="en-US" altLang="ko-KR" sz="1600" dirty="0"/>
              <a:t>) + 1 %&gt;</a:t>
            </a:r>
            <a:r>
              <a:rPr lang="ko-KR" altLang="en-US" sz="1600" dirty="0"/>
              <a:t>월</a:t>
            </a:r>
          </a:p>
          <a:p>
            <a:r>
              <a:rPr lang="en-US" altLang="ko-KR" sz="1600" dirty="0"/>
              <a:t>&lt;%= </a:t>
            </a:r>
            <a:r>
              <a:rPr lang="en-US" altLang="ko-KR" sz="1600" dirty="0" err="1"/>
              <a:t>cal.get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java.util.Calendar.DATE</a:t>
            </a:r>
            <a:r>
              <a:rPr lang="en-US" altLang="ko-KR" sz="1600" dirty="0"/>
              <a:t>) %&gt;</a:t>
            </a:r>
            <a:r>
              <a:rPr lang="ko-KR" altLang="en-US" sz="1600" dirty="0"/>
              <a:t>일</a:t>
            </a:r>
          </a:p>
          <a:p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</a:p>
          <a:p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5229200"/>
            <a:ext cx="5334000" cy="1171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9370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페이지의 </a:t>
            </a:r>
            <a:r>
              <a:rPr lang="ko-KR" altLang="en-US" dirty="0" err="1" smtClean="0"/>
              <a:t>인코딩과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pageEncoding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ko-KR" altLang="en-US" dirty="0" err="1" smtClean="0"/>
              <a:t>톰켓과</a:t>
            </a:r>
            <a:r>
              <a:rPr lang="ko-KR" altLang="en-US" dirty="0" smtClean="0"/>
              <a:t> 같은 컨테이너는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코드를 분석하는 과정에서 어떤 </a:t>
            </a:r>
            <a:r>
              <a:rPr lang="ko-KR" altLang="en-US" dirty="0" err="1" smtClean="0"/>
              <a:t>인코딩을</a:t>
            </a:r>
            <a:r>
              <a:rPr lang="ko-KR" altLang="en-US" dirty="0" smtClean="0"/>
              <a:t> 이용해서 코드를 작성했는지 검사하며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결과로 선택한 캐릭터 셋을 이용해서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페이지의 문자를 </a:t>
            </a:r>
            <a:r>
              <a:rPr lang="ko-KR" altLang="en-US" dirty="0" smtClean="0"/>
              <a:t>읽어 옴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JSP </a:t>
            </a:r>
            <a:r>
              <a:rPr lang="ko-KR" altLang="en-US" dirty="0" smtClean="0"/>
              <a:t>파일을 읽을 때는 </a:t>
            </a:r>
            <a:r>
              <a:rPr lang="en-US" altLang="ko-KR" dirty="0" smtClean="0"/>
              <a:t>page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pageEncoding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속성과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사용해서 캐릭터 </a:t>
            </a:r>
            <a:r>
              <a:rPr lang="ko-KR" altLang="en-US" dirty="0" err="1" smtClean="0"/>
              <a:t>인코딩을</a:t>
            </a:r>
            <a:r>
              <a:rPr lang="ko-KR" altLang="en-US" dirty="0" smtClean="0"/>
              <a:t> 결정함</a:t>
            </a:r>
            <a:endParaRPr lang="en-US" altLang="ko-KR" dirty="0" smtClean="0"/>
          </a:p>
          <a:p>
            <a:r>
              <a:rPr lang="en-US" altLang="ko-KR" dirty="0" err="1" smtClean="0"/>
              <a:t>pageEncoding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지정하지 않은 상태에서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속성의 </a:t>
            </a:r>
            <a:r>
              <a:rPr lang="en-US" altLang="ko-KR" dirty="0" smtClean="0"/>
              <a:t>charset</a:t>
            </a:r>
            <a:r>
              <a:rPr lang="ko-KR" altLang="en-US" dirty="0" smtClean="0"/>
              <a:t>의 값을 잘못 지정하면 잘못된 </a:t>
            </a:r>
            <a:r>
              <a:rPr lang="ko-KR" altLang="en-US" dirty="0" err="1" smtClean="0"/>
              <a:t>인코딩을</a:t>
            </a:r>
            <a:r>
              <a:rPr lang="ko-KR" altLang="en-US" dirty="0" smtClean="0"/>
              <a:t> 이용해서 파일을 읽어오게 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문자가 깨져서 출력되는 원인이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456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Chapter03/useUTF8.jsp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502" y="1196752"/>
            <a:ext cx="6936514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</a:t>
            </a:r>
            <a:r>
              <a:rPr lang="en-US" altLang="ko-KR" i="1" dirty="0"/>
              <a:t>"text/html; charset=UTF-8" %&gt;</a:t>
            </a:r>
          </a:p>
          <a:p>
            <a:r>
              <a:rPr lang="en-US" altLang="ko-KR" dirty="0"/>
              <a:t>&lt;%@ page </a:t>
            </a:r>
            <a:r>
              <a:rPr lang="en-US" altLang="ko-KR" dirty="0" err="1"/>
              <a:t>pageEncoding</a:t>
            </a:r>
            <a:r>
              <a:rPr lang="en-US" altLang="ko-KR" dirty="0"/>
              <a:t>=</a:t>
            </a:r>
            <a:r>
              <a:rPr lang="en-US" altLang="ko-KR" i="1" dirty="0"/>
              <a:t>"UTF-8" %&gt;</a:t>
            </a:r>
          </a:p>
          <a:p>
            <a:r>
              <a:rPr lang="en-US" altLang="ko-KR" dirty="0"/>
              <a:t>&lt;%@ page import=</a:t>
            </a:r>
            <a:r>
              <a:rPr lang="en-US" altLang="ko-KR" i="1" dirty="0"/>
              <a:t>"</a:t>
            </a:r>
            <a:r>
              <a:rPr lang="en-US" altLang="ko-KR" i="1" dirty="0" err="1"/>
              <a:t>java.util.Date</a:t>
            </a:r>
            <a:r>
              <a:rPr lang="en-US" altLang="ko-KR" i="1" dirty="0"/>
              <a:t>" %&gt;</a:t>
            </a:r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Date now = </a:t>
            </a:r>
            <a:r>
              <a:rPr lang="en-US" altLang="ko-KR" b="1" dirty="0"/>
              <a:t>new Date();</a:t>
            </a:r>
          </a:p>
          <a:p>
            <a:r>
              <a:rPr lang="en-US" altLang="ko-KR" dirty="0"/>
              <a:t>%&gt;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&lt;head&gt;&lt;title&gt;</a:t>
            </a:r>
            <a:r>
              <a:rPr lang="ko-KR" altLang="en-US" dirty="0"/>
              <a:t>현재 시간</a:t>
            </a:r>
            <a:r>
              <a:rPr lang="en-US" altLang="ko-KR" dirty="0"/>
              <a:t>&lt;/title&gt;&lt;/head&gt;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&lt;!-- JSP</a:t>
            </a:r>
            <a:r>
              <a:rPr lang="ko-KR" altLang="en-US" dirty="0"/>
              <a:t>페이지를 </a:t>
            </a:r>
            <a:r>
              <a:rPr lang="en-US" altLang="ko-KR" dirty="0"/>
              <a:t>UTF-8</a:t>
            </a:r>
            <a:r>
              <a:rPr lang="ko-KR" altLang="en-US" dirty="0"/>
              <a:t>로 만들고</a:t>
            </a:r>
            <a:r>
              <a:rPr lang="en-US" altLang="ko-KR" dirty="0"/>
              <a:t>, </a:t>
            </a:r>
            <a:r>
              <a:rPr lang="ko-KR" altLang="en-US" dirty="0"/>
              <a:t>응답 결과도 </a:t>
            </a:r>
            <a:r>
              <a:rPr lang="en-US" altLang="ko-KR" dirty="0"/>
              <a:t>UTF-8</a:t>
            </a:r>
            <a:r>
              <a:rPr lang="ko-KR" altLang="en-US" dirty="0"/>
              <a:t>로 생성 </a:t>
            </a:r>
            <a:r>
              <a:rPr lang="en-US" altLang="ko-KR" dirty="0"/>
              <a:t>--&gt;</a:t>
            </a:r>
          </a:p>
          <a:p>
            <a:r>
              <a:rPr lang="ko-KR" altLang="en-US" dirty="0"/>
              <a:t>현재 시각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&lt;%= now %&gt;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759" y="4653136"/>
            <a:ext cx="4552950" cy="1409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84637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요청을 처리하는 데 필요한 코드를 실행</a:t>
            </a:r>
            <a:endParaRPr lang="en-US" altLang="ko-KR" dirty="0" smtClean="0"/>
          </a:p>
          <a:p>
            <a:r>
              <a:rPr lang="ko-KR" altLang="en-US" dirty="0" smtClean="0"/>
              <a:t>동적으로 응답 결과를 생성하기 위해 사용</a:t>
            </a:r>
            <a:endParaRPr lang="en-US" altLang="ko-KR" dirty="0" smtClean="0"/>
          </a:p>
          <a:p>
            <a:r>
              <a:rPr lang="ko-KR" altLang="en-US" dirty="0" smtClean="0"/>
              <a:t>스크립트 요소 세 가지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스크립트릿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Scriptlet</a:t>
            </a:r>
            <a:r>
              <a:rPr lang="en-US" altLang="ko-KR" dirty="0" smtClean="0"/>
              <a:t>) : JSP </a:t>
            </a:r>
            <a:r>
              <a:rPr lang="ko-KR" altLang="en-US" dirty="0" smtClean="0"/>
              <a:t>페이지에서 자바 코드를 실행할 때 사용하는 코드 블록</a:t>
            </a:r>
            <a:r>
              <a:rPr lang="en-US" altLang="ko-KR" dirty="0" smtClean="0"/>
              <a:t>. “&lt;%”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“%&gt;” </a:t>
            </a:r>
            <a:r>
              <a:rPr lang="ko-KR" altLang="en-US" dirty="0" smtClean="0"/>
              <a:t>사이에 실행할 자바 코드가 위치함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표현식</a:t>
            </a:r>
            <a:r>
              <a:rPr lang="en-US" altLang="ko-KR" dirty="0" smtClean="0"/>
              <a:t>(Expression)</a:t>
            </a:r>
          </a:p>
          <a:p>
            <a:pPr lvl="1"/>
            <a:r>
              <a:rPr lang="ko-KR" altLang="en-US" dirty="0" err="1" smtClean="0"/>
              <a:t>선언부</a:t>
            </a:r>
            <a:r>
              <a:rPr lang="en-US" altLang="ko-KR" dirty="0" smtClean="0"/>
              <a:t>(Declaration)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스크립트릿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Scriptlet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 코드를 실행할 때 사용되는 코드의 블록</a:t>
            </a:r>
            <a:endParaRPr lang="en-US" altLang="ko-KR" dirty="0" smtClean="0"/>
          </a:p>
          <a:p>
            <a:r>
              <a:rPr lang="ko-KR" altLang="en-US" dirty="0" err="1" smtClean="0"/>
              <a:t>스크립트릿의</a:t>
            </a:r>
            <a:r>
              <a:rPr lang="ko-KR" altLang="en-US" dirty="0" smtClean="0"/>
              <a:t> 구조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예제 코드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928802"/>
            <a:ext cx="45720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ko-KR" b="1" dirty="0" smtClean="0"/>
              <a:t>&lt;%</a:t>
            </a:r>
          </a:p>
          <a:p>
            <a:r>
              <a:rPr lang="en-US" altLang="ko-KR" dirty="0" smtClean="0"/>
              <a:t>     </a:t>
            </a:r>
            <a:r>
              <a:rPr lang="ko-KR" altLang="en-US" dirty="0" err="1" smtClean="0"/>
              <a:t>자바코드</a:t>
            </a:r>
            <a:r>
              <a:rPr lang="en-US" altLang="ko-KR" dirty="0" smtClean="0"/>
              <a:t>1;</a:t>
            </a:r>
          </a:p>
          <a:p>
            <a:r>
              <a:rPr lang="en-US" altLang="ko-KR" dirty="0" smtClean="0"/>
              <a:t>     </a:t>
            </a:r>
            <a:r>
              <a:rPr lang="ko-KR" altLang="en-US" dirty="0" err="1" smtClean="0"/>
              <a:t>자바코드</a:t>
            </a:r>
            <a:r>
              <a:rPr lang="en-US" altLang="ko-KR" dirty="0" smtClean="0"/>
              <a:t>2;</a:t>
            </a:r>
          </a:p>
          <a:p>
            <a:r>
              <a:rPr lang="en-US" altLang="ko-KR" dirty="0" smtClean="0"/>
              <a:t>     ....</a:t>
            </a:r>
          </a:p>
          <a:p>
            <a:r>
              <a:rPr lang="en-US" altLang="ko-KR" b="1" dirty="0" smtClean="0"/>
              <a:t>%&gt;</a:t>
            </a:r>
            <a:endParaRPr lang="en-US" altLang="ko-KR" b="1" dirty="0"/>
          </a:p>
        </p:txBody>
      </p:sp>
      <p:sp>
        <p:nvSpPr>
          <p:cNvPr id="5" name="직사각형 4"/>
          <p:cNvSpPr/>
          <p:nvPr/>
        </p:nvSpPr>
        <p:spPr>
          <a:xfrm>
            <a:off x="857224" y="4093399"/>
            <a:ext cx="7429552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= "text/html; </a:t>
            </a:r>
            <a:r>
              <a:rPr lang="en-US" altLang="ko-KR" dirty="0" err="1" smtClean="0"/>
              <a:t>charset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 %&gt;</a:t>
            </a:r>
          </a:p>
          <a:p>
            <a:r>
              <a:rPr lang="en-US" altLang="ko-KR" b="1" dirty="0" smtClean="0"/>
              <a:t>&lt;%</a:t>
            </a:r>
          </a:p>
          <a:p>
            <a:r>
              <a:rPr lang="en-US" altLang="ko-KR" b="1" dirty="0" smtClean="0"/>
              <a:t>  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sum = 0;</a:t>
            </a:r>
          </a:p>
          <a:p>
            <a:r>
              <a:rPr lang="en-US" altLang="ko-KR" b="1" dirty="0" smtClean="0"/>
              <a:t>    for 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= 1 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&lt;= 10 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++) {</a:t>
            </a:r>
          </a:p>
          <a:p>
            <a:r>
              <a:rPr lang="en-US" altLang="ko-KR" b="1" dirty="0" smtClean="0"/>
              <a:t>        sum = sum +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;</a:t>
            </a:r>
          </a:p>
          <a:p>
            <a:r>
              <a:rPr lang="en-US" altLang="ko-KR" b="1" dirty="0" smtClean="0"/>
              <a:t>    }</a:t>
            </a:r>
          </a:p>
          <a:p>
            <a:r>
              <a:rPr lang="en-US" altLang="ko-KR" b="1" dirty="0" smtClean="0"/>
              <a:t>%&gt;</a:t>
            </a:r>
          </a:p>
          <a:p>
            <a:r>
              <a:rPr lang="en-US" altLang="ko-KR" dirty="0" smtClean="0"/>
              <a:t>1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합은 </a:t>
            </a:r>
            <a:r>
              <a:rPr lang="en-US" altLang="ko-KR" dirty="0" smtClean="0"/>
              <a:t>&lt;%= sum %&gt;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 요소</a:t>
            </a:r>
            <a:endParaRPr lang="en-US" altLang="ko-KR" dirty="0" smtClean="0"/>
          </a:p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endParaRPr lang="en-US" altLang="ko-KR" dirty="0" smtClean="0"/>
          </a:p>
          <a:p>
            <a:r>
              <a:rPr lang="ko-KR" altLang="en-US" dirty="0" smtClean="0"/>
              <a:t>스크립트 요소</a:t>
            </a:r>
            <a:endParaRPr lang="en-US" altLang="ko-KR" dirty="0" smtClean="0"/>
          </a:p>
          <a:p>
            <a:r>
              <a:rPr lang="en-US" altLang="ko-KR" dirty="0" smtClean="0"/>
              <a:t>request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  <a:p>
            <a:r>
              <a:rPr lang="en-US" altLang="ko-KR" dirty="0" smtClean="0"/>
              <a:t>response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chapter03/</a:t>
            </a:r>
            <a:r>
              <a:rPr lang="en-US" altLang="ko-KR" dirty="0" err="1" smtClean="0"/>
              <a:t>oneToTen.jsp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6325834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 = </a:t>
            </a:r>
            <a:r>
              <a:rPr lang="en-US" altLang="ko-KR" i="1" dirty="0"/>
              <a:t>"text/html; charset=</a:t>
            </a:r>
            <a:r>
              <a:rPr lang="en-US" altLang="ko-KR" i="1" dirty="0" err="1"/>
              <a:t>euc-kr</a:t>
            </a:r>
            <a:r>
              <a:rPr lang="en-US" altLang="ko-KR" i="1" dirty="0"/>
              <a:t>" %&gt;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&lt;head&gt;&lt;title&gt;1-10</a:t>
            </a:r>
            <a:r>
              <a:rPr lang="ko-KR" altLang="en-US" dirty="0"/>
              <a:t>까지의 합</a:t>
            </a:r>
            <a:r>
              <a:rPr lang="en-US" altLang="ko-KR" dirty="0"/>
              <a:t>&lt;/title&gt;&lt;/head&gt;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&lt;%//</a:t>
            </a:r>
            <a:r>
              <a:rPr lang="ko-KR" altLang="en-US" dirty="0"/>
              <a:t>스크립트 코드 블록 시작</a:t>
            </a:r>
          </a:p>
          <a:p>
            <a:r>
              <a:rPr lang="en-US" altLang="ko-KR" b="1" dirty="0" err="1"/>
              <a:t>int</a:t>
            </a:r>
            <a:r>
              <a:rPr lang="en-US" altLang="ko-KR" b="1" dirty="0"/>
              <a:t> sum = 0;</a:t>
            </a:r>
          </a:p>
          <a:p>
            <a:r>
              <a:rPr lang="nn-NO" altLang="ko-KR" b="1" dirty="0"/>
              <a:t>for (int i = 1 ; i &lt;= 10 ; i++) {</a:t>
            </a:r>
          </a:p>
          <a:p>
            <a:r>
              <a:rPr lang="en-US" altLang="ko-KR" dirty="0"/>
              <a:t>sum = sum +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스크립트 코드 블록 끝</a:t>
            </a:r>
            <a:r>
              <a:rPr lang="en-US" altLang="ko-KR" dirty="0"/>
              <a:t>%&gt;</a:t>
            </a:r>
          </a:p>
          <a:p>
            <a:r>
              <a:rPr lang="en-US" altLang="ko-KR" dirty="0"/>
              <a:t>&lt;!-- </a:t>
            </a:r>
            <a:r>
              <a:rPr lang="ko-KR" altLang="en-US" dirty="0"/>
              <a:t>표현식을 통해 변수 </a:t>
            </a:r>
            <a:r>
              <a:rPr lang="en-US" altLang="ko-KR" dirty="0"/>
              <a:t>sum</a:t>
            </a:r>
            <a:r>
              <a:rPr lang="ko-KR" altLang="en-US" dirty="0"/>
              <a:t>의 값 출력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1 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합은 </a:t>
            </a:r>
            <a:r>
              <a:rPr lang="en-US" altLang="ko-KR" dirty="0"/>
              <a:t>&lt;%=sum%&gt;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52316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Chapter03/</a:t>
            </a:r>
            <a:r>
              <a:rPr lang="en-US" altLang="ko-KR" dirty="0" err="1" smtClean="0"/>
              <a:t>sum.jsp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654" y="1340768"/>
            <a:ext cx="4961166" cy="5047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 = </a:t>
            </a:r>
            <a:r>
              <a:rPr lang="en-US" altLang="ko-KR" sz="1400" i="1" dirty="0"/>
              <a:t>"text/html; charset=</a:t>
            </a:r>
            <a:r>
              <a:rPr lang="en-US" altLang="ko-KR" sz="1400" i="1" dirty="0" err="1"/>
              <a:t>euc-kr</a:t>
            </a:r>
            <a:r>
              <a:rPr lang="en-US" altLang="ko-KR" sz="1400" i="1" dirty="0"/>
              <a:t>" %&gt;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</a:t>
            </a:r>
            <a:r>
              <a:rPr lang="ko-KR" altLang="en-US" sz="1400" dirty="0"/>
              <a:t>합 구하기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&lt;%//</a:t>
            </a:r>
            <a:r>
              <a:rPr lang="ko-KR" altLang="en-US" sz="1400" dirty="0"/>
              <a:t>첫 번째 </a:t>
            </a:r>
            <a:r>
              <a:rPr lang="ko-KR" altLang="en-US" sz="1400" dirty="0" err="1"/>
              <a:t>스크립트릿</a:t>
            </a:r>
            <a:r>
              <a:rPr lang="ko-KR" altLang="en-US" sz="1400" dirty="0"/>
              <a:t> 코드 블록</a:t>
            </a:r>
          </a:p>
          <a:p>
            <a:r>
              <a:rPr lang="en-US" altLang="ko-KR" sz="1400" b="1" dirty="0" err="1"/>
              <a:t>int</a:t>
            </a:r>
            <a:r>
              <a:rPr lang="en-US" altLang="ko-KR" sz="1400" b="1" dirty="0"/>
              <a:t> sum = 0;</a:t>
            </a:r>
          </a:p>
          <a:p>
            <a:r>
              <a:rPr lang="nn-NO" altLang="ko-KR" sz="1400" b="1" dirty="0"/>
              <a:t>for (int i = 1 ; i &lt;= 10 ; i++) {</a:t>
            </a:r>
          </a:p>
          <a:p>
            <a:r>
              <a:rPr lang="en-US" altLang="ko-KR" sz="1400" dirty="0"/>
              <a:t>sum = sum +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%&gt;</a:t>
            </a:r>
          </a:p>
          <a:p>
            <a:r>
              <a:rPr lang="en-US" altLang="ko-KR" sz="1400" dirty="0"/>
              <a:t>1 </a:t>
            </a:r>
            <a:r>
              <a:rPr lang="ko-KR" altLang="en-US" sz="1400" dirty="0"/>
              <a:t>부터 </a:t>
            </a:r>
            <a:r>
              <a:rPr lang="en-US" altLang="ko-KR" sz="1400" dirty="0"/>
              <a:t>10</a:t>
            </a:r>
            <a:r>
              <a:rPr lang="ko-KR" altLang="en-US" sz="1400" dirty="0"/>
              <a:t>까지의 합은 </a:t>
            </a:r>
            <a:r>
              <a:rPr lang="en-US" altLang="ko-KR" sz="1400" dirty="0"/>
              <a:t>&lt;%=</a:t>
            </a:r>
            <a:r>
              <a:rPr lang="ko-KR" altLang="en-US" sz="1400" dirty="0"/>
              <a:t> </a:t>
            </a:r>
            <a:r>
              <a:rPr lang="en-US" altLang="ko-KR" sz="1400" dirty="0"/>
              <a:t>sum %&gt;</a:t>
            </a:r>
            <a:r>
              <a:rPr lang="ko-KR" altLang="en-US" sz="1400" dirty="0"/>
              <a:t> 입니다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endParaRPr lang="ko-KR" altLang="en-US" sz="1400" dirty="0"/>
          </a:p>
          <a:p>
            <a:r>
              <a:rPr lang="en-US" altLang="ko-KR" sz="1400" dirty="0"/>
              <a:t>&lt;%//</a:t>
            </a:r>
            <a:r>
              <a:rPr lang="ko-KR" altLang="en-US" sz="1400" dirty="0"/>
              <a:t>두 번째 </a:t>
            </a:r>
            <a:r>
              <a:rPr lang="ko-KR" altLang="en-US" sz="1400" dirty="0" err="1"/>
              <a:t>스크립트릿</a:t>
            </a:r>
            <a:r>
              <a:rPr lang="ko-KR" altLang="en-US" sz="1400" dirty="0"/>
              <a:t> 코드 블록</a:t>
            </a:r>
          </a:p>
          <a:p>
            <a:r>
              <a:rPr lang="en-US" altLang="ko-KR" sz="1400" b="1" dirty="0" err="1"/>
              <a:t>int</a:t>
            </a:r>
            <a:r>
              <a:rPr lang="en-US" altLang="ko-KR" sz="1400" b="1" dirty="0"/>
              <a:t> sum2 = 0;</a:t>
            </a:r>
          </a:p>
          <a:p>
            <a:r>
              <a:rPr lang="nn-NO" altLang="ko-KR" sz="1400" b="1" dirty="0"/>
              <a:t>for (int i = 11 ; i &lt;= 20 ; i++) {</a:t>
            </a:r>
          </a:p>
          <a:p>
            <a:r>
              <a:rPr lang="en-US" altLang="ko-KR" sz="1400" dirty="0"/>
              <a:t>sum2 = sum2+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%&gt;</a:t>
            </a:r>
          </a:p>
          <a:p>
            <a:r>
              <a:rPr lang="en-US" altLang="ko-KR" sz="1400" dirty="0"/>
              <a:t>11 </a:t>
            </a:r>
            <a:r>
              <a:rPr lang="ko-KR" altLang="en-US" sz="1400" dirty="0"/>
              <a:t>부터 </a:t>
            </a:r>
            <a:r>
              <a:rPr lang="en-US" altLang="ko-KR" sz="1400" dirty="0"/>
              <a:t>20</a:t>
            </a:r>
            <a:r>
              <a:rPr lang="ko-KR" altLang="en-US" sz="1400" dirty="0"/>
              <a:t>까지의 합은 </a:t>
            </a:r>
            <a:r>
              <a:rPr lang="en-US" altLang="ko-KR" sz="1400" dirty="0"/>
              <a:t>&lt;%=</a:t>
            </a:r>
            <a:r>
              <a:rPr lang="ko-KR" altLang="en-US" sz="1400" dirty="0"/>
              <a:t> </a:t>
            </a:r>
            <a:r>
              <a:rPr lang="en-US" altLang="ko-KR" sz="1400" dirty="0"/>
              <a:t>sum2 %&gt;</a:t>
            </a:r>
            <a:r>
              <a:rPr lang="ko-KR" altLang="en-US" sz="1400" dirty="0"/>
              <a:t> 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894408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 개 이상의 </a:t>
            </a:r>
            <a:r>
              <a:rPr lang="ko-KR" altLang="en-US" dirty="0" err="1" smtClean="0"/>
              <a:t>스크립트릿</a:t>
            </a:r>
            <a:r>
              <a:rPr lang="ko-KR" altLang="en-US" dirty="0" smtClean="0"/>
              <a:t> 코드 블록을 포함할 수 있음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4869160"/>
            <a:ext cx="4286250" cy="1447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70249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표현식</a:t>
            </a:r>
            <a:r>
              <a:rPr lang="en-US" altLang="ko-KR" dirty="0" smtClean="0"/>
              <a:t>(Expression)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값을 출력 결과에 포함시키고자 할 때 사용</a:t>
            </a:r>
            <a:endParaRPr lang="en-US" altLang="ko-KR" dirty="0" smtClean="0"/>
          </a:p>
          <a:p>
            <a:r>
              <a:rPr lang="ko-KR" altLang="en-US" dirty="0" smtClean="0"/>
              <a:t>표현식 구문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표현식에 있는 변수의 값이 출력됨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&lt;%=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%&gt;</a:t>
            </a:r>
          </a:p>
          <a:p>
            <a:r>
              <a:rPr lang="ko-KR" altLang="en-US" dirty="0" smtClean="0"/>
              <a:t>변수 뿐만 아니라 숫자나 문자열 등의 값을 사용 가능</a:t>
            </a:r>
            <a:endParaRPr lang="en-US" altLang="ko-KR" dirty="0" smtClean="0"/>
          </a:p>
          <a:p>
            <a:r>
              <a:rPr lang="ko-KR" altLang="en-US" dirty="0" smtClean="0"/>
              <a:t>표현식 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8662" y="3214686"/>
            <a:ext cx="5929338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&lt;%= 1 + 2 + 3 + 4 + 5 + 6 + 7 + 8 + 9 + 10 %&gt;</a:t>
            </a:r>
          </a:p>
          <a:p>
            <a:r>
              <a:rPr lang="en-US" altLang="ko-KR" dirty="0" smtClean="0"/>
              <a:t>&lt;%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sum = 0;</a:t>
            </a:r>
          </a:p>
          <a:p>
            <a:r>
              <a:rPr lang="en-US" altLang="ko-KR" dirty="0" smtClean="0"/>
              <a:t>    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1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&lt;= 10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        sum = sum +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 }</a:t>
            </a:r>
          </a:p>
          <a:p>
            <a:r>
              <a:rPr lang="en-US" altLang="ko-KR" dirty="0" smtClean="0"/>
              <a:t>%&gt;</a:t>
            </a:r>
          </a:p>
          <a:p>
            <a:r>
              <a:rPr lang="en-US" altLang="ko-KR" dirty="0" smtClean="0"/>
              <a:t>1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합은 </a:t>
            </a:r>
            <a:r>
              <a:rPr lang="en-US" altLang="ko-KR" b="1" dirty="0" smtClean="0"/>
              <a:t>&lt;%= sum %&gt;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chapter03/oneToTen2.jsp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6835526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 = </a:t>
            </a:r>
            <a:r>
              <a:rPr lang="en-US" altLang="ko-KR" i="1" dirty="0"/>
              <a:t>"text/html; charset=</a:t>
            </a:r>
            <a:r>
              <a:rPr lang="en-US" altLang="ko-KR" i="1" dirty="0" err="1"/>
              <a:t>euc-kr</a:t>
            </a:r>
            <a:r>
              <a:rPr lang="en-US" altLang="ko-KR" i="1" dirty="0"/>
              <a:t>" %&gt;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&lt;head&gt;&lt;title&gt;1-10</a:t>
            </a:r>
            <a:r>
              <a:rPr lang="ko-KR" altLang="en-US" dirty="0"/>
              <a:t>까지의 합</a:t>
            </a:r>
            <a:r>
              <a:rPr lang="en-US" altLang="ko-KR" dirty="0"/>
              <a:t>:</a:t>
            </a:r>
            <a:r>
              <a:rPr lang="ko-KR" altLang="en-US" dirty="0"/>
              <a:t>표현식만 사용</a:t>
            </a:r>
            <a:r>
              <a:rPr lang="en-US" altLang="ko-KR" dirty="0"/>
              <a:t>&lt;/title&gt;&lt;/head&gt;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&lt;!-- </a:t>
            </a:r>
            <a:r>
              <a:rPr lang="ko-KR" altLang="en-US" dirty="0"/>
              <a:t>표현식에서 직접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합을 계산해서 출력함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1 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합은 </a:t>
            </a:r>
          </a:p>
          <a:p>
            <a:r>
              <a:rPr lang="en-US" altLang="ko-KR" dirty="0"/>
              <a:t>&lt;%=</a:t>
            </a:r>
            <a:r>
              <a:rPr lang="ko-KR" altLang="en-US" dirty="0"/>
              <a:t> </a:t>
            </a:r>
            <a:r>
              <a:rPr lang="en-US" altLang="ko-KR" dirty="0"/>
              <a:t>1 + 2 + 3 + 4 + 5 + 6 + 7 + 8 + 9 + 10 %&gt;</a:t>
            </a:r>
          </a:p>
          <a:p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4531577"/>
            <a:ext cx="4924425" cy="1238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54534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선언부</a:t>
            </a:r>
            <a:r>
              <a:rPr lang="en-US" dirty="0" smtClean="0"/>
              <a:t>(Declaration)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스크립트릿이나</a:t>
            </a:r>
            <a:r>
              <a:rPr lang="ko-KR" altLang="en-US" dirty="0" smtClean="0"/>
              <a:t> 표현식에서 사용할 수 있는 함수를 작성할 때 사용</a:t>
            </a:r>
            <a:endParaRPr lang="en-US" altLang="ko-KR" dirty="0" smtClean="0"/>
          </a:p>
          <a:p>
            <a:r>
              <a:rPr lang="ko-KR" altLang="en-US" dirty="0" err="1" smtClean="0"/>
              <a:t>선언부</a:t>
            </a:r>
            <a:r>
              <a:rPr lang="ko-KR" altLang="en-US" dirty="0" smtClean="0"/>
              <a:t> 형식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문법 구조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선언부의</a:t>
            </a:r>
            <a:r>
              <a:rPr lang="ko-KR" altLang="en-US" dirty="0" smtClean="0"/>
              <a:t> 함수는 자바의 메서드와 동일함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2780928"/>
            <a:ext cx="6429420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&lt;%!</a:t>
            </a:r>
            <a:endParaRPr lang="ko-KR" altLang="en-US" b="1" dirty="0" smtClean="0"/>
          </a:p>
          <a:p>
            <a:r>
              <a:rPr lang="en-US" dirty="0" smtClean="0"/>
              <a:t>    public </a:t>
            </a:r>
            <a:r>
              <a:rPr lang="ko-KR" altLang="en-US" dirty="0" err="1" smtClean="0"/>
              <a:t>리턴타입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메서드이름</a:t>
            </a:r>
            <a:r>
              <a:rPr lang="en-US" dirty="0" smtClean="0"/>
              <a:t>(</a:t>
            </a:r>
            <a:r>
              <a:rPr lang="ko-KR" altLang="en-US" dirty="0" err="1" smtClean="0"/>
              <a:t>파라미터목록</a:t>
            </a:r>
            <a:r>
              <a:rPr lang="en-US" dirty="0" smtClean="0"/>
              <a:t>) {</a:t>
            </a:r>
            <a:endParaRPr lang="ko-KR" altLang="en-US" dirty="0" smtClean="0"/>
          </a:p>
          <a:p>
            <a:r>
              <a:rPr lang="en-US" dirty="0" smtClean="0"/>
              <a:t>        </a:t>
            </a:r>
            <a:r>
              <a:rPr lang="ko-KR" altLang="en-US" dirty="0" err="1" smtClean="0"/>
              <a:t>자바코드</a:t>
            </a:r>
            <a:r>
              <a:rPr lang="en-US" dirty="0" smtClean="0"/>
              <a:t>1;</a:t>
            </a:r>
            <a:endParaRPr lang="ko-KR" altLang="en-US" dirty="0" smtClean="0"/>
          </a:p>
          <a:p>
            <a:r>
              <a:rPr lang="en-US" dirty="0" smtClean="0"/>
              <a:t>        </a:t>
            </a:r>
            <a:r>
              <a:rPr lang="ko-KR" altLang="en-US" dirty="0" err="1" smtClean="0"/>
              <a:t>자바코드</a:t>
            </a:r>
            <a:r>
              <a:rPr lang="en-US" dirty="0" smtClean="0"/>
              <a:t>2;</a:t>
            </a:r>
            <a:endParaRPr lang="ko-KR" altLang="en-US" dirty="0" smtClean="0"/>
          </a:p>
          <a:p>
            <a:r>
              <a:rPr lang="en-US" dirty="0" smtClean="0"/>
              <a:t>        ...</a:t>
            </a:r>
            <a:endParaRPr lang="ko-KR" altLang="en-US" dirty="0" smtClean="0"/>
          </a:p>
          <a:p>
            <a:r>
              <a:rPr lang="en-US" dirty="0" smtClean="0"/>
              <a:t>        </a:t>
            </a:r>
            <a:r>
              <a:rPr lang="ko-KR" altLang="en-US" dirty="0" err="1" smtClean="0"/>
              <a:t>자바코드</a:t>
            </a:r>
            <a:r>
              <a:rPr lang="en-US" dirty="0" smtClean="0"/>
              <a:t>n;</a:t>
            </a:r>
            <a:endParaRPr lang="ko-KR" altLang="en-US" dirty="0" smtClean="0"/>
          </a:p>
          <a:p>
            <a:r>
              <a:rPr lang="en-US" dirty="0" smtClean="0"/>
              <a:t>        return </a:t>
            </a:r>
            <a:r>
              <a:rPr lang="ko-KR" altLang="en-US" dirty="0" smtClean="0"/>
              <a:t>값</a:t>
            </a:r>
            <a:r>
              <a:rPr lang="en-US" dirty="0" smtClean="0"/>
              <a:t>;</a:t>
            </a:r>
            <a:endParaRPr lang="ko-KR" altLang="en-US" dirty="0" smtClean="0"/>
          </a:p>
          <a:p>
            <a:r>
              <a:rPr lang="en-US" dirty="0" smtClean="0"/>
              <a:t>    }</a:t>
            </a:r>
            <a:endParaRPr lang="ko-KR" altLang="en-US" dirty="0" smtClean="0"/>
          </a:p>
          <a:p>
            <a:r>
              <a:rPr lang="en-US" b="1" dirty="0" smtClean="0"/>
              <a:t>%&gt;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선언부와</a:t>
            </a:r>
            <a:r>
              <a:rPr lang="ko-KR" altLang="en-US" dirty="0" smtClean="0"/>
              <a:t> 파라미터 값 전달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071546"/>
            <a:ext cx="7072362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= "text/html; </a:t>
            </a:r>
            <a:r>
              <a:rPr lang="en-US" altLang="ko-KR" dirty="0" err="1" smtClean="0"/>
              <a:t>charset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 %&gt;</a:t>
            </a:r>
          </a:p>
          <a:p>
            <a:r>
              <a:rPr lang="en-US" altLang="ko-KR" b="1" dirty="0" smtClean="0"/>
              <a:t>&lt;%!</a:t>
            </a:r>
          </a:p>
          <a:p>
            <a:r>
              <a:rPr lang="en-US" altLang="ko-KR" b="1" dirty="0" smtClean="0"/>
              <a:t>    public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multiply(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a 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b) {</a:t>
            </a:r>
          </a:p>
          <a:p>
            <a:r>
              <a:rPr lang="en-US" altLang="ko-KR" b="1" dirty="0" smtClean="0"/>
              <a:t>      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c = a * b;</a:t>
            </a:r>
          </a:p>
          <a:p>
            <a:r>
              <a:rPr lang="en-US" altLang="ko-KR" b="1" dirty="0" smtClean="0"/>
              <a:t>        return c;</a:t>
            </a:r>
          </a:p>
          <a:p>
            <a:r>
              <a:rPr lang="en-US" altLang="ko-KR" b="1" dirty="0" smtClean="0"/>
              <a:t>    }</a:t>
            </a:r>
          </a:p>
          <a:p>
            <a:r>
              <a:rPr lang="en-US" altLang="ko-KR" b="1" dirty="0" smtClean="0"/>
              <a:t>%&gt;</a:t>
            </a:r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&lt;head&gt;&lt;title&gt;</a:t>
            </a:r>
            <a:r>
              <a:rPr lang="ko-KR" altLang="en-US" dirty="0" err="1" smtClean="0"/>
              <a:t>선언부를</a:t>
            </a:r>
            <a:r>
              <a:rPr lang="ko-KR" altLang="en-US" dirty="0" smtClean="0"/>
              <a:t> 사용한 두 </a:t>
            </a:r>
            <a:r>
              <a:rPr lang="ko-KR" altLang="en-US" dirty="0" err="1" smtClean="0"/>
              <a:t>정수값의</a:t>
            </a:r>
            <a:r>
              <a:rPr lang="ko-KR" altLang="en-US" dirty="0" smtClean="0"/>
              <a:t> 곱</a:t>
            </a:r>
            <a:r>
              <a:rPr lang="en-US" altLang="ko-KR" dirty="0" smtClean="0"/>
              <a:t>&lt;/title&gt;&lt;/head&gt;</a:t>
            </a:r>
          </a:p>
          <a:p>
            <a:r>
              <a:rPr lang="en-US" altLang="ko-KR" dirty="0" smtClean="0"/>
              <a:t>&lt;body&gt;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10 * 25 = &lt;%= </a:t>
            </a:r>
            <a:r>
              <a:rPr lang="en-US" altLang="ko-KR" b="1" dirty="0" smtClean="0"/>
              <a:t>multiply(10, 25)</a:t>
            </a:r>
            <a:r>
              <a:rPr lang="en-US" altLang="ko-KR" dirty="0" smtClean="0"/>
              <a:t> %&gt;</a:t>
            </a:r>
            <a:endParaRPr lang="en-US" altLang="ko-KR" dirty="0"/>
          </a:p>
        </p:txBody>
      </p:sp>
      <p:pic>
        <p:nvPicPr>
          <p:cNvPr id="24578" name="Picture 2" descr="fig03-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571612"/>
            <a:ext cx="24955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39552" y="4941168"/>
            <a:ext cx="7587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메서드 이름의 첫 글자는 문자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알파벳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한글 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또는 밑줄</a:t>
            </a:r>
            <a:r>
              <a:rPr lang="en-US" altLang="ko-KR" dirty="0" smtClean="0"/>
              <a:t>(“_”)</a:t>
            </a:r>
            <a:r>
              <a:rPr lang="ko-KR" altLang="en-US" dirty="0" smtClean="0"/>
              <a:t>로 시작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첫 글자를 제외한 나머지는 문자와 숫자 그리고 밑줄의 조합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메서드 이름은 대소문자를 구분함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chapter03/</a:t>
            </a:r>
            <a:r>
              <a:rPr lang="en-US" altLang="ko-KR" dirty="0" err="1" smtClean="0"/>
              <a:t>useDecl.jsp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8104" y="1052736"/>
            <a:ext cx="7973658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 = </a:t>
            </a:r>
            <a:r>
              <a:rPr lang="en-US" altLang="ko-KR" sz="1400" i="1" dirty="0"/>
              <a:t>"text/html; charset=</a:t>
            </a:r>
            <a:r>
              <a:rPr lang="en-US" altLang="ko-KR" sz="1400" i="1" dirty="0" err="1"/>
              <a:t>euc-kr</a:t>
            </a:r>
            <a:r>
              <a:rPr lang="en-US" altLang="ko-KR" sz="1400" i="1" dirty="0"/>
              <a:t>" %&gt;</a:t>
            </a:r>
          </a:p>
          <a:p>
            <a:r>
              <a:rPr lang="en-US" altLang="ko-KR" sz="1400" dirty="0"/>
              <a:t>&lt;%!//</a:t>
            </a:r>
            <a:r>
              <a:rPr lang="ko-KR" altLang="en-US" sz="1400" dirty="0" err="1"/>
              <a:t>선언부를</a:t>
            </a:r>
            <a:r>
              <a:rPr lang="ko-KR" altLang="en-US" sz="1400" dirty="0"/>
              <a:t> 시작함</a:t>
            </a:r>
          </a:p>
          <a:p>
            <a:r>
              <a:rPr lang="en-US" altLang="ko-KR" sz="1400" dirty="0"/>
              <a:t>//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: </a:t>
            </a:r>
            <a:r>
              <a:rPr lang="ko-KR" altLang="en-US" sz="1400" dirty="0"/>
              <a:t>메서드의 리턴 타입</a:t>
            </a:r>
            <a:r>
              <a:rPr lang="en-US" altLang="ko-KR" sz="1400" dirty="0"/>
              <a:t>. </a:t>
            </a:r>
            <a:r>
              <a:rPr lang="ko-KR" altLang="en-US" sz="1400" dirty="0"/>
              <a:t>메서드 실행 결과값의 타입이 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이을 나타냄</a:t>
            </a:r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정수 값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logn</a:t>
            </a:r>
            <a:r>
              <a:rPr lang="en-US" altLang="ko-KR" sz="1400" dirty="0"/>
              <a:t>, short</a:t>
            </a:r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실수 값</a:t>
            </a:r>
            <a:r>
              <a:rPr lang="en-US" altLang="ko-KR" sz="1400" dirty="0"/>
              <a:t>(</a:t>
            </a:r>
            <a:r>
              <a:rPr lang="ko-KR" altLang="en-US" sz="1400" dirty="0"/>
              <a:t>소수점 표함</a:t>
            </a:r>
            <a:r>
              <a:rPr lang="en-US" altLang="ko-KR" sz="1400" dirty="0"/>
              <a:t>) : double, float</a:t>
            </a:r>
          </a:p>
          <a:p>
            <a:r>
              <a:rPr lang="en-US" altLang="ko-KR" sz="1400" dirty="0"/>
              <a:t>//a, b : </a:t>
            </a:r>
            <a:r>
              <a:rPr lang="ko-KR" altLang="en-US" sz="1400" dirty="0" err="1"/>
              <a:t>파라미터의</a:t>
            </a:r>
            <a:r>
              <a:rPr lang="ko-KR" altLang="en-US" sz="1400" dirty="0"/>
              <a:t> 이름</a:t>
            </a:r>
            <a:r>
              <a:rPr lang="en-US" altLang="ko-KR" sz="1400" dirty="0"/>
              <a:t>. </a:t>
            </a:r>
            <a:r>
              <a:rPr lang="ko-KR" altLang="en-US" sz="1400" dirty="0"/>
              <a:t>메서드 내부에서 변수로 사용됨</a:t>
            </a:r>
            <a:r>
              <a:rPr lang="en-US" altLang="ko-KR" sz="1400" dirty="0"/>
              <a:t>.</a:t>
            </a:r>
          </a:p>
          <a:p>
            <a:r>
              <a:rPr lang="en-US" altLang="ko-KR" sz="1400" b="1" dirty="0"/>
              <a:t>public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multiply(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 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{</a:t>
            </a:r>
          </a:p>
          <a:p>
            <a:r>
              <a:rPr lang="en-US" altLang="ko-KR" sz="1400" b="1" dirty="0" err="1"/>
              <a:t>int</a:t>
            </a:r>
            <a:r>
              <a:rPr lang="en-US" altLang="ko-KR" sz="1400" b="1" dirty="0"/>
              <a:t> c = a * b;</a:t>
            </a:r>
          </a:p>
          <a:p>
            <a:r>
              <a:rPr lang="en-US" altLang="ko-KR" sz="1400" b="1" dirty="0"/>
              <a:t>return c;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//</a:t>
            </a:r>
            <a:r>
              <a:rPr lang="ko-KR" altLang="en-US" sz="1400" dirty="0" err="1"/>
              <a:t>선언부</a:t>
            </a:r>
            <a:r>
              <a:rPr lang="ko-KR" altLang="en-US" sz="1400" dirty="0"/>
              <a:t> 종료</a:t>
            </a:r>
            <a:r>
              <a:rPr lang="en-US" altLang="ko-KR" sz="1400" dirty="0"/>
              <a:t>%&gt;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</a:t>
            </a:r>
            <a:r>
              <a:rPr lang="ko-KR" altLang="en-US" sz="1400" dirty="0" err="1"/>
              <a:t>선언부를</a:t>
            </a:r>
            <a:r>
              <a:rPr lang="ko-KR" altLang="en-US" sz="1400" dirty="0"/>
              <a:t> 사용한 두 </a:t>
            </a:r>
            <a:r>
              <a:rPr lang="ko-KR" altLang="en-US" sz="1400" dirty="0" err="1"/>
              <a:t>정수값의</a:t>
            </a:r>
            <a:r>
              <a:rPr lang="ko-KR" altLang="en-US" sz="1400" dirty="0"/>
              <a:t> 곱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&lt;!-- </a:t>
            </a:r>
            <a:r>
              <a:rPr lang="ko-KR" altLang="en-US" sz="1400" dirty="0" err="1"/>
              <a:t>선언부에서</a:t>
            </a:r>
            <a:r>
              <a:rPr lang="ko-KR" altLang="en-US" sz="1400" dirty="0"/>
              <a:t> 정의한 </a:t>
            </a:r>
            <a:r>
              <a:rPr lang="en-US" altLang="ko-KR" sz="1400" dirty="0"/>
              <a:t>multiply() </a:t>
            </a:r>
            <a:r>
              <a:rPr lang="ko-KR" altLang="en-US" sz="1400" dirty="0"/>
              <a:t>메서드를 호출</a:t>
            </a:r>
            <a:r>
              <a:rPr lang="en-US" altLang="ko-KR" sz="1400" dirty="0"/>
              <a:t>(call)</a:t>
            </a:r>
            <a:r>
              <a:rPr lang="ko-KR" altLang="en-US" sz="1400" dirty="0"/>
              <a:t>한 결과값을 표현식을 사용하여 출력함</a:t>
            </a:r>
            <a:r>
              <a:rPr lang="en-US" altLang="ko-KR" sz="1400" dirty="0"/>
              <a:t>. --&gt;</a:t>
            </a:r>
          </a:p>
          <a:p>
            <a:r>
              <a:rPr lang="en-US" altLang="ko-KR" sz="1400" dirty="0"/>
              <a:t>10 * 25 = &lt;%= multiply(10, 25) %&gt;</a:t>
            </a:r>
          </a:p>
          <a:p>
            <a:endParaRPr lang="ko-KR" altLang="en-US" sz="1400" dirty="0"/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  <a:p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4941168"/>
            <a:ext cx="4524375" cy="1171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34281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87881"/>
            <a:ext cx="8643998" cy="582594"/>
          </a:xfrm>
        </p:spPr>
        <p:txBody>
          <a:bodyPr/>
          <a:lstStyle/>
          <a:p>
            <a:r>
              <a:rPr lang="en-US" altLang="ko-KR" dirty="0" smtClean="0"/>
              <a:t>chapter03/useDecl2.jsp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0218" y="670475"/>
            <a:ext cx="5771132" cy="6070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50" dirty="0"/>
              <a:t>&lt;%@ page </a:t>
            </a:r>
            <a:r>
              <a:rPr lang="en-US" altLang="ko-KR" sz="1050" dirty="0" err="1"/>
              <a:t>contentType</a:t>
            </a:r>
            <a:r>
              <a:rPr lang="en-US" altLang="ko-KR" sz="1050" dirty="0"/>
              <a:t> = </a:t>
            </a:r>
            <a:r>
              <a:rPr lang="en-US" altLang="ko-KR" sz="1050" i="1" dirty="0"/>
              <a:t>"text/html; charset=</a:t>
            </a:r>
            <a:r>
              <a:rPr lang="en-US" altLang="ko-KR" sz="1050" i="1" dirty="0" err="1"/>
              <a:t>euc-kr</a:t>
            </a:r>
            <a:r>
              <a:rPr lang="en-US" altLang="ko-KR" sz="1050" i="1" dirty="0"/>
              <a:t>" %&gt;</a:t>
            </a:r>
          </a:p>
          <a:p>
            <a:r>
              <a:rPr lang="en-US" altLang="ko-KR" sz="1050" dirty="0"/>
              <a:t>&lt;%!</a:t>
            </a:r>
          </a:p>
          <a:p>
            <a:r>
              <a:rPr lang="en-US" altLang="ko-KR" sz="1050" dirty="0"/>
              <a:t>//</a:t>
            </a:r>
            <a:r>
              <a:rPr lang="ko-KR" altLang="en-US" sz="1050" dirty="0" err="1"/>
              <a:t>선언부에</a:t>
            </a:r>
            <a:r>
              <a:rPr lang="ko-KR" altLang="en-US" sz="1050" dirty="0"/>
              <a:t> 두 개의 메서드를 정의함</a:t>
            </a:r>
            <a:r>
              <a:rPr lang="en-US" altLang="ko-KR" sz="1050" dirty="0"/>
              <a:t>.</a:t>
            </a:r>
          </a:p>
          <a:p>
            <a:endParaRPr lang="ko-KR" altLang="en-US" sz="1050" dirty="0"/>
          </a:p>
          <a:p>
            <a:r>
              <a:rPr lang="en-US" altLang="ko-KR" sz="1050" dirty="0"/>
              <a:t>//</a:t>
            </a:r>
            <a:r>
              <a:rPr lang="ko-KR" altLang="en-US" sz="1050" dirty="0"/>
              <a:t>두 정수 값의 합을 구해주는 </a:t>
            </a:r>
            <a:r>
              <a:rPr lang="en-US" altLang="ko-KR" sz="1050" dirty="0"/>
              <a:t>add </a:t>
            </a:r>
            <a:r>
              <a:rPr lang="ko-KR" altLang="en-US" sz="1050" dirty="0"/>
              <a:t>메서드</a:t>
            </a:r>
          </a:p>
          <a:p>
            <a:r>
              <a:rPr lang="en-US" altLang="ko-KR" sz="1050" b="1" dirty="0"/>
              <a:t>public </a:t>
            </a:r>
            <a:r>
              <a:rPr lang="en-US" altLang="ko-KR" sz="1050" b="1" dirty="0" err="1"/>
              <a:t>int</a:t>
            </a:r>
            <a:r>
              <a:rPr lang="en-US" altLang="ko-KR" sz="1050" b="1" dirty="0"/>
              <a:t> add(</a:t>
            </a:r>
            <a:r>
              <a:rPr lang="en-US" altLang="ko-KR" sz="1050" b="1" dirty="0" err="1"/>
              <a:t>int</a:t>
            </a:r>
            <a:r>
              <a:rPr lang="en-US" altLang="ko-KR" sz="1050" b="1" dirty="0"/>
              <a:t> a, </a:t>
            </a:r>
            <a:r>
              <a:rPr lang="en-US" altLang="ko-KR" sz="1050" b="1" dirty="0" err="1"/>
              <a:t>int</a:t>
            </a:r>
            <a:r>
              <a:rPr lang="en-US" altLang="ko-KR" sz="1050" b="1" dirty="0"/>
              <a:t> b) {</a:t>
            </a:r>
          </a:p>
          <a:p>
            <a:r>
              <a:rPr lang="en-US" altLang="ko-KR" sz="1050" b="1" dirty="0" err="1"/>
              <a:t>int</a:t>
            </a:r>
            <a:r>
              <a:rPr lang="en-US" altLang="ko-KR" sz="1050" b="1" dirty="0"/>
              <a:t> c = a + b;</a:t>
            </a:r>
          </a:p>
          <a:p>
            <a:r>
              <a:rPr lang="en-US" altLang="ko-KR" sz="1050" b="1" dirty="0"/>
              <a:t>return c;</a:t>
            </a:r>
          </a:p>
          <a:p>
            <a:r>
              <a:rPr lang="en-US" altLang="ko-KR" sz="1050" dirty="0"/>
              <a:t>}</a:t>
            </a:r>
          </a:p>
          <a:p>
            <a:endParaRPr lang="ko-KR" altLang="en-US" sz="1050" dirty="0"/>
          </a:p>
          <a:p>
            <a:r>
              <a:rPr lang="en-US" altLang="ko-KR" sz="1050" dirty="0"/>
              <a:t>//</a:t>
            </a:r>
            <a:r>
              <a:rPr lang="ko-KR" altLang="en-US" sz="1050" dirty="0"/>
              <a:t>두 정수 값의 차를 구해주는 </a:t>
            </a:r>
            <a:r>
              <a:rPr lang="en-US" altLang="ko-KR" sz="1050" dirty="0"/>
              <a:t>subtract </a:t>
            </a:r>
            <a:r>
              <a:rPr lang="ko-KR" altLang="en-US" sz="1050" dirty="0"/>
              <a:t>메서드</a:t>
            </a:r>
          </a:p>
          <a:p>
            <a:r>
              <a:rPr lang="en-US" altLang="ko-KR" sz="1050" b="1" dirty="0"/>
              <a:t>public </a:t>
            </a:r>
            <a:r>
              <a:rPr lang="en-US" altLang="ko-KR" sz="1050" b="1" dirty="0" err="1"/>
              <a:t>int</a:t>
            </a:r>
            <a:r>
              <a:rPr lang="en-US" altLang="ko-KR" sz="1050" b="1" dirty="0"/>
              <a:t> subtract(</a:t>
            </a:r>
            <a:r>
              <a:rPr lang="en-US" altLang="ko-KR" sz="1050" b="1" dirty="0" err="1"/>
              <a:t>int</a:t>
            </a:r>
            <a:r>
              <a:rPr lang="en-US" altLang="ko-KR" sz="1050" b="1" dirty="0"/>
              <a:t> a, </a:t>
            </a:r>
            <a:r>
              <a:rPr lang="en-US" altLang="ko-KR" sz="1050" b="1" dirty="0" err="1"/>
              <a:t>int</a:t>
            </a:r>
            <a:r>
              <a:rPr lang="en-US" altLang="ko-KR" sz="1050" b="1" dirty="0"/>
              <a:t> b) {</a:t>
            </a:r>
          </a:p>
          <a:p>
            <a:r>
              <a:rPr lang="en-US" altLang="ko-KR" sz="1050" b="1" dirty="0" err="1"/>
              <a:t>int</a:t>
            </a:r>
            <a:r>
              <a:rPr lang="en-US" altLang="ko-KR" sz="1050" b="1" dirty="0"/>
              <a:t> c = a - b;</a:t>
            </a:r>
          </a:p>
          <a:p>
            <a:r>
              <a:rPr lang="en-US" altLang="ko-KR" sz="1050" b="1" dirty="0"/>
              <a:t>return c;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%&gt;</a:t>
            </a:r>
          </a:p>
          <a:p>
            <a:r>
              <a:rPr lang="en-US" altLang="ko-KR" sz="1050" dirty="0"/>
              <a:t>&lt;html&gt;</a:t>
            </a:r>
          </a:p>
          <a:p>
            <a:r>
              <a:rPr lang="en-US" altLang="ko-KR" sz="1050" dirty="0"/>
              <a:t>&lt;head&gt;&lt;title&gt;</a:t>
            </a:r>
            <a:r>
              <a:rPr lang="ko-KR" altLang="en-US" sz="1050" dirty="0" err="1"/>
              <a:t>스크립트릿에서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선언부</a:t>
            </a:r>
            <a:r>
              <a:rPr lang="ko-KR" altLang="en-US" sz="1050" dirty="0"/>
              <a:t> 사용하기</a:t>
            </a:r>
            <a:r>
              <a:rPr lang="en-US" altLang="ko-KR" sz="1050" dirty="0"/>
              <a:t>&lt;/title&gt;&lt;/head&gt;</a:t>
            </a:r>
          </a:p>
          <a:p>
            <a:r>
              <a:rPr lang="en-US" altLang="ko-KR" sz="1050" dirty="0"/>
              <a:t>&lt;body&gt;</a:t>
            </a:r>
          </a:p>
          <a:p>
            <a:r>
              <a:rPr lang="en-US" altLang="ko-KR" sz="1050" dirty="0"/>
              <a:t>&lt;%</a:t>
            </a:r>
          </a:p>
          <a:p>
            <a:r>
              <a:rPr lang="en-US" altLang="ko-KR" sz="1050" dirty="0"/>
              <a:t>//</a:t>
            </a:r>
            <a:r>
              <a:rPr lang="ko-KR" altLang="en-US" sz="1050" dirty="0"/>
              <a:t>계산할 때 값으로 사용할 두 개의 변수 선언</a:t>
            </a:r>
            <a:r>
              <a:rPr lang="en-US" altLang="ko-KR" sz="1050" dirty="0"/>
              <a:t>(</a:t>
            </a:r>
            <a:r>
              <a:rPr lang="ko-KR" altLang="en-US" sz="1050" dirty="0" err="1"/>
              <a:t>정수값을</a:t>
            </a:r>
            <a:r>
              <a:rPr lang="ko-KR" altLang="en-US" sz="1050" dirty="0"/>
              <a:t> 나타내는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</a:t>
            </a:r>
            <a:r>
              <a:rPr lang="ko-KR" altLang="en-US" sz="1050" dirty="0"/>
              <a:t>타입</a:t>
            </a:r>
            <a:r>
              <a:rPr lang="en-US" altLang="ko-KR" sz="1050" dirty="0"/>
              <a:t>)</a:t>
            </a:r>
          </a:p>
          <a:p>
            <a:r>
              <a:rPr lang="en-US" altLang="ko-KR" sz="1050" b="1" dirty="0" err="1"/>
              <a:t>int</a:t>
            </a:r>
            <a:r>
              <a:rPr lang="en-US" altLang="ko-KR" sz="1050" b="1" dirty="0"/>
              <a:t> value1 = 3;</a:t>
            </a:r>
          </a:p>
          <a:p>
            <a:r>
              <a:rPr lang="en-US" altLang="ko-KR" sz="1050" b="1" dirty="0" err="1"/>
              <a:t>int</a:t>
            </a:r>
            <a:r>
              <a:rPr lang="en-US" altLang="ko-KR" sz="1050" b="1" dirty="0"/>
              <a:t> value2 = 9;</a:t>
            </a:r>
          </a:p>
          <a:p>
            <a:endParaRPr lang="ko-KR" altLang="en-US" sz="1050" dirty="0"/>
          </a:p>
          <a:p>
            <a:r>
              <a:rPr lang="en-US" altLang="ko-KR" sz="1050" dirty="0"/>
              <a:t>//</a:t>
            </a:r>
            <a:r>
              <a:rPr lang="ko-KR" altLang="en-US" sz="1050" dirty="0" err="1"/>
              <a:t>선언부에서</a:t>
            </a:r>
            <a:r>
              <a:rPr lang="ko-KR" altLang="en-US" sz="1050" dirty="0"/>
              <a:t> 작성한 </a:t>
            </a:r>
            <a:r>
              <a:rPr lang="en-US" altLang="ko-KR" sz="1050" dirty="0"/>
              <a:t>add </a:t>
            </a:r>
            <a:r>
              <a:rPr lang="ko-KR" altLang="en-US" sz="1050" dirty="0"/>
              <a:t>메서드를 호출</a:t>
            </a:r>
            <a:r>
              <a:rPr lang="en-US" altLang="ko-KR" sz="1050" dirty="0"/>
              <a:t>, </a:t>
            </a:r>
            <a:r>
              <a:rPr lang="ko-KR" altLang="en-US" sz="1050" dirty="0"/>
              <a:t>그 결과값을  </a:t>
            </a:r>
            <a:r>
              <a:rPr lang="en-US" altLang="ko-KR" sz="1050" dirty="0" err="1"/>
              <a:t>addResult</a:t>
            </a:r>
            <a:r>
              <a:rPr lang="en-US" altLang="ko-KR" sz="1050" dirty="0"/>
              <a:t> </a:t>
            </a:r>
            <a:r>
              <a:rPr lang="ko-KR" altLang="en-US" sz="1050" dirty="0"/>
              <a:t>변수에 저장함</a:t>
            </a:r>
          </a:p>
          <a:p>
            <a:r>
              <a:rPr lang="en-US" altLang="ko-KR" sz="1050" b="1" dirty="0" err="1"/>
              <a:t>int</a:t>
            </a:r>
            <a:r>
              <a:rPr lang="en-US" altLang="ko-KR" sz="1050" b="1" dirty="0"/>
              <a:t> </a:t>
            </a:r>
            <a:r>
              <a:rPr lang="en-US" altLang="ko-KR" sz="1050" b="1" dirty="0" err="1"/>
              <a:t>addResult</a:t>
            </a:r>
            <a:r>
              <a:rPr lang="en-US" altLang="ko-KR" sz="1050" b="1" dirty="0"/>
              <a:t> = add(value1, value2);</a:t>
            </a:r>
          </a:p>
          <a:p>
            <a:r>
              <a:rPr lang="en-US" altLang="ko-KR" sz="1050" dirty="0"/>
              <a:t>//</a:t>
            </a:r>
            <a:r>
              <a:rPr lang="ko-KR" altLang="en-US" sz="1050" dirty="0" err="1"/>
              <a:t>선언부에서</a:t>
            </a:r>
            <a:r>
              <a:rPr lang="ko-KR" altLang="en-US" sz="1050" dirty="0"/>
              <a:t> 작성한 </a:t>
            </a:r>
            <a:r>
              <a:rPr lang="en-US" altLang="ko-KR" sz="1050" dirty="0"/>
              <a:t>subtract </a:t>
            </a:r>
            <a:r>
              <a:rPr lang="ko-KR" altLang="en-US" sz="1050" dirty="0"/>
              <a:t>메서드를 호출하고</a:t>
            </a:r>
            <a:r>
              <a:rPr lang="en-US" altLang="ko-KR" sz="1050" dirty="0"/>
              <a:t>, </a:t>
            </a:r>
            <a:r>
              <a:rPr lang="ko-KR" altLang="en-US" sz="1050" dirty="0"/>
              <a:t>그 결과값을 </a:t>
            </a:r>
            <a:r>
              <a:rPr lang="en-US" altLang="ko-KR" sz="1050" dirty="0" err="1"/>
              <a:t>subtractResult</a:t>
            </a:r>
            <a:r>
              <a:rPr lang="en-US" altLang="ko-KR" sz="1050" dirty="0"/>
              <a:t> </a:t>
            </a:r>
            <a:r>
              <a:rPr lang="ko-KR" altLang="en-US" sz="1050" dirty="0"/>
              <a:t>변수에 저장함</a:t>
            </a:r>
            <a:r>
              <a:rPr lang="en-US" altLang="ko-KR" sz="1050" dirty="0"/>
              <a:t>.</a:t>
            </a:r>
          </a:p>
          <a:p>
            <a:r>
              <a:rPr lang="en-US" altLang="ko-KR" sz="1050" b="1" dirty="0" err="1"/>
              <a:t>int</a:t>
            </a:r>
            <a:r>
              <a:rPr lang="en-US" altLang="ko-KR" sz="1050" b="1" dirty="0"/>
              <a:t> </a:t>
            </a:r>
            <a:r>
              <a:rPr lang="en-US" altLang="ko-KR" sz="1050" b="1" dirty="0" err="1"/>
              <a:t>subtractResult</a:t>
            </a:r>
            <a:r>
              <a:rPr lang="en-US" altLang="ko-KR" sz="1050" b="1" dirty="0"/>
              <a:t> = subtract(value1, value2);</a:t>
            </a:r>
          </a:p>
          <a:p>
            <a:r>
              <a:rPr lang="en-US" altLang="ko-KR" sz="1050" dirty="0"/>
              <a:t>%&gt;</a:t>
            </a:r>
          </a:p>
          <a:p>
            <a:endParaRPr lang="ko-KR" altLang="en-US" sz="1050" dirty="0"/>
          </a:p>
          <a:p>
            <a:r>
              <a:rPr lang="en-US" altLang="ko-KR" sz="1050" dirty="0"/>
              <a:t>&lt;%= value1 %&gt; + &lt;%= value2 %&gt; = &lt;%= </a:t>
            </a:r>
            <a:r>
              <a:rPr lang="en-US" altLang="ko-KR" sz="1050" dirty="0" err="1"/>
              <a:t>addResult</a:t>
            </a:r>
            <a:r>
              <a:rPr lang="en-US" altLang="ko-KR" sz="1050" dirty="0"/>
              <a:t> %&gt;</a:t>
            </a:r>
          </a:p>
          <a:p>
            <a:r>
              <a:rPr lang="en-US" altLang="ko-KR" sz="1050" dirty="0"/>
              <a:t>&lt;</a:t>
            </a:r>
            <a:r>
              <a:rPr lang="en-US" altLang="ko-KR" sz="1050" dirty="0" err="1"/>
              <a:t>br</a:t>
            </a:r>
            <a:r>
              <a:rPr lang="en-US" altLang="ko-KR" sz="1050" dirty="0"/>
              <a:t>&gt;</a:t>
            </a:r>
          </a:p>
          <a:p>
            <a:r>
              <a:rPr lang="en-US" altLang="ko-KR" sz="1050" dirty="0"/>
              <a:t>&lt;%= value1 %&gt; - &lt;%= value2 %&gt; = &lt;%= </a:t>
            </a:r>
            <a:r>
              <a:rPr lang="en-US" altLang="ko-KR" sz="1050" dirty="0" err="1"/>
              <a:t>subtractResult</a:t>
            </a:r>
            <a:r>
              <a:rPr lang="en-US" altLang="ko-KR" sz="1050" dirty="0"/>
              <a:t> %&gt;</a:t>
            </a:r>
          </a:p>
          <a:p>
            <a:endParaRPr lang="ko-KR" altLang="en-US" sz="1050" dirty="0"/>
          </a:p>
          <a:p>
            <a:r>
              <a:rPr lang="en-US" altLang="ko-KR" sz="1050" dirty="0"/>
              <a:t>&lt;/body&gt;</a:t>
            </a:r>
          </a:p>
          <a:p>
            <a:r>
              <a:rPr lang="en-US" altLang="ko-KR" sz="1050" dirty="0"/>
              <a:t>&lt;/html</a:t>
            </a:r>
            <a:r>
              <a:rPr lang="en-US" altLang="ko-KR" sz="1050" dirty="0" smtClean="0"/>
              <a:t>&gt;</a:t>
            </a:r>
            <a:endParaRPr lang="en-US" altLang="ko-KR" sz="10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323" y="1844824"/>
            <a:ext cx="4591050" cy="1314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81920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브라우저가 웹 서버에 전송한 요청 관련 정보 제공</a:t>
            </a:r>
            <a:endParaRPr lang="en-US" altLang="ko-KR" dirty="0" smtClean="0"/>
          </a:p>
          <a:p>
            <a:r>
              <a:rPr lang="en-US" altLang="ko-KR" dirty="0" smtClean="0"/>
              <a:t>JPS </a:t>
            </a:r>
            <a:r>
              <a:rPr lang="ko-KR" altLang="en-US" dirty="0" smtClean="0"/>
              <a:t>페이지에서 가장 많이 사용되는 기본 객체로서 웹 브라우저의 요청과 관련이 있음</a:t>
            </a:r>
            <a:endParaRPr lang="en-US" altLang="ko-KR" dirty="0" smtClean="0"/>
          </a:p>
          <a:p>
            <a:r>
              <a:rPr lang="ko-KR" altLang="en-US" dirty="0" smtClean="0"/>
              <a:t>웹 브라우저에 웹 사이트의 주소를 입력하면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브라우저는 해당 웹 서버에 연결한 후 요청 정보를 전송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요청 정보를 제공하는 것이 바로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기본 객체임</a:t>
            </a:r>
            <a:endParaRPr lang="en-US" altLang="ko-KR" dirty="0" smtClean="0"/>
          </a:p>
          <a:p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브라우저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관련된 정보 읽기 기능</a:t>
            </a:r>
          </a:p>
          <a:p>
            <a:pPr lvl="1"/>
            <a:r>
              <a:rPr lang="ko-KR" altLang="en-US" dirty="0" smtClean="0"/>
              <a:t>서버와 관련된 정보 읽기 기능</a:t>
            </a:r>
          </a:p>
          <a:p>
            <a:pPr lvl="1"/>
            <a:r>
              <a:rPr lang="ko-KR" altLang="en-US" dirty="0" smtClean="0"/>
              <a:t>클라이언트가 전송한 요청 파라미터 읽기 기능</a:t>
            </a:r>
          </a:p>
          <a:p>
            <a:pPr lvl="1"/>
            <a:r>
              <a:rPr lang="ko-KR" altLang="en-US" dirty="0" smtClean="0"/>
              <a:t>클라이언트가 전송한 요청 헤더 읽기 기능</a:t>
            </a:r>
          </a:p>
          <a:p>
            <a:pPr lvl="1"/>
            <a:r>
              <a:rPr lang="ko-KR" altLang="en-US" dirty="0" smtClean="0"/>
              <a:t>클라이언트가 전송한 쿠키 읽기 기능</a:t>
            </a:r>
          </a:p>
          <a:p>
            <a:pPr lvl="1"/>
            <a:r>
              <a:rPr lang="ko-KR" altLang="en-US" dirty="0" smtClean="0"/>
              <a:t>속성 처리 기능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16905" y="648866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p.72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기본 객체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주요 정보 제공 메서드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5"/>
          <a:ext cx="8229600" cy="3736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2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메서드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리턴 타입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264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getRemoteAddr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웹 서버에 연결한 클라이언트의</a:t>
                      </a:r>
                      <a:r>
                        <a:rPr lang="en-US" sz="1600" kern="100" dirty="0"/>
                        <a:t> IP </a:t>
                      </a:r>
                      <a:r>
                        <a:rPr lang="ko-KR" sz="1600" kern="100" dirty="0"/>
                        <a:t>주소를 구한다</a:t>
                      </a:r>
                      <a:r>
                        <a:rPr lang="en-US" sz="1600" kern="100" dirty="0"/>
                        <a:t>. </a:t>
                      </a:r>
                      <a:r>
                        <a:rPr lang="ko-KR" sz="1600" kern="100" dirty="0"/>
                        <a:t>게시판이나 방명록 등에서 글 작성자의</a:t>
                      </a:r>
                      <a:r>
                        <a:rPr lang="en-US" sz="1600" kern="100" dirty="0"/>
                        <a:t> IP </a:t>
                      </a:r>
                      <a:r>
                        <a:rPr lang="ko-KR" sz="1600" kern="100" dirty="0"/>
                        <a:t>주소가 자동으로 입력되기도 하는데</a:t>
                      </a:r>
                      <a:r>
                        <a:rPr lang="en-US" sz="1600" kern="100" dirty="0"/>
                        <a:t>, </a:t>
                      </a:r>
                      <a:r>
                        <a:rPr lang="ko-KR" sz="1600" kern="100" dirty="0"/>
                        <a:t>이때 입력되는</a:t>
                      </a:r>
                      <a:r>
                        <a:rPr lang="en-US" sz="1600" kern="100" dirty="0"/>
                        <a:t> IP </a:t>
                      </a:r>
                      <a:r>
                        <a:rPr lang="ko-KR" sz="1600" kern="100" dirty="0"/>
                        <a:t>주소가 바로 이 메서드를 사용하여 구한 것이다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0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getMethod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웹 브라우저가 정보를 전송할 때 사용한 방식을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0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getRequestURI()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웹 브라우저가 요청한</a:t>
                      </a:r>
                      <a:r>
                        <a:rPr lang="en-US" sz="1600" kern="100" dirty="0"/>
                        <a:t> URL</a:t>
                      </a:r>
                      <a:r>
                        <a:rPr lang="ko-KR" sz="1600" kern="100" dirty="0"/>
                        <a:t>에서 경로를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0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getContextPath()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JSP</a:t>
                      </a:r>
                      <a:r>
                        <a:rPr lang="en-US" sz="1600" kern="100" dirty="0"/>
                        <a:t> </a:t>
                      </a:r>
                      <a:r>
                        <a:rPr lang="ko-KR" sz="1600" kern="100" dirty="0"/>
                        <a:t>페이지가 속한 웹 어플리케이션의 </a:t>
                      </a:r>
                      <a:r>
                        <a:rPr lang="ko-KR" sz="1600" kern="100" dirty="0" err="1"/>
                        <a:t>컨텍스트</a:t>
                      </a:r>
                      <a:r>
                        <a:rPr lang="ko-KR" sz="1600" kern="100" dirty="0"/>
                        <a:t> 경로를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0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getServerName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연결할 때 사용한 서버 이름을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0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getServerPort()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int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서버가 </a:t>
                      </a:r>
                      <a:r>
                        <a:rPr lang="ko-KR" sz="1600" kern="100" dirty="0" err="1"/>
                        <a:t>실행중인</a:t>
                      </a:r>
                      <a:r>
                        <a:rPr lang="ko-KR" sz="1600" kern="100" dirty="0"/>
                        <a:t> 포트 번호를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5603" name="Picture 3" descr="fig03-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752" y="4805385"/>
            <a:ext cx="3867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27584" y="5698458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웹 브라우저에 입력한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로부터 추출되는 정보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코드의 일반적 구성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0034" y="1000108"/>
            <a:ext cx="742955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&lt;%@ page </a:t>
            </a:r>
            <a:r>
              <a:rPr lang="en-US" dirty="0" err="1" smtClean="0"/>
              <a:t>contentType</a:t>
            </a:r>
            <a:r>
              <a:rPr lang="en-US" dirty="0" smtClean="0"/>
              <a:t> = "text/html; </a:t>
            </a:r>
            <a:r>
              <a:rPr lang="en-US" dirty="0" err="1" smtClean="0"/>
              <a:t>charset</a:t>
            </a:r>
            <a:r>
              <a:rPr lang="en-US" dirty="0" smtClean="0"/>
              <a:t>=</a:t>
            </a:r>
            <a:r>
              <a:rPr lang="en-US" dirty="0" err="1" smtClean="0"/>
              <a:t>euc-kr</a:t>
            </a:r>
            <a:r>
              <a:rPr lang="en-US" dirty="0" smtClean="0"/>
              <a:t>" %&gt;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&lt;html&gt;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&lt;head&gt;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&lt;title&gt;HTML </a:t>
            </a:r>
            <a:r>
              <a:rPr lang="ko-KR" altLang="en-US" dirty="0" smtClean="0"/>
              <a:t>문서의 제목</a:t>
            </a:r>
            <a:r>
              <a:rPr lang="en-US" dirty="0" smtClean="0"/>
              <a:t>&lt;/title&gt;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&lt;/head&gt;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&lt;body&gt;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&lt;%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String </a:t>
            </a:r>
            <a:r>
              <a:rPr lang="en-US" dirty="0" err="1" smtClean="0"/>
              <a:t>bookTitle</a:t>
            </a:r>
            <a:r>
              <a:rPr lang="en-US" dirty="0" smtClean="0"/>
              <a:t> = "</a:t>
            </a:r>
            <a:r>
              <a:rPr lang="en-US" dirty="0" err="1" smtClean="0"/>
              <a:t>JSP</a:t>
            </a:r>
            <a:r>
              <a:rPr lang="en-US" dirty="0" smtClean="0"/>
              <a:t> </a:t>
            </a:r>
            <a:r>
              <a:rPr lang="ko-KR" altLang="en-US" dirty="0" smtClean="0"/>
              <a:t>프로그래밍</a:t>
            </a:r>
            <a:r>
              <a:rPr lang="en-US" dirty="0" smtClean="0"/>
              <a:t>";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String author = “</a:t>
            </a:r>
            <a:r>
              <a:rPr lang="ko-KR" altLang="en-US" dirty="0" smtClean="0"/>
              <a:t>개똥이</a:t>
            </a:r>
            <a:r>
              <a:rPr lang="en-US" dirty="0" smtClean="0"/>
              <a:t>";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%&gt;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&lt;b&gt;&lt;%= </a:t>
            </a:r>
            <a:r>
              <a:rPr lang="en-US" dirty="0" err="1" smtClean="0"/>
              <a:t>bookTitle</a:t>
            </a:r>
            <a:r>
              <a:rPr lang="en-US" dirty="0" smtClean="0"/>
              <a:t> %&gt;&lt;/b&gt;(&lt;%= author %&gt;)</a:t>
            </a:r>
            <a:r>
              <a:rPr lang="ko-KR" altLang="en-US" dirty="0" smtClean="0"/>
              <a:t>입니다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&lt;/body&gt;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&lt;/html&gt;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715140" y="714356"/>
            <a:ext cx="1928794" cy="10001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설정 부분</a:t>
            </a:r>
            <a:endParaRPr lang="en-US" altLang="ko-KR" sz="1600" dirty="0" smtClean="0"/>
          </a:p>
          <a:p>
            <a:r>
              <a:rPr lang="en-US" sz="1600" dirty="0" err="1" smtClean="0"/>
              <a:t>JSP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페이지에 대한</a:t>
            </a:r>
            <a:endParaRPr lang="en-US" altLang="ko-KR" sz="1600" dirty="0" smtClean="0"/>
          </a:p>
          <a:p>
            <a:r>
              <a:rPr lang="ko-KR" altLang="en-US" sz="1600" dirty="0" smtClean="0"/>
              <a:t>설정 정보</a:t>
            </a:r>
            <a:endParaRPr lang="ko-KR" altLang="en-US" sz="1600" dirty="0"/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4214810" y="3857628"/>
            <a:ext cx="4572032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72264" y="2928934"/>
            <a:ext cx="15600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생성 부분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HTML </a:t>
            </a:r>
            <a:r>
              <a:rPr lang="ko-KR" altLang="en-US" sz="1600" dirty="0" smtClean="0"/>
              <a:t>코드 및 </a:t>
            </a:r>
            <a:endParaRPr lang="en-US" altLang="ko-KR" sz="1600" dirty="0" smtClean="0"/>
          </a:p>
          <a:p>
            <a:r>
              <a:rPr lang="en-US" altLang="ko-KR" sz="1600" dirty="0" err="1" smtClean="0"/>
              <a:t>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스크립트</a:t>
            </a:r>
            <a:endParaRPr lang="ko-KR" altLang="en-US" sz="1600" dirty="0"/>
          </a:p>
        </p:txBody>
      </p:sp>
      <p:cxnSp>
        <p:nvCxnSpPr>
          <p:cNvPr id="14" name="직선 연결선 13"/>
          <p:cNvCxnSpPr/>
          <p:nvPr/>
        </p:nvCxnSpPr>
        <p:spPr>
          <a:xfrm rot="5400000">
            <a:off x="6429388" y="1285860"/>
            <a:ext cx="57150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chapter03/</a:t>
            </a:r>
            <a:r>
              <a:rPr lang="en-US" altLang="ko-KR" dirty="0" err="1" smtClean="0"/>
              <a:t>form.jsp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836712"/>
            <a:ext cx="7982185" cy="5478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=</a:t>
            </a:r>
            <a:r>
              <a:rPr lang="en-US" altLang="ko-KR" sz="1400" i="1" dirty="0"/>
              <a:t>"text/html; </a:t>
            </a:r>
            <a:r>
              <a:rPr lang="en-US" altLang="ko-KR" sz="1400" i="1" dirty="0" smtClean="0"/>
              <a:t>charset=UTF-8" </a:t>
            </a:r>
            <a:r>
              <a:rPr lang="en-US" altLang="ko-KR" sz="1400" i="1" dirty="0"/>
              <a:t>%&gt;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</a:t>
            </a:r>
            <a:r>
              <a:rPr lang="ko-KR" altLang="en-US" sz="1400" dirty="0"/>
              <a:t>폼 생성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&lt;!-- </a:t>
            </a:r>
          </a:p>
          <a:p>
            <a:r>
              <a:rPr lang="en-US" altLang="ko-KR" sz="1400" dirty="0"/>
              <a:t>&lt;input&gt; </a:t>
            </a:r>
            <a:r>
              <a:rPr lang="ko-KR" altLang="en-US" sz="1400" dirty="0"/>
              <a:t>태그는 폼의 입력 요소를 생성함 </a:t>
            </a:r>
          </a:p>
          <a:p>
            <a:r>
              <a:rPr lang="en-US" altLang="ko-KR" sz="1400" dirty="0"/>
              <a:t>HTML </a:t>
            </a:r>
            <a:r>
              <a:rPr lang="ko-KR" altLang="en-US" sz="1400" dirty="0"/>
              <a:t>폼의 각 입력 요소는 이름을 갖음</a:t>
            </a:r>
          </a:p>
          <a:p>
            <a:r>
              <a:rPr lang="en-US" altLang="ko-KR" sz="1400" dirty="0"/>
              <a:t>&lt;input&gt; </a:t>
            </a:r>
            <a:r>
              <a:rPr lang="ko-KR" altLang="en-US" sz="1400" dirty="0"/>
              <a:t>태그의 </a:t>
            </a:r>
            <a:r>
              <a:rPr lang="en-US" altLang="ko-KR" sz="1400" dirty="0"/>
              <a:t>name </a:t>
            </a:r>
            <a:r>
              <a:rPr lang="ko-KR" altLang="en-US" sz="1400" dirty="0"/>
              <a:t>속성은 </a:t>
            </a:r>
            <a:r>
              <a:rPr lang="en-US" altLang="ko-KR" sz="1400" dirty="0"/>
              <a:t>address</a:t>
            </a:r>
            <a:r>
              <a:rPr lang="ko-KR" altLang="en-US" sz="1400" dirty="0"/>
              <a:t>인데 </a:t>
            </a:r>
            <a:r>
              <a:rPr lang="en-US" altLang="ko-KR" sz="1400" dirty="0"/>
              <a:t>name </a:t>
            </a:r>
            <a:r>
              <a:rPr lang="ko-KR" altLang="en-US" sz="1400" dirty="0"/>
              <a:t>속성의 값이 입력 요소의 이름이 됨</a:t>
            </a:r>
          </a:p>
          <a:p>
            <a:r>
              <a:rPr lang="ko-KR" altLang="en-US" sz="1400" dirty="0"/>
              <a:t>입력 요소의 이름은 웹 브라우저가 서버에 전송하는 요청 </a:t>
            </a:r>
            <a:r>
              <a:rPr lang="ko-KR" altLang="en-US" sz="1400" dirty="0" err="1"/>
              <a:t>파라미터의</a:t>
            </a:r>
            <a:r>
              <a:rPr lang="ko-KR" altLang="en-US" sz="1400" dirty="0"/>
              <a:t> 이름으로 사용됨</a:t>
            </a:r>
          </a:p>
          <a:p>
            <a:r>
              <a:rPr lang="ko-KR" altLang="en-US" sz="1400" dirty="0"/>
              <a:t>이름 입력 요소에 </a:t>
            </a:r>
            <a:r>
              <a:rPr lang="ko-KR" altLang="en-US" sz="1400" dirty="0" err="1"/>
              <a:t>개똥이를</a:t>
            </a:r>
            <a:r>
              <a:rPr lang="ko-KR" altLang="en-US" sz="1400" dirty="0"/>
              <a:t> 입력한 뒤 </a:t>
            </a:r>
            <a:r>
              <a:rPr lang="en-US" altLang="ko-KR" sz="1400" dirty="0"/>
              <a:t>[</a:t>
            </a:r>
            <a:r>
              <a:rPr lang="ko-KR" altLang="en-US" sz="1400" dirty="0"/>
              <a:t>전송</a:t>
            </a:r>
            <a:r>
              <a:rPr lang="en-US" altLang="ko-KR" sz="1400" dirty="0"/>
              <a:t>]</a:t>
            </a:r>
            <a:r>
              <a:rPr lang="ko-KR" altLang="en-US" sz="1400" dirty="0"/>
              <a:t>버튼을 클릭하면</a:t>
            </a:r>
            <a:r>
              <a:rPr lang="en-US" altLang="ko-KR" sz="1400" dirty="0"/>
              <a:t>, </a:t>
            </a:r>
            <a:r>
              <a:rPr lang="ko-KR" altLang="en-US" sz="1400" dirty="0"/>
              <a:t>웹 브라우저는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파라미터이름</a:t>
            </a:r>
            <a:r>
              <a:rPr lang="en-US" altLang="ko-KR" sz="1400" dirty="0"/>
              <a:t>=</a:t>
            </a:r>
            <a:r>
              <a:rPr lang="ko-KR" altLang="en-US" sz="1400" dirty="0"/>
              <a:t>값</a:t>
            </a:r>
            <a:r>
              <a:rPr lang="en-US" altLang="ko-KR" sz="1400" dirty="0"/>
              <a:t>) </a:t>
            </a:r>
            <a:endParaRPr lang="en-US" altLang="ko-KR" sz="1400" dirty="0" smtClean="0"/>
          </a:p>
          <a:p>
            <a:r>
              <a:rPr lang="ko-KR" altLang="en-US" sz="1400" dirty="0" smtClean="0"/>
              <a:t>형식으로 </a:t>
            </a:r>
            <a:r>
              <a:rPr lang="ko-KR" altLang="en-US" sz="1400" dirty="0" err="1"/>
              <a:t>파라미터</a:t>
            </a:r>
            <a:r>
              <a:rPr lang="ko-KR" altLang="en-US" sz="1400" dirty="0"/>
              <a:t> 목록을 웹 서버에 전송함</a:t>
            </a:r>
          </a:p>
          <a:p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&lt;form action=</a:t>
            </a:r>
            <a:r>
              <a:rPr lang="en-US" altLang="ko-KR" sz="1400" i="1" dirty="0"/>
              <a:t>"chap03/</a:t>
            </a:r>
            <a:r>
              <a:rPr lang="en-US" altLang="ko-KR" sz="1400" i="1" dirty="0" err="1"/>
              <a:t>viewParameter.jsp</a:t>
            </a:r>
            <a:r>
              <a:rPr lang="en-US" altLang="ko-KR" sz="1400" i="1" dirty="0"/>
              <a:t>" method="post"&gt;</a:t>
            </a:r>
          </a:p>
          <a:p>
            <a:r>
              <a:rPr lang="ko-KR" altLang="en-US" sz="1400" dirty="0"/>
              <a:t>이름 </a:t>
            </a:r>
            <a:r>
              <a:rPr lang="en-US" altLang="ko-KR" sz="1400" dirty="0"/>
              <a:t>: &lt;input type=</a:t>
            </a:r>
            <a:r>
              <a:rPr lang="en-US" altLang="ko-KR" sz="1400" i="1" dirty="0"/>
              <a:t>"text" name="name" size="10" /&gt; &lt;</a:t>
            </a:r>
            <a:r>
              <a:rPr lang="en-US" altLang="ko-KR" sz="1400" i="1" dirty="0" err="1"/>
              <a:t>br</a:t>
            </a:r>
            <a:r>
              <a:rPr lang="en-US" altLang="ko-KR" sz="1400" i="1" dirty="0"/>
              <a:t> /&gt;</a:t>
            </a:r>
          </a:p>
          <a:p>
            <a:r>
              <a:rPr lang="ko-KR" altLang="en-US" sz="1400" dirty="0"/>
              <a:t>주소 </a:t>
            </a:r>
            <a:r>
              <a:rPr lang="en-US" altLang="ko-KR" sz="1400" dirty="0"/>
              <a:t>: &lt;input type=</a:t>
            </a:r>
            <a:r>
              <a:rPr lang="en-US" altLang="ko-KR" sz="1400" i="1" dirty="0"/>
              <a:t>"text" name="address" size="30" /&gt; &lt;</a:t>
            </a:r>
            <a:r>
              <a:rPr lang="en-US" altLang="ko-KR" sz="1400" i="1" dirty="0" err="1"/>
              <a:t>br</a:t>
            </a:r>
            <a:r>
              <a:rPr lang="en-US" altLang="ko-KR" sz="1400" i="1" dirty="0"/>
              <a:t> /&gt;</a:t>
            </a:r>
          </a:p>
          <a:p>
            <a:r>
              <a:rPr lang="ko-KR" altLang="en-US" sz="1400" dirty="0"/>
              <a:t>좋아하는 동물 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&lt;input type=</a:t>
            </a:r>
            <a:r>
              <a:rPr lang="en-US" altLang="ko-KR" sz="1400" i="1" dirty="0"/>
              <a:t>"checkbox" name="pet" value="dog" id="dog"&gt;&lt;label for="dog"&gt;</a:t>
            </a:r>
            <a:r>
              <a:rPr lang="ko-KR" altLang="en-US" sz="1400" i="1" dirty="0"/>
              <a:t>강아지</a:t>
            </a:r>
            <a:r>
              <a:rPr lang="en-US" altLang="ko-KR" sz="1400" i="1" dirty="0"/>
              <a:t>&lt;/label&gt;</a:t>
            </a:r>
          </a:p>
          <a:p>
            <a:r>
              <a:rPr lang="en-US" altLang="ko-KR" sz="1400" dirty="0"/>
              <a:t>&lt;input type=</a:t>
            </a:r>
            <a:r>
              <a:rPr lang="en-US" altLang="ko-KR" sz="1400" i="1" dirty="0"/>
              <a:t>"checkbox" name="pet" value="cat" id="cat"&gt;&lt;label for="cat"&gt;</a:t>
            </a:r>
            <a:r>
              <a:rPr lang="ko-KR" altLang="en-US" sz="1400" i="1" dirty="0"/>
              <a:t>고양이</a:t>
            </a:r>
            <a:r>
              <a:rPr lang="en-US" altLang="ko-KR" sz="1400" i="1" dirty="0"/>
              <a:t>&lt;/label&gt;</a:t>
            </a:r>
          </a:p>
          <a:p>
            <a:r>
              <a:rPr lang="en-US" altLang="ko-KR" sz="1400" dirty="0"/>
              <a:t>&lt;input type=</a:t>
            </a:r>
            <a:r>
              <a:rPr lang="en-US" altLang="ko-KR" sz="1400" i="1" dirty="0"/>
              <a:t>"checkbox" name="pet" value="pig" id="pig"&gt;&lt;label for="pig"&gt;</a:t>
            </a:r>
            <a:r>
              <a:rPr lang="ko-KR" altLang="en-US" sz="1400" i="1" dirty="0"/>
              <a:t>돼지</a:t>
            </a:r>
            <a:r>
              <a:rPr lang="en-US" altLang="ko-KR" sz="1400" i="1" dirty="0"/>
              <a:t>&lt;/label&gt;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en-US" altLang="ko-KR" sz="1400" dirty="0"/>
              <a:t>&lt;input type=</a:t>
            </a:r>
            <a:r>
              <a:rPr lang="en-US" altLang="ko-KR" sz="1400" i="1" dirty="0"/>
              <a:t>"submit" value="</a:t>
            </a:r>
            <a:r>
              <a:rPr lang="ko-KR" altLang="en-US" sz="1400" i="1" dirty="0"/>
              <a:t>전송</a:t>
            </a:r>
            <a:r>
              <a:rPr lang="en-US" altLang="ko-KR" sz="1400" i="1" dirty="0"/>
              <a:t>" style="</a:t>
            </a:r>
            <a:r>
              <a:rPr lang="en-US" altLang="ko-KR" sz="1400" i="1" dirty="0" err="1"/>
              <a:t>cursor:pointer</a:t>
            </a:r>
            <a:r>
              <a:rPr lang="en-US" altLang="ko-KR" sz="1400" i="1" dirty="0"/>
              <a:t>;" alt="</a:t>
            </a:r>
            <a:r>
              <a:rPr lang="ko-KR" altLang="en-US" sz="1400" i="1" dirty="0"/>
              <a:t>전송</a:t>
            </a:r>
            <a:r>
              <a:rPr lang="en-US" altLang="ko-KR" sz="1400" i="1" dirty="0"/>
              <a:t>" title="</a:t>
            </a:r>
            <a:r>
              <a:rPr lang="ko-KR" altLang="en-US" sz="1400" i="1" dirty="0"/>
              <a:t>전송</a:t>
            </a:r>
            <a:r>
              <a:rPr lang="en-US" altLang="ko-KR" sz="1400" i="1" dirty="0"/>
              <a:t>"</a:t>
            </a:r>
            <a:r>
              <a:rPr lang="ko-KR" altLang="en-US" sz="1400" i="1" dirty="0"/>
              <a:t> </a:t>
            </a:r>
            <a:r>
              <a:rPr lang="en-US" altLang="ko-KR" sz="1400" i="1" dirty="0"/>
              <a:t>/&gt;</a:t>
            </a:r>
          </a:p>
          <a:p>
            <a:r>
              <a:rPr lang="en-US" altLang="ko-KR" sz="1400" dirty="0"/>
              <a:t>&lt;/form&gt;</a:t>
            </a:r>
          </a:p>
          <a:p>
            <a:endParaRPr lang="ko-KR" altLang="en-US" sz="1400" dirty="0"/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5401523"/>
            <a:ext cx="3171646" cy="1325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72356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 파라미터</a:t>
            </a:r>
            <a:endParaRPr lang="ko-KR" altLang="en-US" dirty="0"/>
          </a:p>
        </p:txBody>
      </p:sp>
      <p:pic>
        <p:nvPicPr>
          <p:cNvPr id="26626" name="Picture 2" descr="fig03-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1484784"/>
            <a:ext cx="4357718" cy="4856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85720" y="986342"/>
            <a:ext cx="415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폼에 입력한 정보를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전송</a:t>
            </a:r>
            <a:endParaRPr lang="ko-K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기본 객체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파라미터 읽기 메서드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4"/>
          <a:ext cx="8229600" cy="4500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8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36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메서드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리턴타입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81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getParameter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(String name)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이름이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name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인 파라미터의 값을 구한다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존재하지 않을 경우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null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을 리턴한다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975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getParameterValues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(String name)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String[]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이름이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name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인 모든 파라미터의 값을 배열로 구한다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존재하지 않을 경우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null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을 리턴한다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getParameterNames()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java.util.Enumeration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웹 브라우저가 전송한 파라미터의 이름을 구한다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975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getParameterMap()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java.util.Map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웹 브라우저가 전송한 파라미터의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맵을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구한다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맵은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&lt;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파라미터 이름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쌍으로 구성된다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32860"/>
            <a:ext cx="8643998" cy="582594"/>
          </a:xfrm>
        </p:spPr>
        <p:txBody>
          <a:bodyPr/>
          <a:lstStyle/>
          <a:p>
            <a:r>
              <a:rPr lang="en-US" altLang="ko-KR" dirty="0" smtClean="0"/>
              <a:t>chapter03/</a:t>
            </a:r>
            <a:r>
              <a:rPr lang="en-US" altLang="ko-KR" dirty="0" err="1" smtClean="0"/>
              <a:t>viewParameter.jsp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615454"/>
            <a:ext cx="8275022" cy="6124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=</a:t>
            </a:r>
            <a:r>
              <a:rPr lang="en-US" altLang="ko-KR" sz="1400" i="1" dirty="0"/>
              <a:t>"text/html; charset=UTF-8" %&gt;</a:t>
            </a:r>
          </a:p>
          <a:p>
            <a:r>
              <a:rPr lang="en-US" altLang="ko-KR" sz="1400" dirty="0"/>
              <a:t>&lt;%@ page import=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java.util.Enumeration</a:t>
            </a:r>
            <a:r>
              <a:rPr lang="en-US" altLang="ko-KR" sz="1400" i="1" dirty="0"/>
              <a:t>" %&gt;</a:t>
            </a:r>
          </a:p>
          <a:p>
            <a:r>
              <a:rPr lang="en-US" altLang="ko-KR" sz="1400" dirty="0"/>
              <a:t>&lt;%@ page import=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java.util.Map</a:t>
            </a:r>
            <a:r>
              <a:rPr lang="en-US" altLang="ko-KR" sz="1400" i="1" dirty="0"/>
              <a:t>" %&gt;</a:t>
            </a:r>
          </a:p>
          <a:p>
            <a:r>
              <a:rPr lang="en-US" altLang="ko-KR" sz="1400" dirty="0"/>
              <a:t>&lt;%</a:t>
            </a:r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요청 </a:t>
            </a:r>
            <a:r>
              <a:rPr lang="ko-KR" altLang="en-US" sz="1400" dirty="0" err="1"/>
              <a:t>파라미터의</a:t>
            </a:r>
            <a:r>
              <a:rPr lang="ko-KR" altLang="en-US" sz="1400" dirty="0"/>
              <a:t> 캐릭터 </a:t>
            </a:r>
            <a:r>
              <a:rPr lang="ko-KR" altLang="en-US" sz="1400" dirty="0" err="1"/>
              <a:t>인코딩을</a:t>
            </a:r>
            <a:r>
              <a:rPr lang="ko-KR" altLang="en-US" sz="1400" dirty="0"/>
              <a:t> </a:t>
            </a:r>
            <a:r>
              <a:rPr lang="en-US" altLang="ko-KR" sz="1400" dirty="0"/>
              <a:t>UTF-8</a:t>
            </a:r>
            <a:r>
              <a:rPr lang="ko-KR" altLang="en-US" sz="1400" dirty="0"/>
              <a:t>로 지정함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request.setCharacterEncoding</a:t>
            </a:r>
            <a:r>
              <a:rPr lang="en-US" altLang="ko-KR" sz="1400" dirty="0"/>
              <a:t>("UTF-8");</a:t>
            </a:r>
          </a:p>
          <a:p>
            <a:r>
              <a:rPr lang="en-US" altLang="ko-KR" sz="1400" dirty="0"/>
              <a:t>%&gt;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</a:t>
            </a:r>
            <a:r>
              <a:rPr lang="ko-KR" altLang="en-US" sz="1400" dirty="0"/>
              <a:t>요청 </a:t>
            </a:r>
            <a:r>
              <a:rPr lang="ko-KR" altLang="en-US" sz="1400" dirty="0" err="1"/>
              <a:t>파라미터</a:t>
            </a:r>
            <a:r>
              <a:rPr lang="ko-KR" altLang="en-US" sz="1400" dirty="0"/>
              <a:t> 출력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&lt;b&gt;</a:t>
            </a:r>
            <a:r>
              <a:rPr lang="en-US" altLang="ko-KR" sz="1400" dirty="0" err="1"/>
              <a:t>request.getParameter</a:t>
            </a:r>
            <a:r>
              <a:rPr lang="en-US" altLang="ko-KR" sz="1400" dirty="0"/>
              <a:t>() </a:t>
            </a:r>
            <a:r>
              <a:rPr lang="ko-KR" altLang="en-US" sz="1400" dirty="0"/>
              <a:t>메서드 사용</a:t>
            </a:r>
            <a:r>
              <a:rPr lang="en-US" altLang="ko-KR" sz="1400" dirty="0"/>
              <a:t>&lt;/b&gt;&lt;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&lt;!-- </a:t>
            </a:r>
            <a:r>
              <a:rPr lang="en-US" altLang="ko-KR" sz="1400" dirty="0" err="1"/>
              <a:t>request.getParameter</a:t>
            </a:r>
            <a:r>
              <a:rPr lang="en-US" altLang="ko-KR" sz="1400" dirty="0"/>
              <a:t>() </a:t>
            </a:r>
            <a:r>
              <a:rPr lang="ko-KR" altLang="en-US" sz="1400" dirty="0"/>
              <a:t>메서드를 사용하여 </a:t>
            </a:r>
            <a:r>
              <a:rPr lang="en-US" altLang="ko-KR" sz="1400" dirty="0"/>
              <a:t>name </a:t>
            </a:r>
            <a:r>
              <a:rPr lang="ko-KR" altLang="en-US" sz="1400" dirty="0" err="1"/>
              <a:t>파라미터와</a:t>
            </a:r>
            <a:r>
              <a:rPr lang="ko-KR" altLang="en-US" sz="1400" dirty="0"/>
              <a:t> </a:t>
            </a:r>
            <a:r>
              <a:rPr lang="en-US" altLang="ko-KR" sz="1400" dirty="0"/>
              <a:t>address </a:t>
            </a:r>
            <a:r>
              <a:rPr lang="ko-KR" altLang="en-US" sz="1400" dirty="0" err="1"/>
              <a:t>파라미터</a:t>
            </a:r>
            <a:r>
              <a:rPr lang="ko-KR" altLang="en-US" sz="1400" dirty="0"/>
              <a:t> 값을 출력함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name </a:t>
            </a:r>
            <a:r>
              <a:rPr lang="ko-KR" altLang="en-US" sz="1400" dirty="0" err="1"/>
              <a:t>파라미터</a:t>
            </a:r>
            <a:r>
              <a:rPr lang="ko-KR" altLang="en-US" sz="1400" dirty="0"/>
              <a:t> </a:t>
            </a:r>
            <a:r>
              <a:rPr lang="en-US" altLang="ko-KR" sz="1400" dirty="0"/>
              <a:t>= &lt;%=</a:t>
            </a:r>
            <a:r>
              <a:rPr lang="ko-KR" altLang="en-US" sz="1400" dirty="0"/>
              <a:t> </a:t>
            </a:r>
            <a:r>
              <a:rPr lang="en-US" altLang="ko-KR" sz="1400" dirty="0" err="1"/>
              <a:t>request.getParameter</a:t>
            </a:r>
            <a:r>
              <a:rPr lang="en-US" altLang="ko-KR" sz="1400" dirty="0"/>
              <a:t>("name") %&gt;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address </a:t>
            </a:r>
            <a:r>
              <a:rPr lang="ko-KR" altLang="en-US" sz="1400" dirty="0" err="1"/>
              <a:t>파라미터</a:t>
            </a:r>
            <a:r>
              <a:rPr lang="ko-KR" altLang="en-US" sz="1400" dirty="0"/>
              <a:t> </a:t>
            </a:r>
            <a:r>
              <a:rPr lang="en-US" altLang="ko-KR" sz="1400" dirty="0"/>
              <a:t>= &lt;%=</a:t>
            </a:r>
            <a:r>
              <a:rPr lang="ko-KR" altLang="en-US" sz="1400" dirty="0"/>
              <a:t> </a:t>
            </a:r>
            <a:r>
              <a:rPr lang="en-US" altLang="ko-KR" sz="1400" dirty="0" err="1"/>
              <a:t>request.getParameter</a:t>
            </a:r>
            <a:r>
              <a:rPr lang="en-US" altLang="ko-KR" sz="1400" dirty="0"/>
              <a:t>("address") %&gt;</a:t>
            </a:r>
          </a:p>
          <a:p>
            <a:r>
              <a:rPr lang="en-US" altLang="ko-KR" sz="1400" dirty="0"/>
              <a:t>&lt;p&gt;</a:t>
            </a:r>
          </a:p>
          <a:p>
            <a:r>
              <a:rPr lang="en-US" altLang="ko-KR" sz="1400" dirty="0"/>
              <a:t>&lt;b&gt;</a:t>
            </a:r>
            <a:r>
              <a:rPr lang="en-US" altLang="ko-KR" sz="1400" dirty="0" err="1"/>
              <a:t>request.getParameterValues</a:t>
            </a:r>
            <a:r>
              <a:rPr lang="en-US" altLang="ko-KR" sz="1400" dirty="0"/>
              <a:t>() </a:t>
            </a:r>
            <a:r>
              <a:rPr lang="ko-KR" altLang="en-US" sz="1400" dirty="0"/>
              <a:t>메서드 사용</a:t>
            </a:r>
            <a:r>
              <a:rPr lang="en-US" altLang="ko-KR" sz="1400" dirty="0"/>
              <a:t>&lt;/b&gt;&lt;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&lt;%</a:t>
            </a:r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이름이 </a:t>
            </a:r>
            <a:r>
              <a:rPr lang="en-US" altLang="ko-KR" sz="1400" dirty="0"/>
              <a:t>pet</a:t>
            </a:r>
            <a:r>
              <a:rPr lang="ko-KR" altLang="en-US" sz="1400" dirty="0"/>
              <a:t>인 </a:t>
            </a:r>
            <a:r>
              <a:rPr lang="ko-KR" altLang="en-US" sz="1400" dirty="0" err="1"/>
              <a:t>파라미터의</a:t>
            </a:r>
            <a:r>
              <a:rPr lang="ko-KR" altLang="en-US" sz="1400" dirty="0"/>
              <a:t> 값 목록을 배열로</a:t>
            </a:r>
            <a:r>
              <a:rPr lang="en-US" altLang="ko-KR" sz="1400" dirty="0"/>
              <a:t>(String[]) </a:t>
            </a:r>
            <a:r>
              <a:rPr lang="ko-KR" altLang="en-US" sz="1400" dirty="0" err="1"/>
              <a:t>리턴함</a:t>
            </a:r>
            <a:r>
              <a:rPr lang="en-US" altLang="ko-KR" sz="1400" dirty="0"/>
              <a:t>. </a:t>
            </a:r>
            <a:r>
              <a:rPr lang="ko-KR" altLang="en-US" sz="1400" dirty="0"/>
              <a:t>배열의 첫 </a:t>
            </a:r>
            <a:r>
              <a:rPr lang="ko-KR" altLang="en-US" sz="1400" dirty="0" err="1"/>
              <a:t>번재</a:t>
            </a:r>
            <a:r>
              <a:rPr lang="ko-KR" altLang="en-US" sz="1400" dirty="0"/>
              <a:t> 원소를 사용할 때에는 </a:t>
            </a:r>
            <a:endParaRPr lang="en-US" altLang="ko-KR" sz="1400" dirty="0" smtClean="0"/>
          </a:p>
          <a:p>
            <a:r>
              <a:rPr lang="en-US" altLang="ko-KR" sz="1400" dirty="0" smtClean="0"/>
              <a:t>//</a:t>
            </a:r>
            <a:r>
              <a:rPr lang="ko-KR" altLang="en-US" sz="1400" dirty="0" err="1" smtClean="0"/>
              <a:t>배열변수</a:t>
            </a:r>
            <a:r>
              <a:rPr lang="en-US" altLang="ko-KR" sz="1400" dirty="0"/>
              <a:t>[0]</a:t>
            </a:r>
            <a:r>
              <a:rPr lang="ko-KR" altLang="en-US" sz="1400" dirty="0"/>
              <a:t>의 형태로 사용</a:t>
            </a:r>
          </a:p>
          <a:p>
            <a:r>
              <a:rPr lang="en-US" altLang="ko-KR" sz="1400" dirty="0"/>
              <a:t>//pet </a:t>
            </a:r>
            <a:r>
              <a:rPr lang="ko-KR" altLang="en-US" sz="1400" dirty="0" err="1"/>
              <a:t>파라미터의</a:t>
            </a:r>
            <a:r>
              <a:rPr lang="ko-KR" altLang="en-US" sz="1400" dirty="0"/>
              <a:t> 값을 </a:t>
            </a:r>
            <a:r>
              <a:rPr lang="en-US" altLang="ko-KR" sz="1400" dirty="0"/>
              <a:t>String </a:t>
            </a:r>
            <a:r>
              <a:rPr lang="ko-KR" altLang="en-US" sz="1400" dirty="0"/>
              <a:t>배열로 </a:t>
            </a:r>
            <a:r>
              <a:rPr lang="ko-KR" altLang="en-US" sz="1400" dirty="0" err="1"/>
              <a:t>읽어옴</a:t>
            </a:r>
            <a:r>
              <a:rPr lang="en-US" altLang="ko-KR" sz="1400" dirty="0"/>
              <a:t>(pet </a:t>
            </a:r>
            <a:r>
              <a:rPr lang="ko-KR" altLang="en-US" sz="1400" dirty="0" err="1"/>
              <a:t>파라미터의</a:t>
            </a:r>
            <a:r>
              <a:rPr lang="ko-KR" altLang="en-US" sz="1400" dirty="0"/>
              <a:t> 값이 한 개 이상 전달될 수 있으므로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같은 이름으로 전송된 </a:t>
            </a:r>
            <a:r>
              <a:rPr lang="ko-KR" altLang="en-US" sz="1400" dirty="0" err="1"/>
              <a:t>파라미터의</a:t>
            </a:r>
            <a:r>
              <a:rPr lang="ko-KR" altLang="en-US" sz="1400" dirty="0"/>
              <a:t> 값들을 배열로 리턴</a:t>
            </a:r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체크박스를 아무것도 선택하지 않으면 웹 브라우저는 해당 이름의 </a:t>
            </a:r>
            <a:r>
              <a:rPr lang="ko-KR" altLang="en-US" sz="1400" dirty="0" err="1"/>
              <a:t>파라미터를</a:t>
            </a:r>
            <a:r>
              <a:rPr lang="ko-KR" altLang="en-US" sz="1400" dirty="0"/>
              <a:t> 전송하지 않음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//</a:t>
            </a:r>
            <a:r>
              <a:rPr lang="en-US" altLang="ko-KR" sz="1400" dirty="0" err="1"/>
              <a:t>cf</a:t>
            </a:r>
            <a:r>
              <a:rPr lang="en-US" altLang="ko-KR" sz="1400" dirty="0"/>
              <a:t>) </a:t>
            </a:r>
            <a:r>
              <a:rPr lang="ko-KR" altLang="en-US" sz="1400" dirty="0"/>
              <a:t>텍스트를 위한 입력 요소들</a:t>
            </a:r>
            <a:r>
              <a:rPr lang="en-US" altLang="ko-KR" sz="1400" dirty="0"/>
              <a:t>(&lt;input type="text"..)</a:t>
            </a:r>
            <a:r>
              <a:rPr lang="ko-KR" altLang="en-US" sz="1400" dirty="0"/>
              <a:t>은 값을 입력하지 않더라도 빈 문자열</a:t>
            </a:r>
            <a:r>
              <a:rPr lang="en-US" altLang="ko-KR" sz="1400" dirty="0"/>
              <a:t>("")</a:t>
            </a:r>
            <a:r>
              <a:rPr lang="ko-KR" altLang="en-US" sz="1400" dirty="0"/>
              <a:t>이 </a:t>
            </a:r>
            <a:endParaRPr lang="en-US" altLang="ko-KR" sz="1400" dirty="0" smtClean="0"/>
          </a:p>
          <a:p>
            <a:r>
              <a:rPr lang="en-US" altLang="ko-KR" sz="1400" dirty="0" smtClean="0"/>
              <a:t>//</a:t>
            </a:r>
            <a:r>
              <a:rPr lang="ko-KR" altLang="en-US" sz="1400" dirty="0" err="1" smtClean="0"/>
              <a:t>파라미터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값으로 전달됨</a:t>
            </a:r>
          </a:p>
          <a:p>
            <a:r>
              <a:rPr lang="en-US" altLang="ko-KR" sz="1400" dirty="0"/>
              <a:t>String[] values = </a:t>
            </a:r>
            <a:r>
              <a:rPr lang="en-US" altLang="ko-KR" sz="1400" dirty="0" err="1"/>
              <a:t>request.getParameterValues</a:t>
            </a:r>
            <a:r>
              <a:rPr lang="en-US" altLang="ko-KR" sz="1400" dirty="0"/>
              <a:t>("pet");</a:t>
            </a:r>
          </a:p>
          <a:p>
            <a:r>
              <a:rPr lang="en-US" altLang="ko-KR" sz="1400" b="1" dirty="0"/>
              <a:t>if (values != null) {</a:t>
            </a:r>
          </a:p>
          <a:p>
            <a:r>
              <a:rPr lang="en-US" altLang="ko-KR" sz="1400" b="1" dirty="0"/>
              <a:t>for 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 = 0 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 &lt; </a:t>
            </a:r>
            <a:r>
              <a:rPr lang="en-US" altLang="ko-KR" sz="1400" b="1" dirty="0" err="1"/>
              <a:t>values.length</a:t>
            </a:r>
            <a:r>
              <a:rPr lang="en-US" altLang="ko-KR" sz="1400" b="1" dirty="0"/>
              <a:t> 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++) {</a:t>
            </a:r>
          </a:p>
          <a:p>
            <a:r>
              <a:rPr lang="en-US" altLang="ko-KR" sz="1400" dirty="0" smtClean="0"/>
              <a:t>%&gt;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40907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4892686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&lt;%= values[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%&gt;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&lt;p&gt;</a:t>
            </a:r>
          </a:p>
          <a:p>
            <a:r>
              <a:rPr lang="en-US" altLang="ko-KR" sz="1200" dirty="0"/>
              <a:t>&lt;b&gt;</a:t>
            </a:r>
            <a:r>
              <a:rPr lang="en-US" altLang="ko-KR" sz="1200" dirty="0" err="1"/>
              <a:t>request.getParameterNames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사용</a:t>
            </a:r>
            <a:r>
              <a:rPr lang="en-US" altLang="ko-KR" sz="1200" dirty="0"/>
              <a:t>&lt;/b&gt;&lt;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 err="1"/>
              <a:t>파라미터</a:t>
            </a:r>
            <a:r>
              <a:rPr lang="ko-KR" altLang="en-US" sz="1200" dirty="0"/>
              <a:t> 이름을 출력해주는 기본 형태임</a:t>
            </a:r>
          </a:p>
          <a:p>
            <a:r>
              <a:rPr lang="en-US" altLang="ko-KR" sz="1200" u="sng" dirty="0"/>
              <a:t>Enumeration </a:t>
            </a:r>
            <a:r>
              <a:rPr lang="en-US" altLang="ko-KR" sz="1200" u="sng" dirty="0" err="1"/>
              <a:t>paramEnum</a:t>
            </a:r>
            <a:r>
              <a:rPr lang="en-US" altLang="ko-KR" sz="1200" u="sng" dirty="0"/>
              <a:t> = </a:t>
            </a:r>
            <a:r>
              <a:rPr lang="en-US" altLang="ko-KR" sz="1200" u="sng" dirty="0" err="1"/>
              <a:t>request.getParameterNames</a:t>
            </a:r>
            <a:r>
              <a:rPr lang="en-US" altLang="ko-KR" sz="1200" u="sng" dirty="0"/>
              <a:t>();</a:t>
            </a:r>
          </a:p>
          <a:p>
            <a:r>
              <a:rPr lang="en-US" altLang="ko-KR" sz="1200" b="1" dirty="0"/>
              <a:t>while(</a:t>
            </a:r>
            <a:r>
              <a:rPr lang="en-US" altLang="ko-KR" sz="1200" b="1" dirty="0" err="1"/>
              <a:t>paramEnum.hasMoreElements</a:t>
            </a:r>
            <a:r>
              <a:rPr lang="en-US" altLang="ko-KR" sz="1200" b="1" dirty="0"/>
              <a:t>()) {</a:t>
            </a:r>
          </a:p>
          <a:p>
            <a:r>
              <a:rPr lang="en-US" altLang="ko-KR" sz="1200" dirty="0"/>
              <a:t>String name = (String)</a:t>
            </a:r>
            <a:r>
              <a:rPr lang="en-US" altLang="ko-KR" sz="1200" dirty="0" err="1"/>
              <a:t>paramEnum.nextElement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&lt;%= name %&gt;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&lt;p&gt;</a:t>
            </a:r>
          </a:p>
          <a:p>
            <a:r>
              <a:rPr lang="en-US" altLang="ko-KR" sz="1200" dirty="0"/>
              <a:t>&lt;b&gt;</a:t>
            </a:r>
            <a:r>
              <a:rPr lang="en-US" altLang="ko-KR" sz="1200" dirty="0" err="1"/>
              <a:t>request.getParameterMap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사용</a:t>
            </a:r>
            <a:r>
              <a:rPr lang="en-US" altLang="ko-KR" sz="1200" dirty="0"/>
              <a:t>&lt;/b&gt;&lt;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자바의 </a:t>
            </a:r>
            <a:r>
              <a:rPr lang="en-US" altLang="ko-KR" sz="1200" dirty="0"/>
              <a:t>Map</a:t>
            </a:r>
            <a:r>
              <a:rPr lang="ko-KR" altLang="en-US" sz="1200" dirty="0"/>
              <a:t>을 사용하여 </a:t>
            </a:r>
            <a:r>
              <a:rPr lang="ko-KR" altLang="en-US" sz="1200" dirty="0" err="1"/>
              <a:t>파라미터</a:t>
            </a:r>
            <a:r>
              <a:rPr lang="ko-KR" altLang="en-US" sz="1200" dirty="0"/>
              <a:t> 이름과 </a:t>
            </a:r>
            <a:r>
              <a:rPr lang="ko-KR" altLang="en-US" sz="1200" dirty="0" err="1"/>
              <a:t>파라미터</a:t>
            </a:r>
            <a:r>
              <a:rPr lang="ko-KR" altLang="en-US" sz="1200" dirty="0"/>
              <a:t> 값을 </a:t>
            </a:r>
            <a:r>
              <a:rPr lang="ko-KR" altLang="en-US" sz="1200" dirty="0" err="1"/>
              <a:t>리턴함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이 </a:t>
            </a:r>
            <a:r>
              <a:rPr lang="ko-KR" altLang="en-US" sz="1200" dirty="0" err="1"/>
              <a:t>맵에는</a:t>
            </a:r>
            <a:r>
              <a:rPr lang="ko-KR" altLang="en-US" sz="1200" dirty="0"/>
              <a:t> </a:t>
            </a:r>
            <a:r>
              <a:rPr lang="en-US" altLang="ko-KR" sz="1200" dirty="0"/>
              <a:t>&lt;</a:t>
            </a:r>
            <a:r>
              <a:rPr lang="ko-KR" altLang="en-US" sz="1200" dirty="0" err="1"/>
              <a:t>파라미터</a:t>
            </a:r>
            <a:r>
              <a:rPr lang="ko-KR" altLang="en-US" sz="1200" dirty="0"/>
              <a:t> 이름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파라미터</a:t>
            </a:r>
            <a:r>
              <a:rPr lang="ko-KR" altLang="en-US" sz="1200" dirty="0"/>
              <a:t> 값 배열</a:t>
            </a:r>
            <a:r>
              <a:rPr lang="en-US" altLang="ko-KR" sz="1200" dirty="0"/>
              <a:t>&gt;</a:t>
            </a:r>
            <a:r>
              <a:rPr lang="ko-KR" altLang="en-US" sz="1200" dirty="0"/>
              <a:t>이 쌍을 이루고 있음</a:t>
            </a:r>
          </a:p>
          <a:p>
            <a:r>
              <a:rPr lang="en-US" altLang="ko-KR" sz="1200" u="sng" dirty="0"/>
              <a:t>Map </a:t>
            </a:r>
            <a:r>
              <a:rPr lang="en-US" altLang="ko-KR" sz="1200" u="sng" dirty="0" err="1"/>
              <a:t>parameterMap</a:t>
            </a:r>
            <a:r>
              <a:rPr lang="en-US" altLang="ko-KR" sz="1200" u="sng" dirty="0"/>
              <a:t> = </a:t>
            </a:r>
            <a:r>
              <a:rPr lang="en-US" altLang="ko-KR" sz="1200" u="sng" dirty="0" err="1"/>
              <a:t>request.getParameterMap</a:t>
            </a:r>
            <a:r>
              <a:rPr lang="en-US" altLang="ko-KR" sz="1200" u="sng" dirty="0"/>
              <a:t>();</a:t>
            </a:r>
          </a:p>
          <a:p>
            <a:r>
              <a:rPr lang="en-US" altLang="ko-KR" sz="1200" dirty="0"/>
              <a:t>String[] </a:t>
            </a:r>
            <a:r>
              <a:rPr lang="en-US" altLang="ko-KR" sz="1200" dirty="0" err="1"/>
              <a:t>nameParam</a:t>
            </a:r>
            <a:r>
              <a:rPr lang="en-US" altLang="ko-KR" sz="1200" dirty="0"/>
              <a:t> = (String[])</a:t>
            </a:r>
            <a:r>
              <a:rPr lang="en-US" altLang="ko-KR" sz="1200" dirty="0" err="1"/>
              <a:t>parameterMap.get</a:t>
            </a:r>
            <a:r>
              <a:rPr lang="en-US" altLang="ko-KR" sz="1200" dirty="0"/>
              <a:t>("name");</a:t>
            </a:r>
          </a:p>
          <a:p>
            <a:r>
              <a:rPr lang="en-US" altLang="ko-KR" sz="1200" b="1" dirty="0"/>
              <a:t>if (</a:t>
            </a:r>
            <a:r>
              <a:rPr lang="en-US" altLang="ko-KR" sz="1200" b="1" dirty="0" err="1"/>
              <a:t>nameParam</a:t>
            </a:r>
            <a:r>
              <a:rPr lang="en-US" altLang="ko-KR" sz="1200" b="1" dirty="0"/>
              <a:t> != null) {</a:t>
            </a:r>
          </a:p>
          <a:p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name = &lt;%= </a:t>
            </a:r>
            <a:r>
              <a:rPr lang="en-US" altLang="ko-KR" sz="1200" dirty="0" err="1"/>
              <a:t>nameParam</a:t>
            </a:r>
            <a:r>
              <a:rPr lang="en-US" altLang="ko-KR" sz="1200" dirty="0"/>
              <a:t>[0] %&gt;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052736"/>
            <a:ext cx="3864051" cy="25051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83286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35832"/>
            <a:ext cx="8643998" cy="582594"/>
          </a:xfrm>
        </p:spPr>
        <p:txBody>
          <a:bodyPr/>
          <a:lstStyle/>
          <a:p>
            <a:r>
              <a:rPr lang="en-US" altLang="ko-KR" dirty="0" smtClean="0"/>
              <a:t>GET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(METHOD)/POST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(METHOD)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1302"/>
            <a:ext cx="8229600" cy="5126055"/>
          </a:xfrm>
        </p:spPr>
        <p:txBody>
          <a:bodyPr/>
          <a:lstStyle/>
          <a:p>
            <a:r>
              <a:rPr lang="ko-KR" altLang="en-US" dirty="0" smtClean="0"/>
              <a:t>파라미터를 전송하는 방식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GET : </a:t>
            </a:r>
            <a:r>
              <a:rPr lang="ko-KR" altLang="en-US" dirty="0" smtClean="0"/>
              <a:t>쿼리문자열로 전송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요청</a:t>
            </a:r>
            <a:r>
              <a:rPr lang="en-US" altLang="ko-KR" dirty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붙여서 전송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</a:t>
            </a:r>
            <a:r>
              <a:rPr lang="ko-KR" altLang="en-US" dirty="0" smtClean="0"/>
              <a:t>쿼리문자열이란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경로 뒤에 물음표</a:t>
            </a:r>
            <a:r>
              <a:rPr lang="en-US" altLang="ko-KR" dirty="0" smtClean="0"/>
              <a:t>(“?”)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함게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붙여 전송하는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POST : </a:t>
            </a:r>
            <a:r>
              <a:rPr lang="ko-KR" altLang="en-US" dirty="0" smtClean="0"/>
              <a:t>요청 몸체 데이터로 전송</a:t>
            </a:r>
            <a:endParaRPr lang="en-US" altLang="ko-KR" dirty="0" smtClean="0"/>
          </a:p>
          <a:p>
            <a:r>
              <a:rPr lang="en-US" altLang="ko-KR" dirty="0" smtClean="0"/>
              <a:t>GET </a:t>
            </a:r>
            <a:r>
              <a:rPr lang="ko-KR" altLang="en-US" dirty="0" smtClean="0"/>
              <a:t>방식 전송 예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POST </a:t>
            </a:r>
            <a:r>
              <a:rPr lang="ko-KR" altLang="en-US" dirty="0" smtClean="0"/>
              <a:t>방식 전송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1538" y="3005744"/>
            <a:ext cx="642942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GET /</a:t>
            </a:r>
            <a:r>
              <a:rPr lang="en-US" altLang="ko-KR" sz="1400" dirty="0" err="1" smtClean="0"/>
              <a:t>chap03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viewParameter.jsp</a:t>
            </a:r>
            <a:r>
              <a:rPr lang="en-US" altLang="ko-KR" sz="1400" b="1" dirty="0" err="1" smtClean="0"/>
              <a:t>?name</a:t>
            </a:r>
            <a:r>
              <a:rPr lang="en-US" altLang="ko-KR" sz="1400" b="1" dirty="0" smtClean="0"/>
              <a:t>=</a:t>
            </a:r>
            <a:r>
              <a:rPr lang="en-US" altLang="ko-KR" sz="1400" b="1" dirty="0" err="1" smtClean="0"/>
              <a:t>cbk&amp;address</a:t>
            </a:r>
            <a:r>
              <a:rPr lang="en-US" altLang="ko-KR" sz="1400" b="1" dirty="0" smtClean="0"/>
              <a:t>=</a:t>
            </a:r>
            <a:r>
              <a:rPr lang="en-US" altLang="ko-KR" sz="1400" b="1" dirty="0" err="1" smtClean="0"/>
              <a:t>seoul</a:t>
            </a:r>
            <a:r>
              <a:rPr lang="en-US" altLang="ko-KR" sz="1400" dirty="0" smtClean="0"/>
              <a:t> HTTP/1.1</a:t>
            </a:r>
          </a:p>
          <a:p>
            <a:r>
              <a:rPr lang="en-US" altLang="ko-KR" sz="1400" dirty="0" smtClean="0"/>
              <a:t>Host: </a:t>
            </a:r>
            <a:r>
              <a:rPr lang="en-US" altLang="ko-KR" sz="1400" dirty="0" err="1" smtClean="0"/>
              <a:t>localhost:8080</a:t>
            </a:r>
            <a:endParaRPr lang="en-US" altLang="ko-KR" sz="1400" dirty="0" smtClean="0"/>
          </a:p>
          <a:p>
            <a:r>
              <a:rPr lang="en-US" altLang="ko-KR" sz="1400" dirty="0" smtClean="0"/>
              <a:t>User-Agent: Mozilla/5.0 (Windows; U; Windows NT 6.0; ...</a:t>
            </a:r>
          </a:p>
          <a:p>
            <a:r>
              <a:rPr lang="en-US" altLang="ko-KR" sz="1400" dirty="0" smtClean="0"/>
              <a:t>Accept: text/</a:t>
            </a:r>
            <a:r>
              <a:rPr lang="en-US" altLang="ko-KR" sz="1400" dirty="0" err="1" smtClean="0"/>
              <a:t>html,application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xhtml+xml,application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xml;q</a:t>
            </a:r>
            <a:r>
              <a:rPr lang="en-US" altLang="ko-KR" sz="1400" dirty="0" smtClean="0"/>
              <a:t>=0.9,*/*;q=0.8</a:t>
            </a:r>
          </a:p>
          <a:p>
            <a:r>
              <a:rPr lang="en-US" altLang="ko-KR" sz="1400" dirty="0" smtClean="0"/>
              <a:t>Accept-Language: </a:t>
            </a:r>
            <a:r>
              <a:rPr lang="en-US" altLang="ko-KR" sz="1400" dirty="0" err="1" smtClean="0"/>
              <a:t>ko-kr,ko;q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0.8,en-us;q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0.5,en;q</a:t>
            </a:r>
            <a:r>
              <a:rPr lang="en-US" altLang="ko-KR" sz="1400" dirty="0" smtClean="0"/>
              <a:t>=0.3</a:t>
            </a:r>
          </a:p>
          <a:p>
            <a:r>
              <a:rPr lang="en-US" altLang="ko-KR" sz="1400" dirty="0" smtClean="0"/>
              <a:t>…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1071538" y="4772767"/>
            <a:ext cx="635798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POST /</a:t>
            </a:r>
            <a:r>
              <a:rPr lang="en-US" altLang="ko-KR" sz="1400" dirty="0" err="1" smtClean="0"/>
              <a:t>chap03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viewParameter.jsp</a:t>
            </a:r>
            <a:r>
              <a:rPr lang="en-US" altLang="ko-KR" sz="1400" dirty="0" smtClean="0"/>
              <a:t> HTTP/1.1</a:t>
            </a:r>
          </a:p>
          <a:p>
            <a:r>
              <a:rPr lang="en-US" altLang="ko-KR" sz="1400" dirty="0" smtClean="0"/>
              <a:t>Host: </a:t>
            </a:r>
            <a:r>
              <a:rPr lang="en-US" altLang="ko-KR" sz="1400" dirty="0" err="1" smtClean="0"/>
              <a:t>localhost:8080</a:t>
            </a:r>
            <a:endParaRPr lang="en-US" altLang="ko-KR" sz="1400" dirty="0" smtClean="0"/>
          </a:p>
          <a:p>
            <a:r>
              <a:rPr lang="en-US" altLang="ko-KR" sz="1400" dirty="0" smtClean="0"/>
              <a:t>User-Agent: Mozilla/5.0 (Windows; U; Windows NT 6.0; </a:t>
            </a:r>
            <a:r>
              <a:rPr lang="en-US" altLang="ko-KR" sz="1400" dirty="0" err="1" smtClean="0"/>
              <a:t>ko</a:t>
            </a:r>
            <a:r>
              <a:rPr lang="en-US" altLang="ko-KR" sz="1400" dirty="0" smtClean="0"/>
              <a:t>; </a:t>
            </a:r>
            <a:r>
              <a:rPr lang="en-US" altLang="ko-KR" sz="1400" dirty="0" err="1" smtClean="0"/>
              <a:t>rv:1.9.0.3</a:t>
            </a:r>
            <a:r>
              <a:rPr lang="en-US" altLang="ko-KR" sz="1400" dirty="0" smtClean="0"/>
              <a:t>) ...</a:t>
            </a:r>
          </a:p>
          <a:p>
            <a:r>
              <a:rPr lang="en-US" altLang="ko-KR" sz="1400" dirty="0" smtClean="0"/>
              <a:t>...</a:t>
            </a:r>
          </a:p>
          <a:p>
            <a:r>
              <a:rPr lang="en-US" altLang="ko-KR" sz="1400" dirty="0" smtClean="0"/>
              <a:t>Content-Type: application/x-www-form-</a:t>
            </a:r>
            <a:r>
              <a:rPr lang="en-US" altLang="ko-KR" sz="1400" dirty="0" err="1" smtClean="0"/>
              <a:t>urlencoded</a:t>
            </a:r>
            <a:endParaRPr lang="en-US" altLang="ko-KR" sz="1400" dirty="0" smtClean="0"/>
          </a:p>
          <a:p>
            <a:r>
              <a:rPr lang="en-US" altLang="ko-KR" sz="1400" dirty="0" smtClean="0"/>
              <a:t>Content-Length: 22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name=</a:t>
            </a:r>
            <a:r>
              <a:rPr lang="en-US" altLang="ko-KR" sz="1400" b="1" dirty="0" err="1" smtClean="0"/>
              <a:t>cbk&amp;address</a:t>
            </a:r>
            <a:r>
              <a:rPr lang="en-US" altLang="ko-KR" sz="1400" b="1" dirty="0" smtClean="0"/>
              <a:t>=</a:t>
            </a:r>
            <a:r>
              <a:rPr lang="en-US" altLang="ko-KR" sz="1400" b="1" dirty="0" err="1" smtClean="0"/>
              <a:t>seoul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73252" y="647965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p.80</a:t>
            </a:r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파라미터 값의 </a:t>
            </a:r>
            <a:r>
              <a:rPr lang="ko-KR" altLang="en-US" dirty="0" err="1" smtClean="0"/>
              <a:t>인코딩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디코딩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파라미터 값의 </a:t>
            </a:r>
            <a:r>
              <a:rPr lang="ko-KR" altLang="en-US" dirty="0" err="1" smtClean="0"/>
              <a:t>인코딩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디코딩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에서 파라미터 로딩 시 인코딩 지정 필요</a:t>
            </a:r>
            <a:endParaRPr lang="ko-KR" altLang="en-US" dirty="0"/>
          </a:p>
        </p:txBody>
      </p:sp>
      <p:pic>
        <p:nvPicPr>
          <p:cNvPr id="27650" name="Picture 2" descr="fig03-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00174"/>
            <a:ext cx="4161905" cy="29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928662" y="5000636"/>
            <a:ext cx="692948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&lt;%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err="1" smtClean="0"/>
              <a:t>request.setCharacterEncoding</a:t>
            </a:r>
            <a:r>
              <a:rPr lang="en-US" altLang="ko-KR" b="1" dirty="0" smtClean="0"/>
              <a:t>(“UTF-8");</a:t>
            </a:r>
          </a:p>
          <a:p>
            <a:r>
              <a:rPr lang="en-US" altLang="ko-KR" dirty="0" smtClean="0"/>
              <a:t>    String name = </a:t>
            </a:r>
            <a:r>
              <a:rPr lang="en-US" altLang="ko-KR" dirty="0" err="1" smtClean="0"/>
              <a:t>request.getParameter</a:t>
            </a:r>
            <a:r>
              <a:rPr lang="en-US" altLang="ko-KR" dirty="0" smtClean="0"/>
              <a:t>("name");</a:t>
            </a:r>
          </a:p>
          <a:p>
            <a:r>
              <a:rPr lang="en-US" altLang="ko-KR" dirty="0" smtClean="0"/>
              <a:t>%&gt;</a:t>
            </a:r>
            <a:endParaRPr lang="ko-KR" altLang="en-US" dirty="0"/>
          </a:p>
        </p:txBody>
      </p:sp>
      <p:sp>
        <p:nvSpPr>
          <p:cNvPr id="3" name="타원형 설명선 2"/>
          <p:cNvSpPr/>
          <p:nvPr/>
        </p:nvSpPr>
        <p:spPr>
          <a:xfrm>
            <a:off x="5796136" y="620688"/>
            <a:ext cx="2062012" cy="1656184"/>
          </a:xfrm>
          <a:prstGeom prst="wedgeEllipseCallout">
            <a:avLst>
              <a:gd name="adj1" fmla="val -94173"/>
              <a:gd name="adj2" fmla="val 38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RS 2396 </a:t>
            </a:r>
            <a:r>
              <a:rPr lang="ko-KR" altLang="en-US" dirty="0" smtClean="0"/>
              <a:t>규약에 정의된 규칙에 따라 인코딩해서 전송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21199" y="2460774"/>
            <a:ext cx="3569119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Cf</a:t>
            </a:r>
            <a:r>
              <a:rPr lang="en-US" altLang="ko-KR" sz="1200" dirty="0" smtClean="0"/>
              <a:t>) GET </a:t>
            </a:r>
            <a:r>
              <a:rPr lang="ko-KR" altLang="en-US" sz="1200" dirty="0" smtClean="0"/>
              <a:t>방식은 </a:t>
            </a:r>
            <a:r>
              <a:rPr lang="en-US" altLang="ko-KR" sz="1200" dirty="0" smtClean="0"/>
              <a:t>URL</a:t>
            </a:r>
            <a:r>
              <a:rPr lang="ko-KR" altLang="en-US" sz="1200" dirty="0" smtClean="0"/>
              <a:t>의 쿼리 문자열로 전송되므로</a:t>
            </a:r>
            <a:endParaRPr lang="en-US" altLang="ko-KR" sz="1200" dirty="0" smtClean="0"/>
          </a:p>
          <a:p>
            <a:r>
              <a:rPr lang="en-US" altLang="ko-KR" sz="1200" dirty="0" smtClean="0"/>
              <a:t>form</a:t>
            </a:r>
            <a:r>
              <a:rPr lang="ko-KR" altLang="en-US" sz="1200" dirty="0" smtClean="0"/>
              <a:t>을 사용하지 않아도 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전송 가능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브라우저의 주소란에 직접 </a:t>
            </a:r>
            <a:r>
              <a:rPr lang="en-US" altLang="ko-KR" sz="1200" dirty="0" smtClean="0"/>
              <a:t>URL</a:t>
            </a:r>
            <a:r>
              <a:rPr lang="ko-KR" altLang="en-US" sz="1200" dirty="0" smtClean="0"/>
              <a:t>을 입력해서도</a:t>
            </a:r>
            <a:endParaRPr lang="en-US" altLang="ko-KR" sz="1200" dirty="0" smtClean="0"/>
          </a:p>
          <a:p>
            <a:r>
              <a:rPr lang="ko-KR" altLang="en-US" sz="1200" dirty="0" smtClean="0"/>
              <a:t>가능</a:t>
            </a: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21199" y="3349441"/>
            <a:ext cx="3490058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Cf</a:t>
            </a:r>
            <a:r>
              <a:rPr lang="en-US" altLang="ko-KR" sz="1200" dirty="0" smtClean="0"/>
              <a:t>) GET </a:t>
            </a:r>
            <a:r>
              <a:rPr lang="ko-KR" altLang="en-US" sz="1200" dirty="0" smtClean="0"/>
              <a:t>방식은 웹 브라우저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웹 서버 도는 웹</a:t>
            </a:r>
            <a:endParaRPr lang="en-US" altLang="ko-KR" sz="1200" dirty="0" smtClean="0"/>
          </a:p>
          <a:p>
            <a:r>
              <a:rPr lang="ko-KR" altLang="en-US" sz="1200" dirty="0" smtClean="0"/>
              <a:t>컨테이너에 따라 전송할 수 있는 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값의 </a:t>
            </a:r>
            <a:endParaRPr lang="en-US" altLang="ko-KR" sz="1200" dirty="0" smtClean="0"/>
          </a:p>
          <a:p>
            <a:r>
              <a:rPr lang="ko-KR" altLang="en-US" sz="1200" dirty="0" smtClean="0"/>
              <a:t>길이에 제한이 있을 수 있음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POST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방식은 데이터 영역을 이용하여 데이터를</a:t>
            </a:r>
            <a:endParaRPr lang="en-US" altLang="ko-KR" sz="1200" dirty="0" smtClean="0"/>
          </a:p>
          <a:p>
            <a:r>
              <a:rPr lang="ko-KR" altLang="en-US" sz="1200" dirty="0" smtClean="0"/>
              <a:t>전송하므로 </a:t>
            </a:r>
            <a:r>
              <a:rPr lang="ko-KR" altLang="en-US" sz="1200" dirty="0" err="1" smtClean="0"/>
              <a:t>파라미터의</a:t>
            </a:r>
            <a:r>
              <a:rPr lang="ko-KR" altLang="en-US" sz="1200" dirty="0" smtClean="0"/>
              <a:t> 길이에 제한이 없음</a:t>
            </a:r>
            <a:r>
              <a:rPr lang="en-US" altLang="ko-KR" sz="1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기본 객체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요청 헤더 정보 읽기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5"/>
          <a:ext cx="8229600" cy="43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8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5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메서드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리턴 타입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설명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5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getHeader(String name)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String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지정한 이름의 헤더 값을 구한다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76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getHeaders(String name)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java.util.Enumeration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지정한 이름의 헤더 목록을 구한다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5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getHeaderNames()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java.util.Enumeration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모든 헤더의 이름을 구한다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76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getIntHeader(String name)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int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지정한 헤더의 값을 정수 값으로 </a:t>
                      </a:r>
                      <a:r>
                        <a:rPr lang="ko-KR" sz="1600" kern="100" dirty="0" smtClean="0"/>
                        <a:t>읽어</a:t>
                      </a:r>
                      <a:r>
                        <a:rPr lang="en-US" altLang="ko-KR" sz="1600" kern="100" dirty="0" smtClean="0"/>
                        <a:t> </a:t>
                      </a:r>
                      <a:r>
                        <a:rPr lang="ko-KR" sz="1600" kern="100" dirty="0" smtClean="0"/>
                        <a:t>온다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752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getDateHeader(String name)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long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지정한 헤더의 값을 시간 값으로 </a:t>
                      </a:r>
                      <a:r>
                        <a:rPr lang="ko-KR" sz="1600" kern="100" dirty="0" smtClean="0"/>
                        <a:t>읽어</a:t>
                      </a:r>
                      <a:r>
                        <a:rPr lang="en-US" altLang="ko-KR" sz="1600" kern="100" dirty="0" smtClean="0"/>
                        <a:t> </a:t>
                      </a:r>
                      <a:r>
                        <a:rPr lang="ko-KR" sz="1600" kern="100" dirty="0" smtClean="0"/>
                        <a:t>온다</a:t>
                      </a:r>
                      <a:r>
                        <a:rPr lang="en-US" sz="1600" kern="100" dirty="0" smtClean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96515"/>
            <a:ext cx="8643998" cy="582594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톰캣에서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GET </a:t>
            </a:r>
            <a:r>
              <a:rPr lang="ko-KR" altLang="en-US" sz="2400" dirty="0" smtClean="0"/>
              <a:t>방식 </a:t>
            </a:r>
            <a:r>
              <a:rPr lang="ko-KR" altLang="en-US" sz="2400" dirty="0" err="1" smtClean="0"/>
              <a:t>파라미터를</a:t>
            </a:r>
            <a:r>
              <a:rPr lang="ko-KR" altLang="en-US" sz="2400" dirty="0" smtClean="0"/>
              <a:t> 위한 </a:t>
            </a:r>
            <a:r>
              <a:rPr lang="ko-KR" altLang="en-US" sz="2400" dirty="0" err="1" smtClean="0"/>
              <a:t>인코딩</a:t>
            </a:r>
            <a:r>
              <a:rPr lang="ko-KR" altLang="en-US" sz="2400" dirty="0" smtClean="0"/>
              <a:t> 처리 </a:t>
            </a:r>
            <a:r>
              <a:rPr lang="en-US" altLang="ko-KR" sz="2400" dirty="0" smtClean="0"/>
              <a:t>(server.xml)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02605"/>
            <a:ext cx="8050759" cy="3456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467544" y="4403005"/>
            <a:ext cx="7998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useBodyEncodingForURI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속성값을 </a:t>
            </a:r>
            <a:r>
              <a:rPr lang="en-US" altLang="ko-KR" dirty="0" smtClean="0"/>
              <a:t>“true”</a:t>
            </a:r>
            <a:r>
              <a:rPr lang="ko-KR" altLang="en-US" dirty="0" smtClean="0"/>
              <a:t>로 지정하면 </a:t>
            </a:r>
            <a:r>
              <a:rPr lang="en-US" altLang="ko-KR" dirty="0" smtClean="0"/>
              <a:t>GET </a:t>
            </a:r>
            <a:r>
              <a:rPr lang="ko-KR" altLang="en-US" dirty="0" smtClean="0"/>
              <a:t>방식으로 전달된 </a:t>
            </a:r>
            <a:endParaRPr lang="en-US" altLang="ko-KR" dirty="0" smtClean="0"/>
          </a:p>
          <a:p>
            <a:r>
              <a:rPr lang="ko-KR" altLang="en-US" dirty="0" err="1" smtClean="0"/>
              <a:t>파라미터</a:t>
            </a:r>
            <a:r>
              <a:rPr lang="ko-KR" altLang="en-US" dirty="0" smtClean="0"/>
              <a:t> 값을 읽어올 때 </a:t>
            </a:r>
            <a:r>
              <a:rPr lang="en-US" altLang="ko-KR" dirty="0" err="1" smtClean="0"/>
              <a:t>request.setCharacterEncoding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메서드로 지정한</a:t>
            </a:r>
            <a:endParaRPr lang="en-US" altLang="ko-KR" dirty="0" smtClean="0"/>
          </a:p>
          <a:p>
            <a:r>
              <a:rPr lang="ko-KR" altLang="en-US" dirty="0" smtClean="0"/>
              <a:t>캐릭터 셋을 사용함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29" y="5326335"/>
            <a:ext cx="5095875" cy="1343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98466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response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브라우저에 전송하는 응답 정보 설정</a:t>
            </a:r>
            <a:endParaRPr lang="en-US" altLang="ko-KR" dirty="0" smtClean="0"/>
          </a:p>
          <a:p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헤더 정보 입력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리다이렉트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r>
              <a:rPr lang="en-US" altLang="ko-KR" dirty="0" smtClean="0"/>
              <a:t>Response </a:t>
            </a:r>
            <a:r>
              <a:rPr lang="ko-KR" altLang="en-US" dirty="0" smtClean="0"/>
              <a:t>기본 객체는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기본 객체와 반대의 기능을 수행함</a:t>
            </a:r>
            <a:r>
              <a:rPr lang="en-US" altLang="ko-KR" dirty="0" smtClean="0"/>
              <a:t>. Request </a:t>
            </a:r>
            <a:r>
              <a:rPr lang="ko-KR" altLang="en-US" dirty="0" smtClean="0"/>
              <a:t>기본 객체가 웹 브라우저가 전송한 요청 정보를 담고 있다면</a:t>
            </a:r>
            <a:r>
              <a:rPr lang="en-US" altLang="ko-KR" dirty="0" smtClean="0"/>
              <a:t>, response </a:t>
            </a:r>
            <a:r>
              <a:rPr lang="ko-KR" altLang="en-US" dirty="0" smtClean="0"/>
              <a:t>기본 객체는 웹 브라우저에 보내는 응답 정보를 담음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472943" y="638132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p.90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 = "text/html; </a:t>
            </a:r>
            <a:r>
              <a:rPr lang="en-US" altLang="ko-KR" dirty="0" smtClean="0"/>
              <a:t>charset=</a:t>
            </a:r>
            <a:r>
              <a:rPr lang="en-US" altLang="ko-KR" dirty="0" smtClean="0"/>
              <a:t>UTF-8</a:t>
            </a:r>
            <a:r>
              <a:rPr lang="en-US" altLang="ko-KR" dirty="0" smtClean="0"/>
              <a:t>" </a:t>
            </a:r>
            <a:r>
              <a:rPr lang="en-US" altLang="ko-KR" dirty="0"/>
              <a:t>%&gt;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052736"/>
            <a:ext cx="8164223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JSP</a:t>
            </a:r>
            <a:r>
              <a:rPr lang="ko-KR" altLang="en-US" sz="2000" dirty="0" smtClean="0"/>
              <a:t>의 설정 부분에는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페이지에 대한 정보가 위치함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- JSP </a:t>
            </a:r>
            <a:r>
              <a:rPr lang="ko-KR" altLang="en-US" sz="2000" dirty="0" smtClean="0"/>
              <a:t>페이지가 생성하는 문서의 타입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종류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-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페이지에서 사용할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- JSP </a:t>
            </a:r>
            <a:r>
              <a:rPr lang="ko-KR" altLang="en-US" sz="2000" dirty="0" smtClean="0"/>
              <a:t>페이지에서 사용할 </a:t>
            </a:r>
            <a:r>
              <a:rPr lang="en-US" altLang="ko-KR" sz="2000" dirty="0" smtClean="0"/>
              <a:t>Java Class </a:t>
            </a:r>
            <a:r>
              <a:rPr lang="ko-KR" altLang="en-US" sz="2000" dirty="0" smtClean="0"/>
              <a:t>지정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디렉티브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이름은 </a:t>
            </a:r>
            <a:r>
              <a:rPr lang="en-US" altLang="ko-KR" sz="2000" dirty="0" smtClean="0"/>
              <a:t>page</a:t>
            </a:r>
            <a:r>
              <a:rPr lang="ko-KR" altLang="en-US" sz="2000" dirty="0" smtClean="0"/>
              <a:t>이고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contentType</a:t>
            </a:r>
            <a:r>
              <a:rPr lang="ko-KR" altLang="en-US" sz="2000" dirty="0" smtClean="0"/>
              <a:t>이라는 속성을 사용했으며</a:t>
            </a:r>
            <a:r>
              <a:rPr lang="en-US" altLang="ko-KR" sz="2000" dirty="0" smtClean="0"/>
              <a:t>,</a:t>
            </a:r>
          </a:p>
          <a:p>
            <a:r>
              <a:rPr lang="en-US" altLang="ko-KR" sz="2000" dirty="0" err="1" smtClean="0"/>
              <a:t>contentType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속성의 값은 </a:t>
            </a:r>
            <a:r>
              <a:rPr lang="en-US" altLang="ko-KR" sz="2000" dirty="0" smtClean="0"/>
              <a:t>text/</a:t>
            </a:r>
            <a:r>
              <a:rPr lang="en-US" altLang="ko-KR" sz="2000" dirty="0" err="1" smtClean="0"/>
              <a:t>html;charset</a:t>
            </a:r>
            <a:r>
              <a:rPr lang="en-US" altLang="ko-KR" sz="2000" dirty="0" smtClean="0"/>
              <a:t>=UTF-8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404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response </a:t>
            </a:r>
            <a:r>
              <a:rPr lang="ko-KR" altLang="en-US" dirty="0" smtClean="0"/>
              <a:t>기본 객체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헤더 설정 메서드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5"/>
          <a:ext cx="8229600" cy="434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8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메서드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리턴 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0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addDateHeader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(String name, long date)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헤더에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date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를 추가한다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 date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는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1970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일 이후 흘러간 시간을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1/1000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초 단위로 나타낸다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addHeader(String name, String value)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헤더에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value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를 값으로 추가한다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addIntHeader(String name, int value)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헤더에 정수 값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value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를 추가한다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0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setDateHeader(String name, long date)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헤더의 값을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date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 date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는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1970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일 이후 흘러간 시간을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1/1000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초 단위로 나타낸다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setHeader(String name, String value)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헤더의 값을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value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467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setIntHeader(String name, int value)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헤더의 값을 정수 값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value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로 지정한다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5733256"/>
            <a:ext cx="784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응답 헤더를 직접 설정해야 하는 경우가 많지는 않다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캐시정도</a:t>
            </a:r>
            <a:r>
              <a:rPr lang="ko-KR" altLang="en-US" dirty="0" smtClean="0"/>
              <a:t> 알아두자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리다이렉트</a:t>
            </a:r>
            <a:r>
              <a:rPr lang="en-US" altLang="ko-KR" dirty="0" smtClean="0"/>
              <a:t>(Redirect)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9724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Response </a:t>
            </a:r>
            <a:r>
              <a:rPr lang="ko-KR" altLang="en-US" dirty="0" smtClean="0"/>
              <a:t>기본 객체에서 많이 사용되는 기능 중 하나</a:t>
            </a:r>
            <a:endParaRPr lang="en-US" altLang="ko-KR" dirty="0" smtClean="0"/>
          </a:p>
          <a:p>
            <a:r>
              <a:rPr lang="ko-KR" altLang="en-US" dirty="0" smtClean="0"/>
              <a:t>특정 페이지로 이동하라고 웹 브라우저에 응답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dirty="0" err="1" smtClean="0"/>
              <a:t>response.sendRedirect</a:t>
            </a:r>
            <a:r>
              <a:rPr lang="en-US" dirty="0" smtClean="0"/>
              <a:t>(String location)</a:t>
            </a:r>
            <a:r>
              <a:rPr lang="ko-KR" altLang="en-US" dirty="0" smtClean="0"/>
              <a:t>로 구현</a:t>
            </a:r>
            <a:endParaRPr lang="en-US" altLang="ko-KR" dirty="0" smtClean="0"/>
          </a:p>
          <a:p>
            <a:r>
              <a:rPr lang="ko-KR" altLang="en-US" dirty="0" smtClean="0"/>
              <a:t>특정 페이지를 실행한 후 지정한 페이지로 이동하길 원할 때 사용함</a:t>
            </a:r>
            <a:endParaRPr lang="en-US" altLang="ko-KR" dirty="0" smtClean="0"/>
          </a:p>
          <a:p>
            <a:r>
              <a:rPr lang="ko-KR" altLang="en-US" dirty="0" smtClean="0"/>
              <a:t>웹 서버 측에서 웹 브라우저에게 어떤 페이지로 이동하라고 지정함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웹 브라우저는 실질적으로 요청을 두 번 하게 됨</a:t>
            </a:r>
            <a:endParaRPr lang="ko-KR" altLang="en-US" dirty="0"/>
          </a:p>
        </p:txBody>
      </p:sp>
      <p:pic>
        <p:nvPicPr>
          <p:cNvPr id="28674" name="Picture 2" descr="fig03-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7" y="1916832"/>
            <a:ext cx="2952328" cy="23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chapter03/</a:t>
            </a:r>
            <a:r>
              <a:rPr lang="en-US" altLang="ko-KR" dirty="0" err="1" smtClean="0"/>
              <a:t>login.jsp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0964" y="1052736"/>
            <a:ext cx="8577874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</a:t>
            </a:r>
            <a:r>
              <a:rPr lang="en-US" altLang="ko-KR" i="1" dirty="0"/>
              <a:t>"text/html; charset=</a:t>
            </a:r>
            <a:r>
              <a:rPr lang="en-US" altLang="ko-KR" i="1" dirty="0" err="1"/>
              <a:t>euc-kr</a:t>
            </a:r>
            <a:r>
              <a:rPr lang="en-US" altLang="ko-KR" i="1" dirty="0"/>
              <a:t>" %&gt;</a:t>
            </a:r>
          </a:p>
          <a:p>
            <a:r>
              <a:rPr lang="en-US" altLang="ko-KR" dirty="0" smtClean="0"/>
              <a:t>&lt;%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삼항연산자를 사용하여 </a:t>
            </a:r>
            <a:r>
              <a:rPr lang="en-US" altLang="ko-KR" dirty="0" err="1"/>
              <a:t>request.getParameter</a:t>
            </a:r>
            <a:r>
              <a:rPr lang="ko-KR" altLang="en-US" dirty="0"/>
              <a:t>의 </a:t>
            </a:r>
            <a:r>
              <a:rPr lang="en-US" altLang="ko-KR" dirty="0"/>
              <a:t>NULL</a:t>
            </a:r>
            <a:r>
              <a:rPr lang="ko-KR" altLang="en-US" dirty="0"/>
              <a:t>을 체크함</a:t>
            </a:r>
            <a:endParaRPr lang="en-US" altLang="ko-KR" dirty="0"/>
          </a:p>
          <a:p>
            <a:r>
              <a:rPr lang="en-US" altLang="ko-KR" dirty="0"/>
              <a:t>String id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</a:t>
            </a:r>
            <a:r>
              <a:rPr lang="en-US" altLang="ko-KR" dirty="0" err="1"/>
              <a:t>memberId</a:t>
            </a:r>
            <a:r>
              <a:rPr lang="en-US" altLang="ko-KR" dirty="0"/>
              <a:t>")==</a:t>
            </a:r>
            <a:r>
              <a:rPr lang="en-US" altLang="ko-KR" b="1" dirty="0"/>
              <a:t>null</a:t>
            </a:r>
            <a:r>
              <a:rPr lang="en-US" altLang="ko-KR" b="1" dirty="0" smtClean="0"/>
              <a:t>?"":</a:t>
            </a:r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    </a:t>
            </a:r>
            <a:r>
              <a:rPr lang="en-US" altLang="ko-KR" b="1" dirty="0" err="1" smtClean="0"/>
              <a:t>request.getParameter</a:t>
            </a:r>
            <a:r>
              <a:rPr lang="en-US" altLang="ko-KR" b="1" dirty="0"/>
              <a:t>("</a:t>
            </a:r>
            <a:r>
              <a:rPr lang="en-US" altLang="ko-KR" b="1" dirty="0" err="1"/>
              <a:t>memberId</a:t>
            </a:r>
            <a:r>
              <a:rPr lang="en-US" altLang="ko-KR" b="1" dirty="0"/>
              <a:t>");</a:t>
            </a:r>
            <a:endParaRPr lang="ko-KR" altLang="en-US" dirty="0"/>
          </a:p>
          <a:p>
            <a:r>
              <a:rPr lang="en-US" altLang="ko-KR" dirty="0"/>
              <a:t>//</a:t>
            </a:r>
            <a:r>
              <a:rPr lang="en-US" altLang="ko-KR" dirty="0" err="1"/>
              <a:t>memberId</a:t>
            </a:r>
            <a:r>
              <a:rPr lang="en-US" altLang="ko-KR" dirty="0"/>
              <a:t> </a:t>
            </a:r>
            <a:r>
              <a:rPr lang="ko-KR" altLang="en-US" dirty="0" err="1"/>
              <a:t>파라미터의</a:t>
            </a:r>
            <a:r>
              <a:rPr lang="ko-KR" altLang="en-US" dirty="0"/>
              <a:t> 값이 </a:t>
            </a:r>
            <a:r>
              <a:rPr lang="en-US" altLang="ko-KR" dirty="0" err="1"/>
              <a:t>ddit</a:t>
            </a:r>
            <a:endParaRPr lang="en-US" altLang="ko-KR" dirty="0"/>
          </a:p>
          <a:p>
            <a:r>
              <a:rPr lang="en-US" altLang="ko-KR" b="1" dirty="0"/>
              <a:t>if (</a:t>
            </a:r>
            <a:r>
              <a:rPr lang="en-US" altLang="ko-KR" b="1" dirty="0" err="1"/>
              <a:t>id.equals</a:t>
            </a:r>
            <a:r>
              <a:rPr lang="en-US" altLang="ko-KR" b="1" dirty="0"/>
              <a:t>("</a:t>
            </a:r>
            <a:r>
              <a:rPr lang="en-US" altLang="ko-KR" b="1" dirty="0" err="1"/>
              <a:t>ddit</a:t>
            </a:r>
            <a:r>
              <a:rPr lang="en-US" altLang="ko-KR" b="1" dirty="0"/>
              <a:t>")) {</a:t>
            </a:r>
          </a:p>
          <a:p>
            <a:r>
              <a:rPr lang="en-US" altLang="ko-KR" dirty="0" err="1"/>
              <a:t>response.sendRedirect</a:t>
            </a:r>
            <a:r>
              <a:rPr lang="en-US" altLang="ko-KR" dirty="0"/>
              <a:t>("/chap03/</a:t>
            </a:r>
            <a:r>
              <a:rPr lang="en-US" altLang="ko-KR" dirty="0" err="1"/>
              <a:t>index.jsp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} </a:t>
            </a:r>
            <a:r>
              <a:rPr lang="en-US" altLang="ko-KR" b="1" dirty="0"/>
              <a:t>else {</a:t>
            </a:r>
          </a:p>
          <a:p>
            <a:r>
              <a:rPr lang="en-US" altLang="ko-KR" dirty="0"/>
              <a:t>%&gt;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&lt;head&gt;&lt;title&gt;</a:t>
            </a:r>
            <a:r>
              <a:rPr lang="ko-KR" altLang="en-US" dirty="0" err="1"/>
              <a:t>로그인에</a:t>
            </a:r>
            <a:r>
              <a:rPr lang="ko-KR" altLang="en-US" dirty="0"/>
              <a:t> 실패</a:t>
            </a:r>
            <a:r>
              <a:rPr lang="en-US" altLang="ko-KR" dirty="0"/>
              <a:t>&lt;/title&gt;&lt;/head&gt;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ko-KR" altLang="en-US" dirty="0"/>
              <a:t>아이디가 </a:t>
            </a:r>
            <a:r>
              <a:rPr lang="en-US" altLang="ko-KR" u="sng" dirty="0" err="1"/>
              <a:t>ddit</a:t>
            </a:r>
            <a:r>
              <a:rPr lang="ko-KR" altLang="en-US" u="sng" dirty="0"/>
              <a:t>가 아닙니다</a:t>
            </a:r>
            <a:r>
              <a:rPr lang="en-US" altLang="ko-KR" u="sng" dirty="0"/>
              <a:t>.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%&gt;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5085184"/>
            <a:ext cx="5314950" cy="1133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071347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서버에 전송할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값은 알맞게 인코딩해야 함</a:t>
            </a:r>
            <a:endParaRPr lang="en-US" altLang="ko-KR" dirty="0" smtClean="0"/>
          </a:p>
          <a:p>
            <a:r>
              <a:rPr lang="ko-KR" altLang="en-US" dirty="0" smtClean="0"/>
              <a:t>알파벳과 숫자 그리고 몇몇 기호를 제외한 나머지 글자들을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 포함시키려면 </a:t>
            </a:r>
            <a:r>
              <a:rPr lang="ko-KR" altLang="en-US" dirty="0" err="1" smtClean="0"/>
              <a:t>인코딩을</a:t>
            </a:r>
            <a:r>
              <a:rPr lang="ko-KR" altLang="en-US" dirty="0" smtClean="0"/>
              <a:t> 해주어야 함</a:t>
            </a:r>
            <a:endParaRPr lang="en-US" altLang="ko-KR" dirty="0" smtClean="0"/>
          </a:p>
          <a:p>
            <a:r>
              <a:rPr lang="en-US" altLang="ko-KR" dirty="0" err="1" smtClean="0"/>
              <a:t>response.sendRedirect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메서드를 사용하는 경우에도 마찬가지로 인코딩한 쿼리 문자열을 사용해야 함</a:t>
            </a:r>
            <a:endParaRPr lang="en-US" altLang="ko-KR" dirty="0" smtClean="0"/>
          </a:p>
          <a:p>
            <a:r>
              <a:rPr lang="en-US" altLang="ko-KR" dirty="0" err="1" smtClean="0"/>
              <a:t>Java.net.URLEncoder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클래스가 존재하고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URLEncoder.encode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메서드를 사용하면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값으로 사용될 문자열을 지정한 캐릭터 셋으로 인코딩할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5451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chapter03/</a:t>
            </a:r>
            <a:r>
              <a:rPr lang="en-US" altLang="ko-KR" dirty="0" err="1" smtClean="0"/>
              <a:t>redirectEncodingTest.jsp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136" y="1052736"/>
            <a:ext cx="886563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&lt;%@ page import = </a:t>
            </a:r>
            <a:r>
              <a:rPr lang="en-US" altLang="ko-KR" i="1" dirty="0"/>
              <a:t>"</a:t>
            </a:r>
            <a:r>
              <a:rPr lang="en-US" altLang="ko-KR" i="1" dirty="0" err="1"/>
              <a:t>java.net.URLEncoder</a:t>
            </a:r>
            <a:r>
              <a:rPr lang="en-US" altLang="ko-KR" i="1" dirty="0"/>
              <a:t>" %&gt;</a:t>
            </a:r>
          </a:p>
          <a:p>
            <a:r>
              <a:rPr lang="en-US" altLang="ko-KR" dirty="0"/>
              <a:t>&lt;%@ page </a:t>
            </a:r>
            <a:r>
              <a:rPr lang="en-US" altLang="ko-KR" dirty="0" err="1"/>
              <a:t>pageEncoding</a:t>
            </a:r>
            <a:r>
              <a:rPr lang="en-US" altLang="ko-KR" dirty="0"/>
              <a:t>=</a:t>
            </a:r>
            <a:r>
              <a:rPr lang="en-US" altLang="ko-KR" i="1" dirty="0"/>
              <a:t>"UTF-8" %&gt;</a:t>
            </a:r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String value = "</a:t>
            </a:r>
            <a:r>
              <a:rPr lang="ko-KR" altLang="en-US" dirty="0"/>
              <a:t>자바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String </a:t>
            </a:r>
            <a:r>
              <a:rPr lang="en-US" altLang="ko-KR" dirty="0" err="1"/>
              <a:t>encodedValue</a:t>
            </a:r>
            <a:r>
              <a:rPr lang="en-US" altLang="ko-KR" dirty="0"/>
              <a:t> = </a:t>
            </a:r>
            <a:r>
              <a:rPr lang="en-US" altLang="ko-KR" dirty="0" err="1"/>
              <a:t>URLEncoder.encode</a:t>
            </a:r>
            <a:r>
              <a:rPr lang="en-US" altLang="ko-KR" dirty="0"/>
              <a:t>(value, "UTF-8");</a:t>
            </a:r>
          </a:p>
          <a:p>
            <a:r>
              <a:rPr lang="en-US" altLang="ko-KR" dirty="0" err="1"/>
              <a:t>response.sendRedirect</a:t>
            </a:r>
            <a:r>
              <a:rPr lang="en-US" altLang="ko-KR" dirty="0"/>
              <a:t>("/</a:t>
            </a:r>
            <a:r>
              <a:rPr lang="en-US" altLang="ko-KR" dirty="0" err="1"/>
              <a:t>dditServlet</a:t>
            </a:r>
            <a:r>
              <a:rPr lang="en-US" altLang="ko-KR" dirty="0"/>
              <a:t>/chapter03/</a:t>
            </a:r>
            <a:r>
              <a:rPr lang="en-US" altLang="ko-KR" dirty="0" err="1"/>
              <a:t>index.jsp?name</a:t>
            </a:r>
            <a:r>
              <a:rPr lang="en-US" altLang="ko-KR" dirty="0"/>
              <a:t>=" + </a:t>
            </a:r>
            <a:r>
              <a:rPr lang="en-US" altLang="ko-KR" dirty="0" err="1"/>
              <a:t>encodedValue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%&gt;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068960"/>
            <a:ext cx="5048250" cy="1209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85720" y="4581128"/>
            <a:ext cx="86853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쿼리 문자열 부분이 </a:t>
            </a:r>
            <a:r>
              <a:rPr lang="en-US" altLang="ko-KR" dirty="0" smtClean="0"/>
              <a:t>name=</a:t>
            </a:r>
            <a:r>
              <a:rPr lang="ko-KR" altLang="en-US" dirty="0" smtClean="0"/>
              <a:t>자바 인 이유는 파이어폭스 웹 브라우저가 </a:t>
            </a:r>
            <a:r>
              <a:rPr lang="en-US" altLang="ko-KR" dirty="0" smtClean="0"/>
              <a:t>UTF-8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인코딩된</a:t>
            </a:r>
            <a:r>
              <a:rPr lang="ko-KR" altLang="en-US" dirty="0" smtClean="0"/>
              <a:t> 주소 경로나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값을 해당 문자로 변환해서 보여줘서 그런 것임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실제 주소는 </a:t>
            </a:r>
            <a:r>
              <a:rPr lang="en-US" altLang="ko-KR" dirty="0" smtClean="0"/>
              <a:t>UTF-8</a:t>
            </a:r>
            <a:r>
              <a:rPr lang="ko-KR" altLang="en-US" dirty="0" smtClean="0"/>
              <a:t>로 인코딩한 값이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인터넷 익스플로러는 </a:t>
            </a:r>
            <a:r>
              <a:rPr lang="ko-KR" altLang="en-US" dirty="0" err="1" smtClean="0"/>
              <a:t>인코딩된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값을 그대로 보여줌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5051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페이지의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ko-KR" dirty="0" smtClean="0"/>
              <a:t> JSP </a:t>
            </a:r>
            <a:r>
              <a:rPr lang="ko-KR" altLang="en-US" dirty="0" smtClean="0"/>
              <a:t>페이지를 작성하려면 다양한 요소가 필요함</a:t>
            </a:r>
            <a:r>
              <a:rPr lang="en-US" altLang="ko-KR" dirty="0" smtClean="0"/>
              <a:t>. JSP </a:t>
            </a:r>
            <a:r>
              <a:rPr lang="ko-KR" altLang="en-US" dirty="0" smtClean="0"/>
              <a:t>페이지에 대한 </a:t>
            </a:r>
            <a:r>
              <a:rPr lang="ko-KR" altLang="en-US" u="sng" dirty="0" smtClean="0"/>
              <a:t>정보를 지정</a:t>
            </a:r>
            <a:r>
              <a:rPr lang="ko-KR" altLang="en-US" dirty="0" smtClean="0"/>
              <a:t>해야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브라우저가 전송한 데이터를 </a:t>
            </a:r>
            <a:r>
              <a:rPr lang="ko-KR" altLang="en-US" u="sng" dirty="0" smtClean="0"/>
              <a:t>읽어오는 기능</a:t>
            </a:r>
            <a:r>
              <a:rPr lang="ko-KR" altLang="en-US" dirty="0" smtClean="0"/>
              <a:t>이 필요하며</a:t>
            </a:r>
            <a:r>
              <a:rPr lang="en-US" altLang="ko-KR" dirty="0" smtClean="0"/>
              <a:t>, JSP </a:t>
            </a:r>
            <a:r>
              <a:rPr lang="ko-KR" altLang="en-US" dirty="0" smtClean="0"/>
              <a:t>페이지에서 사용할 </a:t>
            </a:r>
            <a:r>
              <a:rPr lang="ko-KR" altLang="en-US" u="sng" dirty="0" smtClean="0"/>
              <a:t>데이터를 생성</a:t>
            </a:r>
            <a:r>
              <a:rPr lang="ko-KR" altLang="en-US" dirty="0" smtClean="0"/>
              <a:t>하는 실행 코드가 필요하고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브라우저에 문서 </a:t>
            </a:r>
            <a:r>
              <a:rPr lang="ko-KR" altLang="en-US" u="sng" dirty="0" smtClean="0"/>
              <a:t>데이터를 전송</a:t>
            </a:r>
            <a:r>
              <a:rPr lang="ko-KR" altLang="en-US" dirty="0" smtClean="0"/>
              <a:t>해주는 기능이 필요함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0"/>
            <a:r>
              <a:rPr lang="ko-KR" altLang="en-US" dirty="0" err="1" smtClean="0"/>
              <a:t>디렉티브</a:t>
            </a:r>
            <a:r>
              <a:rPr lang="en-US" dirty="0" smtClean="0"/>
              <a:t>(Directive)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스크립트</a:t>
            </a:r>
            <a:r>
              <a:rPr lang="en-US" dirty="0" smtClean="0"/>
              <a:t>: </a:t>
            </a:r>
            <a:r>
              <a:rPr lang="ko-KR" altLang="en-US" dirty="0" err="1" smtClean="0"/>
              <a:t>스크립트릿</a:t>
            </a:r>
            <a:r>
              <a:rPr lang="en-US" dirty="0" smtClean="0"/>
              <a:t>(</a:t>
            </a:r>
            <a:r>
              <a:rPr lang="en-US" dirty="0" err="1" smtClean="0"/>
              <a:t>Scriptlet</a:t>
            </a:r>
            <a:r>
              <a:rPr lang="en-US" dirty="0" smtClean="0"/>
              <a:t>), </a:t>
            </a:r>
            <a:r>
              <a:rPr lang="ko-KR" altLang="en-US" dirty="0" smtClean="0"/>
              <a:t>표현식</a:t>
            </a:r>
            <a:r>
              <a:rPr lang="en-US" dirty="0" smtClean="0"/>
              <a:t>(Expression), </a:t>
            </a:r>
            <a:r>
              <a:rPr lang="ko-KR" altLang="en-US" dirty="0" err="1" smtClean="0"/>
              <a:t>선언부</a:t>
            </a:r>
            <a:r>
              <a:rPr lang="en-US" dirty="0" smtClean="0"/>
              <a:t>(Declaration)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표현 언어</a:t>
            </a:r>
            <a:r>
              <a:rPr lang="en-US" dirty="0" smtClean="0"/>
              <a:t>(Expression Language)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기본 객체</a:t>
            </a:r>
            <a:r>
              <a:rPr lang="en-US" dirty="0" smtClean="0"/>
              <a:t>(Implicit Object)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정적인 데이터</a:t>
            </a:r>
          </a:p>
          <a:p>
            <a:pPr lvl="0"/>
            <a:r>
              <a:rPr lang="ko-KR" altLang="en-US" dirty="0" smtClean="0"/>
              <a:t>표준 액션 태그</a:t>
            </a:r>
            <a:r>
              <a:rPr lang="en-US" dirty="0" smtClean="0"/>
              <a:t>(Action Tag)</a:t>
            </a:r>
            <a:endParaRPr lang="ko-KR" altLang="en-US" dirty="0" smtClean="0"/>
          </a:p>
          <a:p>
            <a:r>
              <a:rPr lang="ko-KR" altLang="en-US" dirty="0" smtClean="0"/>
              <a:t>커스텀 태그</a:t>
            </a:r>
            <a:r>
              <a:rPr lang="en-US" dirty="0" smtClean="0"/>
              <a:t>(Custom Tag)</a:t>
            </a:r>
            <a:r>
              <a:rPr lang="ko-KR" altLang="en-US" dirty="0" smtClean="0"/>
              <a:t>와 표준 태그 라이브러리</a:t>
            </a:r>
            <a:r>
              <a:rPr lang="en-US" dirty="0" smtClean="0"/>
              <a:t>(</a:t>
            </a:r>
            <a:r>
              <a:rPr lang="en-US" dirty="0" err="1" smtClean="0"/>
              <a:t>JSTL</a:t>
            </a:r>
            <a:r>
              <a:rPr lang="en-US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디렉티브</a:t>
            </a:r>
            <a:r>
              <a:rPr lang="en-US" altLang="ko-KR" dirty="0" smtClean="0"/>
              <a:t>(Directive)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 대한 설정 정보를 지정</a:t>
            </a:r>
            <a:endParaRPr lang="en-US" altLang="ko-KR" dirty="0" smtClean="0"/>
          </a:p>
          <a:p>
            <a:r>
              <a:rPr lang="ko-KR" altLang="en-US" dirty="0" err="1" smtClean="0"/>
              <a:t>디렉티브</a:t>
            </a:r>
            <a:r>
              <a:rPr lang="ko-KR" altLang="en-US" dirty="0" smtClean="0"/>
              <a:t> 구문</a:t>
            </a:r>
            <a:endParaRPr lang="en-US" altLang="ko-KR" dirty="0" smtClean="0"/>
          </a:p>
          <a:p>
            <a:pPr lvl="1"/>
            <a:r>
              <a:rPr lang="en-US" dirty="0" smtClean="0"/>
              <a:t>&lt;%@ </a:t>
            </a:r>
            <a:r>
              <a:rPr lang="ko-KR" altLang="en-US" dirty="0" err="1" smtClean="0"/>
              <a:t>디렉티브이름</a:t>
            </a:r>
            <a:r>
              <a:rPr lang="ko-KR" altLang="en-US" dirty="0" smtClean="0"/>
              <a:t> 속성</a:t>
            </a:r>
            <a:r>
              <a:rPr lang="en-US" dirty="0" smtClean="0"/>
              <a:t>1="</a:t>
            </a:r>
            <a:r>
              <a:rPr lang="ko-KR" altLang="en-US" dirty="0" smtClean="0"/>
              <a:t>값</a:t>
            </a:r>
            <a:r>
              <a:rPr lang="en-US" dirty="0" smtClean="0"/>
              <a:t>1" </a:t>
            </a:r>
            <a:r>
              <a:rPr lang="ko-KR" altLang="en-US" dirty="0" smtClean="0"/>
              <a:t>속성</a:t>
            </a:r>
            <a:r>
              <a:rPr lang="en-US" dirty="0" smtClean="0"/>
              <a:t>2="</a:t>
            </a:r>
            <a:r>
              <a:rPr lang="ko-KR" altLang="en-US" dirty="0" smtClean="0"/>
              <a:t>값</a:t>
            </a:r>
            <a:r>
              <a:rPr lang="en-US" dirty="0" smtClean="0"/>
              <a:t>2" ... %&gt;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en-US" dirty="0" smtClean="0"/>
              <a:t>&lt;%@ page </a:t>
            </a:r>
            <a:r>
              <a:rPr lang="en-US" dirty="0" err="1" smtClean="0"/>
              <a:t>contentType</a:t>
            </a:r>
            <a:r>
              <a:rPr lang="en-US" dirty="0" smtClean="0"/>
              <a:t> = "text/html; </a:t>
            </a:r>
            <a:r>
              <a:rPr lang="en-US" dirty="0" err="1" smtClean="0"/>
              <a:t>charset</a:t>
            </a:r>
            <a:r>
              <a:rPr lang="en-US" dirty="0" smtClean="0"/>
              <a:t>=</a:t>
            </a:r>
            <a:r>
              <a:rPr lang="en-US" dirty="0" err="1" smtClean="0"/>
              <a:t>euc-kr</a:t>
            </a:r>
            <a:r>
              <a:rPr lang="en-US" dirty="0" smtClean="0"/>
              <a:t>" %&gt;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가 제공하는 </a:t>
            </a:r>
            <a:r>
              <a:rPr lang="ko-KR" altLang="en-US" dirty="0" err="1" smtClean="0"/>
              <a:t>디렉티브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page :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 대한 정보를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JSP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생성하는문서의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버퍼의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에러 페이지 등 정보 지정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taglib</a:t>
            </a:r>
            <a:r>
              <a:rPr lang="en-US" altLang="ko-KR" dirty="0" smtClean="0"/>
              <a:t> :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페이지에서 사용할 </a:t>
            </a:r>
            <a:r>
              <a:rPr lang="ko-KR" altLang="en-US" dirty="0" smtClean="0"/>
              <a:t>태그 라이브러리를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 :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페이지의 특정 영역에 다른 </a:t>
            </a:r>
            <a:r>
              <a:rPr lang="ko-KR" altLang="en-US" dirty="0" smtClean="0"/>
              <a:t>문서를 포함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411760" y="2636912"/>
            <a:ext cx="5760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059832" y="2636912"/>
            <a:ext cx="14401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932040" y="2636912"/>
            <a:ext cx="295232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41493" y="26369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이름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3765" y="26369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속성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5038" y="2636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</a:rPr>
              <a:t>값</a:t>
            </a:r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동적으로 출력 결과를 생성하기 위해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사용자가 폼에 입력한 정보를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DB</a:t>
            </a:r>
            <a:r>
              <a:rPr lang="ko-KR" altLang="en-US" dirty="0" smtClean="0"/>
              <a:t>로부터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목록을 읽어와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자바가 제공하는 다양한 기능도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JSP</a:t>
            </a:r>
            <a:r>
              <a:rPr lang="ko-KR" altLang="en-US" dirty="0" smtClean="0"/>
              <a:t>를 스크립트 언어라고 부르는 이유가 바로 막강한 스크립트 코드를 제공해주기 때문임</a:t>
            </a:r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의 스크립트 요소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표현식</a:t>
            </a:r>
            <a:r>
              <a:rPr lang="en-US" altLang="ko-KR" dirty="0" smtClean="0"/>
              <a:t>(Expression) - </a:t>
            </a:r>
            <a:r>
              <a:rPr lang="ko-KR" altLang="en-US" dirty="0" smtClean="0"/>
              <a:t>값을 출력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스크립트릿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Scriptlet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자바 코드를 실행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선언부</a:t>
            </a:r>
            <a:r>
              <a:rPr lang="en-US" altLang="ko-KR" dirty="0" smtClean="0"/>
              <a:t>(Declaration) - </a:t>
            </a:r>
            <a:r>
              <a:rPr lang="ko-KR" altLang="en-US" dirty="0" smtClean="0"/>
              <a:t>자바 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정의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객체</a:t>
            </a:r>
            <a:r>
              <a:rPr lang="en-US" altLang="ko-KR" dirty="0" smtClean="0"/>
              <a:t>(implicit object)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프로그래밍에 필요한 기능을 </a:t>
            </a:r>
            <a:r>
              <a:rPr lang="ko-KR" altLang="en-US" dirty="0" smtClean="0"/>
              <a:t>제공해주는 </a:t>
            </a:r>
            <a:r>
              <a:rPr lang="en-US" altLang="ko-KR" dirty="0" smtClean="0"/>
              <a:t>＂</a:t>
            </a:r>
            <a:r>
              <a:rPr lang="ko-KR" altLang="en-US" dirty="0" smtClean="0"/>
              <a:t>기본 객체</a:t>
            </a:r>
            <a:r>
              <a:rPr lang="en-US" altLang="ko-KR" dirty="0" smtClean="0"/>
              <a:t>(implicit object)＂</a:t>
            </a:r>
            <a:r>
              <a:rPr lang="ko-KR" altLang="en-US" dirty="0" smtClean="0"/>
              <a:t>를 제공</a:t>
            </a:r>
            <a:endParaRPr lang="en-US" altLang="ko-KR" dirty="0" smtClean="0"/>
          </a:p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에서 별도 선언 없이 사용 가능</a:t>
            </a:r>
            <a:endParaRPr lang="en-US" altLang="ko-KR" dirty="0" smtClean="0"/>
          </a:p>
          <a:p>
            <a:r>
              <a:rPr lang="ko-KR" altLang="en-US" dirty="0" smtClean="0"/>
              <a:t>주요 기본 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request : </a:t>
            </a:r>
            <a:r>
              <a:rPr lang="ko-KR" altLang="en-US" dirty="0" smtClean="0"/>
              <a:t>요청 정보를 구할 때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response : </a:t>
            </a:r>
            <a:r>
              <a:rPr lang="ko-KR" altLang="en-US" dirty="0" smtClean="0"/>
              <a:t>응답과 관련된 설정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헤더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쿠키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application : </a:t>
            </a:r>
            <a:r>
              <a:rPr lang="ko-KR" altLang="en-US" dirty="0" smtClean="0"/>
              <a:t>웹 어플리케이션 정보를 읽어 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out : </a:t>
            </a:r>
            <a:r>
              <a:rPr lang="ko-KR" altLang="en-US" dirty="0" smtClean="0"/>
              <a:t>직접 응답을 출력할 때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session : </a:t>
            </a:r>
            <a:r>
              <a:rPr lang="ko-KR" altLang="en-US" dirty="0" smtClean="0"/>
              <a:t>세션 </a:t>
            </a:r>
            <a:r>
              <a:rPr lang="ko-KR" altLang="en-US" dirty="0" smtClean="0"/>
              <a:t>관리 및 처리에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16632"/>
            <a:ext cx="8643998" cy="582594"/>
          </a:xfrm>
        </p:spPr>
        <p:txBody>
          <a:bodyPr/>
          <a:lstStyle/>
          <a:p>
            <a:r>
              <a:rPr lang="ko-KR" altLang="en-US" dirty="0" smtClean="0"/>
              <a:t>표현 언어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764704"/>
            <a:ext cx="701506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JSTL(JSP </a:t>
            </a:r>
            <a:r>
              <a:rPr lang="en-US" altLang="ko-KR" dirty="0"/>
              <a:t>Standard Tag Library) 1.0 </a:t>
            </a:r>
            <a:r>
              <a:rPr lang="ko-KR" altLang="en-US" dirty="0"/>
              <a:t>구약에 소개된 </a:t>
            </a:r>
            <a:r>
              <a:rPr lang="ko-KR" altLang="en-US" dirty="0" smtClean="0"/>
              <a:t>내용</a:t>
            </a:r>
            <a:endParaRPr lang="ko-KR" altLang="en-US" dirty="0"/>
          </a:p>
          <a:p>
            <a:r>
              <a:rPr lang="ko-KR" altLang="en-US" dirty="0"/>
              <a:t>값은 표현하는 데 사용하는 스크립트 </a:t>
            </a:r>
            <a:r>
              <a:rPr lang="ko-KR" altLang="en-US" dirty="0" smtClean="0"/>
              <a:t>언어</a:t>
            </a:r>
            <a:endParaRPr lang="ko-KR" altLang="en-US" dirty="0"/>
          </a:p>
          <a:p>
            <a:r>
              <a:rPr lang="en-US" altLang="ko-KR" dirty="0"/>
              <a:t>JSP</a:t>
            </a:r>
            <a:r>
              <a:rPr lang="ko-KR" altLang="en-US" dirty="0"/>
              <a:t>의 스크립트 요소를 보완하는 역할을 함</a:t>
            </a:r>
            <a:r>
              <a:rPr lang="en-US" altLang="ko-KR" dirty="0" smtClean="0"/>
              <a:t>.​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◆ </a:t>
            </a:r>
            <a:r>
              <a:rPr lang="ko-KR" altLang="en-US" dirty="0"/>
              <a:t>표현 언어의 </a:t>
            </a:r>
            <a:r>
              <a:rPr lang="ko-KR" altLang="en-US" dirty="0" smtClean="0"/>
              <a:t>기능</a:t>
            </a:r>
            <a:endParaRPr lang="ko-KR" altLang="en-US" dirty="0"/>
          </a:p>
          <a:p>
            <a:r>
              <a:rPr lang="en-US" altLang="ko-KR" dirty="0"/>
              <a:t>JSP</a:t>
            </a:r>
            <a:r>
              <a:rPr lang="ko-KR" altLang="en-US" dirty="0"/>
              <a:t>의 </a:t>
            </a:r>
            <a:r>
              <a:rPr lang="en-US" altLang="ko-KR" dirty="0"/>
              <a:t>4</a:t>
            </a:r>
            <a:r>
              <a:rPr lang="ko-KR" altLang="en-US" dirty="0"/>
              <a:t>가지 기본 객체가 제공하는 영역의 속성 </a:t>
            </a:r>
            <a:r>
              <a:rPr lang="ko-KR" altLang="en-US" dirty="0" smtClean="0"/>
              <a:t>사용</a:t>
            </a:r>
            <a:endParaRPr lang="ko-KR" altLang="en-US" dirty="0"/>
          </a:p>
          <a:p>
            <a:r>
              <a:rPr lang="ko-KR" altLang="en-US" dirty="0"/>
              <a:t>수치 연산</a:t>
            </a:r>
            <a:r>
              <a:rPr lang="en-US" altLang="ko-KR" dirty="0"/>
              <a:t>, </a:t>
            </a:r>
            <a:r>
              <a:rPr lang="ko-KR" altLang="en-US" dirty="0"/>
              <a:t>관계 연산</a:t>
            </a:r>
            <a:r>
              <a:rPr lang="en-US" altLang="ko-KR" dirty="0"/>
              <a:t>, </a:t>
            </a:r>
            <a:r>
              <a:rPr lang="ko-KR" altLang="en-US" dirty="0"/>
              <a:t>논리 연산자 </a:t>
            </a:r>
            <a:r>
              <a:rPr lang="ko-KR" altLang="en-US" dirty="0" smtClean="0"/>
              <a:t>제공</a:t>
            </a:r>
            <a:endParaRPr lang="ko-KR" altLang="en-US" dirty="0"/>
          </a:p>
          <a:p>
            <a:r>
              <a:rPr lang="ko-KR" altLang="en-US" dirty="0"/>
              <a:t>자바 클래스 메서드 호출 기능 </a:t>
            </a:r>
            <a:r>
              <a:rPr lang="ko-KR" altLang="en-US" dirty="0" smtClean="0"/>
              <a:t>제공</a:t>
            </a:r>
            <a:endParaRPr lang="ko-KR" altLang="en-US" dirty="0"/>
          </a:p>
          <a:p>
            <a:r>
              <a:rPr lang="ko-KR" altLang="en-US" dirty="0"/>
              <a:t>쿠키</a:t>
            </a:r>
            <a:r>
              <a:rPr lang="en-US" altLang="ko-KR" dirty="0"/>
              <a:t>, </a:t>
            </a:r>
            <a:r>
              <a:rPr lang="ko-KR" altLang="en-US" dirty="0"/>
              <a:t>기본 객체의 속성 등 </a:t>
            </a:r>
            <a:r>
              <a:rPr lang="en-US" altLang="ko-KR" dirty="0"/>
              <a:t>JSP</a:t>
            </a:r>
            <a:r>
              <a:rPr lang="ko-KR" altLang="en-US" dirty="0"/>
              <a:t>를 위한 표현 언어의 기본 객체 </a:t>
            </a:r>
            <a:r>
              <a:rPr lang="ko-KR" altLang="en-US" dirty="0" smtClean="0"/>
              <a:t>제공</a:t>
            </a:r>
            <a:endParaRPr lang="ko-KR" altLang="en-US" dirty="0"/>
          </a:p>
          <a:p>
            <a:r>
              <a:rPr lang="ko-KR" altLang="en-US" dirty="0" err="1"/>
              <a:t>람다식을</a:t>
            </a:r>
            <a:r>
              <a:rPr lang="ko-KR" altLang="en-US" dirty="0"/>
              <a:t> 이용한 함수 정의와 실행 </a:t>
            </a:r>
            <a:r>
              <a:rPr lang="en-US" altLang="ko-KR" dirty="0"/>
              <a:t>(EL </a:t>
            </a:r>
            <a:r>
              <a:rPr lang="en-US" altLang="ko-KR" dirty="0" smtClean="0"/>
              <a:t>3.0)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991074"/>
            <a:ext cx="8129148" cy="2339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dirty="0"/>
              <a:t>기본 형태</a:t>
            </a:r>
          </a:p>
          <a:p>
            <a:r>
              <a:rPr lang="en-US" altLang="ko-KR" sz="1600" dirty="0"/>
              <a:t>${expr}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 expr </a:t>
            </a:r>
            <a:r>
              <a:rPr lang="ko-KR" altLang="en-US" sz="1600" dirty="0"/>
              <a:t>부분 </a:t>
            </a:r>
            <a:r>
              <a:rPr lang="en-US" altLang="ko-KR" sz="1600" dirty="0"/>
              <a:t>: </a:t>
            </a:r>
            <a:r>
              <a:rPr lang="ko-KR" altLang="en-US" sz="1600" dirty="0"/>
              <a:t>표현 언어가 정의한 문법에 따라 값을 표현하는 식이 옴</a:t>
            </a:r>
          </a:p>
          <a:p>
            <a:r>
              <a:rPr lang="en-US" altLang="ko-KR" sz="1600" dirty="0"/>
              <a:t>// ex</a:t>
            </a:r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jsp:include</a:t>
            </a:r>
            <a:r>
              <a:rPr lang="en-US" altLang="ko-KR" sz="1600" dirty="0"/>
              <a:t> page="/module/${skin.id}/</a:t>
            </a:r>
            <a:r>
              <a:rPr lang="en-US" altLang="ko-KR" sz="1600" dirty="0" err="1"/>
              <a:t>header.jsp</a:t>
            </a:r>
            <a:r>
              <a:rPr lang="en-US" altLang="ko-KR" sz="1600" dirty="0"/>
              <a:t>" flush="true" /&gt;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 </a:t>
            </a:r>
            <a:r>
              <a:rPr lang="ko-KR" altLang="en-US" sz="1600" dirty="0"/>
              <a:t>액션 태그나 </a:t>
            </a:r>
            <a:r>
              <a:rPr lang="ko-KR" altLang="en-US" sz="1600" dirty="0" err="1"/>
              <a:t>커스텀</a:t>
            </a:r>
            <a:r>
              <a:rPr lang="ko-KR" altLang="en-US" sz="1600" dirty="0"/>
              <a:t> 태그 </a:t>
            </a:r>
            <a:r>
              <a:rPr lang="en-US" altLang="ko-KR" sz="1600" dirty="0"/>
              <a:t>+ </a:t>
            </a:r>
            <a:r>
              <a:rPr lang="ko-KR" altLang="en-US" sz="1600" dirty="0" err="1"/>
              <a:t>비스크립트</a:t>
            </a:r>
            <a:r>
              <a:rPr lang="ko-KR" altLang="en-US" sz="1600" dirty="0"/>
              <a:t> 요소 부분에서도 값 출력하기위해 사용 가능</a:t>
            </a:r>
          </a:p>
          <a:p>
            <a:r>
              <a:rPr lang="en-US" altLang="ko-KR" sz="1600" dirty="0"/>
              <a:t>&lt;b&gt;${sessionScope.member.id}&lt;/b&gt;</a:t>
            </a:r>
            <a:r>
              <a:rPr lang="ko-KR" altLang="en-US" sz="1600" dirty="0"/>
              <a:t>님 환영합니다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133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4038</Words>
  <Application>Microsoft Office PowerPoint</Application>
  <PresentationFormat>화면 슬라이드 쇼(4:3)</PresentationFormat>
  <Paragraphs>703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HY얕은샘물M</vt:lpstr>
      <vt:lpstr>맑은 고딕</vt:lpstr>
      <vt:lpstr>바탕</vt:lpstr>
      <vt:lpstr>Arial</vt:lpstr>
      <vt:lpstr>Times New Roman</vt:lpstr>
      <vt:lpstr>Office 테마</vt:lpstr>
      <vt:lpstr>3장-JSP로 시작하는 웹 프로그래밍</vt:lpstr>
      <vt:lpstr>TOC</vt:lpstr>
      <vt:lpstr>JSP 코드의 일반적 구성</vt:lpstr>
      <vt:lpstr>&lt;%@ page contentType = "text/html; charset=UTF-8" %&gt;</vt:lpstr>
      <vt:lpstr>JSP 페이지의 구성 요소</vt:lpstr>
      <vt:lpstr>디렉티브(Directive)</vt:lpstr>
      <vt:lpstr>스크립트 요소</vt:lpstr>
      <vt:lpstr>기본 객체(implicit object)</vt:lpstr>
      <vt:lpstr>표현 언어</vt:lpstr>
      <vt:lpstr>page 디렉티브</vt:lpstr>
      <vt:lpstr>page 디렉티브: contentType 속성과 캐릭터 셋</vt:lpstr>
      <vt:lpstr>chapter03/invalidCharset.jsp</vt:lpstr>
      <vt:lpstr>page 디렉티브: import 속성</vt:lpstr>
      <vt:lpstr>chapter03/useImportCalendar.jsp</vt:lpstr>
      <vt:lpstr>chapter03/useFullnameCalendar.jsp</vt:lpstr>
      <vt:lpstr>JSP 페이지의 인코딩과 pageEncoding 속성</vt:lpstr>
      <vt:lpstr>Chapter03/useUTF8.jsp</vt:lpstr>
      <vt:lpstr>스크립트 요소</vt:lpstr>
      <vt:lpstr>스크립트릿(Scriptlet)</vt:lpstr>
      <vt:lpstr>chapter03/oneToTen.jsp</vt:lpstr>
      <vt:lpstr>Chapter03/sum.jsp</vt:lpstr>
      <vt:lpstr>표현식(Expression)</vt:lpstr>
      <vt:lpstr>chapter03/oneToTen2.jsp</vt:lpstr>
      <vt:lpstr>선언부(Declaration)</vt:lpstr>
      <vt:lpstr>선언부와 파라미터 값 전달</vt:lpstr>
      <vt:lpstr>chapter03/useDecl.jsp</vt:lpstr>
      <vt:lpstr>chapter03/useDecl2.jsp</vt:lpstr>
      <vt:lpstr>request 기본 객체</vt:lpstr>
      <vt:lpstr>request 기본 객체 - 주요 정보 제공 메서드</vt:lpstr>
      <vt:lpstr>chapter03/form.jsp</vt:lpstr>
      <vt:lpstr>요청 파라미터</vt:lpstr>
      <vt:lpstr>request 기본 객체 - 파라미터 읽기 메서드</vt:lpstr>
      <vt:lpstr>chapter03/viewParameter.jsp</vt:lpstr>
      <vt:lpstr>PowerPoint 프레젠테이션</vt:lpstr>
      <vt:lpstr>GET 방식(METHOD)/POST 방식(METHOD)</vt:lpstr>
      <vt:lpstr>파라미터 값의 인코딩/디코딩</vt:lpstr>
      <vt:lpstr>request 기본 객체 - 요청 헤더 정보 읽기</vt:lpstr>
      <vt:lpstr>톰캣에서 GET 방식 파라미터를 위한 인코딩 처리 (server.xml)</vt:lpstr>
      <vt:lpstr>response 기본 객체</vt:lpstr>
      <vt:lpstr>response 기본 객체 - 헤더 설정 메서드</vt:lpstr>
      <vt:lpstr>리다이렉트(Redirect)</vt:lpstr>
      <vt:lpstr>chapter03/login.jsp</vt:lpstr>
      <vt:lpstr>PowerPoint 프레젠테이션</vt:lpstr>
      <vt:lpstr>chapter03/redirectEncodingTest.jsp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standby-06</cp:lastModifiedBy>
  <cp:revision>167</cp:revision>
  <dcterms:created xsi:type="dcterms:W3CDTF">2006-10-05T04:04:58Z</dcterms:created>
  <dcterms:modified xsi:type="dcterms:W3CDTF">2021-04-28T08:55:49Z</dcterms:modified>
</cp:coreProperties>
</file>