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6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9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650580" y="43741"/>
            <a:ext cx="36359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최범균의</a:t>
            </a:r>
            <a:r>
              <a:rPr lang="ko-KR" altLang="en-US" sz="40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endParaRPr lang="en-US" altLang="ko-KR" sz="4000" dirty="0" smtClean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4400" dirty="0" err="1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JSP</a:t>
            </a:r>
            <a:r>
              <a:rPr lang="en-US" altLang="ko-KR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2.1 </a:t>
            </a:r>
            <a:r>
              <a:rPr lang="ko-KR" altLang="en-US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웹 프로그래밍</a:t>
            </a:r>
            <a:endParaRPr lang="ko-KR" altLang="en-US" sz="4400" dirty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장</a:t>
            </a:r>
            <a:r>
              <a:rPr lang="en-US" altLang="ko-KR" dirty="0" smtClean="0"/>
              <a:t>-</a:t>
            </a:r>
            <a:r>
              <a:rPr lang="ko-KR" altLang="en-US" dirty="0" smtClean="0"/>
              <a:t>필수 이해 요소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어플리케이션 디렉터리와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어플리케이션 디렉터리 이름 → </a:t>
            </a:r>
            <a:r>
              <a:rPr lang="ko-KR" altLang="en-US" dirty="0" err="1" smtClean="0"/>
              <a:t>컨텍스트</a:t>
            </a:r>
            <a:r>
              <a:rPr lang="ko-KR" altLang="en-US" dirty="0" smtClean="0"/>
              <a:t> 경로</a:t>
            </a:r>
            <a:endParaRPr lang="en-US" altLang="ko-KR" dirty="0" smtClean="0"/>
          </a:p>
          <a:p>
            <a:r>
              <a:rPr lang="ko-KR" altLang="en-US" dirty="0" err="1" smtClean="0"/>
              <a:t>컨텍스트</a:t>
            </a:r>
            <a:r>
              <a:rPr lang="ko-KR" altLang="en-US" dirty="0" smtClean="0"/>
              <a:t> 경로 → </a:t>
            </a:r>
            <a:r>
              <a:rPr lang="en-US" altLang="ko-KR" dirty="0" smtClean="0"/>
              <a:t>URL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컨텍스트</a:t>
            </a:r>
            <a:r>
              <a:rPr lang="ko-KR" altLang="en-US" dirty="0" smtClean="0"/>
              <a:t> 경로가 </a:t>
            </a:r>
            <a:r>
              <a:rPr lang="en-US" altLang="ko-KR" dirty="0" smtClean="0"/>
              <a:t>/chap02</a:t>
            </a:r>
            <a:r>
              <a:rPr lang="ko-KR" altLang="en-US" dirty="0" smtClean="0"/>
              <a:t>인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URL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http://host:port/chap02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매핑</a:t>
            </a:r>
            <a:endParaRPr lang="en-US" altLang="ko-KR" dirty="0" smtClean="0"/>
          </a:p>
          <a:p>
            <a:r>
              <a:rPr lang="ko-KR" altLang="en-US" dirty="0" err="1" smtClean="0"/>
              <a:t>톰캣의</a:t>
            </a:r>
            <a:r>
              <a:rPr lang="ko-KR" altLang="en-US" dirty="0" smtClean="0"/>
              <a:t> 경우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톰캣</a:t>
            </a:r>
            <a:r>
              <a:rPr lang="en-US" altLang="ko-KR" dirty="0" smtClean="0"/>
              <a:t>]\</a:t>
            </a:r>
            <a:r>
              <a:rPr lang="en-US" altLang="ko-KR" dirty="0" err="1" smtClean="0"/>
              <a:t>webapps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디렉터리에 어플리케이션 디렉터리 위치</a:t>
            </a:r>
            <a:endParaRPr lang="ko-KR" altLang="en-US" dirty="0"/>
          </a:p>
        </p:txBody>
      </p:sp>
      <p:pic>
        <p:nvPicPr>
          <p:cNvPr id="5122" name="Picture 2" descr="fig05-0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500438"/>
            <a:ext cx="29051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어플리케이션 배포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보통 두 가지 방식으로 배포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대상 디렉터리에 직접 복사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war </a:t>
            </a:r>
            <a:r>
              <a:rPr lang="ko-KR" altLang="en-US" dirty="0" smtClean="0"/>
              <a:t>파일로 묶어서 배포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톰캣의</a:t>
            </a:r>
            <a:r>
              <a:rPr lang="ko-KR" altLang="en-US" dirty="0" smtClean="0"/>
              <a:t> 경우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톰캣</a:t>
            </a:r>
            <a:r>
              <a:rPr lang="en-US" altLang="ko-KR" dirty="0" smtClean="0"/>
              <a:t>]\</a:t>
            </a:r>
            <a:r>
              <a:rPr lang="en-US" altLang="ko-KR" dirty="0" err="1" smtClean="0"/>
              <a:t>webapps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war </a:t>
            </a:r>
            <a:r>
              <a:rPr lang="ko-KR" altLang="en-US" dirty="0" smtClean="0"/>
              <a:t>파일 복사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war </a:t>
            </a:r>
            <a:r>
              <a:rPr lang="ko-KR" altLang="en-US" dirty="0" smtClean="0"/>
              <a:t>파일의 이름이 보통 </a:t>
            </a:r>
            <a:r>
              <a:rPr lang="ko-KR" altLang="en-US" dirty="0" err="1" smtClean="0"/>
              <a:t>컨텍스트</a:t>
            </a:r>
            <a:r>
              <a:rPr lang="ko-KR" altLang="en-US" dirty="0" smtClean="0"/>
              <a:t> 경로가 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컨테이너에 따라 배포 툴을 제공하기도 함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의 처리 과정</a:t>
            </a:r>
            <a:endParaRPr lang="en-US" altLang="ko-KR" dirty="0" smtClean="0"/>
          </a:p>
          <a:p>
            <a:r>
              <a:rPr lang="ko-KR" altLang="en-US" dirty="0" smtClean="0"/>
              <a:t>출력 버퍼</a:t>
            </a:r>
            <a:endParaRPr lang="en-US" altLang="ko-KR" dirty="0" smtClean="0"/>
          </a:p>
          <a:p>
            <a:r>
              <a:rPr lang="ko-KR" altLang="en-US" dirty="0" smtClean="0"/>
              <a:t>웹 어플리케이션 디렉터리 구성과 </a:t>
            </a:r>
            <a:r>
              <a:rPr lang="en-US" altLang="ko-KR" dirty="0" smtClean="0"/>
              <a:t>URL</a:t>
            </a:r>
          </a:p>
          <a:p>
            <a:r>
              <a:rPr lang="ko-KR" altLang="en-US" dirty="0" smtClean="0"/>
              <a:t>웹 어플리케이션 배포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처리 과정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979242" y="188640"/>
            <a:ext cx="6164758" cy="3721687"/>
            <a:chOff x="1071538" y="1285860"/>
            <a:chExt cx="6981640" cy="4214842"/>
          </a:xfrm>
        </p:grpSpPr>
        <p:pic>
          <p:nvPicPr>
            <p:cNvPr id="1026" name="Picture 2" descr="fig05-0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71538" y="1285860"/>
              <a:ext cx="6981640" cy="4214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" name="직선 화살표 연결선 3"/>
            <p:cNvCxnSpPr/>
            <p:nvPr/>
          </p:nvCxnSpPr>
          <p:spPr>
            <a:xfrm flipH="1">
              <a:off x="2852600" y="2132856"/>
              <a:ext cx="14401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989026" y="2272626"/>
              <a:ext cx="11673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3. </a:t>
              </a:r>
              <a:r>
                <a:rPr lang="ko-KR" altLang="en-US" sz="1400" dirty="0" smtClean="0"/>
                <a:t>응답 전송</a:t>
              </a:r>
              <a:endParaRPr lang="ko-KR" altLang="en-US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62358" y="2780928"/>
              <a:ext cx="672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WAS</a:t>
              </a:r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9770" y="2361078"/>
            <a:ext cx="5142755" cy="16004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smtClean="0"/>
              <a:t>JSP</a:t>
            </a:r>
            <a:r>
              <a:rPr lang="ko-KR" altLang="en-US" sz="1600" dirty="0" smtClean="0"/>
              <a:t>에 해당하는 </a:t>
            </a:r>
            <a:r>
              <a:rPr lang="ko-KR" altLang="en-US" sz="1600" dirty="0" err="1" smtClean="0"/>
              <a:t>서블릿이</a:t>
            </a:r>
            <a:r>
              <a:rPr lang="ko-KR" altLang="en-US" sz="1600" dirty="0" smtClean="0"/>
              <a:t> 존재하지 않을 경우</a:t>
            </a:r>
            <a:r>
              <a:rPr lang="en-US" altLang="ko-KR" sz="1600" dirty="0" smtClean="0"/>
              <a:t>(1.1)</a:t>
            </a:r>
          </a:p>
          <a:p>
            <a:r>
              <a:rPr lang="en-US" altLang="ko-KR" sz="1600" dirty="0" smtClean="0"/>
              <a:t>  - JSP </a:t>
            </a:r>
            <a:r>
              <a:rPr lang="ko-KR" altLang="en-US" sz="1600" dirty="0" smtClean="0"/>
              <a:t>페이지로부터 자바 코드를 생성</a:t>
            </a:r>
            <a:r>
              <a:rPr lang="en-US" altLang="ko-KR" sz="1600" dirty="0" smtClean="0"/>
              <a:t>(1.2)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자바 코드를 컴파일해서 </a:t>
            </a:r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클래스를 생성</a:t>
            </a:r>
            <a:r>
              <a:rPr lang="en-US" altLang="ko-KR" sz="1600" dirty="0" smtClean="0"/>
              <a:t>(1.3)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olidFill>
                  <a:schemeClr val="accent1"/>
                </a:solidFill>
              </a:rPr>
              <a:t>- </a:t>
            </a:r>
            <a:r>
              <a:rPr lang="ko-KR" altLang="en-US" sz="1600" dirty="0" err="1" smtClean="0">
                <a:solidFill>
                  <a:schemeClr val="accent1"/>
                </a:solidFill>
              </a:rPr>
              <a:t>서블릿에</a:t>
            </a:r>
            <a:r>
              <a:rPr lang="ko-KR" altLang="en-US" sz="1600" dirty="0" smtClean="0">
                <a:solidFill>
                  <a:schemeClr val="accent1"/>
                </a:solidFill>
              </a:rPr>
              <a:t> 클라이언트 요청을 전달</a:t>
            </a:r>
            <a:r>
              <a:rPr lang="en-US" altLang="ko-KR" sz="1600" dirty="0" smtClean="0">
                <a:solidFill>
                  <a:schemeClr val="accent1"/>
                </a:solidFill>
              </a:rPr>
              <a:t>(2.1)</a:t>
            </a:r>
          </a:p>
          <a:p>
            <a:r>
              <a:rPr lang="en-US" altLang="ko-KR" sz="1600" dirty="0">
                <a:solidFill>
                  <a:schemeClr val="accent1"/>
                </a:solidFill>
              </a:rPr>
              <a:t> </a:t>
            </a:r>
            <a:r>
              <a:rPr lang="en-US" altLang="ko-KR" sz="1600" dirty="0" smtClean="0">
                <a:solidFill>
                  <a:schemeClr val="accent1"/>
                </a:solidFill>
              </a:rPr>
              <a:t> - </a:t>
            </a:r>
            <a:r>
              <a:rPr lang="ko-KR" altLang="en-US" sz="1600" dirty="0" err="1" smtClean="0">
                <a:solidFill>
                  <a:schemeClr val="accent1"/>
                </a:solidFill>
              </a:rPr>
              <a:t>서블릿이</a:t>
            </a:r>
            <a:r>
              <a:rPr lang="ko-KR" altLang="en-US" sz="1600" dirty="0" smtClean="0">
                <a:solidFill>
                  <a:schemeClr val="accent1"/>
                </a:solidFill>
              </a:rPr>
              <a:t> 요청을 처리한 결과를 응답으로 생성</a:t>
            </a:r>
            <a:r>
              <a:rPr lang="en-US" altLang="ko-KR" sz="1600" dirty="0" smtClean="0">
                <a:solidFill>
                  <a:schemeClr val="accent1"/>
                </a:solidFill>
              </a:rPr>
              <a:t>(2.2)</a:t>
            </a:r>
          </a:p>
          <a:p>
            <a:r>
              <a:rPr lang="en-US" altLang="ko-KR" sz="1600" dirty="0">
                <a:solidFill>
                  <a:schemeClr val="accent1"/>
                </a:solidFill>
              </a:rPr>
              <a:t> </a:t>
            </a:r>
            <a:r>
              <a:rPr lang="en-US" altLang="ko-KR" sz="1600" dirty="0" smtClean="0">
                <a:solidFill>
                  <a:schemeClr val="accent1"/>
                </a:solidFill>
              </a:rPr>
              <a:t> - </a:t>
            </a:r>
            <a:r>
              <a:rPr lang="ko-KR" altLang="en-US" sz="1600" dirty="0" smtClean="0">
                <a:solidFill>
                  <a:schemeClr val="accent1"/>
                </a:solidFill>
              </a:rPr>
              <a:t>응답을 웹 브라우저에 전송</a:t>
            </a:r>
            <a:r>
              <a:rPr lang="en-US" altLang="ko-KR" sz="1600" dirty="0" smtClean="0">
                <a:solidFill>
                  <a:schemeClr val="accent1"/>
                </a:solidFill>
              </a:rPr>
              <a:t>(3)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9770" y="4058040"/>
            <a:ext cx="5864106" cy="1077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smtClean="0"/>
              <a:t>2. JSP</a:t>
            </a:r>
            <a:r>
              <a:rPr lang="ko-KR" altLang="en-US" sz="1600" dirty="0" smtClean="0"/>
              <a:t>에 해당하는 </a:t>
            </a:r>
            <a:r>
              <a:rPr lang="ko-KR" altLang="en-US" sz="1600" dirty="0" err="1" smtClean="0"/>
              <a:t>서블릿이</a:t>
            </a:r>
            <a:r>
              <a:rPr lang="ko-KR" altLang="en-US" sz="1600" dirty="0" smtClean="0"/>
              <a:t> 존재하는 경우</a:t>
            </a:r>
            <a:r>
              <a:rPr lang="en-US" altLang="ko-KR" sz="1600" dirty="0" smtClean="0"/>
              <a:t>(1.1~1.3</a:t>
            </a:r>
            <a:r>
              <a:rPr lang="ko-KR" altLang="en-US" sz="1600" dirty="0" smtClean="0"/>
              <a:t>을 거친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후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smtClean="0">
                <a:solidFill>
                  <a:schemeClr val="accent1"/>
                </a:solidFill>
              </a:rPr>
              <a:t>- </a:t>
            </a:r>
            <a:r>
              <a:rPr lang="ko-KR" altLang="en-US" sz="1600" dirty="0" err="1" smtClean="0">
                <a:solidFill>
                  <a:schemeClr val="accent1"/>
                </a:solidFill>
              </a:rPr>
              <a:t>서블릿에</a:t>
            </a:r>
            <a:r>
              <a:rPr lang="ko-KR" altLang="en-US" sz="1600" dirty="0" smtClean="0">
                <a:solidFill>
                  <a:schemeClr val="accent1"/>
                </a:solidFill>
              </a:rPr>
              <a:t> 클라이언트 요청을 전달</a:t>
            </a:r>
            <a:r>
              <a:rPr lang="en-US" altLang="ko-KR" sz="1600" dirty="0" smtClean="0">
                <a:solidFill>
                  <a:schemeClr val="accent1"/>
                </a:solidFill>
              </a:rPr>
              <a:t>(2.1)</a:t>
            </a:r>
          </a:p>
          <a:p>
            <a:r>
              <a:rPr lang="en-US" altLang="ko-KR" sz="1600" dirty="0" smtClean="0">
                <a:solidFill>
                  <a:schemeClr val="accent1"/>
                </a:solidFill>
              </a:rPr>
              <a:t>  - </a:t>
            </a:r>
            <a:r>
              <a:rPr lang="ko-KR" altLang="en-US" sz="1600" dirty="0" err="1" smtClean="0">
                <a:solidFill>
                  <a:schemeClr val="accent1"/>
                </a:solidFill>
              </a:rPr>
              <a:t>서블릿이</a:t>
            </a:r>
            <a:r>
              <a:rPr lang="ko-KR" altLang="en-US" sz="1600" dirty="0" smtClean="0">
                <a:solidFill>
                  <a:schemeClr val="accent1"/>
                </a:solidFill>
              </a:rPr>
              <a:t> 요청을 처리한 결과를 응답으로 생성</a:t>
            </a:r>
            <a:r>
              <a:rPr lang="en-US" altLang="ko-KR" sz="1600" dirty="0" smtClean="0">
                <a:solidFill>
                  <a:schemeClr val="accent1"/>
                </a:solidFill>
              </a:rPr>
              <a:t>(2.2)</a:t>
            </a:r>
          </a:p>
          <a:p>
            <a:r>
              <a:rPr lang="en-US" altLang="ko-KR" sz="1600" dirty="0">
                <a:solidFill>
                  <a:schemeClr val="accent1"/>
                </a:solidFill>
              </a:rPr>
              <a:t> </a:t>
            </a:r>
            <a:r>
              <a:rPr lang="en-US" altLang="ko-KR" sz="1600" dirty="0" smtClean="0">
                <a:solidFill>
                  <a:schemeClr val="accent1"/>
                </a:solidFill>
              </a:rPr>
              <a:t> - </a:t>
            </a:r>
            <a:r>
              <a:rPr lang="ko-KR" altLang="en-US" sz="1600" dirty="0" smtClean="0">
                <a:solidFill>
                  <a:schemeClr val="accent1"/>
                </a:solidFill>
              </a:rPr>
              <a:t>응답을 웹 브라우저에 전송</a:t>
            </a:r>
            <a:r>
              <a:rPr lang="en-US" altLang="ko-KR" sz="1600" dirty="0" smtClean="0">
                <a:solidFill>
                  <a:schemeClr val="accent1"/>
                </a:solidFill>
              </a:rPr>
              <a:t>(3)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9770" y="5372929"/>
            <a:ext cx="86757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JSP </a:t>
            </a:r>
            <a:r>
              <a:rPr lang="ko-KR" altLang="en-US" dirty="0" smtClean="0"/>
              <a:t>페이지를 요청할 때에는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를 직접 실행하는 것이 아니라</a:t>
            </a:r>
            <a:r>
              <a:rPr lang="en-US" altLang="ko-KR" dirty="0" smtClean="0"/>
              <a:t>, JSP</a:t>
            </a:r>
            <a:r>
              <a:rPr lang="ko-KR" altLang="en-US" dirty="0" smtClean="0"/>
              <a:t>를 자바 소스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코드로 변화한 뒤 컴파일해서 생성한 </a:t>
            </a:r>
            <a:r>
              <a:rPr lang="ko-KR" altLang="en-US" dirty="0" err="1" smtClean="0"/>
              <a:t>서블릿을</a:t>
            </a:r>
            <a:r>
              <a:rPr lang="ko-KR" altLang="en-US" dirty="0" smtClean="0"/>
              <a:t> 실행하는 것임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변환</a:t>
            </a:r>
            <a:r>
              <a:rPr lang="en-US" altLang="ko-KR" dirty="0" smtClean="0"/>
              <a:t>(translation)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JSP </a:t>
            </a:r>
            <a:r>
              <a:rPr lang="ko-KR" altLang="en-US" dirty="0" smtClean="0"/>
              <a:t>페이지를 자바 코드로 변경하는 단계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컴파일</a:t>
            </a:r>
            <a:r>
              <a:rPr lang="en-US" altLang="ko-KR" dirty="0" smtClean="0"/>
              <a:t>(compile) 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자바 코드를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클래스로 변경하는 단계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44624"/>
            <a:ext cx="8643998" cy="85010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를 변환한 자바 소스 코드와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클래스를 생성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7" y="764704"/>
            <a:ext cx="828092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C:\eGovFrameDev-3.10.0-64bit\workspace\.metadata\.plugins\org.eclipse.wst.server.core\tmp0\work\Catalina\localhost\dditServlet\org\apache\jsp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844824"/>
            <a:ext cx="6552728" cy="3762444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85720" y="5733256"/>
            <a:ext cx="80938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JSP</a:t>
            </a:r>
            <a:r>
              <a:rPr lang="ko-KR" altLang="en-US" dirty="0" smtClean="0"/>
              <a:t>를 실행한다는 말은 곧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페이지를 </a:t>
            </a:r>
            <a:r>
              <a:rPr lang="ko-KR" altLang="en-US" dirty="0" err="1" smtClean="0"/>
              <a:t>컬파일한</a:t>
            </a:r>
            <a:r>
              <a:rPr lang="ko-KR" altLang="en-US" dirty="0" smtClean="0"/>
              <a:t> 결과인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클래스를 </a:t>
            </a:r>
            <a:endParaRPr lang="en-US" altLang="ko-KR" dirty="0" smtClean="0"/>
          </a:p>
          <a:p>
            <a:r>
              <a:rPr lang="ko-KR" altLang="en-US" dirty="0" smtClean="0"/>
              <a:t>실행한다는 의미가 됨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* JSP</a:t>
            </a:r>
            <a:r>
              <a:rPr lang="ko-KR" altLang="en-US" dirty="0" smtClean="0"/>
              <a:t>를 실행한다 </a:t>
            </a:r>
            <a:r>
              <a:rPr lang="en-US" altLang="ko-KR" dirty="0" smtClean="0"/>
              <a:t>= JSP </a:t>
            </a:r>
            <a:r>
              <a:rPr lang="ko-KR" altLang="en-US" dirty="0" smtClean="0"/>
              <a:t>페이지를 컴파일 한 </a:t>
            </a:r>
            <a:r>
              <a:rPr lang="ko-KR" altLang="en-US" dirty="0" err="1" smtClean="0"/>
              <a:t>서블릿을</a:t>
            </a:r>
            <a:r>
              <a:rPr lang="ko-KR" altLang="en-US" dirty="0" smtClean="0"/>
              <a:t> 실행한다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774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출력 버퍼와 응답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출력 버퍼</a:t>
            </a:r>
            <a:r>
              <a:rPr lang="en-US" altLang="ko-KR" dirty="0" smtClean="0"/>
              <a:t> - JSP</a:t>
            </a:r>
            <a:r>
              <a:rPr lang="ko-KR" altLang="en-US" dirty="0" smtClean="0"/>
              <a:t>가 생성한 응답 결과를 임시로 저장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출력 버퍼의 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전송 성능 향상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버퍼가 다 차기 전까지 헤더 변경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 </a:t>
            </a:r>
            <a:r>
              <a:rPr lang="ko-KR" altLang="en-US" dirty="0" smtClean="0"/>
              <a:t>실행 도중 버퍼를 비우고 새 내용 전송 가능</a:t>
            </a:r>
            <a:endParaRPr lang="ko-KR" altLang="en-US" dirty="0"/>
          </a:p>
        </p:txBody>
      </p:sp>
      <p:pic>
        <p:nvPicPr>
          <p:cNvPr id="2050" name="Picture 2" descr="fig05-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71612"/>
            <a:ext cx="485775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 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buffer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buffer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버퍼 사용 여부 및 크기 지정</a:t>
            </a:r>
            <a:r>
              <a:rPr lang="en-US" altLang="ko-KR" dirty="0" smtClean="0"/>
              <a:t>\</a:t>
            </a:r>
          </a:p>
          <a:p>
            <a:pPr marL="457200" lvl="1" indent="0">
              <a:buNone/>
            </a:pPr>
            <a:r>
              <a:rPr lang="en-US" altLang="ko-KR" dirty="0" smtClean="0"/>
              <a:t>1) &lt;%@ </a:t>
            </a:r>
            <a:r>
              <a:rPr lang="en-US" altLang="ko-KR" dirty="0" smtClean="0"/>
              <a:t>page buffer="8kb" %&gt; : </a:t>
            </a:r>
            <a:r>
              <a:rPr lang="ko-KR" altLang="en-US" dirty="0" smtClean="0"/>
              <a:t>버퍼 크기를 </a:t>
            </a:r>
            <a:r>
              <a:rPr lang="en-US" altLang="ko-KR" dirty="0" smtClean="0"/>
              <a:t>8KB</a:t>
            </a:r>
            <a:r>
              <a:rPr lang="ko-KR" altLang="en-US" dirty="0" smtClean="0"/>
              <a:t>로 지정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2) &lt;%@ </a:t>
            </a:r>
            <a:r>
              <a:rPr lang="en-US" altLang="ko-KR" dirty="0" smtClean="0"/>
              <a:t>page buffer="none" %&gt; : </a:t>
            </a:r>
            <a:r>
              <a:rPr lang="ko-KR" altLang="en-US" dirty="0" smtClean="0"/>
              <a:t>버퍼 사용 </a:t>
            </a:r>
            <a:r>
              <a:rPr lang="ko-KR" altLang="en-US" dirty="0" smtClean="0"/>
              <a:t>안함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 - 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사용 못함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 내용 취소 불가</a:t>
            </a:r>
            <a:endParaRPr lang="en-US" altLang="ko-KR" dirty="0" smtClean="0"/>
          </a:p>
          <a:p>
            <a:r>
              <a:rPr lang="ko-KR" altLang="en-US" dirty="0" smtClean="0"/>
              <a:t>버퍼 처리 과정</a:t>
            </a:r>
            <a:endParaRPr lang="ko-KR" altLang="en-US" dirty="0"/>
          </a:p>
        </p:txBody>
      </p:sp>
      <p:pic>
        <p:nvPicPr>
          <p:cNvPr id="3074" name="Picture 2" descr="fig05-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148034"/>
            <a:ext cx="50387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309934" y="638132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p.102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 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autoFlush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버퍼가 다 찼을 때 처리 방식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true - </a:t>
            </a:r>
            <a:r>
              <a:rPr lang="ko-KR" altLang="en-US" dirty="0" smtClean="0"/>
              <a:t>버퍼가 다 찼을 경우 버퍼를 </a:t>
            </a:r>
            <a:r>
              <a:rPr lang="ko-KR" altLang="en-US" dirty="0" err="1" smtClean="0"/>
              <a:t>플러시하고</a:t>
            </a:r>
            <a:r>
              <a:rPr lang="ko-KR" altLang="en-US" dirty="0" smtClean="0"/>
              <a:t> 계속해서 작업을 진행한다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false - </a:t>
            </a:r>
            <a:r>
              <a:rPr lang="ko-KR" altLang="en-US" dirty="0" smtClean="0"/>
              <a:t>버퍼가 다 찼을 경우 예외를 발생시키고 작업을 중지한다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 err="1" smtClean="0"/>
              <a:t>autoFlush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, JSP </a:t>
            </a:r>
            <a:r>
              <a:rPr lang="ko-KR" altLang="en-US" dirty="0" smtClean="0"/>
              <a:t>페이지가 생성하는</a:t>
            </a:r>
            <a:r>
              <a:rPr lang="en-US" altLang="ko-KR" dirty="0"/>
              <a:t> </a:t>
            </a:r>
            <a:r>
              <a:rPr lang="ko-KR" altLang="en-US" dirty="0" smtClean="0"/>
              <a:t>데이터 크기가 버퍼 크기보다 커지면 자동으로 버퍼를 </a:t>
            </a:r>
            <a:r>
              <a:rPr lang="ko-KR" altLang="en-US" dirty="0" err="1" smtClean="0"/>
              <a:t>플러시하므로</a:t>
            </a:r>
            <a:r>
              <a:rPr lang="ko-KR" altLang="en-US" dirty="0" smtClean="0"/>
              <a:t> 정상적으로 실행됨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chapter04/</a:t>
            </a:r>
            <a:r>
              <a:rPr lang="en-US" altLang="ko-KR" dirty="0" err="1" smtClean="0"/>
              <a:t>autoFlushTrue.jsp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124744"/>
            <a:ext cx="634468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=</a:t>
            </a:r>
            <a:r>
              <a:rPr lang="en-US" altLang="ko-KR" i="1" dirty="0"/>
              <a:t>"text/html; charset=UTF-8" %&gt;</a:t>
            </a:r>
          </a:p>
          <a:p>
            <a:r>
              <a:rPr lang="da-DK" altLang="ko-KR" dirty="0"/>
              <a:t>&lt;%@ page buffer=</a:t>
            </a:r>
            <a:r>
              <a:rPr lang="da-DK" altLang="ko-KR" i="1" dirty="0"/>
              <a:t>"1kb" autoFlush="false" %&gt;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&lt;head&gt;&lt;title&gt;</a:t>
            </a:r>
            <a:r>
              <a:rPr lang="en-US" altLang="ko-KR" dirty="0" err="1"/>
              <a:t>sutoFlush</a:t>
            </a:r>
            <a:r>
              <a:rPr lang="en-US" altLang="ko-KR" dirty="0"/>
              <a:t> </a:t>
            </a:r>
            <a:r>
              <a:rPr lang="ko-KR" altLang="en-US" dirty="0"/>
              <a:t>속성값 </a:t>
            </a:r>
            <a:r>
              <a:rPr lang="en-US" altLang="ko-KR" dirty="0"/>
              <a:t>false </a:t>
            </a:r>
            <a:r>
              <a:rPr lang="ko-KR" altLang="en-US" dirty="0"/>
              <a:t>예제</a:t>
            </a:r>
            <a:r>
              <a:rPr lang="en-US" altLang="ko-KR" dirty="0"/>
              <a:t>&lt;/title&gt;&lt;/head&gt;</a:t>
            </a:r>
          </a:p>
          <a:p>
            <a:r>
              <a:rPr lang="en-US" altLang="ko-KR" dirty="0"/>
              <a:t>&lt;body&gt;</a:t>
            </a:r>
          </a:p>
          <a:p>
            <a:endParaRPr lang="ko-KR" altLang="en-US" dirty="0"/>
          </a:p>
          <a:p>
            <a:r>
              <a:rPr lang="en-US" altLang="ko-KR" dirty="0"/>
              <a:t>&lt;% </a:t>
            </a:r>
            <a:r>
              <a:rPr lang="en-US" altLang="ko-KR" b="1" dirty="0"/>
              <a:t>for(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i</a:t>
            </a:r>
            <a:r>
              <a:rPr lang="en-US" altLang="ko-KR" b="1" dirty="0"/>
              <a:t>=0;i&lt;1000;i++){ %&gt;</a:t>
            </a:r>
          </a:p>
          <a:p>
            <a:r>
              <a:rPr lang="en-US" altLang="ko-KR" dirty="0"/>
              <a:t>1234</a:t>
            </a:r>
          </a:p>
          <a:p>
            <a:r>
              <a:rPr lang="en-US" altLang="ko-KR" dirty="0"/>
              <a:t>&lt;%</a:t>
            </a:r>
            <a:r>
              <a:rPr lang="ko-KR" altLang="en-US" dirty="0"/>
              <a:t> </a:t>
            </a:r>
            <a:r>
              <a:rPr lang="en-US" altLang="ko-KR" dirty="0"/>
              <a:t>} %&gt;</a:t>
            </a:r>
          </a:p>
          <a:p>
            <a:endParaRPr lang="ko-KR" altLang="en-US" dirty="0"/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760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어플리케이션 디렉터리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일반적 구성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디렉터리 설명</a:t>
            </a:r>
            <a:endParaRPr lang="en-US" altLang="ko-KR" dirty="0" smtClean="0"/>
          </a:p>
          <a:p>
            <a:pPr lvl="1"/>
            <a:r>
              <a:rPr lang="en-US" dirty="0" smtClean="0"/>
              <a:t>WEB-INF - web.xml </a:t>
            </a:r>
            <a:r>
              <a:rPr lang="ko-KR" altLang="en-US" dirty="0" smtClean="0"/>
              <a:t>파일이 위치</a:t>
            </a:r>
          </a:p>
          <a:p>
            <a:pPr lvl="1"/>
            <a:r>
              <a:rPr lang="en-US" dirty="0" smtClean="0"/>
              <a:t>WEB-INF\classes - </a:t>
            </a:r>
            <a:r>
              <a:rPr lang="ko-KR" altLang="en-US" dirty="0" smtClean="0"/>
              <a:t>웹 어플리케이션에서 사용하는 클래스 파일이 위치</a:t>
            </a:r>
          </a:p>
          <a:p>
            <a:pPr lvl="1"/>
            <a:r>
              <a:rPr lang="en-US" dirty="0" smtClean="0"/>
              <a:t>WEB-INF\lib - </a:t>
            </a:r>
            <a:r>
              <a:rPr lang="ko-KR" altLang="en-US" dirty="0" smtClean="0"/>
              <a:t>웹 어플리케이션에서 사용하는</a:t>
            </a:r>
            <a:r>
              <a:rPr lang="en-US" dirty="0" smtClean="0"/>
              <a:t> jar </a:t>
            </a:r>
            <a:r>
              <a:rPr lang="ko-KR" altLang="en-US" dirty="0" smtClean="0"/>
              <a:t>파일이 위치</a:t>
            </a:r>
            <a:endParaRPr lang="en-US" altLang="ko-KR" dirty="0" smtClean="0"/>
          </a:p>
          <a:p>
            <a:r>
              <a:rPr lang="en-US" altLang="ko-KR" dirty="0" smtClean="0"/>
              <a:t>JSP 2.1(</a:t>
            </a:r>
            <a:r>
              <a:rPr lang="ko-KR" altLang="en-US" dirty="0" err="1" smtClean="0"/>
              <a:t>서블릿</a:t>
            </a:r>
            <a:r>
              <a:rPr lang="en-US" altLang="ko-KR" dirty="0" smtClean="0"/>
              <a:t>2.5)</a:t>
            </a:r>
            <a:r>
              <a:rPr lang="ko-KR" altLang="en-US" dirty="0" smtClean="0"/>
              <a:t>부터는 </a:t>
            </a:r>
            <a:r>
              <a:rPr lang="en-US" altLang="ko-KR" dirty="0" smtClean="0"/>
              <a:t>web.xml </a:t>
            </a:r>
            <a:r>
              <a:rPr lang="ko-KR" altLang="en-US" dirty="0" smtClean="0"/>
              <a:t>파일 선택적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필요한 경우는 교재 참고</a:t>
            </a:r>
          </a:p>
          <a:p>
            <a:pPr lvl="1"/>
            <a:endParaRPr lang="en-US" altLang="ko-KR" dirty="0" smtClean="0"/>
          </a:p>
        </p:txBody>
      </p:sp>
      <p:pic>
        <p:nvPicPr>
          <p:cNvPr id="4098" name="Picture 2" descr="fig05-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099" y="1571612"/>
            <a:ext cx="2033235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532</Words>
  <Application>Microsoft Office PowerPoint</Application>
  <PresentationFormat>화면 슬라이드 쇼(4:3)</PresentationFormat>
  <Paragraphs>90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HY얕은샘물M</vt:lpstr>
      <vt:lpstr>맑은 고딕</vt:lpstr>
      <vt:lpstr>Arial</vt:lpstr>
      <vt:lpstr>Office 테마</vt:lpstr>
      <vt:lpstr>4장-필수 이해 요소</vt:lpstr>
      <vt:lpstr>TOC</vt:lpstr>
      <vt:lpstr>JSP 처리 과정</vt:lpstr>
      <vt:lpstr>JSP를 변환한 자바 소스 코드와 서블릿 클래스를 생성</vt:lpstr>
      <vt:lpstr>출력 버퍼와 응답</vt:lpstr>
      <vt:lpstr>page 디렉티브의 buffer 속성</vt:lpstr>
      <vt:lpstr>page 디렉티브의 autoFlush 속성</vt:lpstr>
      <vt:lpstr>chapter04/autoFlushTrue.jsp</vt:lpstr>
      <vt:lpstr>웹 어플리케이션 디렉터리 구성</vt:lpstr>
      <vt:lpstr>웹 어플리케이션 디렉터리와 URL 구성</vt:lpstr>
      <vt:lpstr>웹 어플리케이션 배포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standby-06</cp:lastModifiedBy>
  <cp:revision>37</cp:revision>
  <dcterms:created xsi:type="dcterms:W3CDTF">2006-10-05T04:04:58Z</dcterms:created>
  <dcterms:modified xsi:type="dcterms:W3CDTF">2021-04-08T07:06:57Z</dcterms:modified>
</cp:coreProperties>
</file>