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  <p:sldId id="261" r:id="rId17"/>
    <p:sldId id="274" r:id="rId18"/>
    <p:sldId id="273" r:id="rId19"/>
    <p:sldId id="275" r:id="rId20"/>
    <p:sldId id="276" r:id="rId21"/>
    <p:sldId id="272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클라이언트와의 대화</a:t>
            </a:r>
            <a:r>
              <a:rPr lang="en-US" dirty="0" smtClean="0"/>
              <a:t> 2: </a:t>
            </a:r>
            <a:r>
              <a:rPr lang="ko-KR" altLang="en-US" dirty="0" smtClean="0"/>
              <a:t>세션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chapter10\</a:t>
            </a:r>
            <a:r>
              <a:rPr lang="en-US" altLang="ko-KR" dirty="0" err="1"/>
              <a:t>setMemberInfo.jsp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980728"/>
            <a:ext cx="5959004" cy="387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charset=UTF-8" %&gt;</a:t>
            </a:r>
          </a:p>
          <a:p>
            <a:r>
              <a:rPr lang="en-US" altLang="ko-KR" sz="1600" dirty="0"/>
              <a:t>&lt;%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session.setAttribute</a:t>
            </a:r>
            <a:r>
              <a:rPr lang="en-US" altLang="ko-KR" sz="1600" dirty="0"/>
              <a:t>("MEMBERID", "</a:t>
            </a:r>
            <a:r>
              <a:rPr lang="en-US" altLang="ko-KR" sz="1600" dirty="0" err="1"/>
              <a:t>ddit</a:t>
            </a:r>
            <a:r>
              <a:rPr lang="en-US" altLang="ko-KR" sz="1600" dirty="0"/>
              <a:t>");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session.setAttribute</a:t>
            </a:r>
            <a:r>
              <a:rPr lang="en-US" altLang="ko-KR" sz="1600" dirty="0"/>
              <a:t>("NAME", "</a:t>
            </a:r>
            <a:r>
              <a:rPr lang="ko-KR" altLang="en-US" sz="1600" dirty="0"/>
              <a:t>개똥이</a:t>
            </a:r>
            <a:r>
              <a:rPr lang="en-US" altLang="ko-KR" sz="1600" dirty="0"/>
              <a:t>");</a:t>
            </a:r>
          </a:p>
          <a:p>
            <a:r>
              <a:rPr lang="en-US" altLang="ko-KR" sz="1600" dirty="0"/>
              <a:t>%&gt;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</a:t>
            </a:r>
            <a:r>
              <a:rPr lang="ko-KR" altLang="en-US" sz="1600" dirty="0"/>
              <a:t>세션에 정보 저장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endParaRPr lang="en-US" altLang="ko-KR" sz="1600" dirty="0"/>
          </a:p>
          <a:p>
            <a:r>
              <a:rPr lang="ko-KR" altLang="en-US" sz="1600" dirty="0"/>
              <a:t>세션에 정보를 저장하였습니다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 /&gt;</a:t>
            </a:r>
          </a:p>
          <a:p>
            <a:r>
              <a:rPr lang="en-US" altLang="ko-KR" sz="1600" dirty="0"/>
              <a:t>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="./</a:t>
            </a:r>
            <a:r>
              <a:rPr lang="en-US" altLang="ko-KR" sz="1600" dirty="0" err="1"/>
              <a:t>getMemberInfo.jsp</a:t>
            </a:r>
            <a:r>
              <a:rPr lang="en-US" altLang="ko-KR" sz="1600" dirty="0"/>
              <a:t>"&gt;</a:t>
            </a:r>
            <a:r>
              <a:rPr lang="ko-KR" altLang="en-US" sz="1600" dirty="0"/>
              <a:t>저장된 세션의 정보 보기</a:t>
            </a:r>
            <a:r>
              <a:rPr lang="en-US" altLang="ko-KR" sz="1600" dirty="0"/>
              <a:t>&lt;/a&gt;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4339271"/>
            <a:ext cx="4914900" cy="1285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모서리가 둥근 사각형 설명선 5"/>
          <p:cNvSpPr/>
          <p:nvPr/>
        </p:nvSpPr>
        <p:spPr>
          <a:xfrm>
            <a:off x="5580112" y="1412776"/>
            <a:ext cx="3349606" cy="1944216"/>
          </a:xfrm>
          <a:prstGeom prst="wedgeRoundRectCallout">
            <a:avLst>
              <a:gd name="adj1" fmla="val -67293"/>
              <a:gd name="adj2" fmla="val -293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- session </a:t>
            </a:r>
            <a:r>
              <a:rPr lang="ko-KR" altLang="en-US" dirty="0" smtClean="0"/>
              <a:t>기본 객체에 저장한 두 속성을 사용할 수 있음</a:t>
            </a:r>
            <a:endParaRPr lang="en-US" altLang="ko-KR" dirty="0" smtClean="0"/>
          </a:p>
          <a:p>
            <a:r>
              <a:rPr lang="en-US" altLang="ko-KR" dirty="0" smtClean="0"/>
              <a:t>- session </a:t>
            </a:r>
            <a:r>
              <a:rPr lang="ko-KR" altLang="en-US" dirty="0" smtClean="0"/>
              <a:t>기본 객체에 속성을 설정하면 세션이 종료되기 전까지는 해당 속성 값을 사용할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08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chapter10\</a:t>
            </a:r>
            <a:r>
              <a:rPr lang="en-US" altLang="ko-KR" dirty="0" err="1"/>
              <a:t>getMemberInfo.jsp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865353"/>
            <a:ext cx="6839116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charset=UTF-8" %&gt;</a:t>
            </a:r>
          </a:p>
          <a:p>
            <a:r>
              <a:rPr lang="en-US" altLang="ko-KR" sz="1600" dirty="0"/>
              <a:t>&lt;%</a:t>
            </a:r>
          </a:p>
          <a:p>
            <a:r>
              <a:rPr lang="en-US" altLang="ko-KR" sz="1600" dirty="0"/>
              <a:t>	String </a:t>
            </a:r>
            <a:r>
              <a:rPr lang="en-US" altLang="ko-KR" sz="1600" dirty="0" err="1"/>
              <a:t>memberId</a:t>
            </a:r>
            <a:r>
              <a:rPr lang="en-US" altLang="ko-KR" sz="1600" dirty="0"/>
              <a:t> = (String)</a:t>
            </a:r>
            <a:r>
              <a:rPr lang="en-US" altLang="ko-KR" sz="1600" dirty="0" err="1"/>
              <a:t>session.getAttribute</a:t>
            </a:r>
            <a:r>
              <a:rPr lang="en-US" altLang="ko-KR" sz="1600" dirty="0"/>
              <a:t>("MEMBERID");</a:t>
            </a:r>
          </a:p>
          <a:p>
            <a:r>
              <a:rPr lang="en-US" altLang="ko-KR" sz="1600" dirty="0"/>
              <a:t>	String name = (String)</a:t>
            </a:r>
            <a:r>
              <a:rPr lang="en-US" altLang="ko-KR" sz="1600" dirty="0" err="1"/>
              <a:t>session.getAttribute</a:t>
            </a:r>
            <a:r>
              <a:rPr lang="en-US" altLang="ko-KR" sz="1600" dirty="0"/>
              <a:t>("NAME");</a:t>
            </a:r>
          </a:p>
          <a:p>
            <a:r>
              <a:rPr lang="en-US" altLang="ko-KR" sz="1600" dirty="0"/>
              <a:t>%&gt;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</a:t>
            </a:r>
            <a:r>
              <a:rPr lang="ko-KR" altLang="en-US" sz="1600" dirty="0"/>
              <a:t>저장된 세션의 정보 확인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endParaRPr lang="en-US" altLang="ko-KR" sz="1600" dirty="0"/>
          </a:p>
          <a:p>
            <a:r>
              <a:rPr lang="ko-KR" altLang="en-US" sz="1600" dirty="0"/>
              <a:t>회원</a:t>
            </a:r>
            <a:r>
              <a:rPr lang="en-US" altLang="ko-KR" sz="1600" dirty="0"/>
              <a:t>Id : &lt;%=</a:t>
            </a:r>
            <a:r>
              <a:rPr lang="en-US" altLang="ko-KR" sz="1600" dirty="0" err="1"/>
              <a:t>memberId</a:t>
            </a:r>
            <a:r>
              <a:rPr lang="en-US" altLang="ko-KR" sz="1600" dirty="0"/>
              <a:t>%&gt;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 /&gt;</a:t>
            </a:r>
          </a:p>
          <a:p>
            <a:r>
              <a:rPr lang="ko-KR" altLang="en-US" sz="1600" dirty="0" err="1"/>
              <a:t>회원이름</a:t>
            </a:r>
            <a:r>
              <a:rPr lang="ko-KR" altLang="en-US" sz="1600" dirty="0"/>
              <a:t> </a:t>
            </a:r>
            <a:r>
              <a:rPr lang="en-US" altLang="ko-KR" sz="1600" dirty="0"/>
              <a:t>: &lt;%=name%&gt;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 /&gt;</a:t>
            </a:r>
          </a:p>
          <a:p>
            <a:r>
              <a:rPr lang="en-US" altLang="ko-KR" sz="1600" dirty="0"/>
              <a:t>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="./</a:t>
            </a:r>
            <a:r>
              <a:rPr lang="en-US" altLang="ko-KR" sz="1600" dirty="0" err="1"/>
              <a:t>setMemberInfo.jsp</a:t>
            </a:r>
            <a:r>
              <a:rPr lang="en-US" altLang="ko-KR" sz="1600" dirty="0"/>
              <a:t>"&gt;</a:t>
            </a:r>
            <a:r>
              <a:rPr lang="ko-KR" altLang="en-US" sz="1600" dirty="0"/>
              <a:t>되돌아가기</a:t>
            </a:r>
            <a:r>
              <a:rPr lang="en-US" altLang="ko-KR" sz="1600" dirty="0"/>
              <a:t>&lt;/a&gt;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62" y="4869160"/>
            <a:ext cx="5095875" cy="1428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0628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2356884"/>
          </a:xfrm>
        </p:spPr>
        <p:txBody>
          <a:bodyPr/>
          <a:lstStyle/>
          <a:p>
            <a:r>
              <a:rPr lang="ko-KR" altLang="en-US" dirty="0" smtClean="0"/>
              <a:t>세션을 유지할 필요가 없으면 </a:t>
            </a:r>
            <a:r>
              <a:rPr lang="en-US" altLang="ko-KR" dirty="0" err="1" smtClean="0"/>
              <a:t>session.invalidate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을 이용해서 세션 종료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세션이 종료되면 기존에 생성된 세션이 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사용 중인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객체를 삭제하고</a:t>
            </a:r>
            <a:r>
              <a:rPr lang="en-US" altLang="ko-KR" dirty="0" smtClean="0"/>
              <a:t>, session </a:t>
            </a:r>
            <a:r>
              <a:rPr lang="ko-KR" altLang="en-US" dirty="0" smtClean="0"/>
              <a:t>기본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객체에 저장했던 속성 목록도 함께 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이후 접근 시 새로운 세션 생성 됨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90268" y="645333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p.238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43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chapter10\</a:t>
            </a:r>
            <a:r>
              <a:rPr lang="en-US" altLang="ko-KR" dirty="0" err="1"/>
              <a:t>closeSession.jsp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516" y="1052736"/>
            <a:ext cx="5619359" cy="3077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charset=UTF-8" %&gt;</a:t>
            </a:r>
          </a:p>
          <a:p>
            <a:r>
              <a:rPr lang="en-US" altLang="ko-KR" sz="1600" dirty="0"/>
              <a:t>&lt;%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session.invalidate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%&gt;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</a:t>
            </a:r>
            <a:r>
              <a:rPr lang="ko-KR" altLang="en-US" sz="1600" dirty="0"/>
              <a:t>세션 종료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endParaRPr lang="en-US" altLang="ko-KR" sz="1600" dirty="0"/>
          </a:p>
          <a:p>
            <a:r>
              <a:rPr lang="ko-KR" altLang="en-US" sz="1600" dirty="0"/>
              <a:t>세션을 종료하였습니다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093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세션생성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세션종료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세션생성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052736"/>
            <a:ext cx="4648200" cy="1838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43" y="3144019"/>
            <a:ext cx="4924425" cy="1400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25" y="4797152"/>
            <a:ext cx="4810125" cy="1819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아래쪽 화살표 6"/>
          <p:cNvSpPr/>
          <p:nvPr/>
        </p:nvSpPr>
        <p:spPr>
          <a:xfrm>
            <a:off x="2051720" y="2780928"/>
            <a:ext cx="100811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2051720" y="4367225"/>
            <a:ext cx="100811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9592" y="1790400"/>
            <a:ext cx="2880320" cy="19908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592" y="5526894"/>
            <a:ext cx="2880320" cy="19908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364088" y="3144020"/>
            <a:ext cx="3565630" cy="1522126"/>
          </a:xfrm>
          <a:prstGeom prst="wedgeRoundRectCallout">
            <a:avLst>
              <a:gd name="adj1" fmla="val -67684"/>
              <a:gd name="adj2" fmla="val 166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세션을 종료하면 기존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객체를 제거하고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종료 후 다음 요청에서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을 사용하면 새로운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객체를 생성함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12368" y="1268760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기존에 이미 세션을 생성했다면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생성된 세션을 사용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12368" y="5303269"/>
            <a:ext cx="3257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세션이 존재하지 않으므로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새로운 세션을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85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 유효 시간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타임 아웃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마지막 세션 사용 이후 유효 시간이 지나면 자동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web.xml </a:t>
            </a:r>
            <a:r>
              <a:rPr lang="ko-KR" altLang="en-US" dirty="0" smtClean="0"/>
              <a:t>파일에서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또는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dirty="0" err="1" smtClean="0"/>
              <a:t>setMaxInactiveInterval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ko-KR" altLang="en-US" dirty="0" err="1" smtClean="0"/>
              <a:t>메서드</a:t>
            </a:r>
            <a:r>
              <a:rPr lang="ko-KR" altLang="en-US" dirty="0" smtClean="0"/>
              <a:t> 이용해서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초 단위 지정</a:t>
            </a:r>
            <a:endParaRPr lang="ko-KR" altLang="en-US" dirty="0"/>
          </a:p>
        </p:txBody>
      </p:sp>
      <p:pic>
        <p:nvPicPr>
          <p:cNvPr id="2050" name="Picture 2" descr="fig10-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556792"/>
            <a:ext cx="4286250" cy="3371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직사각형 4"/>
          <p:cNvSpPr/>
          <p:nvPr/>
        </p:nvSpPr>
        <p:spPr>
          <a:xfrm>
            <a:off x="1142976" y="1844824"/>
            <a:ext cx="2714644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&lt;session-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&lt;session-timeout&gt;</a:t>
            </a:r>
          </a:p>
          <a:p>
            <a:r>
              <a:rPr lang="en-US" altLang="ko-KR" sz="1600" dirty="0" smtClean="0"/>
              <a:t>        30</a:t>
            </a:r>
          </a:p>
          <a:p>
            <a:r>
              <a:rPr lang="en-US" altLang="ko-KR" sz="1600" dirty="0" smtClean="0"/>
              <a:t>    &lt;/session-timeout&gt;</a:t>
            </a:r>
          </a:p>
          <a:p>
            <a:r>
              <a:rPr lang="en-US" altLang="ko-KR" sz="1600" dirty="0" smtClean="0"/>
              <a:t>&lt;/session-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390268" y="645333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p.239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169966"/>
            <a:ext cx="8856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web.xml </a:t>
            </a:r>
            <a:r>
              <a:rPr lang="ko-KR" altLang="en-US" dirty="0" smtClean="0"/>
              <a:t>파일에서 분 단위로 유효 시간을 </a:t>
            </a:r>
            <a:r>
              <a:rPr lang="ko-KR" altLang="en-US" dirty="0" err="1" smtClean="0"/>
              <a:t>설정해던</a:t>
            </a:r>
            <a:r>
              <a:rPr lang="ko-KR" altLang="en-US" dirty="0" smtClean="0"/>
              <a:t> 반면</a:t>
            </a:r>
            <a:r>
              <a:rPr lang="en-US" altLang="ko-KR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Session.setMaxInactiveInterval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메서드는 초 단위로 유효 시간을 설정함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&lt;session-timeout&gt;</a:t>
            </a:r>
            <a:r>
              <a:rPr lang="ko-KR" altLang="en-US" dirty="0" smtClean="0"/>
              <a:t>의 값을 </a:t>
            </a:r>
            <a:r>
              <a:rPr lang="en-US" altLang="ko-KR" b="1" dirty="0" smtClean="0"/>
              <a:t>0</a:t>
            </a:r>
            <a:r>
              <a:rPr lang="ko-KR" altLang="en-US" dirty="0" smtClean="0"/>
              <a:t>이나 </a:t>
            </a:r>
            <a:r>
              <a:rPr lang="ko-KR" altLang="en-US" b="1" dirty="0" smtClean="0"/>
              <a:t>음수</a:t>
            </a:r>
            <a:r>
              <a:rPr lang="ko-KR" altLang="en-US" dirty="0" smtClean="0"/>
              <a:t>로 설정하면 세션은 유효 시간을 갖지 않음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</a:t>
            </a:r>
            <a:r>
              <a:rPr lang="ko-KR" altLang="en-US" dirty="0" smtClean="0"/>
              <a:t>을 사용한 로그인 상태 유지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세션을 사용해서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처리하는 방식은 쿠키를 사용한 방식과 비슷함</a:t>
            </a:r>
            <a:endParaRPr lang="en-US" altLang="ko-KR" dirty="0" smtClean="0"/>
          </a:p>
          <a:p>
            <a:r>
              <a:rPr lang="ko-KR" altLang="en-US" dirty="0" err="1" smtClean="0"/>
              <a:t>로그인에</a:t>
            </a:r>
            <a:r>
              <a:rPr lang="ko-KR" altLang="en-US" dirty="0" smtClean="0"/>
              <a:t> 성공하면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객체의 특정 속성에 데이터를 기록</a:t>
            </a:r>
            <a:endParaRPr lang="en-US" altLang="ko-KR" dirty="0" smtClean="0"/>
          </a:p>
          <a:p>
            <a:r>
              <a:rPr lang="ko-KR" altLang="en-US" dirty="0" smtClean="0"/>
              <a:t>이후로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객체의 특정 속성이 존재하면 로그인한 것으로 간주함</a:t>
            </a:r>
            <a:endParaRPr lang="en-US" altLang="ko-KR" dirty="0" smtClean="0"/>
          </a:p>
          <a:p>
            <a:r>
              <a:rPr lang="ko-KR" altLang="en-US" dirty="0" err="1" smtClean="0"/>
              <a:t>로그아웃할</a:t>
            </a:r>
            <a:r>
              <a:rPr lang="ko-KR" altLang="en-US" dirty="0" smtClean="0"/>
              <a:t> 경우 </a:t>
            </a:r>
            <a:r>
              <a:rPr lang="en-US" altLang="ko-KR" dirty="0" err="1" smtClean="0"/>
              <a:t>session.invalidate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메서드를 호출하여 세션을 종료함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chapter10\member\</a:t>
            </a:r>
            <a:r>
              <a:rPr lang="en-US" altLang="ko-KR" dirty="0" err="1"/>
              <a:t>sessionLoginForm.jsp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052" y="1052736"/>
            <a:ext cx="8371779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charset=UTF-8" %&gt;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</a:t>
            </a:r>
            <a:r>
              <a:rPr lang="ko-KR" altLang="en-US" sz="1600" dirty="0" err="1"/>
              <a:t>로그인폼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&lt;form action="&lt;%= </a:t>
            </a:r>
            <a:r>
              <a:rPr lang="en-US" altLang="ko-KR" sz="1600" dirty="0" err="1"/>
              <a:t>request.getContextPath</a:t>
            </a:r>
            <a:r>
              <a:rPr lang="en-US" altLang="ko-KR" sz="1600" dirty="0"/>
              <a:t>() </a:t>
            </a:r>
            <a:r>
              <a:rPr lang="en-US" altLang="ko-KR" sz="1600" dirty="0" smtClean="0"/>
              <a:t>%&gt;/chapter10/member/</a:t>
            </a:r>
            <a:r>
              <a:rPr lang="en-US" altLang="ko-KR" sz="1600" dirty="0" err="1" smtClean="0"/>
              <a:t>sessionLogin.jsp</a:t>
            </a:r>
            <a:r>
              <a:rPr lang="en-US" altLang="ko-KR" sz="1600" dirty="0"/>
              <a:t>"</a:t>
            </a:r>
          </a:p>
          <a:p>
            <a:r>
              <a:rPr lang="en-US" altLang="ko-KR" sz="1600" dirty="0"/>
              <a:t>      method="post"&gt;</a:t>
            </a:r>
          </a:p>
          <a:p>
            <a:r>
              <a:rPr lang="ko-KR" altLang="en-US" sz="1600" dirty="0"/>
              <a:t>아이디 </a:t>
            </a:r>
            <a:r>
              <a:rPr lang="en-US" altLang="ko-KR" sz="1600" dirty="0"/>
              <a:t>&lt;input type="text" name="id" size="10"&gt;</a:t>
            </a:r>
          </a:p>
          <a:p>
            <a:r>
              <a:rPr lang="ko-KR" altLang="en-US" sz="1600" dirty="0"/>
              <a:t>암호 </a:t>
            </a:r>
            <a:r>
              <a:rPr lang="en-US" altLang="ko-KR" sz="1600" dirty="0"/>
              <a:t>&lt;input type="password" name="password" size="10"&gt;</a:t>
            </a:r>
          </a:p>
          <a:p>
            <a:r>
              <a:rPr lang="en-US" altLang="ko-KR" sz="1600" dirty="0"/>
              <a:t>&lt;input type="submit" value="</a:t>
            </a:r>
            <a:r>
              <a:rPr lang="ko-KR" altLang="en-US" sz="1600" dirty="0"/>
              <a:t>로그인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/>
              <a:t>&lt;/form&gt;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4149080"/>
            <a:ext cx="5019675" cy="1619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183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chapter10\member\</a:t>
            </a:r>
            <a:r>
              <a:rPr lang="en-US" altLang="ko-KR" dirty="0" err="1"/>
              <a:t>sessionLogin.jsp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005691"/>
            <a:ext cx="8713860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 = "text/html; charset=UTF-8" %&gt;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	String id = 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("id")==null?"</a:t>
            </a:r>
            <a:r>
              <a:rPr lang="en-US" altLang="ko-KR" sz="1200" dirty="0" err="1"/>
              <a:t>noId</a:t>
            </a:r>
            <a:r>
              <a:rPr lang="en-US" altLang="ko-KR" sz="1200" dirty="0"/>
              <a:t>":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("id");</a:t>
            </a:r>
          </a:p>
          <a:p>
            <a:r>
              <a:rPr lang="en-US" altLang="ko-KR" sz="1200" dirty="0"/>
              <a:t>	String password = 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("password")==null?"</a:t>
            </a:r>
            <a:r>
              <a:rPr lang="en-US" altLang="ko-KR" sz="1200" dirty="0" err="1"/>
              <a:t>noPassword</a:t>
            </a:r>
            <a:r>
              <a:rPr lang="en-US" altLang="ko-KR" sz="1200" dirty="0"/>
              <a:t>":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("password");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//id </a:t>
            </a:r>
            <a:r>
              <a:rPr lang="ko-KR" altLang="en-US" sz="1200" dirty="0"/>
              <a:t>요청 </a:t>
            </a:r>
            <a:r>
              <a:rPr lang="ko-KR" altLang="en-US" sz="1200" dirty="0" err="1"/>
              <a:t>파라미터와</a:t>
            </a:r>
            <a:r>
              <a:rPr lang="ko-KR" altLang="en-US" sz="1200" dirty="0"/>
              <a:t> </a:t>
            </a:r>
            <a:r>
              <a:rPr lang="en-US" altLang="ko-KR" sz="1200" dirty="0"/>
              <a:t>password </a:t>
            </a:r>
            <a:r>
              <a:rPr lang="ko-KR" altLang="en-US" sz="1200" dirty="0"/>
              <a:t>요청 </a:t>
            </a:r>
            <a:r>
              <a:rPr lang="ko-KR" altLang="en-US" sz="1200" dirty="0" err="1"/>
              <a:t>파라미터가</a:t>
            </a:r>
            <a:r>
              <a:rPr lang="ko-KR" altLang="en-US" sz="1200" dirty="0"/>
              <a:t> 같으면 </a:t>
            </a:r>
            <a:r>
              <a:rPr lang="ko-KR" altLang="en-US" sz="1200" dirty="0" err="1"/>
              <a:t>로그인에</a:t>
            </a:r>
            <a:r>
              <a:rPr lang="ko-KR" altLang="en-US" sz="1200" dirty="0"/>
              <a:t> 성공한 것으로 간주함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if (</a:t>
            </a:r>
            <a:r>
              <a:rPr lang="en-US" altLang="ko-KR" sz="1200" dirty="0" err="1"/>
              <a:t>id.equals</a:t>
            </a:r>
            <a:r>
              <a:rPr lang="en-US" altLang="ko-KR" sz="1200" dirty="0"/>
              <a:t>(password)) {</a:t>
            </a:r>
          </a:p>
          <a:p>
            <a:r>
              <a:rPr lang="en-US" altLang="ko-KR" sz="1200" dirty="0"/>
              <a:t>		//session </a:t>
            </a:r>
            <a:r>
              <a:rPr lang="ko-KR" altLang="en-US" sz="1200" dirty="0"/>
              <a:t>기본 객체의 </a:t>
            </a:r>
            <a:r>
              <a:rPr lang="en-US" altLang="ko-KR" sz="1200" dirty="0"/>
              <a:t>MEMBERID </a:t>
            </a:r>
            <a:r>
              <a:rPr lang="ko-KR" altLang="en-US" sz="1200" dirty="0"/>
              <a:t>속성을 사용해서 로그인 상태를 저장함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session.setAttribute</a:t>
            </a:r>
            <a:r>
              <a:rPr lang="en-US" altLang="ko-KR" sz="1200" dirty="0"/>
              <a:t>("MEMBERID", id);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 err="1"/>
              <a:t>로그인성공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로그인에</a:t>
            </a:r>
            <a:r>
              <a:rPr lang="ko-KR" altLang="en-US" sz="1200" dirty="0"/>
              <a:t> 성공했습니다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	} else { // </a:t>
            </a:r>
            <a:r>
              <a:rPr lang="ko-KR" altLang="en-US" sz="1200" dirty="0"/>
              <a:t>로그인 </a:t>
            </a:r>
            <a:r>
              <a:rPr lang="ko-KR" altLang="en-US" sz="1200" dirty="0" err="1"/>
              <a:t>실패시</a:t>
            </a:r>
            <a:endParaRPr lang="ko-KR" altLang="en-US" sz="1200" dirty="0"/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&lt;script&gt;</a:t>
            </a:r>
          </a:p>
          <a:p>
            <a:r>
              <a:rPr lang="en-US" altLang="ko-KR" sz="1200" dirty="0"/>
              <a:t>alert("</a:t>
            </a:r>
            <a:r>
              <a:rPr lang="ko-KR" altLang="en-US" sz="1200" dirty="0" err="1"/>
              <a:t>로그인에</a:t>
            </a:r>
            <a:r>
              <a:rPr lang="ko-KR" altLang="en-US" sz="1200" dirty="0"/>
              <a:t> 실패하였습니다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 err="1"/>
              <a:t>location.href</a:t>
            </a:r>
            <a:r>
              <a:rPr lang="en-US" altLang="ko-KR" sz="1200" dirty="0"/>
              <a:t>="./</a:t>
            </a:r>
            <a:r>
              <a:rPr lang="en-US" altLang="ko-KR" sz="1200" dirty="0" err="1"/>
              <a:t>sessionLoginForm.jsp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//</a:t>
            </a:r>
            <a:r>
              <a:rPr lang="en-US" altLang="ko-KR" sz="1200" dirty="0" err="1"/>
              <a:t>history.go</a:t>
            </a:r>
            <a:r>
              <a:rPr lang="en-US" altLang="ko-KR" sz="1200" dirty="0"/>
              <a:t>(-1);</a:t>
            </a:r>
          </a:p>
          <a:p>
            <a:r>
              <a:rPr lang="en-US" altLang="ko-KR" sz="1200" dirty="0"/>
              <a:t>&lt;/script&gt;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%&gt;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29513"/>
            <a:ext cx="4695825" cy="1962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00635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chapter10\member\</a:t>
            </a:r>
            <a:r>
              <a:rPr lang="en-US" altLang="ko-KR" dirty="0" err="1"/>
              <a:t>sessionLoginCheck.jsp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980728"/>
            <a:ext cx="5451685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 = "text/html; charset=UTF-8" %&gt;</a:t>
            </a:r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    String </a:t>
            </a:r>
            <a:r>
              <a:rPr lang="en-US" altLang="ko-KR" sz="1400" dirty="0" err="1"/>
              <a:t>memberId</a:t>
            </a:r>
            <a:r>
              <a:rPr lang="en-US" altLang="ko-KR" sz="1400" dirty="0"/>
              <a:t> = (String)</a:t>
            </a:r>
            <a:r>
              <a:rPr lang="en-US" altLang="ko-KR" sz="1400" dirty="0" err="1"/>
              <a:t>session.getAttribute</a:t>
            </a:r>
            <a:r>
              <a:rPr lang="en-US" altLang="ko-KR" sz="1400" dirty="0"/>
              <a:t>("MEMBERID");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 login = </a:t>
            </a:r>
            <a:r>
              <a:rPr lang="en-US" altLang="ko-KR" sz="1400" dirty="0" err="1"/>
              <a:t>memberId</a:t>
            </a:r>
            <a:r>
              <a:rPr lang="en-US" altLang="ko-KR" sz="1400" dirty="0"/>
              <a:t> == null ? false : true;</a:t>
            </a:r>
          </a:p>
          <a:p>
            <a:r>
              <a:rPr lang="en-US" altLang="ko-KR" sz="1400" dirty="0"/>
              <a:t>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ko-KR" altLang="en-US" sz="1400" dirty="0" err="1"/>
              <a:t>로그인여부</a:t>
            </a:r>
            <a:r>
              <a:rPr lang="ko-KR" altLang="en-US" sz="1400" dirty="0"/>
              <a:t> 검사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    if (login) {</a:t>
            </a:r>
          </a:p>
          <a:p>
            <a:r>
              <a:rPr lang="en-US" altLang="ko-KR" sz="1400" dirty="0"/>
              <a:t>%&gt;</a:t>
            </a:r>
          </a:p>
          <a:p>
            <a:r>
              <a:rPr lang="ko-KR" altLang="en-US" sz="1400" dirty="0"/>
              <a:t>아이디 </a:t>
            </a:r>
            <a:r>
              <a:rPr lang="en-US" altLang="ko-KR" sz="1400" dirty="0"/>
              <a:t>"&lt;%= </a:t>
            </a:r>
            <a:r>
              <a:rPr lang="en-US" altLang="ko-KR" sz="1400" dirty="0" err="1"/>
              <a:t>memberId</a:t>
            </a:r>
            <a:r>
              <a:rPr lang="en-US" altLang="ko-KR" sz="1400" dirty="0"/>
              <a:t> %&gt;"</a:t>
            </a:r>
            <a:r>
              <a:rPr lang="ko-KR" altLang="en-US" sz="1400" dirty="0"/>
              <a:t>로 로그인 한 상태</a:t>
            </a:r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    } else {</a:t>
            </a:r>
          </a:p>
          <a:p>
            <a:r>
              <a:rPr lang="en-US" altLang="ko-KR" sz="1400" dirty="0"/>
              <a:t>%&gt;</a:t>
            </a:r>
          </a:p>
          <a:p>
            <a:r>
              <a:rPr lang="ko-KR" altLang="en-US" sz="1400" dirty="0"/>
              <a:t>로그인하지 않은 상태</a:t>
            </a:r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%&gt;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825397"/>
            <a:ext cx="4962525" cy="1895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395536" y="6021288"/>
            <a:ext cx="812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session </a:t>
            </a:r>
            <a:r>
              <a:rPr lang="ko-KR" altLang="en-US" dirty="0" smtClean="0"/>
              <a:t>기본 객체에 로그인 상태를 위한 속성의 존재 여부에 따라 로그인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상태를 판단할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10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세션</a:t>
            </a:r>
            <a:r>
              <a:rPr lang="en-US" altLang="ko-KR" dirty="0" smtClean="0"/>
              <a:t>: session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en-US" altLang="ko-KR" dirty="0" smtClean="0"/>
              <a:t>session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r>
              <a:rPr lang="ko-KR" altLang="en-US" dirty="0" smtClean="0"/>
              <a:t>세션 종료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유효 시간</a:t>
            </a:r>
            <a:endParaRPr lang="en-US" altLang="ko-KR" dirty="0" smtClean="0"/>
          </a:p>
          <a:p>
            <a:r>
              <a:rPr lang="ko-KR" altLang="en-US" dirty="0"/>
              <a:t>세션을 사용한 로그인 처리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chapter10\member\</a:t>
            </a:r>
            <a:r>
              <a:rPr lang="en-US" altLang="ko-KR" dirty="0" err="1"/>
              <a:t>sessionLogout.jsp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5619359" cy="3077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charset=UTF-8" %&gt;</a:t>
            </a:r>
          </a:p>
          <a:p>
            <a:r>
              <a:rPr lang="en-US" altLang="ko-KR" sz="1600" dirty="0"/>
              <a:t>&lt;%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session.invalidate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%&gt;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</a:t>
            </a:r>
            <a:r>
              <a:rPr lang="ko-KR" altLang="en-US" sz="1600" dirty="0"/>
              <a:t>로그아웃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로그아웃하였습니다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01" y="3717032"/>
            <a:ext cx="5543550" cy="1133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86558" y="5013176"/>
            <a:ext cx="90697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session.invalidate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메서드를 호출하지 않고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session.removeAttribute</a:t>
            </a:r>
            <a:r>
              <a:rPr lang="en-US" altLang="ko-KR" dirty="0" smtClean="0"/>
              <a:t>(“MEMBERID”)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를 통해 로그인 상태를 보관할 때 사용한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객체를 모두 삭제해도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로그아웃한</a:t>
            </a:r>
            <a:r>
              <a:rPr lang="ko-KR" altLang="en-US" dirty="0" smtClean="0"/>
              <a:t> 효과를 낼 수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로그인할 때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객체에 추가하는 속성이 늘어나면 로그아웃 코드도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함께 변경해야 하므로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session.invalidate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메서드를 사용하는 것이 좋음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208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기본 객체에 저장될 값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필요한 값을 개별 속성으로 저장하는 것 보다는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유지 보수 불편함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신규 속성 </a:t>
            </a:r>
            <a:r>
              <a:rPr lang="ko-KR" altLang="en-US" dirty="0" err="1" smtClean="0"/>
              <a:t>추가시</a:t>
            </a:r>
            <a:r>
              <a:rPr lang="ko-KR" altLang="en-US" dirty="0" smtClean="0"/>
              <a:t> 변경할 코드 증가 등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속성을 하나로 묶은 자바 클래스를 작성해서 저장하는 것이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유지 보수 편리함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45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126055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서버 세션을 사용하면 클라이언트의 상태를 저장할 수 있음</a:t>
            </a:r>
            <a:endParaRPr lang="en-US" altLang="ko-KR" dirty="0" smtClean="0"/>
          </a:p>
          <a:p>
            <a:r>
              <a:rPr lang="ko-KR" altLang="en-US" dirty="0" smtClean="0"/>
              <a:t>쿠키와의 차이점은 세션은 웹 브라우저가 아닌 서버에 값을 저장한다는 점</a:t>
            </a:r>
            <a:endParaRPr lang="en-US" altLang="ko-KR" dirty="0" smtClean="0"/>
          </a:p>
          <a:p>
            <a:r>
              <a:rPr lang="ko-KR" altLang="en-US" dirty="0" smtClean="0"/>
              <a:t>웹 컨테이너에서 클라이언트의 정보를 보관 및 상태를 유지할 때 사용</a:t>
            </a:r>
            <a:endParaRPr lang="en-US" dirty="0" smtClean="0"/>
          </a:p>
          <a:p>
            <a:r>
              <a:rPr lang="ko-KR" altLang="en-US" dirty="0" smtClean="0"/>
              <a:t>로그인한 사용자 정보를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유지하기 위한 목적</a:t>
            </a:r>
            <a:endParaRPr lang="en-US" altLang="ko-KR" dirty="0" smtClean="0"/>
          </a:p>
          <a:p>
            <a:r>
              <a:rPr lang="ko-KR" altLang="en-US" dirty="0" smtClean="0"/>
              <a:t>클라이언트마다 세션이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smtClean="0"/>
              <a:t>웹 브라우저에 정보 보관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: </a:t>
            </a:r>
            <a:r>
              <a:rPr lang="ko-KR" altLang="en-US" dirty="0" smtClean="0"/>
              <a:t>쿠키</a:t>
            </a:r>
            <a:endParaRPr lang="en-US" altLang="ko-KR" dirty="0" smtClean="0"/>
          </a:p>
          <a:p>
            <a:r>
              <a:rPr lang="ko-KR" altLang="en-US" dirty="0" smtClean="0"/>
              <a:t>웹 컨테이너에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 보관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: </a:t>
            </a:r>
            <a:r>
              <a:rPr lang="ko-KR" altLang="en-US" dirty="0" smtClean="0"/>
              <a:t>세션</a:t>
            </a:r>
            <a:endParaRPr lang="ko-KR" altLang="en-US" dirty="0"/>
          </a:p>
        </p:txBody>
      </p:sp>
      <p:pic>
        <p:nvPicPr>
          <p:cNvPr id="1026" name="Picture 2" descr="fig10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1959" y="3212976"/>
            <a:ext cx="4625921" cy="2664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fig10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318" y="1052736"/>
            <a:ext cx="5126021" cy="2952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39752" y="162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실행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9752" y="2494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실행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3421" y="2420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실행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3421" y="32862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실행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13" name="구부러진 연결선 12"/>
          <p:cNvCxnSpPr/>
          <p:nvPr/>
        </p:nvCxnSpPr>
        <p:spPr>
          <a:xfrm>
            <a:off x="1259632" y="1279331"/>
            <a:ext cx="3384376" cy="349469"/>
          </a:xfrm>
          <a:prstGeom prst="curvedConnector3">
            <a:avLst>
              <a:gd name="adj1" fmla="val 76758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03474" y="1316631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accent5"/>
                </a:solidFill>
              </a:rPr>
              <a:t>웹브라우저</a:t>
            </a:r>
            <a:r>
              <a:rPr lang="en-US" altLang="ko-KR" dirty="0" smtClean="0">
                <a:solidFill>
                  <a:schemeClr val="accent5"/>
                </a:solidFill>
              </a:rPr>
              <a:t>1</a:t>
            </a:r>
            <a:r>
              <a:rPr lang="ko-KR" altLang="en-US" dirty="0" smtClean="0">
                <a:solidFill>
                  <a:schemeClr val="accent5"/>
                </a:solidFill>
              </a:rPr>
              <a:t>과 관련된 세션</a:t>
            </a:r>
            <a:r>
              <a:rPr lang="en-US" altLang="ko-KR" dirty="0" smtClean="0">
                <a:solidFill>
                  <a:schemeClr val="accent5"/>
                </a:solidFill>
              </a:rPr>
              <a:t>1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17" name="구부러진 연결선 16"/>
          <p:cNvCxnSpPr/>
          <p:nvPr/>
        </p:nvCxnSpPr>
        <p:spPr>
          <a:xfrm flipV="1">
            <a:off x="1243826" y="3671610"/>
            <a:ext cx="3112150" cy="57163"/>
          </a:xfrm>
          <a:prstGeom prst="curvedConnector3">
            <a:avLst>
              <a:gd name="adj1" fmla="val 7712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35896" y="3655595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accent2"/>
                </a:solidFill>
              </a:rPr>
              <a:t>웹브라우저</a:t>
            </a:r>
            <a:r>
              <a:rPr lang="en-US" altLang="ko-KR" dirty="0" smtClean="0">
                <a:solidFill>
                  <a:schemeClr val="accent2"/>
                </a:solidFill>
              </a:rPr>
              <a:t>2</a:t>
            </a:r>
            <a:r>
              <a:rPr lang="ko-KR" altLang="en-US" dirty="0" smtClean="0">
                <a:solidFill>
                  <a:schemeClr val="accent2"/>
                </a:solidFill>
              </a:rPr>
              <a:t>과 관련된 세션</a:t>
            </a:r>
            <a:r>
              <a:rPr lang="en-US" altLang="ko-KR" dirty="0" smtClean="0">
                <a:solidFill>
                  <a:schemeClr val="accent2"/>
                </a:solidFill>
              </a:rPr>
              <a:t>2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5652120" y="1998132"/>
            <a:ext cx="2736304" cy="1142836"/>
          </a:xfrm>
          <a:prstGeom prst="wedgeRoundRectCallout">
            <a:avLst>
              <a:gd name="adj1" fmla="val -58427"/>
              <a:gd name="adj2" fmla="val 71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같은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페이지라도 웹 브라우저에 따라 서로 다른 세션을 사용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0318" y="4365104"/>
            <a:ext cx="85651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 브라우저마다 세션이 따로 존재하기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세션은 웹 브라우저와 관련된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정보를 저장하기에 알맞은 장소임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쿠키가 클라이언트 측의 데이터 보관소라면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세션은 </a:t>
            </a:r>
            <a:r>
              <a:rPr lang="ko-KR" altLang="en-US" dirty="0" err="1" smtClean="0"/>
              <a:t>서버측의</a:t>
            </a:r>
            <a:r>
              <a:rPr lang="ko-KR" altLang="en-US" dirty="0" smtClean="0"/>
              <a:t> 데이터 보관소임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쿠키와 마찬가지로 세션도 생성을 해야만 정보를 저장할 수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일단 세션을 생성하면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객체를 통해서 세션을 사용할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57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세션과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7412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속성 값을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세션이 존재하지 않을 경우 세션이 생성되고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세션이 존재할 경우 이미 생성된 세션을 사용</a:t>
            </a:r>
            <a:endParaRPr lang="en-US" altLang="ko-KR" dirty="0" smtClean="0"/>
          </a:p>
          <a:p>
            <a:r>
              <a:rPr lang="en-US" altLang="ko-KR" dirty="0" smtClean="0"/>
              <a:t>session </a:t>
            </a:r>
            <a:r>
              <a:rPr lang="ko-KR" altLang="en-US" dirty="0" smtClean="0"/>
              <a:t>기본 객체를 이용해서 세션에 접근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session</a:t>
            </a:r>
            <a:r>
              <a:rPr lang="ko-KR" altLang="en-US" dirty="0" smtClean="0"/>
              <a:t>의 기본 값은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하지 않는 이상 항상 세션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속성 이용해서 클라이언트 관련 정보 저장</a:t>
            </a:r>
            <a:endParaRPr lang="en-US" altLang="ko-KR" dirty="0" smtClean="0"/>
          </a:p>
          <a:p>
            <a:r>
              <a:rPr lang="ko-KR" altLang="en-US" dirty="0" smtClean="0"/>
              <a:t>세션이 생성되면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객체를 통해서 세션을 사용할 수 있음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42976" y="3286124"/>
            <a:ext cx="600077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 = ... %&gt;</a:t>
            </a:r>
            <a:endParaRPr lang="ko-KR" altLang="en-US" dirty="0" smtClean="0"/>
          </a:p>
          <a:p>
            <a:r>
              <a:rPr lang="en-US" dirty="0" smtClean="0"/>
              <a:t>&lt;%@ page </a:t>
            </a:r>
            <a:r>
              <a:rPr lang="en-US" b="1" dirty="0" smtClean="0"/>
              <a:t>session = "true"</a:t>
            </a:r>
            <a:r>
              <a:rPr lang="en-US" dirty="0" smtClean="0"/>
              <a:t> %&gt;</a:t>
            </a:r>
            <a:endParaRPr lang="ko-KR" altLang="en-US" dirty="0" smtClean="0"/>
          </a:p>
          <a:p>
            <a:r>
              <a:rPr lang="en-US" dirty="0" smtClean="0"/>
              <a:t>&lt;%</a:t>
            </a:r>
            <a:endParaRPr lang="ko-KR" altLang="en-US" dirty="0" smtClean="0"/>
          </a:p>
          <a:p>
            <a:r>
              <a:rPr lang="en-US" dirty="0" smtClean="0"/>
              <a:t>    ...</a:t>
            </a:r>
            <a:endParaRPr lang="ko-KR" alt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session.setAttribute</a:t>
            </a:r>
            <a:r>
              <a:rPr lang="en-US" dirty="0" smtClean="0"/>
              <a:t>("</a:t>
            </a:r>
            <a:r>
              <a:rPr lang="en-US" dirty="0" err="1" smtClean="0"/>
              <a:t>userInfo</a:t>
            </a:r>
            <a:r>
              <a:rPr lang="en-US" dirty="0" smtClean="0"/>
              <a:t>", </a:t>
            </a:r>
            <a:r>
              <a:rPr lang="en-US" dirty="0" err="1" smtClean="0"/>
              <a:t>userInfo</a:t>
            </a:r>
            <a:r>
              <a:rPr lang="en-US" dirty="0" smtClean="0"/>
              <a:t>);</a:t>
            </a:r>
            <a:endParaRPr lang="ko-KR" altLang="en-US" dirty="0" smtClean="0"/>
          </a:p>
          <a:p>
            <a:r>
              <a:rPr lang="en-US" dirty="0" smtClean="0"/>
              <a:t>    ...</a:t>
            </a:r>
            <a:endParaRPr lang="ko-KR" altLang="en-US" dirty="0" smtClean="0"/>
          </a:p>
          <a:p>
            <a:r>
              <a:rPr lang="en-US" dirty="0" smtClean="0"/>
              <a:t>%&gt;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34" y="1052735"/>
            <a:ext cx="6919862" cy="5177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877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1052736"/>
            <a:ext cx="8643998" cy="4010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9517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58614"/>
            <a:ext cx="8643998" cy="58259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기본 객체가 제공하는 세션 정보 관련 메서드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174593"/>
              </p:ext>
            </p:extLst>
          </p:nvPr>
        </p:nvGraphicFramePr>
        <p:xfrm>
          <a:off x="457200" y="784101"/>
          <a:ext cx="8229600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6">
                  <a:extLst>
                    <a:ext uri="{9D8B030D-6E8A-4147-A177-3AD203B41FA5}">
                      <a16:colId xmlns:a16="http://schemas.microsoft.com/office/drawing/2014/main" val="39148265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986907962"/>
                    </a:ext>
                  </a:extLst>
                </a:gridCol>
                <a:gridCol w="4474840">
                  <a:extLst>
                    <a:ext uri="{9D8B030D-6E8A-4147-A177-3AD203B41FA5}">
                      <a16:colId xmlns:a16="http://schemas.microsoft.com/office/drawing/2014/main" val="2990000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메서드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리턴 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2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getId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세션의 고유</a:t>
                      </a:r>
                      <a:r>
                        <a:rPr lang="en-US" altLang="ko-KR" sz="1400" dirty="0" smtClean="0"/>
                        <a:t> ID</a:t>
                      </a:r>
                      <a:r>
                        <a:rPr lang="ko-KR" altLang="en-US" sz="1400" dirty="0" smtClean="0"/>
                        <a:t>를 구함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세션</a:t>
                      </a:r>
                      <a:r>
                        <a:rPr lang="en-US" altLang="ko-KR" sz="1400" dirty="0" smtClean="0"/>
                        <a:t>ID)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9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getCreationTime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세션이 생성된 시간을 구함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시간은 </a:t>
                      </a:r>
                      <a:r>
                        <a:rPr lang="en-US" altLang="ko-KR" sz="1400" dirty="0" smtClean="0"/>
                        <a:t>1970</a:t>
                      </a:r>
                      <a:r>
                        <a:rPr lang="ko-KR" altLang="en-US" sz="1400" dirty="0" smtClean="0"/>
                        <a:t>년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일 이후 흘러간 시간을 의미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단위는 </a:t>
                      </a:r>
                      <a:r>
                        <a:rPr lang="en-US" altLang="ko-KR" sz="1400" dirty="0" smtClean="0"/>
                        <a:t>1/1000</a:t>
                      </a:r>
                      <a:r>
                        <a:rPr lang="ko-KR" altLang="en-US" sz="1400" dirty="0" smtClean="0"/>
                        <a:t>초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80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GetLastAccesedTime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웹 브라우저가 가장 마지막에 세션에 접근한 시간을 구함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시간은 </a:t>
                      </a:r>
                      <a:r>
                        <a:rPr lang="en-US" altLang="ko-KR" sz="1400" dirty="0" smtClean="0"/>
                        <a:t>1970</a:t>
                      </a:r>
                      <a:r>
                        <a:rPr lang="ko-KR" altLang="en-US" sz="1400" dirty="0" smtClean="0"/>
                        <a:t>년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일 이후 흘러간 시간을 의미하며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단위는 </a:t>
                      </a:r>
                      <a:r>
                        <a:rPr lang="en-US" altLang="ko-KR" sz="1400" dirty="0" smtClean="0"/>
                        <a:t>1/1000</a:t>
                      </a:r>
                      <a:r>
                        <a:rPr lang="ko-KR" altLang="en-US" sz="1400" dirty="0" smtClean="0"/>
                        <a:t>초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8001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924944"/>
            <a:ext cx="86789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 브라우저마다 별도의 세션을 갖음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각 세션을 구분하기 위해 세션마다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고유</a:t>
            </a:r>
            <a:r>
              <a:rPr lang="en-US" altLang="ko-KR" dirty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할당하는데 그 아이디를 세션</a:t>
            </a:r>
            <a:r>
              <a:rPr lang="en-US" altLang="ko-KR" dirty="0" smtClean="0"/>
              <a:t>ID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 서버는 웹 브라우저에 세션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전송함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 브라우저는 웹 서버에 연결할 때마다 매번 세션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보내서 웹 서버가 어떤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세션을 사용할지 판단할 수 있게 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 서버는 세션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이용해서 웹 브라우저를 위한 세션을 찾으므로 웹 서버와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웹 브라우저는 세션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공유할 수 있는 방법이 필요함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공유하기 위해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사용하는 것이 쿠키임</a:t>
            </a:r>
            <a:endParaRPr lang="en-US" altLang="ko-KR" dirty="0"/>
          </a:p>
          <a:p>
            <a:r>
              <a:rPr lang="en-US" altLang="ko-KR" dirty="0" smtClean="0"/>
              <a:t>* JSESSIONID </a:t>
            </a:r>
            <a:r>
              <a:rPr lang="ko-KR" altLang="en-US" dirty="0" smtClean="0"/>
              <a:t>쿠키가 세션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공유할 때 사용하는 쿠키임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20328" b="20611"/>
          <a:stretch/>
        </p:blipFill>
        <p:spPr>
          <a:xfrm>
            <a:off x="611560" y="5510267"/>
            <a:ext cx="6174125" cy="115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4627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7502"/>
            <a:ext cx="8643998" cy="582594"/>
          </a:xfrm>
        </p:spPr>
        <p:txBody>
          <a:bodyPr/>
          <a:lstStyle/>
          <a:p>
            <a:r>
              <a:rPr lang="en-US" altLang="ko-KR" dirty="0"/>
              <a:t>chapter10\</a:t>
            </a:r>
            <a:r>
              <a:rPr lang="en-US" altLang="ko-KR" dirty="0" err="1"/>
              <a:t>sessionInfo.jsp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677009"/>
            <a:ext cx="6797117" cy="6093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300" dirty="0"/>
              <a:t>&lt;%@ page </a:t>
            </a:r>
            <a:r>
              <a:rPr lang="en-US" altLang="ko-KR" sz="1300" dirty="0" err="1"/>
              <a:t>contentType</a:t>
            </a:r>
            <a:r>
              <a:rPr lang="en-US" altLang="ko-KR" sz="1300" dirty="0"/>
              <a:t> = "text/html; charset=UTF-8" %&gt;</a:t>
            </a:r>
          </a:p>
          <a:p>
            <a:r>
              <a:rPr lang="en-US" altLang="ko-KR" sz="1300" dirty="0"/>
              <a:t>&lt;%@ page session = "true" %&gt;</a:t>
            </a:r>
          </a:p>
          <a:p>
            <a:r>
              <a:rPr lang="en-US" altLang="ko-KR" sz="1300" dirty="0"/>
              <a:t>&lt;%@ page import = "</a:t>
            </a:r>
            <a:r>
              <a:rPr lang="en-US" altLang="ko-KR" sz="1300" dirty="0" err="1"/>
              <a:t>java.util.Date</a:t>
            </a:r>
            <a:r>
              <a:rPr lang="en-US" altLang="ko-KR" sz="1300" dirty="0"/>
              <a:t>" %&gt;</a:t>
            </a:r>
          </a:p>
          <a:p>
            <a:r>
              <a:rPr lang="en-US" altLang="ko-KR" sz="1300" dirty="0"/>
              <a:t>&lt;%@ page import = "</a:t>
            </a:r>
            <a:r>
              <a:rPr lang="en-US" altLang="ko-KR" sz="1300" dirty="0" err="1"/>
              <a:t>java.text.SimpleDateFormat</a:t>
            </a:r>
            <a:r>
              <a:rPr lang="en-US" altLang="ko-KR" sz="1300" dirty="0"/>
              <a:t>" %&gt;</a:t>
            </a:r>
          </a:p>
          <a:p>
            <a:r>
              <a:rPr lang="en-US" altLang="ko-KR" sz="1300" dirty="0"/>
              <a:t>&lt;%</a:t>
            </a:r>
          </a:p>
          <a:p>
            <a:r>
              <a:rPr lang="en-US" altLang="ko-KR" sz="1300" dirty="0"/>
              <a:t>	//long </a:t>
            </a:r>
            <a:r>
              <a:rPr lang="ko-KR" altLang="en-US" sz="1300" dirty="0"/>
              <a:t>타입의 시간 값을 저장하기 위해 사용하는 </a:t>
            </a:r>
            <a:r>
              <a:rPr lang="en-US" altLang="ko-KR" sz="1300" dirty="0"/>
              <a:t>Date </a:t>
            </a:r>
            <a:r>
              <a:rPr lang="ko-KR" altLang="en-US" sz="1300" dirty="0"/>
              <a:t>객체를 생성</a:t>
            </a:r>
          </a:p>
          <a:p>
            <a:r>
              <a:rPr lang="ko-KR" altLang="en-US" sz="1300" dirty="0"/>
              <a:t>	</a:t>
            </a:r>
            <a:r>
              <a:rPr lang="en-US" altLang="ko-KR" sz="1300" dirty="0"/>
              <a:t>Date time = new Date();</a:t>
            </a:r>
          </a:p>
          <a:p>
            <a:r>
              <a:rPr lang="en-US" altLang="ko-KR" sz="1300" dirty="0"/>
              <a:t>	//Date </a:t>
            </a:r>
            <a:r>
              <a:rPr lang="ko-KR" altLang="en-US" sz="1300" dirty="0"/>
              <a:t>객체의 시간 값을 지정한 양식으로 출력하기 위해 </a:t>
            </a:r>
            <a:r>
              <a:rPr lang="en-US" altLang="ko-KR" sz="1300" dirty="0" err="1"/>
              <a:t>SimpleDateFormat</a:t>
            </a:r>
            <a:endParaRPr lang="en-US" altLang="ko-KR" sz="1300" dirty="0"/>
          </a:p>
          <a:p>
            <a:r>
              <a:rPr lang="en-US" altLang="ko-KR" sz="1300" dirty="0"/>
              <a:t>	//</a:t>
            </a:r>
            <a:r>
              <a:rPr lang="ko-KR" altLang="en-US" sz="1300" dirty="0"/>
              <a:t>객체를 생성함</a:t>
            </a:r>
          </a:p>
          <a:p>
            <a:r>
              <a:rPr lang="ko-KR" altLang="en-US" sz="1300" dirty="0"/>
              <a:t>	</a:t>
            </a:r>
            <a:r>
              <a:rPr lang="en-US" altLang="ko-KR" sz="1300" dirty="0" err="1"/>
              <a:t>SimpleDateFormat</a:t>
            </a:r>
            <a:r>
              <a:rPr lang="en-US" altLang="ko-KR" sz="1300" dirty="0"/>
              <a:t> formatter = </a:t>
            </a:r>
          </a:p>
          <a:p>
            <a:r>
              <a:rPr lang="en-US" altLang="ko-KR" sz="1300" dirty="0"/>
              <a:t>	    new </a:t>
            </a:r>
            <a:r>
              <a:rPr lang="en-US" altLang="ko-KR" sz="1300" dirty="0" err="1"/>
              <a:t>SimpleDateFormat</a:t>
            </a:r>
            <a:r>
              <a:rPr lang="en-US" altLang="ko-KR" sz="1300" dirty="0"/>
              <a:t>("</a:t>
            </a:r>
            <a:r>
              <a:rPr lang="en-US" altLang="ko-KR" sz="1300" dirty="0" err="1"/>
              <a:t>yyyy</a:t>
            </a:r>
            <a:r>
              <a:rPr lang="en-US" altLang="ko-KR" sz="1300" dirty="0"/>
              <a:t>-MM-</a:t>
            </a:r>
            <a:r>
              <a:rPr lang="en-US" altLang="ko-KR" sz="1300" dirty="0" err="1"/>
              <a:t>dd</a:t>
            </a:r>
            <a:r>
              <a:rPr lang="en-US" altLang="ko-KR" sz="1300" dirty="0"/>
              <a:t> </a:t>
            </a:r>
            <a:r>
              <a:rPr lang="en-US" altLang="ko-KR" sz="1300" dirty="0" err="1"/>
              <a:t>HH:mm:ss</a:t>
            </a:r>
            <a:r>
              <a:rPr lang="en-US" altLang="ko-KR" sz="1300" dirty="0"/>
              <a:t>");</a:t>
            </a:r>
          </a:p>
          <a:p>
            <a:r>
              <a:rPr lang="en-US" altLang="ko-KR" sz="1300" dirty="0"/>
              <a:t>%&gt;</a:t>
            </a:r>
          </a:p>
          <a:p>
            <a:r>
              <a:rPr lang="en-US" altLang="ko-KR" sz="1300" dirty="0"/>
              <a:t>&lt;html&gt;</a:t>
            </a:r>
          </a:p>
          <a:p>
            <a:r>
              <a:rPr lang="en-US" altLang="ko-KR" sz="1300" dirty="0"/>
              <a:t>&lt;head&gt;&lt;title&gt;</a:t>
            </a:r>
            <a:r>
              <a:rPr lang="ko-KR" altLang="en-US" sz="1300" dirty="0" err="1"/>
              <a:t>세션정보</a:t>
            </a:r>
            <a:r>
              <a:rPr lang="en-US" altLang="ko-KR" sz="1300" dirty="0"/>
              <a:t>&lt;/title&gt;&lt;/head&gt;</a:t>
            </a:r>
          </a:p>
          <a:p>
            <a:r>
              <a:rPr lang="en-US" altLang="ko-KR" sz="1300" dirty="0"/>
              <a:t>&lt;body&gt;</a:t>
            </a:r>
          </a:p>
          <a:p>
            <a:r>
              <a:rPr lang="en-US" altLang="ko-KR" sz="1300" dirty="0"/>
              <a:t>&lt;!-- </a:t>
            </a:r>
            <a:r>
              <a:rPr lang="ko-KR" altLang="en-US" sz="1300" dirty="0"/>
              <a:t>세션 </a:t>
            </a:r>
            <a:r>
              <a:rPr lang="en-US" altLang="ko-KR" sz="1300" dirty="0"/>
              <a:t>ID</a:t>
            </a:r>
            <a:r>
              <a:rPr lang="ko-KR" altLang="en-US" sz="1300" dirty="0"/>
              <a:t>를 출력 </a:t>
            </a:r>
            <a:r>
              <a:rPr lang="en-US" altLang="ko-KR" sz="1300" dirty="0"/>
              <a:t>--&gt;</a:t>
            </a:r>
          </a:p>
          <a:p>
            <a:r>
              <a:rPr lang="ko-KR" altLang="en-US" sz="1300" dirty="0"/>
              <a:t>세션</a:t>
            </a:r>
            <a:r>
              <a:rPr lang="en-US" altLang="ko-KR" sz="1300" dirty="0"/>
              <a:t>ID: &lt;%= </a:t>
            </a:r>
            <a:r>
              <a:rPr lang="en-US" altLang="ko-KR" sz="1300" dirty="0" err="1"/>
              <a:t>session.getId</a:t>
            </a:r>
            <a:r>
              <a:rPr lang="en-US" altLang="ko-KR" sz="1300" dirty="0"/>
              <a:t>() %&gt; &lt;</a:t>
            </a:r>
            <a:r>
              <a:rPr lang="en-US" altLang="ko-KR" sz="1300" dirty="0" err="1"/>
              <a:t>br</a:t>
            </a:r>
            <a:r>
              <a:rPr lang="en-US" altLang="ko-KR" sz="1300" dirty="0"/>
              <a:t>&gt;</a:t>
            </a:r>
          </a:p>
          <a:p>
            <a:r>
              <a:rPr lang="en-US" altLang="ko-KR" sz="1300" dirty="0"/>
              <a:t>&lt;%</a:t>
            </a:r>
          </a:p>
          <a:p>
            <a:r>
              <a:rPr lang="en-US" altLang="ko-KR" sz="1300" dirty="0"/>
              <a:t>	//</a:t>
            </a:r>
            <a:r>
              <a:rPr lang="ko-KR" altLang="en-US" sz="1300" dirty="0"/>
              <a:t>세션의 생성 시간을 </a:t>
            </a:r>
            <a:r>
              <a:rPr lang="en-US" altLang="ko-KR" sz="1300" dirty="0"/>
              <a:t>Date </a:t>
            </a:r>
            <a:r>
              <a:rPr lang="ko-KR" altLang="en-US" sz="1300" dirty="0"/>
              <a:t>객체인 </a:t>
            </a:r>
            <a:r>
              <a:rPr lang="en-US" altLang="ko-KR" sz="1300" dirty="0"/>
              <a:t>time</a:t>
            </a:r>
            <a:r>
              <a:rPr lang="ko-KR" altLang="en-US" sz="1300" dirty="0"/>
              <a:t>에 저장</a:t>
            </a:r>
          </a:p>
          <a:p>
            <a:r>
              <a:rPr lang="ko-KR" altLang="en-US" sz="1300" dirty="0"/>
              <a:t>	</a:t>
            </a:r>
            <a:r>
              <a:rPr lang="en-US" altLang="ko-KR" sz="1300" dirty="0" err="1"/>
              <a:t>time.setTime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session.getCreationTime</a:t>
            </a:r>
            <a:r>
              <a:rPr lang="en-US" altLang="ko-KR" sz="1300" dirty="0"/>
              <a:t>());</a:t>
            </a:r>
          </a:p>
          <a:p>
            <a:r>
              <a:rPr lang="en-US" altLang="ko-KR" sz="1300" dirty="0"/>
              <a:t>%&gt;</a:t>
            </a:r>
          </a:p>
          <a:p>
            <a:r>
              <a:rPr lang="en-US" altLang="ko-KR" sz="1300" dirty="0"/>
              <a:t>&lt;!-- </a:t>
            </a:r>
            <a:r>
              <a:rPr lang="ko-KR" altLang="en-US" sz="1300" dirty="0"/>
              <a:t>세션의 생성 시간을 출력 </a:t>
            </a:r>
            <a:r>
              <a:rPr lang="en-US" altLang="ko-KR" sz="1300" dirty="0"/>
              <a:t>--&gt;</a:t>
            </a:r>
          </a:p>
          <a:p>
            <a:r>
              <a:rPr lang="ko-KR" altLang="en-US" sz="1300" dirty="0"/>
              <a:t>세션생성시간</a:t>
            </a:r>
            <a:r>
              <a:rPr lang="en-US" altLang="ko-KR" sz="1300" dirty="0"/>
              <a:t>: &lt;%= </a:t>
            </a:r>
            <a:r>
              <a:rPr lang="en-US" altLang="ko-KR" sz="1300" dirty="0" err="1"/>
              <a:t>formatter.format</a:t>
            </a:r>
            <a:r>
              <a:rPr lang="en-US" altLang="ko-KR" sz="1300" dirty="0"/>
              <a:t>(time) %&gt; &lt;</a:t>
            </a:r>
            <a:r>
              <a:rPr lang="en-US" altLang="ko-KR" sz="1300" dirty="0" err="1"/>
              <a:t>br</a:t>
            </a:r>
            <a:r>
              <a:rPr lang="en-US" altLang="ko-KR" sz="1300" dirty="0"/>
              <a:t>&gt;</a:t>
            </a:r>
          </a:p>
          <a:p>
            <a:r>
              <a:rPr lang="en-US" altLang="ko-KR" sz="1300" dirty="0"/>
              <a:t>&lt;%</a:t>
            </a:r>
          </a:p>
          <a:p>
            <a:r>
              <a:rPr lang="en-US" altLang="ko-KR" sz="1300" dirty="0"/>
              <a:t>	</a:t>
            </a:r>
            <a:r>
              <a:rPr lang="en-US" altLang="ko-KR" sz="1300" dirty="0" err="1"/>
              <a:t>time.setTime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session.getLastAccessedTime</a:t>
            </a:r>
            <a:r>
              <a:rPr lang="en-US" altLang="ko-KR" sz="1300" dirty="0"/>
              <a:t>());</a:t>
            </a:r>
          </a:p>
          <a:p>
            <a:r>
              <a:rPr lang="en-US" altLang="ko-KR" sz="1300" dirty="0"/>
              <a:t>%&gt;</a:t>
            </a:r>
          </a:p>
          <a:p>
            <a:r>
              <a:rPr lang="en-US" altLang="ko-KR" sz="1300" dirty="0"/>
              <a:t>&lt;!-- </a:t>
            </a:r>
            <a:r>
              <a:rPr lang="ko-KR" altLang="en-US" sz="1300" dirty="0"/>
              <a:t>세션의 마지막 접근 시간을 출력 </a:t>
            </a:r>
            <a:r>
              <a:rPr lang="en-US" altLang="ko-KR" sz="1300" dirty="0"/>
              <a:t>--&gt;</a:t>
            </a:r>
          </a:p>
          <a:p>
            <a:r>
              <a:rPr lang="ko-KR" altLang="en-US" sz="1300" dirty="0"/>
              <a:t>최근접근시간</a:t>
            </a:r>
            <a:r>
              <a:rPr lang="en-US" altLang="ko-KR" sz="1300" dirty="0"/>
              <a:t>: &lt;%= </a:t>
            </a:r>
            <a:r>
              <a:rPr lang="en-US" altLang="ko-KR" sz="1300" dirty="0" err="1"/>
              <a:t>formatter.format</a:t>
            </a:r>
            <a:r>
              <a:rPr lang="en-US" altLang="ko-KR" sz="1300" dirty="0"/>
              <a:t>(time) %&gt;</a:t>
            </a:r>
          </a:p>
          <a:p>
            <a:r>
              <a:rPr lang="en-US" altLang="ko-KR" sz="1300" dirty="0"/>
              <a:t>&lt;/body&gt;</a:t>
            </a:r>
          </a:p>
          <a:p>
            <a:r>
              <a:rPr lang="en-US" altLang="ko-KR" sz="1300" dirty="0"/>
              <a:t>&lt;/html&gt;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916" y="3068960"/>
            <a:ext cx="4057650" cy="1885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모서리가 둥근 사각형 설명선 5"/>
          <p:cNvSpPr/>
          <p:nvPr/>
        </p:nvSpPr>
        <p:spPr>
          <a:xfrm>
            <a:off x="5004048" y="5157192"/>
            <a:ext cx="3744416" cy="1224136"/>
          </a:xfrm>
          <a:prstGeom prst="wedgeRoundRectCallout">
            <a:avLst>
              <a:gd name="adj1" fmla="val -34686"/>
              <a:gd name="adj2" fmla="val -735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세션을 생성한 시간과 현재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객체를 사용한 시간에 차이가 나므로 세션 생성 시간과 최근 세션 접근 시간이 달라짐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283968" y="4581128"/>
            <a:ext cx="648072" cy="72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355976" y="4855418"/>
            <a:ext cx="576064" cy="589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5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1059</Words>
  <Application>Microsoft Office PowerPoint</Application>
  <PresentationFormat>화면 슬라이드 쇼(4:3)</PresentationFormat>
  <Paragraphs>283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HY얕은샘물M</vt:lpstr>
      <vt:lpstr>맑은 고딕</vt:lpstr>
      <vt:lpstr>Arial</vt:lpstr>
      <vt:lpstr>Office 테마</vt:lpstr>
      <vt:lpstr>10장-클라이언트와의 대화 2: 세션</vt:lpstr>
      <vt:lpstr>TOC</vt:lpstr>
      <vt:lpstr>세션(session)이란</vt:lpstr>
      <vt:lpstr>PowerPoint 프레젠테이션</vt:lpstr>
      <vt:lpstr>세션과 session 기본 객체</vt:lpstr>
      <vt:lpstr>PowerPoint 프레젠테이션</vt:lpstr>
      <vt:lpstr>PowerPoint 프레젠테이션</vt:lpstr>
      <vt:lpstr>session 기본 객체가 제공하는 세션 정보 관련 메서드</vt:lpstr>
      <vt:lpstr>chapter10\sessionInfo.jsp</vt:lpstr>
      <vt:lpstr>chapter10\setMemberInfo.jsp</vt:lpstr>
      <vt:lpstr>chapter10\getMemberInfo.jsp</vt:lpstr>
      <vt:lpstr>세션 종료</vt:lpstr>
      <vt:lpstr>chapter10\closeSession.jsp</vt:lpstr>
      <vt:lpstr>세션생성 -&gt; 세션종료 -&gt; 세션생성</vt:lpstr>
      <vt:lpstr>세션 유효 시간 / 타임 아웃</vt:lpstr>
      <vt:lpstr>Session을 사용한 로그인 상태 유지</vt:lpstr>
      <vt:lpstr>chapter10\member\sessionLoginForm.jsp</vt:lpstr>
      <vt:lpstr>chapter10\member\sessionLogin.jsp</vt:lpstr>
      <vt:lpstr>chapter10\member\sessionLoginCheck.jsp</vt:lpstr>
      <vt:lpstr>chapter10\member\sessionLogout.jsp</vt:lpstr>
      <vt:lpstr>session 기본 객체에 저장될 값 타입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standby-06</cp:lastModifiedBy>
  <cp:revision>80</cp:revision>
  <dcterms:created xsi:type="dcterms:W3CDTF">2006-10-05T04:04:58Z</dcterms:created>
  <dcterms:modified xsi:type="dcterms:W3CDTF">2021-04-22T00:54:08Z</dcterms:modified>
</cp:coreProperties>
</file>