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1" r:id="rId9"/>
    <p:sldId id="263" r:id="rId10"/>
    <p:sldId id="264" r:id="rId11"/>
    <p:sldId id="272" r:id="rId12"/>
    <p:sldId id="273" r:id="rId13"/>
    <p:sldId id="265" r:id="rId14"/>
    <p:sldId id="274" r:id="rId15"/>
    <p:sldId id="275" r:id="rId16"/>
    <p:sldId id="266" r:id="rId17"/>
    <p:sldId id="267" r:id="rId18"/>
    <p:sldId id="26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0" r:id="rId29"/>
    <p:sldId id="269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30425"/>
            <a:ext cx="8215370" cy="1470025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표현 언어</a:t>
            </a:r>
            <a:r>
              <a:rPr lang="en-US" altLang="ko-KR" dirty="0" smtClean="0"/>
              <a:t>(Expression Language)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수치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+, -, *, /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div, %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mod</a:t>
            </a:r>
          </a:p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==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, !=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ne</a:t>
            </a:r>
          </a:p>
          <a:p>
            <a:pPr lvl="1"/>
            <a:r>
              <a:rPr lang="en-US" altLang="ko-KR" dirty="0" smtClean="0"/>
              <a:t>&lt;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, &lt;=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le, &gt;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, &gt;=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ge</a:t>
            </a:r>
            <a:endParaRPr lang="en-US" altLang="ko-KR" dirty="0" smtClean="0"/>
          </a:p>
          <a:p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&amp;&amp;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and</a:t>
            </a:r>
          </a:p>
          <a:p>
            <a:pPr lvl="1"/>
            <a:r>
              <a:rPr lang="en-US" altLang="ko-KR" dirty="0" smtClean="0"/>
              <a:t>||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or</a:t>
            </a:r>
          </a:p>
          <a:p>
            <a:pPr lvl="1"/>
            <a:r>
              <a:rPr lang="en-US" altLang="ko-KR" dirty="0" smtClean="0"/>
              <a:t>!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not</a:t>
            </a:r>
          </a:p>
          <a:p>
            <a:r>
              <a:rPr lang="en-US" altLang="ko-KR" dirty="0" smtClean="0"/>
              <a:t>empty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empty &lt;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값이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true</a:t>
            </a:r>
          </a:p>
          <a:p>
            <a:pPr lvl="2"/>
            <a:r>
              <a:rPr lang="ko-KR" altLang="en-US" dirty="0" smtClean="0"/>
              <a:t>값이 빈 문자열</a:t>
            </a:r>
            <a:r>
              <a:rPr lang="en-US" altLang="ko-KR" dirty="0" smtClean="0"/>
              <a:t>("")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true</a:t>
            </a:r>
          </a:p>
          <a:p>
            <a:pPr lvl="2"/>
            <a:r>
              <a:rPr lang="ko-KR" altLang="en-US" dirty="0" smtClean="0"/>
              <a:t>값의 길이가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배열이나 콜렉션이면 </a:t>
            </a:r>
            <a:r>
              <a:rPr lang="en-US" altLang="ko-KR" dirty="0" smtClean="0"/>
              <a:t>true</a:t>
            </a:r>
          </a:p>
          <a:p>
            <a:pPr lvl="2"/>
            <a:r>
              <a:rPr lang="ko-KR" altLang="en-US" dirty="0" smtClean="0"/>
              <a:t>이 외의 경우에는 </a:t>
            </a:r>
            <a:r>
              <a:rPr lang="en-US" altLang="ko-KR" dirty="0" smtClean="0"/>
              <a:t>false</a:t>
            </a:r>
          </a:p>
          <a:p>
            <a:r>
              <a:rPr lang="ko-KR" altLang="en-US" dirty="0" smtClean="0"/>
              <a:t>비교 선택 연산자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ko-KR" altLang="en-US" dirty="0" smtClean="0"/>
              <a:t>수식</a:t>
            </a:r>
            <a:r>
              <a:rPr lang="en-US" dirty="0" smtClean="0"/>
              <a:t>&gt; ? &lt;</a:t>
            </a:r>
            <a:r>
              <a:rPr lang="ko-KR" altLang="en-US" dirty="0" smtClean="0"/>
              <a:t>값</a:t>
            </a:r>
            <a:r>
              <a:rPr lang="en-US" dirty="0" smtClean="0"/>
              <a:t>1&gt; : 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6784"/>
            <a:ext cx="8643998" cy="582594"/>
          </a:xfrm>
        </p:spPr>
        <p:txBody>
          <a:bodyPr/>
          <a:lstStyle/>
          <a:p>
            <a:r>
              <a:rPr lang="en-US" altLang="ko-KR" dirty="0"/>
              <a:t>chapter11\</a:t>
            </a:r>
            <a:r>
              <a:rPr lang="en-US" altLang="ko-KR" dirty="0" err="1"/>
              <a:t>numberCalc.jsp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82874"/>
            <a:ext cx="790472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&lt;head&gt;&lt;title&gt;EL</a:t>
            </a:r>
            <a:r>
              <a:rPr lang="ko-KR" altLang="en-US" sz="1200" dirty="0"/>
              <a:t>의 수치 연산자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/>
              <a:t>수치 연산자는 정수 타입과 실수 타입에 대해서만 동작함</a:t>
            </a:r>
            <a:r>
              <a:rPr lang="en-US" altLang="ko-KR" sz="1200" dirty="0"/>
              <a:t>.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ko-KR" altLang="en-US" sz="1200" dirty="0"/>
              <a:t>숫자 타입과 객체를 수치 연산자와 </a:t>
            </a:r>
            <a:r>
              <a:rPr lang="ko-KR" altLang="en-US" sz="1200" dirty="0" err="1"/>
              <a:t>함게</a:t>
            </a:r>
            <a:r>
              <a:rPr lang="ko-KR" altLang="en-US" sz="1200" dirty="0"/>
              <a:t> 사용하는 경우 해당 객체를 숫자로 변환한 후 연산을 수행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en-US" altLang="ko-KR" sz="1200" dirty="0"/>
              <a:t>"10"+1</a:t>
            </a:r>
            <a:r>
              <a:rPr lang="ko-KR" altLang="en-US" sz="1200" dirty="0"/>
              <a:t>의 결과는</a:t>
            </a:r>
            <a:r>
              <a:rPr lang="en-US" altLang="ko-KR" sz="1200" dirty="0"/>
              <a:t>? ${"10"+1}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en-US" altLang="ko-KR" sz="1200" dirty="0"/>
              <a:t>EL</a:t>
            </a:r>
            <a:r>
              <a:rPr lang="ko-KR" altLang="en-US" sz="1200" dirty="0"/>
              <a:t>에서 </a:t>
            </a:r>
            <a:r>
              <a:rPr lang="en-US" altLang="ko-KR" sz="1200" dirty="0"/>
              <a:t>+ </a:t>
            </a:r>
            <a:r>
              <a:rPr lang="ko-KR" altLang="en-US" sz="1200" dirty="0"/>
              <a:t>연산자는 수치 연산자이므로 </a:t>
            </a:r>
            <a:r>
              <a:rPr lang="en-US" altLang="ko-KR" sz="1200" dirty="0"/>
              <a:t>"10"</a:t>
            </a:r>
            <a:r>
              <a:rPr lang="ko-KR" altLang="en-US" sz="1200" dirty="0"/>
              <a:t>을 숫자로 먼저 변환하고 그 다음에 연산을 수행</a:t>
            </a:r>
            <a:r>
              <a:rPr lang="en-US" altLang="ko-KR" sz="1200" dirty="0"/>
              <a:t>.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ko-KR" altLang="en-US" sz="1200" dirty="0"/>
              <a:t>다라서 결과는 문자열 </a:t>
            </a:r>
            <a:r>
              <a:rPr lang="en-US" altLang="ko-KR" sz="1200" dirty="0"/>
              <a:t>"101"</a:t>
            </a:r>
            <a:r>
              <a:rPr lang="ko-KR" altLang="en-US" sz="1200" dirty="0"/>
              <a:t>이 아니라 숫자 </a:t>
            </a:r>
            <a:r>
              <a:rPr lang="en-US" altLang="ko-KR" sz="1200" dirty="0"/>
              <a:t>11</a:t>
            </a:r>
            <a:r>
              <a:rPr lang="ko-KR" altLang="en-US" sz="1200" dirty="0"/>
              <a:t>이 됨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ko-KR" altLang="en-US" sz="1200" dirty="0"/>
              <a:t>숫자로 변환할 수 없는 객체와 수치 연산자를 함께 사용하면 오류가 발생함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en-US" altLang="ko-KR" sz="1200" dirty="0"/>
              <a:t>&lt;!-- "</a:t>
            </a:r>
            <a:r>
              <a:rPr lang="ko-KR" altLang="en-US" sz="1200" dirty="0"/>
              <a:t>일</a:t>
            </a:r>
            <a:r>
              <a:rPr lang="en-US" altLang="ko-KR" sz="1200" dirty="0"/>
              <a:t>"+10 --&gt;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ko-KR" altLang="en-US" sz="1200" dirty="0"/>
              <a:t>수치 연산자에서 사용되는 </a:t>
            </a:r>
            <a:r>
              <a:rPr lang="ko-KR" altLang="en-US" sz="1200" dirty="0" err="1"/>
              <a:t>피연산자가</a:t>
            </a:r>
            <a:r>
              <a:rPr lang="ko-KR" altLang="en-US" sz="1200" dirty="0"/>
              <a:t> </a:t>
            </a:r>
            <a:r>
              <a:rPr lang="en-US" altLang="ko-KR" sz="1200" dirty="0"/>
              <a:t>null</a:t>
            </a:r>
            <a:r>
              <a:rPr lang="ko-KR" altLang="en-US" sz="1200" dirty="0"/>
              <a:t>이면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처리됨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en-US" altLang="ko-KR" sz="1200" dirty="0"/>
              <a:t>null + 1</a:t>
            </a:r>
            <a:r>
              <a:rPr lang="ko-KR" altLang="en-US" sz="1200" dirty="0"/>
              <a:t>의 결과는</a:t>
            </a:r>
            <a:r>
              <a:rPr lang="en-US" altLang="ko-KR" sz="1200" dirty="0"/>
              <a:t>? ${null + 1}&lt;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ko-KR" altLang="en-US" sz="1200" dirty="0"/>
              <a:t>자바에서 </a:t>
            </a:r>
            <a:r>
              <a:rPr lang="en-US" altLang="ko-KR" sz="1200" dirty="0"/>
              <a:t>3/2</a:t>
            </a:r>
            <a:r>
              <a:rPr lang="ko-KR" altLang="en-US" sz="1200" dirty="0"/>
              <a:t>는 정수 타입 간의 나누기 연산이므로 결과가 </a:t>
            </a:r>
            <a:r>
              <a:rPr lang="en-US" altLang="ko-KR" sz="1200" dirty="0"/>
              <a:t>1</a:t>
            </a:r>
            <a:r>
              <a:rPr lang="ko-KR" altLang="en-US" sz="1200" dirty="0"/>
              <a:t>이 되지만</a:t>
            </a:r>
            <a:r>
              <a:rPr lang="en-US" altLang="ko-KR" sz="1200" dirty="0"/>
              <a:t>,&lt;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 </a:t>
            </a:r>
          </a:p>
          <a:p>
            <a:r>
              <a:rPr lang="en-US" altLang="ko-KR" sz="1200" dirty="0"/>
              <a:t>EL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3/2</a:t>
            </a:r>
            <a:r>
              <a:rPr lang="ko-KR" altLang="en-US" sz="1200" dirty="0"/>
              <a:t>는 </a:t>
            </a:r>
            <a:r>
              <a:rPr lang="en-US" altLang="ko-KR" sz="1200" dirty="0"/>
              <a:t>3</a:t>
            </a:r>
            <a:r>
              <a:rPr lang="ko-KR" altLang="en-US" sz="1200" dirty="0"/>
              <a:t>과 </a:t>
            </a:r>
            <a:r>
              <a:rPr lang="en-US" altLang="ko-KR" sz="1200" dirty="0"/>
              <a:t>2</a:t>
            </a:r>
            <a:r>
              <a:rPr lang="ko-KR" altLang="en-US" sz="1200" dirty="0"/>
              <a:t>를 </a:t>
            </a:r>
            <a:r>
              <a:rPr lang="en-US" altLang="ko-KR" sz="1200" dirty="0"/>
              <a:t>Double</a:t>
            </a:r>
            <a:r>
              <a:rPr lang="ko-KR" altLang="en-US" sz="1200" dirty="0"/>
              <a:t>로 변환한 뒤 연산을 수행하므로 연산 결과는 </a:t>
            </a:r>
            <a:r>
              <a:rPr lang="en-US" altLang="ko-KR" sz="1200" dirty="0"/>
              <a:t>1.5</a:t>
            </a:r>
            <a:r>
              <a:rPr lang="ko-KR" altLang="en-US" sz="1200" dirty="0"/>
              <a:t>가 됨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r>
              <a:rPr lang="en-US" altLang="ko-KR" sz="1200" dirty="0"/>
              <a:t>3/2</a:t>
            </a:r>
            <a:r>
              <a:rPr lang="ko-KR" altLang="en-US" sz="1200" dirty="0"/>
              <a:t>의 결과는</a:t>
            </a:r>
            <a:r>
              <a:rPr lang="en-US" altLang="ko-KR" sz="1200" dirty="0"/>
              <a:t>? ${3/2}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81851"/>
            <a:ext cx="4052689" cy="2342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85720" y="5157192"/>
            <a:ext cx="4238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정수 타입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값으로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정수 타입보다 실수 타입이 우선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30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chapter11\</a:t>
            </a:r>
            <a:r>
              <a:rPr lang="en-US" altLang="ko-KR" dirty="0" err="1"/>
              <a:t>compareCalc.jsp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52736"/>
            <a:ext cx="6423938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&lt;head&gt;&lt;title&gt;EL</a:t>
            </a:r>
            <a:r>
              <a:rPr lang="ko-KR" altLang="en-US" sz="1600" dirty="0"/>
              <a:t>의 수치 연산자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숫자의 경우 자바 연산자와 동일한 방법으로 사용됨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ko-KR" altLang="en-US" sz="1600" dirty="0"/>
              <a:t>문자열을 비교할 경우 </a:t>
            </a:r>
            <a:r>
              <a:rPr lang="en-US" altLang="ko-KR" sz="1600" dirty="0" err="1"/>
              <a:t>String.compareTo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	String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= "2021";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 err="1"/>
              <a:t>str</a:t>
            </a:r>
            <a:r>
              <a:rPr lang="en-US" altLang="ko-KR" sz="1600" dirty="0"/>
              <a:t> == "2021"</a:t>
            </a:r>
            <a:r>
              <a:rPr lang="ko-KR" altLang="en-US" sz="1600" dirty="0"/>
              <a:t>의 결과는</a:t>
            </a:r>
            <a:r>
              <a:rPr lang="en-US" altLang="ko-KR" sz="1600" dirty="0"/>
              <a:t>? ${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 == "2021"}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ko-KR" altLang="en-US" sz="1600" dirty="0"/>
              <a:t>이 코드는 </a:t>
            </a:r>
            <a:r>
              <a:rPr lang="en-US" altLang="ko-KR" sz="1600" dirty="0" err="1"/>
              <a:t>someValue.compareTo</a:t>
            </a:r>
            <a:r>
              <a:rPr lang="en-US" altLang="ko-KR" sz="1600" dirty="0"/>
              <a:t>("2021")==0</a:t>
            </a:r>
            <a:r>
              <a:rPr lang="ko-KR" altLang="en-US" sz="1600" dirty="0"/>
              <a:t>과 같은 의미임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293096"/>
            <a:ext cx="4743450" cy="1857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3348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smtClean="0"/>
              <a:t>에서 클래스 메서드 호출하기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클래스의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에서 호출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에서 호출하려면 다음의 작업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 </a:t>
            </a:r>
            <a:r>
              <a:rPr lang="ko-KR" altLang="en-US" dirty="0" smtClean="0"/>
              <a:t>함수 정의한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TLD</a:t>
            </a:r>
            <a:r>
              <a:rPr lang="ko-KR" altLang="en-US" dirty="0" smtClean="0"/>
              <a:t>에 정의한 함수 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50099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DateUtil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public static</a:t>
            </a:r>
            <a:r>
              <a:rPr lang="en-US" altLang="ko-KR" sz="1400" dirty="0" smtClean="0"/>
              <a:t> String format(Date </a:t>
            </a:r>
            <a:r>
              <a:rPr lang="en-US" altLang="ko-KR" sz="1400" dirty="0" err="1" smtClean="0"/>
              <a:t>date</a:t>
            </a:r>
            <a:r>
              <a:rPr lang="en-US" altLang="ko-KR" sz="1400" dirty="0" smtClean="0"/>
              <a:t>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 formatter = new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     return </a:t>
            </a:r>
            <a:r>
              <a:rPr lang="en-US" altLang="ko-KR" sz="1400" dirty="0" err="1" smtClean="0"/>
              <a:t>formatter.format</a:t>
            </a:r>
            <a:r>
              <a:rPr lang="en-US" altLang="ko-KR" sz="1400" dirty="0" smtClean="0"/>
              <a:t>(date);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8710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empty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30331"/>
            <a:ext cx="76386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empty </a:t>
            </a:r>
            <a:r>
              <a:rPr lang="ko-KR" altLang="en-US" dirty="0" smtClean="0"/>
              <a:t>연산자는 검사할 객체가 텅 빈 객체인지를 검사하기 위해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empty &lt;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ko-KR" altLang="en-US" dirty="0"/>
              <a:t>값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빈 문자열</a:t>
            </a:r>
            <a:r>
              <a:rPr lang="en-US" altLang="ko-KR" dirty="0" smtClean="0"/>
              <a:t>(“”)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ko-KR" altLang="en-US" dirty="0"/>
              <a:t>값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길이가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배열이면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ko-KR" altLang="en-US" dirty="0"/>
              <a:t>값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빈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ko-KR" altLang="en-US" dirty="0"/>
              <a:t>값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빈 </a:t>
            </a:r>
            <a:r>
              <a:rPr lang="en-US" altLang="ko-KR" dirty="0" smtClean="0"/>
              <a:t>Collection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이외의 경우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리턴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957682"/>
            <a:ext cx="510441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</a:t>
            </a:r>
            <a:r>
              <a:rPr lang="en-US" altLang="ko-KR" sz="1200" i="1" dirty="0"/>
              <a:t>"text/html; charset=UTF-8" %&gt;</a:t>
            </a:r>
          </a:p>
          <a:p>
            <a:r>
              <a:rPr lang="en-US" altLang="ko-KR" sz="1200" dirty="0"/>
              <a:t>&lt;%@page import=</a:t>
            </a:r>
            <a:r>
              <a:rPr lang="en-US" altLang="ko-KR" sz="1200" i="1" dirty="0"/>
              <a:t>"</a:t>
            </a:r>
            <a:r>
              <a:rPr lang="en-US" altLang="ko-KR" sz="1200" i="1" dirty="0" err="1"/>
              <a:t>java.util.ArrayList</a:t>
            </a:r>
            <a:r>
              <a:rPr lang="en-US" altLang="ko-KR" sz="1200" i="1" dirty="0"/>
              <a:t>"%&gt;</a:t>
            </a:r>
          </a:p>
          <a:p>
            <a:r>
              <a:rPr lang="en-US" altLang="ko-KR" sz="1200" dirty="0"/>
              <a:t>&lt;%@page import=</a:t>
            </a:r>
            <a:r>
              <a:rPr lang="en-US" altLang="ko-KR" sz="1200" i="1" dirty="0"/>
              <a:t>"</a:t>
            </a:r>
            <a:r>
              <a:rPr lang="en-US" altLang="ko-KR" sz="1200" i="1" dirty="0" err="1"/>
              <a:t>java.util.HashMap</a:t>
            </a:r>
            <a:r>
              <a:rPr lang="en-US" altLang="ko-KR" sz="1200" i="1" dirty="0"/>
              <a:t>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&lt;head&gt;&lt;title&gt;empty </a:t>
            </a:r>
            <a:r>
              <a:rPr lang="ko-KR" altLang="en-US" sz="1200" dirty="0"/>
              <a:t>연산자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String str1 = </a:t>
            </a:r>
            <a:r>
              <a:rPr lang="en-US" altLang="ko-KR" sz="1200" b="1" dirty="0"/>
              <a:t>null;</a:t>
            </a:r>
          </a:p>
          <a:p>
            <a:r>
              <a:rPr lang="en-US" altLang="ko-KR" sz="1200" dirty="0"/>
              <a:t>String str2 = "";</a:t>
            </a:r>
          </a:p>
          <a:p>
            <a:r>
              <a:rPr lang="en-US" altLang="ko-KR" sz="1200" dirty="0"/>
              <a:t>String[] strArr1 = </a:t>
            </a:r>
            <a:r>
              <a:rPr lang="en-US" altLang="ko-KR" sz="1200" b="1" dirty="0"/>
              <a:t>new String[10];</a:t>
            </a:r>
          </a:p>
          <a:p>
            <a:r>
              <a:rPr lang="en-US" altLang="ko-KR" sz="1200" dirty="0" err="1"/>
              <a:t>HashMap</a:t>
            </a:r>
            <a:r>
              <a:rPr lang="en-US" altLang="ko-KR" sz="1200" dirty="0"/>
              <a:t>&lt;String, Integer&gt; map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Integer&gt;();</a:t>
            </a:r>
          </a:p>
          <a:p>
            <a:r>
              <a:rPr lang="en-US" altLang="ko-KR" sz="1200" dirty="0" err="1"/>
              <a:t>ArrayList</a:t>
            </a:r>
            <a:r>
              <a:rPr lang="en-US" altLang="ko-KR" sz="1200" dirty="0"/>
              <a:t>&lt;String&gt; list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&lt;String&gt;();</a:t>
            </a:r>
          </a:p>
          <a:p>
            <a:r>
              <a:rPr lang="en-US" altLang="ko-KR" sz="1200" dirty="0"/>
              <a:t>%&gt;</a:t>
            </a:r>
          </a:p>
          <a:p>
            <a:r>
              <a:rPr lang="ko-KR" altLang="en-US" sz="1200" dirty="0"/>
              <a:t>값이 </a:t>
            </a:r>
            <a:r>
              <a:rPr lang="en-US" altLang="ko-KR" sz="1200" dirty="0"/>
              <a:t>null</a:t>
            </a:r>
            <a:r>
              <a:rPr lang="ko-KR" altLang="en-US" sz="1200" dirty="0"/>
              <a:t>이면 </a:t>
            </a:r>
            <a:r>
              <a:rPr lang="en-US" altLang="ko-KR" sz="1200" dirty="0"/>
              <a:t>true</a:t>
            </a:r>
            <a:r>
              <a:rPr lang="ko-KR" altLang="en-US" sz="1200" dirty="0"/>
              <a:t>를 리턴 </a:t>
            </a:r>
            <a:r>
              <a:rPr lang="en-US" altLang="ko-KR" sz="1200" dirty="0"/>
              <a:t>: ${</a:t>
            </a:r>
            <a:r>
              <a:rPr lang="en-US" altLang="ko-KR" sz="1200" b="1" dirty="0"/>
              <a:t>empty str1}&lt;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 /&gt;</a:t>
            </a:r>
          </a:p>
          <a:p>
            <a:r>
              <a:rPr lang="ko-KR" altLang="en-US" sz="1200" dirty="0"/>
              <a:t>값이 빈 문자열</a:t>
            </a:r>
            <a:r>
              <a:rPr lang="en-US" altLang="ko-KR" sz="1200" dirty="0"/>
              <a:t>("") </a:t>
            </a:r>
            <a:r>
              <a:rPr lang="ko-KR" altLang="en-US" sz="1200" dirty="0"/>
              <a:t>이면 </a:t>
            </a:r>
            <a:r>
              <a:rPr lang="en-US" altLang="ko-KR" sz="1200" dirty="0"/>
              <a:t>true</a:t>
            </a:r>
            <a:r>
              <a:rPr lang="ko-KR" altLang="en-US" sz="1200" dirty="0"/>
              <a:t>를 리턴 </a:t>
            </a:r>
            <a:r>
              <a:rPr lang="en-US" altLang="ko-KR" sz="1200" dirty="0"/>
              <a:t>: ${</a:t>
            </a:r>
            <a:r>
              <a:rPr lang="en-US" altLang="ko-KR" sz="1200" b="1" dirty="0"/>
              <a:t>empty str2}&lt;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 /&gt;</a:t>
            </a:r>
          </a:p>
          <a:p>
            <a:r>
              <a:rPr lang="ko-KR" altLang="en-US" sz="1200" dirty="0"/>
              <a:t>값이 길이가 </a:t>
            </a:r>
            <a:r>
              <a:rPr lang="en-US" altLang="ko-KR" sz="1200" dirty="0"/>
              <a:t>0</a:t>
            </a:r>
            <a:r>
              <a:rPr lang="ko-KR" altLang="en-US" sz="1200" dirty="0"/>
              <a:t>인 배열이면 </a:t>
            </a:r>
            <a:r>
              <a:rPr lang="en-US" altLang="ko-KR" sz="1200" dirty="0"/>
              <a:t>true</a:t>
            </a:r>
            <a:r>
              <a:rPr lang="ko-KR" altLang="en-US" sz="1200" dirty="0"/>
              <a:t>를 리턴 </a:t>
            </a:r>
            <a:r>
              <a:rPr lang="en-US" altLang="ko-KR" sz="1200" dirty="0"/>
              <a:t>: ${</a:t>
            </a:r>
            <a:r>
              <a:rPr lang="en-US" altLang="ko-KR" sz="1200" b="1" dirty="0"/>
              <a:t>empty strArr1}&lt;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 /&gt;</a:t>
            </a:r>
          </a:p>
          <a:p>
            <a:r>
              <a:rPr lang="ko-KR" altLang="en-US" sz="1200" dirty="0"/>
              <a:t>값이 빈 </a:t>
            </a:r>
            <a:r>
              <a:rPr lang="en-US" altLang="ko-KR" sz="1200" dirty="0"/>
              <a:t>Map</a:t>
            </a:r>
            <a:r>
              <a:rPr lang="ko-KR" altLang="en-US" sz="1200" dirty="0"/>
              <a:t>이면 </a:t>
            </a:r>
            <a:r>
              <a:rPr lang="en-US" altLang="ko-KR" sz="1200" dirty="0"/>
              <a:t>true</a:t>
            </a:r>
            <a:r>
              <a:rPr lang="ko-KR" altLang="en-US" sz="1200" dirty="0"/>
              <a:t>를 리턴 </a:t>
            </a:r>
            <a:r>
              <a:rPr lang="en-US" altLang="ko-KR" sz="1200" dirty="0"/>
              <a:t>: ${</a:t>
            </a:r>
            <a:r>
              <a:rPr lang="en-US" altLang="ko-KR" sz="1200" b="1" dirty="0"/>
              <a:t>empty map}&lt;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 /&gt;</a:t>
            </a:r>
          </a:p>
          <a:p>
            <a:r>
              <a:rPr lang="ko-KR" altLang="en-US" sz="1200" dirty="0"/>
              <a:t>값이 빈 </a:t>
            </a:r>
            <a:r>
              <a:rPr lang="en-US" altLang="ko-KR" sz="1200" dirty="0"/>
              <a:t>Collection </a:t>
            </a:r>
            <a:r>
              <a:rPr lang="ko-KR" altLang="en-US" sz="1200" dirty="0"/>
              <a:t>이면 </a:t>
            </a:r>
            <a:r>
              <a:rPr lang="en-US" altLang="ko-KR" sz="1200" dirty="0"/>
              <a:t>true</a:t>
            </a:r>
            <a:r>
              <a:rPr lang="ko-KR" altLang="en-US" sz="1200" dirty="0"/>
              <a:t>를 리턴 </a:t>
            </a:r>
            <a:r>
              <a:rPr lang="en-US" altLang="ko-KR" sz="1200" dirty="0"/>
              <a:t>: ${</a:t>
            </a:r>
            <a:r>
              <a:rPr lang="en-US" altLang="ko-KR" sz="1200" b="1" dirty="0"/>
              <a:t>empty list}&lt;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 /&gt;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08" y="2938655"/>
            <a:ext cx="4214410" cy="1619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711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80728"/>
            <a:ext cx="5619359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</a:t>
            </a:r>
            <a:r>
              <a:rPr lang="en-US" altLang="ko-KR" sz="1600" dirty="0" err="1"/>
              <a:t>request.setAttribute</a:t>
            </a:r>
            <a:r>
              <a:rPr lang="en-US" altLang="ko-KR" sz="1600" dirty="0"/>
              <a:t>("title", "JSP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");%&gt;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문자열 연결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${"</a:t>
            </a:r>
            <a:r>
              <a:rPr lang="ko-KR" altLang="en-US" sz="1600" dirty="0"/>
              <a:t>문자</a:t>
            </a:r>
            <a:r>
              <a:rPr lang="en-US" altLang="ko-KR" sz="1600" dirty="0"/>
              <a:t>"+="</a:t>
            </a:r>
            <a:r>
              <a:rPr lang="ko-KR" altLang="en-US" sz="1600" dirty="0"/>
              <a:t>열</a:t>
            </a:r>
            <a:r>
              <a:rPr lang="en-US" altLang="ko-KR" sz="1600" dirty="0"/>
              <a:t>"+="</a:t>
            </a:r>
            <a:r>
              <a:rPr lang="ko-KR" altLang="en-US" sz="1600" dirty="0"/>
              <a:t>연결</a:t>
            </a:r>
            <a:r>
              <a:rPr lang="en-US" altLang="ko-KR" sz="1600" dirty="0"/>
              <a:t>"}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en-US" altLang="ko-KR" sz="1600" dirty="0"/>
              <a:t>${"</a:t>
            </a:r>
            <a:r>
              <a:rPr lang="ko-KR" altLang="en-US" sz="1600" dirty="0"/>
              <a:t>제목</a:t>
            </a:r>
            <a:r>
              <a:rPr lang="en-US" altLang="ko-KR" sz="1600" dirty="0"/>
              <a:t>:"+=title}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384622"/>
            <a:ext cx="4562475" cy="1304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323528" y="4077072"/>
            <a:ext cx="8093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EL 3.0 </a:t>
            </a:r>
            <a:r>
              <a:rPr lang="ko-KR" altLang="en-US" dirty="0" smtClean="0"/>
              <a:t>버전을 지원하는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2.3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JSP 2.2 </a:t>
            </a:r>
            <a:r>
              <a:rPr lang="ko-KR" altLang="en-US" dirty="0" smtClean="0"/>
              <a:t>버전의 경우 </a:t>
            </a:r>
            <a:r>
              <a:rPr lang="en-US" altLang="ko-KR" dirty="0" smtClean="0"/>
              <a:t>EL 2.2 </a:t>
            </a:r>
            <a:r>
              <a:rPr lang="ko-KR" altLang="en-US" dirty="0" smtClean="0"/>
              <a:t>버전을 지원하므로</a:t>
            </a:r>
            <a:r>
              <a:rPr lang="en-US" altLang="ko-KR" dirty="0" smtClean="0"/>
              <a:t>, JSP 2.2 </a:t>
            </a:r>
            <a:r>
              <a:rPr lang="ko-KR" altLang="en-US" dirty="0" smtClean="0"/>
              <a:t>버전까지 지원하는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en-US" altLang="ko-KR" dirty="0" smtClean="0"/>
              <a:t>7 </a:t>
            </a:r>
            <a:r>
              <a:rPr lang="ko-KR" altLang="en-US" dirty="0" smtClean="0"/>
              <a:t>버전을 사용하면 문자열 연결 연산자를 사용할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29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함수를 정의한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348" y="928670"/>
            <a:ext cx="7786742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&lt;?xml version="1.0" encoding="</a:t>
            </a:r>
            <a:r>
              <a:rPr lang="en-US" altLang="ko-KR" sz="1600" dirty="0" err="1" smtClean="0">
                <a:latin typeface="+mn-ea"/>
              </a:rPr>
              <a:t>euc-kr</a:t>
            </a:r>
            <a:r>
              <a:rPr lang="en-US" altLang="ko-KR" sz="1600" dirty="0" smtClean="0">
                <a:latin typeface="+mn-ea"/>
              </a:rPr>
              <a:t>" ?&gt;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&lt;</a:t>
            </a:r>
            <a:r>
              <a:rPr lang="en-US" altLang="ko-KR" sz="1600" dirty="0" err="1" smtClean="0">
                <a:latin typeface="+mn-ea"/>
              </a:rPr>
              <a:t>taglib</a:t>
            </a:r>
            <a:r>
              <a:rPr lang="en-US" altLang="ko-KR" sz="1600" dirty="0" smtClean="0">
                <a:latin typeface="+mn-ea"/>
              </a:rPr>
              <a:t> … version="2.1"&gt;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&lt;description&gt;EL</a:t>
            </a:r>
            <a:r>
              <a:rPr lang="ko-KR" altLang="en-US" sz="1600" dirty="0" smtClean="0">
                <a:latin typeface="+mn-ea"/>
              </a:rPr>
              <a:t>에서 함수실행</a:t>
            </a:r>
            <a:r>
              <a:rPr lang="en-US" altLang="ko-KR" sz="1600" dirty="0" smtClean="0">
                <a:latin typeface="+mn-ea"/>
              </a:rPr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</a:t>
            </a:r>
            <a:r>
              <a:rPr lang="en-US" altLang="ko-KR" sz="1600" dirty="0" err="1" smtClean="0">
                <a:latin typeface="+mn-ea"/>
              </a:rPr>
              <a:t>tlib</a:t>
            </a:r>
            <a:r>
              <a:rPr lang="en-US" altLang="ko-KR" sz="1600" dirty="0" smtClean="0">
                <a:latin typeface="+mn-ea"/>
              </a:rPr>
              <a:t>-version&gt;1.0&lt;/</a:t>
            </a:r>
            <a:r>
              <a:rPr lang="en-US" altLang="ko-KR" sz="1600" dirty="0" err="1" smtClean="0">
                <a:latin typeface="+mn-ea"/>
              </a:rPr>
              <a:t>tlib</a:t>
            </a:r>
            <a:r>
              <a:rPr lang="en-US" altLang="ko-KR" sz="1600" dirty="0" smtClean="0">
                <a:latin typeface="+mn-ea"/>
              </a:rPr>
              <a:t>-version&gt;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&lt;short-name&gt;</a:t>
            </a:r>
            <a:r>
              <a:rPr lang="en-US" altLang="ko-KR" sz="1600" dirty="0" err="1" smtClean="0">
                <a:latin typeface="+mn-ea"/>
              </a:rPr>
              <a:t>ELfunctions</a:t>
            </a:r>
            <a:r>
              <a:rPr lang="en-US" altLang="ko-KR" sz="1600" dirty="0" smtClean="0">
                <a:latin typeface="+mn-ea"/>
              </a:rPr>
              <a:t>&lt;/short-name&gt;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smtClean="0">
                <a:latin typeface="+mn-ea"/>
              </a:rPr>
              <a:t>&lt;function&gt;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&lt;description&gt;Date </a:t>
            </a:r>
            <a:r>
              <a:rPr lang="ko-KR" altLang="en-US" sz="1600" dirty="0" smtClean="0">
                <a:latin typeface="+mn-ea"/>
              </a:rPr>
              <a:t>객체 </a:t>
            </a:r>
            <a:r>
              <a:rPr lang="ko-KR" altLang="en-US" sz="1600" dirty="0" err="1" smtClean="0">
                <a:latin typeface="+mn-ea"/>
              </a:rPr>
              <a:t>포맷팅</a:t>
            </a:r>
            <a:r>
              <a:rPr lang="en-US" altLang="ko-KR" sz="1600" dirty="0" smtClean="0">
                <a:latin typeface="+mn-ea"/>
              </a:rPr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&lt;name&gt;</a:t>
            </a:r>
            <a:r>
              <a:rPr lang="en-US" altLang="ko-KR" sz="1600" b="1" dirty="0" err="1" smtClean="0">
                <a:latin typeface="+mn-ea"/>
              </a:rPr>
              <a:t>dateFormat</a:t>
            </a:r>
            <a:r>
              <a:rPr lang="en-US" altLang="ko-KR" sz="1600" b="1" dirty="0" smtClean="0">
                <a:latin typeface="+mn-ea"/>
              </a:rPr>
              <a:t>&lt;/name&gt; &lt;!-- EL</a:t>
            </a:r>
            <a:r>
              <a:rPr lang="ko-KR" altLang="en-US" sz="1600" b="1" dirty="0" smtClean="0">
                <a:latin typeface="+mn-ea"/>
              </a:rPr>
              <a:t>에서 사용될 함수명</a:t>
            </a:r>
            <a:r>
              <a:rPr lang="en-US" altLang="ko-KR" sz="1600" b="1" dirty="0" smtClean="0">
                <a:latin typeface="+mn-ea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</a:t>
            </a:r>
            <a:r>
              <a:rPr lang="en-US" altLang="ko-KR" sz="1600" b="1" dirty="0" smtClean="0">
                <a:latin typeface="+mn-ea"/>
              </a:rPr>
              <a:t>function-class&gt;ddit.chapter11.DateUtil</a:t>
            </a:r>
            <a:r>
              <a:rPr lang="en-US" altLang="ko-KR" sz="1600" b="1" dirty="0" smtClean="0">
                <a:latin typeface="+mn-ea"/>
              </a:rPr>
              <a:t>&lt;/function-class&gt;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&lt;function-signature&gt;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    </a:t>
            </a:r>
            <a:r>
              <a:rPr lang="en-US" altLang="ko-KR" sz="1600" dirty="0" err="1" smtClean="0">
                <a:latin typeface="+mn-ea"/>
              </a:rPr>
              <a:t>java.lang.String</a:t>
            </a:r>
            <a:r>
              <a:rPr lang="en-US" altLang="ko-KR" sz="1600" dirty="0" smtClean="0">
                <a:latin typeface="+mn-ea"/>
              </a:rPr>
              <a:t> format(</a:t>
            </a:r>
            <a:r>
              <a:rPr lang="en-US" altLang="ko-KR" sz="1600" dirty="0" err="1" smtClean="0">
                <a:latin typeface="+mn-ea"/>
              </a:rPr>
              <a:t>java.util.Date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&lt;/function-signature&gt;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&lt;/function&gt;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&lt;/</a:t>
            </a:r>
            <a:r>
              <a:rPr lang="en-US" altLang="ko-KR" sz="1600" dirty="0" err="1" smtClean="0">
                <a:latin typeface="+mn-ea"/>
              </a:rPr>
              <a:t>taglib</a:t>
            </a:r>
            <a:r>
              <a:rPr lang="en-US" altLang="ko-KR" sz="1600" dirty="0" smtClean="0">
                <a:latin typeface="+mn-ea"/>
              </a:rPr>
              <a:t>&gt;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 지정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57224" y="1166843"/>
            <a:ext cx="7572428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&lt;web-app ... version="2.5"&gt;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    &lt;</a:t>
            </a:r>
            <a:r>
              <a:rPr lang="en-US" altLang="ko-KR" dirty="0" err="1" smtClean="0"/>
              <a:t>taglib-uri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        /WEB-INF/</a:t>
            </a:r>
            <a:r>
              <a:rPr lang="en-US" altLang="ko-KR" dirty="0" err="1" smtClean="0"/>
              <a:t>tlds</a:t>
            </a:r>
            <a:r>
              <a:rPr lang="en-US" altLang="ko-KR" dirty="0" smtClean="0"/>
              <a:t>/el-functions.tld</a:t>
            </a:r>
          </a:p>
          <a:p>
            <a:r>
              <a:rPr lang="en-US" altLang="ko-KR" dirty="0" smtClean="0"/>
              <a:t>            &lt;/</a:t>
            </a:r>
            <a:r>
              <a:rPr lang="en-US" altLang="ko-KR" dirty="0" err="1" smtClean="0"/>
              <a:t>taglib-uri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    &lt;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-location&gt;</a:t>
            </a:r>
          </a:p>
          <a:p>
            <a:r>
              <a:rPr lang="en-US" altLang="ko-KR" dirty="0" smtClean="0"/>
              <a:t>                /WEB-INF/</a:t>
            </a:r>
            <a:r>
              <a:rPr lang="en-US" altLang="ko-KR" dirty="0" err="1" smtClean="0"/>
              <a:t>tlds</a:t>
            </a:r>
            <a:r>
              <a:rPr lang="en-US" altLang="ko-KR" dirty="0" smtClean="0"/>
              <a:t>/el-functions.tld</a:t>
            </a:r>
          </a:p>
          <a:p>
            <a:r>
              <a:rPr lang="en-US" altLang="ko-KR" dirty="0" smtClean="0"/>
              <a:t>            &lt;/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-location&gt;</a:t>
            </a:r>
          </a:p>
          <a:p>
            <a:r>
              <a:rPr lang="en-US" altLang="ko-KR" dirty="0" smtClean="0"/>
              <a:t>        &lt;/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&lt;/web-app&gt;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500694" y="2500306"/>
            <a:ext cx="2643206" cy="428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사용될 </a:t>
            </a:r>
            <a:r>
              <a:rPr lang="en-US" altLang="ko-KR" sz="1600" dirty="0" smtClean="0"/>
              <a:t>URI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500694" y="3357562"/>
            <a:ext cx="2643206" cy="428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TLD </a:t>
            </a:r>
            <a:r>
              <a:rPr lang="ko-KR" altLang="en-US" sz="1600" dirty="0" smtClean="0"/>
              <a:t>파일 경로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8596" y="928670"/>
            <a:ext cx="821537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 smtClean="0">
                <a:latin typeface="+mn-ea"/>
              </a:rPr>
              <a:t>&lt;%@ </a:t>
            </a:r>
            <a:r>
              <a:rPr lang="en-US" altLang="ko-KR" b="1" dirty="0" err="1" smtClean="0">
                <a:latin typeface="+mn-ea"/>
              </a:rPr>
              <a:t>taglib</a:t>
            </a:r>
            <a:r>
              <a:rPr lang="en-US" altLang="ko-KR" b="1" dirty="0" smtClean="0">
                <a:latin typeface="+mn-ea"/>
              </a:rPr>
              <a:t> prefix="</a:t>
            </a:r>
            <a:r>
              <a:rPr lang="en-US" altLang="ko-KR" b="1" dirty="0" err="1" smtClean="0">
                <a:latin typeface="+mn-ea"/>
              </a:rPr>
              <a:t>elfunc</a:t>
            </a:r>
            <a:r>
              <a:rPr lang="en-US" altLang="ko-KR" b="1" dirty="0" smtClean="0">
                <a:latin typeface="+mn-ea"/>
              </a:rPr>
              <a:t>" </a:t>
            </a:r>
            <a:r>
              <a:rPr lang="en-US" altLang="ko-KR" b="1" dirty="0" err="1" smtClean="0">
                <a:latin typeface="+mn-ea"/>
              </a:rPr>
              <a:t>uri</a:t>
            </a:r>
            <a:r>
              <a:rPr lang="en-US" altLang="ko-KR" b="1" dirty="0" smtClean="0">
                <a:latin typeface="+mn-ea"/>
              </a:rPr>
              <a:t>="/WEB-INF/</a:t>
            </a:r>
            <a:r>
              <a:rPr lang="en-US" altLang="ko-KR" b="1" dirty="0" err="1" smtClean="0">
                <a:latin typeface="+mn-ea"/>
              </a:rPr>
              <a:t>tlds</a:t>
            </a:r>
            <a:r>
              <a:rPr lang="en-US" altLang="ko-KR" b="1" dirty="0" smtClean="0">
                <a:latin typeface="+mn-ea"/>
              </a:rPr>
              <a:t>/el-functions.tld" %&gt;</a:t>
            </a:r>
          </a:p>
          <a:p>
            <a:r>
              <a:rPr lang="en-US" altLang="ko-KR" dirty="0" smtClean="0">
                <a:latin typeface="+mn-ea"/>
              </a:rPr>
              <a:t>&lt;%</a:t>
            </a:r>
          </a:p>
          <a:p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request.setAttribute</a:t>
            </a:r>
            <a:r>
              <a:rPr lang="en-US" altLang="ko-KR" dirty="0" smtClean="0">
                <a:latin typeface="+mn-ea"/>
              </a:rPr>
              <a:t>(“price", 12345);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%&gt;</a:t>
            </a:r>
          </a:p>
          <a:p>
            <a:r>
              <a:rPr lang="en-US" altLang="ko-KR" dirty="0" smtClean="0">
                <a:latin typeface="+mn-ea"/>
              </a:rPr>
              <a:t>&lt;html&gt;</a:t>
            </a:r>
          </a:p>
          <a:p>
            <a:r>
              <a:rPr lang="en-US" altLang="ko-KR" dirty="0" smtClean="0">
                <a:latin typeface="+mn-ea"/>
              </a:rPr>
              <a:t>&lt;head&gt;&lt;title&gt;EL </a:t>
            </a:r>
            <a:r>
              <a:rPr lang="ko-KR" altLang="en-US" dirty="0" smtClean="0">
                <a:latin typeface="+mn-ea"/>
              </a:rPr>
              <a:t>함수 호출</a:t>
            </a:r>
            <a:r>
              <a:rPr lang="en-US" altLang="ko-KR" dirty="0" smtClean="0">
                <a:latin typeface="+mn-ea"/>
              </a:rPr>
              <a:t>&lt;/title&gt;&lt;/head&gt;</a:t>
            </a:r>
          </a:p>
          <a:p>
            <a:r>
              <a:rPr lang="en-US" altLang="ko-KR" dirty="0" smtClean="0">
                <a:latin typeface="+mn-ea"/>
              </a:rPr>
              <a:t>&lt;body&gt;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가격은 </a:t>
            </a:r>
            <a:r>
              <a:rPr lang="en-US" altLang="ko-KR" dirty="0" smtClean="0">
                <a:latin typeface="+mn-ea"/>
              </a:rPr>
              <a:t>&lt;b&gt;${</a:t>
            </a:r>
            <a:r>
              <a:rPr lang="en-US" altLang="ko-KR" b="1" dirty="0" err="1" smtClean="0">
                <a:latin typeface="+mn-ea"/>
              </a:rPr>
              <a:t>elfunc:formatNumber</a:t>
            </a:r>
            <a:r>
              <a:rPr lang="en-US" altLang="ko-KR" b="1" dirty="0" smtClean="0">
                <a:latin typeface="+mn-ea"/>
              </a:rPr>
              <a:t>(price, “#,##0”)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}&lt;/b&gt; </a:t>
            </a:r>
            <a:r>
              <a:rPr lang="ko-KR" altLang="en-US" dirty="0" smtClean="0">
                <a:latin typeface="+mn-ea"/>
              </a:rPr>
              <a:t>입니다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3906891"/>
            <a:ext cx="327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prefix:TLD</a:t>
            </a:r>
            <a:r>
              <a:rPr lang="ko-KR" altLang="en-US" sz="2000" dirty="0" err="1" smtClean="0"/>
              <a:t>에정의된함수명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131840" y="3585431"/>
            <a:ext cx="12194" cy="275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465160"/>
            <a:ext cx="87831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정의한 태그 라이브러리를 지정함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 라이브러리에 대한 </a:t>
            </a:r>
            <a:r>
              <a:rPr lang="ko-KR" altLang="en-US" dirty="0" err="1" smtClean="0"/>
              <a:t>접두어를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“</a:t>
            </a:r>
            <a:r>
              <a:rPr lang="en-US" altLang="ko-KR" dirty="0" err="1" smtClean="0"/>
              <a:t>elfunc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지정함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사용해서 </a:t>
            </a:r>
            <a:r>
              <a:rPr lang="en-US" altLang="ko-KR" dirty="0" smtClean="0"/>
              <a:t>price </a:t>
            </a:r>
            <a:r>
              <a:rPr lang="ko-KR" altLang="en-US" dirty="0" smtClean="0"/>
              <a:t>변수의 값을 </a:t>
            </a:r>
            <a:r>
              <a:rPr lang="ko-KR" altLang="en-US" dirty="0" err="1" smtClean="0"/>
              <a:t>포맷팅하여</a:t>
            </a:r>
            <a:r>
              <a:rPr lang="ko-KR" altLang="en-US" dirty="0" smtClean="0"/>
              <a:t> 출력함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접두어가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elfunc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호출하는 함수는 </a:t>
            </a:r>
            <a:r>
              <a:rPr lang="en-US" altLang="ko-KR" dirty="0" err="1" smtClean="0"/>
              <a:t>formtNumber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EL </a:t>
            </a:r>
            <a:r>
              <a:rPr lang="ko-KR" altLang="en-US" dirty="0" smtClean="0"/>
              <a:t>에서 태그 라이브러리로 지정한 함수를 호출 시 주의 점은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사용할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클래스의 메서드 이름이 아닌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&lt;name&gt; </a:t>
            </a:r>
            <a:r>
              <a:rPr lang="ko-KR" altLang="en-US" dirty="0" smtClean="0"/>
              <a:t>태그에서 지정한 이름을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호출되는 함수는 </a:t>
            </a:r>
            <a:r>
              <a:rPr lang="en-US" altLang="ko-KR" dirty="0" err="1" smtClean="0"/>
              <a:t>FormatUtil.format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함수이지만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에서 사용하는 함수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이름은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&lt;name&gt; </a:t>
            </a:r>
            <a:r>
              <a:rPr lang="ko-KR" altLang="en-US" dirty="0" smtClean="0"/>
              <a:t>태그에 지정한 </a:t>
            </a:r>
            <a:r>
              <a:rPr lang="en-US" altLang="ko-KR" dirty="0" err="1" smtClean="0"/>
              <a:t>formatNumber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3998" cy="582594"/>
          </a:xfrm>
        </p:spPr>
        <p:txBody>
          <a:bodyPr/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ddit</a:t>
            </a:r>
            <a:r>
              <a:rPr lang="en-US" altLang="ko-KR" dirty="0" smtClean="0"/>
              <a:t>\chapter11\Thermometer.java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19478"/>
            <a:ext cx="8784777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java.util.HashMap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java.util.Map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public class Thermometer {</a:t>
            </a:r>
          </a:p>
          <a:p>
            <a:r>
              <a:rPr lang="en-US" altLang="ko-KR" sz="1200" dirty="0"/>
              <a:t>	//[</a:t>
            </a:r>
            <a:r>
              <a:rPr lang="ko-KR" altLang="en-US" sz="1200" dirty="0"/>
              <a:t>위치</a:t>
            </a:r>
            <a:r>
              <a:rPr lang="en-US" altLang="ko-KR" sz="1200" dirty="0"/>
              <a:t>, </a:t>
            </a:r>
            <a:r>
              <a:rPr lang="ko-KR" altLang="en-US" sz="1200" dirty="0"/>
              <a:t>온도</a:t>
            </a:r>
            <a:r>
              <a:rPr lang="en-US" altLang="ko-KR" sz="1200" dirty="0"/>
              <a:t>] </a:t>
            </a:r>
            <a:r>
              <a:rPr lang="ko-KR" altLang="en-US" sz="1200" dirty="0"/>
              <a:t>정보를 보관할 </a:t>
            </a:r>
            <a:r>
              <a:rPr lang="en-US" altLang="ko-KR" sz="1200" dirty="0"/>
              <a:t>Map </a:t>
            </a:r>
            <a:r>
              <a:rPr lang="ko-KR" altLang="en-US" sz="1200" dirty="0"/>
              <a:t>타입의 필드를 정의함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private Map&lt;String, Double&gt; </a:t>
            </a:r>
            <a:r>
              <a:rPr lang="en-US" altLang="ko-KR" sz="1200" dirty="0" err="1"/>
              <a:t>locationCelsiusMap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&lt;String, Double&gt;();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//[</a:t>
            </a:r>
            <a:r>
              <a:rPr lang="ko-KR" altLang="en-US" sz="1200" dirty="0"/>
              <a:t>위치</a:t>
            </a:r>
            <a:r>
              <a:rPr lang="en-US" altLang="ko-KR" sz="1200" dirty="0"/>
              <a:t>, </a:t>
            </a:r>
            <a:r>
              <a:rPr lang="ko-KR" altLang="en-US" sz="1200" dirty="0"/>
              <a:t>온도</a:t>
            </a:r>
            <a:r>
              <a:rPr lang="en-US" altLang="ko-KR" sz="1200" dirty="0"/>
              <a:t>] </a:t>
            </a:r>
            <a:r>
              <a:rPr lang="ko-KR" altLang="en-US" sz="1200" dirty="0"/>
              <a:t>정보를 추가함</a:t>
            </a:r>
            <a:r>
              <a:rPr lang="en-US" altLang="ko-KR" sz="1200" dirty="0"/>
              <a:t>. </a:t>
            </a:r>
            <a:r>
              <a:rPr lang="ko-KR" altLang="en-US" sz="1200" dirty="0"/>
              <a:t>리턴 타입이 </a:t>
            </a:r>
            <a:r>
              <a:rPr lang="en-US" altLang="ko-KR" sz="1200" dirty="0"/>
              <a:t>void</a:t>
            </a:r>
            <a:r>
              <a:rPr lang="ko-KR" altLang="en-US" sz="1200" dirty="0"/>
              <a:t>이고</a:t>
            </a:r>
            <a:r>
              <a:rPr lang="en-US" altLang="ko-KR" sz="1200" dirty="0"/>
              <a:t>,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파라미터를</a:t>
            </a:r>
            <a:r>
              <a:rPr lang="ko-KR" altLang="en-US" sz="1200" dirty="0"/>
              <a:t> 갖음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public void </a:t>
            </a:r>
            <a:r>
              <a:rPr lang="en-US" altLang="ko-KR" sz="1200" dirty="0" err="1"/>
              <a:t>setCelsius</a:t>
            </a:r>
            <a:r>
              <a:rPr lang="en-US" altLang="ko-KR" sz="1200" dirty="0"/>
              <a:t>(String location, Double value)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locationCelsiusMap.put</a:t>
            </a:r>
            <a:r>
              <a:rPr lang="en-US" altLang="ko-KR" sz="1200" dirty="0"/>
              <a:t>(location, value);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//location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값에 해당하는 위치의 섭씨 온도를 구함</a:t>
            </a:r>
            <a:r>
              <a:rPr lang="en-US" altLang="ko-KR" sz="1200" dirty="0"/>
              <a:t>. </a:t>
            </a:r>
            <a:r>
              <a:rPr lang="ko-KR" altLang="en-US" sz="1200" dirty="0"/>
              <a:t>리턴 타입이 </a:t>
            </a:r>
            <a:r>
              <a:rPr lang="en-US" altLang="ko-KR" sz="1200" dirty="0"/>
              <a:t>Double</a:t>
            </a:r>
            <a:r>
              <a:rPr lang="ko-KR" altLang="en-US" sz="1200" dirty="0"/>
              <a:t>이고 한 개의 </a:t>
            </a:r>
            <a:r>
              <a:rPr lang="ko-KR" altLang="en-US" sz="1200" dirty="0" err="1"/>
              <a:t>파라미터를</a:t>
            </a:r>
            <a:r>
              <a:rPr lang="ko-KR" altLang="en-US" sz="1200" dirty="0"/>
              <a:t> 갖음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public Double </a:t>
            </a:r>
            <a:r>
              <a:rPr lang="en-US" altLang="ko-KR" sz="1200" dirty="0" err="1"/>
              <a:t>getCelsius</a:t>
            </a:r>
            <a:r>
              <a:rPr lang="en-US" altLang="ko-KR" sz="1200" dirty="0"/>
              <a:t>(String location) {</a:t>
            </a:r>
          </a:p>
          <a:p>
            <a:r>
              <a:rPr lang="en-US" altLang="ko-KR" sz="1200" dirty="0"/>
              <a:t>		return </a:t>
            </a:r>
            <a:r>
              <a:rPr lang="en-US" altLang="ko-KR" sz="1200" dirty="0" err="1"/>
              <a:t>locationCelsiusMap.get</a:t>
            </a:r>
            <a:r>
              <a:rPr lang="en-US" altLang="ko-KR" sz="1200" dirty="0"/>
              <a:t>(location);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//location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값에 해당하는 위치의 </a:t>
            </a:r>
            <a:r>
              <a:rPr lang="ko-KR" altLang="en-US" sz="1200" dirty="0" err="1"/>
              <a:t>화씨온도를</a:t>
            </a:r>
            <a:r>
              <a:rPr lang="ko-KR" altLang="en-US" sz="1200" dirty="0"/>
              <a:t> 구함</a:t>
            </a:r>
            <a:r>
              <a:rPr lang="en-US" altLang="ko-KR" sz="1200" dirty="0"/>
              <a:t>. </a:t>
            </a:r>
            <a:r>
              <a:rPr lang="ko-KR" altLang="en-US" sz="1200" dirty="0"/>
              <a:t>리턴 타입이 </a:t>
            </a:r>
            <a:r>
              <a:rPr lang="en-US" altLang="ko-KR" sz="1200" dirty="0"/>
              <a:t>Double</a:t>
            </a:r>
            <a:r>
              <a:rPr lang="ko-KR" altLang="en-US" sz="1200" dirty="0"/>
              <a:t>이고 한 개의 </a:t>
            </a:r>
            <a:r>
              <a:rPr lang="ko-KR" altLang="en-US" sz="1200" dirty="0" err="1"/>
              <a:t>파라미터를</a:t>
            </a:r>
            <a:r>
              <a:rPr lang="ko-KR" altLang="en-US" sz="1200" dirty="0"/>
              <a:t> 갖음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public Double </a:t>
            </a:r>
            <a:r>
              <a:rPr lang="en-US" altLang="ko-KR" sz="1200" dirty="0" err="1"/>
              <a:t>getFahrenheit</a:t>
            </a:r>
            <a:r>
              <a:rPr lang="en-US" altLang="ko-KR" sz="1200" dirty="0"/>
              <a:t>(String location) {</a:t>
            </a:r>
          </a:p>
          <a:p>
            <a:r>
              <a:rPr lang="en-US" altLang="ko-KR" sz="1200" dirty="0"/>
              <a:t>		Double </a:t>
            </a:r>
            <a:r>
              <a:rPr lang="en-US" altLang="ko-KR" sz="1200" dirty="0" err="1"/>
              <a:t>celsius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getCelsius</a:t>
            </a:r>
            <a:r>
              <a:rPr lang="en-US" altLang="ko-KR" sz="1200" dirty="0"/>
              <a:t>(location);</a:t>
            </a:r>
          </a:p>
          <a:p>
            <a:r>
              <a:rPr lang="en-US" altLang="ko-KR" sz="1200" dirty="0"/>
              <a:t>		if(</a:t>
            </a:r>
            <a:r>
              <a:rPr lang="en-US" altLang="ko-KR" sz="1200" dirty="0" err="1"/>
              <a:t>celsius</a:t>
            </a:r>
            <a:r>
              <a:rPr lang="en-US" altLang="ko-KR" sz="1200" dirty="0"/>
              <a:t>==null) {</a:t>
            </a:r>
          </a:p>
          <a:p>
            <a:r>
              <a:rPr lang="en-US" altLang="ko-KR" sz="1200" dirty="0"/>
              <a:t>			return null;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return </a:t>
            </a:r>
            <a:r>
              <a:rPr lang="en-US" altLang="ko-KR" sz="1200" dirty="0" err="1"/>
              <a:t>celsius.doubleValue</a:t>
            </a:r>
            <a:r>
              <a:rPr lang="en-US" altLang="ko-KR" sz="1200" dirty="0"/>
              <a:t>() * 1.8 + 32.0;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</a:t>
            </a:r>
            <a:r>
              <a:rPr lang="ko-KR" altLang="en-US" sz="1200" dirty="0"/>
              <a:t>정보를 제공하는 메서드로써</a:t>
            </a:r>
            <a:r>
              <a:rPr lang="en-US" altLang="ko-KR" sz="1200" dirty="0"/>
              <a:t>, </a:t>
            </a:r>
            <a:r>
              <a:rPr lang="ko-KR" altLang="en-US" sz="1200" dirty="0"/>
              <a:t>리턴 타입이 </a:t>
            </a:r>
            <a:r>
              <a:rPr lang="en-US" altLang="ko-KR" sz="1200" dirty="0"/>
              <a:t>String</a:t>
            </a:r>
            <a:r>
              <a:rPr lang="ko-KR" altLang="en-US" sz="1200" dirty="0"/>
              <a:t>이고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파라미터를</a:t>
            </a:r>
            <a:r>
              <a:rPr lang="ko-KR" altLang="en-US" sz="1200" dirty="0"/>
              <a:t> 갖지 않는 전형적인 </a:t>
            </a:r>
            <a:r>
              <a:rPr lang="en-US" altLang="ko-KR" sz="1200" dirty="0"/>
              <a:t>get</a:t>
            </a:r>
            <a:r>
              <a:rPr lang="ko-KR" altLang="en-US" sz="1200" dirty="0"/>
              <a:t>메서드임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public String </a:t>
            </a:r>
            <a:r>
              <a:rPr lang="en-US" altLang="ko-KR" sz="1200" dirty="0" err="1"/>
              <a:t>getInfo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"</a:t>
            </a:r>
            <a:r>
              <a:rPr lang="ko-KR" altLang="en-US" sz="1200" dirty="0"/>
              <a:t>온도계 변환기 </a:t>
            </a:r>
            <a:r>
              <a:rPr lang="en-US" altLang="ko-KR" sz="1200" dirty="0"/>
              <a:t>1.1";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547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의 기본 객체</a:t>
            </a:r>
            <a:endParaRPr lang="en-US" altLang="ko-KR" dirty="0" smtClean="0"/>
          </a:p>
          <a:p>
            <a:r>
              <a:rPr lang="en-US" altLang="ko-KR" dirty="0" smtClean="0"/>
              <a:t>EL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smtClean="0"/>
              <a:t>클래스 함수 호출</a:t>
            </a:r>
            <a:endParaRPr lang="en-US" altLang="ko-KR" dirty="0" smtClean="0"/>
          </a:p>
          <a:p>
            <a:r>
              <a:rPr lang="ko-KR" altLang="en-US" dirty="0" smtClean="0"/>
              <a:t>표현 언어의 사용법</a:t>
            </a:r>
            <a:endParaRPr lang="en-US" altLang="ko-KR" dirty="0" smtClean="0"/>
          </a:p>
          <a:p>
            <a:r>
              <a:rPr lang="en-US" altLang="ko-KR" dirty="0" smtClean="0"/>
              <a:t>EL </a:t>
            </a:r>
            <a:r>
              <a:rPr lang="ko-KR" altLang="en-US" dirty="0" smtClean="0"/>
              <a:t>비활성화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3998" cy="582594"/>
          </a:xfrm>
        </p:spPr>
        <p:txBody>
          <a:bodyPr/>
          <a:lstStyle/>
          <a:p>
            <a:r>
              <a:rPr lang="en-US" altLang="ko-KR" dirty="0"/>
              <a:t>chapter11\</a:t>
            </a:r>
            <a:r>
              <a:rPr lang="en-US" altLang="ko-KR" dirty="0" err="1"/>
              <a:t>thermometer.jsp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771234"/>
            <a:ext cx="8060989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import="ddit.chapter11.Thermometer" %&gt;</a:t>
            </a:r>
          </a:p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//Thermometer </a:t>
            </a:r>
            <a:r>
              <a:rPr lang="ko-KR" altLang="en-US" sz="1400" dirty="0"/>
              <a:t>객체를 생성하고</a:t>
            </a:r>
            <a:r>
              <a:rPr lang="en-US" altLang="ko-KR" sz="1400" dirty="0"/>
              <a:t>, EL</a:t>
            </a:r>
            <a:r>
              <a:rPr lang="ko-KR" altLang="en-US" sz="1400" dirty="0"/>
              <a:t>에서 사용할 수 있도록 </a:t>
            </a:r>
            <a:r>
              <a:rPr lang="en-US" altLang="ko-KR" sz="1400" dirty="0"/>
              <a:t>request</a:t>
            </a:r>
            <a:r>
              <a:rPr lang="ko-KR" altLang="en-US" sz="1400" dirty="0"/>
              <a:t>의 속성으로 추가함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Thermometer </a:t>
            </a:r>
            <a:r>
              <a:rPr lang="en-US" altLang="ko-KR" sz="1400" dirty="0" err="1"/>
              <a:t>thermometer</a:t>
            </a:r>
            <a:r>
              <a:rPr lang="en-US" altLang="ko-KR" sz="1400" dirty="0"/>
              <a:t> = new Thermometer();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request.setAttribute</a:t>
            </a:r>
            <a:r>
              <a:rPr lang="en-US" altLang="ko-KR" sz="1400" dirty="0"/>
              <a:t>("t", thermometer);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온도 변환 예제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	&lt;!-- </a:t>
            </a:r>
            <a:r>
              <a:rPr lang="en-US" altLang="ko-KR" sz="1400" dirty="0" err="1"/>
              <a:t>setCelsius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실행</a:t>
            </a:r>
            <a:r>
              <a:rPr lang="en-US" altLang="ko-KR" sz="1400" dirty="0"/>
              <a:t>. return type</a:t>
            </a:r>
            <a:r>
              <a:rPr lang="ko-KR" altLang="en-US" sz="1400" dirty="0"/>
              <a:t>이 </a:t>
            </a:r>
            <a:r>
              <a:rPr lang="en-US" altLang="ko-KR" sz="1400" dirty="0"/>
              <a:t>void</a:t>
            </a:r>
            <a:r>
              <a:rPr lang="ko-KR" altLang="en-US" sz="1400" dirty="0"/>
              <a:t>이므로 </a:t>
            </a:r>
            <a:r>
              <a:rPr lang="ko-KR" altLang="en-US" sz="1400" dirty="0" err="1"/>
              <a:t>아무값도</a:t>
            </a:r>
            <a:r>
              <a:rPr lang="ko-KR" altLang="en-US" sz="1400" dirty="0"/>
              <a:t> 출력되지 않음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${</a:t>
            </a:r>
            <a:r>
              <a:rPr lang="en-US" altLang="ko-KR" sz="1400" dirty="0" err="1"/>
              <a:t>t.setCelsius</a:t>
            </a:r>
            <a:r>
              <a:rPr lang="en-US" altLang="ko-KR" sz="1400" dirty="0"/>
              <a:t>("</a:t>
            </a:r>
            <a:r>
              <a:rPr lang="ko-KR" altLang="en-US" sz="1400" dirty="0"/>
              <a:t>대전</a:t>
            </a:r>
            <a:r>
              <a:rPr lang="en-US" altLang="ko-KR" sz="1400" dirty="0"/>
              <a:t>", 27.3)}</a:t>
            </a:r>
          </a:p>
          <a:p>
            <a:r>
              <a:rPr lang="en-US" altLang="ko-KR" sz="1400" dirty="0"/>
              <a:t>	&lt;!-- </a:t>
            </a:r>
            <a:r>
              <a:rPr lang="en-US" altLang="ko-KR" sz="1400" dirty="0" err="1"/>
              <a:t>getCelsius</a:t>
            </a:r>
            <a:r>
              <a:rPr lang="en-US" altLang="ko-KR" sz="1400" dirty="0"/>
              <a:t>()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getFahrenheit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실행</a:t>
            </a:r>
            <a:r>
              <a:rPr lang="en-US" altLang="ko-KR" sz="1400" dirty="0"/>
              <a:t>. </a:t>
            </a:r>
            <a:r>
              <a:rPr lang="ko-KR" altLang="en-US" sz="1400" dirty="0"/>
              <a:t>두 메서드의 리턴 값이 출력됨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대전 온도</a:t>
            </a:r>
            <a:r>
              <a:rPr lang="en-US" altLang="ko-KR" sz="1400" dirty="0"/>
              <a:t>: </a:t>
            </a:r>
            <a:r>
              <a:rPr lang="ko-KR" altLang="en-US" sz="1400" dirty="0"/>
              <a:t>섭씨 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t.getCelsius</a:t>
            </a:r>
            <a:r>
              <a:rPr lang="en-US" altLang="ko-KR" sz="1400" dirty="0"/>
              <a:t>("</a:t>
            </a:r>
            <a:r>
              <a:rPr lang="ko-KR" altLang="en-US" sz="1400" dirty="0"/>
              <a:t>대전</a:t>
            </a:r>
            <a:r>
              <a:rPr lang="en-US" altLang="ko-KR" sz="1400" dirty="0"/>
              <a:t>")}</a:t>
            </a:r>
            <a:r>
              <a:rPr lang="ko-KR" altLang="en-US" sz="1400" dirty="0"/>
              <a:t>도 </a:t>
            </a:r>
            <a:r>
              <a:rPr lang="en-US" altLang="ko-KR" sz="1400" dirty="0"/>
              <a:t>/ </a:t>
            </a:r>
            <a:r>
              <a:rPr lang="ko-KR" altLang="en-US" sz="1400" dirty="0"/>
              <a:t>화씨 </a:t>
            </a:r>
            <a:r>
              <a:rPr lang="en-US" altLang="ko-KR" sz="1400" dirty="0"/>
              <a:t>${</a:t>
            </a:r>
            <a:r>
              <a:rPr lang="en-US" altLang="ko-KR" sz="1400" dirty="0" err="1"/>
              <a:t>t.getFahrenheit</a:t>
            </a:r>
            <a:r>
              <a:rPr lang="en-US" altLang="ko-KR" sz="1400" dirty="0"/>
              <a:t>("</a:t>
            </a:r>
            <a:r>
              <a:rPr lang="ko-KR" altLang="en-US" sz="1400" dirty="0"/>
              <a:t>대전</a:t>
            </a:r>
            <a:r>
              <a:rPr lang="en-US" altLang="ko-KR" sz="1400" dirty="0"/>
              <a:t>")}</a:t>
            </a:r>
          </a:p>
          <a:p>
            <a:r>
              <a:rPr lang="en-US" altLang="ko-KR" sz="1400" dirty="0"/>
              <a:t>	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	&lt;!-- t.info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getInfo</a:t>
            </a:r>
            <a:r>
              <a:rPr lang="en-US" altLang="ko-KR" sz="1400" dirty="0"/>
              <a:t>()</a:t>
            </a:r>
            <a:r>
              <a:rPr lang="ko-KR" altLang="en-US" sz="1400" dirty="0"/>
              <a:t>메서드와 결과를 값으로 </a:t>
            </a:r>
            <a:r>
              <a:rPr lang="ko-KR" altLang="en-US" sz="1400" dirty="0" err="1"/>
              <a:t>출려</a:t>
            </a:r>
            <a:r>
              <a:rPr lang="ko-KR" altLang="en-US" sz="1400" dirty="0"/>
              <a:t>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정보 </a:t>
            </a:r>
            <a:r>
              <a:rPr lang="en-US" altLang="ko-KR" sz="1400" dirty="0"/>
              <a:t>: ${t.info}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64" y="4653136"/>
            <a:ext cx="4895850" cy="1314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4391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정적 메서드 호출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124744"/>
            <a:ext cx="766870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SimpleDateFormat</a:t>
            </a:r>
            <a:r>
              <a:rPr lang="en-US" altLang="ko-KR" dirty="0" smtClean="0"/>
              <a:t> format = new </a:t>
            </a:r>
            <a:r>
              <a:rPr lang="en-US" altLang="ko-KR" dirty="0" err="1" smtClean="0"/>
              <a:t>SimpleDateFoprmat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-MM-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Date </a:t>
            </a:r>
            <a:r>
              <a:rPr lang="en-US" altLang="ko-KR" dirty="0" err="1" smtClean="0"/>
              <a:t>date</a:t>
            </a:r>
            <a:r>
              <a:rPr lang="en-US" altLang="ko-KR" dirty="0" smtClean="0"/>
              <a:t> = new Date();</a:t>
            </a:r>
            <a:endParaRPr lang="en-US" altLang="ko-KR" dirty="0"/>
          </a:p>
          <a:p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오늘은 </a:t>
            </a:r>
            <a:r>
              <a:rPr lang="en-US" altLang="ko-KR" dirty="0" smtClean="0"/>
              <a:t>&lt;%=</a:t>
            </a:r>
            <a:r>
              <a:rPr lang="en-US" altLang="ko-KR" dirty="0" err="1" smtClean="0"/>
              <a:t>formatter.format</a:t>
            </a:r>
            <a:r>
              <a:rPr lang="en-US" altLang="ko-KR" dirty="0" smtClean="0"/>
              <a:t>(date)%&gt;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356992"/>
            <a:ext cx="8295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EL</a:t>
            </a:r>
            <a:r>
              <a:rPr lang="ko-KR" altLang="en-US" dirty="0" smtClean="0"/>
              <a:t>은 위 코드처럼 자바 코드를 사용할 수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처리하는 방식에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한계가 생김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이런 한계를 줄이기 위해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은 자바 클래스의 정적 메서드를 호출할 수 있는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두 가지 방법을 제공하고 있음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중 첫번째 방법은 </a:t>
            </a:r>
            <a:r>
              <a:rPr lang="en-US" altLang="ko-KR" dirty="0" smtClean="0"/>
              <a:t>JSP 2.0 </a:t>
            </a:r>
            <a:r>
              <a:rPr lang="ko-KR" altLang="en-US" dirty="0" smtClean="0"/>
              <a:t>버전부터 지원하는 기능으로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의 함수로 지정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하는 방식임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478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ddit</a:t>
            </a:r>
            <a:r>
              <a:rPr lang="en-US" altLang="ko-KR" dirty="0" smtClean="0"/>
              <a:t>\chapter11\FormatUtil.java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7109895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package ddit.chapter11;</a:t>
            </a:r>
          </a:p>
          <a:p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java.text.DecimalFormat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public class </a:t>
            </a:r>
            <a:r>
              <a:rPr lang="en-US" altLang="ko-KR" sz="1600" dirty="0" err="1"/>
              <a:t>FormatUtil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	//EL</a:t>
            </a:r>
            <a:r>
              <a:rPr lang="ko-KR" altLang="en-US" sz="1600" dirty="0"/>
              <a:t>에서 호출할 메서드</a:t>
            </a:r>
          </a:p>
          <a:p>
            <a:r>
              <a:rPr lang="ko-KR" altLang="en-US" sz="1600" dirty="0"/>
              <a:t>	</a:t>
            </a:r>
            <a:r>
              <a:rPr lang="en-US" altLang="ko-KR" sz="1600" dirty="0"/>
              <a:t>public static String number(long number, String pattern) {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DecimalFormat</a:t>
            </a:r>
            <a:r>
              <a:rPr lang="en-US" altLang="ko-KR" sz="1600" dirty="0"/>
              <a:t> format = new </a:t>
            </a:r>
            <a:r>
              <a:rPr lang="en-US" altLang="ko-KR" sz="1600" dirty="0" err="1"/>
              <a:t>DecimalFormat</a:t>
            </a:r>
            <a:r>
              <a:rPr lang="en-US" altLang="ko-KR" sz="1600" dirty="0"/>
              <a:t>(pattern);</a:t>
            </a:r>
          </a:p>
          <a:p>
            <a:r>
              <a:rPr lang="en-US" altLang="ko-KR" sz="1600" dirty="0"/>
              <a:t>		return </a:t>
            </a:r>
            <a:r>
              <a:rPr lang="en-US" altLang="ko-KR" sz="1600" dirty="0" err="1"/>
              <a:t>format.format</a:t>
            </a:r>
            <a:r>
              <a:rPr lang="en-US" altLang="ko-KR" sz="1600" dirty="0"/>
              <a:t>(number);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70144"/>
            <a:ext cx="849418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숫자를 </a:t>
            </a:r>
            <a:r>
              <a:rPr lang="en-US" altLang="ko-KR" dirty="0" smtClean="0"/>
              <a:t>“1,100”</a:t>
            </a:r>
            <a:r>
              <a:rPr lang="ko-KR" altLang="en-US" dirty="0" smtClean="0"/>
              <a:t>과 같은 형식으로 변환해주는 기능을 제공하는 </a:t>
            </a:r>
            <a:r>
              <a:rPr lang="en-US" altLang="ko-KR" dirty="0" err="1" smtClean="0"/>
              <a:t>FormatUtil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778241"/>
            <a:ext cx="828303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6"/>
                </a:solidFill>
              </a:rPr>
              <a:t>EL</a:t>
            </a:r>
            <a:r>
              <a:rPr lang="ko-KR" altLang="en-US" b="1" dirty="0" smtClean="0">
                <a:solidFill>
                  <a:schemeClr val="accent6"/>
                </a:solidFill>
              </a:rPr>
              <a:t>에서 클래스의 메서드를 사용하기 위해서는 클래스의 메서드를 </a:t>
            </a:r>
            <a:r>
              <a:rPr lang="en-US" altLang="ko-KR" b="1" dirty="0" smtClean="0">
                <a:solidFill>
                  <a:schemeClr val="accent6"/>
                </a:solidFill>
              </a:rPr>
              <a:t>static</a:t>
            </a:r>
            <a:r>
              <a:rPr lang="ko-KR" altLang="en-US" b="1" dirty="0" smtClean="0">
                <a:solidFill>
                  <a:schemeClr val="accent6"/>
                </a:solidFill>
              </a:rPr>
              <a:t>으로</a:t>
            </a:r>
            <a:endParaRPr lang="en-US" altLang="ko-KR" b="1" dirty="0" smtClean="0">
              <a:solidFill>
                <a:schemeClr val="accent6"/>
              </a:solidFill>
            </a:endParaRPr>
          </a:p>
          <a:p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  </a:t>
            </a:r>
            <a:r>
              <a:rPr lang="ko-KR" altLang="en-US" b="1" dirty="0" smtClean="0">
                <a:solidFill>
                  <a:schemeClr val="accent6"/>
                </a:solidFill>
              </a:rPr>
              <a:t>정의해야 하며</a:t>
            </a:r>
            <a:r>
              <a:rPr lang="en-US" altLang="ko-KR" b="1" dirty="0" smtClean="0">
                <a:solidFill>
                  <a:schemeClr val="accent6"/>
                </a:solidFill>
              </a:rPr>
              <a:t>, static</a:t>
            </a:r>
            <a:r>
              <a:rPr lang="ko-KR" altLang="en-US" b="1" dirty="0" smtClean="0">
                <a:solidFill>
                  <a:schemeClr val="accent6"/>
                </a:solidFill>
              </a:rPr>
              <a:t>이 아닌 메서드는 사용할 수 없음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6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WEB-INF\</a:t>
            </a:r>
            <a:r>
              <a:rPr lang="en-US" altLang="ko-KR" dirty="0" err="1"/>
              <a:t>tlds</a:t>
            </a:r>
            <a:r>
              <a:rPr lang="en-US" altLang="ko-KR" dirty="0"/>
              <a:t>\el-</a:t>
            </a:r>
            <a:r>
              <a:rPr lang="en-US" altLang="ko-KR" dirty="0" err="1"/>
              <a:t>functions.tld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905" y="865353"/>
            <a:ext cx="7956024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&lt;?xml version="1.0" encoding="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 ?&gt;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taglib</a:t>
            </a:r>
            <a:r>
              <a:rPr lang="en-US" altLang="ko-KR" sz="1200" dirty="0"/>
              <a:t> </a:t>
            </a:r>
            <a:r>
              <a:rPr lang="en-US" altLang="ko-KR" sz="1200" dirty="0" err="1"/>
              <a:t>xmlns</a:t>
            </a:r>
            <a:r>
              <a:rPr lang="en-US" altLang="ko-KR" sz="1200" dirty="0"/>
              <a:t>="http://java.sun.com/xml/ns/</a:t>
            </a:r>
            <a:r>
              <a:rPr lang="en-US" altLang="ko-KR" sz="1200" dirty="0" err="1"/>
              <a:t>javaee</a:t>
            </a:r>
            <a:r>
              <a:rPr lang="en-US" altLang="ko-KR" sz="1200" dirty="0"/>
              <a:t>" 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xmlns:xsi</a:t>
            </a:r>
            <a:r>
              <a:rPr lang="en-US" altLang="ko-KR" sz="1200" dirty="0"/>
              <a:t>="http://www.w3.org/2001/XMLSchema-instance"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xsi:schemaLocation</a:t>
            </a:r>
            <a:r>
              <a:rPr lang="en-US" altLang="ko-KR" sz="1200" dirty="0"/>
              <a:t>="http://java.sun.com/xml/ns/</a:t>
            </a:r>
            <a:r>
              <a:rPr lang="en-US" altLang="ko-KR" sz="1200" dirty="0" err="1"/>
              <a:t>javaee</a:t>
            </a:r>
            <a:endParaRPr lang="en-US" altLang="ko-KR" sz="1200" dirty="0"/>
          </a:p>
          <a:p>
            <a:r>
              <a:rPr lang="en-US" altLang="ko-KR" sz="1200" dirty="0"/>
              <a:t>    	http://java.sun.com/xml/ns/javaee/web-jsptaglibrary_2_1.xsd"</a:t>
            </a:r>
          </a:p>
          <a:p>
            <a:r>
              <a:rPr lang="en-US" altLang="ko-KR" sz="1200" dirty="0"/>
              <a:t>	version="2.1"&gt;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&lt;description&gt;EL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함수실행</a:t>
            </a:r>
            <a:r>
              <a:rPr lang="en-US" altLang="ko-KR" sz="1200" dirty="0"/>
              <a:t>&lt;/description&gt;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tlib</a:t>
            </a:r>
            <a:r>
              <a:rPr lang="en-US" altLang="ko-KR" sz="1200" dirty="0"/>
              <a:t>-version&gt;1.0&lt;/</a:t>
            </a:r>
            <a:r>
              <a:rPr lang="en-US" altLang="ko-KR" sz="1200" dirty="0" err="1"/>
              <a:t>tlib</a:t>
            </a:r>
            <a:r>
              <a:rPr lang="en-US" altLang="ko-KR" sz="1200" dirty="0"/>
              <a:t>-version&gt;</a:t>
            </a:r>
          </a:p>
          <a:p>
            <a:r>
              <a:rPr lang="en-US" altLang="ko-KR" sz="1200" dirty="0"/>
              <a:t>	&lt;short-name&gt;</a:t>
            </a:r>
            <a:r>
              <a:rPr lang="en-US" altLang="ko-KR" sz="1200" dirty="0" err="1"/>
              <a:t>ELfunctions</a:t>
            </a:r>
            <a:r>
              <a:rPr lang="en-US" altLang="ko-KR" sz="1200" dirty="0"/>
              <a:t>&lt;/short-name&gt;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uri</a:t>
            </a:r>
            <a:r>
              <a:rPr lang="en-US" altLang="ko-KR" sz="1200" dirty="0"/>
              <a:t>&gt;/</a:t>
            </a:r>
            <a:r>
              <a:rPr lang="en-US" altLang="ko-KR" sz="1200" dirty="0" err="1"/>
              <a:t>ELFunctions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uri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&lt;!-- &lt;function&gt; </a:t>
            </a:r>
            <a:r>
              <a:rPr lang="ko-KR" altLang="en-US" sz="1200" dirty="0"/>
              <a:t>태그를 이용해서 </a:t>
            </a:r>
            <a:r>
              <a:rPr lang="en-US" altLang="ko-KR" sz="1200" dirty="0"/>
              <a:t>EL</a:t>
            </a:r>
            <a:r>
              <a:rPr lang="ko-KR" altLang="en-US" sz="1200" dirty="0"/>
              <a:t>에서 사용할 함수를 정의함</a:t>
            </a:r>
            <a:r>
              <a:rPr lang="en-US" altLang="ko-KR" sz="1200" dirty="0"/>
              <a:t>. </a:t>
            </a:r>
            <a:r>
              <a:rPr lang="ko-KR" altLang="en-US" sz="1200" dirty="0"/>
              <a:t>한 개의 </a:t>
            </a:r>
            <a:r>
              <a:rPr lang="ko-KR" altLang="en-US" sz="1200" dirty="0" err="1"/>
              <a:t>함수마다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</a:t>
            </a:r>
            <a:r>
              <a:rPr lang="ko-KR" altLang="en-US" sz="1200" dirty="0" smtClean="0"/>
              <a:t>한 </a:t>
            </a:r>
            <a:r>
              <a:rPr lang="ko-KR" altLang="en-US" sz="1200" dirty="0"/>
              <a:t>개의 </a:t>
            </a:r>
            <a:r>
              <a:rPr lang="en-US" altLang="ko-KR" sz="1200" dirty="0"/>
              <a:t>&lt;function&gt;</a:t>
            </a:r>
            <a:r>
              <a:rPr lang="ko-KR" altLang="en-US" sz="1200" dirty="0"/>
              <a:t>태그를 정의함 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	&lt;function&gt;</a:t>
            </a:r>
          </a:p>
          <a:p>
            <a:r>
              <a:rPr lang="en-US" altLang="ko-KR" sz="1200" dirty="0"/>
              <a:t>		&lt;description&gt;</a:t>
            </a:r>
            <a:r>
              <a:rPr lang="ko-KR" altLang="en-US" sz="1200" dirty="0"/>
              <a:t>숫자 </a:t>
            </a:r>
            <a:r>
              <a:rPr lang="ko-KR" altLang="en-US" sz="1200" dirty="0" err="1"/>
              <a:t>포맷팅</a:t>
            </a:r>
            <a:r>
              <a:rPr lang="en-US" altLang="ko-KR" sz="1200" dirty="0"/>
              <a:t>&lt;/description&gt;</a:t>
            </a:r>
          </a:p>
          <a:p>
            <a:r>
              <a:rPr lang="en-US" altLang="ko-KR" sz="1200" dirty="0"/>
              <a:t>		&lt;!-- &lt;name&gt; </a:t>
            </a:r>
            <a:r>
              <a:rPr lang="ko-KR" altLang="en-US" sz="1200" dirty="0"/>
              <a:t>태그는 </a:t>
            </a:r>
            <a:r>
              <a:rPr lang="en-US" altLang="ko-KR" sz="1200" dirty="0"/>
              <a:t>EL</a:t>
            </a:r>
            <a:r>
              <a:rPr lang="ko-KR" altLang="en-US" sz="1200" dirty="0"/>
              <a:t>에서 사용할 함수의 이름을 정의함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		&lt;name&gt;</a:t>
            </a:r>
            <a:r>
              <a:rPr lang="en-US" altLang="ko-KR" sz="1200" dirty="0" err="1"/>
              <a:t>formatNumber</a:t>
            </a:r>
            <a:r>
              <a:rPr lang="en-US" altLang="ko-KR" sz="1200" dirty="0"/>
              <a:t>&lt;/name&gt;</a:t>
            </a:r>
          </a:p>
          <a:p>
            <a:r>
              <a:rPr lang="en-US" altLang="ko-KR" sz="1200" dirty="0"/>
              <a:t>		&lt;!-- &lt;function-class&gt; </a:t>
            </a:r>
            <a:r>
              <a:rPr lang="ko-KR" altLang="en-US" sz="1200" dirty="0"/>
              <a:t>태그는 함수 기능을 제공할 클래스의 완전한 이름을 지정함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		&lt;function-class&gt;ddit.chapter11.FormatUtil&lt;/function-class&gt;</a:t>
            </a:r>
          </a:p>
          <a:p>
            <a:r>
              <a:rPr lang="en-US" altLang="ko-KR" sz="1200" dirty="0"/>
              <a:t>		&lt;!-- &lt;function-signature&gt; </a:t>
            </a:r>
            <a:r>
              <a:rPr lang="ko-KR" altLang="en-US" sz="1200" dirty="0"/>
              <a:t>태그는 함수 기능을 실행할 메서드를 지정함</a:t>
            </a:r>
            <a:r>
              <a:rPr lang="en-US" altLang="ko-KR" sz="1200" dirty="0"/>
              <a:t>. </a:t>
            </a:r>
            <a:r>
              <a:rPr lang="ko-KR" altLang="en-US" sz="1200" dirty="0"/>
              <a:t>리턴 타입과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타입은 완전한 클래스 이름을 적음</a:t>
            </a:r>
          </a:p>
          <a:p>
            <a:r>
              <a:rPr lang="ko-KR" altLang="en-US" sz="1200" dirty="0"/>
              <a:t>		     </a:t>
            </a:r>
            <a:r>
              <a:rPr lang="ko-KR" altLang="en-US" sz="1200" dirty="0" err="1"/>
              <a:t>파라미터의</a:t>
            </a:r>
            <a:r>
              <a:rPr lang="ko-KR" altLang="en-US" sz="1200" dirty="0"/>
              <a:t> 경우 이름은 적지 않으며 타입 이름만 적음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		&lt;function-signature&gt;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java.lang.String</a:t>
            </a:r>
            <a:r>
              <a:rPr lang="en-US" altLang="ko-KR" sz="1200" dirty="0"/>
              <a:t> number(long, </a:t>
            </a:r>
            <a:r>
              <a:rPr lang="en-US" altLang="ko-KR" sz="1200" dirty="0" err="1"/>
              <a:t>java.lang.String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&lt;/function-signature&gt;</a:t>
            </a:r>
          </a:p>
          <a:p>
            <a:r>
              <a:rPr lang="en-US" altLang="ko-KR" sz="1200" dirty="0"/>
              <a:t>	&lt;/function&gt;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taglib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935607"/>
            <a:ext cx="1811901" cy="3001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59560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WEB-INF\web.xml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내용 추가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642462"/>
            <a:ext cx="8321509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…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welcome-file-list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jsp-config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-property-group&gt;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-pattern&gt;/chapter07/view/*&lt;/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-pattern&gt;</a:t>
            </a:r>
          </a:p>
          <a:p>
            <a:r>
              <a:rPr lang="en-US" altLang="ko-KR" sz="1400" dirty="0"/>
              <a:t>      &lt;include-prelude&gt;/chapter07/common/</a:t>
            </a:r>
            <a:r>
              <a:rPr lang="en-US" altLang="ko-KR" sz="1400" dirty="0" err="1"/>
              <a:t>variable.jspf</a:t>
            </a:r>
            <a:r>
              <a:rPr lang="en-US" altLang="ko-KR" sz="1400" dirty="0"/>
              <a:t>&lt;/include-prelude&gt;</a:t>
            </a:r>
          </a:p>
          <a:p>
            <a:r>
              <a:rPr lang="en-US" altLang="ko-KR" sz="1400" dirty="0"/>
              <a:t>      &lt;include-coda&gt;/chapter07/common/</a:t>
            </a:r>
            <a:r>
              <a:rPr lang="en-US" altLang="ko-KR" sz="1400" dirty="0" err="1"/>
              <a:t>footer.jspf</a:t>
            </a:r>
            <a:r>
              <a:rPr lang="en-US" altLang="ko-KR" sz="1400" dirty="0"/>
              <a:t>&lt;/include-coda&gt;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-property-group&gt;</a:t>
            </a:r>
          </a:p>
          <a:p>
            <a:r>
              <a:rPr lang="en-US" altLang="ko-KR" sz="1400" dirty="0"/>
              <a:t>    &lt;!-- &lt;</a:t>
            </a:r>
            <a:r>
              <a:rPr lang="en-US" altLang="ko-KR" sz="1400" dirty="0" err="1"/>
              <a:t>tablib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태그는 사용할 태그 라이브러리를 지정함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	&lt;!-- &lt;</a:t>
            </a:r>
            <a:r>
              <a:rPr lang="en-US" altLang="ko-KR" sz="1400" dirty="0" err="1"/>
              <a:t>tablib-uri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태그는 </a:t>
            </a:r>
            <a:r>
              <a:rPr lang="en-US" altLang="ko-KR" sz="1400" dirty="0"/>
              <a:t>JSP</a:t>
            </a:r>
            <a:r>
              <a:rPr lang="ko-KR" altLang="en-US" sz="1400" dirty="0"/>
              <a:t>에서 해당 태그 라이브러리를 참조할 때 사용하는 </a:t>
            </a:r>
            <a:r>
              <a:rPr lang="ko-KR" altLang="en-US" sz="1400" dirty="0" err="1"/>
              <a:t>식별자</a:t>
            </a:r>
            <a:r>
              <a:rPr lang="ko-KR" altLang="en-US" sz="1400" dirty="0"/>
              <a:t>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    	&lt;</a:t>
            </a:r>
            <a:r>
              <a:rPr lang="en-US" altLang="ko-KR" sz="1400" dirty="0" err="1"/>
              <a:t>taglib-uri</a:t>
            </a:r>
            <a:r>
              <a:rPr lang="en-US" altLang="ko-KR" sz="1400" dirty="0"/>
              <a:t>&gt;/WEB-INF/</a:t>
            </a:r>
            <a:r>
              <a:rPr lang="en-US" altLang="ko-KR" sz="1400" dirty="0" err="1"/>
              <a:t>tlds</a:t>
            </a:r>
            <a:r>
              <a:rPr lang="en-US" altLang="ko-KR" sz="1400" dirty="0"/>
              <a:t>/el-</a:t>
            </a:r>
            <a:r>
              <a:rPr lang="en-US" altLang="ko-KR" sz="1400" dirty="0" err="1"/>
              <a:t>functions.tld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taglib-uri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	&lt;!-- &lt;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-location&gt; </a:t>
            </a:r>
            <a:r>
              <a:rPr lang="ko-KR" altLang="en-US" sz="1400" dirty="0"/>
              <a:t>태그는 태그 라이브러리를 기술한 </a:t>
            </a:r>
            <a:r>
              <a:rPr lang="en-US" altLang="ko-KR" sz="1400" dirty="0"/>
              <a:t>TLD </a:t>
            </a:r>
            <a:r>
              <a:rPr lang="ko-KR" altLang="en-US" sz="1400" dirty="0"/>
              <a:t>파일의 위치를 명시함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    	&lt;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-location&gt;/WEB-INF/</a:t>
            </a:r>
            <a:r>
              <a:rPr lang="en-US" altLang="ko-KR" sz="1400" dirty="0" err="1"/>
              <a:t>tlds</a:t>
            </a:r>
            <a:r>
              <a:rPr lang="en-US" altLang="ko-KR" sz="1400" dirty="0"/>
              <a:t>/el-</a:t>
            </a:r>
            <a:r>
              <a:rPr lang="en-US" altLang="ko-KR" sz="1400" dirty="0" err="1"/>
              <a:t>functions.tld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-location&gt;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&lt;/</a:t>
            </a:r>
            <a:r>
              <a:rPr lang="en-US" altLang="ko-KR" sz="1400" dirty="0" err="1"/>
              <a:t>jsp-config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&lt;session-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	&lt;session-timeout&gt;30&lt;/session-timeout&gt;</a:t>
            </a:r>
          </a:p>
          <a:p>
            <a:r>
              <a:rPr lang="en-US" altLang="ko-KR" sz="1400" dirty="0"/>
              <a:t>  &lt;/session-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&lt;/web-app&gt;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015530"/>
            <a:ext cx="2880320" cy="2086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0945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chapter11\</a:t>
            </a:r>
            <a:r>
              <a:rPr lang="en-US" altLang="ko-KR" dirty="0" err="1"/>
              <a:t>viewNumber.jsp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908720"/>
            <a:ext cx="7057958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&lt;%@ page session="false" %&gt;</a:t>
            </a:r>
          </a:p>
          <a:p>
            <a:r>
              <a:rPr lang="en-US" altLang="ko-KR" sz="1600" dirty="0"/>
              <a:t>&lt;%@ </a:t>
            </a:r>
            <a:r>
              <a:rPr lang="en-US" altLang="ko-KR" sz="1600" dirty="0" err="1"/>
              <a:t>taglib</a:t>
            </a:r>
            <a:r>
              <a:rPr lang="en-US" altLang="ko-KR" sz="1600" dirty="0"/>
              <a:t> prefix="</a:t>
            </a:r>
            <a:r>
              <a:rPr lang="en-US" altLang="ko-KR" sz="1600" dirty="0" err="1"/>
              <a:t>elfunc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uri</a:t>
            </a:r>
            <a:r>
              <a:rPr lang="en-US" altLang="ko-KR" sz="1600" dirty="0"/>
              <a:t>="/WEB-INF/</a:t>
            </a:r>
            <a:r>
              <a:rPr lang="en-US" altLang="ko-KR" sz="1600" dirty="0" err="1"/>
              <a:t>tlds</a:t>
            </a:r>
            <a:r>
              <a:rPr lang="en-US" altLang="ko-KR" sz="1600" dirty="0"/>
              <a:t>/el-</a:t>
            </a:r>
            <a:r>
              <a:rPr lang="en-US" altLang="ko-KR" sz="1600" dirty="0" err="1"/>
              <a:t>functions.tld</a:t>
            </a:r>
            <a:r>
              <a:rPr lang="en-US" altLang="ko-KR" sz="1600" dirty="0"/>
              <a:t>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request.setAttribute</a:t>
            </a:r>
            <a:r>
              <a:rPr lang="en-US" altLang="ko-KR" sz="1600" dirty="0"/>
              <a:t>("price", 12345);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&lt;head&gt;&lt;title&gt;EL </a:t>
            </a:r>
            <a:r>
              <a:rPr lang="ko-KR" altLang="en-US" sz="1600" dirty="0"/>
              <a:t>함수 호출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가격은 </a:t>
            </a:r>
            <a:r>
              <a:rPr lang="en-US" altLang="ko-KR" sz="1600" dirty="0"/>
              <a:t>&lt;b&gt;${</a:t>
            </a:r>
            <a:r>
              <a:rPr lang="en-US" altLang="ko-KR" sz="1600" dirty="0" err="1"/>
              <a:t>elfunc:formatNumber</a:t>
            </a:r>
            <a:r>
              <a:rPr lang="en-US" altLang="ko-KR" sz="1600" dirty="0"/>
              <a:t>(price,"#,##0") }&lt;/b&gt;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988840"/>
            <a:ext cx="396238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194716" y="4221088"/>
            <a:ext cx="88260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tablib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앞서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파일에서 설정한 태그 라이브러리를 </a:t>
            </a:r>
            <a:r>
              <a:rPr lang="en-US" altLang="ko-KR" dirty="0" smtClean="0"/>
              <a:t>JSP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페이지에서 사용한다는 것을 명시함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prefix </a:t>
            </a:r>
            <a:r>
              <a:rPr lang="ko-KR" altLang="en-US" dirty="0" smtClean="0"/>
              <a:t>속성은 태그 라이브러리를 구분할 때 사용할 </a:t>
            </a:r>
            <a:r>
              <a:rPr lang="ko-KR" altLang="en-US" dirty="0" err="1" smtClean="0"/>
              <a:t>접두어를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EL</a:t>
            </a:r>
            <a:r>
              <a:rPr lang="ko-KR" altLang="en-US" dirty="0" smtClean="0"/>
              <a:t>에서 태그 라이브러리에 정의된 함수를 사용하려면 </a:t>
            </a:r>
            <a:endParaRPr lang="en-US" altLang="ko-KR" dirty="0"/>
          </a:p>
          <a:p>
            <a:r>
              <a:rPr lang="en-US" altLang="ko-KR" dirty="0" smtClean="0"/>
              <a:t>   ${</a:t>
            </a:r>
            <a:r>
              <a:rPr lang="ko-KR" altLang="en-US" dirty="0" err="1" smtClean="0"/>
              <a:t>태그라이브러리접두어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함수이름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,..)}</a:t>
            </a:r>
            <a:r>
              <a:rPr lang="ko-KR" altLang="en-US" dirty="0" smtClean="0"/>
              <a:t>의 코드를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이름은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&lt;function&gt; </a:t>
            </a:r>
            <a:r>
              <a:rPr lang="ko-KR" altLang="en-US" dirty="0" smtClean="0"/>
              <a:t>태그의 자식 태그인 </a:t>
            </a:r>
            <a:r>
              <a:rPr lang="en-US" altLang="ko-KR" dirty="0" smtClean="0"/>
              <a:t>&lt;name&gt; </a:t>
            </a:r>
            <a:r>
              <a:rPr lang="ko-KR" altLang="en-US" dirty="0" smtClean="0"/>
              <a:t>태그에서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지정한 이름과 동일</a:t>
            </a:r>
            <a:r>
              <a:rPr lang="en-US" altLang="ko-KR" dirty="0" smtClean="0"/>
              <a:t>. El-functions.</a:t>
            </a:r>
            <a:r>
              <a:rPr lang="ko-KR" altLang="en-US" dirty="0" smtClean="0"/>
              <a:t>싱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함수 이름을 </a:t>
            </a:r>
            <a:r>
              <a:rPr lang="en-US" altLang="ko-KR" dirty="0" err="1" smtClean="0"/>
              <a:t>formatNumber</a:t>
            </a:r>
            <a:r>
              <a:rPr lang="ko-KR" altLang="en-US" dirty="0" smtClean="0"/>
              <a:t>로 지정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78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정적 메서드 호출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5331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EL</a:t>
            </a:r>
            <a:r>
              <a:rPr lang="ko-KR" altLang="en-US" dirty="0" smtClean="0"/>
              <a:t>에서 클래스의 정적 메서드를 호출하기 위해 할 것이 많음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TLD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web.xml </a:t>
            </a:r>
            <a:r>
              <a:rPr lang="ko-KR" altLang="en-US" dirty="0" smtClean="0"/>
              <a:t>파일 설정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메서드 호출 시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파일에서 설정한 이름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EL 3.0 </a:t>
            </a:r>
            <a:r>
              <a:rPr lang="ko-KR" altLang="en-US" dirty="0" smtClean="0"/>
              <a:t>버전은 이런 복잡한 과정이 없이 정적 메서드를 호출할 수 있는 기능을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추가함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TLD </a:t>
            </a:r>
            <a:r>
              <a:rPr lang="ko-KR" altLang="en-US" dirty="0" smtClean="0"/>
              <a:t>파일이나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 설정을 할 필요가 없이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코드만 작성하면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chapter11\viewPrice2.jsp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980728"/>
            <a:ext cx="5887766" cy="3385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&lt;%@ page import="ddit.chapter11.FormatUtil"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request.setAttribute</a:t>
            </a:r>
            <a:r>
              <a:rPr lang="en-US" altLang="ko-KR" sz="1600" dirty="0"/>
              <a:t>("price", 12345);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&lt;head&gt;&lt;title&gt;EL </a:t>
            </a:r>
            <a:r>
              <a:rPr lang="ko-KR" altLang="en-US" sz="1600" dirty="0"/>
              <a:t>함수 호출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가격은 </a:t>
            </a:r>
            <a:r>
              <a:rPr lang="en-US" altLang="ko-KR" sz="1600" dirty="0"/>
              <a:t>&lt;b&gt;${</a:t>
            </a:r>
            <a:r>
              <a:rPr lang="en-US" altLang="ko-KR" sz="1600" dirty="0" err="1"/>
              <a:t>FormatUtil.number</a:t>
            </a:r>
            <a:r>
              <a:rPr lang="en-US" altLang="ko-KR" sz="1600" dirty="0"/>
              <a:t>(price,"#,##0") }&lt;/b&gt;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489766"/>
            <a:ext cx="4829175" cy="1057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직사각형 4"/>
          <p:cNvSpPr/>
          <p:nvPr/>
        </p:nvSpPr>
        <p:spPr>
          <a:xfrm>
            <a:off x="395536" y="1268760"/>
            <a:ext cx="4896544" cy="28803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977390" y="953351"/>
            <a:ext cx="2952328" cy="1206881"/>
          </a:xfrm>
          <a:prstGeom prst="wedgeRoundRectCallout">
            <a:avLst>
              <a:gd name="adj1" fmla="val -74737"/>
              <a:gd name="adj2" fmla="val -91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정적 메서드를 포함한 클래스를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77390" y="3501008"/>
            <a:ext cx="2952328" cy="1206881"/>
          </a:xfrm>
          <a:prstGeom prst="wedgeRoundRectCallout">
            <a:avLst>
              <a:gd name="adj1" fmla="val -147700"/>
              <a:gd name="adj2" fmla="val -536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임포트한</a:t>
            </a:r>
            <a:r>
              <a:rPr lang="ko-KR" altLang="en-US" dirty="0" smtClean="0"/>
              <a:t> 클래스의 정적 메서드를 호출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5805264"/>
            <a:ext cx="8339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클래스의 정적 메서드를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에서 직접 호출함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속성을 이용해서 </a:t>
            </a:r>
            <a:r>
              <a:rPr lang="ko-KR" altLang="en-US" dirty="0" err="1" smtClean="0"/>
              <a:t>임포트한</a:t>
            </a:r>
            <a:r>
              <a:rPr lang="ko-KR" altLang="en-US" dirty="0" smtClean="0"/>
              <a:t> 클래스의 정적 메서드를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EL</a:t>
            </a:r>
            <a:r>
              <a:rPr lang="ko-KR" altLang="en-US" dirty="0" smtClean="0"/>
              <a:t>에서 호출할 </a:t>
            </a:r>
            <a:r>
              <a:rPr lang="ko-KR" altLang="en-US" smtClean="0"/>
              <a:t>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61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의 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속성으로 전달한 값을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액션 태그나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속성 값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page="/lo/${</a:t>
            </a:r>
            <a:r>
              <a:rPr lang="en-US" dirty="0" err="1" smtClean="0"/>
              <a:t>layout.module</a:t>
            </a:r>
            <a:r>
              <a:rPr lang="en-US" dirty="0" smtClean="0"/>
              <a:t>}.</a:t>
            </a:r>
            <a:r>
              <a:rPr lang="en-US" dirty="0" err="1" smtClean="0"/>
              <a:t>jsp</a:t>
            </a:r>
            <a:r>
              <a:rPr lang="en-US" dirty="0" smtClean="0"/>
              <a:t>" flush="true" /&gt;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코드의 간결함 및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향상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 비활성화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비활성화 옵션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디렉티브에서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isELIgnored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하면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무시</a:t>
            </a:r>
            <a:endParaRPr lang="en-US" altLang="ko-KR" dirty="0" smtClean="0"/>
          </a:p>
          <a:p>
            <a:pPr lvl="1"/>
            <a:r>
              <a:rPr lang="en-US" dirty="0" err="1" smtClean="0"/>
              <a:t>deferredSyntaxAllowedAsLiteral</a:t>
            </a:r>
            <a:r>
              <a:rPr lang="en-US" dirty="0" smtClean="0"/>
              <a:t> 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하면 </a:t>
            </a:r>
            <a:r>
              <a:rPr lang="en-US" altLang="ko-KR" dirty="0" smtClean="0"/>
              <a:t>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을 문자열로 처리</a:t>
            </a:r>
            <a:endParaRPr lang="en-US" altLang="ko-KR" dirty="0" smtClean="0"/>
          </a:p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 버전에 따라 자동 비활성화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2.3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EL </a:t>
            </a:r>
            <a:r>
              <a:rPr lang="ko-KR" altLang="en-US" dirty="0" smtClean="0"/>
              <a:t>지원하지 않음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2.4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 </a:t>
            </a:r>
            <a:r>
              <a:rPr lang="ko-KR" altLang="en-US" dirty="0" smtClean="0"/>
              <a:t>형식의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5786" y="1472501"/>
            <a:ext cx="7715304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jsp-config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-property-group&gt;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-pattern&gt;/</a:t>
            </a:r>
            <a:r>
              <a:rPr lang="en-US" altLang="ko-KR" sz="1400" dirty="0" err="1" smtClean="0"/>
              <a:t>oldversion</a:t>
            </a:r>
            <a:r>
              <a:rPr lang="en-US" altLang="ko-KR" sz="1400" dirty="0" smtClean="0"/>
              <a:t>/*&lt;/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</a:t>
            </a:r>
          </a:p>
          <a:p>
            <a:r>
              <a:rPr lang="en-US" altLang="ko-KR" sz="1400" dirty="0" smtClean="0"/>
              <a:t>        &lt;el-ignored&gt;true&lt;/el-ignored&gt;</a:t>
            </a:r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-property-group&gt;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jsp-config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2857496"/>
            <a:ext cx="6102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&lt;deferred-syntax-allowed-as-literal&gt;</a:t>
            </a:r>
            <a:r>
              <a:rPr lang="ko-KR" altLang="en-US" sz="1400" dirty="0" smtClean="0">
                <a:latin typeface="+mn-ea"/>
              </a:rPr>
              <a:t>를 이용한 </a:t>
            </a:r>
            <a:r>
              <a:rPr lang="en-US" altLang="ko-KR" sz="1400" dirty="0" smtClean="0">
                <a:latin typeface="+mn-ea"/>
              </a:rPr>
              <a:t>#{</a:t>
            </a:r>
            <a:r>
              <a:rPr lang="en-US" altLang="ko-KR" sz="1400" dirty="0" err="1" smtClean="0">
                <a:latin typeface="+mn-ea"/>
              </a:rPr>
              <a:t>expr</a:t>
            </a:r>
            <a:r>
              <a:rPr lang="en-US" altLang="ko-KR" sz="1400" dirty="0" smtClean="0">
                <a:latin typeface="+mn-ea"/>
              </a:rPr>
              <a:t>}</a:t>
            </a:r>
            <a:r>
              <a:rPr lang="ko-KR" altLang="en-US" sz="1400" dirty="0" smtClean="0">
                <a:latin typeface="+mn-ea"/>
              </a:rPr>
              <a:t>을 문자열로 처리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Expression Language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에서 사용가능한 새로운 스크립트 언어</a:t>
            </a:r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의 주요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의 네 가지 기본 객체가 제공하는 영역의 속성 사용</a:t>
            </a:r>
          </a:p>
          <a:p>
            <a:pPr lvl="1"/>
            <a:r>
              <a:rPr lang="ko-KR" altLang="en-US" dirty="0" smtClean="0"/>
              <a:t>집합 객체에 대한 접근 방법 제공</a:t>
            </a:r>
          </a:p>
          <a:p>
            <a:pPr lvl="1"/>
            <a:r>
              <a:rPr lang="ko-KR" altLang="en-US" dirty="0" smtClean="0"/>
              <a:t>수치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 제공</a:t>
            </a:r>
          </a:p>
          <a:p>
            <a:pPr lvl="1"/>
            <a:r>
              <a:rPr lang="ko-KR" altLang="en-US" dirty="0" smtClean="0"/>
              <a:t>자바 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 기능 제공</a:t>
            </a:r>
          </a:p>
          <a:p>
            <a:pPr lvl="1"/>
            <a:r>
              <a:rPr lang="ko-KR" altLang="en-US" dirty="0" smtClean="0"/>
              <a:t>표현언어만의 기본 객체 제공</a:t>
            </a:r>
            <a:endParaRPr lang="en-US" altLang="ko-KR" dirty="0" smtClean="0"/>
          </a:p>
          <a:p>
            <a:r>
              <a:rPr lang="ko-KR" altLang="en-US" dirty="0" smtClean="0"/>
              <a:t>간단한 구문 때문에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대신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${expr}</a:t>
            </a:r>
          </a:p>
          <a:p>
            <a:pPr lvl="1"/>
            <a:r>
              <a:rPr lang="en-US" altLang="ko-KR" dirty="0" smtClean="0"/>
              <a:t>#{expr} &lt;- Deferred Expression, JSP 2.1 </a:t>
            </a:r>
            <a:r>
              <a:rPr lang="ko-KR" altLang="en-US" dirty="0" smtClean="0"/>
              <a:t>버전부터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사용하는 경우가 드묾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사용예</a:t>
            </a:r>
            <a:endParaRPr lang="en-US" altLang="ko-KR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page="/module/${skin.id}/header.jsp" /&gt;</a:t>
            </a:r>
          </a:p>
          <a:p>
            <a:pPr lvl="2"/>
            <a:r>
              <a:rPr lang="en-US" dirty="0" smtClean="0"/>
              <a:t>&lt;b&gt;${sessionScope.member.id}&lt;/b&gt;</a:t>
            </a:r>
            <a:r>
              <a:rPr lang="ko-KR" altLang="en-US" dirty="0" smtClean="0"/>
              <a:t>님 환영합니다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${</a:t>
            </a:r>
            <a:r>
              <a:rPr lang="en-US" dirty="0" err="1" smtClean="0"/>
              <a:t>expr</a:t>
            </a:r>
            <a:r>
              <a:rPr lang="en-US" dirty="0" smtClean="0"/>
              <a:t>}</a:t>
            </a:r>
            <a:r>
              <a:rPr lang="ko-KR" altLang="en-US" dirty="0" smtClean="0"/>
              <a:t>은 표현식이 실행되는 시점에 바로 값 계산</a:t>
            </a:r>
            <a:endParaRPr lang="en-US" altLang="ko-KR" dirty="0" smtClean="0"/>
          </a:p>
          <a:p>
            <a:pPr lvl="1"/>
            <a:r>
              <a:rPr lang="en-US" dirty="0" smtClean="0"/>
              <a:t>#{</a:t>
            </a:r>
            <a:r>
              <a:rPr lang="en-US" dirty="0" err="1" smtClean="0"/>
              <a:t>expr</a:t>
            </a:r>
            <a:r>
              <a:rPr lang="en-US" dirty="0" smtClean="0"/>
              <a:t>}</a:t>
            </a:r>
            <a:r>
              <a:rPr lang="ko-KR" altLang="en-US" dirty="0" smtClean="0"/>
              <a:t>은 값이 실제로 필요한 시점에 값 계산</a:t>
            </a:r>
            <a:endParaRPr lang="en-US" dirty="0" smtClean="0"/>
          </a:p>
          <a:p>
            <a:pPr lvl="2"/>
            <a:r>
              <a:rPr lang="en-US" altLang="ko-KR" dirty="0" smtClean="0"/>
              <a:t>JSP </a:t>
            </a:r>
            <a:r>
              <a:rPr lang="ko-KR" altLang="en-US" dirty="0" smtClean="0"/>
              <a:t>템플릿 텍스트에서는 사용 불가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r>
              <a:rPr lang="en-US" dirty="0" smtClean="0"/>
              <a:t>(</a:t>
            </a:r>
            <a:r>
              <a:rPr lang="ko-KR" altLang="en-US" dirty="0" err="1" smtClean="0"/>
              <a:t>스크립트릿</a:t>
            </a:r>
            <a:r>
              <a:rPr lang="en-US" dirty="0" smtClean="0"/>
              <a:t>, </a:t>
            </a:r>
            <a:r>
              <a:rPr lang="ko-KR" altLang="en-US" dirty="0" err="1" smtClean="0"/>
              <a:t>표현식</a:t>
            </a:r>
            <a:r>
              <a:rPr lang="en-US" dirty="0" smtClean="0"/>
              <a:t>, </a:t>
            </a:r>
            <a:r>
              <a:rPr lang="ko-KR" altLang="en-US" dirty="0" err="1" smtClean="0"/>
              <a:t>선언부</a:t>
            </a:r>
            <a:r>
              <a:rPr lang="en-US" dirty="0" smtClean="0"/>
              <a:t>)</a:t>
            </a:r>
            <a:r>
              <a:rPr lang="ko-KR" altLang="en-US" dirty="0" smtClean="0"/>
              <a:t>를 제외한 나머지 부분에서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동작 방식 예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1472" y="1285860"/>
            <a:ext cx="792961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 </a:t>
            </a:r>
            <a:endParaRPr lang="ko-KR" altLang="en-US" dirty="0" smtClean="0"/>
          </a:p>
          <a:p>
            <a:r>
              <a:rPr lang="en-US" dirty="0" smtClean="0"/>
              <a:t>    Member m = new Member();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1");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 smtClean="0"/>
          </a:p>
          <a:p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="m" value="&lt;%= m %&gt;" /&gt;</a:t>
            </a:r>
          </a:p>
          <a:p>
            <a:endParaRPr lang="en-US" dirty="0" smtClean="0"/>
          </a:p>
          <a:p>
            <a:r>
              <a:rPr lang="en-US" dirty="0" smtClean="0"/>
              <a:t>&lt;%-- </a:t>
            </a:r>
            <a:r>
              <a:rPr lang="ko-KR" altLang="en-US" dirty="0" smtClean="0"/>
              <a:t>이 시점에는 값 생성하지 않음</a:t>
            </a:r>
            <a:r>
              <a:rPr lang="en-US" dirty="0" smtClean="0"/>
              <a:t> --%&gt;</a:t>
            </a:r>
            <a:endParaRPr lang="ko-KR" altLang="en-US" dirty="0" smtClean="0"/>
          </a:p>
          <a:p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value="#{m.name}" /&gt;</a:t>
            </a:r>
          </a:p>
          <a:p>
            <a:endParaRPr lang="ko-KR" altLang="en-US" dirty="0" smtClean="0"/>
          </a:p>
          <a:p>
            <a:r>
              <a:rPr lang="en-US" dirty="0" smtClean="0"/>
              <a:t>&lt;%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2"); %&gt;</a:t>
            </a:r>
            <a:endParaRPr lang="ko-KR" altLang="en-US" dirty="0" smtClean="0"/>
          </a:p>
          <a:p>
            <a:r>
              <a:rPr lang="en-US" dirty="0" smtClean="0"/>
              <a:t>${name} &lt;%-- </a:t>
            </a:r>
            <a:r>
              <a:rPr lang="ko-KR" altLang="en-US" dirty="0" smtClean="0"/>
              <a:t>사용될 때 값 계산</a:t>
            </a:r>
            <a:r>
              <a:rPr lang="en-US" dirty="0" smtClean="0"/>
              <a:t>, "</a:t>
            </a:r>
            <a:r>
              <a:rPr lang="ko-KR" altLang="en-US" dirty="0" smtClean="0"/>
              <a:t>이름</a:t>
            </a:r>
            <a:r>
              <a:rPr lang="en-US" dirty="0" smtClean="0"/>
              <a:t>2" </a:t>
            </a:r>
            <a:r>
              <a:rPr lang="ko-KR" altLang="en-US" dirty="0" smtClean="0"/>
              <a:t>출력</a:t>
            </a:r>
            <a:r>
              <a:rPr lang="en-US" dirty="0" smtClean="0"/>
              <a:t> --%&gt;</a:t>
            </a:r>
            <a:endParaRPr lang="ko-KR" altLang="en-US" dirty="0" smtClean="0"/>
          </a:p>
          <a:p>
            <a:r>
              <a:rPr lang="en-US" dirty="0" smtClean="0"/>
              <a:t>&lt;%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3"); %&gt;</a:t>
            </a:r>
            <a:endParaRPr lang="ko-KR" altLang="en-US" dirty="0" smtClean="0"/>
          </a:p>
          <a:p>
            <a:r>
              <a:rPr lang="en-US" dirty="0" smtClean="0"/>
              <a:t>${name} &lt;%-- </a:t>
            </a:r>
            <a:r>
              <a:rPr lang="ko-KR" altLang="en-US" dirty="0" smtClean="0"/>
              <a:t>사용될 때 값 계산</a:t>
            </a:r>
            <a:r>
              <a:rPr lang="en-US" dirty="0" smtClean="0"/>
              <a:t>, "</a:t>
            </a:r>
            <a:r>
              <a:rPr lang="ko-KR" altLang="en-US" dirty="0" smtClean="0"/>
              <a:t>이름</a:t>
            </a:r>
            <a:r>
              <a:rPr lang="en-US" dirty="0" smtClean="0"/>
              <a:t>3" </a:t>
            </a:r>
            <a:r>
              <a:rPr lang="ko-KR" altLang="en-US" dirty="0" smtClean="0"/>
              <a:t>출력</a:t>
            </a:r>
            <a:r>
              <a:rPr lang="en-US" dirty="0" smtClean="0"/>
              <a:t> --%&gt;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EL(</a:t>
            </a:r>
            <a:r>
              <a:rPr lang="ko-KR" altLang="en-US" dirty="0" smtClean="0"/>
              <a:t>일종의 스크립트 언어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불리언</a:t>
            </a:r>
            <a:r>
              <a:rPr lang="en-US" dirty="0" smtClean="0"/>
              <a:t>(Boolean) </a:t>
            </a:r>
            <a:r>
              <a:rPr lang="ko-KR" altLang="en-US" dirty="0" smtClean="0"/>
              <a:t>타입</a:t>
            </a:r>
            <a:r>
              <a:rPr lang="en-US" dirty="0" smtClean="0"/>
              <a:t> - true </a:t>
            </a:r>
            <a:r>
              <a:rPr lang="ko-KR" altLang="en-US" dirty="0" smtClean="0"/>
              <a:t>와</a:t>
            </a:r>
            <a:r>
              <a:rPr lang="en-US" dirty="0" smtClean="0"/>
              <a:t> false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정수타입</a:t>
            </a:r>
            <a:r>
              <a:rPr lang="en-US" dirty="0" smtClean="0"/>
              <a:t> - 0~9</a:t>
            </a:r>
            <a:r>
              <a:rPr lang="ko-KR" altLang="en-US" dirty="0" smtClean="0"/>
              <a:t>로 이루어진 정수 값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실수타입</a:t>
            </a:r>
            <a:r>
              <a:rPr lang="en-US" dirty="0" smtClean="0"/>
              <a:t> - 0~9</a:t>
            </a:r>
            <a:r>
              <a:rPr lang="ko-KR" altLang="en-US" dirty="0" smtClean="0"/>
              <a:t>로 이루어져 있으며</a:t>
            </a:r>
            <a:r>
              <a:rPr lang="en-US" dirty="0" smtClean="0"/>
              <a:t>, </a:t>
            </a:r>
            <a:r>
              <a:rPr lang="ko-KR" altLang="en-US" dirty="0" smtClean="0"/>
              <a:t>소수점</a:t>
            </a:r>
            <a:r>
              <a:rPr lang="en-US" dirty="0" smtClean="0"/>
              <a:t>('.')</a:t>
            </a:r>
            <a:r>
              <a:rPr lang="ko-KR" altLang="en-US" dirty="0" smtClean="0"/>
              <a:t>을 사용할 수 있고</a:t>
            </a:r>
            <a:r>
              <a:rPr lang="en-US" dirty="0" smtClean="0"/>
              <a:t>, 3.24e3</a:t>
            </a:r>
            <a:r>
              <a:rPr lang="ko-KR" altLang="en-US" dirty="0" smtClean="0"/>
              <a:t>과 같이 지수형으로 표현 가능</a:t>
            </a:r>
          </a:p>
          <a:p>
            <a:pPr lvl="0"/>
            <a:r>
              <a:rPr lang="ko-KR" altLang="en-US" dirty="0" smtClean="0"/>
              <a:t>문자열 타입</a:t>
            </a:r>
            <a:r>
              <a:rPr lang="en-US" dirty="0" smtClean="0"/>
              <a:t> - </a:t>
            </a:r>
            <a:r>
              <a:rPr lang="ko-KR" altLang="en-US" dirty="0" smtClean="0"/>
              <a:t>따옴표</a:t>
            </a:r>
            <a:r>
              <a:rPr lang="en-US" dirty="0" smtClean="0"/>
              <a:t>( ' </a:t>
            </a:r>
            <a:r>
              <a:rPr lang="ko-KR" altLang="en-US" dirty="0" smtClean="0"/>
              <a:t>또는</a:t>
            </a:r>
            <a:r>
              <a:rPr lang="en-US" dirty="0" smtClean="0"/>
              <a:t> " )</a:t>
            </a:r>
            <a:r>
              <a:rPr lang="ko-KR" altLang="en-US" dirty="0" smtClean="0"/>
              <a:t>로 둘러싼 문자열</a:t>
            </a:r>
            <a:r>
              <a:rPr lang="en-US" dirty="0" smtClean="0"/>
              <a:t>.</a:t>
            </a:r>
          </a:p>
          <a:p>
            <a:pPr lvl="1"/>
            <a:r>
              <a:rPr lang="ko-KR" altLang="en-US" dirty="0" smtClean="0"/>
              <a:t>작은 따옴표 사용시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값에 포함된 작은 따옴표는</a:t>
            </a:r>
            <a:r>
              <a:rPr lang="en-US" dirty="0" smtClean="0"/>
              <a:t> \'</a:t>
            </a:r>
            <a:r>
              <a:rPr lang="ko-KR" altLang="en-US" dirty="0" smtClean="0"/>
              <a:t>로 입력</a:t>
            </a:r>
            <a:endParaRPr lang="en-US" dirty="0" smtClean="0"/>
          </a:p>
          <a:p>
            <a:pPr lvl="1"/>
            <a:r>
              <a:rPr lang="en-US" dirty="0" smtClean="0"/>
              <a:t>\ </a:t>
            </a:r>
            <a:r>
              <a:rPr lang="ko-KR" altLang="en-US" dirty="0" smtClean="0"/>
              <a:t>기호 자체는</a:t>
            </a:r>
            <a:r>
              <a:rPr lang="en-US" dirty="0" smtClean="0"/>
              <a:t> \\ </a:t>
            </a:r>
            <a:r>
              <a:rPr lang="ko-KR" altLang="en-US" dirty="0" smtClean="0"/>
              <a:t>로 표시한다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널 타입</a:t>
            </a:r>
            <a:r>
              <a:rPr lang="en-US" dirty="0" smtClean="0"/>
              <a:t> - null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57471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기본 객체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120503"/>
              </p:ext>
            </p:extLst>
          </p:nvPr>
        </p:nvGraphicFramePr>
        <p:xfrm>
          <a:off x="457200" y="782952"/>
          <a:ext cx="8229600" cy="459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4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JSP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의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 page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기본 객체와 동일하다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pageScope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pageContext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requestScope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4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sessionScope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session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applicationScope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application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4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param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요청 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파라미터이름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4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paramValues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요청 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파라미터이름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값배열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400" kern="100" dirty="0" smtClean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altLang="ko-KR" sz="14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4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header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요청 정보의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헤더이름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4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4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headerValues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요청 정보의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헤더이름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값 배열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4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4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cookie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쿠키 이름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, Cookie&gt; 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4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4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initParam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초기화 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4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4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4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469031"/>
            <a:ext cx="9081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JSP</a:t>
            </a:r>
            <a:r>
              <a:rPr lang="ko-KR" altLang="en-US" dirty="0" smtClean="0"/>
              <a:t>는 웹 어플리케이션을 구현하는 데 필요한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등에 쉽게 접근할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 있도록 </a:t>
            </a:r>
            <a:r>
              <a:rPr lang="en-US" altLang="ko-KR" dirty="0" smtClean="0"/>
              <a:t>request, response, session </a:t>
            </a:r>
            <a:r>
              <a:rPr lang="ko-KR" altLang="en-US" dirty="0" smtClean="0"/>
              <a:t>등의 기본 객체를 제공하고 있음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에서 사용할 수 있는 기본 객체도 제공하고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객체를 이용해서 요청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파라미터나</a:t>
            </a:r>
            <a:r>
              <a:rPr lang="ko-KR" altLang="en-US" dirty="0" smtClean="0"/>
              <a:t> 세션 속성값 등을 표현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chapter11\</a:t>
            </a:r>
            <a:r>
              <a:rPr lang="en-US" altLang="ko-KR" dirty="0" err="1"/>
              <a:t>useELObject.jsp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966" y="980728"/>
            <a:ext cx="8686993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request.setAttribute</a:t>
            </a:r>
            <a:r>
              <a:rPr lang="en-US" altLang="ko-KR" sz="1600" dirty="0"/>
              <a:t>("name", "</a:t>
            </a:r>
            <a:r>
              <a:rPr lang="ko-KR" altLang="en-US" sz="1600" dirty="0"/>
              <a:t>개똥이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&lt;head&gt;&lt;title&gt;EL Object&lt;/title&gt;&lt;/head&gt;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&lt;!-- </a:t>
            </a:r>
            <a:r>
              <a:rPr lang="en-US" altLang="ko-KR" sz="1600" dirty="0" err="1"/>
              <a:t>pageContext.getRequest</a:t>
            </a:r>
            <a:r>
              <a:rPr lang="en-US" altLang="ko-KR" sz="1600" dirty="0"/>
              <a:t>().</a:t>
            </a:r>
            <a:r>
              <a:rPr lang="en-US" altLang="ko-KR" sz="1600" dirty="0" err="1"/>
              <a:t>getRequestURI</a:t>
            </a:r>
            <a:r>
              <a:rPr lang="en-US" altLang="ko-KR" sz="1600" dirty="0"/>
              <a:t>()</a:t>
            </a:r>
            <a:r>
              <a:rPr lang="ko-KR" altLang="en-US" sz="1600" dirty="0"/>
              <a:t>의 값을 출력함 </a:t>
            </a:r>
            <a:r>
              <a:rPr lang="en-US" altLang="ko-KR" sz="1600" dirty="0"/>
              <a:t>--&gt;</a:t>
            </a:r>
          </a:p>
          <a:p>
            <a:r>
              <a:rPr lang="ko-KR" altLang="en-US" sz="1600" dirty="0"/>
              <a:t>요청 </a:t>
            </a:r>
            <a:r>
              <a:rPr lang="en-US" altLang="ko-KR" sz="1600" dirty="0"/>
              <a:t>URI: ${</a:t>
            </a:r>
            <a:r>
              <a:rPr lang="en-US" altLang="ko-KR" sz="1600" dirty="0" err="1"/>
              <a:t>pageContext.request.requestURI</a:t>
            </a:r>
            <a:r>
              <a:rPr lang="en-US" altLang="ko-KR" sz="1600" dirty="0"/>
              <a:t>}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&lt;!-- request </a:t>
            </a:r>
            <a:r>
              <a:rPr lang="ko-KR" altLang="en-US" sz="1600" dirty="0"/>
              <a:t>영역에 저장된 </a:t>
            </a:r>
            <a:r>
              <a:rPr lang="en-US" altLang="ko-KR" sz="1600" dirty="0"/>
              <a:t>name </a:t>
            </a:r>
            <a:r>
              <a:rPr lang="ko-KR" altLang="en-US" sz="1600" dirty="0"/>
              <a:t>속성의 값을 출력 </a:t>
            </a:r>
            <a:r>
              <a:rPr lang="en-US" altLang="ko-KR" sz="1600" dirty="0"/>
              <a:t>--&gt;</a:t>
            </a:r>
          </a:p>
          <a:p>
            <a:r>
              <a:rPr lang="en-US" altLang="ko-KR" sz="1600" dirty="0"/>
              <a:t>request</a:t>
            </a:r>
            <a:r>
              <a:rPr lang="ko-KR" altLang="en-US" sz="1600" dirty="0"/>
              <a:t>의 </a:t>
            </a:r>
            <a:r>
              <a:rPr lang="en-US" altLang="ko-KR" sz="1600" dirty="0"/>
              <a:t>name </a:t>
            </a:r>
            <a:r>
              <a:rPr lang="ko-KR" altLang="en-US" sz="1600" dirty="0"/>
              <a:t>속성</a:t>
            </a:r>
            <a:r>
              <a:rPr lang="en-US" altLang="ko-KR" sz="1600" dirty="0"/>
              <a:t>: ${requestScope.name}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&lt;!-- </a:t>
            </a:r>
            <a:r>
              <a:rPr lang="ko-KR" altLang="en-US" sz="1600" dirty="0"/>
              <a:t>이름이 </a:t>
            </a:r>
            <a:r>
              <a:rPr lang="en-US" altLang="ko-KR" sz="1600" dirty="0"/>
              <a:t>"code"</a:t>
            </a:r>
            <a:r>
              <a:rPr lang="ko-KR" altLang="en-US" sz="1600" dirty="0"/>
              <a:t>인 요청 </a:t>
            </a:r>
            <a:r>
              <a:rPr lang="ko-KR" altLang="en-US" sz="1600" dirty="0" err="1"/>
              <a:t>파라미터의</a:t>
            </a:r>
            <a:r>
              <a:rPr lang="ko-KR" altLang="en-US" sz="1600" dirty="0"/>
              <a:t> 값을 출력함</a:t>
            </a:r>
            <a:r>
              <a:rPr lang="en-US" altLang="ko-KR" sz="1600" dirty="0"/>
              <a:t>. code </a:t>
            </a:r>
            <a:r>
              <a:rPr lang="ko-KR" altLang="en-US" sz="1600" dirty="0"/>
              <a:t>요청 </a:t>
            </a:r>
            <a:r>
              <a:rPr lang="ko-KR" altLang="en-US" sz="1600" dirty="0" err="1"/>
              <a:t>파라미터가</a:t>
            </a:r>
            <a:r>
              <a:rPr lang="ko-KR" altLang="en-US" sz="1600" dirty="0"/>
              <a:t> 존재하지 않으면 </a:t>
            </a:r>
            <a:endParaRPr lang="en-US" altLang="ko-KR" sz="1600" dirty="0" smtClean="0"/>
          </a:p>
          <a:p>
            <a:r>
              <a:rPr lang="ko-KR" altLang="en-US" sz="1600" dirty="0" smtClean="0"/>
              <a:t>아무것도 </a:t>
            </a:r>
            <a:r>
              <a:rPr lang="ko-KR" altLang="en-US" sz="1600" dirty="0"/>
              <a:t>출력하지 않음 </a:t>
            </a:r>
            <a:r>
              <a:rPr lang="en-US" altLang="ko-KR" sz="1600" dirty="0"/>
              <a:t>--&gt;</a:t>
            </a:r>
          </a:p>
          <a:p>
            <a:r>
              <a:rPr lang="en-US" altLang="ko-KR" sz="1600" dirty="0"/>
              <a:t>code </a:t>
            </a:r>
            <a:r>
              <a:rPr lang="ko-KR" altLang="en-US" sz="1600" dirty="0" err="1"/>
              <a:t>파라미터</a:t>
            </a:r>
            <a:r>
              <a:rPr lang="en-US" altLang="ko-KR" sz="1600" dirty="0"/>
              <a:t>: ${</a:t>
            </a:r>
            <a:r>
              <a:rPr lang="en-US" altLang="ko-KR" sz="1600" dirty="0" err="1"/>
              <a:t>param.code</a:t>
            </a:r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733256"/>
            <a:ext cx="874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code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값이 존재하지 않지만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을 출력하지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의 특징으로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chemeClr val="accent6"/>
                </a:solidFill>
              </a:rPr>
              <a:t>EL</a:t>
            </a:r>
            <a:r>
              <a:rPr lang="ko-KR" altLang="en-US" b="1" dirty="0" smtClean="0">
                <a:solidFill>
                  <a:schemeClr val="accent6"/>
                </a:solidFill>
              </a:rPr>
              <a:t>은 값이 존재하지 않는 경우 아무것도 출력하지 않음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559" y="4098211"/>
            <a:ext cx="4724400" cy="1438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" name="직사각형 6"/>
          <p:cNvSpPr/>
          <p:nvPr/>
        </p:nvSpPr>
        <p:spPr>
          <a:xfrm>
            <a:off x="539552" y="1493576"/>
            <a:ext cx="3656007" cy="28803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720" y="3455376"/>
            <a:ext cx="4718328" cy="26165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2"/>
            <a:endCxn id="8" idx="0"/>
          </p:cNvCxnSpPr>
          <p:nvPr/>
        </p:nvCxnSpPr>
        <p:spPr>
          <a:xfrm>
            <a:off x="2367556" y="1781608"/>
            <a:ext cx="277328" cy="1673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99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객체에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${</a:t>
            </a:r>
            <a:r>
              <a:rPr lang="en-US" dirty="0" smtClean="0"/>
              <a:t>&lt;</a:t>
            </a:r>
            <a:r>
              <a:rPr lang="ko-KR" altLang="en-US" dirty="0" smtClean="0"/>
              <a:t>표현</a:t>
            </a:r>
            <a:r>
              <a:rPr lang="en-US" dirty="0" smtClean="0"/>
              <a:t>1&gt;.&lt;</a:t>
            </a:r>
            <a:r>
              <a:rPr lang="ko-KR" altLang="en-US" dirty="0" smtClean="0"/>
              <a:t>표현</a:t>
            </a:r>
            <a:r>
              <a:rPr lang="en-US" dirty="0" smtClean="0"/>
              <a:t>2&gt;} </a:t>
            </a:r>
            <a:r>
              <a:rPr lang="ko-KR" altLang="en-US" dirty="0" smtClean="0"/>
              <a:t>형식 사용</a:t>
            </a:r>
            <a:endParaRPr lang="en-US" altLang="ko-KR" dirty="0" smtClean="0"/>
          </a:p>
          <a:p>
            <a:r>
              <a:rPr lang="ko-KR" altLang="en-US" dirty="0" smtClean="0"/>
              <a:t>처리 과정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표현</a:t>
            </a:r>
            <a:r>
              <a:rPr lang="en-US" dirty="0" smtClean="0"/>
              <a:t>1&gt;</a:t>
            </a:r>
            <a:r>
              <a:rPr lang="ko-KR" altLang="en-US" dirty="0" smtClean="0"/>
              <a:t>을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로 변환한다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null</a:t>
            </a:r>
            <a:r>
              <a:rPr lang="ko-KR" altLang="en-US" dirty="0" smtClean="0"/>
              <a:t>이면</a:t>
            </a:r>
            <a:r>
              <a:rPr lang="en-US" dirty="0" smtClean="0"/>
              <a:t> null</a:t>
            </a:r>
            <a:r>
              <a:rPr lang="ko-KR" altLang="en-US" dirty="0" smtClean="0"/>
              <a:t>을 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null</a:t>
            </a:r>
            <a:r>
              <a:rPr lang="ko-KR" altLang="en-US" dirty="0" smtClean="0"/>
              <a:t>이 아닐 경우</a:t>
            </a:r>
            <a:r>
              <a:rPr lang="en-US" dirty="0" smtClean="0"/>
              <a:t> &lt;</a:t>
            </a:r>
            <a:r>
              <a:rPr lang="ko-KR" altLang="en-US" dirty="0" smtClean="0"/>
              <a:t>표현</a:t>
            </a:r>
            <a:r>
              <a:rPr lang="en-US" dirty="0" smtClean="0"/>
              <a:t>2&gt;</a:t>
            </a:r>
            <a:r>
              <a:rPr lang="ko-KR" altLang="en-US" dirty="0" smtClean="0"/>
              <a:t>를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로 변환한다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가</a:t>
            </a:r>
            <a:r>
              <a:rPr lang="en-US" dirty="0" smtClean="0"/>
              <a:t> null</a:t>
            </a:r>
            <a:r>
              <a:rPr lang="ko-KR" altLang="en-US" dirty="0" smtClean="0"/>
              <a:t>이면</a:t>
            </a:r>
            <a:r>
              <a:rPr lang="en-US" dirty="0" smtClean="0"/>
              <a:t> null</a:t>
            </a:r>
            <a:r>
              <a:rPr lang="ko-KR" altLang="en-US" dirty="0" smtClean="0"/>
              <a:t>을 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Map, List, </a:t>
            </a:r>
            <a:r>
              <a:rPr lang="ko-KR" altLang="en-US" dirty="0" smtClean="0"/>
              <a:t>배열인 경우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Map</a:t>
            </a:r>
            <a:r>
              <a:rPr lang="ko-KR" altLang="en-US" dirty="0" smtClean="0"/>
              <a:t>이면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1&gt;.</a:t>
            </a:r>
            <a:r>
              <a:rPr lang="en-US" dirty="0" err="1" smtClean="0"/>
              <a:t>containsKey</a:t>
            </a:r>
            <a:r>
              <a:rPr lang="en-US" dirty="0" smtClean="0"/>
              <a:t>(&lt;</a:t>
            </a:r>
            <a:r>
              <a:rPr lang="ko-KR" altLang="en-US" dirty="0" smtClean="0"/>
              <a:t>값</a:t>
            </a:r>
            <a:r>
              <a:rPr lang="en-US" dirty="0" smtClean="0"/>
              <a:t>2&gt;)</a:t>
            </a:r>
            <a:r>
              <a:rPr lang="ko-KR" altLang="en-US" dirty="0" smtClean="0"/>
              <a:t>가</a:t>
            </a:r>
            <a:r>
              <a:rPr lang="en-US" dirty="0" smtClean="0"/>
              <a:t> false</a:t>
            </a:r>
            <a:r>
              <a:rPr lang="ko-KR" altLang="en-US" dirty="0" smtClean="0"/>
              <a:t>이면</a:t>
            </a:r>
            <a:r>
              <a:rPr lang="en-US" dirty="0" smtClean="0"/>
              <a:t> null</a:t>
            </a:r>
            <a:r>
              <a:rPr lang="ko-KR" altLang="en-US" dirty="0" smtClean="0"/>
              <a:t>을 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 smtClean="0"/>
              <a:t>그렇지 않으면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1&gt;.get(&lt;</a:t>
            </a:r>
            <a:r>
              <a:rPr lang="ko-KR" altLang="en-US" dirty="0" smtClean="0"/>
              <a:t>값</a:t>
            </a:r>
            <a:r>
              <a:rPr lang="en-US" dirty="0" smtClean="0"/>
              <a:t>2&gt;)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List</a:t>
            </a:r>
            <a:r>
              <a:rPr lang="ko-KR" altLang="en-US" dirty="0" smtClean="0"/>
              <a:t>나 배열이면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가 정수 값인지 검사한다</a:t>
            </a:r>
            <a:r>
              <a:rPr lang="en-US" dirty="0" smtClean="0"/>
              <a:t>. (</a:t>
            </a:r>
            <a:r>
              <a:rPr lang="ko-KR" altLang="en-US" dirty="0" smtClean="0"/>
              <a:t>정수 값이 아닐 경우 에러 발생</a:t>
            </a:r>
            <a:r>
              <a:rPr lang="en-US" dirty="0" smtClean="0"/>
              <a:t>)</a:t>
            </a:r>
            <a:endParaRPr lang="ko-KR" alt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1&gt;.get(&lt;</a:t>
            </a:r>
            <a:r>
              <a:rPr lang="ko-KR" altLang="en-US" dirty="0" smtClean="0"/>
              <a:t>값</a:t>
            </a:r>
            <a:r>
              <a:rPr lang="en-US" dirty="0" smtClean="0"/>
              <a:t>2&gt;) </a:t>
            </a:r>
            <a:r>
              <a:rPr lang="ko-KR" altLang="en-US" dirty="0" smtClean="0"/>
              <a:t>또는</a:t>
            </a:r>
            <a:r>
              <a:rPr lang="en-US" dirty="0" smtClean="0"/>
              <a:t> </a:t>
            </a:r>
            <a:r>
              <a:rPr lang="en-US" dirty="0" err="1" smtClean="0"/>
              <a:t>Array.get</a:t>
            </a:r>
            <a:r>
              <a:rPr lang="en-US" dirty="0" smtClean="0"/>
              <a:t>(&lt;</a:t>
            </a:r>
            <a:r>
              <a:rPr lang="ko-KR" altLang="en-US" dirty="0" smtClean="0"/>
              <a:t>값</a:t>
            </a:r>
            <a:r>
              <a:rPr lang="en-US" dirty="0" smtClean="0"/>
              <a:t>1&gt;, &lt;</a:t>
            </a:r>
            <a:r>
              <a:rPr lang="ko-KR" altLang="en-US" dirty="0" smtClean="0"/>
              <a:t>값</a:t>
            </a:r>
            <a:r>
              <a:rPr lang="en-US" dirty="0" smtClean="0"/>
              <a:t>2&gt;)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 smtClean="0"/>
              <a:t>위 코드가 예외를 발생하면 에러를 발생한다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 다른 객체이면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를 문자열로 변환한다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 이름이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이고 읽기 가능한 프로퍼티를 포함하고 있다면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그렇지 않을 경우 에러를 발생한다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2556</Words>
  <Application>Microsoft Office PowerPoint</Application>
  <PresentationFormat>화면 슬라이드 쇼(4:3)</PresentationFormat>
  <Paragraphs>498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HY얕은샘물M</vt:lpstr>
      <vt:lpstr>맑은 고딕</vt:lpstr>
      <vt:lpstr>Arial</vt:lpstr>
      <vt:lpstr>Times New Roman</vt:lpstr>
      <vt:lpstr>Office 테마</vt:lpstr>
      <vt:lpstr>11장-표현 언어(Expression Language)</vt:lpstr>
      <vt:lpstr>TOC</vt:lpstr>
      <vt:lpstr>표현 언어</vt:lpstr>
      <vt:lpstr>구문</vt:lpstr>
      <vt:lpstr>${expr}과 #{expr}의 동작 방식 예</vt:lpstr>
      <vt:lpstr>EL(일종의 스크립트 언어) 데이터 타입</vt:lpstr>
      <vt:lpstr>EL에서 기본 객체</vt:lpstr>
      <vt:lpstr>chapter11\useELObject.jsp</vt:lpstr>
      <vt:lpstr>EL에서 객체에 접근</vt:lpstr>
      <vt:lpstr>연산자</vt:lpstr>
      <vt:lpstr>chapter11\numberCalc.jsp</vt:lpstr>
      <vt:lpstr>chapter11\compareCalc.jsp</vt:lpstr>
      <vt:lpstr>EL에서 클래스 메서드 호출하기</vt:lpstr>
      <vt:lpstr>empty 연산자</vt:lpstr>
      <vt:lpstr>문자열 연결</vt:lpstr>
      <vt:lpstr>EL 함수를 정의한 TLD 파일</vt:lpstr>
      <vt:lpstr>web.xml 파일에 TLD 파일 지정</vt:lpstr>
      <vt:lpstr>JSP에서 EL 함수 호출</vt:lpstr>
      <vt:lpstr>src\ddit\chapter11\Thermometer.java</vt:lpstr>
      <vt:lpstr>chapter11\thermometer.jsp</vt:lpstr>
      <vt:lpstr>EL에서 정적 메서드 호출1</vt:lpstr>
      <vt:lpstr>src\ddit\chapter11\FormatUtil.java</vt:lpstr>
      <vt:lpstr>WEB-INF\tlds\el-functions.tld</vt:lpstr>
      <vt:lpstr>WEB-INF\web.xml에 TLD 내용 추가</vt:lpstr>
      <vt:lpstr>chapter11\viewNumber.jsp</vt:lpstr>
      <vt:lpstr>EL에서 정적 메서드 호출2</vt:lpstr>
      <vt:lpstr>chapter11\viewPrice2.jsp</vt:lpstr>
      <vt:lpstr>EL의 용법</vt:lpstr>
      <vt:lpstr>EL 비활성화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104</cp:revision>
  <dcterms:created xsi:type="dcterms:W3CDTF">2006-10-05T04:04:58Z</dcterms:created>
  <dcterms:modified xsi:type="dcterms:W3CDTF">2021-04-23T04:04:17Z</dcterms:modified>
</cp:coreProperties>
</file>