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8" r:id="rId17"/>
    <p:sldId id="289" r:id="rId18"/>
    <p:sldId id="290" r:id="rId19"/>
    <p:sldId id="286" r:id="rId20"/>
    <p:sldId id="287" r:id="rId21"/>
    <p:sldId id="263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264" r:id="rId32"/>
    <p:sldId id="300" r:id="rId33"/>
    <p:sldId id="301" r:id="rId34"/>
    <p:sldId id="265" r:id="rId35"/>
    <p:sldId id="302" r:id="rId36"/>
    <p:sldId id="303" r:id="rId37"/>
    <p:sldId id="266" r:id="rId38"/>
    <p:sldId id="267" r:id="rId39"/>
    <p:sldId id="268" r:id="rId40"/>
    <p:sldId id="269" r:id="rId41"/>
    <p:sldId id="304" r:id="rId42"/>
    <p:sldId id="270" r:id="rId43"/>
    <p:sldId id="305" r:id="rId44"/>
    <p:sldId id="271" r:id="rId45"/>
    <p:sldId id="306" r:id="rId46"/>
    <p:sldId id="274" r:id="rId47"/>
    <p:sldId id="307" r:id="rId48"/>
    <p:sldId id="272" r:id="rId49"/>
    <p:sldId id="273" r:id="rId50"/>
    <p:sldId id="308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2021-04-23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표준 태그 라이브러리</a:t>
            </a:r>
            <a:r>
              <a:rPr lang="en-US" altLang="ko-KR" dirty="0" smtClean="0"/>
              <a:t>(JSTL)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다운로드에 대한 보안 경고가 나타납니다</a:t>
            </a:r>
            <a:r>
              <a:rPr lang="en-US" altLang="ko-KR" dirty="0"/>
              <a:t>. "</a:t>
            </a:r>
            <a:r>
              <a:rPr lang="ko-KR" altLang="en-US" dirty="0"/>
              <a:t>계속</a:t>
            </a:r>
            <a:r>
              <a:rPr lang="en-US" altLang="ko-KR" dirty="0"/>
              <a:t>"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16845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99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426170"/>
          </a:xfrm>
        </p:spPr>
        <p:txBody>
          <a:bodyPr>
            <a:normAutofit/>
          </a:bodyPr>
          <a:lstStyle/>
          <a:p>
            <a:r>
              <a:rPr lang="ko-KR" altLang="en-US" dirty="0"/>
              <a:t>다운로드 받은 </a:t>
            </a:r>
            <a:r>
              <a:rPr lang="en-US" altLang="ko-KR" dirty="0"/>
              <a:t>"jstl-1.2.jar"</a:t>
            </a:r>
            <a:r>
              <a:rPr lang="ko-KR" altLang="en-US" dirty="0"/>
              <a:t>파일을 웹 프로젝트의 </a:t>
            </a:r>
            <a:r>
              <a:rPr lang="en-US" altLang="ko-KR" dirty="0"/>
              <a:t>[</a:t>
            </a:r>
            <a:r>
              <a:rPr lang="en-US" altLang="ko-KR" dirty="0" err="1"/>
              <a:t>WebContent</a:t>
            </a:r>
            <a:r>
              <a:rPr lang="en-US" altLang="ko-KR" dirty="0"/>
              <a:t> &gt; WEB-INF &gt; lib]</a:t>
            </a:r>
            <a:r>
              <a:rPr lang="ko-KR" altLang="en-US" dirty="0"/>
              <a:t>에 </a:t>
            </a:r>
            <a:r>
              <a:rPr lang="ko-KR" altLang="en-US" dirty="0" err="1"/>
              <a:t>드레그하거나</a:t>
            </a:r>
            <a:r>
              <a:rPr lang="ko-KR" altLang="en-US" dirty="0"/>
              <a:t> 복사하여 </a:t>
            </a:r>
            <a:r>
              <a:rPr lang="ko-KR" altLang="en-US" dirty="0" err="1" smtClean="0"/>
              <a:t>붙여넣기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7488832" cy="47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210146"/>
          </a:xfrm>
        </p:spPr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en-US" altLang="ko-KR" dirty="0" err="1"/>
              <a:t>WebContent</a:t>
            </a:r>
            <a:r>
              <a:rPr lang="en-US" altLang="ko-KR" dirty="0"/>
              <a:t> &gt; WEB-INF &gt; lib] </a:t>
            </a:r>
            <a:r>
              <a:rPr lang="ko-KR" altLang="en-US" dirty="0"/>
              <a:t>밑에 </a:t>
            </a:r>
            <a:r>
              <a:rPr lang="en-US" altLang="ko-KR" dirty="0"/>
              <a:t>"jstl-1.2.jar"</a:t>
            </a:r>
            <a:r>
              <a:rPr lang="ko-KR" altLang="en-US" dirty="0"/>
              <a:t>파일이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6"/>
            <a:ext cx="787142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0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71420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"</a:t>
            </a:r>
            <a:r>
              <a:rPr lang="en-US" altLang="ko-KR" dirty="0" err="1"/>
              <a:t>index.jsp</a:t>
            </a:r>
            <a:r>
              <a:rPr lang="en-US" altLang="ko-KR" dirty="0"/>
              <a:t>"</a:t>
            </a:r>
            <a:r>
              <a:rPr lang="ko-KR" altLang="en-US" dirty="0"/>
              <a:t>파일 상단에 </a:t>
            </a:r>
            <a:r>
              <a:rPr lang="en-US" altLang="ko-KR" dirty="0"/>
              <a:t>"&lt;%@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en-US" altLang="ko-KR" dirty="0" err="1"/>
              <a:t>uri</a:t>
            </a:r>
            <a:r>
              <a:rPr lang="en-US" altLang="ko-KR" dirty="0"/>
              <a:t>="http://java.sun.com/</a:t>
            </a:r>
            <a:r>
              <a:rPr lang="en-US" altLang="ko-KR" dirty="0" err="1"/>
              <a:t>jsp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/core" prefix="c" %&gt;"</a:t>
            </a:r>
            <a:r>
              <a:rPr lang="ko-KR" altLang="en-US" dirty="0"/>
              <a:t>를 추가하고 </a:t>
            </a:r>
            <a:r>
              <a:rPr lang="en-US" altLang="ko-KR" dirty="0"/>
              <a:t>"Hello World"</a:t>
            </a:r>
            <a:r>
              <a:rPr lang="ko-KR" altLang="en-US" dirty="0"/>
              <a:t>를 </a:t>
            </a:r>
            <a:r>
              <a:rPr lang="en-US" altLang="ko-KR" dirty="0"/>
              <a:t>"&lt;</a:t>
            </a:r>
            <a:r>
              <a:rPr lang="en-US" altLang="ko-KR" dirty="0" err="1"/>
              <a:t>c:out</a:t>
            </a:r>
            <a:r>
              <a:rPr lang="en-US" altLang="ko-KR" dirty="0"/>
              <a:t> value="Hello World!!"/&gt;"</a:t>
            </a:r>
            <a:r>
              <a:rPr lang="ko-KR" altLang="en-US" dirty="0"/>
              <a:t>로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73628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20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85010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하단에 </a:t>
            </a:r>
            <a:r>
              <a:rPr lang="en-US" altLang="ko-KR" dirty="0"/>
              <a:t>"Servers"</a:t>
            </a:r>
            <a:r>
              <a:rPr lang="ko-KR" altLang="en-US" dirty="0"/>
              <a:t>탭에서 </a:t>
            </a:r>
            <a:r>
              <a:rPr lang="en-US" altLang="ko-KR" dirty="0"/>
              <a:t>"Tomcat8"</a:t>
            </a:r>
            <a:r>
              <a:rPr lang="ko-KR" altLang="en-US" dirty="0"/>
              <a:t>를 선택하고 </a:t>
            </a:r>
            <a:r>
              <a:rPr lang="en-US" altLang="ko-KR" dirty="0"/>
              <a:t>"start"</a:t>
            </a:r>
            <a:r>
              <a:rPr lang="ko-KR" altLang="en-US" dirty="0"/>
              <a:t>버튼</a:t>
            </a:r>
            <a:r>
              <a:rPr lang="en-US" altLang="ko-KR" dirty="0"/>
              <a:t>(start the server)</a:t>
            </a:r>
            <a:r>
              <a:rPr lang="ko-KR" altLang="en-US" dirty="0"/>
              <a:t>을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57246"/>
            <a:ext cx="8208767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8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3541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Tomcat</a:t>
            </a:r>
            <a:r>
              <a:rPr lang="ko-KR" altLang="en-US" dirty="0"/>
              <a:t>구동이 완료되면</a:t>
            </a:r>
            <a:r>
              <a:rPr lang="en-US" altLang="ko-KR" dirty="0"/>
              <a:t>, </a:t>
            </a:r>
            <a:r>
              <a:rPr lang="ko-KR" altLang="en-US" dirty="0"/>
              <a:t>웹 브라우저를 </a:t>
            </a:r>
            <a:r>
              <a:rPr lang="ko-KR" altLang="en-US" dirty="0" err="1"/>
              <a:t>싱행시키고</a:t>
            </a:r>
            <a:r>
              <a:rPr lang="ko-KR" altLang="en-US" dirty="0"/>
              <a:t> 주소에 </a:t>
            </a:r>
            <a:r>
              <a:rPr lang="en-US" altLang="ko-KR" dirty="0"/>
              <a:t>"http://localhost:8080"</a:t>
            </a:r>
            <a:r>
              <a:rPr lang="ko-KR" altLang="en-US" dirty="0"/>
              <a:t>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치면 </a:t>
            </a:r>
            <a:r>
              <a:rPr lang="en-US" altLang="ko-KR" dirty="0" err="1"/>
              <a:t>index.jsp</a:t>
            </a:r>
            <a:r>
              <a:rPr lang="ko-KR" altLang="en-US" dirty="0"/>
              <a:t>파일을 자동으로 실행되어 </a:t>
            </a:r>
            <a:r>
              <a:rPr lang="en-US" altLang="ko-KR" dirty="0"/>
              <a:t>"Hello world!!"</a:t>
            </a:r>
            <a:r>
              <a:rPr lang="ko-KR" altLang="en-US" dirty="0"/>
              <a:t>가 </a:t>
            </a:r>
            <a:r>
              <a:rPr lang="ko-KR" altLang="en-US" dirty="0" smtClean="0"/>
              <a:t>나타남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36282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7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코어 태그 라이브러리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000108"/>
          <a:ext cx="8215370" cy="500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0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1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/>
                        <a:t>기능분류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설명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변수 지원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set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JSP</a:t>
                      </a:r>
                      <a:r>
                        <a:rPr lang="ko-KR" sz="1800" kern="100"/>
                        <a:t>에서 사용될 변수를 설정한다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remove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설정한 변수를 제거한다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313">
                <a:tc rowSpan="4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흐름 제어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if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조건에 따라 내부 코드를 수행한다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choose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다중 조건을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forEach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콜렉션이나</a:t>
                      </a:r>
                      <a:r>
                        <a:rPr lang="en-US" sz="1800" kern="100"/>
                        <a:t> Map</a:t>
                      </a:r>
                      <a:r>
                        <a:rPr lang="ko-KR" sz="1800" kern="100"/>
                        <a:t>의 각 항목을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forTokens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구분자로 분리된 각각의 토큰을 처리할 때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313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 </a:t>
                      </a:r>
                      <a:r>
                        <a:rPr lang="ko-KR" sz="1800" kern="100"/>
                        <a:t>처리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import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사용하여 다른 자원의 결과를 삽입한다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redirect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지정한 경로로 리다이렉트 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URL</a:t>
                      </a:r>
                      <a:r>
                        <a:rPr lang="ko-KR" sz="1800" kern="100"/>
                        <a:t>을 재작성 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156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기타 태그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/>
                        <a:t>catch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/>
                        <a:t>예외 처리에 사용된다</a:t>
                      </a:r>
                      <a:r>
                        <a:rPr lang="en-US" sz="1800" kern="100"/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83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/>
                        <a:t>out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JspWriter</a:t>
                      </a:r>
                      <a:r>
                        <a:rPr lang="ko-KR" sz="1800" kern="100" dirty="0"/>
                        <a:t>에 내용을 알맞게 처리한 후 출력한다</a:t>
                      </a:r>
                      <a:r>
                        <a:rPr lang="en-US" sz="1800" kern="100" dirty="0"/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3387" marR="53387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86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지원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EL </a:t>
            </a:r>
            <a:r>
              <a:rPr lang="ko-KR" altLang="en-US" dirty="0" smtClean="0"/>
              <a:t>변수 값 설정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생성 또는 변경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&lt;c:set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[scope="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"] /&gt;</a:t>
            </a:r>
          </a:p>
          <a:p>
            <a:pPr lvl="2"/>
            <a:r>
              <a:rPr lang="en-US" altLang="ko-KR" dirty="0" smtClean="0"/>
              <a:t>&lt;c:set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[scope="</a:t>
            </a:r>
            <a:r>
              <a:rPr lang="ko-KR" altLang="en-US" dirty="0" smtClean="0"/>
              <a:t>영역</a:t>
            </a:r>
            <a:r>
              <a:rPr lang="en-US" altLang="ko-KR" dirty="0" smtClean="0"/>
              <a:t>"]&gt;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&lt;/c:set&gt; </a:t>
            </a:r>
          </a:p>
          <a:p>
            <a:pPr lvl="1"/>
            <a:r>
              <a:rPr lang="ko-KR" altLang="en-US" dirty="0" smtClean="0"/>
              <a:t>특정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변수의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&lt;c:set target="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프로퍼티이름</a:t>
            </a:r>
            <a:r>
              <a:rPr lang="en-US" altLang="ko-KR" dirty="0" smtClean="0"/>
              <a:t>" value="</a:t>
            </a:r>
            <a:r>
              <a:rPr lang="ko-KR" altLang="en-US" dirty="0" smtClean="0"/>
              <a:t>값</a:t>
            </a:r>
            <a:r>
              <a:rPr lang="en-US" altLang="ko-KR" dirty="0" smtClean="0"/>
              <a:t>" /&gt;</a:t>
            </a:r>
          </a:p>
          <a:p>
            <a:pPr lvl="2"/>
            <a:r>
              <a:rPr lang="en-US" altLang="ko-KR" dirty="0" smtClean="0"/>
              <a:t>&lt;c:set target="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" property="</a:t>
            </a:r>
            <a:r>
              <a:rPr lang="ko-KR" altLang="en-US" dirty="0" err="1" smtClean="0"/>
              <a:t>프로퍼티이름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값</a:t>
            </a:r>
            <a:r>
              <a:rPr lang="en-US" altLang="ko-KR" dirty="0" smtClean="0"/>
              <a:t>&lt;/c:set&gt;</a:t>
            </a:r>
          </a:p>
          <a:p>
            <a:r>
              <a:rPr lang="ko-KR" altLang="en-US" dirty="0" smtClean="0"/>
              <a:t>변수 삭제</a:t>
            </a:r>
            <a:endParaRPr lang="en-US" altLang="ko-KR" dirty="0" smtClean="0"/>
          </a:p>
          <a:p>
            <a:pPr lvl="1"/>
            <a:r>
              <a:rPr lang="en-US" dirty="0" smtClean="0"/>
              <a:t>&lt;c:remove 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en-US" dirty="0" err="1" smtClean="0"/>
              <a:t>varName</a:t>
            </a:r>
            <a:r>
              <a:rPr lang="en-US" dirty="0" smtClean="0"/>
              <a:t>"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</a:p>
          <a:p>
            <a:pPr lvl="2"/>
            <a:r>
              <a:rPr lang="en-US" altLang="ko-KR" dirty="0" smtClean="0"/>
              <a:t>scope </a:t>
            </a:r>
            <a:r>
              <a:rPr lang="ko-KR" altLang="en-US" dirty="0" smtClean="0"/>
              <a:t>미지정시 모든 영역의 변수 삭제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3035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 제어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- </a:t>
            </a:r>
            <a:r>
              <a:rPr lang="ko-KR" altLang="en-US" dirty="0" smtClean="0"/>
              <a:t>조건이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몸체 내용 실행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choose - when - otherwise</a:t>
            </a:r>
          </a:p>
          <a:p>
            <a:pPr lvl="1"/>
            <a:r>
              <a:rPr lang="en-US" altLang="ko-KR" dirty="0" err="1" smtClean="0"/>
              <a:t>swich</a:t>
            </a:r>
            <a:r>
              <a:rPr lang="en-US" altLang="ko-KR" dirty="0" smtClean="0"/>
              <a:t> - case - default</a:t>
            </a:r>
            <a:r>
              <a:rPr lang="ko-KR" altLang="en-US" dirty="0" smtClean="0"/>
              <a:t>와 동일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7224" y="1500174"/>
            <a:ext cx="206787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&lt;c:if test="</a:t>
            </a:r>
            <a:r>
              <a:rPr lang="ko-KR" altLang="en-US" dirty="0" smtClean="0"/>
              <a:t>조건</a:t>
            </a:r>
            <a:r>
              <a:rPr lang="en-US" dirty="0" smtClean="0"/>
              <a:t>"&gt;</a:t>
            </a:r>
            <a:endParaRPr lang="ko-KR" altLang="en-US" dirty="0" smtClean="0"/>
          </a:p>
          <a:p>
            <a:r>
              <a:rPr lang="en-US" dirty="0" smtClean="0"/>
              <a:t>...</a:t>
            </a:r>
            <a:endParaRPr lang="ko-KR" altLang="en-US" dirty="0" smtClean="0"/>
          </a:p>
          <a:p>
            <a:r>
              <a:rPr lang="en-US" dirty="0" smtClean="0"/>
              <a:t>&lt;/c:if&gt;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224" y="3700067"/>
            <a:ext cx="6000776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&lt;c:choose&gt;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'trial'}"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&lt;c:when test="${</a:t>
            </a:r>
            <a:r>
              <a:rPr lang="en-US" sz="1600" dirty="0" err="1" smtClean="0"/>
              <a:t>member.level</a:t>
            </a:r>
            <a:r>
              <a:rPr lang="en-US" sz="1600" dirty="0" smtClean="0"/>
              <a:t> == 'regular'}" 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&lt;/c:when&gt; </a:t>
            </a:r>
            <a:endParaRPr lang="ko-KR" altLang="en-US" sz="1600" dirty="0" smtClean="0"/>
          </a:p>
          <a:p>
            <a:r>
              <a:rPr lang="en-US" sz="1600" dirty="0" smtClean="0"/>
              <a:t>  &lt;c:otherwise&gt; </a:t>
            </a:r>
            <a:endParaRPr lang="ko-KR" altLang="en-US" sz="1600" dirty="0" smtClean="0"/>
          </a:p>
          <a:p>
            <a:r>
              <a:rPr lang="en-US" sz="1600" dirty="0" smtClean="0"/>
              <a:t>    ... </a:t>
            </a:r>
            <a:endParaRPr lang="ko-KR" altLang="en-US" sz="1600" dirty="0" smtClean="0"/>
          </a:p>
          <a:p>
            <a:r>
              <a:rPr lang="en-US" sz="1600" dirty="0" smtClean="0"/>
              <a:t>  &lt;/c:otherwise&gt; </a:t>
            </a:r>
            <a:endParaRPr lang="ko-KR" altLang="en-US" sz="1600" dirty="0" smtClean="0"/>
          </a:p>
          <a:p>
            <a:r>
              <a:rPr lang="en-US" sz="1600" dirty="0" smtClean="0"/>
              <a:t>&lt;/c:choose&gt;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710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use_if_tag.jsp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08720"/>
            <a:ext cx="6234207" cy="51398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&lt;%@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prefix="c" 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="http://java.sun.com/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jstl</a:t>
            </a:r>
            <a:r>
              <a:rPr lang="en-US" altLang="ko-KR" sz="1600" dirty="0"/>
              <a:t>/core"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&lt;head&gt;&lt;title&gt;if </a:t>
            </a:r>
            <a:r>
              <a:rPr lang="ko-KR" altLang="en-US" sz="1600" dirty="0"/>
              <a:t>태그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&lt;!-- if </a:t>
            </a:r>
            <a:r>
              <a:rPr lang="ko-KR" altLang="en-US" sz="1600" dirty="0"/>
              <a:t>태그는 </a:t>
            </a:r>
            <a:r>
              <a:rPr lang="ko-KR" altLang="en-US" sz="1600" dirty="0" err="1"/>
              <a:t>조건문의</a:t>
            </a:r>
            <a:r>
              <a:rPr lang="ko-KR" altLang="en-US" sz="1600" dirty="0"/>
              <a:t> 결과값이 </a:t>
            </a:r>
            <a:r>
              <a:rPr lang="en-US" altLang="ko-KR" sz="1600" dirty="0"/>
              <a:t>true</a:t>
            </a:r>
            <a:r>
              <a:rPr lang="ko-KR" altLang="en-US" sz="1600" dirty="0"/>
              <a:t>이므로 항상 실행 </a:t>
            </a:r>
            <a:r>
              <a:rPr lang="en-US" altLang="ko-KR" sz="1600" dirty="0"/>
              <a:t>--&gt;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 test="true"&gt;</a:t>
            </a:r>
          </a:p>
          <a:p>
            <a:r>
              <a:rPr lang="ko-KR" altLang="en-US" sz="1600" dirty="0"/>
              <a:t>무조건 수행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&lt;!-- </a:t>
            </a:r>
            <a:r>
              <a:rPr lang="ko-KR" altLang="en-US" sz="1600" dirty="0"/>
              <a:t>전달받은 </a:t>
            </a:r>
            <a:r>
              <a:rPr lang="ko-KR" altLang="en-US" sz="1600" dirty="0" err="1"/>
              <a:t>파라미터의</a:t>
            </a:r>
            <a:r>
              <a:rPr lang="ko-KR" altLang="en-US" sz="1600" dirty="0"/>
              <a:t> 값에 따라서 실행 여부가 결정됨</a:t>
            </a:r>
          </a:p>
          <a:p>
            <a:r>
              <a:rPr lang="ko-KR" altLang="en-US" sz="1600" dirty="0"/>
              <a:t>  </a:t>
            </a:r>
            <a:r>
              <a:rPr lang="en-US" altLang="ko-KR" sz="1600" dirty="0"/>
              <a:t>name </a:t>
            </a:r>
            <a:r>
              <a:rPr lang="ko-KR" altLang="en-US" sz="1600" dirty="0" err="1"/>
              <a:t>파라미터</a:t>
            </a:r>
            <a:r>
              <a:rPr lang="ko-KR" altLang="en-US" sz="1600" dirty="0"/>
              <a:t> 값을 </a:t>
            </a:r>
            <a:r>
              <a:rPr lang="en-US" altLang="ko-KR" sz="1600" dirty="0" err="1"/>
              <a:t>ddit</a:t>
            </a:r>
            <a:r>
              <a:rPr lang="ko-KR" altLang="en-US" sz="1600" dirty="0"/>
              <a:t>로 전달해보자</a:t>
            </a:r>
            <a:r>
              <a:rPr lang="en-US" altLang="ko-KR" sz="1600" dirty="0"/>
              <a:t>. --&gt;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 test="${param.name == '</a:t>
            </a:r>
            <a:r>
              <a:rPr lang="en-US" altLang="ko-KR" sz="1600" dirty="0" err="1"/>
              <a:t>ddit</a:t>
            </a:r>
            <a:r>
              <a:rPr lang="en-US" altLang="ko-KR" sz="1600" dirty="0"/>
              <a:t>'}"&gt;</a:t>
            </a:r>
          </a:p>
          <a:p>
            <a:r>
              <a:rPr lang="en-US" altLang="ko-KR" sz="1600" dirty="0"/>
              <a:t>name </a:t>
            </a:r>
            <a:r>
              <a:rPr lang="ko-KR" altLang="en-US" sz="1600" dirty="0" err="1"/>
              <a:t>파라미터의</a:t>
            </a:r>
            <a:r>
              <a:rPr lang="ko-KR" altLang="en-US" sz="1600" dirty="0"/>
              <a:t> 값이 </a:t>
            </a:r>
            <a:r>
              <a:rPr lang="en-US" altLang="ko-KR" sz="1600" dirty="0"/>
              <a:t>${param.name}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 test="${18 &lt; </a:t>
            </a:r>
            <a:r>
              <a:rPr lang="en-US" altLang="ko-KR" sz="1600" dirty="0" err="1"/>
              <a:t>param.age</a:t>
            </a:r>
            <a:r>
              <a:rPr lang="en-US" altLang="ko-KR" sz="1600" dirty="0"/>
              <a:t>}"&gt;</a:t>
            </a:r>
          </a:p>
          <a:p>
            <a:r>
              <a:rPr lang="ko-KR" altLang="en-US" sz="1600" dirty="0"/>
              <a:t>당신의 나이는 </a:t>
            </a:r>
            <a:r>
              <a:rPr lang="en-US" altLang="ko-KR" sz="1600" dirty="0"/>
              <a:t>18</a:t>
            </a:r>
            <a:r>
              <a:rPr lang="ko-KR" altLang="en-US" sz="1600" dirty="0"/>
              <a:t>세 이상입니다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c:if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61" y="5085184"/>
            <a:ext cx="5362575" cy="1285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2986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2572908"/>
          </a:xfrm>
        </p:spPr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의 종류</a:t>
            </a:r>
            <a:endParaRPr lang="en-US" altLang="ko-KR" dirty="0" smtClean="0"/>
          </a:p>
          <a:p>
            <a:r>
              <a:rPr lang="ko-KR" altLang="en-US" dirty="0" smtClean="0"/>
              <a:t>코어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변수 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흐름 제어</a:t>
            </a:r>
            <a:r>
              <a:rPr lang="en-US" altLang="ko-KR" dirty="0" smtClean="0"/>
              <a:t>, URL </a:t>
            </a:r>
            <a:r>
              <a:rPr lang="ko-KR" altLang="en-US" dirty="0" smtClean="0"/>
              <a:t>관련 태그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기타 태그</a:t>
            </a:r>
            <a:endParaRPr lang="en-US" altLang="ko-KR" dirty="0" smtClean="0"/>
          </a:p>
          <a:p>
            <a:r>
              <a:rPr lang="ko-KR" altLang="en-US" dirty="0" smtClean="0"/>
              <a:t>국제화 태그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로케일 지정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메시지 처리 태그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789040"/>
            <a:ext cx="8531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JSP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같은 태그를 개발자가 추가할 수 있는 기능을 제공하는데</a:t>
            </a:r>
            <a:endParaRPr lang="en-US" altLang="ko-KR" dirty="0" smtClean="0"/>
          </a:p>
          <a:p>
            <a:r>
              <a:rPr lang="ko-KR" altLang="en-US" dirty="0" smtClean="0"/>
              <a:t>이를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태그라고</a:t>
            </a:r>
            <a:r>
              <a:rPr lang="ko-KR" altLang="en-US" dirty="0" smtClean="0"/>
              <a:t> 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 중에서 많이 사용되는 것들을 모아서</a:t>
            </a:r>
            <a:endParaRPr lang="en-US" altLang="ko-KR" dirty="0" smtClean="0"/>
          </a:p>
          <a:p>
            <a:r>
              <a:rPr lang="en-US" altLang="ko-KR" dirty="0" smtClean="0"/>
              <a:t>JSTL(JSP Standard Tag Library)</a:t>
            </a:r>
            <a:r>
              <a:rPr lang="ko-KR" altLang="en-US" dirty="0" smtClean="0"/>
              <a:t>이라는 표준을 만듦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이 표준 태그 라이브러리를 사용하면 </a:t>
            </a:r>
            <a:r>
              <a:rPr lang="ko-KR" altLang="en-US" dirty="0" err="1" smtClean="0"/>
              <a:t>스크립트릿</a:t>
            </a:r>
            <a:r>
              <a:rPr lang="ko-KR" altLang="en-US" dirty="0" smtClean="0"/>
              <a:t> 코드의 사용을 줄이면서 더욱</a:t>
            </a:r>
            <a:endParaRPr lang="en-US" altLang="ko-KR" dirty="0" smtClean="0"/>
          </a:p>
          <a:p>
            <a:r>
              <a:rPr lang="ko-KR" altLang="en-US" dirty="0" smtClean="0"/>
              <a:t>간결하고 이해하기 쉬운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코드를 작성할 수 있음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use_choose_tag.jsp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99226"/>
            <a:ext cx="6586162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&lt;head&gt;&lt;title&gt;choose </a:t>
            </a:r>
            <a:r>
              <a:rPr lang="ko-KR" altLang="en-US" sz="1400" dirty="0"/>
              <a:t>태그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1) c:choose </a:t>
            </a:r>
            <a:r>
              <a:rPr lang="ko-KR" altLang="en-US" sz="1400" dirty="0"/>
              <a:t>태그는 </a:t>
            </a:r>
            <a:r>
              <a:rPr lang="en-US" altLang="ko-KR" sz="1400" dirty="0"/>
              <a:t>JAVA</a:t>
            </a:r>
            <a:r>
              <a:rPr lang="ko-KR" altLang="en-US" sz="1400" dirty="0"/>
              <a:t>의 </a:t>
            </a:r>
            <a:r>
              <a:rPr lang="en-US" altLang="ko-KR" sz="1400" dirty="0"/>
              <a:t>switch </a:t>
            </a:r>
            <a:r>
              <a:rPr lang="ko-KR" altLang="en-US" sz="1400" dirty="0"/>
              <a:t>구문과 </a:t>
            </a:r>
            <a:r>
              <a:rPr lang="en-US" altLang="ko-KR" sz="1400" dirty="0"/>
              <a:t>if-else </a:t>
            </a:r>
            <a:r>
              <a:rPr lang="ko-KR" altLang="en-US" sz="1400" dirty="0"/>
              <a:t>블록을 혼합한 형태로써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다수의 </a:t>
            </a:r>
            <a:r>
              <a:rPr lang="ko-KR" altLang="en-US" sz="1400" dirty="0" err="1"/>
              <a:t>조건문을</a:t>
            </a:r>
            <a:r>
              <a:rPr lang="ko-KR" altLang="en-US" sz="1400" dirty="0"/>
              <a:t> 하나의 블록에서 수행할 대 사용함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2) c:choose </a:t>
            </a:r>
            <a:r>
              <a:rPr lang="ko-KR" altLang="en-US" sz="1400" dirty="0"/>
              <a:t>태그는 다수의 </a:t>
            </a:r>
            <a:r>
              <a:rPr lang="en-US" altLang="ko-KR" sz="1400" dirty="0"/>
              <a:t>c:when </a:t>
            </a:r>
            <a:r>
              <a:rPr lang="ko-KR" altLang="en-US" sz="1400" dirty="0"/>
              <a:t>태그를 중첩해서 사용하는데</a:t>
            </a:r>
            <a:r>
              <a:rPr lang="en-US" altLang="ko-KR" sz="1400" dirty="0"/>
              <a:t>,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각각의 </a:t>
            </a:r>
            <a:r>
              <a:rPr lang="en-US" altLang="ko-KR" sz="1400" dirty="0"/>
              <a:t>c:when </a:t>
            </a:r>
            <a:r>
              <a:rPr lang="ko-KR" altLang="en-US" sz="1400" dirty="0"/>
              <a:t>태그는 </a:t>
            </a:r>
            <a:r>
              <a:rPr lang="en-US" altLang="ko-KR" sz="1400" dirty="0"/>
              <a:t>test </a:t>
            </a:r>
            <a:r>
              <a:rPr lang="ko-KR" altLang="en-US" sz="1400" dirty="0"/>
              <a:t>속성의 값이 </a:t>
            </a:r>
            <a:r>
              <a:rPr lang="en-US" altLang="ko-KR" sz="1400" dirty="0"/>
              <a:t>true</a:t>
            </a:r>
            <a:r>
              <a:rPr lang="ko-KR" altLang="en-US" sz="1400" dirty="0"/>
              <a:t>일 때 내부 블록을 수행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3) </a:t>
            </a:r>
            <a:r>
              <a:rPr lang="ko-KR" altLang="en-US" sz="1400" dirty="0"/>
              <a:t>모든 </a:t>
            </a:r>
            <a:r>
              <a:rPr lang="en-US" altLang="ko-KR" sz="1400" dirty="0"/>
              <a:t>c:when </a:t>
            </a:r>
            <a:r>
              <a:rPr lang="ko-KR" altLang="en-US" sz="1400" dirty="0"/>
              <a:t>태그의 조건이 충족되지 않으면 </a:t>
            </a:r>
            <a:r>
              <a:rPr lang="en-US" altLang="ko-KR" sz="1400" dirty="0"/>
              <a:t>c:otherwise </a:t>
            </a:r>
            <a:r>
              <a:rPr lang="ko-KR" altLang="en-US" sz="1400" dirty="0"/>
              <a:t>태그를 실행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c:otherwise </a:t>
            </a:r>
            <a:r>
              <a:rPr lang="ko-KR" altLang="en-US" sz="1400" dirty="0"/>
              <a:t>태그는 필수는 아니며 필요한 경우에만 추가하면 됨 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c:choose</a:t>
            </a:r>
            <a:r>
              <a:rPr lang="en-US" altLang="ko-KR" sz="1400" dirty="0"/>
              <a:t>&gt; 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c:when</a:t>
            </a:r>
            <a:r>
              <a:rPr lang="en-US" altLang="ko-KR" sz="1400" dirty="0"/>
              <a:t> test="${param.name == '</a:t>
            </a:r>
            <a:r>
              <a:rPr lang="en-US" altLang="ko-KR" sz="1400" dirty="0" err="1"/>
              <a:t>ddit</a:t>
            </a:r>
            <a:r>
              <a:rPr lang="en-US" altLang="ko-KR" sz="1400" dirty="0"/>
              <a:t>'}" &gt; </a:t>
            </a:r>
          </a:p>
          <a:p>
            <a:r>
              <a:rPr lang="en-US" altLang="ko-KR" sz="1400" dirty="0"/>
              <a:t>    &lt;li&gt; </a:t>
            </a:r>
            <a:r>
              <a:rPr lang="ko-KR" altLang="en-US" sz="1400" dirty="0"/>
              <a:t>당신의 이름은 </a:t>
            </a:r>
            <a:r>
              <a:rPr lang="en-US" altLang="ko-KR" sz="1400" dirty="0"/>
              <a:t>${param.name}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&lt;/</a:t>
            </a:r>
            <a:r>
              <a:rPr lang="en-US" altLang="ko-KR" sz="1400" dirty="0" err="1"/>
              <a:t>c:when</a:t>
            </a:r>
            <a:r>
              <a:rPr lang="en-US" altLang="ko-KR" sz="1400" dirty="0"/>
              <a:t>&gt; 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c:when</a:t>
            </a:r>
            <a:r>
              <a:rPr lang="en-US" altLang="ko-KR" sz="1400" dirty="0"/>
              <a:t> test="${</a:t>
            </a:r>
            <a:r>
              <a:rPr lang="en-US" altLang="ko-KR" sz="1400" dirty="0" err="1"/>
              <a:t>param.age</a:t>
            </a:r>
            <a:r>
              <a:rPr lang="en-US" altLang="ko-KR" sz="1400" dirty="0"/>
              <a:t> &gt;= 20}" &gt; </a:t>
            </a:r>
          </a:p>
          <a:p>
            <a:r>
              <a:rPr lang="en-US" altLang="ko-KR" sz="1400" dirty="0"/>
              <a:t>    &lt;li&gt; </a:t>
            </a:r>
            <a:r>
              <a:rPr lang="ko-KR" altLang="en-US" sz="1400" dirty="0"/>
              <a:t>당신은 </a:t>
            </a:r>
            <a:r>
              <a:rPr lang="en-US" altLang="ko-KR" sz="1400" dirty="0"/>
              <a:t>20</a:t>
            </a:r>
            <a:r>
              <a:rPr lang="ko-KR" altLang="en-US" sz="1400" dirty="0"/>
              <a:t>세 이상입니다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&lt;/</a:t>
            </a:r>
            <a:r>
              <a:rPr lang="en-US" altLang="ko-KR" sz="1400" dirty="0" err="1"/>
              <a:t>c:when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  &lt;</a:t>
            </a:r>
            <a:r>
              <a:rPr lang="en-US" altLang="ko-KR" sz="1400" dirty="0" err="1"/>
              <a:t>c:otherwise</a:t>
            </a:r>
            <a:r>
              <a:rPr lang="en-US" altLang="ko-KR" sz="1400" dirty="0"/>
              <a:t>&gt; </a:t>
            </a:r>
          </a:p>
          <a:p>
            <a:r>
              <a:rPr lang="en-US" altLang="ko-KR" sz="1400" dirty="0"/>
              <a:t>    &lt;li&gt; </a:t>
            </a:r>
            <a:r>
              <a:rPr lang="ko-KR" altLang="en-US" sz="1400" dirty="0"/>
              <a:t>당신은 </a:t>
            </a:r>
            <a:r>
              <a:rPr lang="en-US" altLang="ko-KR" sz="1400" dirty="0"/>
              <a:t>'</a:t>
            </a:r>
            <a:r>
              <a:rPr lang="en-US" altLang="ko-KR" sz="1400" dirty="0" err="1"/>
              <a:t>ddit</a:t>
            </a:r>
            <a:r>
              <a:rPr lang="en-US" altLang="ko-KR" sz="1400" dirty="0"/>
              <a:t>'</a:t>
            </a:r>
            <a:r>
              <a:rPr lang="ko-KR" altLang="en-US" sz="1400" dirty="0"/>
              <a:t>가 아니고 </a:t>
            </a:r>
            <a:r>
              <a:rPr lang="en-US" altLang="ko-KR" sz="1400" dirty="0"/>
              <a:t>20</a:t>
            </a:r>
            <a:r>
              <a:rPr lang="ko-KR" altLang="en-US" sz="1400" dirty="0"/>
              <a:t>세 이상이 아닙니다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  &lt;/</a:t>
            </a:r>
            <a:r>
              <a:rPr lang="en-US" altLang="ko-KR" sz="1400" dirty="0" err="1"/>
              <a:t>c:otherwise</a:t>
            </a:r>
            <a:r>
              <a:rPr lang="en-US" altLang="ko-KR" sz="1400" dirty="0"/>
              <a:t>&gt; 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c:choose</a:t>
            </a:r>
            <a:r>
              <a:rPr lang="en-US" altLang="ko-KR" sz="1400" dirty="0"/>
              <a:t>&gt; 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ul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158552"/>
            <a:ext cx="4248472" cy="1746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1996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forEach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집합이나 </a:t>
            </a:r>
            <a:r>
              <a:rPr lang="ko-KR" altLang="en-US" dirty="0" err="1" smtClean="0"/>
              <a:t>콜렉션</a:t>
            </a:r>
            <a:r>
              <a:rPr lang="ko-KR" altLang="en-US" dirty="0" smtClean="0"/>
              <a:t> 데이터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특정 회수 반복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00100" y="1785926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ko-KR" altLang="en-US" sz="1400" dirty="0" smtClean="0">
                <a:latin typeface="+mn-ea"/>
              </a:rPr>
              <a:t>변수</a:t>
            </a:r>
            <a:r>
              <a:rPr lang="en-US" sz="1400" dirty="0" smtClean="0">
                <a:latin typeface="+mn-ea"/>
              </a:rPr>
              <a:t>" items="</a:t>
            </a:r>
            <a:r>
              <a:rPr lang="ko-KR" altLang="en-US" sz="1400" dirty="0" smtClean="0">
                <a:latin typeface="+mn-ea"/>
              </a:rPr>
              <a:t>아이템</a:t>
            </a:r>
            <a:r>
              <a:rPr lang="en-US" sz="1400" dirty="0" smtClean="0">
                <a:latin typeface="+mn-ea"/>
              </a:rPr>
              <a:t>"&gt;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… ${</a:t>
            </a:r>
            <a:r>
              <a:rPr lang="ko-KR" altLang="en-US" sz="1400" dirty="0" smtClean="0">
                <a:latin typeface="+mn-ea"/>
              </a:rPr>
              <a:t>변수사용</a:t>
            </a:r>
            <a:r>
              <a:rPr lang="en-US" sz="1400" dirty="0" smtClean="0">
                <a:latin typeface="+mn-ea"/>
              </a:rPr>
              <a:t>} ...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0100" y="2904650"/>
            <a:ext cx="5143536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" begin="1" end="10" [step="</a:t>
            </a:r>
            <a:r>
              <a:rPr lang="ko-KR" altLang="en-US" sz="1400" dirty="0" smtClean="0">
                <a:latin typeface="+mn-ea"/>
              </a:rPr>
              <a:t>값</a:t>
            </a:r>
            <a:r>
              <a:rPr lang="en-US" sz="1400" dirty="0" smtClean="0">
                <a:latin typeface="+mn-ea"/>
              </a:rPr>
              <a:t>"]&gt;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${</a:t>
            </a:r>
            <a:r>
              <a:rPr lang="en-US" sz="1400" dirty="0" err="1" smtClean="0">
                <a:latin typeface="+mn-ea"/>
              </a:rPr>
              <a:t>i</a:t>
            </a:r>
            <a:r>
              <a:rPr lang="en-US" sz="1400" dirty="0" smtClean="0">
                <a:latin typeface="+mn-ea"/>
              </a:rPr>
              <a:t>} </a:t>
            </a:r>
            <a:r>
              <a:rPr lang="ko-KR" altLang="en-US" sz="1400" dirty="0" smtClean="0">
                <a:latin typeface="+mn-ea"/>
              </a:rPr>
              <a:t>사용</a:t>
            </a: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0100" y="4000504"/>
            <a:ext cx="7143800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&lt;c:forEach </a:t>
            </a:r>
            <a:r>
              <a:rPr lang="en-US" sz="1400" dirty="0" err="1" smtClean="0">
                <a:latin typeface="+mn-ea"/>
              </a:rPr>
              <a:t>var</a:t>
            </a:r>
            <a:r>
              <a:rPr lang="en-US" sz="1400" dirty="0" smtClean="0">
                <a:latin typeface="+mn-ea"/>
              </a:rPr>
              <a:t>="item" items="&lt;%= </a:t>
            </a:r>
            <a:r>
              <a:rPr lang="en-US" sz="1400" dirty="0" err="1" smtClean="0">
                <a:latin typeface="+mn-ea"/>
              </a:rPr>
              <a:t>someItemList</a:t>
            </a:r>
            <a:r>
              <a:rPr lang="en-US" sz="1400" dirty="0" smtClean="0">
                <a:latin typeface="+mn-ea"/>
              </a:rPr>
              <a:t> %&gt;" </a:t>
            </a:r>
            <a:r>
              <a:rPr lang="en-US" sz="1400" b="1" dirty="0" err="1" smtClean="0">
                <a:latin typeface="+mn-ea"/>
              </a:rPr>
              <a:t>varStatus</a:t>
            </a:r>
            <a:r>
              <a:rPr lang="en-US" sz="1400" b="1" dirty="0" smtClean="0">
                <a:latin typeface="+mn-ea"/>
              </a:rPr>
              <a:t>="status"</a:t>
            </a:r>
            <a:r>
              <a:rPr lang="en-US" sz="1400" dirty="0" smtClean="0">
                <a:latin typeface="+mn-ea"/>
              </a:rPr>
              <a:t>&gt;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${</a:t>
            </a:r>
            <a:r>
              <a:rPr lang="en-US" sz="1400" b="1" dirty="0" err="1" smtClean="0">
                <a:latin typeface="+mn-ea"/>
              </a:rPr>
              <a:t>status.index</a:t>
            </a:r>
            <a:r>
              <a:rPr lang="en-US" sz="1400" dirty="0" smtClean="0">
                <a:latin typeface="+mn-ea"/>
              </a:rPr>
              <a:t> + 1} </a:t>
            </a:r>
            <a:r>
              <a:rPr lang="ko-KR" altLang="en-US" sz="1400" dirty="0" smtClean="0">
                <a:latin typeface="+mn-ea"/>
              </a:rPr>
              <a:t>번째 항목</a:t>
            </a:r>
            <a:r>
              <a:rPr lang="en-US" sz="1400" dirty="0" smtClean="0">
                <a:latin typeface="+mn-ea"/>
              </a:rPr>
              <a:t> : ${item.name}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&lt;/c:forEach&gt;</a:t>
            </a:r>
            <a:endParaRPr lang="ko-KR" altLang="en-US" sz="1400" dirty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0100" y="4857760"/>
            <a:ext cx="65008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latin typeface="+mn-ea"/>
              </a:rPr>
              <a:t>index - </a:t>
            </a:r>
            <a:r>
              <a:rPr lang="ko-KR" altLang="en-US" sz="1400" dirty="0" smtClean="0">
                <a:latin typeface="+mn-ea"/>
              </a:rPr>
              <a:t>루프 실행에서 현재 인덱스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count - </a:t>
            </a:r>
            <a:r>
              <a:rPr lang="ko-KR" altLang="en-US" sz="1400" dirty="0" smtClean="0">
                <a:latin typeface="+mn-ea"/>
              </a:rPr>
              <a:t>루프 실행 회수</a:t>
            </a:r>
          </a:p>
          <a:p>
            <a:pPr lvl="0"/>
            <a:r>
              <a:rPr lang="en-US" sz="1400" dirty="0" smtClean="0">
                <a:latin typeface="+mn-ea"/>
              </a:rPr>
              <a:t>begin - begin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end - end </a:t>
            </a:r>
            <a:r>
              <a:rPr lang="ko-KR" altLang="en-US" sz="1400" dirty="0" smtClean="0">
                <a:latin typeface="+mn-ea"/>
              </a:rPr>
              <a:t>속성 값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sz="1400" dirty="0" smtClean="0">
                <a:latin typeface="+mn-ea"/>
              </a:rPr>
              <a:t>step - step </a:t>
            </a:r>
            <a:r>
              <a:rPr lang="ko-KR" altLang="en-US" sz="1400" dirty="0" smtClean="0">
                <a:latin typeface="+mn-ea"/>
              </a:rPr>
              <a:t>속성 값</a:t>
            </a:r>
          </a:p>
          <a:p>
            <a:pPr lvl="0"/>
            <a:r>
              <a:rPr lang="en-US" sz="1400" dirty="0" smtClean="0">
                <a:latin typeface="+mn-ea"/>
              </a:rPr>
              <a:t>first - </a:t>
            </a:r>
            <a:r>
              <a:rPr lang="ko-KR" altLang="en-US" sz="1400" dirty="0" smtClean="0">
                <a:latin typeface="+mn-ea"/>
              </a:rPr>
              <a:t>현재 실행이 첫 번째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pPr lvl="0"/>
            <a:r>
              <a:rPr lang="en-US" sz="1400" dirty="0" smtClean="0">
                <a:latin typeface="+mn-ea"/>
              </a:rPr>
              <a:t>last - </a:t>
            </a:r>
            <a:r>
              <a:rPr lang="ko-KR" altLang="en-US" sz="1400" dirty="0" smtClean="0">
                <a:latin typeface="+mn-ea"/>
              </a:rPr>
              <a:t>현재 실행이 루프의 마지막 실행인 경우</a:t>
            </a:r>
            <a:r>
              <a:rPr lang="en-US" sz="1400" dirty="0" smtClean="0">
                <a:latin typeface="+mn-ea"/>
              </a:rPr>
              <a:t> true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current - </a:t>
            </a:r>
            <a:r>
              <a:rPr lang="ko-KR" altLang="en-US" sz="1400" dirty="0" err="1" smtClean="0">
                <a:latin typeface="+mn-ea"/>
              </a:rPr>
              <a:t>콜렉션</a:t>
            </a:r>
            <a:r>
              <a:rPr lang="ko-KR" altLang="en-US" sz="1400" dirty="0" smtClean="0">
                <a:latin typeface="+mn-ea"/>
              </a:rPr>
              <a:t> 중 현재 루프에서 사용할 객체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홀수의 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0183" y="857232"/>
            <a:ext cx="6842322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page import="</a:t>
            </a:r>
            <a:r>
              <a:rPr lang="en-US" altLang="ko-KR" sz="1400" dirty="0" err="1"/>
              <a:t>java.util.HashMap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r>
              <a:rPr lang="en-US" altLang="ko-KR" sz="1400" dirty="0"/>
              <a:t>&lt;%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String,Object</a:t>
            </a:r>
            <a:r>
              <a:rPr lang="en-US" altLang="ko-KR" sz="1400" dirty="0"/>
              <a:t>&gt; </a:t>
            </a:r>
            <a:r>
              <a:rPr lang="en-US" altLang="ko-KR" sz="1400" dirty="0" err="1"/>
              <a:t>mapData</a:t>
            </a:r>
            <a:r>
              <a:rPr lang="en-US" altLang="ko-KR" sz="1400" dirty="0"/>
              <a:t> = new </a:t>
            </a:r>
            <a:r>
              <a:rPr lang="en-US" altLang="ko-KR" sz="1400" dirty="0" err="1"/>
              <a:t>HashMap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String,Object</a:t>
            </a:r>
            <a:r>
              <a:rPr lang="en-US" altLang="ko-KR" sz="1400" dirty="0"/>
              <a:t>&gt;();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mapData.put</a:t>
            </a:r>
            <a:r>
              <a:rPr lang="en-US" altLang="ko-KR" sz="1400" dirty="0"/>
              <a:t>("name", "</a:t>
            </a:r>
            <a:r>
              <a:rPr lang="ko-KR" altLang="en-US" sz="1400" dirty="0" err="1"/>
              <a:t>최범균</a:t>
            </a:r>
            <a:r>
              <a:rPr lang="en-US" altLang="ko-KR" sz="1400" dirty="0"/>
              <a:t>");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mapData.put</a:t>
            </a:r>
            <a:r>
              <a:rPr lang="en-US" altLang="ko-KR" sz="1400" dirty="0"/>
              <a:t>("today", new </a:t>
            </a:r>
            <a:r>
              <a:rPr lang="en-US" altLang="ko-KR" sz="1400" dirty="0" err="1"/>
              <a:t>java.util.Date</a:t>
            </a:r>
            <a:r>
              <a:rPr lang="en-US" altLang="ko-KR" sz="1400" dirty="0"/>
              <a:t>());</a:t>
            </a:r>
          </a:p>
          <a:p>
            <a:r>
              <a:rPr lang="en-US" altLang="ko-KR" sz="1400" dirty="0"/>
              <a:t>%&gt;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intArray</a:t>
            </a:r>
            <a:r>
              <a:rPr lang="en-US" altLang="ko-KR" sz="1400" dirty="0"/>
              <a:t>" value="&lt;%= new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[] {1,2,3,4,5} %&gt;"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="map" value="&lt;%= </a:t>
            </a:r>
            <a:r>
              <a:rPr lang="en-US" altLang="ko-KR" sz="1400" dirty="0" err="1"/>
              <a:t>mapData</a:t>
            </a:r>
            <a:r>
              <a:rPr lang="en-US" altLang="ko-KR" sz="1400" dirty="0"/>
              <a:t> %&gt;" /&gt;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en-US" altLang="ko-KR" sz="1400" dirty="0" err="1"/>
              <a:t>forEach</a:t>
            </a:r>
            <a:r>
              <a:rPr lang="en-US" altLang="ko-KR" sz="1400" dirty="0"/>
              <a:t> </a:t>
            </a:r>
            <a:r>
              <a:rPr lang="ko-KR" altLang="en-US" sz="1400" dirty="0"/>
              <a:t>태그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&lt;h4&gt;1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100</a:t>
            </a:r>
            <a:r>
              <a:rPr lang="ko-KR" altLang="en-US" sz="1400" dirty="0"/>
              <a:t>까지 홀수의 합</a:t>
            </a:r>
            <a:r>
              <a:rPr lang="en-US" altLang="ko-KR" sz="1400" dirty="0"/>
              <a:t>&lt;/h4&gt;</a:t>
            </a:r>
          </a:p>
          <a:p>
            <a:r>
              <a:rPr lang="ko-KR" altLang="en-US" sz="1400" dirty="0"/>
              <a:t>변수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의 값을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100</a:t>
            </a:r>
            <a:r>
              <a:rPr lang="ko-KR" altLang="en-US" sz="1400" dirty="0"/>
              <a:t>까지 </a:t>
            </a:r>
            <a:r>
              <a:rPr lang="en-US" altLang="ko-KR" sz="1400" dirty="0"/>
              <a:t>2</a:t>
            </a:r>
            <a:r>
              <a:rPr lang="ko-KR" altLang="en-US" sz="1400" dirty="0"/>
              <a:t>씩 증가</a:t>
            </a:r>
            <a:r>
              <a:rPr lang="en-US" altLang="ko-KR" sz="1400" dirty="0"/>
              <a:t>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r>
              <a:rPr lang="ko-KR" altLang="en-US" sz="1400" dirty="0"/>
              <a:t>값은 </a:t>
            </a:r>
            <a:r>
              <a:rPr lang="en-US" altLang="ko-KR" sz="1400" dirty="0"/>
              <a:t>1,3,5,...,97,99 </a:t>
            </a:r>
            <a:r>
              <a:rPr lang="ko-KR" altLang="en-US" sz="1400" dirty="0"/>
              <a:t>가 됨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="sum" value="0" /&gt;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c:forEach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i</a:t>
            </a:r>
            <a:r>
              <a:rPr lang="en-US" altLang="ko-KR" sz="1400" dirty="0"/>
              <a:t>" begin="1" end="100" step="2"&gt;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c:set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="sum" value="${sum +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}" /&gt;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c:forEach</a:t>
            </a:r>
            <a:r>
              <a:rPr lang="en-US" altLang="ko-KR" sz="1400" dirty="0"/>
              <a:t>&gt;</a:t>
            </a:r>
          </a:p>
          <a:p>
            <a:r>
              <a:rPr lang="ko-KR" altLang="en-US" sz="1400" dirty="0"/>
              <a:t>결과 </a:t>
            </a:r>
            <a:r>
              <a:rPr lang="en-US" altLang="ko-KR" sz="1400" dirty="0"/>
              <a:t>= ${sum}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068960"/>
            <a:ext cx="4536504" cy="1828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2152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1268760"/>
            <a:ext cx="8561639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/>
              <a:t>&lt;</a:t>
            </a:r>
            <a:r>
              <a:rPr lang="en-US" altLang="ko-KR" sz="2800" dirty="0" err="1"/>
              <a:t>c:forEach</a:t>
            </a:r>
            <a:r>
              <a:rPr lang="en-US" altLang="ko-KR" sz="2800" dirty="0"/>
              <a:t> </a:t>
            </a:r>
            <a:r>
              <a:rPr lang="en-US" altLang="ko-KR" sz="2800" dirty="0" err="1"/>
              <a:t>var</a:t>
            </a:r>
            <a:r>
              <a:rPr lang="en-US" altLang="ko-KR" sz="2800" dirty="0"/>
              <a:t>="</a:t>
            </a:r>
            <a:r>
              <a:rPr lang="en-US" altLang="ko-KR" sz="2800" dirty="0" err="1"/>
              <a:t>i</a:t>
            </a:r>
            <a:r>
              <a:rPr lang="en-US" altLang="ko-KR" sz="2800" dirty="0"/>
              <a:t>" begin="1" end="100" step="2</a:t>
            </a:r>
            <a:r>
              <a:rPr lang="en-US" altLang="ko-KR" sz="2800" dirty="0" smtClean="0"/>
              <a:t>"&gt;</a:t>
            </a:r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	&lt;</a:t>
            </a:r>
            <a:r>
              <a:rPr lang="en-US" altLang="ko-KR" sz="2800" dirty="0" err="1"/>
              <a:t>c:set</a:t>
            </a:r>
            <a:r>
              <a:rPr lang="en-US" altLang="ko-KR" sz="2800" dirty="0"/>
              <a:t> </a:t>
            </a:r>
            <a:r>
              <a:rPr lang="en-US" altLang="ko-KR" sz="2800" dirty="0" err="1"/>
              <a:t>var</a:t>
            </a:r>
            <a:r>
              <a:rPr lang="en-US" altLang="ko-KR" sz="2800" dirty="0"/>
              <a:t>="sum" value="${sum +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}" </a:t>
            </a:r>
            <a:r>
              <a:rPr lang="en-US" altLang="ko-KR" sz="2800" dirty="0" smtClean="0"/>
              <a:t>/&gt;</a:t>
            </a:r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 smtClean="0"/>
          </a:p>
          <a:p>
            <a:endParaRPr lang="en-US" altLang="ko-KR" sz="2800" dirty="0"/>
          </a:p>
          <a:p>
            <a:r>
              <a:rPr lang="en-US" altLang="ko-KR" sz="2800" dirty="0"/>
              <a:t>&lt;/</a:t>
            </a:r>
            <a:r>
              <a:rPr lang="en-US" altLang="ko-KR" sz="2800" dirty="0" err="1"/>
              <a:t>c:forEach</a:t>
            </a:r>
            <a:r>
              <a:rPr lang="en-US" altLang="ko-KR" sz="2800" dirty="0" smtClean="0"/>
              <a:t>&gt;</a:t>
            </a:r>
            <a:endParaRPr lang="ko-KR" altLang="en-US" sz="2800" dirty="0"/>
          </a:p>
        </p:txBody>
      </p:sp>
      <p:sp>
        <p:nvSpPr>
          <p:cNvPr id="5" name="직사각형 4"/>
          <p:cNvSpPr/>
          <p:nvPr/>
        </p:nvSpPr>
        <p:spPr>
          <a:xfrm>
            <a:off x="3347864" y="1340768"/>
            <a:ext cx="3600400" cy="4320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설명선 1 5"/>
          <p:cNvSpPr/>
          <p:nvPr/>
        </p:nvSpPr>
        <p:spPr>
          <a:xfrm>
            <a:off x="3344525" y="2085146"/>
            <a:ext cx="3024336" cy="936104"/>
          </a:xfrm>
          <a:prstGeom prst="borderCallout1">
            <a:avLst>
              <a:gd name="adj1" fmla="val -4731"/>
              <a:gd name="adj2" fmla="val 22774"/>
              <a:gd name="adj3" fmla="val -26508"/>
              <a:gd name="adj4" fmla="val 285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begin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end </a:t>
            </a:r>
            <a:r>
              <a:rPr lang="ko-KR" altLang="en-US" dirty="0" smtClean="0"/>
              <a:t>속성을 통해 범위를 지정</a:t>
            </a:r>
            <a:endParaRPr lang="ko-KR" altLang="en-US" dirty="0"/>
          </a:p>
        </p:txBody>
      </p:sp>
      <p:sp>
        <p:nvSpPr>
          <p:cNvPr id="7" name="설명선 1 6"/>
          <p:cNvSpPr/>
          <p:nvPr/>
        </p:nvSpPr>
        <p:spPr>
          <a:xfrm>
            <a:off x="683568" y="2095307"/>
            <a:ext cx="2138952" cy="1343854"/>
          </a:xfrm>
          <a:prstGeom prst="borderCallout1">
            <a:avLst>
              <a:gd name="adj1" fmla="val -2768"/>
              <a:gd name="adj2" fmla="val 73745"/>
              <a:gd name="adj3" fmla="val -21991"/>
              <a:gd name="adj4" fmla="val 9411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지정한 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까지의 값을 차례대로 갖음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23728" y="1340768"/>
            <a:ext cx="1152128" cy="43204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1 8"/>
          <p:cNvSpPr/>
          <p:nvPr/>
        </p:nvSpPr>
        <p:spPr>
          <a:xfrm>
            <a:off x="7020272" y="2085146"/>
            <a:ext cx="1656184" cy="1271846"/>
          </a:xfrm>
          <a:prstGeom prst="borderCallout1">
            <a:avLst>
              <a:gd name="adj1" fmla="val -4731"/>
              <a:gd name="adj2" fmla="val 22774"/>
              <a:gd name="adj3" fmla="val -26508"/>
              <a:gd name="adj4" fmla="val 2853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step </a:t>
            </a:r>
            <a:r>
              <a:rPr lang="ko-KR" altLang="en-US" dirty="0" smtClean="0"/>
              <a:t>속성을 사용하면 증가분을 변경할 수 있음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20272" y="1340768"/>
            <a:ext cx="1440160" cy="432048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134943" y="3468782"/>
            <a:ext cx="3101353" cy="432048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339752" y="3468782"/>
            <a:ext cx="1728192" cy="43204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으로 구부러진 화살표 12"/>
          <p:cNvSpPr/>
          <p:nvPr/>
        </p:nvSpPr>
        <p:spPr>
          <a:xfrm rot="5400000">
            <a:off x="3815916" y="3679050"/>
            <a:ext cx="504056" cy="1152128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설명선 1 13"/>
          <p:cNvSpPr/>
          <p:nvPr/>
        </p:nvSpPr>
        <p:spPr>
          <a:xfrm>
            <a:off x="2590110" y="4717215"/>
            <a:ext cx="2955667" cy="771762"/>
          </a:xfrm>
          <a:prstGeom prst="borderCallout1">
            <a:avLst>
              <a:gd name="adj1" fmla="val -4731"/>
              <a:gd name="adj2" fmla="val 46133"/>
              <a:gd name="adj3" fmla="val -35498"/>
              <a:gd name="adj4" fmla="val 4764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대입</a:t>
            </a:r>
            <a:endParaRPr lang="en-US" altLang="ko-KR" dirty="0" smtClean="0"/>
          </a:p>
          <a:p>
            <a:pPr algn="ctr"/>
            <a:r>
              <a:rPr lang="en-US" altLang="ko-KR" sz="2400" dirty="0" smtClean="0"/>
              <a:t>sum = sum + </a:t>
            </a:r>
            <a:r>
              <a:rPr lang="en-US" altLang="ko-KR" sz="2400" dirty="0" err="1" smtClean="0"/>
              <a:t>i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926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chapter12\use_foreach_tag2.jsp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764704"/>
            <a:ext cx="7672485" cy="581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&lt;%@ page import="</a:t>
            </a:r>
            <a:r>
              <a:rPr lang="en-US" altLang="ko-KR" sz="1600" dirty="0" err="1"/>
              <a:t>java.util.HashMap</a:t>
            </a:r>
            <a:r>
              <a:rPr lang="en-US" altLang="ko-KR" sz="1600" dirty="0"/>
              <a:t>" %&gt;</a:t>
            </a:r>
          </a:p>
          <a:p>
            <a:r>
              <a:rPr lang="en-US" altLang="ko-KR" sz="1600" dirty="0"/>
              <a:t>&lt;%@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prefix="c" 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="http://java.sun.com/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jstl</a:t>
            </a:r>
            <a:r>
              <a:rPr lang="en-US" altLang="ko-KR" sz="1600" dirty="0"/>
              <a:t>/core"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String,Object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mapData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String,Object</a:t>
            </a:r>
            <a:r>
              <a:rPr lang="en-US" altLang="ko-KR" sz="1600" dirty="0"/>
              <a:t>&gt;();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mapData.put</a:t>
            </a:r>
            <a:r>
              <a:rPr lang="en-US" altLang="ko-KR" sz="1600" dirty="0"/>
              <a:t>("name", "</a:t>
            </a:r>
            <a:r>
              <a:rPr lang="ko-KR" altLang="en-US" sz="1600" dirty="0"/>
              <a:t>개똥이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mapData.put</a:t>
            </a:r>
            <a:r>
              <a:rPr lang="en-US" altLang="ko-KR" sz="1600" dirty="0"/>
              <a:t>("today", new </a:t>
            </a:r>
            <a:r>
              <a:rPr lang="en-US" altLang="ko-KR" sz="1600" dirty="0" err="1"/>
              <a:t>java.util.Date</a:t>
            </a:r>
            <a:r>
              <a:rPr lang="en-US" altLang="ko-KR" sz="1600" dirty="0"/>
              <a:t>());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" value="&lt;%=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{1,2,3,4,5} %&gt;" /&gt;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="map" value="&lt;%= </a:t>
            </a:r>
            <a:r>
              <a:rPr lang="en-US" altLang="ko-KR" sz="1600" dirty="0" err="1"/>
              <a:t>mapData</a:t>
            </a:r>
            <a:r>
              <a:rPr lang="en-US" altLang="ko-KR" sz="1600" dirty="0"/>
              <a:t> %&gt;" /&gt;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en-US" altLang="ko-KR" sz="1600" dirty="0" err="1"/>
              <a:t>forEach</a:t>
            </a:r>
            <a:r>
              <a:rPr lang="en-US" altLang="ko-KR" sz="1600" dirty="0"/>
              <a:t> </a:t>
            </a:r>
            <a:r>
              <a:rPr lang="ko-KR" altLang="en-US" sz="1600" dirty="0"/>
              <a:t>태그</a:t>
            </a:r>
            <a:r>
              <a:rPr lang="en-US" altLang="ko-KR" sz="1600" dirty="0"/>
              <a:t>2&lt;/title&gt;&lt;/head&gt;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&lt;h4&gt;</a:t>
            </a:r>
            <a:r>
              <a:rPr lang="ko-KR" altLang="en-US" sz="1600" dirty="0"/>
              <a:t>구구단</a:t>
            </a:r>
            <a:r>
              <a:rPr lang="en-US" altLang="ko-KR" sz="1600" dirty="0"/>
              <a:t>: 2</a:t>
            </a:r>
            <a:r>
              <a:rPr lang="ko-KR" altLang="en-US" sz="1600" dirty="0"/>
              <a:t>단</a:t>
            </a:r>
            <a:r>
              <a:rPr lang="en-US" altLang="ko-KR" sz="1600" dirty="0"/>
              <a:t>&lt;/h4&gt;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i</a:t>
            </a:r>
            <a:r>
              <a:rPr lang="en-US" altLang="ko-KR" sz="1600" dirty="0"/>
              <a:t>" begin="1" end="9"&gt;</a:t>
            </a:r>
          </a:p>
          <a:p>
            <a:r>
              <a:rPr lang="en-US" altLang="ko-KR" sz="1600" dirty="0"/>
              <a:t>	&lt;li&gt;2 * ${</a:t>
            </a:r>
            <a:r>
              <a:rPr lang="en-US" altLang="ko-KR" sz="1600" dirty="0" err="1"/>
              <a:t>i</a:t>
            </a:r>
            <a:r>
              <a:rPr lang="en-US" altLang="ko-KR" sz="1600" dirty="0"/>
              <a:t>} = ${2 *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48" y="4005064"/>
            <a:ext cx="4019006" cy="2440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43005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chapter12\use_foreach_tag3.jsp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980728"/>
            <a:ext cx="7672485" cy="5663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&lt;%@ page import="</a:t>
            </a:r>
            <a:r>
              <a:rPr lang="en-US" altLang="ko-KR" sz="1600" dirty="0" err="1"/>
              <a:t>java.util.HashMap</a:t>
            </a:r>
            <a:r>
              <a:rPr lang="en-US" altLang="ko-KR" sz="1600" dirty="0"/>
              <a:t>" %&gt;</a:t>
            </a:r>
          </a:p>
          <a:p>
            <a:r>
              <a:rPr lang="en-US" altLang="ko-KR" sz="1600" dirty="0"/>
              <a:t>&lt;%@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prefix="c" 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="http://java.sun.com/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jstl</a:t>
            </a:r>
            <a:r>
              <a:rPr lang="en-US" altLang="ko-KR" sz="1600" dirty="0"/>
              <a:t>/core"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String,Object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mapData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String,Object</a:t>
            </a:r>
            <a:r>
              <a:rPr lang="en-US" altLang="ko-KR" sz="1600" dirty="0"/>
              <a:t>&gt;();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mapData.put</a:t>
            </a:r>
            <a:r>
              <a:rPr lang="en-US" altLang="ko-KR" sz="1600" dirty="0"/>
              <a:t>("name", "</a:t>
            </a:r>
            <a:r>
              <a:rPr lang="ko-KR" altLang="en-US" sz="1600" dirty="0"/>
              <a:t>개똥이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mapData.put</a:t>
            </a:r>
            <a:r>
              <a:rPr lang="en-US" altLang="ko-KR" sz="1600" dirty="0"/>
              <a:t>("today", new </a:t>
            </a:r>
            <a:r>
              <a:rPr lang="en-US" altLang="ko-KR" sz="1600" dirty="0" err="1"/>
              <a:t>java.util.Date</a:t>
            </a:r>
            <a:r>
              <a:rPr lang="en-US" altLang="ko-KR" sz="1600" dirty="0"/>
              <a:t>());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" value="&lt;%=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{1,2,3,4,5} %&gt;" /&gt;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="map" value="&lt;%= </a:t>
            </a:r>
            <a:r>
              <a:rPr lang="en-US" altLang="ko-KR" sz="1600" dirty="0" err="1"/>
              <a:t>mapData</a:t>
            </a:r>
            <a:r>
              <a:rPr lang="en-US" altLang="ko-KR" sz="1600" dirty="0"/>
              <a:t> %&gt;" /&gt;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en-US" altLang="ko-KR" sz="1600" dirty="0" err="1"/>
              <a:t>forEach</a:t>
            </a:r>
            <a:r>
              <a:rPr lang="en-US" altLang="ko-KR" sz="1600" dirty="0"/>
              <a:t> </a:t>
            </a:r>
            <a:r>
              <a:rPr lang="ko-KR" altLang="en-US" sz="1600" dirty="0"/>
              <a:t>태그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&lt;h4&gt;</a:t>
            </a:r>
            <a:r>
              <a:rPr lang="en-US" altLang="ko-KR" sz="1600" dirty="0" err="1"/>
              <a:t>int</a:t>
            </a:r>
            <a:r>
              <a:rPr lang="ko-KR" altLang="en-US" sz="1600" dirty="0"/>
              <a:t>형 배열</a:t>
            </a:r>
            <a:r>
              <a:rPr lang="en-US" altLang="ko-KR" sz="1600" dirty="0"/>
              <a:t>&lt;/h4&gt;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i</a:t>
            </a:r>
            <a:r>
              <a:rPr lang="en-US" altLang="ko-KR" sz="1600" dirty="0"/>
              <a:t>" items="${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}" begin="2" end="4" </a:t>
            </a:r>
            <a:r>
              <a:rPr lang="en-US" altLang="ko-KR" sz="1600" dirty="0" err="1"/>
              <a:t>varStatus</a:t>
            </a:r>
            <a:r>
              <a:rPr lang="en-US" altLang="ko-KR" sz="1600" dirty="0"/>
              <a:t>="status"&gt;</a:t>
            </a:r>
          </a:p>
          <a:p>
            <a:r>
              <a:rPr lang="en-US" altLang="ko-KR" sz="1600" dirty="0"/>
              <a:t>	${</a:t>
            </a:r>
            <a:r>
              <a:rPr lang="en-US" altLang="ko-KR" sz="1600" dirty="0" err="1"/>
              <a:t>status.index</a:t>
            </a:r>
            <a:r>
              <a:rPr lang="en-US" altLang="ko-KR" sz="1600" dirty="0"/>
              <a:t>}-${</a:t>
            </a:r>
            <a:r>
              <a:rPr lang="en-US" altLang="ko-KR" sz="1600" dirty="0" err="1"/>
              <a:t>status.count</a:t>
            </a:r>
            <a:r>
              <a:rPr lang="en-US" altLang="ko-KR" sz="1600" dirty="0"/>
              <a:t>}-[${</a:t>
            </a:r>
            <a:r>
              <a:rPr lang="en-US" altLang="ko-KR" sz="1600" dirty="0" err="1"/>
              <a:t>i</a:t>
            </a:r>
            <a:r>
              <a:rPr lang="en-US" altLang="ko-KR" sz="1600" dirty="0"/>
              <a:t>}] 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7" y="3356992"/>
            <a:ext cx="3760663" cy="13681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4828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85010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배열 </a:t>
            </a:r>
            <a:r>
              <a:rPr lang="en-US" altLang="ko-KR" dirty="0" err="1" smtClean="0"/>
              <a:t>intArray</a:t>
            </a:r>
            <a:r>
              <a:rPr lang="ko-KR" altLang="en-US" dirty="0" smtClean="0"/>
              <a:t>의 인덱스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4</a:t>
            </a:r>
            <a:r>
              <a:rPr lang="ko-KR" altLang="en-US" dirty="0" smtClean="0"/>
              <a:t>까지의 요소의 값을 변수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루프 상태 값을 변수 </a:t>
            </a:r>
            <a:r>
              <a:rPr lang="en-US" altLang="ko-KR" dirty="0" smtClean="0"/>
              <a:t>status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3068960"/>
            <a:ext cx="837864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en-US" altLang="ko-KR" sz="2400" dirty="0" err="1"/>
              <a:t>c:forEach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var</a:t>
            </a:r>
            <a:r>
              <a:rPr lang="en-US" altLang="ko-KR" sz="2400" dirty="0"/>
              <a:t>="</a:t>
            </a:r>
            <a:r>
              <a:rPr lang="en-US" altLang="ko-KR" sz="2400" dirty="0" err="1"/>
              <a:t>i</a:t>
            </a:r>
            <a:r>
              <a:rPr lang="en-US" altLang="ko-KR" sz="2400" dirty="0"/>
              <a:t>" items="${</a:t>
            </a:r>
            <a:r>
              <a:rPr lang="en-US" altLang="ko-KR" sz="2400" dirty="0" err="1"/>
              <a:t>intArray</a:t>
            </a:r>
            <a:r>
              <a:rPr lang="en-US" altLang="ko-KR" sz="2400" dirty="0"/>
              <a:t>}" begin="2" end="4" </a:t>
            </a:r>
            <a:endParaRPr lang="en-US" altLang="ko-KR" sz="2400" dirty="0" smtClean="0"/>
          </a:p>
          <a:p>
            <a:r>
              <a:rPr lang="en-US" altLang="ko-KR" sz="2400" dirty="0" err="1" smtClean="0"/>
              <a:t>varStatus</a:t>
            </a:r>
            <a:r>
              <a:rPr lang="en-US" altLang="ko-KR" sz="2400" dirty="0"/>
              <a:t>="status</a:t>
            </a:r>
            <a:r>
              <a:rPr lang="en-US" altLang="ko-KR" sz="2400" dirty="0" smtClean="0"/>
              <a:t>"&gt;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	${</a:t>
            </a:r>
            <a:r>
              <a:rPr lang="en-US" altLang="ko-KR" sz="2400" dirty="0" err="1"/>
              <a:t>status.index</a:t>
            </a:r>
            <a:r>
              <a:rPr lang="en-US" altLang="ko-KR" sz="2400" dirty="0"/>
              <a:t>}-${</a:t>
            </a:r>
            <a:r>
              <a:rPr lang="en-US" altLang="ko-KR" sz="2400" dirty="0" err="1"/>
              <a:t>status.count</a:t>
            </a:r>
            <a:r>
              <a:rPr lang="en-US" altLang="ko-KR" sz="2400" dirty="0"/>
              <a:t>}-[${</a:t>
            </a:r>
            <a:r>
              <a:rPr lang="en-US" altLang="ko-KR" sz="2400" dirty="0" err="1"/>
              <a:t>i</a:t>
            </a:r>
            <a:r>
              <a:rPr lang="en-US" altLang="ko-KR" sz="2400" dirty="0"/>
              <a:t>}] &lt;</a:t>
            </a:r>
            <a:r>
              <a:rPr lang="en-US" altLang="ko-KR" sz="2400" dirty="0" err="1"/>
              <a:t>br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/&gt;</a:t>
            </a:r>
            <a:endParaRPr lang="en-US" altLang="ko-KR" sz="2400" dirty="0"/>
          </a:p>
          <a:p>
            <a:r>
              <a:rPr lang="en-US" altLang="ko-KR" sz="2400" dirty="0"/>
              <a:t>&lt;/</a:t>
            </a:r>
            <a:r>
              <a:rPr lang="en-US" altLang="ko-KR" sz="2400" dirty="0" err="1"/>
              <a:t>c:forEach</a:t>
            </a:r>
            <a:r>
              <a:rPr lang="en-US" altLang="ko-KR" sz="2400" dirty="0" smtClean="0"/>
              <a:t>&gt;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0312"/>
              </p:ext>
            </p:extLst>
          </p:nvPr>
        </p:nvGraphicFramePr>
        <p:xfrm>
          <a:off x="395538" y="1641609"/>
          <a:ext cx="8136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150">
                  <a:extLst>
                    <a:ext uri="{9D8B030D-6E8A-4147-A177-3AD203B41FA5}">
                      <a16:colId xmlns:a16="http://schemas.microsoft.com/office/drawing/2014/main" val="3193508406"/>
                    </a:ext>
                  </a:extLst>
                </a:gridCol>
                <a:gridCol w="1356150">
                  <a:extLst>
                    <a:ext uri="{9D8B030D-6E8A-4147-A177-3AD203B41FA5}">
                      <a16:colId xmlns:a16="http://schemas.microsoft.com/office/drawing/2014/main" val="2494831641"/>
                    </a:ext>
                  </a:extLst>
                </a:gridCol>
                <a:gridCol w="1356150">
                  <a:extLst>
                    <a:ext uri="{9D8B030D-6E8A-4147-A177-3AD203B41FA5}">
                      <a16:colId xmlns:a16="http://schemas.microsoft.com/office/drawing/2014/main" val="3542225893"/>
                    </a:ext>
                  </a:extLst>
                </a:gridCol>
                <a:gridCol w="1356150">
                  <a:extLst>
                    <a:ext uri="{9D8B030D-6E8A-4147-A177-3AD203B41FA5}">
                      <a16:colId xmlns:a16="http://schemas.microsoft.com/office/drawing/2014/main" val="2602378251"/>
                    </a:ext>
                  </a:extLst>
                </a:gridCol>
                <a:gridCol w="1356150">
                  <a:extLst>
                    <a:ext uri="{9D8B030D-6E8A-4147-A177-3AD203B41FA5}">
                      <a16:colId xmlns:a16="http://schemas.microsoft.com/office/drawing/2014/main" val="2865999230"/>
                    </a:ext>
                  </a:extLst>
                </a:gridCol>
                <a:gridCol w="1356150">
                  <a:extLst>
                    <a:ext uri="{9D8B030D-6E8A-4147-A177-3AD203B41FA5}">
                      <a16:colId xmlns:a16="http://schemas.microsoft.com/office/drawing/2014/main" val="3592018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51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75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${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359341"/>
                  </a:ext>
                </a:extLst>
              </a:tr>
            </a:tbl>
          </a:graphicData>
        </a:graphic>
      </p:graphicFrame>
      <p:sp>
        <p:nvSpPr>
          <p:cNvPr id="6" name="아래쪽 화살표 설명선 5"/>
          <p:cNvSpPr/>
          <p:nvPr/>
        </p:nvSpPr>
        <p:spPr>
          <a:xfrm>
            <a:off x="467544" y="1052736"/>
            <a:ext cx="1944216" cy="58887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status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27984" y="1347172"/>
            <a:ext cx="4104454" cy="164978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5816" y="3140968"/>
            <a:ext cx="2736304" cy="432048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 1 8"/>
          <p:cNvSpPr/>
          <p:nvPr/>
        </p:nvSpPr>
        <p:spPr>
          <a:xfrm>
            <a:off x="2987824" y="3861048"/>
            <a:ext cx="2952328" cy="648072"/>
          </a:xfrm>
          <a:prstGeom prst="borderCallout1">
            <a:avLst>
              <a:gd name="adj1" fmla="val 8085"/>
              <a:gd name="adj2" fmla="val 17757"/>
              <a:gd name="adj3" fmla="val -47768"/>
              <a:gd name="adj4" fmla="val 18175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items </a:t>
            </a:r>
            <a:r>
              <a:rPr lang="ko-KR" altLang="en-US" dirty="0" smtClean="0"/>
              <a:t>속성에는 </a:t>
            </a:r>
            <a:r>
              <a:rPr lang="en-US" altLang="ko-KR" dirty="0" smtClean="0"/>
              <a:t>Map, </a:t>
            </a:r>
            <a:r>
              <a:rPr lang="ko-KR" altLang="en-US" dirty="0" smtClean="0"/>
              <a:t>배열</a:t>
            </a:r>
            <a:r>
              <a:rPr lang="en-US" altLang="ko-KR" dirty="0" smtClean="0"/>
              <a:t>, Collection</a:t>
            </a:r>
            <a:r>
              <a:rPr lang="ko-KR" altLang="en-US" dirty="0" smtClean="0"/>
              <a:t>이 올 수 있음</a:t>
            </a:r>
            <a:endParaRPr lang="ko-KR" altLang="en-US" dirty="0"/>
          </a:p>
        </p:txBody>
      </p:sp>
      <p:sp>
        <p:nvSpPr>
          <p:cNvPr id="10" name="설명선 1 9"/>
          <p:cNvSpPr/>
          <p:nvPr/>
        </p:nvSpPr>
        <p:spPr>
          <a:xfrm>
            <a:off x="289948" y="5517232"/>
            <a:ext cx="8374412" cy="1076052"/>
          </a:xfrm>
          <a:prstGeom prst="borderCallout1">
            <a:avLst>
              <a:gd name="adj1" fmla="val 1942"/>
              <a:gd name="adj2" fmla="val 7468"/>
              <a:gd name="adj3" fmla="val -148725"/>
              <a:gd name="adj4" fmla="val 713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속성은 루프 정보를 담는 객체를 저장할 </a:t>
            </a:r>
            <a:r>
              <a:rPr lang="ko-KR" altLang="en-US" dirty="0" err="1" smtClean="0"/>
              <a:t>변수명을</a:t>
            </a:r>
            <a:r>
              <a:rPr lang="ko-KR" altLang="en-US" dirty="0" smtClean="0"/>
              <a:t> 값으로 갖음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명시한 변수를 이용해서 현재 처리 중인 인덱스</a:t>
            </a:r>
            <a:r>
              <a:rPr lang="en-US" altLang="ko-KR" dirty="0" smtClean="0"/>
              <a:t>, begin </a:t>
            </a:r>
            <a:r>
              <a:rPr lang="ko-KR" altLang="en-US" dirty="0" smtClean="0"/>
              <a:t>속성값</a:t>
            </a:r>
            <a:r>
              <a:rPr lang="en-US" altLang="ko-KR" dirty="0" smtClean="0"/>
              <a:t>, end </a:t>
            </a:r>
            <a:r>
              <a:rPr lang="ko-KR" altLang="en-US" dirty="0" smtClean="0"/>
              <a:t>속성값 등을 구할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51692" y="3501008"/>
            <a:ext cx="2514600" cy="432048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51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명시한 변수가 제공하는 </a:t>
            </a:r>
            <a:r>
              <a:rPr lang="ko-KR" altLang="en-US" dirty="0" err="1" smtClean="0"/>
              <a:t>프로퍼티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 : </a:t>
            </a:r>
            <a:r>
              <a:rPr lang="ko-KR" altLang="en-US" dirty="0" smtClean="0"/>
              <a:t>루프 실행에서 현재 인덱스</a:t>
            </a:r>
            <a:endParaRPr lang="en-US" altLang="ko-KR" dirty="0" smtClean="0"/>
          </a:p>
          <a:p>
            <a:r>
              <a:rPr lang="en-US" altLang="ko-KR" dirty="0" smtClean="0"/>
              <a:t>count : </a:t>
            </a:r>
            <a:r>
              <a:rPr lang="ko-KR" altLang="en-US" dirty="0" smtClean="0"/>
              <a:t>루프 실행 회수</a:t>
            </a:r>
            <a:endParaRPr lang="en-US" altLang="ko-KR" dirty="0" smtClean="0"/>
          </a:p>
          <a:p>
            <a:r>
              <a:rPr lang="en-US" altLang="ko-KR" dirty="0" smtClean="0"/>
              <a:t>begin : begin </a:t>
            </a:r>
            <a:r>
              <a:rPr lang="ko-KR" altLang="en-US" dirty="0" smtClean="0"/>
              <a:t>속성 값</a:t>
            </a:r>
            <a:endParaRPr lang="en-US" altLang="ko-KR" dirty="0" smtClean="0"/>
          </a:p>
          <a:p>
            <a:r>
              <a:rPr lang="en-US" altLang="ko-KR" dirty="0" smtClean="0"/>
              <a:t>end : end </a:t>
            </a:r>
            <a:r>
              <a:rPr lang="ko-KR" altLang="en-US" dirty="0" smtClean="0"/>
              <a:t>속성 값</a:t>
            </a:r>
            <a:endParaRPr lang="en-US" altLang="ko-KR" dirty="0" smtClean="0"/>
          </a:p>
          <a:p>
            <a:r>
              <a:rPr lang="en-US" altLang="ko-KR" dirty="0" smtClean="0"/>
              <a:t>step : step </a:t>
            </a:r>
            <a:r>
              <a:rPr lang="ko-KR" altLang="en-US" dirty="0" smtClean="0"/>
              <a:t>속성 값</a:t>
            </a:r>
            <a:endParaRPr lang="en-US" altLang="ko-KR" dirty="0" smtClean="0"/>
          </a:p>
          <a:p>
            <a:r>
              <a:rPr lang="en-US" altLang="ko-KR" dirty="0" smtClean="0"/>
              <a:t>first : </a:t>
            </a:r>
            <a:r>
              <a:rPr lang="ko-KR" altLang="en-US" dirty="0" smtClean="0"/>
              <a:t>현재 실행이 첫 번째 실행인 경우 </a:t>
            </a:r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last : </a:t>
            </a:r>
            <a:r>
              <a:rPr lang="ko-KR" altLang="en-US" dirty="0" smtClean="0"/>
              <a:t>현재 실행이 루프의 마지막 실행인 경우 </a:t>
            </a:r>
            <a:r>
              <a:rPr lang="en-US" altLang="ko-KR" dirty="0" smtClean="0"/>
              <a:t>true</a:t>
            </a:r>
          </a:p>
          <a:p>
            <a:r>
              <a:rPr lang="en-US" altLang="ko-KR" dirty="0" smtClean="0"/>
              <a:t>current : </a:t>
            </a:r>
            <a:r>
              <a:rPr lang="ko-KR" altLang="en-US" dirty="0" smtClean="0"/>
              <a:t>컬렉션 중 현재 루프에서 사용할 객체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0723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Map</a:t>
            </a:r>
            <a:r>
              <a:rPr lang="ko-KR" altLang="en-US" dirty="0" smtClean="0"/>
              <a:t>의 각 원소를 나타내는 </a:t>
            </a:r>
            <a:r>
              <a:rPr lang="en-US" altLang="ko-KR" dirty="0" err="1" smtClean="0"/>
              <a:t>Map.Entry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7323" y="980728"/>
            <a:ext cx="7672485" cy="5539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&lt;%@ page import="</a:t>
            </a:r>
            <a:r>
              <a:rPr lang="en-US" altLang="ko-KR" sz="1600" dirty="0" err="1"/>
              <a:t>java.util.HashMap</a:t>
            </a:r>
            <a:r>
              <a:rPr lang="en-US" altLang="ko-KR" sz="1600" dirty="0"/>
              <a:t>" %&gt;</a:t>
            </a:r>
          </a:p>
          <a:p>
            <a:r>
              <a:rPr lang="en-US" altLang="ko-KR" sz="1600" dirty="0"/>
              <a:t>&lt;%@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prefix="c" 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="http://java.sun.com/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jstl</a:t>
            </a:r>
            <a:r>
              <a:rPr lang="en-US" altLang="ko-KR" sz="1600" dirty="0"/>
              <a:t>/core" %&gt;</a:t>
            </a:r>
          </a:p>
          <a:p>
            <a:r>
              <a:rPr lang="en-US" altLang="ko-KR" sz="1600" dirty="0"/>
              <a:t>&lt;%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String,Object</a:t>
            </a:r>
            <a:r>
              <a:rPr lang="en-US" altLang="ko-KR" sz="1600" dirty="0"/>
              <a:t>&gt; </a:t>
            </a:r>
            <a:r>
              <a:rPr lang="en-US" altLang="ko-KR" sz="1600" dirty="0" err="1"/>
              <a:t>mapData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HashMap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String,Object</a:t>
            </a:r>
            <a:r>
              <a:rPr lang="en-US" altLang="ko-KR" sz="1600" dirty="0"/>
              <a:t>&gt;();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mapData.put</a:t>
            </a:r>
            <a:r>
              <a:rPr lang="en-US" altLang="ko-KR" sz="1600" dirty="0"/>
              <a:t>("name", "</a:t>
            </a:r>
            <a:r>
              <a:rPr lang="ko-KR" altLang="en-US" sz="1600" dirty="0"/>
              <a:t>개똥이</a:t>
            </a:r>
            <a:r>
              <a:rPr lang="en-US" altLang="ko-KR" sz="1600" dirty="0"/>
              <a:t>");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mapData.put</a:t>
            </a:r>
            <a:r>
              <a:rPr lang="en-US" altLang="ko-KR" sz="1600" dirty="0"/>
              <a:t>("today", new </a:t>
            </a:r>
            <a:r>
              <a:rPr lang="en-US" altLang="ko-KR" sz="1600" dirty="0" err="1"/>
              <a:t>java.util.Date</a:t>
            </a:r>
            <a:r>
              <a:rPr lang="en-US" altLang="ko-KR" sz="1600" dirty="0"/>
              <a:t>());</a:t>
            </a:r>
          </a:p>
          <a:p>
            <a:r>
              <a:rPr lang="en-US" altLang="ko-KR" sz="1600" dirty="0"/>
              <a:t>%&gt;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intArray</a:t>
            </a:r>
            <a:r>
              <a:rPr lang="en-US" altLang="ko-KR" sz="1600" dirty="0"/>
              <a:t>" value="&lt;%=new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[] {1,2,3,4,5}%&gt;" /&gt;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c:set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="map" value="&lt;%=</a:t>
            </a:r>
            <a:r>
              <a:rPr lang="en-US" altLang="ko-KR" sz="1600" dirty="0" err="1"/>
              <a:t>mapData</a:t>
            </a:r>
            <a:r>
              <a:rPr lang="en-US" altLang="ko-KR" sz="1600" dirty="0"/>
              <a:t>%&gt;" /&gt;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en-US" altLang="ko-KR" sz="1600" dirty="0" err="1"/>
              <a:t>forEach</a:t>
            </a:r>
            <a:r>
              <a:rPr lang="en-US" altLang="ko-KR" sz="1600" dirty="0"/>
              <a:t> </a:t>
            </a:r>
            <a:r>
              <a:rPr lang="ko-KR" altLang="en-US" sz="1600" dirty="0"/>
              <a:t>태그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&lt;h4&gt;Map&lt;/h4&gt;</a:t>
            </a:r>
          </a:p>
          <a:p>
            <a:r>
              <a:rPr lang="en-US" altLang="ko-KR" sz="1600" dirty="0"/>
              <a:t>Map</a:t>
            </a:r>
            <a:r>
              <a:rPr lang="ko-KR" altLang="en-US" sz="1600" dirty="0"/>
              <a:t>의 각 원소를 나타내는 </a:t>
            </a:r>
            <a:r>
              <a:rPr lang="en-US" altLang="ko-KR" sz="1600" dirty="0" err="1"/>
              <a:t>Map.Entry</a:t>
            </a:r>
            <a:r>
              <a:rPr lang="ko-KR" altLang="en-US" sz="1600" dirty="0"/>
              <a:t>를 </a:t>
            </a:r>
            <a:r>
              <a:rPr lang="en-US" altLang="ko-KR" sz="1600" dirty="0" err="1"/>
              <a:t>i</a:t>
            </a:r>
            <a:r>
              <a:rPr lang="ko-KR" altLang="en-US" sz="1600" dirty="0"/>
              <a:t>에 저장</a:t>
            </a:r>
            <a:r>
              <a:rPr lang="en-US" altLang="ko-KR" sz="1600" dirty="0"/>
              <a:t>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 /&gt;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i</a:t>
            </a:r>
            <a:r>
              <a:rPr lang="en-US" altLang="ko-KR" sz="1600" dirty="0"/>
              <a:t>" items="${map}"&gt;</a:t>
            </a:r>
          </a:p>
          <a:p>
            <a:r>
              <a:rPr lang="en-US" altLang="ko-KR" sz="1600" dirty="0"/>
              <a:t>	${</a:t>
            </a:r>
            <a:r>
              <a:rPr lang="en-US" altLang="ko-KR" sz="1600" dirty="0" err="1"/>
              <a:t>i.key</a:t>
            </a:r>
            <a:r>
              <a:rPr lang="en-US" altLang="ko-KR" sz="1600" dirty="0"/>
              <a:t>} = ${</a:t>
            </a:r>
            <a:r>
              <a:rPr lang="en-US" altLang="ko-KR" sz="1600" dirty="0" err="1"/>
              <a:t>i.value</a:t>
            </a:r>
            <a:r>
              <a:rPr lang="en-US" altLang="ko-KR" sz="1600" dirty="0"/>
              <a:t>}&lt;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c:forEach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958" y="4941169"/>
            <a:ext cx="4158572" cy="1703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30237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속성 설명 요약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28359"/>
              </p:ext>
            </p:extLst>
          </p:nvPr>
        </p:nvGraphicFramePr>
        <p:xfrm>
          <a:off x="457200" y="1000125"/>
          <a:ext cx="822960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488">
                  <a:extLst>
                    <a:ext uri="{9D8B030D-6E8A-4147-A177-3AD203B41FA5}">
                      <a16:colId xmlns:a16="http://schemas.microsoft.com/office/drawing/2014/main" val="168731735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8274065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599870561"/>
                    </a:ext>
                  </a:extLst>
                </a:gridCol>
                <a:gridCol w="4042792">
                  <a:extLst>
                    <a:ext uri="{9D8B030D-6E8A-4147-A177-3AD203B41FA5}">
                      <a16:colId xmlns:a16="http://schemas.microsoft.com/office/drawing/2014/main" val="128724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표현식</a:t>
                      </a:r>
                      <a:r>
                        <a:rPr lang="en-US" altLang="ko-KR" dirty="0" smtClean="0"/>
                        <a:t>/EL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9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몸체에서 사용할 </a:t>
                      </a:r>
                      <a:r>
                        <a:rPr lang="en-US" altLang="ko-KR" dirty="0" smtClean="0"/>
                        <a:t>EL </a:t>
                      </a:r>
                      <a:r>
                        <a:rPr lang="ko-KR" altLang="en-US" dirty="0" smtClean="0"/>
                        <a:t>변수 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82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items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Collection, Iterator,</a:t>
                      </a:r>
                    </a:p>
                    <a:p>
                      <a:pPr latinLnBrk="1"/>
                      <a:r>
                        <a:rPr lang="en-US" altLang="ko-KR" dirty="0" smtClean="0"/>
                        <a:t>Enumeration,</a:t>
                      </a:r>
                    </a:p>
                    <a:p>
                      <a:pPr latinLnBrk="1"/>
                      <a:r>
                        <a:rPr lang="en-US" altLang="ko-KR" dirty="0" smtClean="0"/>
                        <a:t>Map, </a:t>
                      </a:r>
                    </a:p>
                    <a:p>
                      <a:pPr latinLnBrk="1"/>
                      <a:r>
                        <a:rPr lang="ko-KR" altLang="en-US" dirty="0" smtClean="0"/>
                        <a:t>배열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 처리할 데이터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3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varStatus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불가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루프 상태를 저장할 </a:t>
                      </a:r>
                      <a:r>
                        <a:rPr lang="en-US" altLang="ko-KR" dirty="0" smtClean="0"/>
                        <a:t>EL </a:t>
                      </a:r>
                      <a:r>
                        <a:rPr lang="ko-KR" altLang="en-US" dirty="0" smtClean="0"/>
                        <a:t>변수 이름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9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begin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사용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시작 인덱스 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7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끝 인덱스 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50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인덱스 </a:t>
                      </a:r>
                      <a:r>
                        <a:rPr lang="ko-KR" altLang="en-US" dirty="0" err="1" smtClean="0"/>
                        <a:t>증분</a:t>
                      </a:r>
                      <a:r>
                        <a:rPr lang="ko-KR" altLang="en-US" dirty="0" smtClean="0"/>
                        <a:t> 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60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JSP Standard Tag Library - </a:t>
            </a:r>
            <a:r>
              <a:rPr lang="ko-KR" altLang="en-US" dirty="0" smtClean="0"/>
              <a:t>널리 사용되는 </a:t>
            </a:r>
            <a:r>
              <a:rPr lang="ko-KR" altLang="en-US" dirty="0" err="1" smtClean="0"/>
              <a:t>커스텀</a:t>
            </a:r>
            <a:r>
              <a:rPr lang="ko-KR" altLang="en-US" dirty="0" smtClean="0"/>
              <a:t> 태그를 표준으로 만든 태그 라이브러리</a:t>
            </a:r>
            <a:endParaRPr lang="en-US" altLang="ko-KR" dirty="0" smtClean="0"/>
          </a:p>
          <a:p>
            <a:r>
              <a:rPr lang="en-US" altLang="ko-KR" dirty="0" smtClean="0"/>
              <a:t>JSTL </a:t>
            </a:r>
            <a:r>
              <a:rPr lang="ko-KR" altLang="en-US" dirty="0" smtClean="0"/>
              <a:t>태그 종류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28662" y="2357430"/>
          <a:ext cx="7715304" cy="371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6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라이브러리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하위 기능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접두어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관련</a:t>
                      </a:r>
                      <a:r>
                        <a:rPr lang="en-US" sz="1600" kern="100"/>
                        <a:t>URI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코어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변수지원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URL </a:t>
                      </a:r>
                      <a:r>
                        <a:rPr lang="ko-KR" sz="1600" kern="100"/>
                        <a:t>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c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http://java.sun.com/jsp/jstl/core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코어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흐름 제어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XML </a:t>
                      </a:r>
                      <a:r>
                        <a:rPr lang="ko-KR" sz="1600" kern="100"/>
                        <a:t>변환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x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http://java.sun.com/jsp/jstl/xml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2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국제화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지역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메시지 형식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숫자 및 날짜 형식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fmt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http://java.sun.com/jsp/jstl/fmt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데이터베이스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http://java.sun.com/jsp/jstl/sql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함수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콜렉션 처리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 </a:t>
                      </a:r>
                      <a:r>
                        <a:rPr lang="ko-KR" sz="1600" kern="100"/>
                        <a:t>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fn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http://java.sun.com/jsp/jstl/functions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use_fortokens_tag.jsp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052736"/>
            <a:ext cx="6303200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 = "text/html; charset=UTF-8" %&gt;</a:t>
            </a:r>
          </a:p>
          <a:p>
            <a:r>
              <a:rPr lang="en-US" altLang="ko-KR" sz="1600" dirty="0"/>
              <a:t>&lt;%@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prefix="c" 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="http://java.sun.com/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jstl</a:t>
            </a:r>
            <a:r>
              <a:rPr lang="en-US" altLang="ko-KR" sz="1600" dirty="0"/>
              <a:t>/core" %&gt;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&lt;head&gt;&lt;title&gt;</a:t>
            </a:r>
            <a:r>
              <a:rPr lang="en-US" altLang="ko-KR" sz="1600" dirty="0" err="1"/>
              <a:t>forTokens</a:t>
            </a:r>
            <a:r>
              <a:rPr lang="en-US" altLang="ko-KR" sz="1600" dirty="0"/>
              <a:t> </a:t>
            </a:r>
            <a:r>
              <a:rPr lang="ko-KR" altLang="en-US" sz="1600" dirty="0"/>
              <a:t>태그</a:t>
            </a:r>
            <a:r>
              <a:rPr lang="en-US" altLang="ko-KR" sz="1600" dirty="0"/>
              <a:t>&lt;/title&gt;&lt;/head&gt;</a:t>
            </a:r>
          </a:p>
          <a:p>
            <a:r>
              <a:rPr lang="en-US" altLang="ko-KR" sz="1600" dirty="0"/>
              <a:t>&lt;body&gt;</a:t>
            </a:r>
          </a:p>
          <a:p>
            <a:endParaRPr lang="en-US" altLang="ko-KR" sz="1600" dirty="0"/>
          </a:p>
          <a:p>
            <a:r>
              <a:rPr lang="ko-KR" altLang="en-US" sz="1600" dirty="0"/>
              <a:t>콤마와 점을 </a:t>
            </a:r>
            <a:r>
              <a:rPr lang="ko-KR" altLang="en-US" sz="1600" dirty="0" err="1"/>
              <a:t>구분자로</a:t>
            </a:r>
            <a:r>
              <a:rPr lang="ko-KR" altLang="en-US" sz="1600" dirty="0"/>
              <a:t> 사용</a:t>
            </a:r>
            <a:r>
              <a:rPr lang="en-US" altLang="ko-KR" sz="1600" dirty="0"/>
              <a:t>:&lt;</a:t>
            </a:r>
            <a:r>
              <a:rPr lang="en-US" altLang="ko-KR" sz="1600" dirty="0" err="1"/>
              <a:t>br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c:forTokens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="token"</a:t>
            </a:r>
          </a:p>
          <a:p>
            <a:r>
              <a:rPr lang="en-US" altLang="ko-KR" sz="1600" dirty="0"/>
              <a:t>             items="</a:t>
            </a:r>
            <a:r>
              <a:rPr lang="ko-KR" altLang="en-US" sz="1600" dirty="0"/>
              <a:t>빨강색</a:t>
            </a:r>
            <a:r>
              <a:rPr lang="en-US" altLang="ko-KR" sz="1600" dirty="0"/>
              <a:t>,</a:t>
            </a:r>
            <a:r>
              <a:rPr lang="ko-KR" altLang="en-US" sz="1600" dirty="0"/>
              <a:t>주황색</a:t>
            </a:r>
            <a:r>
              <a:rPr lang="en-US" altLang="ko-KR" sz="1600" dirty="0"/>
              <a:t>.</a:t>
            </a:r>
            <a:r>
              <a:rPr lang="ko-KR" altLang="en-US" sz="1600" dirty="0"/>
              <a:t>노란색</a:t>
            </a:r>
            <a:r>
              <a:rPr lang="en-US" altLang="ko-KR" sz="1600" dirty="0"/>
              <a:t>.</a:t>
            </a:r>
            <a:r>
              <a:rPr lang="ko-KR" altLang="en-US" sz="1600" dirty="0"/>
              <a:t>초록색</a:t>
            </a:r>
            <a:r>
              <a:rPr lang="en-US" altLang="ko-KR" sz="1600" dirty="0"/>
              <a:t>,</a:t>
            </a:r>
            <a:r>
              <a:rPr lang="ko-KR" altLang="en-US" sz="1600" dirty="0" err="1"/>
              <a:t>파랑색</a:t>
            </a:r>
            <a:r>
              <a:rPr lang="en-US" altLang="ko-KR" sz="1600" dirty="0"/>
              <a:t>,</a:t>
            </a:r>
            <a:r>
              <a:rPr lang="ko-KR" altLang="en-US" sz="1600" dirty="0"/>
              <a:t>남색</a:t>
            </a:r>
            <a:r>
              <a:rPr lang="en-US" altLang="ko-KR" sz="1600" dirty="0"/>
              <a:t>.</a:t>
            </a:r>
            <a:r>
              <a:rPr lang="ko-KR" altLang="en-US" sz="1600" dirty="0"/>
              <a:t>보라색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             </a:t>
            </a:r>
            <a:r>
              <a:rPr lang="en-US" altLang="ko-KR" sz="1600" dirty="0" err="1"/>
              <a:t>delims</a:t>
            </a:r>
            <a:r>
              <a:rPr lang="en-US" altLang="ko-KR" sz="1600" dirty="0"/>
              <a:t>=",."&gt;</a:t>
            </a:r>
          </a:p>
          <a:p>
            <a:r>
              <a:rPr lang="en-US" altLang="ko-KR" sz="1600" dirty="0"/>
              <a:t>${token} 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c:forTokens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3717032"/>
            <a:ext cx="5460025" cy="1367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395536" y="5157192"/>
            <a:ext cx="79717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items </a:t>
            </a:r>
            <a:r>
              <a:rPr lang="ko-KR" altLang="en-US" dirty="0" smtClean="0"/>
              <a:t>속성으로 전달받은 문자열을 </a:t>
            </a:r>
            <a:r>
              <a:rPr lang="ko-KR" altLang="en-US" dirty="0" err="1" smtClean="0"/>
              <a:t>구분자로</a:t>
            </a:r>
            <a:r>
              <a:rPr lang="ko-KR" altLang="en-US" dirty="0" smtClean="0"/>
              <a:t> 이용해서 나누고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구분한 각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속성에 명시한 변수에 저장함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태그와 동일하게 </a:t>
            </a:r>
            <a:r>
              <a:rPr lang="en-US" altLang="ko-KR" dirty="0" smtClean="0"/>
              <a:t>begin, end, step, </a:t>
            </a:r>
            <a:r>
              <a:rPr lang="en-US" altLang="ko-KR" dirty="0" err="1" smtClean="0"/>
              <a:t>varStatus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제공함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Items </a:t>
            </a:r>
            <a:r>
              <a:rPr lang="ko-KR" altLang="en-US" dirty="0" smtClean="0"/>
              <a:t>속성값이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이라는 것을 제외하면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 태그의 속성은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&lt;</a:t>
            </a:r>
            <a:r>
              <a:rPr lang="en-US" altLang="ko-KR" dirty="0" err="1" smtClean="0"/>
              <a:t>c:forEach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태그의 속성과 동일함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572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관련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import - </a:t>
            </a:r>
            <a:r>
              <a:rPr lang="ko-KR" altLang="en-US" dirty="0" smtClean="0"/>
              <a:t>외부</a:t>
            </a:r>
            <a:r>
              <a:rPr lang="en-US" altLang="ko-KR" dirty="0" smtClean="0"/>
              <a:t>/</a:t>
            </a:r>
            <a:r>
              <a:rPr lang="ko-KR" altLang="en-US" dirty="0" smtClean="0"/>
              <a:t>내부 페이지를 현재 위치에 삽입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상대 </a:t>
            </a:r>
            <a:r>
              <a:rPr lang="en-US" altLang="ko-KR" dirty="0" smtClean="0"/>
              <a:t>URL import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jsp:include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와 동일하게 동작</a:t>
            </a:r>
            <a:endParaRPr lang="en-US" altLang="ko-KR" dirty="0" smtClean="0"/>
          </a:p>
          <a:p>
            <a:r>
              <a:rPr lang="en-US" altLang="ko-KR" dirty="0" err="1" smtClean="0"/>
              <a:t>url</a:t>
            </a:r>
            <a:r>
              <a:rPr lang="en-US" altLang="ko-KR" dirty="0" smtClean="0"/>
              <a:t> - </a:t>
            </a:r>
            <a:r>
              <a:rPr lang="ko-KR" altLang="en-US" dirty="0" smtClean="0"/>
              <a:t>절대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과 상대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알맞게 생성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웹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내에서 절대 경로 사용시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경로 자동 추가</a:t>
            </a:r>
            <a:endParaRPr lang="en-US" altLang="ko-KR" dirty="0" smtClean="0"/>
          </a:p>
          <a:p>
            <a:r>
              <a:rPr lang="en-US" altLang="ko-KR" dirty="0" smtClean="0"/>
              <a:t>redirect - </a:t>
            </a:r>
            <a:r>
              <a:rPr lang="ko-KR" altLang="en-US" dirty="0" smtClean="0"/>
              <a:t>지정한 페이지로 </a:t>
            </a:r>
            <a:r>
              <a:rPr lang="ko-KR" altLang="en-US" dirty="0" err="1" smtClean="0"/>
              <a:t>리다이렉트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643866" cy="11079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&lt;c:import </a:t>
            </a:r>
            <a:r>
              <a:rPr lang="en-US" altLang="ko-KR" sz="1600" dirty="0" err="1" smtClean="0"/>
              <a:t>url</a:t>
            </a:r>
            <a:r>
              <a:rPr lang="en-US" altLang="ko-KR" sz="1600" dirty="0" smtClean="0"/>
              <a:t>="URL" [</a:t>
            </a:r>
            <a:r>
              <a:rPr lang="en-US" altLang="ko-KR" sz="1600" dirty="0" err="1" smtClean="0"/>
              <a:t>var</a:t>
            </a:r>
            <a:r>
              <a:rPr lang="en-US" altLang="ko-KR" sz="1600" dirty="0" smtClean="0"/>
              <a:t>="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"] [scope="</a:t>
            </a:r>
            <a:r>
              <a:rPr lang="ko-KR" altLang="en-US" sz="1600" dirty="0" smtClean="0"/>
              <a:t>영역</a:t>
            </a:r>
            <a:r>
              <a:rPr lang="en-US" altLang="ko-KR" sz="1600" dirty="0" smtClean="0"/>
              <a:t>"] [</a:t>
            </a:r>
            <a:r>
              <a:rPr lang="en-US" altLang="ko-KR" sz="1600" dirty="0" err="1" smtClean="0"/>
              <a:t>charEncoding</a:t>
            </a:r>
            <a:r>
              <a:rPr lang="en-US" altLang="ko-KR" sz="1600" dirty="0" smtClean="0"/>
              <a:t>="</a:t>
            </a:r>
            <a:r>
              <a:rPr lang="ko-KR" altLang="en-US" sz="1600" dirty="0" err="1" smtClean="0"/>
              <a:t>캐릭터셋</a:t>
            </a:r>
            <a:r>
              <a:rPr lang="en-US" altLang="ko-KR" sz="1600" dirty="0" smtClean="0"/>
              <a:t>"]&gt;</a:t>
            </a:r>
          </a:p>
          <a:p>
            <a:r>
              <a:rPr lang="en-US" altLang="ko-KR" sz="1600" dirty="0" smtClean="0"/>
              <a:t>    &lt;c:param name="</a:t>
            </a:r>
            <a:r>
              <a:rPr lang="ko-KR" altLang="en-US" sz="1600" dirty="0" err="1" smtClean="0"/>
              <a:t>파라미터이름</a:t>
            </a:r>
            <a:r>
              <a:rPr lang="en-US" altLang="ko-KR" sz="1600" dirty="0" smtClean="0"/>
              <a:t>" value="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" /&gt;</a:t>
            </a:r>
          </a:p>
          <a:p>
            <a:r>
              <a:rPr lang="en-US" altLang="ko-KR" sz="1600" dirty="0" smtClean="0"/>
              <a:t>    ...</a:t>
            </a:r>
          </a:p>
          <a:p>
            <a:r>
              <a:rPr lang="en-US" altLang="ko-KR" sz="1600" dirty="0" smtClean="0"/>
              <a:t>&lt;/c:import&gt;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57187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&lt;c:url value="URL" [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varName</a:t>
            </a:r>
            <a:r>
              <a:rPr lang="en-US" sz="1600" dirty="0" smtClean="0">
                <a:latin typeface="+mn-ea"/>
              </a:rPr>
              <a:t>"] [scope="</a:t>
            </a:r>
            <a:r>
              <a:rPr lang="ko-KR" altLang="en-US" sz="1600" dirty="0" smtClean="0">
                <a:latin typeface="+mn-ea"/>
              </a:rPr>
              <a:t>영역</a:t>
            </a:r>
            <a:r>
              <a:rPr lang="en-US" sz="1600" dirty="0" smtClean="0">
                <a:latin typeface="+mn-ea"/>
              </a:rPr>
              <a:t>"]&gt;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&lt;c:param name="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sz="1600" dirty="0" smtClean="0">
                <a:latin typeface="+mn-ea"/>
              </a:rPr>
              <a:t>" value="</a:t>
            </a:r>
            <a:r>
              <a:rPr lang="ko-KR" altLang="en-US" sz="1600" dirty="0" smtClean="0">
                <a:latin typeface="+mn-ea"/>
              </a:rPr>
              <a:t>값</a:t>
            </a:r>
            <a:r>
              <a:rPr lang="en-US" sz="1600" dirty="0" smtClean="0">
                <a:latin typeface="+mn-ea"/>
              </a:rPr>
              <a:t>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&lt;/c:url&gt;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8662" y="5424746"/>
            <a:ext cx="7643866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+mn-ea"/>
              </a:rPr>
              <a:t>&lt;c:redirect </a:t>
            </a:r>
            <a:r>
              <a:rPr lang="en-US" altLang="ko-KR" sz="1600" dirty="0" err="1" smtClean="0">
                <a:latin typeface="+mn-ea"/>
              </a:rPr>
              <a:t>url</a:t>
            </a:r>
            <a:r>
              <a:rPr lang="en-US" altLang="ko-KR" sz="1600" dirty="0" smtClean="0">
                <a:latin typeface="+mn-ea"/>
              </a:rPr>
              <a:t>="URL" [context="</a:t>
            </a:r>
            <a:r>
              <a:rPr lang="ko-KR" altLang="en-US" sz="1600" dirty="0" err="1" smtClean="0">
                <a:latin typeface="+mn-ea"/>
              </a:rPr>
              <a:t>콘텍스트경로</a:t>
            </a:r>
            <a:r>
              <a:rPr lang="en-US" altLang="ko-KR" sz="1600" dirty="0" smtClean="0">
                <a:latin typeface="+mn-ea"/>
              </a:rPr>
              <a:t>"]&gt;</a:t>
            </a:r>
          </a:p>
          <a:p>
            <a:r>
              <a:rPr lang="en-US" altLang="ko-KR" sz="1600" dirty="0" smtClean="0">
                <a:latin typeface="+mn-ea"/>
              </a:rPr>
              <a:t>    &lt;c:param name="</a:t>
            </a:r>
            <a:r>
              <a:rPr lang="ko-KR" altLang="en-US" sz="1600" dirty="0" smtClean="0">
                <a:latin typeface="+mn-ea"/>
              </a:rPr>
              <a:t>이름</a:t>
            </a:r>
            <a:r>
              <a:rPr lang="en-US" altLang="ko-KR" sz="1600" dirty="0" smtClean="0">
                <a:latin typeface="+mn-ea"/>
              </a:rPr>
              <a:t>" value="</a:t>
            </a:r>
            <a:r>
              <a:rPr lang="ko-KR" altLang="en-US" sz="1600" dirty="0" smtClean="0">
                <a:latin typeface="+mn-ea"/>
              </a:rPr>
              <a:t>값</a:t>
            </a:r>
            <a:r>
              <a:rPr lang="en-US" altLang="ko-KR" sz="1600" dirty="0" smtClean="0">
                <a:latin typeface="+mn-ea"/>
              </a:rPr>
              <a:t>" /&gt;</a:t>
            </a:r>
          </a:p>
          <a:p>
            <a:r>
              <a:rPr lang="en-US" altLang="ko-KR" sz="1600" dirty="0" smtClean="0">
                <a:latin typeface="+mn-ea"/>
              </a:rPr>
              <a:t>&lt;/c:redirect&gt;</a:t>
            </a:r>
            <a:endParaRPr lang="en-US" altLang="ko-KR" sz="1600" dirty="0">
              <a:latin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use_url_tag.jsp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908720"/>
            <a:ext cx="6935425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&lt;%@ page </a:t>
            </a:r>
            <a:r>
              <a:rPr lang="en-US" altLang="ko-KR" sz="1600" dirty="0" err="1"/>
              <a:t>contentType</a:t>
            </a:r>
            <a:r>
              <a:rPr lang="en-US" altLang="ko-KR" sz="1600" dirty="0"/>
              <a:t>="text/html; charset=UTF-8" session="false" %&gt;</a:t>
            </a:r>
          </a:p>
          <a:p>
            <a:r>
              <a:rPr lang="en-US" altLang="ko-KR" sz="1600" dirty="0"/>
              <a:t>&lt;%@ </a:t>
            </a:r>
            <a:r>
              <a:rPr lang="en-US" altLang="ko-KR" sz="1600" dirty="0" err="1"/>
              <a:t>taglib</a:t>
            </a:r>
            <a:r>
              <a:rPr lang="en-US" altLang="ko-KR" sz="1600" dirty="0"/>
              <a:t> prefix="c" </a:t>
            </a:r>
            <a:r>
              <a:rPr lang="en-US" altLang="ko-KR" sz="1600" dirty="0" err="1"/>
              <a:t>uri</a:t>
            </a:r>
            <a:r>
              <a:rPr lang="en-US" altLang="ko-KR" sz="1600" dirty="0"/>
              <a:t>="http://java.sun.com/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/</a:t>
            </a:r>
            <a:r>
              <a:rPr lang="en-US" altLang="ko-KR" sz="1600" dirty="0" err="1"/>
              <a:t>jstl</a:t>
            </a:r>
            <a:r>
              <a:rPr lang="en-US" altLang="ko-KR" sz="1600" dirty="0"/>
              <a:t>/core" %&gt;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c:url</a:t>
            </a:r>
            <a:r>
              <a:rPr lang="en-US" altLang="ko-KR" sz="1600" dirty="0"/>
              <a:t> value="http://search.daum.net/search" </a:t>
            </a:r>
            <a:r>
              <a:rPr lang="en-US" altLang="ko-KR" sz="1600" dirty="0" err="1"/>
              <a:t>var</a:t>
            </a:r>
            <a:r>
              <a:rPr lang="en-US" altLang="ko-KR" sz="1600" dirty="0"/>
              <a:t>="</a:t>
            </a:r>
            <a:r>
              <a:rPr lang="en-US" altLang="ko-KR" sz="1600" dirty="0" err="1"/>
              <a:t>searchUrl</a:t>
            </a:r>
            <a:r>
              <a:rPr lang="en-US" altLang="ko-KR" sz="1600" dirty="0"/>
              <a:t>"&gt;</a:t>
            </a:r>
          </a:p>
          <a:p>
            <a:r>
              <a:rPr lang="en-US" altLang="ko-KR" sz="1600" dirty="0"/>
              <a:t>	&lt;</a:t>
            </a:r>
            <a:r>
              <a:rPr lang="en-US" altLang="ko-KR" sz="1600" dirty="0" err="1"/>
              <a:t>c:param</a:t>
            </a:r>
            <a:r>
              <a:rPr lang="en-US" altLang="ko-KR" sz="1600" dirty="0"/>
              <a:t> name="w" value="blog" /&gt;</a:t>
            </a:r>
          </a:p>
          <a:p>
            <a:r>
              <a:rPr lang="en-US" altLang="ko-KR" sz="1600" dirty="0"/>
              <a:t>	&lt;</a:t>
            </a:r>
            <a:r>
              <a:rPr lang="en-US" altLang="ko-KR" sz="1600" dirty="0" err="1"/>
              <a:t>c:param</a:t>
            </a:r>
            <a:r>
              <a:rPr lang="en-US" altLang="ko-KR" sz="1600" dirty="0"/>
              <a:t> name="q" value="</a:t>
            </a:r>
            <a:r>
              <a:rPr lang="ko-KR" altLang="en-US" sz="1600" dirty="0"/>
              <a:t>공원</a:t>
            </a:r>
            <a:r>
              <a:rPr lang="en-US" altLang="ko-KR" sz="1600" dirty="0"/>
              <a:t>" /&gt;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c:url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r>
              <a:rPr lang="en-US" altLang="ko-KR" sz="1600" dirty="0"/>
              <a:t>	&lt;li&gt;${</a:t>
            </a:r>
            <a:r>
              <a:rPr lang="en-US" altLang="ko-KR" sz="1600" dirty="0" err="1"/>
              <a:t>searchUrl</a:t>
            </a:r>
            <a:r>
              <a:rPr lang="en-US" altLang="ko-KR" sz="1600" dirty="0"/>
              <a:t>}&lt;/li&gt;</a:t>
            </a:r>
          </a:p>
          <a:p>
            <a:r>
              <a:rPr lang="en-US" altLang="ko-KR" sz="1600" dirty="0"/>
              <a:t>	&lt;li&gt;&lt;</a:t>
            </a:r>
            <a:r>
              <a:rPr lang="en-US" altLang="ko-KR" sz="1600" dirty="0" err="1"/>
              <a:t>c:url</a:t>
            </a:r>
            <a:r>
              <a:rPr lang="en-US" altLang="ko-KR" sz="1600" dirty="0"/>
              <a:t> value="/chapter12/</a:t>
            </a:r>
            <a:r>
              <a:rPr lang="en-US" altLang="ko-KR" sz="1600" dirty="0" err="1"/>
              <a:t>use_if_tag.jsp</a:t>
            </a:r>
            <a:r>
              <a:rPr lang="en-US" altLang="ko-KR" sz="1600" dirty="0"/>
              <a:t>" /&gt;&lt;/li&gt;</a:t>
            </a:r>
          </a:p>
          <a:p>
            <a:r>
              <a:rPr lang="en-US" altLang="ko-KR" sz="1600" dirty="0"/>
              <a:t>	&lt;li&gt;&lt;</a:t>
            </a:r>
            <a:r>
              <a:rPr lang="en-US" altLang="ko-KR" sz="1600" dirty="0" err="1"/>
              <a:t>c:url</a:t>
            </a:r>
            <a:r>
              <a:rPr lang="en-US" altLang="ko-KR" sz="1600" dirty="0"/>
              <a:t> value="./</a:t>
            </a:r>
            <a:r>
              <a:rPr lang="en-US" altLang="ko-KR" sz="1600" dirty="0" err="1"/>
              <a:t>use_if_tag.jsp</a:t>
            </a:r>
            <a:r>
              <a:rPr lang="en-US" altLang="ko-KR" sz="1600" dirty="0"/>
              <a:t>" /&gt;&lt;/li&gt;</a:t>
            </a:r>
          </a:p>
          <a:p>
            <a:r>
              <a:rPr lang="en-US" altLang="ko-KR" sz="1600" dirty="0"/>
              <a:t>&lt;/</a:t>
            </a:r>
            <a:r>
              <a:rPr lang="en-US" altLang="ko-KR" sz="1600" dirty="0" err="1"/>
              <a:t>ul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4221088"/>
            <a:ext cx="5353050" cy="14382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85720" y="5733256"/>
            <a:ext cx="84215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</a:t>
            </a:r>
            <a:r>
              <a:rPr lang="en-US" altLang="ko-KR" dirty="0" smtClean="0"/>
              <a:t>scope </a:t>
            </a:r>
            <a:r>
              <a:rPr lang="ko-KR" altLang="en-US" dirty="0" smtClean="0"/>
              <a:t>속성은 생략 가능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지정하지 않으면 현재 위치에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생성한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출력하며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지정하면 해당 변수에 생성한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을 저장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&lt;</a:t>
            </a:r>
            <a:r>
              <a:rPr lang="en-US" altLang="ko-KR" dirty="0" err="1" smtClean="0"/>
              <a:t>c:param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태그를 이용해서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 추가할 수 있음</a:t>
            </a:r>
            <a:endParaRPr lang="ko-KR" altLang="en-US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6156176" y="1700808"/>
            <a:ext cx="2664296" cy="1800200"/>
          </a:xfrm>
          <a:prstGeom prst="wedgeRoundRectCallout">
            <a:avLst>
              <a:gd name="adj1" fmla="val -85844"/>
              <a:gd name="adj2" fmla="val 5859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/>
              <a:t>웹 어플리케이션 내에서의 절대 경로를 사용할 경우 실제로 생성되는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은 컨텍스트 경로를 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088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use_redirect_tag.jsp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239" y="872476"/>
            <a:ext cx="7836120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="text/html; charset=UTF-8"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r>
              <a:rPr lang="en-US" altLang="ko-KR" sz="1400" dirty="0"/>
              <a:t>c:redirect </a:t>
            </a:r>
            <a:r>
              <a:rPr lang="ko-KR" altLang="en-US" sz="1400" dirty="0"/>
              <a:t>태그는 </a:t>
            </a:r>
            <a:r>
              <a:rPr lang="en-US" altLang="ko-KR" sz="1400" dirty="0" err="1"/>
              <a:t>response.sendRedirect</a:t>
            </a:r>
            <a:r>
              <a:rPr lang="en-US" altLang="ko-KR" sz="1400" dirty="0"/>
              <a:t>()</a:t>
            </a:r>
            <a:r>
              <a:rPr lang="ko-KR" altLang="en-US" sz="1400" dirty="0"/>
              <a:t>처럼 </a:t>
            </a:r>
            <a:r>
              <a:rPr lang="ko-KR" altLang="en-US" sz="1400" dirty="0" err="1"/>
              <a:t>지저한</a:t>
            </a:r>
            <a:r>
              <a:rPr lang="ko-KR" altLang="en-US" sz="1400" dirty="0"/>
              <a:t> 페이지로 </a:t>
            </a:r>
            <a:r>
              <a:rPr lang="ko-KR" altLang="en-US" sz="1400" dirty="0" err="1"/>
              <a:t>리다이렉트</a:t>
            </a:r>
            <a:r>
              <a:rPr lang="ko-KR" altLang="en-US" sz="1400" dirty="0"/>
              <a:t> 시켜주는 기능 </a:t>
            </a:r>
            <a:r>
              <a:rPr lang="ko-KR" altLang="en-US" sz="1400" dirty="0" smtClean="0"/>
              <a:t>제공</a:t>
            </a:r>
            <a:endParaRPr lang="en-US" altLang="ko-KR" sz="1400" dirty="0" smtClean="0"/>
          </a:p>
          <a:p>
            <a:r>
              <a:rPr lang="en-US" altLang="ko-KR" sz="1400" dirty="0" smtClean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속성의 값이 슬래시로 시작할 경우 </a:t>
            </a:r>
            <a:r>
              <a:rPr lang="ko-KR" altLang="en-US" sz="1400" dirty="0" err="1"/>
              <a:t>리다이렉트</a:t>
            </a:r>
            <a:r>
              <a:rPr lang="ko-KR" altLang="en-US" sz="1400" dirty="0"/>
              <a:t> </a:t>
            </a:r>
            <a:r>
              <a:rPr lang="en-US" altLang="ko-KR" sz="1400" dirty="0"/>
              <a:t>URL</a:t>
            </a:r>
            <a:r>
              <a:rPr lang="ko-KR" altLang="en-US" sz="1400" dirty="0"/>
              <a:t>에 컨텍스트 경로가 추가됨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 test="${</a:t>
            </a:r>
            <a:r>
              <a:rPr lang="en-US" altLang="ko-KR" sz="1400" dirty="0" err="1"/>
              <a:t>param.dest</a:t>
            </a:r>
            <a:r>
              <a:rPr lang="en-US" altLang="ko-KR" sz="1400" dirty="0"/>
              <a:t> == '1'}"&gt;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c:redirect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="/chapter12/</a:t>
            </a:r>
            <a:r>
              <a:rPr lang="en-US" altLang="ko-KR" sz="1400" dirty="0" err="1"/>
              <a:t>use_c_set.jsp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 test="${</a:t>
            </a:r>
            <a:r>
              <a:rPr lang="en-US" altLang="ko-KR" sz="1400" dirty="0" err="1"/>
              <a:t>param.dest</a:t>
            </a:r>
            <a:r>
              <a:rPr lang="en-US" altLang="ko-KR" sz="1400" dirty="0"/>
              <a:t> == '2'}"&gt;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c:redirect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use_c_set.jsp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 test="${</a:t>
            </a:r>
            <a:r>
              <a:rPr lang="en-US" altLang="ko-KR" sz="1400" dirty="0" err="1"/>
              <a:t>param.dest</a:t>
            </a:r>
            <a:r>
              <a:rPr lang="en-US" altLang="ko-KR" sz="1400" dirty="0"/>
              <a:t> == '3'}"&gt;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c:redirect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="/</a:t>
            </a:r>
            <a:r>
              <a:rPr lang="en-US" altLang="ko-KR" sz="1400" dirty="0" err="1"/>
              <a:t>viewNumber.jsp</a:t>
            </a:r>
            <a:r>
              <a:rPr lang="en-US" altLang="ko-KR" sz="1400" dirty="0"/>
              <a:t>" context="/</a:t>
            </a:r>
            <a:r>
              <a:rPr lang="en-US" altLang="ko-KR" sz="1400" dirty="0" err="1"/>
              <a:t>dditServlet</a:t>
            </a:r>
            <a:r>
              <a:rPr lang="en-US" altLang="ko-KR" sz="1400" dirty="0"/>
              <a:t>/chapter11" /&gt;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c:param </a:t>
            </a:r>
            <a:r>
              <a:rPr lang="ko-KR" altLang="en-US" sz="1400" dirty="0"/>
              <a:t>태그를 이용해서 </a:t>
            </a:r>
            <a:r>
              <a:rPr lang="ko-KR" altLang="en-US" sz="1400" dirty="0" err="1"/>
              <a:t>파라미터를</a:t>
            </a:r>
            <a:r>
              <a:rPr lang="ko-KR" altLang="en-US" sz="1400" dirty="0"/>
              <a:t> 설정할 수 있음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 test="${</a:t>
            </a:r>
            <a:r>
              <a:rPr lang="en-US" altLang="ko-KR" sz="1400" dirty="0" err="1"/>
              <a:t>param.dest</a:t>
            </a:r>
            <a:r>
              <a:rPr lang="en-US" altLang="ko-KR" sz="1400" dirty="0"/>
              <a:t> == '4'}"&gt;</a:t>
            </a:r>
          </a:p>
          <a:p>
            <a:r>
              <a:rPr lang="en-US" altLang="ko-KR" sz="1400" dirty="0"/>
              <a:t>	&lt;</a:t>
            </a:r>
            <a:r>
              <a:rPr lang="en-US" altLang="ko-KR" sz="1400" dirty="0" err="1"/>
              <a:t>c:redirect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="http://search.daum.net/search"&gt;</a:t>
            </a:r>
          </a:p>
          <a:p>
            <a:r>
              <a:rPr lang="en-US" altLang="ko-KR" sz="1400" dirty="0"/>
              <a:t>		&lt;</a:t>
            </a:r>
            <a:r>
              <a:rPr lang="en-US" altLang="ko-KR" sz="1400" dirty="0" err="1"/>
              <a:t>c:param</a:t>
            </a:r>
            <a:r>
              <a:rPr lang="en-US" altLang="ko-KR" sz="1400" dirty="0"/>
              <a:t> name="w" value="blog" /&gt;</a:t>
            </a:r>
          </a:p>
          <a:p>
            <a:r>
              <a:rPr lang="en-US" altLang="ko-KR" sz="1400" dirty="0"/>
              <a:t>		&lt;</a:t>
            </a:r>
            <a:r>
              <a:rPr lang="en-US" altLang="ko-KR" sz="1400" dirty="0" err="1"/>
              <a:t>c:param</a:t>
            </a:r>
            <a:r>
              <a:rPr lang="en-US" altLang="ko-KR" sz="1400" dirty="0"/>
              <a:t> name="q" value="</a:t>
            </a:r>
            <a:r>
              <a:rPr lang="ko-KR" altLang="en-US" sz="1400" dirty="0"/>
              <a:t>봄 라일락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/>
              <a:t>	&lt;/</a:t>
            </a:r>
            <a:r>
              <a:rPr lang="en-US" altLang="ko-KR" sz="1400" dirty="0" err="1"/>
              <a:t>c:redirect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66239" y="6093296"/>
            <a:ext cx="661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c:redirect </a:t>
            </a:r>
            <a:r>
              <a:rPr lang="ko-KR" altLang="en-US" dirty="0" smtClean="0"/>
              <a:t>태그를 실행하면 그 이후의 코드는 실행되지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037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 코어 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out - </a:t>
            </a:r>
            <a:r>
              <a:rPr lang="ko-KR" altLang="en-US" dirty="0" smtClean="0"/>
              <a:t>데이터를 출력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err="1" smtClean="0"/>
              <a:t>escapeXml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일 경우 다음과 같이 특수 문자 처리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 → &amp;</a:t>
            </a:r>
            <a:r>
              <a:rPr lang="en-US" altLang="ko-KR" dirty="0" err="1" smtClean="0"/>
              <a:t>lt</a:t>
            </a:r>
            <a:r>
              <a:rPr lang="en-US" altLang="ko-KR" dirty="0" smtClean="0"/>
              <a:t>;  ,  &gt; → &amp;</a:t>
            </a:r>
            <a:r>
              <a:rPr lang="en-US" altLang="ko-KR" dirty="0" err="1" smtClean="0"/>
              <a:t>gt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/>
              <a:t>&amp; → &amp;amp;  ,  ' → &amp;#039;  ,  " → &amp;#034;</a:t>
            </a:r>
          </a:p>
          <a:p>
            <a:r>
              <a:rPr lang="en-US" altLang="ko-KR" dirty="0" smtClean="0"/>
              <a:t>catch - </a:t>
            </a:r>
            <a:r>
              <a:rPr lang="ko-KR" altLang="en-US" dirty="0" smtClean="0"/>
              <a:t>몸체에서 발생한 예외를 변수에 저장</a:t>
            </a:r>
            <a:endParaRPr lang="ko-KR" alt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785786" y="1500174"/>
            <a:ext cx="7572428" cy="1169551"/>
          </a:xfrm>
          <a:prstGeom prst="rect">
            <a:avLst/>
          </a:prstGeom>
          <a:solidFill>
            <a:srgbClr val="E6E6E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 [default="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defaultValue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"] /&gt;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&lt;c:out value="value" [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escapeXml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="(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true|false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)"]&gt;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default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&lt;/c:out&gt;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57224" y="4286256"/>
            <a:ext cx="7572428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&lt;c:catch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exName</a:t>
            </a:r>
            <a:r>
              <a:rPr lang="en-US" sz="1600" dirty="0" smtClean="0">
                <a:latin typeface="+mn-ea"/>
              </a:rPr>
              <a:t>"&gt;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예외가 발생할 수 있는 코드</a:t>
            </a: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&lt;/c:catch&gt;</a:t>
            </a:r>
          </a:p>
          <a:p>
            <a:r>
              <a:rPr lang="en-US" sz="1600" dirty="0" smtClean="0"/>
              <a:t>${</a:t>
            </a:r>
            <a:r>
              <a:rPr lang="en-US" sz="1600" dirty="0" err="1" smtClean="0"/>
              <a:t>exName</a:t>
            </a:r>
            <a:r>
              <a:rPr lang="en-US" sz="1600" dirty="0" smtClean="0"/>
              <a:t>} </a:t>
            </a:r>
            <a:r>
              <a:rPr lang="ko-KR" altLang="en-US" sz="1600" dirty="0" smtClean="0"/>
              <a:t>사용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use_out_tag.jsp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57232"/>
            <a:ext cx="787561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&lt;%@ page import = "</a:t>
            </a:r>
            <a:r>
              <a:rPr lang="en-US" altLang="ko-KR" sz="1200" dirty="0" err="1"/>
              <a:t>java.io.IOException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java.io.FileReader</a:t>
            </a:r>
            <a:r>
              <a:rPr lang="en-US" altLang="ko-KR" sz="1200" dirty="0"/>
              <a:t>" %&gt;</a:t>
            </a:r>
          </a:p>
          <a:p>
            <a:r>
              <a:rPr lang="en-US" altLang="ko-KR" sz="1200" dirty="0"/>
              <a:t>&lt;%@ </a:t>
            </a:r>
            <a:r>
              <a:rPr lang="en-US" altLang="ko-KR" sz="1200" dirty="0" err="1"/>
              <a:t>taglib</a:t>
            </a:r>
            <a:r>
              <a:rPr lang="en-US" altLang="ko-KR" sz="1200" dirty="0"/>
              <a:t> prefix="c" 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="http://java.sun.com/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jstl</a:t>
            </a:r>
            <a:r>
              <a:rPr lang="en-US" altLang="ko-KR" sz="1200" dirty="0"/>
              <a:t>/core"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소스 보기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FileReader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reader = null;</a:t>
            </a:r>
          </a:p>
          <a:p>
            <a:r>
              <a:rPr lang="en-US" altLang="ko-KR" sz="1200" dirty="0" smtClean="0"/>
              <a:t>  try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String </a:t>
            </a:r>
            <a:r>
              <a:rPr lang="en-US" altLang="ko-KR" sz="1200" dirty="0"/>
              <a:t>path = 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("path")==null?"/chapter12/use_if_tag.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":</a:t>
            </a:r>
            <a:r>
              <a:rPr lang="en-US" altLang="ko-KR" sz="1200" dirty="0" err="1"/>
              <a:t>request.getParameter</a:t>
            </a:r>
            <a:r>
              <a:rPr lang="en-US" altLang="ko-KR" sz="1200" dirty="0"/>
              <a:t>("path");</a:t>
            </a:r>
          </a:p>
          <a:p>
            <a:r>
              <a:rPr lang="en-US" altLang="ko-KR" sz="1200" dirty="0" smtClean="0"/>
              <a:t>    reader </a:t>
            </a:r>
            <a:r>
              <a:rPr lang="en-US" altLang="ko-KR" sz="1200" dirty="0"/>
              <a:t>= new </a:t>
            </a:r>
            <a:r>
              <a:rPr lang="en-US" altLang="ko-KR" sz="1200" dirty="0" err="1"/>
              <a:t>FileReader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getServletContext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getRealPath</a:t>
            </a:r>
            <a:r>
              <a:rPr lang="en-US" altLang="ko-KR" sz="1200" dirty="0"/>
              <a:t>(path));</a:t>
            </a:r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&lt;pre&gt;</a:t>
            </a:r>
          </a:p>
          <a:p>
            <a:r>
              <a:rPr lang="ko-KR" altLang="en-US" sz="1200" dirty="0"/>
              <a:t>소스 코드 </a:t>
            </a:r>
            <a:r>
              <a:rPr lang="en-US" altLang="ko-KR" sz="1200" dirty="0"/>
              <a:t>= &lt;%=path%&gt;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c:out</a:t>
            </a:r>
            <a:r>
              <a:rPr lang="en-US" altLang="ko-KR" sz="1200" dirty="0"/>
              <a:t> value="&lt;%=reader%&gt;" </a:t>
            </a:r>
            <a:r>
              <a:rPr lang="en-US" altLang="ko-KR" sz="1200" dirty="0" err="1"/>
              <a:t>escapeXml</a:t>
            </a:r>
            <a:r>
              <a:rPr lang="en-US" altLang="ko-KR" sz="1200" dirty="0"/>
              <a:t>="true" /&gt;</a:t>
            </a:r>
          </a:p>
          <a:p>
            <a:r>
              <a:rPr lang="en-US" altLang="ko-KR" sz="1200" dirty="0"/>
              <a:t>&lt;/pre&gt;</a:t>
            </a:r>
          </a:p>
          <a:p>
            <a:r>
              <a:rPr lang="en-US" altLang="ko-KR" sz="1200" dirty="0"/>
              <a:t>&lt;%</a:t>
            </a:r>
          </a:p>
          <a:p>
            <a:r>
              <a:rPr lang="en-US" altLang="ko-KR" sz="1200" dirty="0" smtClean="0"/>
              <a:t>  } </a:t>
            </a:r>
            <a:r>
              <a:rPr lang="en-US" altLang="ko-KR" sz="1200" dirty="0"/>
              <a:t>catch(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ex) {</a:t>
            </a:r>
          </a:p>
          <a:p>
            <a:r>
              <a:rPr lang="en-US" altLang="ko-KR" sz="1200" dirty="0"/>
              <a:t>%&gt;</a:t>
            </a:r>
          </a:p>
          <a:p>
            <a:r>
              <a:rPr lang="ko-KR" altLang="en-US" sz="1200" dirty="0"/>
              <a:t>에러</a:t>
            </a:r>
            <a:r>
              <a:rPr lang="en-US" altLang="ko-KR" sz="1200" dirty="0"/>
              <a:t>: &lt;%=</a:t>
            </a:r>
            <a:r>
              <a:rPr lang="en-US" altLang="ko-KR" sz="1200" dirty="0" err="1"/>
              <a:t>ex.getMessage</a:t>
            </a:r>
            <a:r>
              <a:rPr lang="en-US" altLang="ko-KR" sz="1200" dirty="0"/>
              <a:t>()%&gt;</a:t>
            </a:r>
          </a:p>
          <a:p>
            <a:r>
              <a:rPr lang="en-US" altLang="ko-KR" sz="1200" dirty="0"/>
              <a:t>&lt;% </a:t>
            </a:r>
          </a:p>
          <a:p>
            <a:r>
              <a:rPr lang="en-US" altLang="ko-KR" sz="1200" dirty="0" smtClean="0"/>
              <a:t>  } </a:t>
            </a:r>
            <a:r>
              <a:rPr lang="en-US" altLang="ko-KR" sz="1200" dirty="0"/>
              <a:t>finally {</a:t>
            </a:r>
          </a:p>
          <a:p>
            <a:r>
              <a:rPr lang="en-US" altLang="ko-KR" sz="1200" dirty="0" smtClean="0"/>
              <a:t>   if </a:t>
            </a:r>
            <a:r>
              <a:rPr lang="en-US" altLang="ko-KR" sz="1200" dirty="0"/>
              <a:t>(reader != null)</a:t>
            </a:r>
          </a:p>
          <a:p>
            <a:r>
              <a:rPr lang="en-US" altLang="ko-KR" sz="1200" dirty="0" smtClean="0"/>
              <a:t>     try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reader.close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 smtClean="0"/>
              <a:t>     } </a:t>
            </a:r>
            <a:r>
              <a:rPr lang="en-US" altLang="ko-KR" sz="1200" dirty="0"/>
              <a:t>catch(</a:t>
            </a:r>
            <a:r>
              <a:rPr lang="en-US" altLang="ko-KR" sz="1200" dirty="0" err="1"/>
              <a:t>IOException</a:t>
            </a:r>
            <a:r>
              <a:rPr lang="en-US" altLang="ko-KR" sz="1200" dirty="0"/>
              <a:t> ex) {}</a:t>
            </a:r>
          </a:p>
          <a:p>
            <a:r>
              <a:rPr lang="en-US" altLang="ko-KR" sz="1200" dirty="0" smtClean="0"/>
              <a:t>  }</a:t>
            </a:r>
            <a:endParaRPr lang="en-US" altLang="ko-KR" sz="1200" dirty="0"/>
          </a:p>
          <a:p>
            <a:r>
              <a:rPr lang="en-US" altLang="ko-KR" sz="1200" dirty="0"/>
              <a:t>%&gt;</a:t>
            </a:r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092363"/>
            <a:ext cx="4139952" cy="3467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모서리가 둥근 직사각형 5"/>
          <p:cNvSpPr/>
          <p:nvPr/>
        </p:nvSpPr>
        <p:spPr>
          <a:xfrm>
            <a:off x="4932040" y="857232"/>
            <a:ext cx="3672408" cy="1491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path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지정한 파일에 대한 </a:t>
            </a:r>
            <a:r>
              <a:rPr lang="en-US" altLang="ko-KR" dirty="0" err="1" smtClean="0"/>
              <a:t>FileReader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생성한 후 </a:t>
            </a:r>
            <a:r>
              <a:rPr lang="en-US" altLang="ko-KR" dirty="0" smtClean="0"/>
              <a:t>out </a:t>
            </a:r>
            <a:r>
              <a:rPr lang="ko-KR" altLang="en-US" dirty="0" smtClean="0"/>
              <a:t>태그를 사용하여 파일의 내용을 출력함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442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use_catch_tag.jsp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22722"/>
            <a:ext cx="8615244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&lt;head&gt;&lt;title&gt;catch </a:t>
            </a:r>
            <a:r>
              <a:rPr lang="ko-KR" altLang="en-US" sz="1400" dirty="0"/>
              <a:t>태그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/>
              <a:t>&lt;p style="background-color:#ffff99;"&gt;</a:t>
            </a:r>
            <a:r>
              <a:rPr lang="en-US" altLang="ko-KR" sz="1400" dirty="0" err="1"/>
              <a:t>c:catch</a:t>
            </a:r>
            <a:r>
              <a:rPr lang="en-US" altLang="ko-KR" sz="1400" dirty="0"/>
              <a:t> </a:t>
            </a:r>
            <a:r>
              <a:rPr lang="ko-KR" altLang="en-US" sz="1400" dirty="0"/>
              <a:t>사이의 구문을 실행 중 </a:t>
            </a:r>
            <a:r>
              <a:rPr lang="en-US" altLang="ko-KR" sz="1400" dirty="0"/>
              <a:t>exception</a:t>
            </a:r>
            <a:r>
              <a:rPr lang="ko-KR" altLang="en-US" sz="1400" dirty="0"/>
              <a:t>이 발생할 경우 </a:t>
            </a:r>
            <a:endParaRPr lang="en-US" altLang="ko-KR" sz="1400" dirty="0" smtClean="0"/>
          </a:p>
          <a:p>
            <a:r>
              <a:rPr lang="en-US" altLang="ko-KR" sz="1400" dirty="0" smtClean="0"/>
              <a:t>ex</a:t>
            </a:r>
            <a:r>
              <a:rPr lang="ko-KR" altLang="en-US" sz="1400" dirty="0"/>
              <a:t>변수에 발생한 </a:t>
            </a:r>
            <a:r>
              <a:rPr lang="en-US" altLang="ko-KR" sz="1400" dirty="0"/>
              <a:t>exception </a:t>
            </a:r>
            <a:r>
              <a:rPr lang="ko-KR" altLang="en-US" sz="1400" dirty="0"/>
              <a:t>객체를 저장</a:t>
            </a:r>
            <a:r>
              <a:rPr lang="en-US" altLang="ko-KR" sz="1400" dirty="0"/>
              <a:t>&lt;/p&gt;&lt;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c:catch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="ex"&gt;</a:t>
            </a:r>
          </a:p>
          <a:p>
            <a:r>
              <a:rPr lang="en-US" altLang="ko-KR" sz="1400" dirty="0"/>
              <a:t>name </a:t>
            </a:r>
            <a:r>
              <a:rPr lang="ko-KR" altLang="en-US" sz="1400" dirty="0" err="1"/>
              <a:t>파라미터의</a:t>
            </a:r>
            <a:r>
              <a:rPr lang="ko-KR" altLang="en-US" sz="1400" dirty="0"/>
              <a:t> 값 </a:t>
            </a:r>
            <a:r>
              <a:rPr lang="en-US" altLang="ko-KR" sz="1400" dirty="0"/>
              <a:t>= &lt;%= 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("name") %&gt;&lt;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&lt;%  if (</a:t>
            </a:r>
            <a:r>
              <a:rPr lang="en-US" altLang="ko-KR" sz="1400" dirty="0" err="1"/>
              <a:t>request.getParameter</a:t>
            </a:r>
            <a:r>
              <a:rPr lang="en-US" altLang="ko-KR" sz="1400" dirty="0"/>
              <a:t>("name").equals("test")) {  %&gt;</a:t>
            </a:r>
          </a:p>
          <a:p>
            <a:r>
              <a:rPr lang="en-US" altLang="ko-KR" sz="1400" dirty="0"/>
              <a:t>		${param.name}</a:t>
            </a:r>
            <a:r>
              <a:rPr lang="ko-KR" altLang="en-US" sz="1400" dirty="0"/>
              <a:t>은 </a:t>
            </a:r>
            <a:r>
              <a:rPr lang="en-US" altLang="ko-KR" sz="1400" dirty="0"/>
              <a:t>test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&lt;%  }   %&gt;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c:catch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&lt;p /&gt;</a:t>
            </a:r>
          </a:p>
          <a:p>
            <a:r>
              <a:rPr lang="en-US" altLang="ko-KR" sz="1400" dirty="0"/>
              <a:t>&lt;p style="background-color:#ffff99;"&gt;ex </a:t>
            </a:r>
            <a:r>
              <a:rPr lang="ko-KR" altLang="en-US" sz="1400" dirty="0"/>
              <a:t>변수에 저장된 값이 </a:t>
            </a:r>
            <a:r>
              <a:rPr lang="en-US" altLang="ko-KR" sz="1400" dirty="0"/>
              <a:t>null</a:t>
            </a:r>
            <a:r>
              <a:rPr lang="ko-KR" altLang="en-US" sz="1400" dirty="0"/>
              <a:t>이 아닌 경우 실행됨</a:t>
            </a:r>
            <a:r>
              <a:rPr lang="en-US" altLang="ko-KR" sz="1400" dirty="0"/>
              <a:t>.&lt;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exception</a:t>
            </a:r>
            <a:r>
              <a:rPr lang="ko-KR" altLang="en-US" sz="1400" dirty="0"/>
              <a:t>이 발생하면 </a:t>
            </a:r>
            <a:r>
              <a:rPr lang="en-US" altLang="ko-KR" sz="1400" dirty="0"/>
              <a:t>ex </a:t>
            </a:r>
            <a:r>
              <a:rPr lang="ko-KR" altLang="en-US" sz="1400" dirty="0"/>
              <a:t>변수에 </a:t>
            </a:r>
            <a:r>
              <a:rPr lang="en-US" altLang="ko-KR" sz="1400" dirty="0"/>
              <a:t>exception </a:t>
            </a:r>
            <a:r>
              <a:rPr lang="ko-KR" altLang="en-US" sz="1400" dirty="0"/>
              <a:t>객체가 저장되므로</a:t>
            </a:r>
            <a:r>
              <a:rPr lang="en-US" altLang="ko-KR" sz="1400" dirty="0"/>
              <a:t>, exception</a:t>
            </a:r>
            <a:r>
              <a:rPr lang="ko-KR" altLang="en-US" sz="1400" dirty="0"/>
              <a:t>이 발생하면 실행됨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/&gt;&lt;/p&gt;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 test="${ex != null}"&gt;</a:t>
            </a:r>
          </a:p>
          <a:p>
            <a:r>
              <a:rPr lang="en-US" altLang="ko-KR" sz="1400" dirty="0"/>
              <a:t>	</a:t>
            </a:r>
            <a:r>
              <a:rPr lang="ko-KR" altLang="en-US" sz="1400" dirty="0"/>
              <a:t>예외가 발생하였습니다</a:t>
            </a:r>
            <a:r>
              <a:rPr lang="en-US" altLang="ko-KR" sz="1400" dirty="0"/>
              <a:t>:&lt;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	${ex}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c:if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437112"/>
            <a:ext cx="4925804" cy="1944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5444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국제화 태그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8596" y="1142984"/>
          <a:ext cx="8215370" cy="464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1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기능분류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태그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17">
                <a:tc rowSpan="2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로케일 지정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setLocale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Locale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을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requestEncoding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요청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파라미터의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캐릭터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인코딩을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217">
                <a:tc rowSpan="3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메시지 처리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사용할 번들을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message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지역에 알맞은 메시지를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setBundle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리소스 번들을 읽어와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217">
                <a:tc rowSpan="6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숫자 및 날짜 포맷팅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숫자를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formatDate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객체를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parseDate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Date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객체로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0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parseNumber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문자열로 표시된 날짜를 분석해서 숫자로 변환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 정보를 특정 변수에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저장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2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timeZone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59036" marR="59036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로케일 지정 및 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fmt:setLocale</a:t>
            </a:r>
            <a:r>
              <a:rPr lang="en-US" dirty="0" smtClean="0"/>
              <a:t> value="</a:t>
            </a:r>
            <a:r>
              <a:rPr lang="ko-KR" altLang="en-US" dirty="0" smtClean="0"/>
              <a:t>언어코드</a:t>
            </a:r>
            <a:r>
              <a:rPr lang="en-US" dirty="0" smtClean="0"/>
              <a:t>" scope="</a:t>
            </a:r>
            <a:r>
              <a:rPr lang="ko-KR" altLang="en-US" dirty="0" smtClean="0"/>
              <a:t>범위</a:t>
            </a:r>
            <a:r>
              <a:rPr lang="en-US" dirty="0" smtClean="0"/>
              <a:t>" /&gt;</a:t>
            </a:r>
          </a:p>
          <a:p>
            <a:pPr lvl="1"/>
            <a:r>
              <a:rPr lang="ko-KR" altLang="en-US" dirty="0" smtClean="0"/>
              <a:t>국제화 태그가</a:t>
            </a:r>
            <a:r>
              <a:rPr lang="en-US" dirty="0" smtClean="0"/>
              <a:t> Accept-Language </a:t>
            </a:r>
            <a:r>
              <a:rPr lang="ko-KR" altLang="en-US" dirty="0" smtClean="0"/>
              <a:t>헤더에서 지정한 언어가 아닌 다른 언어를 사용하도록 지정하는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fmt:requestEncoding</a:t>
            </a:r>
            <a:r>
              <a:rPr lang="en-US" dirty="0" smtClean="0"/>
              <a:t> value="</a:t>
            </a:r>
            <a:r>
              <a:rPr lang="ko-KR" altLang="en-US" dirty="0" err="1" smtClean="0"/>
              <a:t>캐릭터셋</a:t>
            </a:r>
            <a:r>
              <a:rPr lang="en-US" dirty="0" smtClean="0"/>
              <a:t>" /&gt;</a:t>
            </a:r>
          </a:p>
          <a:p>
            <a:pPr lvl="1"/>
            <a:r>
              <a:rPr lang="ko-KR" altLang="en-US" dirty="0" smtClean="0"/>
              <a:t>요청 </a:t>
            </a:r>
            <a:r>
              <a:rPr lang="ko-KR" altLang="en-US" dirty="0" err="1" smtClean="0"/>
              <a:t>파라미터의</a:t>
            </a:r>
            <a:r>
              <a:rPr lang="ko-KR" altLang="en-US" dirty="0" smtClean="0"/>
              <a:t> 캐릭터 </a:t>
            </a:r>
            <a:r>
              <a:rPr lang="ko-KR" altLang="en-US" dirty="0" err="1" smtClean="0"/>
              <a:t>인코딩을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dirty="0" err="1" smtClean="0"/>
              <a:t>request.setCharacterEncoding</a:t>
            </a:r>
            <a:r>
              <a:rPr lang="en-US" dirty="0" smtClean="0"/>
              <a:t>("</a:t>
            </a:r>
            <a:r>
              <a:rPr lang="ko-KR" altLang="en-US" dirty="0" err="1" smtClean="0"/>
              <a:t>캐릭터셋</a:t>
            </a:r>
            <a:r>
              <a:rPr lang="en-US" dirty="0" smtClean="0"/>
              <a:t>")</a:t>
            </a:r>
            <a:r>
              <a:rPr lang="ko-KR" altLang="en-US" dirty="0" smtClean="0"/>
              <a:t>과 동일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fmt:message</a:t>
            </a:r>
            <a:r>
              <a:rPr lang="en-US" dirty="0" smtClean="0"/>
              <a:t>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리소스 번들 범위에서 메시지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지정한 번들에서 메시지 읽기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fmt:message</a:t>
            </a:r>
            <a:r>
              <a:rPr lang="en-US" dirty="0" smtClean="0"/>
              <a:t>&gt; </a:t>
            </a:r>
            <a:r>
              <a:rPr lang="ko-KR" altLang="en-US" dirty="0" smtClean="0"/>
              <a:t>태그의 메시지 읽는 순서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bundle </a:t>
            </a:r>
            <a:r>
              <a:rPr lang="ko-KR" altLang="en-US" dirty="0" smtClean="0"/>
              <a:t>속성에 지정한 리소스 번들을 사용</a:t>
            </a:r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 중첩된 경우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fmt:bundle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태그에서 설정한 리소스 번들 사용</a:t>
            </a:r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 아닐 경우 기본 리소스 번들 사용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기본 리소스 번들은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파일에서 </a:t>
            </a:r>
            <a:r>
              <a:rPr lang="en-US" altLang="ko-KR" dirty="0" err="1" smtClean="0"/>
              <a:t>javax.servlet.jsp.jstl.fmt.localizationContext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콘텍스트</a:t>
            </a:r>
            <a:r>
              <a:rPr lang="ko-KR" altLang="en-US" dirty="0" smtClean="0"/>
              <a:t> 속성을 통해서 설정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1438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fmt:bundle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dirty="0" err="1" smtClean="0">
                <a:latin typeface="+mn-ea"/>
              </a:rPr>
              <a:t>basename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resource.message</a:t>
            </a:r>
            <a:r>
              <a:rPr lang="en-US" sz="1600" dirty="0" smtClean="0">
                <a:latin typeface="+mn-ea"/>
              </a:rPr>
              <a:t>" [prefix="</a:t>
            </a:r>
            <a:r>
              <a:rPr lang="ko-KR" altLang="en-US" sz="1600" dirty="0" err="1" smtClean="0">
                <a:latin typeface="+mn-ea"/>
              </a:rPr>
              <a:t>접두어</a:t>
            </a:r>
            <a:r>
              <a:rPr lang="en-US" altLang="ko-KR" sz="1600" dirty="0" smtClean="0">
                <a:latin typeface="+mn-ea"/>
              </a:rPr>
              <a:t>"</a:t>
            </a:r>
            <a:r>
              <a:rPr lang="en-US" sz="1600" dirty="0" smtClean="0">
                <a:latin typeface="+mn-ea"/>
              </a:rPr>
              <a:t>]&gt;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    &lt;</a:t>
            </a:r>
            <a:r>
              <a:rPr lang="en-US" sz="1600" dirty="0" err="1" smtClean="0">
                <a:latin typeface="+mn-ea"/>
              </a:rPr>
              <a:t>fmt:message</a:t>
            </a:r>
            <a:r>
              <a:rPr lang="en-US" sz="1600" dirty="0" smtClean="0">
                <a:latin typeface="+mn-ea"/>
              </a:rPr>
              <a:t> key="GREETING"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&lt;/</a:t>
            </a:r>
            <a:r>
              <a:rPr lang="en-US" sz="1600" dirty="0" err="1" smtClean="0">
                <a:latin typeface="+mn-ea"/>
              </a:rPr>
              <a:t>fmt:bundle</a:t>
            </a:r>
            <a:r>
              <a:rPr lang="en-US" sz="1600" dirty="0" smtClean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57224" y="2786058"/>
            <a:ext cx="7143800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fmt:setBundle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dirty="0" err="1" smtClean="0">
                <a:latin typeface="+mn-ea"/>
              </a:rPr>
              <a:t>var</a:t>
            </a:r>
            <a:r>
              <a:rPr lang="en-US" sz="1600" dirty="0" smtClean="0">
                <a:latin typeface="+mn-ea"/>
              </a:rPr>
              <a:t>="message" </a:t>
            </a:r>
            <a:r>
              <a:rPr lang="en-US" sz="1600" dirty="0" err="1" smtClean="0">
                <a:latin typeface="+mn-ea"/>
              </a:rPr>
              <a:t>basename</a:t>
            </a:r>
            <a:r>
              <a:rPr lang="en-US" sz="1600" dirty="0" smtClean="0">
                <a:latin typeface="+mn-ea"/>
              </a:rPr>
              <a:t>="</a:t>
            </a:r>
            <a:r>
              <a:rPr lang="en-US" sz="1600" dirty="0" err="1" smtClean="0">
                <a:latin typeface="+mn-ea"/>
              </a:rPr>
              <a:t>resource.message</a:t>
            </a:r>
            <a:r>
              <a:rPr lang="en-US" sz="1600" dirty="0" smtClean="0">
                <a:latin typeface="+mn-ea"/>
              </a:rPr>
              <a:t>" /&gt;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...</a:t>
            </a:r>
            <a:endParaRPr lang="ko-KR" altLang="en-US" sz="1600" dirty="0" smtClean="0">
              <a:latin typeface="+mn-ea"/>
            </a:endParaRPr>
          </a:p>
          <a:p>
            <a:r>
              <a:rPr lang="en-US" sz="1600" dirty="0" smtClean="0">
                <a:latin typeface="+mn-ea"/>
              </a:rPr>
              <a:t>&lt;</a:t>
            </a:r>
            <a:r>
              <a:rPr lang="en-US" sz="1600" dirty="0" err="1" smtClean="0">
                <a:latin typeface="+mn-ea"/>
              </a:rPr>
              <a:t>fmt:message</a:t>
            </a:r>
            <a:r>
              <a:rPr lang="en-US" sz="1600" dirty="0" smtClean="0">
                <a:latin typeface="+mn-ea"/>
              </a:rPr>
              <a:t> </a:t>
            </a:r>
            <a:r>
              <a:rPr lang="en-US" sz="1600" b="1" dirty="0" smtClean="0">
                <a:latin typeface="+mn-ea"/>
              </a:rPr>
              <a:t>bundle="${message}"</a:t>
            </a:r>
            <a:r>
              <a:rPr lang="en-US" sz="1600" dirty="0" smtClean="0">
                <a:latin typeface="+mn-ea"/>
              </a:rPr>
              <a:t> key="GREETING" /&gt;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 1.2 </a:t>
            </a:r>
            <a:r>
              <a:rPr lang="ko-KR" altLang="en-US" dirty="0" smtClean="0"/>
              <a:t>관련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필요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아래 사이트에서 </a:t>
            </a:r>
            <a:r>
              <a:rPr lang="en-US" altLang="ko-KR" dirty="0" smtClean="0"/>
              <a:t>jstl-1.2.jar </a:t>
            </a:r>
            <a:r>
              <a:rPr lang="ko-KR" altLang="en-US" dirty="0" smtClean="0"/>
              <a:t>파일 다운로드</a:t>
            </a:r>
            <a:endParaRPr lang="en-US" altLang="ko-KR" dirty="0" smtClean="0"/>
          </a:p>
          <a:p>
            <a:pPr lvl="1"/>
            <a:r>
              <a:rPr lang="en-US" dirty="0"/>
              <a:t>http://archive.apache.org/dist/jakarta/taglibs/standard/binaries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jakarta-taglibs-standard-1.1.2.zip</a:t>
            </a:r>
            <a:endParaRPr lang="en-US" altLang="ko-KR" dirty="0" smtClean="0"/>
          </a:p>
          <a:p>
            <a:r>
              <a:rPr lang="en-US" altLang="ko-KR" dirty="0" smtClean="0"/>
              <a:t>jstl-1.2.jar 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WEB-INF/lib</a:t>
            </a:r>
            <a:r>
              <a:rPr lang="ko-KR" altLang="en-US" dirty="0" smtClean="0"/>
              <a:t>에 복사하면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페이지에서 </a:t>
            </a:r>
            <a:r>
              <a:rPr lang="en-US" altLang="ko-KR" dirty="0" smtClean="0"/>
              <a:t>JSTL</a:t>
            </a:r>
            <a:r>
              <a:rPr lang="ko-KR" altLang="en-US" dirty="0" smtClean="0"/>
              <a:t>이 제공하는 태그 라이브러리를 사용할 수 있음</a:t>
            </a:r>
            <a:endParaRPr lang="en-US" altLang="ko-KR" dirty="0" smtClean="0"/>
          </a:p>
          <a:p>
            <a:r>
              <a:rPr lang="en-US" altLang="ko-KR" dirty="0" smtClean="0"/>
              <a:t>JSTL 1.2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JSP2.1 </a:t>
            </a:r>
            <a:r>
              <a:rPr lang="ko-KR" altLang="en-US" dirty="0" smtClean="0"/>
              <a:t>이상을 지원하는 웹 컨테이너를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요구하므로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6</a:t>
            </a:r>
            <a:r>
              <a:rPr lang="ko-KR" altLang="en-US" dirty="0" smtClean="0"/>
              <a:t>이상 버전이나 </a:t>
            </a:r>
            <a:r>
              <a:rPr lang="en-US" altLang="ko-KR" dirty="0" smtClean="0"/>
              <a:t>JSP2.1 </a:t>
            </a:r>
            <a:r>
              <a:rPr lang="ko-KR" altLang="en-US" dirty="0" smtClean="0"/>
              <a:t>또는 그 이상을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지원하는 컨테이너에서 사용해야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1" y="4365104"/>
            <a:ext cx="7381875" cy="8001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416017"/>
            <a:ext cx="7686675" cy="11906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formatNumber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fmt:formatNumber</a:t>
            </a:r>
            <a:r>
              <a:rPr lang="en-US" dirty="0" smtClean="0"/>
              <a:t> value="</a:t>
            </a:r>
            <a:r>
              <a:rPr lang="ko-KR" altLang="en-US" dirty="0" err="1" smtClean="0"/>
              <a:t>숫자값</a:t>
            </a:r>
            <a:r>
              <a:rPr lang="en-US" dirty="0" smtClean="0"/>
              <a:t>" [type="</a:t>
            </a:r>
            <a:r>
              <a:rPr lang="ko-KR" altLang="en-US" dirty="0" err="1" smtClean="0"/>
              <a:t>값타입</a:t>
            </a:r>
            <a:r>
              <a:rPr lang="en-US" dirty="0" smtClean="0"/>
              <a:t>"] [pattern="</a:t>
            </a:r>
            <a:r>
              <a:rPr lang="ko-KR" altLang="en-US" dirty="0" smtClean="0"/>
              <a:t>패턴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currentCode</a:t>
            </a:r>
            <a:r>
              <a:rPr lang="en-US" dirty="0" smtClean="0"/>
              <a:t>="</a:t>
            </a:r>
            <a:r>
              <a:rPr lang="ko-KR" altLang="en-US" dirty="0" smtClean="0"/>
              <a:t>통화코드</a:t>
            </a:r>
            <a:r>
              <a:rPr lang="en-US" dirty="0" smtClean="0"/>
              <a:t>"] [</a:t>
            </a:r>
            <a:r>
              <a:rPr lang="en-US" dirty="0" err="1" smtClean="0"/>
              <a:t>currencySymbol</a:t>
            </a:r>
            <a:r>
              <a:rPr lang="en-US" dirty="0" smtClean="0"/>
              <a:t>="</a:t>
            </a:r>
            <a:r>
              <a:rPr lang="ko-KR" altLang="en-US" dirty="0" smtClean="0"/>
              <a:t>통화심볼</a:t>
            </a:r>
            <a:r>
              <a:rPr lang="en-US" dirty="0" smtClean="0"/>
              <a:t>"] 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groupingUsed</a:t>
            </a:r>
            <a:r>
              <a:rPr lang="en-US" dirty="0" smtClean="0"/>
              <a:t>="(</a:t>
            </a:r>
            <a:r>
              <a:rPr lang="en-US" dirty="0" err="1" smtClean="0"/>
              <a:t>true|false</a:t>
            </a:r>
            <a:r>
              <a:rPr lang="en-US" dirty="0" smtClean="0"/>
              <a:t>)"]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3286124"/>
          <a:ext cx="7429553" cy="3040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또는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양식에 맞춰 출력할 숫자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어떤 양식으로 출력할지를 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숫자형식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percent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%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형식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, currency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는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통화형식으로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600" kern="1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기본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숫자가 출력되는 양식을 지정한다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DecimalFormat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클래스에서 정의되어 있는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패턴 사용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0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한 결과를 저장할 변수 명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. </a:t>
                      </a:r>
                      <a:r>
                        <a:rPr lang="en-US" sz="1600" kern="100" dirty="0" err="1" smtClean="0">
                          <a:latin typeface="+mn-ea"/>
                          <a:ea typeface="+mn-ea"/>
                        </a:rPr>
                        <a:t>var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속성을 사용하지 않으면 결과가 곧바로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600" kern="100" dirty="0" smtClean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5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page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7733" marR="6773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use_number_tag.jsp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822722"/>
            <a:ext cx="6342762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</a:t>
            </a:r>
            <a:r>
              <a:rPr lang="en-US" altLang="ko-KR" sz="1400" dirty="0" err="1"/>
              <a:t>fmt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fmt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en-US" altLang="ko-KR" sz="1400" dirty="0" err="1"/>
              <a:t>numberFormat</a:t>
            </a:r>
            <a:r>
              <a:rPr lang="en-US" altLang="ko-KR" sz="1400" dirty="0"/>
              <a:t> </a:t>
            </a:r>
            <a:r>
              <a:rPr lang="ko-KR" altLang="en-US" sz="1400" dirty="0"/>
              <a:t>태그 사용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="price" value="10000"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fmt:formatNumber</a:t>
            </a:r>
            <a:r>
              <a:rPr lang="en-US" altLang="ko-KR" sz="1400" dirty="0"/>
              <a:t> value="${price}" type="number"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numberType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통화</a:t>
            </a:r>
            <a:r>
              <a:rPr lang="en-US" altLang="ko-KR" sz="1400" dirty="0"/>
              <a:t>: &lt;</a:t>
            </a:r>
            <a:r>
              <a:rPr lang="en-US" altLang="ko-KR" sz="1400" dirty="0" err="1"/>
              <a:t>fmt:formatNumber</a:t>
            </a:r>
            <a:r>
              <a:rPr lang="en-US" altLang="ko-KR" sz="1400" dirty="0"/>
              <a:t> value="${price}" </a:t>
            </a:r>
          </a:p>
          <a:p>
            <a:r>
              <a:rPr lang="en-US" altLang="ko-KR" sz="1400" dirty="0"/>
              <a:t>            type="currency" </a:t>
            </a:r>
            <a:r>
              <a:rPr lang="en-US" altLang="ko-KR" sz="1400" dirty="0" err="1"/>
              <a:t>currencySymbol</a:t>
            </a:r>
            <a:r>
              <a:rPr lang="en-US" altLang="ko-KR" sz="1400" dirty="0"/>
              <a:t>="</a:t>
            </a:r>
            <a:r>
              <a:rPr lang="ko-KR" altLang="en-US" sz="1400" dirty="0"/>
              <a:t>원</a:t>
            </a:r>
            <a:r>
              <a:rPr lang="en-US" altLang="ko-KR" sz="1400" dirty="0"/>
              <a:t>"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퍼센트</a:t>
            </a:r>
            <a:r>
              <a:rPr lang="en-US" altLang="ko-KR" sz="1400" dirty="0"/>
              <a:t>: &lt;</a:t>
            </a:r>
            <a:r>
              <a:rPr lang="en-US" altLang="ko-KR" sz="1400" dirty="0" err="1"/>
              <a:t>fmt:formatNumber</a:t>
            </a:r>
            <a:r>
              <a:rPr lang="en-US" altLang="ko-KR" sz="1400" dirty="0"/>
              <a:t> value="${price}" </a:t>
            </a:r>
          </a:p>
          <a:p>
            <a:r>
              <a:rPr lang="en-US" altLang="ko-KR" sz="1400" dirty="0"/>
              <a:t>            type="percent" </a:t>
            </a:r>
            <a:r>
              <a:rPr lang="en-US" altLang="ko-KR" sz="1400" dirty="0" err="1"/>
              <a:t>groupingUsed</a:t>
            </a:r>
            <a:r>
              <a:rPr lang="en-US" altLang="ko-KR" sz="1400" dirty="0"/>
              <a:t>="false"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숫자</a:t>
            </a:r>
            <a:r>
              <a:rPr lang="en-US" altLang="ko-KR" sz="1400" dirty="0"/>
              <a:t>: ${</a:t>
            </a:r>
            <a:r>
              <a:rPr lang="en-US" altLang="ko-KR" sz="1400" dirty="0" err="1"/>
              <a:t>numberType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패턴</a:t>
            </a:r>
            <a:r>
              <a:rPr lang="en-US" altLang="ko-KR" sz="1400" dirty="0"/>
              <a:t>: &lt;</a:t>
            </a:r>
            <a:r>
              <a:rPr lang="en-US" altLang="ko-KR" sz="1400" dirty="0" err="1"/>
              <a:t>fmt:formatNumber</a:t>
            </a:r>
            <a:r>
              <a:rPr lang="en-US" altLang="ko-KR" sz="1400" dirty="0"/>
              <a:t> value="${price}" pattern="00000000.00"/&gt;</a:t>
            </a:r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5085184"/>
            <a:ext cx="4370732" cy="1637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27970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parseNumber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문자열을 숫자 데이터 타입으로 변환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00174"/>
            <a:ext cx="75724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fmt:parseNumber</a:t>
            </a:r>
            <a:r>
              <a:rPr lang="en-US" dirty="0" smtClean="0"/>
              <a:t> value="</a:t>
            </a:r>
            <a:r>
              <a:rPr lang="ko-KR" altLang="en-US" dirty="0" smtClean="0"/>
              <a:t>값</a:t>
            </a:r>
            <a:r>
              <a:rPr lang="en-US" dirty="0" smtClean="0"/>
              <a:t>" [type="</a:t>
            </a:r>
            <a:r>
              <a:rPr lang="ko-KR" altLang="en-US" dirty="0" err="1" smtClean="0"/>
              <a:t>값타입</a:t>
            </a:r>
            <a:r>
              <a:rPr lang="en-US" dirty="0" smtClean="0"/>
              <a:t>"] [pattern="</a:t>
            </a:r>
            <a:r>
              <a:rPr lang="ko-KR" altLang="en-US" dirty="0" smtClean="0"/>
              <a:t>패턴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parseLocale</a:t>
            </a:r>
            <a:r>
              <a:rPr lang="en-US" dirty="0" smtClean="0"/>
              <a:t>="</a:t>
            </a:r>
            <a:r>
              <a:rPr lang="ko-KR" altLang="en-US" dirty="0" smtClean="0"/>
              <a:t>통화코드</a:t>
            </a:r>
            <a:r>
              <a:rPr lang="en-US" dirty="0" smtClean="0"/>
              <a:t>"] [</a:t>
            </a:r>
            <a:r>
              <a:rPr lang="en-US" dirty="0" err="1" smtClean="0"/>
              <a:t>integerOnly</a:t>
            </a:r>
            <a:r>
              <a:rPr lang="en-US" dirty="0" smtClean="0"/>
              <a:t>="</a:t>
            </a:r>
            <a:r>
              <a:rPr lang="en-US" dirty="0" err="1" smtClean="0"/>
              <a:t>true|false</a:t>
            </a:r>
            <a:r>
              <a:rPr lang="en-US" dirty="0" smtClean="0"/>
              <a:t>"] 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5" y="3234704"/>
          <a:ext cx="7537463" cy="2590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파싱할 문자열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6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value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속성의 문자열 타입을 지정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number, currency, percentage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가 올 수 있다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number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5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30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기본 값은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600" kern="100" dirty="0" smtClean="0">
                          <a:latin typeface="+mn-ea"/>
                          <a:ea typeface="+mn-ea"/>
                        </a:rPr>
                        <a:t>page.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use_parsenumber_tag.jsp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642" y="980728"/>
            <a:ext cx="8062207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</a:t>
            </a:r>
            <a:r>
              <a:rPr lang="en-US" altLang="ko-KR" sz="1400" dirty="0" err="1"/>
              <a:t>fmt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fmt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en-US" altLang="ko-KR" sz="1400" dirty="0" err="1"/>
              <a:t>parseNumber</a:t>
            </a:r>
            <a:r>
              <a:rPr lang="en-US" altLang="ko-KR" sz="1400" dirty="0"/>
              <a:t> </a:t>
            </a:r>
            <a:r>
              <a:rPr lang="ko-KR" altLang="en-US" sz="1400" dirty="0"/>
              <a:t>태그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fmt:parseNumber</a:t>
            </a:r>
            <a:r>
              <a:rPr lang="en-US" altLang="ko-KR" sz="1400" dirty="0"/>
              <a:t> </a:t>
            </a:r>
            <a:r>
              <a:rPr lang="ko-KR" altLang="en-US" sz="1400" dirty="0"/>
              <a:t>태그는 문자열을 숫자</a:t>
            </a:r>
            <a:r>
              <a:rPr lang="en-US" altLang="ko-KR" sz="1400" dirty="0"/>
              <a:t>(Number </a:t>
            </a:r>
            <a:r>
              <a:rPr lang="ko-KR" altLang="en-US" sz="1400" dirty="0"/>
              <a:t>타입</a:t>
            </a:r>
            <a:r>
              <a:rPr lang="en-US" altLang="ko-KR" sz="1400" dirty="0"/>
              <a:t>)</a:t>
            </a:r>
            <a:r>
              <a:rPr lang="ko-KR" altLang="en-US" sz="1400" dirty="0"/>
              <a:t>로 변환해주는 기능을 제공함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fmt:parseNumber</a:t>
            </a:r>
            <a:r>
              <a:rPr lang="en-US" altLang="ko-KR" sz="1400" dirty="0"/>
              <a:t> value="1,100.12" pattern="0,000.00"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" /&gt;</a:t>
            </a:r>
          </a:p>
          <a:p>
            <a:endParaRPr lang="en-US" altLang="ko-KR" sz="1400" dirty="0"/>
          </a:p>
          <a:p>
            <a:r>
              <a:rPr lang="ko-KR" altLang="en-US" sz="1400" dirty="0"/>
              <a:t>숫자로 변환 결과 </a:t>
            </a:r>
            <a:r>
              <a:rPr lang="en-US" altLang="ko-KR" sz="1400" dirty="0"/>
              <a:t>: ${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17032"/>
            <a:ext cx="5953125" cy="1400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34923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formatDate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날짜 정보를 담은 객체</a:t>
            </a:r>
            <a:r>
              <a:rPr lang="en-US" altLang="ko-KR" dirty="0" smtClean="0"/>
              <a:t>(Date)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주요 속성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500174"/>
            <a:ext cx="750099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fmt:formatDate</a:t>
            </a:r>
            <a:r>
              <a:rPr lang="en-US" dirty="0" smtClean="0"/>
              <a:t> value="</a:t>
            </a:r>
            <a:r>
              <a:rPr lang="ko-KR" altLang="en-US" dirty="0" err="1" smtClean="0"/>
              <a:t>날짜값</a:t>
            </a:r>
            <a:r>
              <a:rPr lang="en-US" dirty="0" smtClean="0"/>
              <a:t>"</a:t>
            </a:r>
            <a:endParaRPr lang="ko-KR" altLang="en-US" dirty="0" smtClean="0"/>
          </a:p>
          <a:p>
            <a:r>
              <a:rPr lang="en-US" dirty="0" smtClean="0"/>
              <a:t>    [type="</a:t>
            </a:r>
            <a:r>
              <a:rPr lang="ko-KR" altLang="en-US" dirty="0" smtClean="0"/>
              <a:t>타입</a:t>
            </a:r>
            <a:r>
              <a:rPr lang="en-US" dirty="0" smtClean="0"/>
              <a:t>"] [</a:t>
            </a:r>
            <a:r>
              <a:rPr lang="en-US" dirty="0" err="1" smtClean="0"/>
              <a:t>dateStyle</a:t>
            </a:r>
            <a:r>
              <a:rPr lang="en-US" dirty="0" smtClean="0"/>
              <a:t>="</a:t>
            </a:r>
            <a:r>
              <a:rPr lang="ko-KR" altLang="en-US" dirty="0" smtClean="0"/>
              <a:t>날짜스타일</a:t>
            </a:r>
            <a:r>
              <a:rPr lang="en-US" dirty="0" smtClean="0"/>
              <a:t>"] [</a:t>
            </a:r>
            <a:r>
              <a:rPr lang="en-US" dirty="0" err="1" smtClean="0"/>
              <a:t>timeStyle</a:t>
            </a:r>
            <a:r>
              <a:rPr lang="en-US" dirty="0" smtClean="0"/>
              <a:t>="</a:t>
            </a:r>
            <a:r>
              <a:rPr lang="ko-KR" altLang="en-US" dirty="0" smtClean="0"/>
              <a:t>시간스타일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[pattern="</a:t>
            </a:r>
            <a:r>
              <a:rPr lang="ko-KR" altLang="en-US" dirty="0" smtClean="0"/>
              <a:t>패턴</a:t>
            </a:r>
            <a:r>
              <a:rPr lang="en-US" dirty="0" smtClean="0"/>
              <a:t>"] [</a:t>
            </a:r>
            <a:r>
              <a:rPr lang="en-US" dirty="0" err="1" smtClean="0"/>
              <a:t>timeZone</a:t>
            </a:r>
            <a:r>
              <a:rPr lang="en-US" dirty="0" smtClean="0"/>
              <a:t>="</a:t>
            </a:r>
            <a:r>
              <a:rPr lang="ko-KR" altLang="en-US" dirty="0" err="1" smtClean="0"/>
              <a:t>타임존</a:t>
            </a:r>
            <a:r>
              <a:rPr lang="en-US" dirty="0" smtClean="0"/>
              <a:t>"]</a:t>
            </a:r>
            <a:endParaRPr lang="ko-KR" altLang="en-US" dirty="0" smtClean="0"/>
          </a:p>
          <a:p>
            <a:r>
              <a:rPr lang="en-US" dirty="0" smtClean="0"/>
              <a:t>    [</a:t>
            </a:r>
            <a:r>
              <a:rPr lang="en-US" dirty="0" err="1" smtClean="0"/>
              <a:t>var</a:t>
            </a:r>
            <a:r>
              <a:rPr lang="en-US" dirty="0" smtClean="0"/>
              <a:t>="</a:t>
            </a:r>
            <a:r>
              <a:rPr lang="ko-KR" altLang="en-US" dirty="0" err="1" smtClean="0"/>
              <a:t>변수명</a:t>
            </a:r>
            <a:r>
              <a:rPr lang="en-US" dirty="0" smtClean="0"/>
              <a:t>"] [scope="</a:t>
            </a:r>
            <a:r>
              <a:rPr lang="ko-KR" altLang="en-US" dirty="0" smtClean="0"/>
              <a:t>영역</a:t>
            </a:r>
            <a:r>
              <a:rPr lang="en-US" dirty="0" smtClean="0"/>
              <a:t>"] /&gt;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57224" y="3286124"/>
          <a:ext cx="7500990" cy="278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속성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표현식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/EL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value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java.util.Date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포맷팅할 날짜 및 시간 값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type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 또는 둘 다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할 지의 여부를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dateStyle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날짜에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timeStyle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시간에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대</a:t>
                      </a:r>
                      <a:r>
                        <a:rPr lang="ko-KR" altLang="en-US" sz="1600" kern="100" dirty="0" smtClean="0">
                          <a:latin typeface="+mn-ea"/>
                          <a:ea typeface="+mn-ea"/>
                        </a:rPr>
                        <a:t>한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 err="1" smtClean="0">
                          <a:latin typeface="+mn-ea"/>
                          <a:ea typeface="+mn-ea"/>
                        </a:rPr>
                        <a:t>포맷팅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스타일을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pattern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가능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직접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파싱할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때 사용할 양식을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var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파싱한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결과를 저장할 변수 명을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6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scope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사용 불가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변수를 저장할 영역을 </a:t>
                      </a:r>
                      <a:r>
                        <a:rPr lang="ko-KR" sz="1600" kern="100" dirty="0" smtClean="0">
                          <a:latin typeface="+mn-ea"/>
                          <a:ea typeface="+mn-ea"/>
                        </a:rPr>
                        <a:t>지정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use_date_tag.jsp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0109"/>
            <a:ext cx="8229600" cy="484676"/>
          </a:xfrm>
        </p:spPr>
        <p:txBody>
          <a:bodyPr/>
          <a:lstStyle/>
          <a:p>
            <a:r>
              <a:rPr lang="en-US" altLang="ko-KR" dirty="0" err="1"/>
              <a:t>dateFormat</a:t>
            </a:r>
            <a:r>
              <a:rPr lang="ko-KR" altLang="en-US" dirty="0"/>
              <a:t>태그 사용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0838" y="1567201"/>
            <a:ext cx="7269747" cy="4185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</a:t>
            </a:r>
            <a:r>
              <a:rPr lang="en-US" altLang="ko-KR" sz="1400" dirty="0" err="1"/>
              <a:t>fmt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fmt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en-US" altLang="ko-KR" sz="1400" dirty="0" err="1"/>
              <a:t>dateFormat</a:t>
            </a:r>
            <a:r>
              <a:rPr lang="ko-KR" altLang="en-US" sz="1400" dirty="0"/>
              <a:t>태그 사용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r>
              <a:rPr lang="en-US" altLang="ko-KR" sz="1400" dirty="0" err="1"/>
              <a:t>fmt:formatDate</a:t>
            </a:r>
            <a:r>
              <a:rPr lang="en-US" altLang="ko-KR" sz="1400" dirty="0"/>
              <a:t> </a:t>
            </a:r>
            <a:r>
              <a:rPr lang="ko-KR" altLang="en-US" sz="1400" dirty="0"/>
              <a:t>태그는 날짜 정보를 담고 있는 객체를 </a:t>
            </a:r>
            <a:r>
              <a:rPr lang="ko-KR" altLang="en-US" sz="1400" dirty="0" err="1"/>
              <a:t>포맷팅하여</a:t>
            </a:r>
            <a:r>
              <a:rPr lang="ko-KR" altLang="en-US" sz="1400" dirty="0"/>
              <a:t> 출력할 때 사용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r>
              <a:rPr lang="ko-KR" altLang="en-US" sz="1400" dirty="0"/>
              <a:t>다양하게 날짜 및 시간을 출력할 수 있도록 해줌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 /&gt;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="now" value="&lt;%= new </a:t>
            </a:r>
            <a:r>
              <a:rPr lang="en-US" altLang="ko-KR" sz="1400" dirty="0" err="1"/>
              <a:t>java.util.Date</a:t>
            </a:r>
            <a:r>
              <a:rPr lang="en-US" altLang="ko-KR" sz="1400" dirty="0"/>
              <a:t>() %&gt;" /&gt;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value="${now}" type="date" </a:t>
            </a:r>
            <a:r>
              <a:rPr lang="en-US" altLang="ko-KR" sz="1400" dirty="0" err="1"/>
              <a:t>dateStyle</a:t>
            </a:r>
            <a:r>
              <a:rPr lang="en-US" altLang="ko-KR" sz="1400" dirty="0"/>
              <a:t>="full" /&gt;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value="${now}" type="date" </a:t>
            </a:r>
            <a:r>
              <a:rPr lang="en-US" altLang="ko-KR" sz="1400" dirty="0" err="1"/>
              <a:t>dateStyle</a:t>
            </a:r>
            <a:r>
              <a:rPr lang="en-US" altLang="ko-KR" sz="1400" dirty="0"/>
              <a:t>="short" /&gt;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value="${now}" type="time" /&gt;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value="${now}" type="both" 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dateStyle</a:t>
            </a:r>
            <a:r>
              <a:rPr lang="en-US" altLang="ko-KR" sz="1400" dirty="0"/>
              <a:t>="full" </a:t>
            </a:r>
            <a:r>
              <a:rPr lang="en-US" altLang="ko-KR" sz="1400" dirty="0" err="1"/>
              <a:t>timeStyle</a:t>
            </a:r>
            <a:r>
              <a:rPr lang="en-US" altLang="ko-KR" sz="1400" dirty="0"/>
              <a:t>="full" /&gt;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value="${now}" pattern="z a h:mm" /&gt; 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114" y="5085184"/>
            <a:ext cx="3793604" cy="16186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64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timeZone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setTimeZone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국제화 태그가 사용할 시간대 설정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565964"/>
            <a:ext cx="750099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/>
              <a:t>&lt;</a:t>
            </a:r>
            <a:r>
              <a:rPr lang="en-US" sz="1600" dirty="0" err="1" smtClean="0"/>
              <a:t>fmt:timeZone</a:t>
            </a:r>
            <a:r>
              <a:rPr lang="en-US" sz="1600" dirty="0" smtClean="0"/>
              <a:t> value="</a:t>
            </a:r>
            <a:r>
              <a:rPr lang="en-US" sz="1600" dirty="0" err="1" smtClean="0"/>
              <a:t>Hongkong</a:t>
            </a:r>
            <a:r>
              <a:rPr lang="en-US" sz="1600" dirty="0" smtClean="0"/>
              <a:t>"&gt;</a:t>
            </a:r>
            <a:endParaRPr lang="ko-KR" altLang="en-US" sz="1600" dirty="0" smtClean="0"/>
          </a:p>
          <a:p>
            <a:r>
              <a:rPr lang="en-US" altLang="ko-KR" sz="1600" dirty="0" smtClean="0"/>
              <a:t>  </a:t>
            </a:r>
            <a:r>
              <a:rPr lang="en-US" sz="1600" dirty="0" smtClean="0"/>
              <a:t>&lt;!-- </a:t>
            </a:r>
            <a:r>
              <a:rPr lang="ko-KR" altLang="en-US" sz="1600" dirty="0" smtClean="0"/>
              <a:t>사용하는 시간을</a:t>
            </a:r>
            <a:r>
              <a:rPr lang="en-US" sz="1600" dirty="0" smtClean="0"/>
              <a:t> </a:t>
            </a:r>
            <a:r>
              <a:rPr lang="en-US" sz="1600" dirty="0" err="1" smtClean="0"/>
              <a:t>Hongkong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시간대에 맞춘다</a:t>
            </a:r>
            <a:r>
              <a:rPr lang="en-US" sz="1600" dirty="0" smtClean="0"/>
              <a:t>. --&gt;</a:t>
            </a:r>
            <a:endParaRPr lang="ko-KR" altLang="en-US" sz="1600" dirty="0" smtClean="0"/>
          </a:p>
          <a:p>
            <a:r>
              <a:rPr lang="en-US" sz="1600" dirty="0" smtClean="0"/>
              <a:t>  &lt;</a:t>
            </a:r>
            <a:r>
              <a:rPr lang="en-US" sz="1600" dirty="0" err="1" smtClean="0"/>
              <a:t>fmt:formatDate</a:t>
            </a:r>
            <a:r>
              <a:rPr lang="en-US" sz="1600" dirty="0" smtClean="0"/>
              <a:t> ... /&gt;</a:t>
            </a:r>
            <a:endParaRPr lang="ko-KR" altLang="en-US" sz="1600" dirty="0" smtClean="0"/>
          </a:p>
          <a:p>
            <a:r>
              <a:rPr lang="en-US" sz="1600" dirty="0" smtClean="0"/>
              <a:t>&lt;/</a:t>
            </a:r>
            <a:r>
              <a:rPr lang="en-US" sz="1600" dirty="0" err="1" smtClean="0"/>
              <a:t>fmt:timeZone</a:t>
            </a:r>
            <a:r>
              <a:rPr lang="en-US" sz="1600" dirty="0" smtClean="0"/>
              <a:t>&gt;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use_timezone_tag.jsp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625" y="980728"/>
            <a:ext cx="5596725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/>
              <a:t>&lt;%@ page </a:t>
            </a:r>
            <a:r>
              <a:rPr lang="en-US" altLang="ko-KR" sz="1400" dirty="0" err="1"/>
              <a:t>contentType</a:t>
            </a:r>
            <a:r>
              <a:rPr lang="en-US" altLang="ko-KR" sz="1400" dirty="0"/>
              <a:t> = "text/html; charset=UTF-8"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</a:t>
            </a:r>
            <a:r>
              <a:rPr lang="en-US" altLang="ko-KR" sz="1400" dirty="0" err="1"/>
              <a:t>fmt</a:t>
            </a:r>
            <a:r>
              <a:rPr lang="en-US" altLang="ko-KR" sz="1400" dirty="0"/>
              <a:t>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fmt</a:t>
            </a:r>
            <a:r>
              <a:rPr lang="en-US" altLang="ko-KR" sz="1400" dirty="0"/>
              <a:t>" %&gt;</a:t>
            </a:r>
          </a:p>
          <a:p>
            <a:r>
              <a:rPr lang="en-US" altLang="ko-KR" sz="1400" dirty="0"/>
              <a:t>&lt;%@ </a:t>
            </a:r>
            <a:r>
              <a:rPr lang="en-US" altLang="ko-KR" sz="1400" dirty="0" err="1"/>
              <a:t>taglib</a:t>
            </a:r>
            <a:r>
              <a:rPr lang="en-US" altLang="ko-KR" sz="1400" dirty="0"/>
              <a:t> prefix="c" </a:t>
            </a:r>
            <a:r>
              <a:rPr lang="en-US" altLang="ko-KR" sz="1400" dirty="0" err="1"/>
              <a:t>uri</a:t>
            </a:r>
            <a:r>
              <a:rPr lang="en-US" altLang="ko-KR" sz="1400" dirty="0"/>
              <a:t>="http://java.sun.com/</a:t>
            </a:r>
            <a:r>
              <a:rPr lang="en-US" altLang="ko-KR" sz="1400" dirty="0" err="1"/>
              <a:t>jsp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jstl</a:t>
            </a:r>
            <a:r>
              <a:rPr lang="en-US" altLang="ko-KR" sz="1400" dirty="0"/>
              <a:t>/core" %&gt;</a:t>
            </a:r>
          </a:p>
          <a:p>
            <a:r>
              <a:rPr lang="en-US" altLang="ko-KR" sz="1400" dirty="0"/>
              <a:t>&lt;html&gt;</a:t>
            </a:r>
          </a:p>
          <a:p>
            <a:r>
              <a:rPr lang="en-US" altLang="ko-KR" sz="1400" dirty="0"/>
              <a:t>&lt;head&gt;&lt;title&gt;</a:t>
            </a:r>
            <a:r>
              <a:rPr lang="en-US" altLang="ko-KR" sz="1400" dirty="0" err="1"/>
              <a:t>timeZone</a:t>
            </a:r>
            <a:r>
              <a:rPr lang="en-US" altLang="ko-KR" sz="1400" dirty="0"/>
              <a:t> </a:t>
            </a:r>
            <a:r>
              <a:rPr lang="ko-KR" altLang="en-US" sz="1400" dirty="0"/>
              <a:t>태그 사용</a:t>
            </a:r>
            <a:r>
              <a:rPr lang="en-US" altLang="ko-KR" sz="1400" dirty="0"/>
              <a:t>&lt;/title&gt;&lt;/head&gt;</a:t>
            </a:r>
          </a:p>
          <a:p>
            <a:r>
              <a:rPr lang="en-US" altLang="ko-KR" sz="1400" dirty="0"/>
              <a:t>&lt;body&gt;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c:set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="now" value="&lt;%= new </a:t>
            </a:r>
            <a:r>
              <a:rPr lang="en-US" altLang="ko-KR" sz="1400" dirty="0" err="1"/>
              <a:t>java.util.Date</a:t>
            </a:r>
            <a:r>
              <a:rPr lang="en-US" altLang="ko-KR" sz="1400" dirty="0"/>
              <a:t>() %&gt;" /&gt;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value="${now}" type="both" 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dateStyle</a:t>
            </a:r>
            <a:r>
              <a:rPr lang="en-US" altLang="ko-KR" sz="1400" dirty="0"/>
              <a:t>="full" </a:t>
            </a:r>
            <a:r>
              <a:rPr lang="en-US" altLang="ko-KR" sz="1400" dirty="0" err="1"/>
              <a:t>timeStyle</a:t>
            </a:r>
            <a:r>
              <a:rPr lang="en-US" altLang="ko-KR" sz="1400" dirty="0"/>
              <a:t>="full" /&gt;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fmt:timeZone</a:t>
            </a:r>
            <a:r>
              <a:rPr lang="en-US" altLang="ko-KR" sz="1400" dirty="0"/>
              <a:t> value="</a:t>
            </a:r>
            <a:r>
              <a:rPr lang="en-US" altLang="ko-KR" sz="1400" dirty="0" err="1"/>
              <a:t>Hongkong</a:t>
            </a:r>
            <a:r>
              <a:rPr lang="en-US" altLang="ko-KR" sz="1400" dirty="0"/>
              <a:t>"&gt;</a:t>
            </a:r>
          </a:p>
          <a:p>
            <a:r>
              <a:rPr lang="en-US" altLang="ko-KR" sz="1400" dirty="0"/>
              <a:t>&lt;</a:t>
            </a:r>
            <a:r>
              <a:rPr lang="en-US" altLang="ko-KR" sz="1400" dirty="0" err="1"/>
              <a:t>fmt:formatDate</a:t>
            </a:r>
            <a:r>
              <a:rPr lang="en-US" altLang="ko-KR" sz="1400" dirty="0"/>
              <a:t> value="${now}" type="both" 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dateStyle</a:t>
            </a:r>
            <a:r>
              <a:rPr lang="en-US" altLang="ko-KR" sz="1400" dirty="0"/>
              <a:t>="full" </a:t>
            </a:r>
            <a:r>
              <a:rPr lang="en-US" altLang="ko-KR" sz="1400" dirty="0" err="1"/>
              <a:t>timeStyle</a:t>
            </a:r>
            <a:r>
              <a:rPr lang="en-US" altLang="ko-KR" sz="1400" dirty="0"/>
              <a:t>="full" /&gt;</a:t>
            </a:r>
          </a:p>
          <a:p>
            <a:r>
              <a:rPr lang="en-US" altLang="ko-KR" sz="1400" dirty="0"/>
              <a:t>&lt;/</a:t>
            </a:r>
            <a:r>
              <a:rPr lang="en-US" altLang="ko-KR" sz="1400" dirty="0" err="1"/>
              <a:t>fmt:timeZone</a:t>
            </a:r>
            <a:r>
              <a:rPr lang="en-US" altLang="ko-KR" sz="1400" dirty="0"/>
              <a:t>&gt;</a:t>
            </a:r>
          </a:p>
          <a:p>
            <a:endParaRPr lang="en-US" altLang="ko-KR" sz="1400" dirty="0"/>
          </a:p>
          <a:p>
            <a:r>
              <a:rPr lang="en-US" altLang="ko-KR" sz="1400" dirty="0"/>
              <a:t>&lt;/body&gt;</a:t>
            </a:r>
          </a:p>
          <a:p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3212976"/>
            <a:ext cx="4273062" cy="1053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6086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web.xml, </a:t>
            </a:r>
            <a:r>
              <a:rPr lang="ko-KR" altLang="en-US" dirty="0" smtClean="0"/>
              <a:t>국제화 태그 </a:t>
            </a:r>
            <a:r>
              <a:rPr lang="ko-KR" altLang="en-US" dirty="0" err="1" smtClean="0"/>
              <a:t>콘텍스트</a:t>
            </a:r>
            <a:r>
              <a:rPr lang="ko-KR" altLang="en-US" dirty="0" smtClean="0"/>
              <a:t> 속성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350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591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속성 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n-ea"/>
                          <a:ea typeface="+mn-ea"/>
                          <a:cs typeface="Times New Roman"/>
                        </a:rPr>
                        <a:t>javax.servlet.jsp.jstl.fmt.localizationContext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기본으로 사용할 리소드 번들을 지정한다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리소스 번들의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 basename</a:t>
                      </a: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을 입력한다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javax.servlet.jsp.jstl.fmt.locale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latin typeface="+mn-ea"/>
                          <a:ea typeface="+mn-ea"/>
                          <a:cs typeface="Times New Roman"/>
                        </a:rPr>
                        <a:t>기본으로 사용할 로케일을 지정한다</a:t>
                      </a: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4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+mn-ea"/>
                          <a:ea typeface="+mn-ea"/>
                          <a:cs typeface="Times New Roman"/>
                        </a:rPr>
                        <a:t>javax.servlet.jsp.jstl.fmt.timeZone</a:t>
                      </a:r>
                      <a:endParaRPr lang="ko-KR" sz="18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latin typeface="+mn-ea"/>
                          <a:ea typeface="+mn-ea"/>
                          <a:cs typeface="Times New Roman"/>
                        </a:rPr>
                        <a:t>기본으로 사용할 시간대를 지정한다</a:t>
                      </a:r>
                      <a:r>
                        <a:rPr lang="en-US" sz="18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8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JSTL</a:t>
            </a:r>
            <a:r>
              <a:rPr lang="ko-KR" altLang="en-US" dirty="0" smtClean="0"/>
              <a:t>이 제공하는 주요 </a:t>
            </a:r>
            <a:r>
              <a:rPr lang="en-US" altLang="ko-KR" dirty="0" smtClean="0"/>
              <a:t>EL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함수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설명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length(obj)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List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와 같은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Collection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인 경우 저장된 항목의 개수를 리턴하고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obj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문자열일 경우 문자열의 길이를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toUpperCase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대문자로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toLowerCase(str)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을 소문자로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substring(str, idx1, idx2)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str.substring(idx1, idx2)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의 결과를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 idx2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-1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일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str.substring(idx1)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과 동일하다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trim(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좌우의 공백문자를 제거한다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replace(str, src, dest)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 있는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src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dest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indexOf(str1,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가 위치한 인덱스를 구한다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startsWith(str1,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시작할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endsWith(str1,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로 끝나는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그렇지 않을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false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contains(str1, str2)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str1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이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str2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포함하고 있을 경우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 true</a:t>
                      </a:r>
                      <a:r>
                        <a:rPr lang="ko-KR" sz="1600" kern="100">
                          <a:latin typeface="+mn-ea"/>
                          <a:ea typeface="+mn-ea"/>
                          <a:cs typeface="Times New Roman"/>
                        </a:rPr>
                        <a:t>를 리턴한다</a:t>
                      </a:r>
                      <a:r>
                        <a:rPr lang="en-US" sz="1600" kern="10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escapeXml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+mn-ea"/>
                          <a:ea typeface="+mn-ea"/>
                          <a:cs typeface="Times New Roman"/>
                        </a:rPr>
                        <a:t>str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의 객체 참조에 해당하는 특수 문자를 처리한다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예를 들어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, '&amp;'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는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 '&amp;amp;'</a:t>
                      </a:r>
                      <a:r>
                        <a:rPr lang="ko-KR" sz="1600" kern="100" dirty="0">
                          <a:latin typeface="+mn-ea"/>
                          <a:ea typeface="+mn-ea"/>
                          <a:cs typeface="Times New Roman"/>
                        </a:rPr>
                        <a:t>로 변환한다</a:t>
                      </a:r>
                      <a:r>
                        <a:rPr lang="en-US" sz="16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060848"/>
            <a:ext cx="8643998" cy="1282154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이클립스 </a:t>
            </a:r>
            <a:r>
              <a:rPr lang="en-US" altLang="ko-KR" dirty="0"/>
              <a:t>JSTL 1.2 </a:t>
            </a:r>
            <a:r>
              <a:rPr lang="ko-KR" altLang="en-US" dirty="0"/>
              <a:t>설정 </a:t>
            </a:r>
            <a:r>
              <a:rPr lang="en-US" altLang="ko-KR" dirty="0"/>
              <a:t>lib </a:t>
            </a:r>
            <a:r>
              <a:rPr lang="ko-KR" altLang="en-US" dirty="0"/>
              <a:t>추가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> </a:t>
            </a:r>
            <a:r>
              <a:rPr lang="en-US" altLang="ko-KR" dirty="0" smtClean="0"/>
              <a:t> - Eclipse </a:t>
            </a:r>
            <a:r>
              <a:rPr lang="en-US" altLang="ko-KR" dirty="0"/>
              <a:t>JSTL JAR(jstl-1.2.jar) </a:t>
            </a:r>
            <a:r>
              <a:rPr lang="en-US" altLang="ko-KR" dirty="0" smtClean="0"/>
              <a:t>lib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2524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643998" cy="582594"/>
          </a:xfrm>
        </p:spPr>
        <p:txBody>
          <a:bodyPr/>
          <a:lstStyle/>
          <a:p>
            <a:r>
              <a:rPr lang="en-US" altLang="ko-KR" dirty="0"/>
              <a:t>chapter12\</a:t>
            </a:r>
            <a:r>
              <a:rPr lang="en-US" altLang="ko-KR" dirty="0" err="1"/>
              <a:t>use_function.jsp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87218"/>
            <a:ext cx="5414111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&lt;%@ page </a:t>
            </a:r>
            <a:r>
              <a:rPr lang="en-US" altLang="ko-KR" sz="1200" dirty="0" err="1"/>
              <a:t>contentType</a:t>
            </a:r>
            <a:r>
              <a:rPr lang="en-US" altLang="ko-KR" sz="1200" dirty="0"/>
              <a:t> = "text/html; charset=UTF-8" %&gt;</a:t>
            </a:r>
          </a:p>
          <a:p>
            <a:r>
              <a:rPr lang="en-US" altLang="ko-KR" sz="1200" dirty="0"/>
              <a:t>&lt;%@ </a:t>
            </a:r>
            <a:r>
              <a:rPr lang="en-US" altLang="ko-KR" sz="1200" dirty="0" err="1"/>
              <a:t>taglib</a:t>
            </a:r>
            <a:r>
              <a:rPr lang="en-US" altLang="ko-KR" sz="1200" dirty="0"/>
              <a:t> prefix="c" 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="http://java.sun.com/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jstl</a:t>
            </a:r>
            <a:r>
              <a:rPr lang="en-US" altLang="ko-KR" sz="1200" dirty="0"/>
              <a:t>/core" %&gt;</a:t>
            </a:r>
          </a:p>
          <a:p>
            <a:r>
              <a:rPr lang="en-US" altLang="ko-KR" sz="1200" dirty="0"/>
              <a:t>&lt;%@ </a:t>
            </a:r>
            <a:r>
              <a:rPr lang="en-US" altLang="ko-KR" sz="1200" dirty="0" err="1"/>
              <a:t>taglib</a:t>
            </a:r>
            <a:r>
              <a:rPr lang="en-US" altLang="ko-KR" sz="1200" dirty="0"/>
              <a:t> prefix="</a:t>
            </a:r>
            <a:r>
              <a:rPr lang="en-US" altLang="ko-KR" sz="1200" dirty="0" err="1"/>
              <a:t>fn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uri</a:t>
            </a:r>
            <a:r>
              <a:rPr lang="en-US" altLang="ko-KR" sz="1200" dirty="0"/>
              <a:t>="http://java.sun.com/</a:t>
            </a:r>
            <a:r>
              <a:rPr lang="en-US" altLang="ko-KR" sz="1200" dirty="0" err="1"/>
              <a:t>jsp</a:t>
            </a:r>
            <a:r>
              <a:rPr lang="en-US" altLang="ko-KR" sz="1200" dirty="0"/>
              <a:t>/</a:t>
            </a:r>
            <a:r>
              <a:rPr lang="en-US" altLang="ko-KR" sz="1200" dirty="0" err="1"/>
              <a:t>jstl</a:t>
            </a:r>
            <a:r>
              <a:rPr lang="en-US" altLang="ko-KR" sz="1200" dirty="0"/>
              <a:t>/functions" %&gt;</a:t>
            </a:r>
          </a:p>
          <a:p>
            <a:r>
              <a:rPr lang="en-US" altLang="ko-KR" sz="1200" dirty="0"/>
              <a:t>&lt;html&gt;</a:t>
            </a:r>
          </a:p>
          <a:p>
            <a:r>
              <a:rPr lang="en-US" altLang="ko-KR" sz="1200" dirty="0"/>
              <a:t>&lt;head&gt;&lt;title&gt;</a:t>
            </a:r>
            <a:r>
              <a:rPr lang="ko-KR" altLang="en-US" sz="1200" dirty="0"/>
              <a:t>함수 사용</a:t>
            </a:r>
            <a:r>
              <a:rPr lang="en-US" altLang="ko-KR" sz="1200" dirty="0"/>
              <a:t>&lt;/title&gt;&lt;/head&gt;</a:t>
            </a:r>
          </a:p>
          <a:p>
            <a:r>
              <a:rPr lang="en-US" altLang="ko-KR" sz="1200" dirty="0"/>
              <a:t>&lt;body&gt;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c:set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="str1" value="Functions &lt;</a:t>
            </a:r>
            <a:r>
              <a:rPr lang="ko-KR" altLang="en-US" sz="1200" dirty="0"/>
              <a:t>태그</a:t>
            </a:r>
            <a:r>
              <a:rPr lang="en-US" altLang="ko-KR" sz="1200" dirty="0"/>
              <a:t>&gt;</a:t>
            </a:r>
            <a:r>
              <a:rPr lang="ko-KR" altLang="en-US" sz="1200" dirty="0"/>
              <a:t>를 사용합니다</a:t>
            </a:r>
            <a:r>
              <a:rPr lang="en-US" altLang="ko-KR" sz="1200" dirty="0"/>
              <a:t>. " /&gt;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c:set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="str2" value="</a:t>
            </a:r>
            <a:r>
              <a:rPr lang="ko-KR" altLang="en-US" sz="1200" dirty="0"/>
              <a:t>사용</a:t>
            </a:r>
            <a:r>
              <a:rPr lang="en-US" altLang="ko-KR" sz="1200" dirty="0"/>
              <a:t>" /&gt;</a:t>
            </a:r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c:set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="tokens" value="1,2,3,4,5,6,7,8,9,10" /&gt;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length(str1) = ${</a:t>
            </a:r>
            <a:r>
              <a:rPr lang="en-US" altLang="ko-KR" sz="1200" dirty="0" err="1"/>
              <a:t>fn:length</a:t>
            </a:r>
            <a:r>
              <a:rPr lang="en-US" altLang="ko-KR" sz="1200" dirty="0"/>
              <a:t>(str1)}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toUpperCase</a:t>
            </a:r>
            <a:r>
              <a:rPr lang="en-US" altLang="ko-KR" sz="1200" dirty="0"/>
              <a:t>(str1) = "${</a:t>
            </a:r>
            <a:r>
              <a:rPr lang="en-US" altLang="ko-KR" sz="1200" dirty="0" err="1"/>
              <a:t>fn:toUpperCase</a:t>
            </a:r>
            <a:r>
              <a:rPr lang="en-US" altLang="ko-KR" sz="1200" dirty="0"/>
              <a:t>(str1)}"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toLowerCase</a:t>
            </a:r>
            <a:r>
              <a:rPr lang="en-US" altLang="ko-KR" sz="1200" dirty="0"/>
              <a:t>(str1) = "${</a:t>
            </a:r>
            <a:r>
              <a:rPr lang="en-US" altLang="ko-KR" sz="1200" dirty="0" err="1"/>
              <a:t>fn:toLowerCase</a:t>
            </a:r>
            <a:r>
              <a:rPr lang="en-US" altLang="ko-KR" sz="1200" dirty="0"/>
              <a:t>(str1)}"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substring(str1, 3, 6) = "${</a:t>
            </a:r>
            <a:r>
              <a:rPr lang="en-US" altLang="ko-KR" sz="1200" dirty="0" err="1"/>
              <a:t>fn:substring</a:t>
            </a:r>
            <a:r>
              <a:rPr lang="en-US" altLang="ko-KR" sz="1200" dirty="0"/>
              <a:t>(str1, 3, 6)}"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substringAfter</a:t>
            </a:r>
            <a:r>
              <a:rPr lang="en-US" altLang="ko-KR" sz="1200" dirty="0"/>
              <a:t>(str1, str2) = "${</a:t>
            </a:r>
            <a:r>
              <a:rPr lang="en-US" altLang="ko-KR" sz="1200" dirty="0" err="1"/>
              <a:t>fn:substringAfter</a:t>
            </a:r>
            <a:r>
              <a:rPr lang="en-US" altLang="ko-KR" sz="1200" dirty="0"/>
              <a:t>(str1, str2)}"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substringBefore</a:t>
            </a:r>
            <a:r>
              <a:rPr lang="en-US" altLang="ko-KR" sz="1200" dirty="0"/>
              <a:t>(str1, str2) = "${</a:t>
            </a:r>
            <a:r>
              <a:rPr lang="en-US" altLang="ko-KR" sz="1200" dirty="0" err="1"/>
              <a:t>fn:substringBefore</a:t>
            </a:r>
            <a:r>
              <a:rPr lang="en-US" altLang="ko-KR" sz="1200" dirty="0"/>
              <a:t>(str1, str2)}"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trim(str1) = "${</a:t>
            </a:r>
            <a:r>
              <a:rPr lang="en-US" altLang="ko-KR" sz="1200" dirty="0" err="1"/>
              <a:t>fn:trim</a:t>
            </a:r>
            <a:r>
              <a:rPr lang="en-US" altLang="ko-KR" sz="1200" dirty="0"/>
              <a:t>(str1)}"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replace(str1,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dest</a:t>
            </a:r>
            <a:r>
              <a:rPr lang="en-US" altLang="ko-KR" sz="1200" dirty="0"/>
              <a:t>) = "${</a:t>
            </a:r>
            <a:r>
              <a:rPr lang="en-US" altLang="ko-KR" sz="1200" dirty="0" err="1"/>
              <a:t>fn:replace</a:t>
            </a:r>
            <a:r>
              <a:rPr lang="en-US" altLang="ko-KR" sz="1200" dirty="0"/>
              <a:t>(str1, " ", "-")}"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indexOf</a:t>
            </a:r>
            <a:r>
              <a:rPr lang="en-US" altLang="ko-KR" sz="1200" dirty="0"/>
              <a:t>(str1, str2) = "${</a:t>
            </a:r>
            <a:r>
              <a:rPr lang="en-US" altLang="ko-KR" sz="1200" dirty="0" err="1"/>
              <a:t>fn:indexOf</a:t>
            </a:r>
            <a:r>
              <a:rPr lang="en-US" altLang="ko-KR" sz="1200" dirty="0"/>
              <a:t>(str1, str2)}"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startsWith</a:t>
            </a:r>
            <a:r>
              <a:rPr lang="en-US" altLang="ko-KR" sz="1200" dirty="0"/>
              <a:t>(str1, str2) = "${</a:t>
            </a:r>
            <a:r>
              <a:rPr lang="en-US" altLang="ko-KR" sz="1200" dirty="0" err="1"/>
              <a:t>fn:startsWith</a:t>
            </a:r>
            <a:r>
              <a:rPr lang="en-US" altLang="ko-KR" sz="1200" dirty="0"/>
              <a:t>(str1, 'Fun')}"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endsWith</a:t>
            </a:r>
            <a:r>
              <a:rPr lang="en-US" altLang="ko-KR" sz="1200" dirty="0"/>
              <a:t>(str1, str2) = "${</a:t>
            </a:r>
            <a:r>
              <a:rPr lang="en-US" altLang="ko-KR" sz="1200" dirty="0" err="1"/>
              <a:t>fn:endsWith</a:t>
            </a:r>
            <a:r>
              <a:rPr lang="en-US" altLang="ko-KR" sz="1200" dirty="0"/>
              <a:t>(str1, "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.")}"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/>
              <a:t>contains(str1, str2) = "${</a:t>
            </a:r>
            <a:r>
              <a:rPr lang="en-US" altLang="ko-KR" sz="1200" dirty="0" err="1"/>
              <a:t>fn:contains</a:t>
            </a:r>
            <a:r>
              <a:rPr lang="en-US" altLang="ko-KR" sz="1200" dirty="0"/>
              <a:t>(str1, str2)}"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containsIgnoreCase</a:t>
            </a:r>
            <a:r>
              <a:rPr lang="en-US" altLang="ko-KR" sz="1200" dirty="0"/>
              <a:t>(str1, str2) = "${</a:t>
            </a:r>
            <a:r>
              <a:rPr lang="en-US" altLang="ko-KR" sz="1200" dirty="0" err="1"/>
              <a:t>fn:containsIgnoreCase</a:t>
            </a:r>
            <a:r>
              <a:rPr lang="en-US" altLang="ko-KR" sz="1200" dirty="0"/>
              <a:t>(str1, str2)}"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en-US" altLang="ko-KR" sz="1200" dirty="0" err="1"/>
              <a:t>c:set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="array" value="${</a:t>
            </a:r>
            <a:r>
              <a:rPr lang="en-US" altLang="ko-KR" sz="1200" dirty="0" err="1"/>
              <a:t>fn:split</a:t>
            </a:r>
            <a:r>
              <a:rPr lang="en-US" altLang="ko-KR" sz="1200" dirty="0"/>
              <a:t>(tokens, ',')}" /&gt;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join(array, "-") = "${</a:t>
            </a:r>
            <a:r>
              <a:rPr lang="en-US" altLang="ko-KR" sz="1200" dirty="0" err="1"/>
              <a:t>fn:join</a:t>
            </a:r>
            <a:r>
              <a:rPr lang="en-US" altLang="ko-KR" sz="1200" dirty="0"/>
              <a:t>(array, "-")}"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r>
              <a:rPr lang="en-US" altLang="ko-KR" sz="1200" dirty="0" err="1"/>
              <a:t>escapeXml</a:t>
            </a:r>
            <a:r>
              <a:rPr lang="en-US" altLang="ko-KR" sz="1200" dirty="0"/>
              <a:t>(str1) = "${</a:t>
            </a:r>
            <a:r>
              <a:rPr lang="en-US" altLang="ko-KR" sz="1200" dirty="0" err="1"/>
              <a:t>fn:escapeXml</a:t>
            </a:r>
            <a:r>
              <a:rPr lang="en-US" altLang="ko-KR" sz="1200" dirty="0"/>
              <a:t>(str1)}" 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endParaRPr lang="en-US" altLang="ko-KR" sz="1200" dirty="0"/>
          </a:p>
          <a:p>
            <a:r>
              <a:rPr lang="en-US" altLang="ko-KR" sz="1200" dirty="0"/>
              <a:t>&lt;/body&gt;</a:t>
            </a:r>
          </a:p>
          <a:p>
            <a:r>
              <a:rPr lang="en-US" altLang="ko-KR" sz="1200" dirty="0"/>
              <a:t>&lt;/html&gt;</a:t>
            </a:r>
          </a:p>
          <a:p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832" y="1484784"/>
            <a:ext cx="3721640" cy="30963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381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mvnrepository.com</a:t>
            </a:r>
            <a:r>
              <a:rPr lang="ko-KR" altLang="en-US" dirty="0" smtClean="0"/>
              <a:t>에 접속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815" y="980728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검색에 </a:t>
            </a:r>
            <a:r>
              <a:rPr lang="en-US" altLang="ko-KR" dirty="0"/>
              <a:t>"JSTL"</a:t>
            </a:r>
            <a:r>
              <a:rPr lang="ko-KR" altLang="en-US" dirty="0"/>
              <a:t>를 입력하고 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95814"/>
            <a:ext cx="7800503" cy="481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0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"JSTL"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16845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7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"Version"</a:t>
            </a:r>
            <a:r>
              <a:rPr lang="ko-KR" altLang="en-US" dirty="0"/>
              <a:t>중에서 </a:t>
            </a:r>
            <a:r>
              <a:rPr lang="en-US" altLang="ko-KR" dirty="0"/>
              <a:t>"1.2"</a:t>
            </a:r>
            <a:r>
              <a:rPr lang="ko-KR" altLang="en-US" dirty="0"/>
              <a:t>를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80728"/>
            <a:ext cx="816845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5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JAR</a:t>
            </a:r>
            <a:r>
              <a:rPr lang="ko-KR" altLang="en-US" dirty="0"/>
              <a:t>파일을 다운받기위해 </a:t>
            </a:r>
            <a:r>
              <a:rPr lang="en-US" altLang="ko-KR" dirty="0"/>
              <a:t>"jar"</a:t>
            </a:r>
            <a:r>
              <a:rPr lang="ko-KR" altLang="en-US" dirty="0"/>
              <a:t>버튼을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8285147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4109</Words>
  <Application>Microsoft Office PowerPoint</Application>
  <PresentationFormat>화면 슬라이드 쇼(4:3)</PresentationFormat>
  <Paragraphs>863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HY얕은샘물M</vt:lpstr>
      <vt:lpstr>굴림</vt:lpstr>
      <vt:lpstr>맑은 고딕</vt:lpstr>
      <vt:lpstr>Arial</vt:lpstr>
      <vt:lpstr>Times New Roman</vt:lpstr>
      <vt:lpstr>Office 테마</vt:lpstr>
      <vt:lpstr>12장-표준 태그 라이브러리(JSTL)</vt:lpstr>
      <vt:lpstr>TOC</vt:lpstr>
      <vt:lpstr>JSTL</vt:lpstr>
      <vt:lpstr>JSTL 1.2 관련 jar 파일 필요</vt:lpstr>
      <vt:lpstr>이클립스 JSTL 1.2 설정 lib 추가    - Eclipse JSTL JAR(jstl-1.2.jar) lib</vt:lpstr>
      <vt:lpstr>1. https://mvnrepository.com에 접속</vt:lpstr>
      <vt:lpstr>"JSTL"를 선택</vt:lpstr>
      <vt:lpstr>"Version"중에서 "1.2"를 선택</vt:lpstr>
      <vt:lpstr>JAR파일을 다운받기위해 "jar"버튼을 클릭</vt:lpstr>
      <vt:lpstr>다운로드에 대한 보안 경고가 나타납니다. "계속"버튼을 클릭</vt:lpstr>
      <vt:lpstr>다운로드 받은 "jstl-1.2.jar"파일을 웹 프로젝트의 [WebContent &gt; WEB-INF &gt; lib]에 드레그하거나 복사하여 붙여넣기</vt:lpstr>
      <vt:lpstr>[WebContent &gt; WEB-INF &gt; lib] 밑에 "jstl-1.2.jar"파일이 복사 됨</vt:lpstr>
      <vt:lpstr>"index.jsp"파일 상단에 "&lt;%@ taglib uri="http://java.sun.com/jsp/jstl/core" prefix="c" %&gt;"를 추가하고 "Hello World"를 "&lt;c:out value="Hello World!!"/&gt;"로 입력</vt:lpstr>
      <vt:lpstr>하단에 "Servers"탭에서 "Tomcat8"를 선택하고 "start"버튼(start the server)을 클릭</vt:lpstr>
      <vt:lpstr>Tomcat구동이 완료되면, 웹 브라우저를 싱행시키고 주소에 "http://localhost:8080"를 입력하고 엔터를 치면 index.jsp파일을 자동으로 실행되어 "Hello world!!"가 나타남</vt:lpstr>
      <vt:lpstr>코어 태그 라이브러리 종류</vt:lpstr>
      <vt:lpstr>변수 지원 태그</vt:lpstr>
      <vt:lpstr>흐름 제어</vt:lpstr>
      <vt:lpstr>chapter12\use_if_tag.jsp</vt:lpstr>
      <vt:lpstr>chapter12\use_choose_tag.jsp</vt:lpstr>
      <vt:lpstr>반복 처리</vt:lpstr>
      <vt:lpstr>1부터 100까지 홀수의 합</vt:lpstr>
      <vt:lpstr>&lt;c:forEach&gt;태그</vt:lpstr>
      <vt:lpstr>chapter12\use_foreach_tag2.jsp</vt:lpstr>
      <vt:lpstr>chapter12\use_foreach_tag3.jsp</vt:lpstr>
      <vt:lpstr>배열 intArray의 인덱스 2부터 4까지의 요소의 값을 변수 i에 저장. 루프 상태 값을 변수 status에 저장</vt:lpstr>
      <vt:lpstr>varStatus 속성에 명시한 변수가 제공하는 프로퍼티</vt:lpstr>
      <vt:lpstr>Map의 각 원소를 나타내는 Map.Entry를 i에 저장</vt:lpstr>
      <vt:lpstr>&lt;c:forEach&gt; 태그의 속성 설명 요약</vt:lpstr>
      <vt:lpstr>chapter12\use_fortokens_tag.jsp</vt:lpstr>
      <vt:lpstr>URL 관련 태그</vt:lpstr>
      <vt:lpstr>chapter12\use_url_tag.jsp</vt:lpstr>
      <vt:lpstr>chapter12\use_redirect_tag.jsp</vt:lpstr>
      <vt:lpstr>기타 코어 태그</vt:lpstr>
      <vt:lpstr>chapter12\use_out_tag.jsp</vt:lpstr>
      <vt:lpstr>chapter12\use_catch_tag.jsp</vt:lpstr>
      <vt:lpstr>국제화 태그</vt:lpstr>
      <vt:lpstr>로케일 지정 및 요청 파라미터 인코딩 지정</vt:lpstr>
      <vt:lpstr>&lt;fmt:message&gt; 태그</vt:lpstr>
      <vt:lpstr>formatNumber 태그</vt:lpstr>
      <vt:lpstr>chapter12\use_number_tag.jsp</vt:lpstr>
      <vt:lpstr>parseNumber 태그</vt:lpstr>
      <vt:lpstr>chapter12\use_parsenumber_tag.jsp</vt:lpstr>
      <vt:lpstr>formatDate 태그</vt:lpstr>
      <vt:lpstr>chapter12\use_date_tag.jsp</vt:lpstr>
      <vt:lpstr>timeZone과 setTimeZone</vt:lpstr>
      <vt:lpstr>chapter12\use_timezone_tag.jsp</vt:lpstr>
      <vt:lpstr>web.xml, 국제화 태그 콘텍스트 속성</vt:lpstr>
      <vt:lpstr>JSTL이 제공하는 주요 EL 함수</vt:lpstr>
      <vt:lpstr>chapter12\use_function.jsp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standby-06</cp:lastModifiedBy>
  <cp:revision>132</cp:revision>
  <dcterms:created xsi:type="dcterms:W3CDTF">2006-10-05T04:04:58Z</dcterms:created>
  <dcterms:modified xsi:type="dcterms:W3CDTF">2021-04-23T09:37:40Z</dcterms:modified>
</cp:coreProperties>
</file>