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58" r:id="rId5"/>
    <p:sldId id="267" r:id="rId6"/>
    <p:sldId id="289" r:id="rId7"/>
    <p:sldId id="286" r:id="rId8"/>
    <p:sldId id="293" r:id="rId9"/>
    <p:sldId id="280" r:id="rId10"/>
    <p:sldId id="29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A05"/>
    <a:srgbClr val="F5BC00"/>
    <a:srgbClr val="FFFFFF"/>
    <a:srgbClr val="FFDB69"/>
    <a:srgbClr val="FFC229"/>
    <a:srgbClr val="EEAA00"/>
    <a:srgbClr val="FFD875"/>
    <a:srgbClr val="FFE7AB"/>
    <a:srgbClr val="FFCD4A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1" d="100"/>
          <a:sy n="81" d="100"/>
        </p:scale>
        <p:origin x="2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A916-9779-4F52-B802-E8B40105834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E46A8-A5E8-47D8-8A42-C33BF5288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4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7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5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0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9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E46A8-A5E8-47D8-8A42-C33BF5288E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jpe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jpeg"/><Relationship Id="rId38" Type="http://schemas.openxmlformats.org/officeDocument/2006/relationships/image" Target="../media/image63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jpe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5" Type="http://schemas.openxmlformats.org/officeDocument/2006/relationships/image" Target="../media/image30.jpeg"/><Relationship Id="rId15" Type="http://schemas.openxmlformats.org/officeDocument/2006/relationships/image" Target="../media/image40.jpeg"/><Relationship Id="rId23" Type="http://schemas.openxmlformats.org/officeDocument/2006/relationships/image" Target="../media/image48.png"/><Relationship Id="rId28" Type="http://schemas.openxmlformats.org/officeDocument/2006/relationships/image" Target="../media/image53.jpe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jpeg"/><Relationship Id="rId31" Type="http://schemas.openxmlformats.org/officeDocument/2006/relationships/image" Target="../media/image56.jpe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jpeg"/><Relationship Id="rId30" Type="http://schemas.openxmlformats.org/officeDocument/2006/relationships/image" Target="../media/image55.jpg"/><Relationship Id="rId35" Type="http://schemas.openxmlformats.org/officeDocument/2006/relationships/image" Target="../media/image60.png"/><Relationship Id="rId8" Type="http://schemas.openxmlformats.org/officeDocument/2006/relationships/image" Target="../media/image33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BF77C0-03FB-42D5-A765-3A86EC0DE362}"/>
              </a:ext>
            </a:extLst>
          </p:cNvPr>
          <p:cNvSpPr/>
          <p:nvPr/>
        </p:nvSpPr>
        <p:spPr>
          <a:xfrm>
            <a:off x="5759657" y="-1"/>
            <a:ext cx="12528343" cy="10298677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75F2E9-1958-438F-B4C7-4EE26CD2B08E}"/>
              </a:ext>
            </a:extLst>
          </p:cNvPr>
          <p:cNvGrpSpPr/>
          <p:nvPr/>
        </p:nvGrpSpPr>
        <p:grpSpPr>
          <a:xfrm>
            <a:off x="7162800" y="3283478"/>
            <a:ext cx="8428571" cy="2692766"/>
            <a:chOff x="8960005" y="4016344"/>
            <a:chExt cx="8428571" cy="26927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3637" y="4016344"/>
              <a:ext cx="7514286" cy="109523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0005" y="4518634"/>
              <a:ext cx="8428571" cy="2190476"/>
            </a:xfrm>
            <a:prstGeom prst="rect">
              <a:avLst/>
            </a:prstGeom>
          </p:spPr>
        </p:pic>
      </p:grpSp>
      <p:pic>
        <p:nvPicPr>
          <p:cNvPr id="16" name="Object 12">
            <a:extLst>
              <a:ext uri="{FF2B5EF4-FFF2-40B4-BE49-F238E27FC236}">
                <a16:creationId xmlns:a16="http://schemas.microsoft.com/office/drawing/2014/main" id="{11972F8C-EB69-44D9-8144-B8EF814773D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58538" y="9259722"/>
            <a:ext cx="3333333" cy="6761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D8DDC6-DDB8-48DE-9B64-454254B60E12}"/>
              </a:ext>
            </a:extLst>
          </p:cNvPr>
          <p:cNvSpPr/>
          <p:nvPr/>
        </p:nvSpPr>
        <p:spPr>
          <a:xfrm>
            <a:off x="1" y="-11678"/>
            <a:ext cx="1295400" cy="10298677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2">
            <a:extLst>
              <a:ext uri="{FF2B5EF4-FFF2-40B4-BE49-F238E27FC236}">
                <a16:creationId xmlns:a16="http://schemas.microsoft.com/office/drawing/2014/main" id="{F176B51E-B3E7-4B68-A0C4-F2ECFB35B6CB}"/>
              </a:ext>
            </a:extLst>
          </p:cNvPr>
          <p:cNvGrpSpPr/>
          <p:nvPr/>
        </p:nvGrpSpPr>
        <p:grpSpPr>
          <a:xfrm>
            <a:off x="1342030" y="620629"/>
            <a:ext cx="3382370" cy="387085"/>
            <a:chOff x="843055" y="830296"/>
            <a:chExt cx="3008373" cy="387085"/>
          </a:xfrm>
        </p:grpSpPr>
        <p:pic>
          <p:nvPicPr>
            <p:cNvPr id="5" name="Object 38">
              <a:extLst>
                <a:ext uri="{FF2B5EF4-FFF2-40B4-BE49-F238E27FC236}">
                  <a16:creationId xmlns:a16="http://schemas.microsoft.com/office/drawing/2014/main" id="{C01DEF4B-5F40-447C-A4DA-AF6558A4F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2E0ABD-AF15-4120-BC74-C0BF2D3DAB43}"/>
              </a:ext>
            </a:extLst>
          </p:cNvPr>
          <p:cNvSpPr txBox="1"/>
          <p:nvPr/>
        </p:nvSpPr>
        <p:spPr>
          <a:xfrm>
            <a:off x="1321248" y="1007714"/>
            <a:ext cx="6146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소개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83471-0F63-42FB-ABE0-770F0596E506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8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1D7651-5DCE-4105-B789-7DF3A8146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02" y="2917397"/>
            <a:ext cx="3476055" cy="3476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6E62ED-BC6D-4071-80AD-4C71D5820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54" y="2931809"/>
            <a:ext cx="3476055" cy="347605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CACDDA4-A260-48E5-A533-04C8A6B56D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4163" y="2933780"/>
            <a:ext cx="3639837" cy="34760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9242A2-4A4D-4440-ABD4-05D26E202044}"/>
              </a:ext>
            </a:extLst>
          </p:cNvPr>
          <p:cNvSpPr txBox="1"/>
          <p:nvPr/>
        </p:nvSpPr>
        <p:spPr>
          <a:xfrm>
            <a:off x="2092653" y="6717720"/>
            <a:ext cx="228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B51E8-97D8-459A-A360-69DB743AF29D}"/>
              </a:ext>
            </a:extLst>
          </p:cNvPr>
          <p:cNvSpPr txBox="1"/>
          <p:nvPr/>
        </p:nvSpPr>
        <p:spPr>
          <a:xfrm>
            <a:off x="7391400" y="6715749"/>
            <a:ext cx="3769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송찬중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F7A5-EFCF-46D0-A8C4-AFEC200823D8}"/>
              </a:ext>
            </a:extLst>
          </p:cNvPr>
          <p:cNvSpPr txBox="1"/>
          <p:nvPr/>
        </p:nvSpPr>
        <p:spPr>
          <a:xfrm>
            <a:off x="13527303" y="6701338"/>
            <a:ext cx="395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김성준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10ACEE-F17D-494B-BA4C-A302C19818FD}"/>
              </a:ext>
            </a:extLst>
          </p:cNvPr>
          <p:cNvSpPr txBox="1"/>
          <p:nvPr/>
        </p:nvSpPr>
        <p:spPr>
          <a:xfrm>
            <a:off x="13099966" y="7992932"/>
            <a:ext cx="481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컴퓨터공학과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64030F-762A-43EB-B66D-10D5F18EF07B}"/>
              </a:ext>
            </a:extLst>
          </p:cNvPr>
          <p:cNvSpPr txBox="1"/>
          <p:nvPr/>
        </p:nvSpPr>
        <p:spPr>
          <a:xfrm>
            <a:off x="7916505" y="7992933"/>
            <a:ext cx="290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공학과 교수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C0F4B-E7D3-49A6-B556-F497A2FA4BA8}"/>
              </a:ext>
            </a:extLst>
          </p:cNvPr>
          <p:cNvSpPr txBox="1"/>
          <p:nvPr/>
        </p:nvSpPr>
        <p:spPr>
          <a:xfrm>
            <a:off x="1524000" y="7992933"/>
            <a:ext cx="363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학교에 재직중인 관리자</a:t>
            </a:r>
          </a:p>
        </p:txBody>
      </p:sp>
    </p:spTree>
    <p:extLst>
      <p:ext uri="{BB962C8B-B14F-4D97-AF65-F5344CB8AC3E}">
        <p14:creationId xmlns:p14="http://schemas.microsoft.com/office/powerpoint/2010/main" val="17123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98F33-D870-44D5-94A6-5D05E569A2BB}"/>
              </a:ext>
            </a:extLst>
          </p:cNvPr>
          <p:cNvCxnSpPr>
            <a:cxnSpLocks/>
          </p:cNvCxnSpPr>
          <p:nvPr/>
        </p:nvCxnSpPr>
        <p:spPr>
          <a:xfrm>
            <a:off x="1962956" y="732428"/>
            <a:ext cx="13639800" cy="0"/>
          </a:xfrm>
          <a:prstGeom prst="line">
            <a:avLst/>
          </a:prstGeom>
          <a:ln w="25400">
            <a:solidFill>
              <a:srgbClr val="FFC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273E28-970F-4355-A8E0-F6B462298583}"/>
              </a:ext>
            </a:extLst>
          </p:cNvPr>
          <p:cNvSpPr txBox="1"/>
          <p:nvPr/>
        </p:nvSpPr>
        <p:spPr>
          <a:xfrm>
            <a:off x="2042052" y="1148192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sz="13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C1365E-3F41-4B11-A174-FD3B35BC16CB}"/>
              </a:ext>
            </a:extLst>
          </p:cNvPr>
          <p:cNvSpPr txBox="1"/>
          <p:nvPr/>
        </p:nvSpPr>
        <p:spPr>
          <a:xfrm>
            <a:off x="2651652" y="3129392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하나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9379D4-8A95-436C-B882-BA96E7EF217B}"/>
              </a:ext>
            </a:extLst>
          </p:cNvPr>
          <p:cNvSpPr txBox="1"/>
          <p:nvPr/>
        </p:nvSpPr>
        <p:spPr>
          <a:xfrm>
            <a:off x="1833950" y="3619839"/>
            <a:ext cx="254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소개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74F48-A455-489F-9D5F-E8C826C55CD1}"/>
              </a:ext>
            </a:extLst>
          </p:cNvPr>
          <p:cNvSpPr txBox="1"/>
          <p:nvPr/>
        </p:nvSpPr>
        <p:spPr>
          <a:xfrm>
            <a:off x="5669914" y="1148192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sz="13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FE2FA7-6CDA-4A23-88E0-9898FC3A68D7}"/>
              </a:ext>
            </a:extLst>
          </p:cNvPr>
          <p:cNvSpPr txBox="1"/>
          <p:nvPr/>
        </p:nvSpPr>
        <p:spPr>
          <a:xfrm>
            <a:off x="6279514" y="3129392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두울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6D8B3D-EE2C-48F6-B56E-E71576FAA374}"/>
              </a:ext>
            </a:extLst>
          </p:cNvPr>
          <p:cNvSpPr txBox="1"/>
          <p:nvPr/>
        </p:nvSpPr>
        <p:spPr>
          <a:xfrm>
            <a:off x="5463667" y="361983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주제 소개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286D03-521B-4C7E-B074-78C7FB7018DE}"/>
              </a:ext>
            </a:extLst>
          </p:cNvPr>
          <p:cNvSpPr txBox="1"/>
          <p:nvPr/>
        </p:nvSpPr>
        <p:spPr>
          <a:xfrm>
            <a:off x="10001704" y="1159829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sz="13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FD02C3-E442-4AB1-B313-4A5745CEAE20}"/>
              </a:ext>
            </a:extLst>
          </p:cNvPr>
          <p:cNvSpPr txBox="1"/>
          <p:nvPr/>
        </p:nvSpPr>
        <p:spPr>
          <a:xfrm>
            <a:off x="10611304" y="3141029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세엣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6C273B-660B-4C6E-8B42-F7AADB17A0DC}"/>
              </a:ext>
            </a:extLst>
          </p:cNvPr>
          <p:cNvSpPr txBox="1"/>
          <p:nvPr/>
        </p:nvSpPr>
        <p:spPr>
          <a:xfrm>
            <a:off x="9353450" y="3619839"/>
            <a:ext cx="38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 선정 이유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4A642F-06AE-4DB5-A7F4-9DDBCC1FA9D2}"/>
              </a:ext>
            </a:extLst>
          </p:cNvPr>
          <p:cNvSpPr txBox="1"/>
          <p:nvPr/>
        </p:nvSpPr>
        <p:spPr>
          <a:xfrm>
            <a:off x="13716000" y="1159829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ko-KR" altLang="en-US" sz="13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8BB9D-CDF3-4E1C-AAF3-4B027A7C9530}"/>
              </a:ext>
            </a:extLst>
          </p:cNvPr>
          <p:cNvSpPr txBox="1"/>
          <p:nvPr/>
        </p:nvSpPr>
        <p:spPr>
          <a:xfrm>
            <a:off x="14325600" y="3141029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네엣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ADF9A7-A334-490E-9A88-8842E6B21752}"/>
              </a:ext>
            </a:extLst>
          </p:cNvPr>
          <p:cNvSpPr txBox="1"/>
          <p:nvPr/>
        </p:nvSpPr>
        <p:spPr>
          <a:xfrm>
            <a:off x="13563600" y="361983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설정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A900C6-F7B2-4B49-B414-AC01CE9E8438}"/>
              </a:ext>
            </a:extLst>
          </p:cNvPr>
          <p:cNvSpPr txBox="1"/>
          <p:nvPr/>
        </p:nvSpPr>
        <p:spPr>
          <a:xfrm>
            <a:off x="1940582" y="5988123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chemeClr val="bg1">
                    <a:lumMod val="50000"/>
                  </a:schemeClr>
                </a:solidFill>
              </a:rPr>
              <a:t>05</a:t>
            </a:r>
            <a:endParaRPr lang="ko-KR" altLang="en-US" sz="13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036D7C-8E96-4C4D-81B6-6703BD9B9C1E}"/>
              </a:ext>
            </a:extLst>
          </p:cNvPr>
          <p:cNvSpPr txBox="1"/>
          <p:nvPr/>
        </p:nvSpPr>
        <p:spPr>
          <a:xfrm>
            <a:off x="2550182" y="7969323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다섯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1B453E-0E7A-4BE9-B7BC-4DE5C71A0F19}"/>
              </a:ext>
            </a:extLst>
          </p:cNvPr>
          <p:cNvSpPr txBox="1"/>
          <p:nvPr/>
        </p:nvSpPr>
        <p:spPr>
          <a:xfrm>
            <a:off x="1737252" y="845977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99D366-B80A-47DC-95DA-43E066FC2560}"/>
              </a:ext>
            </a:extLst>
          </p:cNvPr>
          <p:cNvSpPr txBox="1"/>
          <p:nvPr/>
        </p:nvSpPr>
        <p:spPr>
          <a:xfrm>
            <a:off x="5568444" y="5988123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chemeClr val="bg1">
                    <a:lumMod val="50000"/>
                  </a:schemeClr>
                </a:solidFill>
              </a:rPr>
              <a:t>06	</a:t>
            </a:r>
            <a:endParaRPr lang="ko-KR" altLang="en-US" sz="13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8610AA-A92A-464C-A560-C940BD51B53F}"/>
              </a:ext>
            </a:extLst>
          </p:cNvPr>
          <p:cNvSpPr txBox="1"/>
          <p:nvPr/>
        </p:nvSpPr>
        <p:spPr>
          <a:xfrm>
            <a:off x="6178044" y="7969323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여섯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47B49-671C-4E93-AEF7-CD87020B2E3C}"/>
              </a:ext>
            </a:extLst>
          </p:cNvPr>
          <p:cNvSpPr txBox="1"/>
          <p:nvPr/>
        </p:nvSpPr>
        <p:spPr>
          <a:xfrm>
            <a:off x="4724400" y="845977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환경과 도구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5B5A9F-0B68-4D8C-B7E2-8CBE44B4A27E}"/>
              </a:ext>
            </a:extLst>
          </p:cNvPr>
          <p:cNvSpPr txBox="1"/>
          <p:nvPr/>
        </p:nvSpPr>
        <p:spPr>
          <a:xfrm>
            <a:off x="9853659" y="5939208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chemeClr val="bg1">
                    <a:lumMod val="50000"/>
                  </a:schemeClr>
                </a:solidFill>
              </a:rPr>
              <a:t>07</a:t>
            </a:r>
            <a:endParaRPr lang="ko-KR" altLang="en-US" sz="13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574444-6698-4833-A595-BFC4F03B7A77}"/>
              </a:ext>
            </a:extLst>
          </p:cNvPr>
          <p:cNvSpPr txBox="1"/>
          <p:nvPr/>
        </p:nvSpPr>
        <p:spPr>
          <a:xfrm>
            <a:off x="10463259" y="7920408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일곱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5BFE29-57A2-4532-993F-05A5CBABAA47}"/>
              </a:ext>
            </a:extLst>
          </p:cNvPr>
          <p:cNvSpPr txBox="1"/>
          <p:nvPr/>
        </p:nvSpPr>
        <p:spPr>
          <a:xfrm>
            <a:off x="9472152" y="8459770"/>
            <a:ext cx="289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테이블 설계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8E34D2-E78C-425F-8D74-BAA85E4C3D74}"/>
              </a:ext>
            </a:extLst>
          </p:cNvPr>
          <p:cNvSpPr txBox="1"/>
          <p:nvPr/>
        </p:nvSpPr>
        <p:spPr>
          <a:xfrm>
            <a:off x="13716000" y="5904472"/>
            <a:ext cx="213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>
                    <a:lumMod val="50000"/>
                  </a:schemeClr>
                </a:solidFill>
              </a:rPr>
              <a:t>08</a:t>
            </a:r>
            <a:endParaRPr lang="ko-KR" altLang="en-US" sz="13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8C4E59-787F-470B-B1BA-F8286F10F3EC}"/>
              </a:ext>
            </a:extLst>
          </p:cNvPr>
          <p:cNvSpPr txBox="1"/>
          <p:nvPr/>
        </p:nvSpPr>
        <p:spPr>
          <a:xfrm>
            <a:off x="14325600" y="7885672"/>
            <a:ext cx="137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여덟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2B7682-1273-45B8-8586-9CAAB4F32764}"/>
              </a:ext>
            </a:extLst>
          </p:cNvPr>
          <p:cNvSpPr txBox="1"/>
          <p:nvPr/>
        </p:nvSpPr>
        <p:spPr>
          <a:xfrm>
            <a:off x="12986643" y="8459770"/>
            <a:ext cx="3592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시나리오 소개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FFFEEA-0590-417C-99E7-B5C4CE3F14D4}"/>
              </a:ext>
            </a:extLst>
          </p:cNvPr>
          <p:cNvSpPr/>
          <p:nvPr/>
        </p:nvSpPr>
        <p:spPr>
          <a:xfrm>
            <a:off x="-3426" y="723900"/>
            <a:ext cx="3739342" cy="84963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8D2A33-47D8-40E9-B627-DAA9D9B5CA66}"/>
              </a:ext>
            </a:extLst>
          </p:cNvPr>
          <p:cNvSpPr/>
          <p:nvPr/>
        </p:nvSpPr>
        <p:spPr>
          <a:xfrm>
            <a:off x="3456209" y="723900"/>
            <a:ext cx="3739342" cy="84963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889325-BD7D-409C-B229-2CFB3CD139B9}"/>
              </a:ext>
            </a:extLst>
          </p:cNvPr>
          <p:cNvSpPr/>
          <p:nvPr/>
        </p:nvSpPr>
        <p:spPr>
          <a:xfrm>
            <a:off x="7069207" y="723900"/>
            <a:ext cx="3739342" cy="849630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7377CA-9B56-4F04-B9AE-C51EF27D479D}"/>
              </a:ext>
            </a:extLst>
          </p:cNvPr>
          <p:cNvSpPr/>
          <p:nvPr/>
        </p:nvSpPr>
        <p:spPr>
          <a:xfrm>
            <a:off x="10809316" y="736600"/>
            <a:ext cx="3739342" cy="8496300"/>
          </a:xfrm>
          <a:prstGeom prst="rect">
            <a:avLst/>
          </a:prstGeom>
          <a:gradFill flip="none" rotWithShape="1">
            <a:gsLst>
              <a:gs pos="0">
                <a:srgbClr val="38EA00">
                  <a:shade val="30000"/>
                  <a:satMod val="115000"/>
                </a:srgbClr>
              </a:gs>
              <a:gs pos="50000">
                <a:srgbClr val="38EA00">
                  <a:shade val="67500"/>
                  <a:satMod val="115000"/>
                </a:srgbClr>
              </a:gs>
              <a:gs pos="100000">
                <a:srgbClr val="38EA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0ABE47-7D51-4902-8D49-AB2BE30E7C51}"/>
              </a:ext>
            </a:extLst>
          </p:cNvPr>
          <p:cNvSpPr/>
          <p:nvPr/>
        </p:nvSpPr>
        <p:spPr>
          <a:xfrm>
            <a:off x="14548658" y="723900"/>
            <a:ext cx="3739342" cy="84963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4CA9B0-F2C0-4A42-BBF8-88EA66F083DF}"/>
              </a:ext>
            </a:extLst>
          </p:cNvPr>
          <p:cNvGrpSpPr/>
          <p:nvPr/>
        </p:nvGrpSpPr>
        <p:grpSpPr>
          <a:xfrm>
            <a:off x="-12700" y="3207620"/>
            <a:ext cx="3194669" cy="3104745"/>
            <a:chOff x="1524000" y="1866900"/>
            <a:chExt cx="4495495" cy="449549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71EB974-F8B5-4A45-AAFE-C7325BAF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866900"/>
              <a:ext cx="4495495" cy="44954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C01833-DC1E-4D97-A671-CC9A3EF8B791}"/>
                </a:ext>
              </a:extLst>
            </p:cNvPr>
            <p:cNvSpPr txBox="1"/>
            <p:nvPr/>
          </p:nvSpPr>
          <p:spPr>
            <a:xfrm>
              <a:off x="3200248" y="3390900"/>
              <a:ext cx="1143000" cy="751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>
                  <a:solidFill>
                    <a:schemeClr val="bg2">
                      <a:lumMod val="25000"/>
                    </a:schemeClr>
                  </a:solidFill>
                </a:rPr>
                <a:t>P L</a:t>
              </a:r>
              <a:endParaRPr lang="ko-KR" altLang="en-US" sz="36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1925C1E-4339-465B-92BF-104DF7E47E94}"/>
              </a:ext>
            </a:extLst>
          </p:cNvPr>
          <p:cNvGrpSpPr/>
          <p:nvPr/>
        </p:nvGrpSpPr>
        <p:grpSpPr>
          <a:xfrm>
            <a:off x="14923912" y="3207619"/>
            <a:ext cx="3194669" cy="3104745"/>
            <a:chOff x="1524000" y="1866900"/>
            <a:chExt cx="4495495" cy="449549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7FA37C4-A96D-4706-959B-F27B32943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866900"/>
              <a:ext cx="4495495" cy="449549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A748B2-5356-4B84-BC39-AC3F61D30731}"/>
                </a:ext>
              </a:extLst>
            </p:cNvPr>
            <p:cNvSpPr txBox="1"/>
            <p:nvPr/>
          </p:nvSpPr>
          <p:spPr>
            <a:xfrm>
              <a:off x="3212079" y="3435918"/>
              <a:ext cx="1371599" cy="751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>
                  <a:solidFill>
                    <a:schemeClr val="bg2">
                      <a:lumMod val="25000"/>
                    </a:schemeClr>
                  </a:solidFill>
                </a:rPr>
                <a:t>A A</a:t>
              </a:r>
              <a:endParaRPr lang="ko-KR" altLang="en-US" sz="36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2A7F4AD-6BC8-491D-B761-0C07DEF39434}"/>
              </a:ext>
            </a:extLst>
          </p:cNvPr>
          <p:cNvGrpSpPr/>
          <p:nvPr/>
        </p:nvGrpSpPr>
        <p:grpSpPr>
          <a:xfrm>
            <a:off x="7313541" y="3351445"/>
            <a:ext cx="3194669" cy="3104745"/>
            <a:chOff x="1524000" y="1866900"/>
            <a:chExt cx="4495495" cy="449549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68B4DD4-A0BF-4E74-AC27-8F48359F0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866900"/>
              <a:ext cx="4495495" cy="449549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D55B43-480D-4AAC-8431-818A7980B64D}"/>
                </a:ext>
              </a:extLst>
            </p:cNvPr>
            <p:cNvSpPr txBox="1"/>
            <p:nvPr/>
          </p:nvSpPr>
          <p:spPr>
            <a:xfrm>
              <a:off x="3255541" y="3440772"/>
              <a:ext cx="1371599" cy="751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>
                  <a:solidFill>
                    <a:schemeClr val="bg2">
                      <a:lumMod val="25000"/>
                    </a:schemeClr>
                  </a:solidFill>
                </a:rPr>
                <a:t>T A</a:t>
              </a:r>
              <a:endParaRPr lang="ko-KR" altLang="en-US" sz="36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E735837-01AB-401C-B7A1-D990F28A513C}"/>
              </a:ext>
            </a:extLst>
          </p:cNvPr>
          <p:cNvGrpSpPr/>
          <p:nvPr/>
        </p:nvGrpSpPr>
        <p:grpSpPr>
          <a:xfrm>
            <a:off x="3839089" y="3467101"/>
            <a:ext cx="2707097" cy="2692081"/>
            <a:chOff x="4191000" y="5143500"/>
            <a:chExt cx="3352800" cy="33528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AA5E0BA-19C4-4FE4-BB04-8C9D22783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5143500"/>
              <a:ext cx="3352800" cy="33528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F97B93-B761-4EB0-AAFF-418007FC1B57}"/>
                </a:ext>
              </a:extLst>
            </p:cNvPr>
            <p:cNvSpPr txBox="1"/>
            <p:nvPr/>
          </p:nvSpPr>
          <p:spPr>
            <a:xfrm>
              <a:off x="5376128" y="6254023"/>
              <a:ext cx="1308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2">
                      <a:lumMod val="25000"/>
                    </a:schemeClr>
                  </a:solidFill>
                </a:rPr>
                <a:t>D A</a:t>
              </a:r>
              <a:endParaRPr lang="ko-KR" alt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C2CA9C-7190-4201-8241-417B9C0292BE}"/>
              </a:ext>
            </a:extLst>
          </p:cNvPr>
          <p:cNvGrpSpPr/>
          <p:nvPr/>
        </p:nvGrpSpPr>
        <p:grpSpPr>
          <a:xfrm>
            <a:off x="11352379" y="3467100"/>
            <a:ext cx="2707097" cy="2692081"/>
            <a:chOff x="9284400" y="5303341"/>
            <a:chExt cx="3352800" cy="33528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0B74982-30E7-416B-965C-98C601FC0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4400" y="5303341"/>
              <a:ext cx="3352800" cy="33528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4DAA8-A4DD-4BC6-9351-E16A6053A8F4}"/>
                </a:ext>
              </a:extLst>
            </p:cNvPr>
            <p:cNvSpPr txBox="1"/>
            <p:nvPr/>
          </p:nvSpPr>
          <p:spPr>
            <a:xfrm>
              <a:off x="10464922" y="6435179"/>
              <a:ext cx="1308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>
                  <a:solidFill>
                    <a:schemeClr val="bg2">
                      <a:lumMod val="25000"/>
                    </a:schemeClr>
                  </a:solidFill>
                </a:rPr>
                <a:t>U A</a:t>
              </a:r>
              <a:endParaRPr lang="ko-KR" altLang="en-US" sz="36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07DD5FF-990A-407D-97B6-6FAF5F62FDF8}"/>
              </a:ext>
            </a:extLst>
          </p:cNvPr>
          <p:cNvSpPr txBox="1"/>
          <p:nvPr/>
        </p:nvSpPr>
        <p:spPr>
          <a:xfrm>
            <a:off x="363142" y="6750619"/>
            <a:ext cx="257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김선준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7DA1F9-7D8C-46BC-9433-A5F213E4EBE8}"/>
              </a:ext>
            </a:extLst>
          </p:cNvPr>
          <p:cNvSpPr txBox="1"/>
          <p:nvPr/>
        </p:nvSpPr>
        <p:spPr>
          <a:xfrm>
            <a:off x="3912968" y="6750619"/>
            <a:ext cx="257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조예슬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FEEFE-8FC4-41C5-9562-353AF86E8026}"/>
              </a:ext>
            </a:extLst>
          </p:cNvPr>
          <p:cNvSpPr txBox="1"/>
          <p:nvPr/>
        </p:nvSpPr>
        <p:spPr>
          <a:xfrm>
            <a:off x="7695482" y="6745673"/>
            <a:ext cx="257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김성준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1C2DEC-8387-485D-BC89-E9C05ECF2B94}"/>
              </a:ext>
            </a:extLst>
          </p:cNvPr>
          <p:cNvSpPr txBox="1"/>
          <p:nvPr/>
        </p:nvSpPr>
        <p:spPr>
          <a:xfrm>
            <a:off x="11458923" y="6745672"/>
            <a:ext cx="257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>
                <a:solidFill>
                  <a:schemeClr val="bg1"/>
                </a:solidFill>
              </a:rPr>
              <a:t>강문정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F1427A-CEFF-46EB-819E-A66AC86597BF}"/>
              </a:ext>
            </a:extLst>
          </p:cNvPr>
          <p:cNvSpPr txBox="1"/>
          <p:nvPr/>
        </p:nvSpPr>
        <p:spPr>
          <a:xfrm>
            <a:off x="15171288" y="6818981"/>
            <a:ext cx="257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>
                <a:solidFill>
                  <a:schemeClr val="bg1"/>
                </a:solidFill>
              </a:rPr>
              <a:t>전진원</a:t>
            </a:r>
          </a:p>
        </p:txBody>
      </p:sp>
    </p:spTree>
    <p:extLst>
      <p:ext uri="{BB962C8B-B14F-4D97-AF65-F5344CB8AC3E}">
        <p14:creationId xmlns:p14="http://schemas.microsoft.com/office/powerpoint/2010/main" val="153070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77800" y="0"/>
            <a:ext cx="5407916" cy="10327022"/>
            <a:chOff x="12114286" y="0"/>
            <a:chExt cx="6171429" cy="10327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4286" y="0"/>
              <a:ext cx="6171429" cy="1032702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789" y="7298150"/>
            <a:ext cx="2076190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7110" y="3017310"/>
            <a:ext cx="4119048" cy="6200794"/>
            <a:chOff x="824008" y="3221463"/>
            <a:chExt cx="4119048" cy="620079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4008" y="3221463"/>
              <a:ext cx="4119048" cy="6200794"/>
              <a:chOff x="824008" y="3221463"/>
              <a:chExt cx="4119048" cy="620079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4008" y="3221463"/>
                <a:ext cx="4119048" cy="620079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15476" y="3420272"/>
              <a:ext cx="3716667" cy="3716667"/>
              <a:chOff x="1015476" y="3420272"/>
              <a:chExt cx="3716667" cy="371666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15476" y="3420272"/>
                <a:ext cx="3716667" cy="3716667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5103" y="7876558"/>
            <a:ext cx="3838095" cy="6000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7123" y="1810442"/>
            <a:ext cx="4190476" cy="8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41296" y="3017310"/>
            <a:ext cx="4119048" cy="6200794"/>
            <a:chOff x="5138194" y="3221463"/>
            <a:chExt cx="4119048" cy="620079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138194" y="3221463"/>
              <a:ext cx="4119048" cy="6200794"/>
              <a:chOff x="5138194" y="3221463"/>
              <a:chExt cx="4119048" cy="620079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38194" y="3221463"/>
                <a:ext cx="4119048" cy="620079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138194" y="3221463"/>
              <a:ext cx="4119048" cy="6200794"/>
              <a:chOff x="5138194" y="3221463"/>
              <a:chExt cx="4119048" cy="620079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38194" y="3221463"/>
                <a:ext cx="4119048" cy="620079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351944" y="3458368"/>
              <a:ext cx="3716667" cy="3716667"/>
              <a:chOff x="5351944" y="3458368"/>
              <a:chExt cx="3716667" cy="37166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51944" y="3458368"/>
                <a:ext cx="3716667" cy="3716667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75979" y="7294301"/>
            <a:ext cx="2390476" cy="5523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55483" y="3017310"/>
            <a:ext cx="4119048" cy="6200794"/>
            <a:chOff x="9452381" y="3221463"/>
            <a:chExt cx="4119048" cy="620079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452381" y="3221463"/>
              <a:ext cx="4119048" cy="6200794"/>
              <a:chOff x="9452381" y="3221463"/>
              <a:chExt cx="4119048" cy="620079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52381" y="3221463"/>
                <a:ext cx="4119048" cy="620079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653571" y="3448844"/>
              <a:ext cx="3716667" cy="3716667"/>
              <a:chOff x="9653571" y="3448844"/>
              <a:chExt cx="3716667" cy="371666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53571" y="3448844"/>
                <a:ext cx="3716667" cy="3716667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90151" y="7294301"/>
            <a:ext cx="2114286" cy="55238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21248" y="620629"/>
            <a:ext cx="3008373" cy="387085"/>
            <a:chOff x="843055" y="830296"/>
            <a:chExt cx="3008373" cy="3870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61789" y="7298153"/>
            <a:ext cx="2085714" cy="54285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59293" y="7873585"/>
            <a:ext cx="2771429" cy="6000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73484" y="7873585"/>
            <a:ext cx="2723810" cy="60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A40486-0D5B-47B8-B8D3-A3CB549D0D67}"/>
              </a:ext>
            </a:extLst>
          </p:cNvPr>
          <p:cNvSpPr txBox="1"/>
          <p:nvPr/>
        </p:nvSpPr>
        <p:spPr>
          <a:xfrm>
            <a:off x="1321248" y="1004783"/>
            <a:ext cx="36586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6D2A0-14E5-4DE3-B6BE-1D2623EB2331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2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321248" y="620629"/>
            <a:ext cx="3008373" cy="387085"/>
            <a:chOff x="843055" y="830296"/>
            <a:chExt cx="3008373" cy="3870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1BFE8E9-8BC8-485D-B23C-93271BDB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7" y="2737763"/>
            <a:ext cx="5946521" cy="5581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E46127-40A8-4036-A4D0-10618FF682CA}"/>
              </a:ext>
            </a:extLst>
          </p:cNvPr>
          <p:cNvSpPr txBox="1"/>
          <p:nvPr/>
        </p:nvSpPr>
        <p:spPr>
          <a:xfrm>
            <a:off x="8181822" y="1685728"/>
            <a:ext cx="93919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인한 사상 초유의 공교육 온라인 개학으로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산업 활성화 필요성에 대한 사회적 공감대 형성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Untact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산업의 중요성이 부각되는 가운데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유례없는 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고등 및 대학의 온라인 개학은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산업에 대한 관심을 높임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C5FA4B-C516-43FD-A8C5-2A815DEAB88B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3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B9BC3-E65B-4525-AC75-DFAA1A2783AD}"/>
              </a:ext>
            </a:extLst>
          </p:cNvPr>
          <p:cNvSpPr txBox="1"/>
          <p:nvPr/>
        </p:nvSpPr>
        <p:spPr>
          <a:xfrm>
            <a:off x="9570521" y="8675423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이러닝 시장규모(매출액 기준)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7B1B8B-E206-4A07-A290-0BD9BE2ACD1C}"/>
              </a:ext>
            </a:extLst>
          </p:cNvPr>
          <p:cNvGrpSpPr/>
          <p:nvPr/>
        </p:nvGrpSpPr>
        <p:grpSpPr>
          <a:xfrm>
            <a:off x="8151145" y="3467100"/>
            <a:ext cx="9391952" cy="4876800"/>
            <a:chOff x="941254" y="2552701"/>
            <a:chExt cx="8077200" cy="4876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227A7D-ACF0-4FE0-BFB3-26679CF352D3}"/>
                </a:ext>
              </a:extLst>
            </p:cNvPr>
            <p:cNvSpPr/>
            <p:nvPr/>
          </p:nvSpPr>
          <p:spPr>
            <a:xfrm>
              <a:off x="941254" y="2552701"/>
              <a:ext cx="8077200" cy="4876800"/>
            </a:xfrm>
            <a:prstGeom prst="rect">
              <a:avLst/>
            </a:prstGeom>
            <a:solidFill>
              <a:srgbClr val="FFDB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A57DDBD-AF15-455B-8DAC-13753E4ECEB3}"/>
                </a:ext>
              </a:extLst>
            </p:cNvPr>
            <p:cNvGrpSpPr/>
            <p:nvPr/>
          </p:nvGrpSpPr>
          <p:grpSpPr>
            <a:xfrm>
              <a:off x="1254448" y="3176612"/>
              <a:ext cx="7764005" cy="3925024"/>
              <a:chOff x="1218217" y="2963311"/>
              <a:chExt cx="7764005" cy="392502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55D790A-7255-4A71-A728-6A6E4B47C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217" y="2963311"/>
                <a:ext cx="7523273" cy="355913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276BB6-6D09-4B42-9EE4-0F5742838FBB}"/>
                  </a:ext>
                </a:extLst>
              </p:cNvPr>
              <p:cNvSpPr txBox="1"/>
              <p:nvPr/>
            </p:nvSpPr>
            <p:spPr>
              <a:xfrm>
                <a:off x="5371268" y="6611336"/>
                <a:ext cx="36109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출처 : </a:t>
                </a:r>
                <a:r>
                  <a:rPr lang="ko-KR" altLang="en-US" sz="1200" dirty="0" err="1"/>
                  <a:t>각년도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이러닝산업실태조사</a:t>
                </a:r>
                <a:r>
                  <a:rPr lang="ko-KR" altLang="en-US" sz="1200" dirty="0"/>
                  <a:t>(정보통신산업진흥원)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B68A37-92B8-4D9A-AD79-1AD429D103A1}"/>
              </a:ext>
            </a:extLst>
          </p:cNvPr>
          <p:cNvSpPr txBox="1"/>
          <p:nvPr/>
        </p:nvSpPr>
        <p:spPr>
          <a:xfrm>
            <a:off x="2128909" y="867542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 강의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CAD8A-9DEF-414B-8C15-1C061F1C3C6A}"/>
              </a:ext>
            </a:extLst>
          </p:cNvPr>
          <p:cNvSpPr txBox="1"/>
          <p:nvPr/>
        </p:nvSpPr>
        <p:spPr>
          <a:xfrm>
            <a:off x="1321248" y="1061861"/>
            <a:ext cx="36586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6094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585742" y="3006002"/>
            <a:ext cx="4128725" cy="1785276"/>
            <a:chOff x="2840806" y="2570746"/>
            <a:chExt cx="3899846" cy="1785276"/>
          </a:xfrm>
        </p:grpSpPr>
        <p:sp>
          <p:nvSpPr>
            <p:cNvPr id="50" name="사각형: 둥근 모서리 60">
              <a:extLst>
                <a:ext uri="{FF2B5EF4-FFF2-40B4-BE49-F238E27FC236}">
                  <a16:creationId xmlns:a16="http://schemas.microsoft.com/office/drawing/2014/main" id="{E82A53E2-75B8-42EF-93F5-87C08E61A1B9}"/>
                </a:ext>
              </a:extLst>
            </p:cNvPr>
            <p:cNvSpPr/>
            <p:nvPr/>
          </p:nvSpPr>
          <p:spPr>
            <a:xfrm>
              <a:off x="2953278" y="2570746"/>
              <a:ext cx="3710504" cy="1785276"/>
            </a:xfrm>
            <a:prstGeom prst="roundRect">
              <a:avLst/>
            </a:prstGeom>
            <a:noFill/>
            <a:ln w="76200">
              <a:solidFill>
                <a:srgbClr val="951A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EFA8C3-D9C1-4966-BA93-DC4C5529DEE0}"/>
                </a:ext>
              </a:extLst>
            </p:cNvPr>
            <p:cNvSpPr txBox="1"/>
            <p:nvPr/>
          </p:nvSpPr>
          <p:spPr>
            <a:xfrm>
              <a:off x="2840806" y="2890052"/>
              <a:ext cx="38998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학생 </a:t>
              </a:r>
              <a:r>
                <a:rPr lang="en-US" altLang="ko-KR" sz="4000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교수</a:t>
              </a:r>
              <a:r>
                <a:rPr lang="en-US" altLang="ko-KR" sz="4000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학과</a:t>
              </a:r>
              <a:br>
                <a:rPr lang="en-US" altLang="ko-KR" sz="4000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 관리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A233E4-5EB1-4FE6-9D02-C3D1A5EB26F1}"/>
              </a:ext>
            </a:extLst>
          </p:cNvPr>
          <p:cNvGrpSpPr/>
          <p:nvPr/>
        </p:nvGrpSpPr>
        <p:grpSpPr>
          <a:xfrm>
            <a:off x="3473218" y="2552700"/>
            <a:ext cx="2467372" cy="707886"/>
            <a:chOff x="723900" y="2364990"/>
            <a:chExt cx="2467372" cy="7078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019A54-C387-4C1C-91AF-8B38765050A7}"/>
                </a:ext>
              </a:extLst>
            </p:cNvPr>
            <p:cNvSpPr/>
            <p:nvPr/>
          </p:nvSpPr>
          <p:spPr>
            <a:xfrm>
              <a:off x="1066800" y="2364990"/>
              <a:ext cx="1828800" cy="707886"/>
            </a:xfrm>
            <a:prstGeom prst="rect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DEB7BF-1041-4CAA-A731-C435E30840F5}"/>
                </a:ext>
              </a:extLst>
            </p:cNvPr>
            <p:cNvSpPr/>
            <p:nvPr/>
          </p:nvSpPr>
          <p:spPr>
            <a:xfrm>
              <a:off x="723900" y="2364990"/>
              <a:ext cx="685800" cy="707886"/>
            </a:xfrm>
            <a:prstGeom prst="ellipse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8FC82B-998E-40A6-8844-9D006F1D1426}"/>
                </a:ext>
              </a:extLst>
            </p:cNvPr>
            <p:cNvSpPr/>
            <p:nvPr/>
          </p:nvSpPr>
          <p:spPr>
            <a:xfrm>
              <a:off x="2505472" y="2364990"/>
              <a:ext cx="685800" cy="707886"/>
            </a:xfrm>
            <a:prstGeom prst="ellipse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4596416" y="4781352"/>
            <a:ext cx="1" cy="2577165"/>
          </a:xfrm>
          <a:prstGeom prst="line">
            <a:avLst/>
          </a:prstGeom>
          <a:ln w="57150">
            <a:solidFill>
              <a:srgbClr val="951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2" name="그룹 1012"/>
          <p:cNvGrpSpPr/>
          <p:nvPr/>
        </p:nvGrpSpPr>
        <p:grpSpPr>
          <a:xfrm>
            <a:off x="1321248" y="620629"/>
            <a:ext cx="3008373" cy="387085"/>
            <a:chOff x="843055" y="830296"/>
            <a:chExt cx="3008373" cy="3870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A40486-0D5B-47B8-B8D3-A3CB549D0D67}"/>
              </a:ext>
            </a:extLst>
          </p:cNvPr>
          <p:cNvSpPr txBox="1"/>
          <p:nvPr/>
        </p:nvSpPr>
        <p:spPr>
          <a:xfrm>
            <a:off x="1391522" y="1007714"/>
            <a:ext cx="36586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6D2A0-14E5-4DE3-B6BE-1D2623EB2331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4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AB486-78C2-4795-B8C8-9DC3537EEF3C}"/>
              </a:ext>
            </a:extLst>
          </p:cNvPr>
          <p:cNvSpPr txBox="1"/>
          <p:nvPr/>
        </p:nvSpPr>
        <p:spPr>
          <a:xfrm>
            <a:off x="3088220" y="6668789"/>
            <a:ext cx="67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/>
                </a:solidFill>
              </a:rPr>
              <a:t>04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02929" y="7368549"/>
            <a:ext cx="4576056" cy="1785276"/>
            <a:chOff x="2642183" y="2570746"/>
            <a:chExt cx="4322379" cy="17852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82A53E2-75B8-42EF-93F5-87C08E61A1B9}"/>
                </a:ext>
              </a:extLst>
            </p:cNvPr>
            <p:cNvSpPr/>
            <p:nvPr/>
          </p:nvSpPr>
          <p:spPr>
            <a:xfrm>
              <a:off x="2953278" y="2570746"/>
              <a:ext cx="3710504" cy="1785276"/>
            </a:xfrm>
            <a:prstGeom prst="roundRect">
              <a:avLst/>
            </a:prstGeom>
            <a:noFill/>
            <a:ln w="76200">
              <a:solidFill>
                <a:srgbClr val="951A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EFA8C3-D9C1-4966-BA93-DC4C5529DEE0}"/>
                </a:ext>
              </a:extLst>
            </p:cNvPr>
            <p:cNvSpPr txBox="1"/>
            <p:nvPr/>
          </p:nvSpPr>
          <p:spPr>
            <a:xfrm>
              <a:off x="2642183" y="2825416"/>
              <a:ext cx="43223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등록 </a:t>
              </a:r>
              <a:r>
                <a:rPr lang="en-US" altLang="ko-KR" sz="4000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 장학</a:t>
              </a:r>
              <a:endParaRPr lang="en-US" altLang="ko-KR" sz="4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관리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685970" y="5194693"/>
            <a:ext cx="3928271" cy="1785276"/>
            <a:chOff x="2953278" y="2570746"/>
            <a:chExt cx="3710504" cy="1785276"/>
          </a:xfrm>
        </p:grpSpPr>
        <p:sp>
          <p:nvSpPr>
            <p:cNvPr id="57" name="사각형: 둥근 모서리 60">
              <a:extLst>
                <a:ext uri="{FF2B5EF4-FFF2-40B4-BE49-F238E27FC236}">
                  <a16:creationId xmlns:a16="http://schemas.microsoft.com/office/drawing/2014/main" id="{E82A53E2-75B8-42EF-93F5-87C08E61A1B9}"/>
                </a:ext>
              </a:extLst>
            </p:cNvPr>
            <p:cNvSpPr/>
            <p:nvPr/>
          </p:nvSpPr>
          <p:spPr>
            <a:xfrm>
              <a:off x="2953278" y="2570746"/>
              <a:ext cx="3710504" cy="178527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951A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EFA8C3-D9C1-4966-BA93-DC4C5529DEE0}"/>
                </a:ext>
              </a:extLst>
            </p:cNvPr>
            <p:cNvSpPr txBox="1"/>
            <p:nvPr/>
          </p:nvSpPr>
          <p:spPr>
            <a:xfrm>
              <a:off x="3391780" y="3072254"/>
              <a:ext cx="2800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교무 관리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42628" y="5194693"/>
            <a:ext cx="8261495" cy="1785276"/>
            <a:chOff x="2953278" y="2570746"/>
            <a:chExt cx="3710504" cy="1785276"/>
          </a:xfrm>
        </p:grpSpPr>
        <p:sp>
          <p:nvSpPr>
            <p:cNvPr id="69" name="사각형: 둥근 모서리 60">
              <a:extLst>
                <a:ext uri="{FF2B5EF4-FFF2-40B4-BE49-F238E27FC236}">
                  <a16:creationId xmlns:a16="http://schemas.microsoft.com/office/drawing/2014/main" id="{E82A53E2-75B8-42EF-93F5-87C08E61A1B9}"/>
                </a:ext>
              </a:extLst>
            </p:cNvPr>
            <p:cNvSpPr/>
            <p:nvPr/>
          </p:nvSpPr>
          <p:spPr>
            <a:xfrm>
              <a:off x="2953278" y="2570746"/>
              <a:ext cx="3710504" cy="1785276"/>
            </a:xfrm>
            <a:prstGeom prst="roundRect">
              <a:avLst/>
            </a:prstGeom>
            <a:noFill/>
            <a:ln w="76200">
              <a:solidFill>
                <a:srgbClr val="951A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EFA8C3-D9C1-4966-BA93-DC4C5529DEE0}"/>
                </a:ext>
              </a:extLst>
            </p:cNvPr>
            <p:cNvSpPr txBox="1"/>
            <p:nvPr/>
          </p:nvSpPr>
          <p:spPr>
            <a:xfrm>
              <a:off x="4248197" y="3092045"/>
              <a:ext cx="11206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학습활동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723578" y="2991419"/>
            <a:ext cx="8261495" cy="1785276"/>
            <a:chOff x="2953278" y="2570746"/>
            <a:chExt cx="3710504" cy="1785276"/>
          </a:xfrm>
        </p:grpSpPr>
        <p:sp>
          <p:nvSpPr>
            <p:cNvPr id="78" name="사각형: 둥근 모서리 60">
              <a:extLst>
                <a:ext uri="{FF2B5EF4-FFF2-40B4-BE49-F238E27FC236}">
                  <a16:creationId xmlns:a16="http://schemas.microsoft.com/office/drawing/2014/main" id="{E82A53E2-75B8-42EF-93F5-87C08E61A1B9}"/>
                </a:ext>
              </a:extLst>
            </p:cNvPr>
            <p:cNvSpPr/>
            <p:nvPr/>
          </p:nvSpPr>
          <p:spPr>
            <a:xfrm>
              <a:off x="2953278" y="2570746"/>
              <a:ext cx="3710504" cy="1785276"/>
            </a:xfrm>
            <a:prstGeom prst="roundRect">
              <a:avLst/>
            </a:prstGeom>
            <a:noFill/>
            <a:ln w="76200">
              <a:solidFill>
                <a:srgbClr val="951A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EFA8C3-D9C1-4966-BA93-DC4C5529DEE0}"/>
                </a:ext>
              </a:extLst>
            </p:cNvPr>
            <p:cNvSpPr txBox="1"/>
            <p:nvPr/>
          </p:nvSpPr>
          <p:spPr>
            <a:xfrm>
              <a:off x="4256188" y="3185402"/>
              <a:ext cx="11206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2">
                      <a:lumMod val="25000"/>
                    </a:schemeClr>
                  </a:solidFill>
                </a:rPr>
                <a:t>학사관리</a:t>
              </a:r>
              <a:endParaRPr lang="ko-KR" altLang="en-US" sz="4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81" name="사각형: 둥근 모서리 60">
            <a:extLst>
              <a:ext uri="{FF2B5EF4-FFF2-40B4-BE49-F238E27FC236}">
                <a16:creationId xmlns:a16="http://schemas.microsoft.com/office/drawing/2014/main" id="{E82A53E2-75B8-42EF-93F5-87C08E61A1B9}"/>
              </a:ext>
            </a:extLst>
          </p:cNvPr>
          <p:cNvSpPr/>
          <p:nvPr/>
        </p:nvSpPr>
        <p:spPr>
          <a:xfrm>
            <a:off x="7723576" y="7387132"/>
            <a:ext cx="3918097" cy="1785276"/>
          </a:xfrm>
          <a:prstGeom prst="roundRect">
            <a:avLst/>
          </a:prstGeom>
          <a:noFill/>
          <a:ln w="76200">
            <a:solidFill>
              <a:srgbClr val="951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60">
            <a:extLst>
              <a:ext uri="{FF2B5EF4-FFF2-40B4-BE49-F238E27FC236}">
                <a16:creationId xmlns:a16="http://schemas.microsoft.com/office/drawing/2014/main" id="{E82A53E2-75B8-42EF-93F5-87C08E61A1B9}"/>
              </a:ext>
            </a:extLst>
          </p:cNvPr>
          <p:cNvSpPr/>
          <p:nvPr/>
        </p:nvSpPr>
        <p:spPr>
          <a:xfrm>
            <a:off x="12066974" y="7369848"/>
            <a:ext cx="3918097" cy="1785276"/>
          </a:xfrm>
          <a:prstGeom prst="roundRect">
            <a:avLst/>
          </a:prstGeom>
          <a:noFill/>
          <a:ln w="76200">
            <a:solidFill>
              <a:srgbClr val="951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>
            <a:off x="11694367" y="4771321"/>
            <a:ext cx="0" cy="423372"/>
          </a:xfrm>
          <a:prstGeom prst="line">
            <a:avLst/>
          </a:prstGeom>
          <a:ln w="57150">
            <a:solidFill>
              <a:srgbClr val="951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682624" y="6945177"/>
            <a:ext cx="0" cy="423372"/>
          </a:xfrm>
          <a:prstGeom prst="line">
            <a:avLst/>
          </a:prstGeom>
          <a:ln w="57150">
            <a:solidFill>
              <a:srgbClr val="951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3963470" y="6980323"/>
            <a:ext cx="0" cy="423372"/>
          </a:xfrm>
          <a:prstGeom prst="line">
            <a:avLst/>
          </a:prstGeom>
          <a:ln w="57150">
            <a:solidFill>
              <a:srgbClr val="951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AEFA8C3-D9C1-4966-BA93-DC4C5529DEE0}"/>
              </a:ext>
            </a:extLst>
          </p:cNvPr>
          <p:cNvSpPr txBox="1"/>
          <p:nvPr/>
        </p:nvSpPr>
        <p:spPr>
          <a:xfrm>
            <a:off x="7932669" y="7623219"/>
            <a:ext cx="3489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</a:rPr>
              <a:t>성적 </a:t>
            </a:r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</a:rPr>
              <a:t>출결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</a:rPr>
              <a:t>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EFA8C3-D9C1-4966-BA93-DC4C5529DEE0}"/>
              </a:ext>
            </a:extLst>
          </p:cNvPr>
          <p:cNvSpPr txBox="1"/>
          <p:nvPr/>
        </p:nvSpPr>
        <p:spPr>
          <a:xfrm>
            <a:off x="12733853" y="7903261"/>
            <a:ext cx="249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</a:rPr>
              <a:t>수강신청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8775336-F3DB-4DBD-8E3E-2036691B3370}"/>
              </a:ext>
            </a:extLst>
          </p:cNvPr>
          <p:cNvGrpSpPr/>
          <p:nvPr/>
        </p:nvGrpSpPr>
        <p:grpSpPr>
          <a:xfrm>
            <a:off x="8473782" y="2581976"/>
            <a:ext cx="2467372" cy="707886"/>
            <a:chOff x="723900" y="2364990"/>
            <a:chExt cx="2467372" cy="7078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884033-9330-46B8-8789-8F7D6428A83B}"/>
                </a:ext>
              </a:extLst>
            </p:cNvPr>
            <p:cNvSpPr/>
            <p:nvPr/>
          </p:nvSpPr>
          <p:spPr>
            <a:xfrm>
              <a:off x="1066800" y="2364990"/>
              <a:ext cx="1828800" cy="707886"/>
            </a:xfrm>
            <a:prstGeom prst="rect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DB5346A-7D13-40FA-B0F6-8C44DBCB6D8B}"/>
                </a:ext>
              </a:extLst>
            </p:cNvPr>
            <p:cNvSpPr/>
            <p:nvPr/>
          </p:nvSpPr>
          <p:spPr>
            <a:xfrm>
              <a:off x="723900" y="2364990"/>
              <a:ext cx="685800" cy="707886"/>
            </a:xfrm>
            <a:prstGeom prst="ellipse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A77E955-9A44-4BC5-9755-37378C12C1E8}"/>
                </a:ext>
              </a:extLst>
            </p:cNvPr>
            <p:cNvSpPr/>
            <p:nvPr/>
          </p:nvSpPr>
          <p:spPr>
            <a:xfrm>
              <a:off x="2505472" y="2364990"/>
              <a:ext cx="685800" cy="707886"/>
            </a:xfrm>
            <a:prstGeom prst="ellipse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6DF11E0-E658-478D-BA2A-2E808A71EF71}"/>
              </a:ext>
            </a:extLst>
          </p:cNvPr>
          <p:cNvGrpSpPr/>
          <p:nvPr/>
        </p:nvGrpSpPr>
        <p:grpSpPr>
          <a:xfrm>
            <a:off x="12724142" y="2552700"/>
            <a:ext cx="2467372" cy="707886"/>
            <a:chOff x="723900" y="2364990"/>
            <a:chExt cx="2467372" cy="70788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09BC1FE-2D9C-470F-A058-C0AACEE97E83}"/>
                </a:ext>
              </a:extLst>
            </p:cNvPr>
            <p:cNvSpPr/>
            <p:nvPr/>
          </p:nvSpPr>
          <p:spPr>
            <a:xfrm>
              <a:off x="1066800" y="2364990"/>
              <a:ext cx="1828800" cy="707886"/>
            </a:xfrm>
            <a:prstGeom prst="rect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09B5C07-8C45-4442-A4A7-9960EE11B0D9}"/>
                </a:ext>
              </a:extLst>
            </p:cNvPr>
            <p:cNvSpPr/>
            <p:nvPr/>
          </p:nvSpPr>
          <p:spPr>
            <a:xfrm>
              <a:off x="723900" y="2364990"/>
              <a:ext cx="685800" cy="707886"/>
            </a:xfrm>
            <a:prstGeom prst="ellipse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B5DD5E6-A88A-4A50-916A-F653C87F4397}"/>
                </a:ext>
              </a:extLst>
            </p:cNvPr>
            <p:cNvSpPr/>
            <p:nvPr/>
          </p:nvSpPr>
          <p:spPr>
            <a:xfrm>
              <a:off x="2505472" y="2364990"/>
              <a:ext cx="685800" cy="707886"/>
            </a:xfrm>
            <a:prstGeom prst="ellipse">
              <a:avLst/>
            </a:prstGeom>
            <a:solidFill>
              <a:srgbClr val="951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FB76389-E245-45D0-B6FC-50BFDB60EAD2}"/>
              </a:ext>
            </a:extLst>
          </p:cNvPr>
          <p:cNvSpPr txBox="1"/>
          <p:nvPr/>
        </p:nvSpPr>
        <p:spPr>
          <a:xfrm>
            <a:off x="9047001" y="2655837"/>
            <a:ext cx="1260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2"/>
                </a:solidFill>
              </a:rPr>
              <a:t>교수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370271-361C-43ED-ABF6-F60BEC6C6361}"/>
              </a:ext>
            </a:extLst>
          </p:cNvPr>
          <p:cNvSpPr txBox="1"/>
          <p:nvPr/>
        </p:nvSpPr>
        <p:spPr>
          <a:xfrm>
            <a:off x="3826840" y="2617422"/>
            <a:ext cx="161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2"/>
                </a:solidFill>
              </a:rPr>
              <a:t>관리자</a:t>
            </a:r>
            <a:endParaRPr lang="ko-KR" altLang="en-US" sz="3200" b="1" dirty="0">
              <a:solidFill>
                <a:schemeClr val="bg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46DB03-E3E2-4183-9A42-8BC60B0F119D}"/>
              </a:ext>
            </a:extLst>
          </p:cNvPr>
          <p:cNvSpPr txBox="1"/>
          <p:nvPr/>
        </p:nvSpPr>
        <p:spPr>
          <a:xfrm>
            <a:off x="13293564" y="2633207"/>
            <a:ext cx="1260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2"/>
                </a:solidFill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33000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1012">
            <a:extLst>
              <a:ext uri="{FF2B5EF4-FFF2-40B4-BE49-F238E27FC236}">
                <a16:creationId xmlns:a16="http://schemas.microsoft.com/office/drawing/2014/main" id="{1BD00D16-A11E-4A40-8FE6-4292F8C7518E}"/>
              </a:ext>
            </a:extLst>
          </p:cNvPr>
          <p:cNvGrpSpPr/>
          <p:nvPr/>
        </p:nvGrpSpPr>
        <p:grpSpPr>
          <a:xfrm>
            <a:off x="1367123" y="619529"/>
            <a:ext cx="2438400" cy="310885"/>
            <a:chOff x="843055" y="830296"/>
            <a:chExt cx="3008373" cy="387085"/>
          </a:xfrm>
        </p:grpSpPr>
        <p:pic>
          <p:nvPicPr>
            <p:cNvPr id="44" name="Object 38">
              <a:extLst>
                <a:ext uri="{FF2B5EF4-FFF2-40B4-BE49-F238E27FC236}">
                  <a16:creationId xmlns:a16="http://schemas.microsoft.com/office/drawing/2014/main" id="{CC21037A-3245-4437-94A1-AC8C27BFF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13E9B2D-6811-44AF-8902-8B86F97B61BA}"/>
              </a:ext>
            </a:extLst>
          </p:cNvPr>
          <p:cNvSpPr txBox="1"/>
          <p:nvPr/>
        </p:nvSpPr>
        <p:spPr>
          <a:xfrm>
            <a:off x="1367122" y="930414"/>
            <a:ext cx="243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BCD7B-A094-47B5-AFA2-363B5808CC98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5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5AF8A-37A2-4691-A71B-0CD8B73E0450}"/>
              </a:ext>
            </a:extLst>
          </p:cNvPr>
          <p:cNvGrpSpPr/>
          <p:nvPr/>
        </p:nvGrpSpPr>
        <p:grpSpPr>
          <a:xfrm>
            <a:off x="92491" y="2977567"/>
            <a:ext cx="5715000" cy="4896547"/>
            <a:chOff x="4419599" y="419100"/>
            <a:chExt cx="13462897" cy="9525000"/>
          </a:xfrm>
        </p:grpSpPr>
        <p:pic>
          <p:nvPicPr>
            <p:cNvPr id="1026" name="Picture 2" descr="2021년 달력 프린트 파일 전체 다운로드 공유 : 네이버 블로그">
              <a:extLst>
                <a:ext uri="{FF2B5EF4-FFF2-40B4-BE49-F238E27FC236}">
                  <a16:creationId xmlns:a16="http://schemas.microsoft.com/office/drawing/2014/main" id="{E2852477-D101-495C-BA63-777F02743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599" y="419100"/>
              <a:ext cx="13462897" cy="952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35D4A8FE-7580-4052-AA9A-19E22781CA5B}"/>
                </a:ext>
              </a:extLst>
            </p:cNvPr>
            <p:cNvSpPr/>
            <p:nvPr/>
          </p:nvSpPr>
          <p:spPr>
            <a:xfrm>
              <a:off x="7086600" y="5753100"/>
              <a:ext cx="8153400" cy="402266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주제 선정</a:t>
              </a: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6931444B-0855-425A-9888-72BB2234B98F}"/>
                </a:ext>
              </a:extLst>
            </p:cNvPr>
            <p:cNvSpPr/>
            <p:nvPr/>
          </p:nvSpPr>
          <p:spPr>
            <a:xfrm>
              <a:off x="15621000" y="5753100"/>
              <a:ext cx="1359346" cy="402266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01BE356A-9558-4626-BAD9-39C5B8045000}"/>
                </a:ext>
              </a:extLst>
            </p:cNvPr>
            <p:cNvSpPr/>
            <p:nvPr/>
          </p:nvSpPr>
          <p:spPr>
            <a:xfrm>
              <a:off x="7086600" y="8578702"/>
              <a:ext cx="9900834" cy="381000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개발기간</a:t>
              </a: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84CDF756-765D-4D33-B838-75EEB66D8560}"/>
                </a:ext>
              </a:extLst>
            </p:cNvPr>
            <p:cNvSpPr/>
            <p:nvPr/>
          </p:nvSpPr>
          <p:spPr>
            <a:xfrm>
              <a:off x="5321747" y="8579588"/>
              <a:ext cx="1307653" cy="381000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76664200-8846-4909-B8F2-6BE15722D643}"/>
                </a:ext>
              </a:extLst>
            </p:cNvPr>
            <p:cNvSpPr/>
            <p:nvPr/>
          </p:nvSpPr>
          <p:spPr>
            <a:xfrm>
              <a:off x="5321747" y="7176977"/>
              <a:ext cx="11658599" cy="381000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산출물 기간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647AC5-AC37-481F-A006-C07710364568}"/>
              </a:ext>
            </a:extLst>
          </p:cNvPr>
          <p:cNvGrpSpPr/>
          <p:nvPr/>
        </p:nvGrpSpPr>
        <p:grpSpPr>
          <a:xfrm>
            <a:off x="5627339" y="2886000"/>
            <a:ext cx="6717008" cy="5079679"/>
            <a:chOff x="4419599" y="419100"/>
            <a:chExt cx="13462897" cy="9524999"/>
          </a:xfrm>
        </p:grpSpPr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0ACF9188-0EB5-4C44-870A-4A5F29599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19599" y="419100"/>
              <a:ext cx="13462897" cy="952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화살표: 갈매기형 수장 72">
              <a:extLst>
                <a:ext uri="{FF2B5EF4-FFF2-40B4-BE49-F238E27FC236}">
                  <a16:creationId xmlns:a16="http://schemas.microsoft.com/office/drawing/2014/main" id="{3EF6F9C8-EB8F-4779-B18E-6FCE9C3DB0B3}"/>
                </a:ext>
              </a:extLst>
            </p:cNvPr>
            <p:cNvSpPr/>
            <p:nvPr/>
          </p:nvSpPr>
          <p:spPr>
            <a:xfrm>
              <a:off x="7086600" y="2943451"/>
              <a:ext cx="9900834" cy="381000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74" name="화살표: 갈매기형 수장 73">
              <a:extLst>
                <a:ext uri="{FF2B5EF4-FFF2-40B4-BE49-F238E27FC236}">
                  <a16:creationId xmlns:a16="http://schemas.microsoft.com/office/drawing/2014/main" id="{5E1C86F8-D3AB-4469-B3FE-0BAA2E86DB12}"/>
                </a:ext>
              </a:extLst>
            </p:cNvPr>
            <p:cNvSpPr/>
            <p:nvPr/>
          </p:nvSpPr>
          <p:spPr>
            <a:xfrm>
              <a:off x="5353645" y="4265425"/>
              <a:ext cx="11658599" cy="420875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75" name="화살표: 갈매기형 수장 74">
              <a:extLst>
                <a:ext uri="{FF2B5EF4-FFF2-40B4-BE49-F238E27FC236}">
                  <a16:creationId xmlns:a16="http://schemas.microsoft.com/office/drawing/2014/main" id="{4D76DF2D-379A-435F-87E3-19A23A310B70}"/>
                </a:ext>
              </a:extLst>
            </p:cNvPr>
            <p:cNvSpPr/>
            <p:nvPr/>
          </p:nvSpPr>
          <p:spPr>
            <a:xfrm>
              <a:off x="5353645" y="5742913"/>
              <a:ext cx="11658599" cy="420875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40E67621-F317-4364-A5E2-5EF83ADA4FFB}"/>
                </a:ext>
              </a:extLst>
            </p:cNvPr>
            <p:cNvSpPr/>
            <p:nvPr/>
          </p:nvSpPr>
          <p:spPr>
            <a:xfrm>
              <a:off x="5353645" y="7210211"/>
              <a:ext cx="11658599" cy="420875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77" name="화살표: 갈매기형 수장 76">
              <a:extLst>
                <a:ext uri="{FF2B5EF4-FFF2-40B4-BE49-F238E27FC236}">
                  <a16:creationId xmlns:a16="http://schemas.microsoft.com/office/drawing/2014/main" id="{BCDA99E2-5314-408A-8643-E9F44976B790}"/>
                </a:ext>
              </a:extLst>
            </p:cNvPr>
            <p:cNvSpPr/>
            <p:nvPr/>
          </p:nvSpPr>
          <p:spPr>
            <a:xfrm>
              <a:off x="5353645" y="8532625"/>
              <a:ext cx="1275755" cy="420875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592886C-11C2-4567-8FB4-F766AF275D5C}"/>
              </a:ext>
            </a:extLst>
          </p:cNvPr>
          <p:cNvGrpSpPr/>
          <p:nvPr/>
        </p:nvGrpSpPr>
        <p:grpSpPr>
          <a:xfrm>
            <a:off x="12294324" y="2977567"/>
            <a:ext cx="5945652" cy="5079678"/>
            <a:chOff x="4419599" y="419100"/>
            <a:chExt cx="13462896" cy="9524999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B8179591-9830-46D1-A53A-33AF2F8A0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19599" y="419100"/>
              <a:ext cx="13462896" cy="952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화살표: 갈매기형 수장 84">
              <a:extLst>
                <a:ext uri="{FF2B5EF4-FFF2-40B4-BE49-F238E27FC236}">
                  <a16:creationId xmlns:a16="http://schemas.microsoft.com/office/drawing/2014/main" id="{2B50C68D-5ED6-4D6A-A88A-CD73324694BA}"/>
                </a:ext>
              </a:extLst>
            </p:cNvPr>
            <p:cNvSpPr/>
            <p:nvPr/>
          </p:nvSpPr>
          <p:spPr>
            <a:xfrm>
              <a:off x="7086600" y="2943451"/>
              <a:ext cx="9900834" cy="381000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7C87B419-BF5F-4E5B-93BF-1A15C6C0082C}"/>
                </a:ext>
              </a:extLst>
            </p:cNvPr>
            <p:cNvSpPr/>
            <p:nvPr/>
          </p:nvSpPr>
          <p:spPr>
            <a:xfrm>
              <a:off x="5375377" y="4343198"/>
              <a:ext cx="8112023" cy="381000"/>
            </a:xfrm>
            <a:prstGeom prst="chevron">
              <a:avLst/>
            </a:prstGeom>
            <a:solidFill>
              <a:srgbClr val="9933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테스트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2025B970-32D0-4F8E-97F0-D4D24F90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6411" y="4012855"/>
              <a:ext cx="914095" cy="91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57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12">
            <a:extLst>
              <a:ext uri="{FF2B5EF4-FFF2-40B4-BE49-F238E27FC236}">
                <a16:creationId xmlns:a16="http://schemas.microsoft.com/office/drawing/2014/main" id="{196B5C9A-BD34-4655-8C58-6DACF96B0FB9}"/>
              </a:ext>
            </a:extLst>
          </p:cNvPr>
          <p:cNvGrpSpPr/>
          <p:nvPr/>
        </p:nvGrpSpPr>
        <p:grpSpPr>
          <a:xfrm>
            <a:off x="1321248" y="620629"/>
            <a:ext cx="4088952" cy="387085"/>
            <a:chOff x="843055" y="830296"/>
            <a:chExt cx="3008373" cy="387085"/>
          </a:xfrm>
        </p:grpSpPr>
        <p:pic>
          <p:nvPicPr>
            <p:cNvPr id="21" name="Object 38">
              <a:extLst>
                <a:ext uri="{FF2B5EF4-FFF2-40B4-BE49-F238E27FC236}">
                  <a16:creationId xmlns:a16="http://schemas.microsoft.com/office/drawing/2014/main" id="{D923E663-072D-40DE-BF66-BDDAF095F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B1217BE-13AE-4CF8-AE6E-F7F6035CE9B9}"/>
              </a:ext>
            </a:extLst>
          </p:cNvPr>
          <p:cNvSpPr txBox="1"/>
          <p:nvPr/>
        </p:nvSpPr>
        <p:spPr>
          <a:xfrm>
            <a:off x="1321248" y="1007714"/>
            <a:ext cx="4241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환경과 도구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CF400-9125-4786-BB54-8A624BA383B0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6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58AE970-1C16-48BC-B887-52B4D60A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14409"/>
              </p:ext>
            </p:extLst>
          </p:nvPr>
        </p:nvGraphicFramePr>
        <p:xfrm>
          <a:off x="304800" y="1790700"/>
          <a:ext cx="17678400" cy="851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96019333"/>
                    </a:ext>
                  </a:extLst>
                </a:gridCol>
                <a:gridCol w="16002000">
                  <a:extLst>
                    <a:ext uri="{9D8B030D-6E8A-4147-A177-3AD203B41FA5}">
                      <a16:colId xmlns:a16="http://schemas.microsoft.com/office/drawing/2014/main" val="3518116609"/>
                    </a:ext>
                  </a:extLst>
                </a:gridCol>
              </a:tblGrid>
              <a:tr h="159258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sz="2000" b="1" dirty="0"/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77479"/>
                  </a:ext>
                </a:extLst>
              </a:tr>
              <a:tr h="145542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3690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라이브러리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API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65635"/>
                  </a:ext>
                </a:extLst>
              </a:tr>
              <a:tr h="159258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협업 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1414"/>
                  </a:ext>
                </a:extLst>
              </a:tr>
              <a:tr h="159258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개발 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1731"/>
                  </a:ext>
                </a:extLst>
              </a:tr>
            </a:tbl>
          </a:graphicData>
        </a:graphic>
      </p:graphicFrame>
      <p:pic>
        <p:nvPicPr>
          <p:cNvPr id="29" name="Picture 2" descr="Java] 변수(variable), 자료형 - Onsil's blog">
            <a:extLst>
              <a:ext uri="{FF2B5EF4-FFF2-40B4-BE49-F238E27FC236}">
                <a16:creationId xmlns:a16="http://schemas.microsoft.com/office/drawing/2014/main" id="{409240FC-3C9C-4918-80FF-AC03BEE8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95899"/>
            <a:ext cx="1191982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JSP getParameter() 와 getAttribute() 의 차이점">
            <a:extLst>
              <a:ext uri="{FF2B5EF4-FFF2-40B4-BE49-F238E27FC236}">
                <a16:creationId xmlns:a16="http://schemas.microsoft.com/office/drawing/2014/main" id="{50802740-7C87-46CC-BCD5-905E5495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97" y="2082098"/>
            <a:ext cx="1371600" cy="85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ML5 - Wikipedia">
            <a:extLst>
              <a:ext uri="{FF2B5EF4-FFF2-40B4-BE49-F238E27FC236}">
                <a16:creationId xmlns:a16="http://schemas.microsoft.com/office/drawing/2014/main" id="{F63702DE-1B65-46C8-80E4-C5D5277C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412" y="2151479"/>
            <a:ext cx="872678" cy="8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E784A88-70A3-497C-8AD0-40EE443BF4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886" y="2129641"/>
            <a:ext cx="894516" cy="894516"/>
          </a:xfrm>
          <a:prstGeom prst="rect">
            <a:avLst/>
          </a:prstGeom>
        </p:spPr>
      </p:pic>
      <p:pic>
        <p:nvPicPr>
          <p:cNvPr id="33" name="Picture 10" descr="CSS2와 CSS3의 차이">
            <a:extLst>
              <a:ext uri="{FF2B5EF4-FFF2-40B4-BE49-F238E27FC236}">
                <a16:creationId xmlns:a16="http://schemas.microsoft.com/office/drawing/2014/main" id="{35F84659-8C59-45CD-8075-A268536A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418" y="2129641"/>
            <a:ext cx="894516" cy="8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What is Javascript and how to disable it in Firefox, Chrome, Opera, Safari,  Yandex Browser, Microsoft Edge and Internet Explorer">
            <a:extLst>
              <a:ext uri="{FF2B5EF4-FFF2-40B4-BE49-F238E27FC236}">
                <a16:creationId xmlns:a16="http://schemas.microsoft.com/office/drawing/2014/main" id="{46860897-7A37-49FB-89FD-ACC45481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80" y="2206818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5303215-4CA2-4458-9810-4EE7A1BC66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83" y="2140559"/>
            <a:ext cx="894517" cy="894517"/>
          </a:xfrm>
          <a:prstGeom prst="rect">
            <a:avLst/>
          </a:prstGeom>
        </p:spPr>
      </p:pic>
      <p:pic>
        <p:nvPicPr>
          <p:cNvPr id="36" name="Picture 2" descr="Spring | Home">
            <a:extLst>
              <a:ext uri="{FF2B5EF4-FFF2-40B4-BE49-F238E27FC236}">
                <a16:creationId xmlns:a16="http://schemas.microsoft.com/office/drawing/2014/main" id="{0C5CCFE5-10EA-4A78-B803-7ACF5B5A5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t="3120" r="16103"/>
          <a:stretch/>
        </p:blipFill>
        <p:spPr bwMode="auto">
          <a:xfrm>
            <a:off x="4306645" y="3567026"/>
            <a:ext cx="1371600" cy="10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ybatis Mapper의 if 문자열 검사 방법">
            <a:extLst>
              <a:ext uri="{FF2B5EF4-FFF2-40B4-BE49-F238E27FC236}">
                <a16:creationId xmlns:a16="http://schemas.microsoft.com/office/drawing/2014/main" id="{C448D756-F483-48BE-973C-B6CDB5EB3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1" r="-707" b="34018"/>
          <a:stretch/>
        </p:blipFill>
        <p:spPr bwMode="auto">
          <a:xfrm>
            <a:off x="5882190" y="3757862"/>
            <a:ext cx="1637083" cy="5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80day / Final Project / Tiles Framework &amp; 정규화 ~ 블로그 이사 (밑에 링크)">
            <a:extLst>
              <a:ext uri="{FF2B5EF4-FFF2-40B4-BE49-F238E27FC236}">
                <a16:creationId xmlns:a16="http://schemas.microsoft.com/office/drawing/2014/main" id="{2CDA3CE8-6E25-472B-BB91-FB639043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082" y="3773640"/>
            <a:ext cx="1418869" cy="4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Log4j - Wikipedia">
            <a:extLst>
              <a:ext uri="{FF2B5EF4-FFF2-40B4-BE49-F238E27FC236}">
                <a16:creationId xmlns:a16="http://schemas.microsoft.com/office/drawing/2014/main" id="{A9513DDA-CCA7-41AE-9D61-87BEB4D0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68" y="3779418"/>
            <a:ext cx="1480539" cy="5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66CEDB42-C341-4D4F-B333-3983E74BA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6" r="16416"/>
          <a:stretch/>
        </p:blipFill>
        <p:spPr bwMode="auto">
          <a:xfrm>
            <a:off x="16894070" y="3704395"/>
            <a:ext cx="990601" cy="7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jQuery(제이쿼리) 정리">
            <a:extLst>
              <a:ext uri="{FF2B5EF4-FFF2-40B4-BE49-F238E27FC236}">
                <a16:creationId xmlns:a16="http://schemas.microsoft.com/office/drawing/2014/main" id="{CAF1CB37-EAA6-4B96-BD8A-30EF733E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19" y="3689447"/>
            <a:ext cx="1418868" cy="7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전자정부 표준 프레임워크 - 해시넷">
            <a:extLst>
              <a:ext uri="{FF2B5EF4-FFF2-40B4-BE49-F238E27FC236}">
                <a16:creationId xmlns:a16="http://schemas.microsoft.com/office/drawing/2014/main" id="{B54EDD86-2349-444C-83F1-ABEEB72B1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7" r="531" b="33317"/>
          <a:stretch/>
        </p:blipFill>
        <p:spPr bwMode="auto">
          <a:xfrm>
            <a:off x="2109192" y="3786741"/>
            <a:ext cx="1968606" cy="5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How do I generate getters and setters with Lombok? | Kode Java">
            <a:extLst>
              <a:ext uri="{FF2B5EF4-FFF2-40B4-BE49-F238E27FC236}">
                <a16:creationId xmlns:a16="http://schemas.microsoft.com/office/drawing/2014/main" id="{87EB2E9B-C780-4A26-B0B3-6BF60C62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943" y="3826196"/>
            <a:ext cx="1262063" cy="44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slf4j를 사용해야 하는 이유">
            <a:extLst>
              <a:ext uri="{FF2B5EF4-FFF2-40B4-BE49-F238E27FC236}">
                <a16:creationId xmlns:a16="http://schemas.microsoft.com/office/drawing/2014/main" id="{0B35C619-E6D2-4601-80BA-9605663D8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22" y="3712278"/>
            <a:ext cx="1524000" cy="6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Apache PDFBox - Wikiwand">
            <a:extLst>
              <a:ext uri="{FF2B5EF4-FFF2-40B4-BE49-F238E27FC236}">
                <a16:creationId xmlns:a16="http://schemas.microsoft.com/office/drawing/2014/main" id="{92D346C6-35F3-4B06-AB46-7AFA8FEB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08" y="5474390"/>
            <a:ext cx="1314297" cy="2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Binary distributions of OpenSSL static libraries · TeskaLabs Blog">
            <a:extLst>
              <a:ext uri="{FF2B5EF4-FFF2-40B4-BE49-F238E27FC236}">
                <a16:creationId xmlns:a16="http://schemas.microsoft.com/office/drawing/2014/main" id="{F2CCEA6C-77E3-43CF-B711-2CBFF02D9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3" r="1369" b="27333"/>
          <a:stretch/>
        </p:blipFill>
        <p:spPr bwMode="auto">
          <a:xfrm>
            <a:off x="3985183" y="5324811"/>
            <a:ext cx="1128073" cy="46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Jasypt: Java simplified encryption - Mailing Lists">
            <a:extLst>
              <a:ext uri="{FF2B5EF4-FFF2-40B4-BE49-F238E27FC236}">
                <a16:creationId xmlns:a16="http://schemas.microsoft.com/office/drawing/2014/main" id="{92E3E851-A736-4574-B136-4803EEC9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73" y="5321075"/>
            <a:ext cx="1278130" cy="5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스프링] 메일 전송 시 html이 텍스트로 출력 되는 경우 해결 방법">
            <a:extLst>
              <a:ext uri="{FF2B5EF4-FFF2-40B4-BE49-F238E27FC236}">
                <a16:creationId xmlns:a16="http://schemas.microsoft.com/office/drawing/2014/main" id="{06A4856B-8D66-44B1-9BE0-D560A4C6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221" y="5083629"/>
            <a:ext cx="769972" cy="7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Download Apache POI Logo in SVG Vector or PNG File Format - Logo.wine">
            <a:extLst>
              <a:ext uri="{FF2B5EF4-FFF2-40B4-BE49-F238E27FC236}">
                <a16:creationId xmlns:a16="http://schemas.microsoft.com/office/drawing/2014/main" id="{02AC9E44-C759-4084-A915-7C66DB50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766" y="5104604"/>
            <a:ext cx="1418870" cy="9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6F8FE2C-8E29-4C7A-AD81-0F25F61913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46487" y="6233528"/>
            <a:ext cx="1366701" cy="41741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9FC109A-B106-4C7A-BE3C-E854620343F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4" y="6183770"/>
            <a:ext cx="1304425" cy="417416"/>
          </a:xfrm>
          <a:prstGeom prst="rect">
            <a:avLst/>
          </a:prstGeom>
        </p:spPr>
      </p:pic>
      <p:pic>
        <p:nvPicPr>
          <p:cNvPr id="56" name="Picture 2" descr="Svn Logos">
            <a:extLst>
              <a:ext uri="{FF2B5EF4-FFF2-40B4-BE49-F238E27FC236}">
                <a16:creationId xmlns:a16="http://schemas.microsoft.com/office/drawing/2014/main" id="{B025D45C-98B1-49D0-84CC-E3DC39A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664" y="7329644"/>
            <a:ext cx="961465" cy="8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edmine Logos">
            <a:extLst>
              <a:ext uri="{FF2B5EF4-FFF2-40B4-BE49-F238E27FC236}">
                <a16:creationId xmlns:a16="http://schemas.microsoft.com/office/drawing/2014/main" id="{E1208713-E871-4D20-9FC3-54E8E89E1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7" t="23593" r="27415" b="18329"/>
          <a:stretch/>
        </p:blipFill>
        <p:spPr bwMode="auto">
          <a:xfrm>
            <a:off x="2424611" y="7329644"/>
            <a:ext cx="961465" cy="85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Eclipse Logos and Artwork | The Eclipse Foundation">
            <a:extLst>
              <a:ext uri="{FF2B5EF4-FFF2-40B4-BE49-F238E27FC236}">
                <a16:creationId xmlns:a16="http://schemas.microsoft.com/office/drawing/2014/main" id="{D4581EF1-FAD3-4C30-96DF-B8DE30B0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86" y="9205722"/>
            <a:ext cx="1302124" cy="30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3A9EE60-B47C-4A86-9DB0-048B76BC0D71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5846" r="14819" b="15832"/>
          <a:stretch/>
        </p:blipFill>
        <p:spPr>
          <a:xfrm>
            <a:off x="5951840" y="8815176"/>
            <a:ext cx="996610" cy="1045684"/>
          </a:xfrm>
          <a:prstGeom prst="rect">
            <a:avLst/>
          </a:prstGeom>
        </p:spPr>
      </p:pic>
      <p:pic>
        <p:nvPicPr>
          <p:cNvPr id="60" name="Picture 10" descr="Force maven to fetch dependencies from remote | by Seralahthan | Medium">
            <a:extLst>
              <a:ext uri="{FF2B5EF4-FFF2-40B4-BE49-F238E27FC236}">
                <a16:creationId xmlns:a16="http://schemas.microsoft.com/office/drawing/2014/main" id="{D4F2F730-DCFE-4F0C-B769-FD877AD9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32" y="8910451"/>
            <a:ext cx="2198596" cy="8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Draw a use case or class diagram using star uml by Codemod | Fiverr">
            <a:extLst>
              <a:ext uri="{FF2B5EF4-FFF2-40B4-BE49-F238E27FC236}">
                <a16:creationId xmlns:a16="http://schemas.microsoft.com/office/drawing/2014/main" id="{CBF37708-D6FE-47D3-A54F-EED74BF17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1" r="2522" b="25233"/>
          <a:stretch/>
        </p:blipFill>
        <p:spPr bwMode="auto">
          <a:xfrm>
            <a:off x="10052958" y="9027695"/>
            <a:ext cx="1967581" cy="7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Database] eXERD 데이터베이스 연결해서 ERD가져오기">
            <a:extLst>
              <a:ext uri="{FF2B5EF4-FFF2-40B4-BE49-F238E27FC236}">
                <a16:creationId xmlns:a16="http://schemas.microsoft.com/office/drawing/2014/main" id="{70A15E9B-8701-4E63-AD13-876163C5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961" y="9125943"/>
            <a:ext cx="1426150" cy="4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Apache Tomcat – Logos Download">
            <a:extLst>
              <a:ext uri="{FF2B5EF4-FFF2-40B4-BE49-F238E27FC236}">
                <a16:creationId xmlns:a16="http://schemas.microsoft.com/office/drawing/2014/main" id="{A61E1A8C-AEB7-4AB3-95E6-1D7A4CAD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42" y="9049661"/>
            <a:ext cx="1302124" cy="7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D49693-FE0A-45AC-BA3F-80F309672D7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3784472" y="5182487"/>
            <a:ext cx="869463" cy="8662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48D83B1-AFD4-495E-A4F2-70C9CBD6CB67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03" y="5900332"/>
            <a:ext cx="869464" cy="869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008A64-8BE8-468F-BA51-4CAFC5A8FB2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t="21263" r="-3285" b="25840"/>
          <a:stretch/>
        </p:blipFill>
        <p:spPr>
          <a:xfrm>
            <a:off x="2233775" y="5272555"/>
            <a:ext cx="998257" cy="511253"/>
          </a:xfrm>
          <a:prstGeom prst="rect">
            <a:avLst/>
          </a:prstGeom>
        </p:spPr>
      </p:pic>
      <p:pic>
        <p:nvPicPr>
          <p:cNvPr id="1026" name="Picture 2" descr="Episode #042 - FullCalendar Events and Scheduling - YouTube">
            <a:extLst>
              <a:ext uri="{FF2B5EF4-FFF2-40B4-BE49-F238E27FC236}">
                <a16:creationId xmlns:a16="http://schemas.microsoft.com/office/drawing/2014/main" id="{FB5BBA2C-6F5F-4BEF-BE39-ECEE4098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4271" r="8947" b="11062"/>
          <a:stretch/>
        </p:blipFill>
        <p:spPr bwMode="auto">
          <a:xfrm>
            <a:off x="2140458" y="6016267"/>
            <a:ext cx="1255198" cy="85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F6B221-5839-4F48-A146-39CAB508D9C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775882" y="6233528"/>
            <a:ext cx="1276528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C536D8-76A7-4862-BBCF-6C90FDBB892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728326" y="5928415"/>
            <a:ext cx="998065" cy="9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12">
            <a:extLst>
              <a:ext uri="{FF2B5EF4-FFF2-40B4-BE49-F238E27FC236}">
                <a16:creationId xmlns:a16="http://schemas.microsoft.com/office/drawing/2014/main" id="{86F25173-4D3B-43CD-A206-E46C694B2A33}"/>
              </a:ext>
            </a:extLst>
          </p:cNvPr>
          <p:cNvGrpSpPr/>
          <p:nvPr/>
        </p:nvGrpSpPr>
        <p:grpSpPr>
          <a:xfrm>
            <a:off x="1342030" y="620629"/>
            <a:ext cx="3382370" cy="387085"/>
            <a:chOff x="843055" y="830296"/>
            <a:chExt cx="3008373" cy="387085"/>
          </a:xfrm>
        </p:grpSpPr>
        <p:pic>
          <p:nvPicPr>
            <p:cNvPr id="9" name="Object 38">
              <a:extLst>
                <a:ext uri="{FF2B5EF4-FFF2-40B4-BE49-F238E27FC236}">
                  <a16:creationId xmlns:a16="http://schemas.microsoft.com/office/drawing/2014/main" id="{01690564-D775-488E-B8D0-7461B22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55" y="830296"/>
              <a:ext cx="3008373" cy="3870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A7F8A9-5217-4368-BC0C-09F542FABBD3}"/>
              </a:ext>
            </a:extLst>
          </p:cNvPr>
          <p:cNvSpPr txBox="1"/>
          <p:nvPr/>
        </p:nvSpPr>
        <p:spPr>
          <a:xfrm>
            <a:off x="1321248" y="1007714"/>
            <a:ext cx="4165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807D-0F0D-4E78-A012-A92CCF885171}"/>
              </a:ext>
            </a:extLst>
          </p:cNvPr>
          <p:cNvSpPr txBox="1"/>
          <p:nvPr/>
        </p:nvSpPr>
        <p:spPr>
          <a:xfrm>
            <a:off x="-532455" y="-789720"/>
            <a:ext cx="18995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5BC00"/>
                </a:solidFill>
                <a:latin typeface="Arial Black" panose="020B0A04020102020204" pitchFamily="34" charset="0"/>
              </a:rPr>
              <a:t>7</a:t>
            </a:r>
            <a:endParaRPr lang="ko-KR" altLang="en-US" sz="19900" dirty="0">
              <a:solidFill>
                <a:srgbClr val="F5BC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1483B-7D13-4885-BCC2-F93B6231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358" y="1943100"/>
            <a:ext cx="14213284" cy="7468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DD216-E304-4347-AA51-8B81284489EC}"/>
              </a:ext>
            </a:extLst>
          </p:cNvPr>
          <p:cNvSpPr txBox="1"/>
          <p:nvPr/>
        </p:nvSpPr>
        <p:spPr>
          <a:xfrm>
            <a:off x="8229600" y="4381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17AB0-4355-414D-BD8D-E2ED126AE9C7}"/>
              </a:ext>
            </a:extLst>
          </p:cNvPr>
          <p:cNvSpPr txBox="1"/>
          <p:nvPr/>
        </p:nvSpPr>
        <p:spPr>
          <a:xfrm>
            <a:off x="9829800" y="62103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사용자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82413-C244-4B39-B472-466D5A23F1FC}"/>
              </a:ext>
            </a:extLst>
          </p:cNvPr>
          <p:cNvSpPr txBox="1"/>
          <p:nvPr/>
        </p:nvSpPr>
        <p:spPr>
          <a:xfrm>
            <a:off x="4026773" y="3390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학과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D437AE-0B16-4A1D-AB38-2E65AA39585A}"/>
              </a:ext>
            </a:extLst>
          </p:cNvPr>
          <p:cNvSpPr txBox="1"/>
          <p:nvPr/>
        </p:nvSpPr>
        <p:spPr>
          <a:xfrm>
            <a:off x="6016188" y="3390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A77D3-AD6F-4FF8-B202-21053C0113A3}"/>
              </a:ext>
            </a:extLst>
          </p:cNvPr>
          <p:cNvSpPr txBox="1"/>
          <p:nvPr/>
        </p:nvSpPr>
        <p:spPr>
          <a:xfrm>
            <a:off x="12649200" y="68199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등록금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230CC-C83B-4604-90BD-EAAEFC15B99B}"/>
              </a:ext>
            </a:extLst>
          </p:cNvPr>
          <p:cNvSpPr txBox="1"/>
          <p:nvPr/>
        </p:nvSpPr>
        <p:spPr>
          <a:xfrm>
            <a:off x="8795186" y="75057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A5A25-B32D-43F0-BE84-718E8ADD9772}"/>
              </a:ext>
            </a:extLst>
          </p:cNvPr>
          <p:cNvSpPr txBox="1"/>
          <p:nvPr/>
        </p:nvSpPr>
        <p:spPr>
          <a:xfrm>
            <a:off x="6172200" y="64959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게시판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4F5DA-664E-43AD-A49A-7D5177E44426}"/>
              </a:ext>
            </a:extLst>
          </p:cNvPr>
          <p:cNvSpPr txBox="1"/>
          <p:nvPr/>
        </p:nvSpPr>
        <p:spPr>
          <a:xfrm>
            <a:off x="14301549" y="65218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장학금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835CE-A210-40A2-ADDA-F1F82DA0ACA5}"/>
              </a:ext>
            </a:extLst>
          </p:cNvPr>
          <p:cNvSpPr txBox="1"/>
          <p:nvPr/>
        </p:nvSpPr>
        <p:spPr>
          <a:xfrm>
            <a:off x="12877800" y="31908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강의영상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5FA23-2066-4921-AC44-A765E57C3445}"/>
              </a:ext>
            </a:extLst>
          </p:cNvPr>
          <p:cNvSpPr txBox="1"/>
          <p:nvPr/>
        </p:nvSpPr>
        <p:spPr>
          <a:xfrm>
            <a:off x="10086280" y="2247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8D9DA-E17A-4119-8EC7-F0BE828DCEFD}"/>
              </a:ext>
            </a:extLst>
          </p:cNvPr>
          <p:cNvSpPr txBox="1"/>
          <p:nvPr/>
        </p:nvSpPr>
        <p:spPr>
          <a:xfrm>
            <a:off x="3505200" y="46074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성적</a:t>
            </a:r>
          </a:p>
        </p:txBody>
      </p:sp>
    </p:spTree>
    <p:extLst>
      <p:ext uri="{BB962C8B-B14F-4D97-AF65-F5344CB8AC3E}">
        <p14:creationId xmlns:p14="http://schemas.microsoft.com/office/powerpoint/2010/main" val="64596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219</Words>
  <Application>Microsoft Office PowerPoint</Application>
  <PresentationFormat>사용자 지정</PresentationFormat>
  <Paragraphs>110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배달의민족 을지로체 TTF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김선준</cp:lastModifiedBy>
  <cp:revision>92</cp:revision>
  <dcterms:created xsi:type="dcterms:W3CDTF">2021-01-21T14:04:12Z</dcterms:created>
  <dcterms:modified xsi:type="dcterms:W3CDTF">2021-03-12T00:13:07Z</dcterms:modified>
</cp:coreProperties>
</file>