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ec967e7ec3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ec967e7ec3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ec967e7ec3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ec967e7ec3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ec967e7ec3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ec967e7ec3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ec967e7ec3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ec967e7ec3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ec967e7ec3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ec967e7ec3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ec967e7ec3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ec967e7ec3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ec967e7ec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ec967e7ec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ec967e7ec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ec967e7ec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ec967e7ec3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ec967e7ec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ec967e7ec3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ec967e7ec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ec967e7ec3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ec967e7ec3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ec967e7ec3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ec967e7ec3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ec967e7ec3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ec967e7ec3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ec967e7ec3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ec967e7ec3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Лабораторный практикум RISC-V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 Инструменты разработки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Создание приложений в Syntacore SC-IDE - 1</a:t>
            </a:r>
            <a:endParaRPr/>
          </a:p>
        </p:txBody>
      </p:sp>
      <p:sp>
        <p:nvSpPr>
          <p:cNvPr id="120" name="Google Shape;12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21" name="Google Shape;121;p22"/>
          <p:cNvPicPr preferRelativeResize="0"/>
          <p:nvPr/>
        </p:nvPicPr>
        <p:blipFill rotWithShape="1">
          <a:blip r:embed="rId3">
            <a:alphaModFix/>
          </a:blip>
          <a:srcRect b="0" l="0" r="30133" t="0"/>
          <a:stretch/>
        </p:blipFill>
        <p:spPr>
          <a:xfrm>
            <a:off x="311700" y="954675"/>
            <a:ext cx="4152600" cy="193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2"/>
          <p:cNvPicPr preferRelativeResize="0"/>
          <p:nvPr/>
        </p:nvPicPr>
        <p:blipFill rotWithShape="1">
          <a:blip r:embed="rId4">
            <a:alphaModFix/>
          </a:blip>
          <a:srcRect b="55884" l="0" r="0" t="0"/>
          <a:stretch/>
        </p:blipFill>
        <p:spPr>
          <a:xfrm>
            <a:off x="4572000" y="954675"/>
            <a:ext cx="4152600" cy="19170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2"/>
          <p:cNvPicPr preferRelativeResize="0"/>
          <p:nvPr/>
        </p:nvPicPr>
        <p:blipFill rotWithShape="1">
          <a:blip r:embed="rId5">
            <a:alphaModFix/>
          </a:blip>
          <a:srcRect b="16381" l="0" r="0" t="12302"/>
          <a:stretch/>
        </p:blipFill>
        <p:spPr>
          <a:xfrm>
            <a:off x="524863" y="2571750"/>
            <a:ext cx="3726275" cy="2521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2"/>
          <p:cNvPicPr preferRelativeResize="0"/>
          <p:nvPr/>
        </p:nvPicPr>
        <p:blipFill rotWithShape="1">
          <a:blip r:embed="rId6">
            <a:alphaModFix/>
          </a:blip>
          <a:srcRect b="45109" l="0" r="30901" t="0"/>
          <a:stretch/>
        </p:blipFill>
        <p:spPr>
          <a:xfrm>
            <a:off x="4872500" y="2627575"/>
            <a:ext cx="3191755" cy="240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Создание приложений в Syntacore SC-IDE - 2</a:t>
            </a:r>
            <a:endParaRPr/>
          </a:p>
        </p:txBody>
      </p:sp>
      <p:sp>
        <p:nvSpPr>
          <p:cNvPr id="130" name="Google Shape;13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31" name="Google Shape;13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020722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5522" y="1170125"/>
            <a:ext cx="4128200" cy="33406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3"/>
          <p:cNvPicPr preferRelativeResize="0"/>
          <p:nvPr/>
        </p:nvPicPr>
        <p:blipFill rotWithShape="1">
          <a:blip r:embed="rId5">
            <a:alphaModFix/>
          </a:blip>
          <a:srcRect b="0" l="0" r="55847" t="0"/>
          <a:stretch/>
        </p:blipFill>
        <p:spPr>
          <a:xfrm>
            <a:off x="1787050" y="3143250"/>
            <a:ext cx="4610100" cy="200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Структура ассемблерной программы - 1</a:t>
            </a:r>
            <a:endParaRPr/>
          </a:p>
        </p:txBody>
      </p:sp>
      <p:sp>
        <p:nvSpPr>
          <p:cNvPr id="139" name="Google Shape;139;p24"/>
          <p:cNvSpPr txBox="1"/>
          <p:nvPr>
            <p:ph idx="1" type="body"/>
          </p:nvPr>
        </p:nvSpPr>
        <p:spPr>
          <a:xfrm>
            <a:off x="311700" y="1152475"/>
            <a:ext cx="8520600" cy="39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.global _start      # Точка входа для программы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_</a:t>
            </a:r>
            <a:r>
              <a:rPr lang="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start: addi  a0, x0, 1      # 1 = Поток стандартного выовда (StdOut)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la    a1, helloworld # Загрузка адреса контсанты helloworld в a1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addi  a2, x0, 13     # Запись длины строки в a2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addi  a7, x0, 64     # Запись номера функции write 64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ecall                # Выполнение внешней функции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Настройка вызова exit и вызов функции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addi    a0, x0, 0   # Указание кода возврата для exit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addi    a7, x0, 93  # Запись номера функции exit 93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ecall               # Выполнение внешней функции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.data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helloworld:      .ascii "Hello World!\n"</a:t>
            </a:r>
            <a:endParaRPr sz="2100"/>
          </a:p>
        </p:txBody>
      </p:sp>
      <p:sp>
        <p:nvSpPr>
          <p:cNvPr id="140" name="Google Shape;140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Структура ассемблерной программы</a:t>
            </a:r>
            <a:r>
              <a:rPr lang="ru"/>
              <a:t> - 2</a:t>
            </a:r>
            <a:endParaRPr/>
          </a:p>
        </p:txBody>
      </p:sp>
      <p:sp>
        <p:nvSpPr>
          <p:cNvPr id="146" name="Google Shape;146;p25"/>
          <p:cNvSpPr txBox="1"/>
          <p:nvPr>
            <p:ph idx="1" type="body"/>
          </p:nvPr>
        </p:nvSpPr>
        <p:spPr>
          <a:xfrm>
            <a:off x="311700" y="1152475"/>
            <a:ext cx="8520600" cy="370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ru"/>
              <a:t>Секции</a:t>
            </a:r>
            <a:r>
              <a:rPr lang="ru"/>
              <a:t>  .global (задает точку входа) и .data (задает секцию данных).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ru"/>
              <a:t>Метки</a:t>
            </a:r>
            <a:r>
              <a:rPr lang="ru"/>
              <a:t> ~ структурные единицы программы (_start)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Вместо переменных - </a:t>
            </a:r>
            <a:r>
              <a:rPr b="1" lang="ru"/>
              <a:t>регистры</a:t>
            </a:r>
            <a:r>
              <a:rPr lang="ru"/>
              <a:t> (быстрые ячейки памяти процессора) - a0, a1, a2, a7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Команды: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ru"/>
              <a:t>la</a:t>
            </a:r>
            <a:r>
              <a:rPr lang="ru"/>
              <a:t> -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ru"/>
              <a:t>Load Address (загрузить адрес в регистр),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ru"/>
              <a:t>два операнда (регистр назначения и адрес области данных),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ru"/>
              <a:t>addi</a:t>
            </a:r>
            <a:r>
              <a:rPr lang="ru"/>
              <a:t> -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ru"/>
              <a:t>Add an Immediate value to register (сложить константу со значением из регистра),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ru"/>
              <a:t>три операнда (регистр назначения для результата, слагаемое №1, слагаемое №2)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ru"/>
              <a:t>ecall</a:t>
            </a:r>
            <a:r>
              <a:rPr lang="ru"/>
              <a:t> -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ru"/>
              <a:t>External Call (произвести системный вызов),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ru"/>
              <a:t>без операндов</a:t>
            </a:r>
            <a:endParaRPr/>
          </a:p>
        </p:txBody>
      </p:sp>
      <p:sp>
        <p:nvSpPr>
          <p:cNvPr id="147" name="Google Shape;14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Варианты сборки ассемблерной программы</a:t>
            </a:r>
            <a:endParaRPr/>
          </a:p>
        </p:txBody>
      </p:sp>
      <p:sp>
        <p:nvSpPr>
          <p:cNvPr id="153" name="Google Shape;15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Сборка программы в гостевой ОС через кросс-компиляцию и запуск</a:t>
            </a:r>
            <a:endParaRPr/>
          </a:p>
          <a:p>
            <a:pPr indent="0" lvl="0" marL="0" rtl="0" algn="just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riscv64-linux-gnu-as -o hello.o hello.s # Запуск компилятора 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riscv64-linux-gnu-ld -o hello hello.o    # Запуск линковщика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qemu-riscv64 -L "$RISCV/sysroot" </a:t>
            </a:r>
            <a:r>
              <a:rPr lang="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./hello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Сборка и запуск на RISC-V ОС</a:t>
            </a:r>
            <a:endParaRPr/>
          </a:p>
          <a:p>
            <a:pPr indent="0" lvl="0" marL="0" rtl="0" algn="just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as -o hello.o hello.s # Запуск компилятора 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ld -o hello hello.o    # Запуск линковщика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./hello</a:t>
            </a:r>
            <a:endParaRPr sz="2000"/>
          </a:p>
        </p:txBody>
      </p:sp>
      <p:sp>
        <p:nvSpPr>
          <p:cNvPr id="154" name="Google Shape;154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Дизассемблирование </a:t>
            </a:r>
            <a:endParaRPr/>
          </a:p>
        </p:txBody>
      </p:sp>
      <p:sp>
        <p:nvSpPr>
          <p:cNvPr id="160" name="Google Shape;160;p27"/>
          <p:cNvSpPr txBox="1"/>
          <p:nvPr>
            <p:ph idx="1" type="body"/>
          </p:nvPr>
        </p:nvSpPr>
        <p:spPr>
          <a:xfrm>
            <a:off x="311700" y="1152475"/>
            <a:ext cx="3075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П</a:t>
            </a:r>
            <a:r>
              <a:rPr lang="ru" sz="1600"/>
              <a:t>роцесс получения ассемблерного кода для скомпилированной программы.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Приведен пример команды для RISC-V ОС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just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73"/>
          </a:p>
        </p:txBody>
      </p:sp>
      <p:sp>
        <p:nvSpPr>
          <p:cNvPr id="161" name="Google Shape;161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62" name="Google Shape;162;p27"/>
          <p:cNvSpPr txBox="1"/>
          <p:nvPr/>
        </p:nvSpPr>
        <p:spPr>
          <a:xfrm>
            <a:off x="4255475" y="384675"/>
            <a:ext cx="4459800" cy="35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73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objdump -d ./hello</a:t>
            </a:r>
            <a:endParaRPr sz="1173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73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./hello:     file format elf64-littleriscv</a:t>
            </a:r>
            <a:endParaRPr sz="1173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73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73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Disassembly of section .text:</a:t>
            </a:r>
            <a:endParaRPr sz="1173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73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73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00000000000100e8 &lt;_start&gt;:</a:t>
            </a:r>
            <a:endParaRPr sz="1173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73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100e8:	00100513          	li	a0,1</a:t>
            </a:r>
            <a:endParaRPr sz="1173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73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100ec:	00001597          	auipc	a1,0x1</a:t>
            </a:r>
            <a:endParaRPr sz="1173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73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100f0:	02058593          	addi	a1,a1,32  </a:t>
            </a:r>
            <a:endParaRPr sz="1173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73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100f4:	00d00613          	li	a2,13</a:t>
            </a:r>
            <a:endParaRPr sz="1173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73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100f8:	04000893          	li	a7,64</a:t>
            </a:r>
            <a:endParaRPr sz="1173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73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100fc:	00000073          	ecall</a:t>
            </a:r>
            <a:endParaRPr sz="1173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73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10100:	00000513          	li	a0,0</a:t>
            </a:r>
            <a:endParaRPr sz="1173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73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10104:	05d00893          	li	a7,93</a:t>
            </a:r>
            <a:endParaRPr sz="1173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73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10108:	00000073          	ecall</a:t>
            </a:r>
            <a:endParaRPr sz="1573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 чем данная презентация?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Темы: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Syntacore Kit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Виртуализация и кросс-компиляция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Сборка и запуск программ RISC-V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Лабораторные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№ 1. З</a:t>
            </a:r>
            <a:r>
              <a:rPr lang="ru"/>
              <a:t>накомство с рабочей средой Syntacore Kit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№ 2. Компиляция и запуск ассемблерной программы</a:t>
            </a:r>
            <a:endParaRPr/>
          </a:p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Syntacore Kit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Syntacore Kit - набор инструментов разработчика для платформы RISC-V, организованный в виде набора виртуальных машин.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Внешне Syntacore Kit представляет собой образ виртуальной машины VirtualBox, содержащий: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ОС Ubuntu 22.04 с процессором </a:t>
            </a:r>
            <a:r>
              <a:rPr b="1" lang="ru"/>
              <a:t>x64_86</a:t>
            </a:r>
            <a:r>
              <a:rPr lang="ru"/>
              <a:t> (</a:t>
            </a:r>
            <a:r>
              <a:rPr b="1" lang="ru"/>
              <a:t>Гостевая ОС</a:t>
            </a:r>
            <a:r>
              <a:rPr lang="ru"/>
              <a:t>),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необходимые инструменты разработчика (инструменты командной строки  и </a:t>
            </a:r>
            <a:r>
              <a:rPr b="1" lang="ru"/>
              <a:t>Syntacore SC-IDE</a:t>
            </a:r>
            <a:r>
              <a:rPr lang="ru"/>
              <a:t>) ,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виртуальная машина QEMU с  процессором </a:t>
            </a:r>
            <a:r>
              <a:rPr b="1" lang="ru"/>
              <a:t>riscv64</a:t>
            </a:r>
            <a:r>
              <a:rPr lang="ru"/>
              <a:t> и ОС Debian 5.18 (</a:t>
            </a:r>
            <a:r>
              <a:rPr b="1" lang="ru"/>
              <a:t>RISC-V ОС</a:t>
            </a:r>
            <a:r>
              <a:rPr lang="ru"/>
              <a:t>).</a:t>
            </a:r>
            <a:endParaRPr/>
          </a:p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Технологии для удобства разработчика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Поскольку riscv64 пока встречается довольно редко, разработчикам нужны специальные технологии, позволяющие вести разработку на своих компьютерах с более старыми архитектурами: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Виртуализация - создание виртуального представления (виртуальных машин) вычислительных ресурсов , абстрагированного от их физического воплощения.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Кросс-компиляция – подход, при котором код программы собирается для архитектуры, отличной от той, где запущен компилятор. </a:t>
            </a:r>
            <a:endParaRPr/>
          </a:p>
        </p:txBody>
      </p:sp>
      <p:sp>
        <p:nvSpPr>
          <p:cNvPr id="76" name="Google Shape;7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Подходы к разработке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Работа на виртуальной машине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программист запускает виртуальную машину на архитектуре riscv64 (RISC-V ОС), где выполняет и компиляцию, и запуск программ с помощью встроенных инструментов (gcc).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Кросс-компиляция программ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Компилятор riscv64-unknown-linux-gnu-gcc (приложение для x86_64) собирает программы, исполняемые на процессорах riscv64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Программист работает в привычной ему ОС, проводит кросс-компиляцию в своей ОС, а запуск - на виртуальной машине RISC-V ОС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Для запуска RISC-V программ в любом случае требуется или виртуальная машина, или эмулятор. </a:t>
            </a:r>
            <a:endParaRPr/>
          </a:p>
        </p:txBody>
      </p:sp>
      <p:sp>
        <p:nvSpPr>
          <p:cNvPr id="83" name="Google Shape;8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Интерфейс гостевой ОС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4718825" y="1132275"/>
            <a:ext cx="3998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Ссылка на подробный алгоритм подключения и запуска Syntacore Kit описан в методических указаниях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После запуска, в Гостевой ОС нам потребуется терминал (1) и Syntacore IDE (2).</a:t>
            </a:r>
            <a:endParaRPr/>
          </a:p>
        </p:txBody>
      </p:sp>
      <p:sp>
        <p:nvSpPr>
          <p:cNvPr id="90" name="Google Shape;9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 rotWithShape="1">
          <a:blip r:embed="rId3">
            <a:alphaModFix/>
          </a:blip>
          <a:srcRect b="74192" l="0" r="72681" t="0"/>
          <a:stretch/>
        </p:blipFill>
        <p:spPr>
          <a:xfrm>
            <a:off x="152400" y="1170125"/>
            <a:ext cx="4111053" cy="388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Запуск RISC-V ОС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179825" y="1213325"/>
            <a:ext cx="3900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22580" lvl="0" marL="4572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ru" sz="1600">
                <a:solidFill>
                  <a:schemeClr val="dk1"/>
                </a:solidFill>
              </a:rPr>
              <a:t>Запуск в терминале гостевой ОС: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671"/>
              <a:buFont typeface="Arial"/>
              <a:buNone/>
            </a:pPr>
            <a:r>
              <a:rPr lang="ru" sz="1416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cd ~/riscv-debian-sandbox/artifacts</a:t>
            </a:r>
            <a:endParaRPr sz="1416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671"/>
              <a:buFont typeface="Arial"/>
              <a:buNone/>
            </a:pPr>
            <a:r>
              <a:rPr lang="ru" sz="1416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./run.sh</a:t>
            </a:r>
            <a:endParaRPr sz="1416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258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ru" sz="1600"/>
              <a:t>Логин </a:t>
            </a:r>
            <a:r>
              <a:rPr b="1" lang="ru" sz="1600"/>
              <a:t>debian</a:t>
            </a:r>
            <a:r>
              <a:rPr lang="ru" sz="1600"/>
              <a:t>, пароль </a:t>
            </a:r>
            <a:r>
              <a:rPr b="1" lang="ru" sz="1600"/>
              <a:t>debian</a:t>
            </a:r>
            <a:endParaRPr b="1" sz="1600"/>
          </a:p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 sz="1600"/>
              <a:t>Внутри</a:t>
            </a:r>
            <a:r>
              <a:rPr b="1" lang="ru" sz="1600"/>
              <a:t> RISC-V ОС </a:t>
            </a:r>
            <a:r>
              <a:rPr lang="ru" sz="1600"/>
              <a:t>вам доступны </a:t>
            </a:r>
            <a:r>
              <a:rPr lang="ru" sz="1600"/>
              <a:t>стандартные</a:t>
            </a:r>
            <a:r>
              <a:rPr lang="ru" sz="1600"/>
              <a:t> инструменты:</a:t>
            </a:r>
            <a:endParaRPr sz="1600"/>
          </a:p>
          <a:p>
            <a:pPr indent="0" lvl="0" marL="0" rtl="0" algn="just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cd ~/hello_world_test/ 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gcc -o hello -g -O2 hello.c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./hello</a:t>
            </a:r>
            <a:endParaRPr/>
          </a:p>
        </p:txBody>
      </p:sp>
      <p:sp>
        <p:nvSpPr>
          <p:cNvPr id="98" name="Google Shape;9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 rotWithShape="1">
          <a:blip r:embed="rId3">
            <a:alphaModFix/>
          </a:blip>
          <a:srcRect b="3496" l="3097" r="72924" t="83517"/>
          <a:stretch/>
        </p:blipFill>
        <p:spPr>
          <a:xfrm>
            <a:off x="4079700" y="1213326"/>
            <a:ext cx="4656575" cy="126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9"/>
          <p:cNvPicPr preferRelativeResize="0"/>
          <p:nvPr/>
        </p:nvPicPr>
        <p:blipFill rotWithShape="1">
          <a:blip r:embed="rId4">
            <a:alphaModFix/>
          </a:blip>
          <a:srcRect b="14719" l="6322" r="39311" t="0"/>
          <a:stretch/>
        </p:blipFill>
        <p:spPr>
          <a:xfrm>
            <a:off x="4079700" y="2672825"/>
            <a:ext cx="4656574" cy="200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Разработка и запуск в терминале Гостевой ОС - 1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152475"/>
            <a:ext cx="8520600" cy="37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Алгоритм работы в гостевой ОС: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Кросс-компиляция исходного кода в бинарный файл riscv64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Запуск на машине RISC-V ОС</a:t>
            </a:r>
            <a:endParaRPr/>
          </a:p>
          <a:p>
            <a:pPr indent="0" lvl="0" marL="0" rtl="0" algn="just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635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&lt;stdio.h&gt;</a:t>
            </a:r>
            <a:endParaRPr sz="1635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35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35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main(void)</a:t>
            </a:r>
            <a:endParaRPr sz="1635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35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635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35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printf("Hello from RISC-V\n");</a:t>
            </a:r>
            <a:endParaRPr sz="1635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35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 sz="1635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35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35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19">
                <a:latin typeface="Courier New"/>
                <a:ea typeface="Courier New"/>
                <a:cs typeface="Courier New"/>
                <a:sym typeface="Courier New"/>
              </a:rPr>
              <a:t># Кросс-компиляция</a:t>
            </a:r>
            <a:endParaRPr sz="1619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635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riscv64-unknown-linux-gnu-gcc -o hello hello.c </a:t>
            </a:r>
            <a:endParaRPr/>
          </a:p>
        </p:txBody>
      </p:sp>
      <p:sp>
        <p:nvSpPr>
          <p:cNvPr id="107" name="Google Shape;10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Разработка и запуск в терминале Гостевой ОС - 2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Запуск путем копирования в RISC-V ОС</a:t>
            </a:r>
            <a:endParaRPr/>
          </a:p>
          <a:p>
            <a:pPr indent="0" lvl="0" marL="0" rtl="0" algn="just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В гостевой ОС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scp ./hello riscv-debian:/home/debian 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В RISC-V ОС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cd ~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./hello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Запуск через специальную команду QEMU</a:t>
            </a:r>
            <a:endParaRPr/>
          </a:p>
          <a:p>
            <a:pPr indent="0" lvl="0" marL="0" rtl="0" algn="just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qemu-riscv64 -L "$RISCV/sysroot" ./hello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