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C064D-8CCD-4D5F-BFE8-4429BD8F9A24}">
  <a:tblStyle styleId="{245C064D-8CCD-4D5F-BFE8-4429BD8F9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256698-3F5F-4EAD-9FBE-CB3E82334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7946ff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7946ff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8641c5b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8641c5b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8641c5b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8641c5b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8641c5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8641c5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641c5b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641c5b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641c5b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641c5b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8641c5b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8641c5b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8641c5b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8641c5b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946fff3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946fff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8641c5b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8641c5b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7946fff3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7946fff3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946ff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946ff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8641c5b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8641c5b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946ff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946ff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946fff3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946fff3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7946fff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7946fff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7946fff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7946fff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946fff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946fff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8641c5bb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8641c5b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7946fff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7946fff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8641c5bb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8641c5b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8641c5b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8641c5b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7946fff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7946fff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8641c5bb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8641c5bb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8641c5b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8641c5b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7946fff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7946fff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8641c5b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8641c5b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8641c5b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8641c5b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8641c5b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8641c5b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8641c5b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8641c5b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8641c5b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8641c5b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8641c5bb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8641c5b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8641c5b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8641c5b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946fff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946fff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8641c5b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8641c5b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8641c5bb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8641c5b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8641c5bb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8641c5bb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946fff3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946fff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7946fff3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7946fff3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7946fff3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7946fff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946fff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7946fff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641c5b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8641c5b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espressif/vscode-esp-idf-extension/blob/HEAD/docs/tutorial/install.m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 Разработка для микроконтроллеров RISC-V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Контроллеры последовательных интерфейсов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SPI (Serial Peripheral Interface) – синхронный последовательный интерфейс, используемый для связи с внешними периферийными устройствами.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ESP32-C3 интегрированы три контроллера SPI: SPI0, SPI1, предназначенные в основном для внутреннего использования и SPI2 (GP-SPI2 или General Purpose SPI2), обладающий широкими возможностями коммуникации.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8" y="3122204"/>
            <a:ext cx="5732981" cy="17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UART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ESP32-C3 имеет два контроллера универсального асинхронного приемника/передатчика UART: UART0 и UART1, контроллер интерфейса I2S и шины I2C (Inter-Integrated Circuit).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автомобильных и промышленных приложений в кристалл ESP32-C3 встроен двухпроводной автомобильный контроллер TWAI®.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программирования флэш-памяти системы, для чтения выходных данных программы, а также для подключения отладчика в кристалле ESP32-C3 встроен контроллер USB Serial/JTAG, объединяющий функциональность USB-последовательного преобразователя и адаптера USB-to-JTAG, что исключает необходимость внешних адаптеров.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кристалле имеется устройство дистанционного управления RMT (Remote Control Peripheral), поддерживающее два канала инфракрасной дистанционной передачи и два канала инфракрасного дистанционного приема.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аналоговых сигналов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обработки аналоговых сигналов в микроконтроллере предусмотрены два 12-битных аналого-цифровых преобразователя ADC (Analog-to-Digital Converter)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АЦП реализованы по методу последовательного приближения (SAR ADC).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АЦП могут обрабатывать аналоговые сигналы с шести выводов.</a:t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ШИМ-контроллер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ШИМ-контроллер LED LED PWM может генерировать независимые цифровые сигналы по шести каналам.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ШИМ контроллер используется для управления свечением светодиодов, при котором при котором длительность единичного широтно-импульсно-модулированного сигнала определяет яркость свечения за счет мерцания.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может генерировать цифровые сигналы с настраиваемыми периодами и рабочим циклом с точностью до 18 бит, поддерживая плавное увеличение или уменьшение рабочего цикла.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При этом можно использовать несколько источников синхронизации, включая внешний кристалл.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может работать даже тогда, когда процессор находится в спящем режиме.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Прочая </a:t>
            </a:r>
            <a:r>
              <a:rPr lang="ru"/>
              <a:t>периферия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Температурный датчик (Temperature Sensor) предназначен для определения температуры внутри микросхемы.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Температура определяется такими факторами, как тактовая частота микроконтроллера или нагрузка на входы/выходы.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Выходной сигнал датчика представляет собой напряжение, которое преобразуется АЦП в цифровое значение.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реализации различных вариантов контроля времени в микросхеме предусмотрен широкий набор таймеров.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security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Security содержит модули, реализующие защиту: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контроль разрешений на доступ к внутренней и внешней памяти;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модули шифрования и дешифрования памяти;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средства криптографического аппаратного ускорения, реализованные на алгоритме симметричного шифрования AES (Advanced Encryption Standard), алгоритме безопасного хеширования SHA (Secure Hash Algorithm ) и криптографическом алгоритме с открытым ключом RSA (Rivest, Shamir и Adleman),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генератор случайных чисел RNG (Random Number Generator)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средства проверки подлинности сообщений, использующий односторонние хеш-функции HMAC (Hash-based Message Authentication Code).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беспроводной связи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Блок Wireless digital circuit содержит следующие модули, обеспечивающие передачу данных по радиоканалам. Приемник 2,4 ГГц, демодулирующий радиочастотный сигнал 2,4 ГГц в квадратурные сигналы базовой полосы и преобразующий их в цифровую форму с помощью двух высокоскоростных АЦП высокого разрешения.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Модуль Wi-Fi MAC реализует полный MAC-протокол Wi-Fi 802.11 b/g/n, поддерживая базовый набор услуг (BSS) STA и SoftAP под управлением функции распределенного управления.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Модуль Bluetooth поддерживает оба существующих протокола: классический с базовой скоростью и повышенной скоростью передачи данных Bluetooth 4.2 BR/EDR (Basic Rate / Enhanced Data Rate) и Bluetooth LE (Low Energy) с низким энергопотреблением. 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плата прототипирования 1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выполнения макетных экспериментов используется плата CORE ESP32, разработанная на основе Espressif Systems ESP32-C3.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Основная плата поддерживает UART, GPIO, SPI, I2C, ADC, PWM и другие интерфейсы, которые можно выбрать и настраивать в соответствии с решаемой задачей.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Питание платы CORE-ESP32-C3 можно обеспечить следующими способами: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источник питания интерфейса USB Type-C, этот способ используется по умолчанию и предпочтителен во время отладки;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блок питания с контактами 5 В и GND;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блок питания с контактами 3V3 и GND.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плате CORE ESP32 установлены: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2 светодиода, контакты для подключения к ним показаны в таблице 2.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две кнопки: кнопка BOOT может реализовать функцию загрузки BOOT, кнопка RST может реализовать функцию сброса.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Светодиоды и контакты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311675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{245C064D-8CCD-4D5F-BFE8-4429BD8F9A24}</a:tableStyleId>
              </a:tblPr>
              <a:tblGrid>
                <a:gridCol w="2127325"/>
                <a:gridCol w="1669025"/>
                <a:gridCol w="4724250"/>
              </a:tblGrid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Cветодиод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GPIO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Активный высокий уровень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Активный высокий уровень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30"/>
          <p:cNvGraphicFramePr/>
          <p:nvPr/>
        </p:nvGraphicFramePr>
        <p:xfrm>
          <a:off x="3116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{245C064D-8CCD-4D5F-BFE8-4429BD8F9A24}</a:tableStyleId>
              </a:tblPr>
              <a:tblGrid>
                <a:gridCol w="1426825"/>
                <a:gridCol w="4499600"/>
                <a:gridCol w="2594200"/>
              </a:tblGrid>
              <a:tr h="26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Кнопка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Функция контакта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 /GPIO9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 нажатии кнопки микроконтроллер переходит в режим загрузки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Активный низкий уровень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 нажатии кнопки происходит сброс микроконтроллера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Активный низкий уровень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плата прототипирования 2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0" y="1017725"/>
            <a:ext cx="7887105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данная презентация?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13 Знакомство со средой проектирования. Управление контактами GPIO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14 Настройка GPIO для ввода аналогового сигнала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15 Реализация последовательного интерфейса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работы с платой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1. BOOT (IO09) Нельзя допустить подачу на контакт IO09 нуля до включения питания, микроконтроллер перейдет в режим загрузки.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2. Для проектирования используйте вывод IO08, а прямое внешнее подключение не рекомендуется, поскольку при загрузке и записи на выводе IO08 низкий уровень, а последовательный порт нельзя использовать для загрузки.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3. При написании собственного программного обеспечения следует обратить внимание на режим флэш-памяти.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среды разработки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качестве сред разработки можно использовать среду на основе Eclipse или VSCode (Visual Studio Code) с соответствующими расширениями.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текущей работе будет использован VSCode: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Установка: https://code.visualstudio.com/docs/.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Активация расширения ESP-IDF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https://github.com/espressif/vscode-esp-idf-extension/blob/HEAD/docs/tutorial/install.md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Учитывая, что для данных лабораторных потребуется работать напрямую с </a:t>
            </a:r>
            <a:r>
              <a:rPr lang="ru"/>
              <a:t>подключенной</a:t>
            </a:r>
            <a:r>
              <a:rPr lang="ru"/>
              <a:t> платой, то рекомендуется устанавливать среду разработки напрямую в ОС хоста.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проекта 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 завершения установки рекомендуется открыть шаблон проекта командой Open Folder.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строке, расположенной внизу окна необходимо выполнить следующие настройки: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Указать COM порт, к которому подключается плата. Определение номера порта происходит автоматически после подключения платы к компьютеру, которое осуществляется через USB порт. После активизации команды выбора COM порта появится выпадающий список, в котором будут показаны активные устройства с последовательным подключением.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Указать микросхему, в которую осуществляется загрузка проекта, выбрав в выпадающем списке ESP32C3.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Выполнить сборку и загрузку проекта и запустить монитор для наблюдения результатов работы. 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63" y="3583675"/>
            <a:ext cx="7015268" cy="12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бщая схема работы IO MUX и матрицы GPIO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39" y="1604679"/>
            <a:ext cx="8128724" cy="264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GPIO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Матрица GPIO обеспечивает переключение между входными/выходными сигналами периферийных устройств и контактами.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42 входных сигнала периферийных устройств могут быть подключены к любым выводам GPIO, также, как и любой из 78 периферийных выходных сигналов могут быть скоммутированы на любой контакт GPIO.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Поддерживается синхронизация сигналов периферийных входов на основе тактовой шины APB.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IO MUX конфигурируется через регистр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IO_MUX_GPIOn_REG</a:t>
            </a:r>
            <a:r>
              <a:rPr lang="ru"/>
              <a:t> для каждого вывода GPIO.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Контакт может быть настроен на функцию, маршрутизируемую матрицей GPIO, или подключен, минуя матрицу GPIO.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Обход матрицы актуален для улучшения частоты работы высокоскоростных цифровых сигналов (SPI, JTAG, UART), поскольку в этом случае IO MUX используется для прямого подключения выводов к периферийным устройствам.</a:t>
            </a:r>
            <a:endParaRPr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данных в периферийные устройства через GPIO матрицу - 1 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355100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считывания данных с контакта GPIO X в периферийный сигнал Y, необходимо выполнить следующие действия: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Настроить регистр GPIO_FUNCY_IN_SEL_CFG_REG, соответствующий периферийному сигналу Y в матрице GPIO: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установить GPIO_SIGY_IN_SEL, чтобы разрешить ввод периферийного сигнала через матрицу GPIO;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установить GPIO_FUNCX_IN_SEL на нужный вывод GPIO.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Некоторые периферийные сигналы не имеют действительного бита GPIO_SIGy_IN_SEL, а именно, эти периферийные устройства могут только получать входные сигналы через матрицу GPIO.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Дополнительно можно включить фильтр для входных сигналов, установив регистр IO_MUX_GPIOX_FILTER_EN. Фильтровать можно только сигналы длительностью более двух тактов.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35512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Синхронизировать вход GPIO, установив GPIO_PINX_REG, соответствующий выводу GPIO X, следующим образом: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a) </a:t>
            </a:r>
            <a:r>
              <a:rPr lang="ru"/>
              <a:t>у</a:t>
            </a:r>
            <a:r>
              <a:rPr lang="ru"/>
              <a:t>становить GPIO_PINX_SYNC1_BYPASS, чтобы разрешить входной сигнал, синхронизированный по нарастающему или по спадающему фронту;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b) установить GPIO_PINX_SYNC2_BYPASS, чтобы разрешить входной сигнал, синхронизированный по нарастающему или спадающему фронту во втором такте.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Настроить регистр IO MUX для включения входного сигнала внешнего контакта. Для этого установить IO_MUX_GPIOX_REG соответствующий выводу GPIO X, следующим образом: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a) </a:t>
            </a:r>
            <a:r>
              <a:rPr lang="ru"/>
              <a:t>установить  IO_MUX_GPIOX_FUN_IE для разрешения входа;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b) установить или снять IO_MUX_GPIOX_FUN_WPU и IO_MUX_GPIOX_FUN_WPD, чтобы включить или отключить подтягивающие и отводящие резисторы.</a:t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данных в периферийные устройства через GPIO матрицу - 2 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данных из периферийных устройств через GPIO матрицу - 1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422625"/>
            <a:ext cx="85206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вывода сигнала Y из периферийного устройства в порт X GPIO, а затем в IO MUX и далее на внешний контакт нужно выполнить следующие действия.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Сконфигурировать регистры GPIO_FUNCX_OUT_SEL_CFG_REG и GPIO_ENABLE_REG[X], соответствующие конкретному выводу GPIO в матрице GPIO (рекомендуется использовать регистры W1TS (запись 1 для установки) и W1TC (запись 1 для сброса) для установки или сброса GPIO_ENABLE_REG.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установить поле GPIO_FUNCX_OUT_SEL в регистре GPIO_FUNCX_OUT_SEL_CFG_REG на индекс нужного периферийного выходного сигнала Y.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если сигнал должен быть всегда включен как выходной, нужно установить бит GPIO_FUNCX_OEN_SEL в регистре GPIO_FUNCX_OUT_SEL_CFG_REG и бит в регистре GPIO_ENABLE_W1TS_REG, соответствующий выводу GPIO X. Чтобы сигнал разрешения выхода определялся внутренней логикой.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установить соответствующий бит в регистре GPIO_ENABLE_W1TC_REG, чтобы отключить выходной сигнал с контакта GPIO вывод.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Для выхода с открытым стоком установить бит GPIO_PINX_PAD_DRIVER в регистре GPIO_PINX_REG, соответствующем выводу GPIO X.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данных из периферийных устройств через GPIO матрицу - 2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422625"/>
            <a:ext cx="85206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Настроить регистр IO MUX для включения выхода через матрицу GPIO. Установить IO_MUX_GPIOX_REG, соответствующий выводу GPIO X, следующим образом: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Установите в поле IO_MUX_GPIOX_MCU_SEL желаемую функцию IO MUX, соответствующую выводу GPIO X. Эта функция GPIO должна иметь  числовое значение 1, для всех выводов.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Установите в поле IO_MUX_GPIOX_FUN_DRV требуемое значение силы тока выходного сигнала (0 ~ 3). Чем выше числовое значение, тем больший ток может быть получен от внешнего контакта. При настройках следует ориентироваться на следующие значения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0: ~5 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1: ~10 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2: ~20 мА (значение по умолчанию)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3: ~40 мА</a:t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Аналоговые функции выводов GPIO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выводы GPIO в ESP32-C3 обеспечивают аналоговые функции. Если вывод используется для аналоговых целей, необходимо отключить подтягивающие и понижающие резисторы, выполнив следующие действия: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</a:t>
            </a:r>
            <a:r>
              <a:rPr lang="ru"/>
              <a:t>становить IO_MUX_GPIOn_MCU_SEL в 1, и очистить IO_MUX_GPIOn_FUN_IE, IO_MUX_GPIOn_FUN_WPU, IO_MUX_GPIOn_FUN_WPD.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Записать 1 в GPIO_ENABLE_W1TC[n], чтобы снять разрешение на вывод.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Микроконтроллеры RISC-V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Открытость стандарта RISC-V позволяет производить микроконтроллеры с архитектурой RISC-V без приобретения лицензий.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Модульность и масштабируемость архитектуры RISC-V допускает расширение набора инструкций, что позволяет адаптировать микроконтроллеры под различные приложения, потребности и требования.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Архитектура RISC-V за счет простой и компактной структуры набора инструкций обеспечивает улучшенный контроль над энергопотреблением и производительностью, что актуально при организации автономной работы.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4. Микроконтроллеры с архитектурой RISC-V активно развиваются как крупными компаниями, так и независимыми компаниями разработчиков, что способствует развитию инфраструктуры RISC-V и доступности инструментов разработки.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для работы GPIO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gpio_reset_pin (gpio_num_t gpio_num) сбрасывает настройки пина gpio_num к стандартным (если на этом пине есть возможность подключения к разным периферийным устройствам, то выбрана функция GPIO, подключено подтягивание, отключен ввод и вывод). Её необходимо использовать перед настройкой.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gpio_set_direction (gpio_num_t gpio_num, gpio_mode_t mode) устанавливает на пин gpio_num режим работы mode. Доступные режимы: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GPIO_MODE_DEF_DISABLE – ввод и вывод отключены;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GPIO_MODE_DEF_INPUT – только ввод;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GPIO_MODE_DEF_OUTPUT – только вывод;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GPIO_MODE_DEF_OD – выход с открытым коллектором.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/>
              <a:t>Режимы можно комбинировать, например, режим, заданный как (GPIO_MODE_DEF_INPUT) | (GPIO_MODE_DEF_OUTPUT), разрешает чтение и запись.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gpio_set_level (gpio_num_t gpio_num, uint32_t level) устанавливает заданный уровень level на выход пина gpio_num. Уровень может принимать значения 0(low) или 1(high).</a:t>
            </a:r>
            <a:endParaRPr/>
          </a:p>
        </p:txBody>
      </p:sp>
      <p:sp>
        <p:nvSpPr>
          <p:cNvPr id="262" name="Google Shape;2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 LED PWM - 1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49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LED PWM – это периферийное устройство, предназначенное для генерации ШИМ сигналов для управления светодиодами, однако выходные ШИМ сигналы контроллера могут использоваться и для других целей.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LED PWM включает в себя 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четыре независимых таймера (Time0 – Timer3) с поддержкой деления на доли, 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мультиплексор,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шесть независимых ШИМ-генераторов (PWM0 – PWM5) с разрешением 14 бит (рис. 14.1).</a:t>
            </a:r>
            <a:endParaRPr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00" y="1372725"/>
            <a:ext cx="32766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 LED PWM - 2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может реализовывать затухание рабочего цикла (т.е. постепенное увеличение/уменьшение рабочего цикла ШИМ без вмешательства процессора) с генерацией прерывания по завершении затухания, позволяет регулировать фазу выходного ШИМ-сигнала, допускает перевод вывода ШИМ-сигнала в режим пониженного энергопотребления.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Каждый таймер в контроллере LED PWM реализует счет времени на основе тактового сигнала ref_pulseX. Все таймеры используют один и тот же источник тактового сигнала LEDC_CLKX, который затем пропускается через делитель тактового сигнала, чтобы сформировать ref_pulseX для счетчика.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канала для генерации ШИМ-сигнала - 1 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канала для генерации ШИМ-сигнала проводится в три последовательных этапа: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Инициализация таймера;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Инициализация канала (подключение к нему таймера и GPIO);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Задание значения на выходе GPIO.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канала для генерации ШИМ-сигнала - 2</a:t>
            </a:r>
            <a:endParaRPr/>
          </a:p>
        </p:txBody>
      </p:sp>
      <p:sp>
        <p:nvSpPr>
          <p:cNvPr id="290" name="Google Shape;29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" y="1017725"/>
            <a:ext cx="8426100" cy="3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канала для генерации ШИМ-сигнала - 3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 таймера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timer_num – номер таймера, число от 0 до 3.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clk_cfg. Для автоматического выбора параметра можно установить его в значение LEDC_AUTO_CLK.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speed_mode. Для ESP32-C3 этот параметр может быть установлен только в значение LEDC_LOW_SPEED_MODE.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duty_resolution – разрешение канала, количество бит. Например, при значении duty_resolution 10, можно устанавливать интенсивность сигнала (duty) в значения от 0 до (2**10–1).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freq_hz – частота таймера. Значения частоты таймера и разрешения канала (duty_resolution) зависят друг от друга: при увеличении частоты необходимо понизить разрешение. Например, при частоте 40 мегагерц допустимое разрешение составляет только 1 бит, а при 5 килогерц – 13 бит.</a:t>
            </a:r>
            <a:endParaRPr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канала для генерации ШИМ-сигнала - 4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 канала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channel – номер канала от 0 до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duty – интенсивность сигнала, от 0 до (2**duty_resolution-1).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gpio_num – номер пина.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timer_sel – номер выбранного таймера, аналогичный номеру timer_num в структуре ledc_timer_config_t.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speed_mode – режим, аналогичный выбранному в структуре ledc_timer_config_t.</a:t>
            </a:r>
            <a:endParaRPr/>
          </a:p>
        </p:txBody>
      </p:sp>
      <p:sp>
        <p:nvSpPr>
          <p:cNvPr id="305" name="Google Shape;30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GPIO для ввода аналогового сигнала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ESP32-C3 включает в себя 2 АЦП последовательного приближения, поддерживающие в общей сложности 6 каналов измерения, которые обеспечиваются следующим образом: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АЦП1 допускает подключение 5 каналов: GPIO0 – GPIO4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АЦП2 допускает подключение 1 канала: GPIO5.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АЦП ESP32 оцифровывают напряжения в диапазоне от 0 В до Vref (опорное напряжение).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Контроллер поддерживает частоту дискретизации до 12 бит, однократное считывание (single read mode), запускаемое с помощью ПО и непрерывное сканирование (continuous read mode), запускаемое по таймеру.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Режим однократного чтения подходит для низкочастотных измерений. Режим непрерывного чтения подходит для постоянно повторяющихся с высокой частотой измерений.</a:t>
            </a:r>
            <a:endParaRPr/>
          </a:p>
        </p:txBody>
      </p:sp>
      <p:sp>
        <p:nvSpPr>
          <p:cNvPr id="312" name="Google Shape;3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однократного считывания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Выбрать АЦП1 или АЦП2: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если установлен APB_SARADC1_ONETIME_SAMPLE, выбран АЦП1;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если установлен APB_SARADC2_ONETIME_SAMPLE, выбран АЦП2;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Настроить APB_SARADC_ONETIME_CHANNEL, чтобы выбрать один канал.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Настроить APB_SARADC_ONETIME_ATTEN, чтобы установить затухание.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Установить APB_SARADC_ONETIME_START, чтобы начать считывание.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окончанию считывания, генерируется прерывание APB_SARADC_ADCX_DONE_INT_RAW, которое может использоваться для считывания данных из APB_SARADC_ADCX_DATA. X может принимать значение 1:(АЦП1), или 2:(АЦП2).</a:t>
            </a:r>
            <a:endParaRPr/>
          </a:p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астройка непрерывного сканирования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Установить APB_SARADC_TIMER_TARGET для выбора DIG АЦП в качестве цели для запуска таймера.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Установить APB_SARADC_TIMER_EN для запуска таймера.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Когда время таймера истекает, он заставляет DIG ADC FSM начать измерения в соответствии с таблицей шаблонов.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Значения автоматически помещаются в память с помощью DMA (прямой доступ в память). Прерывание генерируется после завершения считывания.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Существующие МК RISC-V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МК: </a:t>
            </a:r>
            <a:r>
              <a:rPr lang="ru"/>
              <a:t>32 разрядные контроллеры SweRV Core (Western Digital); FE310 (SiFive); RV32M1 (NXP); MHS001 Huangshan (HUAMI); GD32VF103 (GigaDevice); CH32V103 (WCH); К1986ВК025 (Миландр); ESP32-C3 (Espressif); MIK32 (Микрон).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Перечисленные ядра отличаются: глубиной конвейера, размерами и организацией кэша данных и команд, реализацией схем предсказаний переходов. При этом все ядра используют общую ISA (Instruction Set Architecture).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датчиком температуры</a:t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1152475"/>
            <a:ext cx="50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Установить APB_SARADC_TSENS_PU, чтобы запустить XPD_SAR, а затем включить датчик температуры.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Установить SYSTEM_TSENS_CLK_EN, чтобы запустить тактовый сигнал датчика.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Ждать тактов APB_SARADC_TSENS_XPD_WAIT, пока не будет выполнен сброс датчика температуры. После этого начнется измерение температуры;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Через некоторое время данные можно будет считать из APB_SARADC_TSENS_OUT. Для получения значений в градусах Цельсия, нужно использовать формулу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T(°C) = 0.4386 ∗ VALUE–27.88 ∗ offset–20.52,</a:t>
            </a:r>
            <a:endParaRPr b="1"/>
          </a:p>
        </p:txBody>
      </p:sp>
      <p:sp>
        <p:nvSpPr>
          <p:cNvPr id="333" name="Google Shape;33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334" name="Google Shape;334;p52"/>
          <p:cNvGraphicFramePr/>
          <p:nvPr/>
        </p:nvGraphicFramePr>
        <p:xfrm>
          <a:off x="5408450" y="18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{32256698-3F5F-4EAD-9FBE-CB3E82334DDC}</a:tableStyleId>
              </a:tblPr>
              <a:tblGrid>
                <a:gridCol w="1402225"/>
                <a:gridCol w="13204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Диапазон измерений, °C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offset</a:t>
                      </a: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°C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~ 125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~ 100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 ~ 80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-30 ~ 50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-40 ~ 20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контакта к АЦП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подключения контакта к АЦП1 последовательно вызываются две функции: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adc1_config_width (adc_bits_width_t width_bit) – настройка разрешения канала, width_bit – число бит. Для ESP32-C3 доступно 12-ти битное разрешение.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adc1_config_channel_atten (adc1_channel_t channel, adc_atten_t atten) – выбор канала (channel) и уровня ослабления (atten). Благодаря этому можно изменять верхнюю границу измеряемого диапазона для увеличения точности значений.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Доступные значения adc_atten_t: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ADC_ATTEN_DB_0 (или значение 0) 0 mV ~ 750 mV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ADC_ATTEN_DB_2_5 (1) 0 mV ~ 1050 mV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ADC_ATTEN_DB_6 (2) 0 mV ~ 1300 mV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ADC_ATTEN_DB_11 (3) 0 mV ~ 2500 mV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значение напряжения </a:t>
            </a:r>
            <a:r>
              <a:rPr b="1" lang="ru"/>
              <a:t>mVolts = val*(Vref/4095</a:t>
            </a:r>
            <a:r>
              <a:rPr lang="ru"/>
              <a:t>), Vref – верхнее значение выбранного диапазона adc_atten.</a:t>
            </a:r>
            <a:endParaRPr/>
          </a:p>
        </p:txBody>
      </p:sp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данных со встроенного датчика температуры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343850"/>
            <a:ext cx="85206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После создания пустого объекта типа temperature_sensor_handle_t необходимо определить, в каких условиях датчик будет работать, и задать их верхнюю и нижнюю температурные границы.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Структуру temperature_sensor_config_t можно задать функцией TEMPERATURE_SENSOR_CONFIG_DEFAULT (min, max), где min и max – границы температуры. Ссылка на эту структуру вместе с указателем на объект передается в функцию temperature_sensor_install(). Далее для начала работы с датчиком вызывается temperature_sensor_enable(), в которую также нужно передать указатель на созданный temperature_sensor_handle_t.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Для получения значений температуры используется функция temperature_sensor_get_celsius(temperature_sensor_handle_t tsens, float *out_celsius), в out_celsius будет храниться значение в градусах Цельсия.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CPU and Memory 1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</a:t>
            </a:r>
            <a:r>
              <a:rPr lang="ru"/>
              <a:t>рактикум ориентирована на МК ESP-RISC-V (ESP32-C3) компании Espressif Systems, так как это максимально доступное решение.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Процессорное ядро ESP-RISC-V представляет собой 32-разрядное ядро, основанное на RISC-V ISA, называемой «I» с префиксом RV32 или RV64 в зависимости от ширины целочисленного регистра.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Базовая ISA реализует целочисленные вычислительные инструкции, целочисленные инструкции загрузки, сохранения и управления и является обязательной для всех реализаций RISC-V.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ядре реализованы стандартные расширения: инструкций целочисленного умножения и деления («M») и расширение набора сжатых инструкций стандарта RISC-V («C»).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Ядро имеет 4-х ступенчатый скалярный конвейер, оптимизированный по площади, мощности и производительности.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состав процессорного ядра входят контроллер прерываний (INTC), модуль отладки (DM) и системная шина (SYS BUS) для доступа к памяти и периферийным устройствам.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CPU and Memory 2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ядре реализована единая кэш-память (Cache), доступная только для чтения, которая является восьмисторонней ассоциативной памятью, ее размер составляет 16 КБ, размер блока - 32 байта.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Когда кэш активен, он занимает часть пространства внутренней памяти.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Кэш единый для инструкций и данных, но одновременно может реализовывать кеширование либо инструкций, либо данных.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 возникновении промаха кэш-памяти контроллер кэша инициирует запрос к внешней памяти по отношению к ядру памяти.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CPU and Memory 3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25" y="1017725"/>
            <a:ext cx="53657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ESP-RISC-V (ESP32-C3) - Периферия - 1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микросхему ESP32-C3 интегрированы различные периферийные устройства. При ограниченном количестве доступных выводов реализовано их мультиплексирование, которое осуществляется с помощью программируемых регистров.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Микросхема ESP32-C3 имеет 22 физических вывода GPIO. Каждый вывод может использоваться в качестве ввода/вывода общего назначения или быть подключенным к внутреннему периферийному модулю.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ESP-RISC-V (ESP32-C3) - Периферия - 2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25" y="76200"/>
            <a:ext cx="652158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