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4"/>
  </p:sldMasterIdLst>
  <p:notesMasterIdLst>
    <p:notesMasterId r:id="rId25"/>
  </p:notesMasterIdLst>
  <p:handoutMasterIdLst>
    <p:handoutMasterId r:id="rId26"/>
  </p:handoutMasterIdLst>
  <p:sldIdLst>
    <p:sldId id="554" r:id="rId5"/>
    <p:sldId id="535" r:id="rId6"/>
    <p:sldId id="537" r:id="rId7"/>
    <p:sldId id="538" r:id="rId8"/>
    <p:sldId id="504" r:id="rId9"/>
    <p:sldId id="390" r:id="rId10"/>
    <p:sldId id="427" r:id="rId11"/>
    <p:sldId id="505" r:id="rId12"/>
    <p:sldId id="506" r:id="rId13"/>
    <p:sldId id="508" r:id="rId14"/>
    <p:sldId id="522" r:id="rId15"/>
    <p:sldId id="514" r:id="rId16"/>
    <p:sldId id="515" r:id="rId17"/>
    <p:sldId id="519" r:id="rId18"/>
    <p:sldId id="520" r:id="rId19"/>
    <p:sldId id="510" r:id="rId20"/>
    <p:sldId id="511" r:id="rId21"/>
    <p:sldId id="512" r:id="rId22"/>
    <p:sldId id="513" r:id="rId23"/>
    <p:sldId id="553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039"/>
    <a:srgbClr val="CCCFDE"/>
    <a:srgbClr val="1656A3"/>
    <a:srgbClr val="003366"/>
    <a:srgbClr val="E7E9EF"/>
    <a:srgbClr val="00AEED"/>
    <a:srgbClr val="29A450"/>
    <a:srgbClr val="06254E"/>
    <a:srgbClr val="1A2127"/>
    <a:srgbClr val="687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 autoAdjust="0"/>
    <p:restoredTop sz="94874" autoAdjust="0"/>
  </p:normalViewPr>
  <p:slideViewPr>
    <p:cSldViewPr snapToGrid="0">
      <p:cViewPr varScale="1">
        <p:scale>
          <a:sx n="112" d="100"/>
          <a:sy n="112" d="100"/>
        </p:scale>
        <p:origin x="-1584" y="-90"/>
      </p:cViewPr>
      <p:guideLst>
        <p:guide orient="horz" pos="4080"/>
        <p:guide pos="2880"/>
      </p:guideLst>
    </p:cSldViewPr>
  </p:slideViewPr>
  <p:outlineViewPr>
    <p:cViewPr>
      <p:scale>
        <a:sx n="33" d="100"/>
        <a:sy n="33" d="100"/>
      </p:scale>
      <p:origin x="0" y="1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-3516" y="-11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25BE52F-B63D-4F18-A3A8-AA4B7B1E736B}" type="datetimeFigureOut">
              <a:rPr lang="en-US"/>
              <a:pPr>
                <a:defRPr/>
              </a:pPr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ABB44C-F40D-45D2-815C-0ED82DEC27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5F660E-B335-4285-ADEF-EA0FB7C98B34}" type="datetimeFigureOut">
              <a:rPr lang="en-US"/>
              <a:pPr>
                <a:defRPr/>
              </a:pPr>
              <a:t>3/24/2017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0C4F69-FDD4-480B-8B04-B1F31C865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5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09775" y="6611938"/>
            <a:ext cx="5334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© </a:t>
            </a:r>
            <a:r>
              <a:rPr lang="en-US" sz="1000" dirty="0" smtClean="0">
                <a:latin typeface="+mn-lt"/>
                <a:cs typeface="+mn-cs"/>
              </a:rPr>
              <a:t>2017 </a:t>
            </a:r>
            <a:r>
              <a:rPr lang="en-US" sz="1000" dirty="0">
                <a:latin typeface="+mn-lt"/>
                <a:cs typeface="+mn-cs"/>
              </a:rPr>
              <a:t>Microsemi </a:t>
            </a:r>
            <a:r>
              <a:rPr lang="en-US" sz="1000" dirty="0" smtClean="0">
                <a:latin typeface="+mn-lt"/>
                <a:cs typeface="+mn-cs"/>
              </a:rPr>
              <a:t>Corporation.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10000"/>
            <a:ext cx="7315200" cy="1066800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400">
                <a:solidFill>
                  <a:srgbClr val="0C499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768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6919913" y="658812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fld id="{AE71AD8B-CB87-4DB0-8C69-27A90145503C}" type="slidenum">
              <a:rPr lang="en-US" sz="900" smtClean="0"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0" y="949325"/>
            <a:ext cx="9144000" cy="3089275"/>
            <a:chOff x="0" y="949704"/>
            <a:chExt cx="9144000" cy="3088896"/>
          </a:xfrm>
        </p:grpSpPr>
        <p:pic>
          <p:nvPicPr>
            <p:cNvPr id="5" name="Picture 11" descr="earthiStock_8978534_PPTtitle_May11.jpg"/>
            <p:cNvPicPr>
              <a:picLocks noChangeAspect="1"/>
            </p:cNvPicPr>
            <p:nvPr userDrawn="1"/>
          </p:nvPicPr>
          <p:blipFill>
            <a:blip r:embed="rId2" cstate="print"/>
            <a:srcRect l="6712" t="10989" r="1529" b="12088"/>
            <a:stretch>
              <a:fillRect/>
            </a:stretch>
          </p:blipFill>
          <p:spPr bwMode="auto">
            <a:xfrm>
              <a:off x="0" y="1676400"/>
              <a:ext cx="9144000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 5"/>
            <p:cNvSpPr/>
            <p:nvPr userDrawn="1"/>
          </p:nvSpPr>
          <p:spPr>
            <a:xfrm>
              <a:off x="5791200" y="3352884"/>
              <a:ext cx="3352800" cy="685716"/>
            </a:xfrm>
            <a:custGeom>
              <a:avLst/>
              <a:gdLst>
                <a:gd name="connsiteX0" fmla="*/ 258403 w 3352800"/>
                <a:gd name="connsiteY0" fmla="*/ 0 h 685800"/>
                <a:gd name="connsiteX1" fmla="*/ 3352800 w 3352800"/>
                <a:gd name="connsiteY1" fmla="*/ 0 h 685800"/>
                <a:gd name="connsiteX2" fmla="*/ 3352800 w 3352800"/>
                <a:gd name="connsiteY2" fmla="*/ 0 h 685800"/>
                <a:gd name="connsiteX3" fmla="*/ 3352800 w 3352800"/>
                <a:gd name="connsiteY3" fmla="*/ 427397 h 685800"/>
                <a:gd name="connsiteX4" fmla="*/ 3094397 w 3352800"/>
                <a:gd name="connsiteY4" fmla="*/ 685800 h 685800"/>
                <a:gd name="connsiteX5" fmla="*/ 0 w 3352800"/>
                <a:gd name="connsiteY5" fmla="*/ 685800 h 685800"/>
                <a:gd name="connsiteX6" fmla="*/ 0 w 3352800"/>
                <a:gd name="connsiteY6" fmla="*/ 685800 h 685800"/>
                <a:gd name="connsiteX7" fmla="*/ 0 w 3352800"/>
                <a:gd name="connsiteY7" fmla="*/ 258403 h 685800"/>
                <a:gd name="connsiteX8" fmla="*/ 258403 w 3352800"/>
                <a:gd name="connsiteY8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2800" h="685800">
                  <a:moveTo>
                    <a:pt x="258403" y="0"/>
                  </a:moveTo>
                  <a:lnTo>
                    <a:pt x="3352800" y="0"/>
                  </a:lnTo>
                  <a:lnTo>
                    <a:pt x="3352800" y="0"/>
                  </a:lnTo>
                  <a:lnTo>
                    <a:pt x="3352800" y="427397"/>
                  </a:lnTo>
                  <a:cubicBezTo>
                    <a:pt x="3352800" y="570109"/>
                    <a:pt x="3237109" y="685800"/>
                    <a:pt x="3094397" y="685800"/>
                  </a:cubicBezTo>
                  <a:lnTo>
                    <a:pt x="0" y="685800"/>
                  </a:lnTo>
                  <a:lnTo>
                    <a:pt x="0" y="685800"/>
                  </a:lnTo>
                  <a:lnTo>
                    <a:pt x="0" y="258403"/>
                  </a:lnTo>
                  <a:cubicBezTo>
                    <a:pt x="0" y="115691"/>
                    <a:pt x="115691" y="0"/>
                    <a:pt x="25840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pic>
          <p:nvPicPr>
            <p:cNvPr id="7" name="Picture 13" descr="logo_MS-titl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06187" y="3429000"/>
              <a:ext cx="24044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Freeform 7"/>
            <p:cNvSpPr/>
            <p:nvPr userDrawn="1"/>
          </p:nvSpPr>
          <p:spPr>
            <a:xfrm rot="10800000">
              <a:off x="0" y="1067165"/>
              <a:ext cx="9144000" cy="533335"/>
            </a:xfrm>
            <a:custGeom>
              <a:avLst/>
              <a:gdLst>
                <a:gd name="connsiteX0" fmla="*/ 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0 w 7620000"/>
                <a:gd name="connsiteY4" fmla="*/ 0 h 838200"/>
                <a:gd name="connsiteX0" fmla="*/ 304800 w 7620000"/>
                <a:gd name="connsiteY0" fmla="*/ 0 h 838200"/>
                <a:gd name="connsiteX1" fmla="*/ 7620000 w 7620000"/>
                <a:gd name="connsiteY1" fmla="*/ 0 h 838200"/>
                <a:gd name="connsiteX2" fmla="*/ 7620000 w 7620000"/>
                <a:gd name="connsiteY2" fmla="*/ 838200 h 838200"/>
                <a:gd name="connsiteX3" fmla="*/ 0 w 7620000"/>
                <a:gd name="connsiteY3" fmla="*/ 838200 h 838200"/>
                <a:gd name="connsiteX4" fmla="*/ 304800 w 7620000"/>
                <a:gd name="connsiteY4" fmla="*/ 0 h 838200"/>
                <a:gd name="connsiteX0" fmla="*/ 304800 w 7620000"/>
                <a:gd name="connsiteY0" fmla="*/ 838200 h 1676400"/>
                <a:gd name="connsiteX1" fmla="*/ 7620000 w 7620000"/>
                <a:gd name="connsiteY1" fmla="*/ 838200 h 1676400"/>
                <a:gd name="connsiteX2" fmla="*/ 7620000 w 7620000"/>
                <a:gd name="connsiteY2" fmla="*/ 1676400 h 1676400"/>
                <a:gd name="connsiteX3" fmla="*/ 0 w 7620000"/>
                <a:gd name="connsiteY3" fmla="*/ 0 h 1676400"/>
                <a:gd name="connsiteX4" fmla="*/ 304800 w 7620000"/>
                <a:gd name="connsiteY4" fmla="*/ 838200 h 1676400"/>
                <a:gd name="connsiteX0" fmla="*/ 304800 w 7620000"/>
                <a:gd name="connsiteY0" fmla="*/ 838200 h 838200"/>
                <a:gd name="connsiteX1" fmla="*/ 7620000 w 7620000"/>
                <a:gd name="connsiteY1" fmla="*/ 838200 h 838200"/>
                <a:gd name="connsiteX2" fmla="*/ 7620000 w 7620000"/>
                <a:gd name="connsiteY2" fmla="*/ 0 h 838200"/>
                <a:gd name="connsiteX3" fmla="*/ 0 w 7620000"/>
                <a:gd name="connsiteY3" fmla="*/ 0 h 838200"/>
                <a:gd name="connsiteX4" fmla="*/ 304800 w 7620000"/>
                <a:gd name="connsiteY4" fmla="*/ 838200 h 838200"/>
                <a:gd name="connsiteX0" fmla="*/ 304800 w 7772400"/>
                <a:gd name="connsiteY0" fmla="*/ 838200 h 838200"/>
                <a:gd name="connsiteX1" fmla="*/ 7620000 w 7772400"/>
                <a:gd name="connsiteY1" fmla="*/ 838200 h 838200"/>
                <a:gd name="connsiteX2" fmla="*/ 7772400 w 7772400"/>
                <a:gd name="connsiteY2" fmla="*/ 0 h 838200"/>
                <a:gd name="connsiteX3" fmla="*/ 0 w 7772400"/>
                <a:gd name="connsiteY3" fmla="*/ 0 h 838200"/>
                <a:gd name="connsiteX4" fmla="*/ 304800 w 7772400"/>
                <a:gd name="connsiteY4" fmla="*/ 838200 h 838200"/>
                <a:gd name="connsiteX0" fmla="*/ 304800 w 7772400"/>
                <a:gd name="connsiteY0" fmla="*/ 838200 h 838200"/>
                <a:gd name="connsiteX1" fmla="*/ 7620000 w 7772400"/>
                <a:gd name="connsiteY1" fmla="*/ 838200 h 838200"/>
                <a:gd name="connsiteX2" fmla="*/ 7772400 w 7772400"/>
                <a:gd name="connsiteY2" fmla="*/ 838200 h 838200"/>
                <a:gd name="connsiteX3" fmla="*/ 7772400 w 7772400"/>
                <a:gd name="connsiteY3" fmla="*/ 0 h 838200"/>
                <a:gd name="connsiteX4" fmla="*/ 0 w 7772400"/>
                <a:gd name="connsiteY4" fmla="*/ 0 h 838200"/>
                <a:gd name="connsiteX5" fmla="*/ 304800 w 7772400"/>
                <a:gd name="connsiteY5" fmla="*/ 838200 h 838200"/>
                <a:gd name="connsiteX0" fmla="*/ 1676738 w 9144338"/>
                <a:gd name="connsiteY0" fmla="*/ 957548 h 957548"/>
                <a:gd name="connsiteX1" fmla="*/ 8991938 w 9144338"/>
                <a:gd name="connsiteY1" fmla="*/ 957548 h 957548"/>
                <a:gd name="connsiteX2" fmla="*/ 9144338 w 9144338"/>
                <a:gd name="connsiteY2" fmla="*/ 957548 h 957548"/>
                <a:gd name="connsiteX3" fmla="*/ 9144338 w 9144338"/>
                <a:gd name="connsiteY3" fmla="*/ 119348 h 957548"/>
                <a:gd name="connsiteX4" fmla="*/ 1371938 w 9144338"/>
                <a:gd name="connsiteY4" fmla="*/ 119348 h 957548"/>
                <a:gd name="connsiteX5" fmla="*/ 0 w 9144338"/>
                <a:gd name="connsiteY5" fmla="*/ 10175 h 957548"/>
                <a:gd name="connsiteX6" fmla="*/ 1676738 w 9144338"/>
                <a:gd name="connsiteY6" fmla="*/ 957548 h 957548"/>
                <a:gd name="connsiteX0" fmla="*/ 676 w 9144338"/>
                <a:gd name="connsiteY0" fmla="*/ 937198 h 957550"/>
                <a:gd name="connsiteX1" fmla="*/ 8991938 w 9144338"/>
                <a:gd name="connsiteY1" fmla="*/ 957550 h 957550"/>
                <a:gd name="connsiteX2" fmla="*/ 9144338 w 9144338"/>
                <a:gd name="connsiteY2" fmla="*/ 957550 h 957550"/>
                <a:gd name="connsiteX3" fmla="*/ 9144338 w 9144338"/>
                <a:gd name="connsiteY3" fmla="*/ 119350 h 957550"/>
                <a:gd name="connsiteX4" fmla="*/ 1371938 w 9144338"/>
                <a:gd name="connsiteY4" fmla="*/ 119350 h 957550"/>
                <a:gd name="connsiteX5" fmla="*/ 0 w 9144338"/>
                <a:gd name="connsiteY5" fmla="*/ 10177 h 957550"/>
                <a:gd name="connsiteX6" fmla="*/ 676 w 9144338"/>
                <a:gd name="connsiteY6" fmla="*/ 937198 h 957550"/>
                <a:gd name="connsiteX0" fmla="*/ 338 w 9144000"/>
                <a:gd name="connsiteY0" fmla="*/ 957544 h 977896"/>
                <a:gd name="connsiteX1" fmla="*/ 8991600 w 9144000"/>
                <a:gd name="connsiteY1" fmla="*/ 977896 h 977896"/>
                <a:gd name="connsiteX2" fmla="*/ 9144000 w 9144000"/>
                <a:gd name="connsiteY2" fmla="*/ 977896 h 977896"/>
                <a:gd name="connsiteX3" fmla="*/ 9144000 w 9144000"/>
                <a:gd name="connsiteY3" fmla="*/ 139696 h 977896"/>
                <a:gd name="connsiteX4" fmla="*/ 1371600 w 9144000"/>
                <a:gd name="connsiteY4" fmla="*/ 139696 h 977896"/>
                <a:gd name="connsiteX5" fmla="*/ 0 w 9144000"/>
                <a:gd name="connsiteY5" fmla="*/ 10176 h 977896"/>
                <a:gd name="connsiteX6" fmla="*/ 338 w 9144000"/>
                <a:gd name="connsiteY6" fmla="*/ 957544 h 977896"/>
                <a:gd name="connsiteX0" fmla="*/ 0 w 9144000"/>
                <a:gd name="connsiteY0" fmla="*/ -1 h 967719"/>
                <a:gd name="connsiteX1" fmla="*/ 338 w 9144000"/>
                <a:gd name="connsiteY1" fmla="*/ 947367 h 967719"/>
                <a:gd name="connsiteX2" fmla="*/ 8991600 w 9144000"/>
                <a:gd name="connsiteY2" fmla="*/ 967719 h 967719"/>
                <a:gd name="connsiteX3" fmla="*/ 9144000 w 9144000"/>
                <a:gd name="connsiteY3" fmla="*/ 967719 h 967719"/>
                <a:gd name="connsiteX4" fmla="*/ 9144000 w 9144000"/>
                <a:gd name="connsiteY4" fmla="*/ 129519 h 967719"/>
                <a:gd name="connsiteX5" fmla="*/ 1463040 w 9144000"/>
                <a:gd name="connsiteY5" fmla="*/ 297159 h 967719"/>
                <a:gd name="connsiteX0" fmla="*/ 0 w 9144000"/>
                <a:gd name="connsiteY0" fmla="*/ 1 h 967721"/>
                <a:gd name="connsiteX1" fmla="*/ 338 w 9144000"/>
                <a:gd name="connsiteY1" fmla="*/ 947369 h 967721"/>
                <a:gd name="connsiteX2" fmla="*/ 8991600 w 9144000"/>
                <a:gd name="connsiteY2" fmla="*/ 967721 h 967721"/>
                <a:gd name="connsiteX3" fmla="*/ 9144000 w 9144000"/>
                <a:gd name="connsiteY3" fmla="*/ 967721 h 967721"/>
                <a:gd name="connsiteX4" fmla="*/ 9144000 w 9144000"/>
                <a:gd name="connsiteY4" fmla="*/ 129521 h 967721"/>
                <a:gd name="connsiteX0" fmla="*/ 0 w 9144000"/>
                <a:gd name="connsiteY0" fmla="*/ -1 h 967719"/>
                <a:gd name="connsiteX1" fmla="*/ 338 w 9144000"/>
                <a:gd name="connsiteY1" fmla="*/ 947367 h 967719"/>
                <a:gd name="connsiteX2" fmla="*/ 8991600 w 9144000"/>
                <a:gd name="connsiteY2" fmla="*/ 967719 h 967719"/>
                <a:gd name="connsiteX3" fmla="*/ 9144000 w 9144000"/>
                <a:gd name="connsiteY3" fmla="*/ 967719 h 967719"/>
                <a:gd name="connsiteX4" fmla="*/ 9144000 w 9144000"/>
                <a:gd name="connsiteY4" fmla="*/ 129519 h 967719"/>
                <a:gd name="connsiteX0" fmla="*/ 0 w 9144000"/>
                <a:gd name="connsiteY0" fmla="*/ 20360 h 988080"/>
                <a:gd name="connsiteX1" fmla="*/ 338 w 9144000"/>
                <a:gd name="connsiteY1" fmla="*/ 967728 h 988080"/>
                <a:gd name="connsiteX2" fmla="*/ 8991600 w 9144000"/>
                <a:gd name="connsiteY2" fmla="*/ 988080 h 988080"/>
                <a:gd name="connsiteX3" fmla="*/ 9144000 w 9144000"/>
                <a:gd name="connsiteY3" fmla="*/ 988080 h 988080"/>
                <a:gd name="connsiteX4" fmla="*/ 9144000 w 9144000"/>
                <a:gd name="connsiteY4" fmla="*/ 0 h 98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988080">
                  <a:moveTo>
                    <a:pt x="0" y="20360"/>
                  </a:moveTo>
                  <a:cubicBezTo>
                    <a:pt x="225" y="329367"/>
                    <a:pt x="113" y="658721"/>
                    <a:pt x="338" y="967728"/>
                  </a:cubicBezTo>
                  <a:lnTo>
                    <a:pt x="8991600" y="988080"/>
                  </a:lnTo>
                  <a:lnTo>
                    <a:pt x="9144000" y="988080"/>
                  </a:lnTo>
                  <a:lnTo>
                    <a:pt x="9144000" y="0"/>
                  </a:lnTo>
                </a:path>
              </a:pathLst>
            </a:custGeom>
            <a:gradFill flip="none" rotWithShape="1">
              <a:gsLst>
                <a:gs pos="0">
                  <a:srgbClr val="104A9A"/>
                </a:gs>
                <a:gs pos="100000">
                  <a:srgbClr val="2DA34B"/>
                </a:gs>
                <a:gs pos="50000">
                  <a:srgbClr val="1BADE9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949704"/>
              <a:ext cx="9144000" cy="228572"/>
            </a:xfrm>
            <a:prstGeom prst="rect">
              <a:avLst/>
            </a:prstGeom>
            <a:solidFill>
              <a:srgbClr val="1A2127">
                <a:alpha val="5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010400" y="1143355"/>
              <a:ext cx="1828800" cy="457144"/>
            </a:xfrm>
            <a:prstGeom prst="rect">
              <a:avLst/>
            </a:prstGeom>
            <a:noFill/>
          </p:spPr>
          <p:txBody>
            <a:bodyPr tIns="0" bIns="64008"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+mn-lt"/>
                  <a:cs typeface="+mn-cs"/>
                </a:rPr>
                <a:t>Power </a:t>
              </a:r>
              <a:r>
                <a:rPr lang="en-US" sz="1600" b="1" dirty="0" smtClean="0">
                  <a:solidFill>
                    <a:schemeClr val="bg1"/>
                  </a:solidFill>
                  <a:latin typeface="+mn-lt"/>
                  <a:cs typeface="+mn-cs"/>
                </a:rPr>
                <a:t>Matters.</a:t>
              </a:r>
              <a:r>
                <a:rPr lang="en-US" sz="1600" b="1" baseline="30000" dirty="0" smtClean="0">
                  <a:solidFill>
                    <a:schemeClr val="bg1"/>
                  </a:solidFill>
                  <a:latin typeface="+mn-lt"/>
                  <a:cs typeface="+mn-cs"/>
                </a:rPr>
                <a:t>TM</a:t>
              </a:r>
              <a:endParaRPr lang="en-US" sz="1600" b="1" baseline="30000" dirty="0">
                <a:solidFill>
                  <a:schemeClr val="bg1"/>
                </a:solidFill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3050"/>
            <a:ext cx="3236913" cy="116205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2039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0"/>
            <a:ext cx="3236913" cy="50419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3000"/>
            <a:ext cx="5486400" cy="762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28600"/>
            <a:ext cx="5486400" cy="4724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5000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686800" cy="9144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8686800" cy="9144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6477000" cy="13716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Freeform 10"/>
          <p:cNvSpPr/>
          <p:nvPr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3" name="Freeform 12"/>
          <p:cNvSpPr/>
          <p:nvPr userDrawn="1"/>
        </p:nvSpPr>
        <p:spPr>
          <a:xfrm rot="10800000">
            <a:off x="609600" y="4452938"/>
            <a:ext cx="8534400" cy="119062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7620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42672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143000"/>
            <a:ext cx="42672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8686800" cy="2438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28600" y="3733800"/>
            <a:ext cx="86868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28600" y="1143000"/>
            <a:ext cx="4267200" cy="2514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28600" y="3733800"/>
            <a:ext cx="42672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 bwMode="auto">
          <a:xfrm>
            <a:off x="4648200" y="1143000"/>
            <a:ext cx="4267200" cy="2514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4648200" y="3733800"/>
            <a:ext cx="4267200" cy="2743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75" y="1143000"/>
            <a:ext cx="42687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828800"/>
            <a:ext cx="4268788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43000"/>
            <a:ext cx="42703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270375" cy="4648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20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620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0"/>
            <a:ext cx="868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1430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2053" name="Picture 16" descr="logo_MS-slide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0975" y="6497638"/>
            <a:ext cx="1495425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58000" y="6553200"/>
            <a:ext cx="1828800" cy="304800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Power </a:t>
            </a:r>
            <a:r>
              <a:rPr lang="en-US" sz="1400" b="1" dirty="0" smtClean="0">
                <a:latin typeface="+mn-lt"/>
                <a:cs typeface="+mn-cs"/>
              </a:rPr>
              <a:t>Matters.</a:t>
            </a:r>
            <a:r>
              <a:rPr lang="en-US" sz="1400" b="1" baseline="30000" dirty="0" smtClean="0">
                <a:latin typeface="+mn-lt"/>
                <a:cs typeface="+mn-cs"/>
              </a:rPr>
              <a:t>TM</a:t>
            </a:r>
            <a:endParaRPr lang="en-US" sz="1400" b="1" baseline="30000" dirty="0">
              <a:latin typeface="+mn-lt"/>
              <a:cs typeface="+mn-cs"/>
            </a:endParaRPr>
          </a:p>
        </p:txBody>
      </p:sp>
      <p:sp>
        <p:nvSpPr>
          <p:cNvPr id="14" name="Title Placeholder 1"/>
          <p:cNvSpPr txBox="1">
            <a:spLocks/>
          </p:cNvSpPr>
          <p:nvPr/>
        </p:nvSpPr>
        <p:spPr bwMode="auto">
          <a:xfrm>
            <a:off x="228600" y="6497638"/>
            <a:ext cx="7010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bIns="0"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accent1"/>
                </a:solidFill>
                <a:latin typeface="Arial" pitchFamily="34" charset="0"/>
                <a:ea typeface="Arial" pitchFamily="-16" charset="0"/>
                <a:cs typeface="Arial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Arial" pitchFamily="-16" charset="0"/>
                <a:ea typeface="Arial" pitchFamily="-16" charset="0"/>
                <a:cs typeface="Arial" pitchFamily="-16" charset="0"/>
              </a:defRPr>
            </a:lvl9pPr>
          </a:lstStyle>
          <a:p>
            <a:pPr algn="ctr">
              <a:defRPr/>
            </a:pP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6919913" y="658812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fld id="{AE71AD8B-CB87-4DB0-8C69-27A90145503C}" type="slidenum">
              <a:rPr lang="en-US" sz="900" smtClean="0">
                <a:latin typeface="+mn-lt"/>
                <a:ea typeface="+mn-ea"/>
                <a:cs typeface="+mn-cs"/>
              </a:rPr>
              <a:pPr algn="r">
                <a:defRPr/>
              </a:pPr>
              <a:t>‹#›</a:t>
            </a:fld>
            <a:endParaRPr lang="en-US" sz="9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6611938"/>
            <a:ext cx="53340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© </a:t>
            </a:r>
            <a:r>
              <a:rPr lang="en-US" sz="1000" dirty="0" smtClean="0">
                <a:latin typeface="+mn-lt"/>
                <a:cs typeface="+mn-cs"/>
              </a:rPr>
              <a:t>2017 </a:t>
            </a:r>
            <a:r>
              <a:rPr lang="en-US" sz="1000" dirty="0">
                <a:latin typeface="+mn-lt"/>
                <a:cs typeface="+mn-cs"/>
              </a:rPr>
              <a:t>Microsemi Corporation. </a:t>
            </a:r>
          </a:p>
        </p:txBody>
      </p:sp>
      <p:sp>
        <p:nvSpPr>
          <p:cNvPr id="13" name="Freeform 12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6" name="Freeform 15"/>
          <p:cNvSpPr/>
          <p:nvPr/>
        </p:nvSpPr>
        <p:spPr>
          <a:xfrm rot="10800000">
            <a:off x="228600" y="914400"/>
            <a:ext cx="8915400" cy="119063"/>
          </a:xfrm>
          <a:custGeom>
            <a:avLst/>
            <a:gdLst>
              <a:gd name="connsiteX0" fmla="*/ 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0 w 7620000"/>
              <a:gd name="connsiteY4" fmla="*/ 0 h 838200"/>
              <a:gd name="connsiteX0" fmla="*/ 304800 w 7620000"/>
              <a:gd name="connsiteY0" fmla="*/ 0 h 838200"/>
              <a:gd name="connsiteX1" fmla="*/ 7620000 w 7620000"/>
              <a:gd name="connsiteY1" fmla="*/ 0 h 838200"/>
              <a:gd name="connsiteX2" fmla="*/ 7620000 w 7620000"/>
              <a:gd name="connsiteY2" fmla="*/ 838200 h 838200"/>
              <a:gd name="connsiteX3" fmla="*/ 0 w 7620000"/>
              <a:gd name="connsiteY3" fmla="*/ 838200 h 838200"/>
              <a:gd name="connsiteX4" fmla="*/ 304800 w 7620000"/>
              <a:gd name="connsiteY4" fmla="*/ 0 h 838200"/>
              <a:gd name="connsiteX0" fmla="*/ 304800 w 7620000"/>
              <a:gd name="connsiteY0" fmla="*/ 838200 h 1676400"/>
              <a:gd name="connsiteX1" fmla="*/ 7620000 w 7620000"/>
              <a:gd name="connsiteY1" fmla="*/ 838200 h 1676400"/>
              <a:gd name="connsiteX2" fmla="*/ 7620000 w 7620000"/>
              <a:gd name="connsiteY2" fmla="*/ 1676400 h 1676400"/>
              <a:gd name="connsiteX3" fmla="*/ 0 w 7620000"/>
              <a:gd name="connsiteY3" fmla="*/ 0 h 1676400"/>
              <a:gd name="connsiteX4" fmla="*/ 304800 w 7620000"/>
              <a:gd name="connsiteY4" fmla="*/ 838200 h 1676400"/>
              <a:gd name="connsiteX0" fmla="*/ 304800 w 7620000"/>
              <a:gd name="connsiteY0" fmla="*/ 838200 h 838200"/>
              <a:gd name="connsiteX1" fmla="*/ 7620000 w 7620000"/>
              <a:gd name="connsiteY1" fmla="*/ 838200 h 838200"/>
              <a:gd name="connsiteX2" fmla="*/ 7620000 w 7620000"/>
              <a:gd name="connsiteY2" fmla="*/ 0 h 838200"/>
              <a:gd name="connsiteX3" fmla="*/ 0 w 7620000"/>
              <a:gd name="connsiteY3" fmla="*/ 0 h 838200"/>
              <a:gd name="connsiteX4" fmla="*/ 304800 w 76200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0 h 838200"/>
              <a:gd name="connsiteX3" fmla="*/ 0 w 7772400"/>
              <a:gd name="connsiteY3" fmla="*/ 0 h 838200"/>
              <a:gd name="connsiteX4" fmla="*/ 304800 w 7772400"/>
              <a:gd name="connsiteY4" fmla="*/ 838200 h 838200"/>
              <a:gd name="connsiteX0" fmla="*/ 304800 w 7772400"/>
              <a:gd name="connsiteY0" fmla="*/ 838200 h 838200"/>
              <a:gd name="connsiteX1" fmla="*/ 7620000 w 7772400"/>
              <a:gd name="connsiteY1" fmla="*/ 838200 h 838200"/>
              <a:gd name="connsiteX2" fmla="*/ 7772400 w 7772400"/>
              <a:gd name="connsiteY2" fmla="*/ 838200 h 838200"/>
              <a:gd name="connsiteX3" fmla="*/ 7772400 w 7772400"/>
              <a:gd name="connsiteY3" fmla="*/ 0 h 838200"/>
              <a:gd name="connsiteX4" fmla="*/ 0 w 7772400"/>
              <a:gd name="connsiteY4" fmla="*/ 0 h 838200"/>
              <a:gd name="connsiteX5" fmla="*/ 304800 w 7772400"/>
              <a:gd name="connsiteY5" fmla="*/ 838200 h 838200"/>
              <a:gd name="connsiteX0" fmla="*/ 1676738 w 9144338"/>
              <a:gd name="connsiteY0" fmla="*/ 957548 h 957548"/>
              <a:gd name="connsiteX1" fmla="*/ 8991938 w 9144338"/>
              <a:gd name="connsiteY1" fmla="*/ 957548 h 957548"/>
              <a:gd name="connsiteX2" fmla="*/ 9144338 w 9144338"/>
              <a:gd name="connsiteY2" fmla="*/ 957548 h 957548"/>
              <a:gd name="connsiteX3" fmla="*/ 9144338 w 9144338"/>
              <a:gd name="connsiteY3" fmla="*/ 119348 h 957548"/>
              <a:gd name="connsiteX4" fmla="*/ 1371938 w 9144338"/>
              <a:gd name="connsiteY4" fmla="*/ 119348 h 957548"/>
              <a:gd name="connsiteX5" fmla="*/ 0 w 9144338"/>
              <a:gd name="connsiteY5" fmla="*/ 10175 h 957548"/>
              <a:gd name="connsiteX6" fmla="*/ 1676738 w 9144338"/>
              <a:gd name="connsiteY6" fmla="*/ 957548 h 957548"/>
              <a:gd name="connsiteX0" fmla="*/ 676 w 9144338"/>
              <a:gd name="connsiteY0" fmla="*/ 937198 h 957550"/>
              <a:gd name="connsiteX1" fmla="*/ 8991938 w 9144338"/>
              <a:gd name="connsiteY1" fmla="*/ 957550 h 957550"/>
              <a:gd name="connsiteX2" fmla="*/ 9144338 w 9144338"/>
              <a:gd name="connsiteY2" fmla="*/ 957550 h 957550"/>
              <a:gd name="connsiteX3" fmla="*/ 9144338 w 9144338"/>
              <a:gd name="connsiteY3" fmla="*/ 119350 h 957550"/>
              <a:gd name="connsiteX4" fmla="*/ 1371938 w 9144338"/>
              <a:gd name="connsiteY4" fmla="*/ 119350 h 957550"/>
              <a:gd name="connsiteX5" fmla="*/ 0 w 9144338"/>
              <a:gd name="connsiteY5" fmla="*/ 10177 h 957550"/>
              <a:gd name="connsiteX6" fmla="*/ 676 w 9144338"/>
              <a:gd name="connsiteY6" fmla="*/ 937198 h 957550"/>
              <a:gd name="connsiteX0" fmla="*/ 338 w 9144000"/>
              <a:gd name="connsiteY0" fmla="*/ 957544 h 977896"/>
              <a:gd name="connsiteX1" fmla="*/ 8991600 w 9144000"/>
              <a:gd name="connsiteY1" fmla="*/ 977896 h 977896"/>
              <a:gd name="connsiteX2" fmla="*/ 9144000 w 9144000"/>
              <a:gd name="connsiteY2" fmla="*/ 977896 h 977896"/>
              <a:gd name="connsiteX3" fmla="*/ 9144000 w 9144000"/>
              <a:gd name="connsiteY3" fmla="*/ 139696 h 977896"/>
              <a:gd name="connsiteX4" fmla="*/ 1371600 w 9144000"/>
              <a:gd name="connsiteY4" fmla="*/ 139696 h 977896"/>
              <a:gd name="connsiteX5" fmla="*/ 0 w 9144000"/>
              <a:gd name="connsiteY5" fmla="*/ 10176 h 977896"/>
              <a:gd name="connsiteX6" fmla="*/ 338 w 9144000"/>
              <a:gd name="connsiteY6" fmla="*/ 957544 h 977896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5" fmla="*/ 1463040 w 9144000"/>
              <a:gd name="connsiteY5" fmla="*/ 297159 h 967719"/>
              <a:gd name="connsiteX0" fmla="*/ 0 w 9144000"/>
              <a:gd name="connsiteY0" fmla="*/ 1 h 967721"/>
              <a:gd name="connsiteX1" fmla="*/ 338 w 9144000"/>
              <a:gd name="connsiteY1" fmla="*/ 947369 h 967721"/>
              <a:gd name="connsiteX2" fmla="*/ 8991600 w 9144000"/>
              <a:gd name="connsiteY2" fmla="*/ 967721 h 967721"/>
              <a:gd name="connsiteX3" fmla="*/ 9144000 w 9144000"/>
              <a:gd name="connsiteY3" fmla="*/ 967721 h 967721"/>
              <a:gd name="connsiteX4" fmla="*/ 9144000 w 9144000"/>
              <a:gd name="connsiteY4" fmla="*/ 129521 h 967721"/>
              <a:gd name="connsiteX0" fmla="*/ 0 w 9144000"/>
              <a:gd name="connsiteY0" fmla="*/ -1 h 967719"/>
              <a:gd name="connsiteX1" fmla="*/ 338 w 9144000"/>
              <a:gd name="connsiteY1" fmla="*/ 947367 h 967719"/>
              <a:gd name="connsiteX2" fmla="*/ 8991600 w 9144000"/>
              <a:gd name="connsiteY2" fmla="*/ 967719 h 967719"/>
              <a:gd name="connsiteX3" fmla="*/ 9144000 w 9144000"/>
              <a:gd name="connsiteY3" fmla="*/ 967719 h 967719"/>
              <a:gd name="connsiteX4" fmla="*/ 9144000 w 9144000"/>
              <a:gd name="connsiteY4" fmla="*/ 129519 h 967719"/>
              <a:gd name="connsiteX0" fmla="*/ 0 w 9144000"/>
              <a:gd name="connsiteY0" fmla="*/ 20360 h 988080"/>
              <a:gd name="connsiteX1" fmla="*/ 338 w 9144000"/>
              <a:gd name="connsiteY1" fmla="*/ 967728 h 988080"/>
              <a:gd name="connsiteX2" fmla="*/ 8991600 w 9144000"/>
              <a:gd name="connsiteY2" fmla="*/ 988080 h 988080"/>
              <a:gd name="connsiteX3" fmla="*/ 9144000 w 9144000"/>
              <a:gd name="connsiteY3" fmla="*/ 988080 h 988080"/>
              <a:gd name="connsiteX4" fmla="*/ 9144000 w 9144000"/>
              <a:gd name="connsiteY4" fmla="*/ 0 h 9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88080">
                <a:moveTo>
                  <a:pt x="0" y="20360"/>
                </a:moveTo>
                <a:cubicBezTo>
                  <a:pt x="225" y="329367"/>
                  <a:pt x="113" y="658721"/>
                  <a:pt x="338" y="967728"/>
                </a:cubicBezTo>
                <a:lnTo>
                  <a:pt x="8991600" y="988080"/>
                </a:lnTo>
                <a:lnTo>
                  <a:pt x="9144000" y="988080"/>
                </a:lnTo>
                <a:lnTo>
                  <a:pt x="9144000" y="0"/>
                </a:lnTo>
              </a:path>
            </a:pathLst>
          </a:custGeom>
          <a:gradFill flip="none" rotWithShape="1">
            <a:gsLst>
              <a:gs pos="0">
                <a:srgbClr val="104A9A"/>
              </a:gs>
              <a:gs pos="100000">
                <a:srgbClr val="2DA34B"/>
              </a:gs>
              <a:gs pos="50000">
                <a:srgbClr val="1BADE9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200" b="1" kern="1200" dirty="0">
          <a:solidFill>
            <a:schemeClr val="accent1"/>
          </a:solidFill>
          <a:latin typeface="Arial" pitchFamily="34" charset="0"/>
          <a:ea typeface="Arial" pitchFamily="-16" charset="0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6" charset="0"/>
          <a:ea typeface="Arial" pitchFamily="-16" charset="0"/>
          <a:cs typeface="Arial" pitchFamily="-1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-16" charset="0"/>
          <a:ea typeface="Arial" pitchFamily="-16" charset="0"/>
          <a:cs typeface="Arial" pitchFamily="-16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Char char="§"/>
        <a:defRPr lang="en-US" sz="24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1pPr>
      <a:lvl2pPr marL="512763" indent="-2794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SzPct val="110000"/>
        <a:buFont typeface="Lucida Grande"/>
        <a:buChar char="•"/>
        <a:defRPr lang="en-US" sz="20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2pPr>
      <a:lvl3pPr marL="685800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3pPr>
      <a:lvl4pPr marL="911225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sz="16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4pPr>
      <a:lvl5pPr marL="1085850" indent="-2254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1"/>
        </a:buClr>
        <a:buSzPct val="100000"/>
        <a:buFont typeface="Lucida Grande"/>
        <a:buChar char="–"/>
        <a:defRPr lang="en-US" sz="1600" kern="1200" dirty="0">
          <a:solidFill>
            <a:schemeClr val="tx1"/>
          </a:solidFill>
          <a:latin typeface="Arial" pitchFamily="34" charset="0"/>
          <a:ea typeface="Arial" pitchFamily="-16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emi.com/document-portal/doc_download/136463-microsemi-softconsole-v5-0-release-notes" TargetMode="External"/><Relationship Id="rId2" Type="http://schemas.openxmlformats.org/officeDocument/2006/relationships/hyperlink" Target="https://www.microsemi.com/document-portal/doc_download/136462-microsemi-softconsole-v5-0-download-linu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ISCV-on-Microsemi-FPGA/riscv-h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CTL:4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RISC-V Soft </a:t>
            </a:r>
            <a:r>
              <a:rPr lang="en-US" sz="3600" dirty="0"/>
              <a:t>Processor on PolarFire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CoreRISCV_AXI4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JTAG Interface</a:t>
            </a:r>
          </a:p>
          <a:p>
            <a:pPr lvl="1"/>
            <a:r>
              <a:rPr lang="en-US" dirty="0" smtClean="0"/>
              <a:t>Industry-standard </a:t>
            </a:r>
            <a:r>
              <a:rPr lang="en-US" dirty="0"/>
              <a:t>1149.1 JTAG interface </a:t>
            </a:r>
            <a:endParaRPr lang="en-US" dirty="0" smtClean="0"/>
          </a:p>
          <a:p>
            <a:pPr lvl="1"/>
            <a:r>
              <a:rPr lang="en-US" dirty="0" smtClean="0"/>
              <a:t>Supports Interactive debug</a:t>
            </a:r>
          </a:p>
          <a:p>
            <a:pPr lvl="1"/>
            <a:r>
              <a:rPr lang="en-US" dirty="0"/>
              <a:t>Supports </a:t>
            </a:r>
            <a:r>
              <a:rPr lang="en-US" dirty="0" smtClean="0"/>
              <a:t>Hardware breakpoints (maximum 2)</a:t>
            </a:r>
          </a:p>
          <a:p>
            <a:pPr lvl="1"/>
            <a:r>
              <a:rPr lang="en-US" dirty="0" smtClean="0"/>
              <a:t>Accessible via FlashPro5 </a:t>
            </a:r>
            <a:r>
              <a:rPr lang="en-US" dirty="0"/>
              <a:t>JTAG </a:t>
            </a:r>
            <a:r>
              <a:rPr lang="en-US" dirty="0" smtClean="0"/>
              <a:t>programmer/Debugger</a:t>
            </a:r>
          </a:p>
          <a:p>
            <a:pPr lvl="1"/>
            <a:r>
              <a:rPr lang="en-US" dirty="0"/>
              <a:t>Unlike CoreCortexM1, UJTAG module is not part of </a:t>
            </a:r>
            <a:r>
              <a:rPr lang="en-US" dirty="0" smtClean="0"/>
              <a:t>CoreRISCV_AXI4</a:t>
            </a:r>
          </a:p>
          <a:p>
            <a:pPr lvl="1"/>
            <a:r>
              <a:rPr lang="en-US" dirty="0" smtClean="0"/>
              <a:t>Use CoreJTAGDebug for JTAG access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CoreJTAGDebug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343" y="1081501"/>
            <a:ext cx="864888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Key Features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ea typeface="Arial" pitchFamily="-16" charset="0"/>
                <a:cs typeface="Arial" pitchFamily="34" charset="0"/>
              </a:rPr>
              <a:t>Facilitates JTAG interface to soft processor CoreRISCV_AXI4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ea typeface="Arial" pitchFamily="-16" charset="0"/>
                <a:cs typeface="Arial" pitchFamily="34" charset="0"/>
              </a:rPr>
              <a:t>Provides fabric access to the JTAG interface </a:t>
            </a:r>
            <a:endParaRPr lang="en-US" sz="1800" dirty="0" smtClean="0">
              <a:ea typeface="Arial" pitchFamily="-16" charset="0"/>
              <a:cs typeface="Arial" pitchFamily="34" charset="0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ea typeface="Arial" pitchFamily="-16" charset="0"/>
                <a:cs typeface="Arial" pitchFamily="34" charset="0"/>
              </a:rPr>
              <a:t>Configurable IR Code support for JTAG </a:t>
            </a:r>
            <a:r>
              <a:rPr lang="en-US" sz="1800" dirty="0" smtClean="0">
                <a:ea typeface="Arial" pitchFamily="-16" charset="0"/>
                <a:cs typeface="Arial" pitchFamily="34" charset="0"/>
              </a:rPr>
              <a:t>tunneling</a:t>
            </a:r>
          </a:p>
          <a:p>
            <a:pPr marL="1257300" lvl="3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ea typeface="Arial" pitchFamily="-16" charset="0"/>
                <a:cs typeface="Arial" pitchFamily="34" charset="0"/>
              </a:rPr>
              <a:t>Allows </a:t>
            </a:r>
            <a:r>
              <a:rPr lang="en-US" sz="1800" dirty="0">
                <a:ea typeface="Arial" pitchFamily="-16" charset="0"/>
                <a:cs typeface="Arial" pitchFamily="34" charset="0"/>
              </a:rPr>
              <a:t>debug support for multiple soft-processors</a:t>
            </a:r>
            <a:endParaRPr lang="en-US" sz="1800" dirty="0" smtClean="0">
              <a:ea typeface="Arial" pitchFamily="-16" charset="0"/>
              <a:cs typeface="Arial" pitchFamily="34" charset="0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ea typeface="Arial" pitchFamily="-16" charset="0"/>
                <a:cs typeface="Arial" pitchFamily="34" charset="0"/>
              </a:rPr>
              <a:t>Future version is aimed towards debug support for multiple soft-processors</a:t>
            </a:r>
            <a:endParaRPr lang="en-US" sz="1800" dirty="0">
              <a:ea typeface="Arial" pitchFamily="-16" charset="0"/>
              <a:cs typeface="Arial" pitchFamily="34" charset="0"/>
            </a:endParaRPr>
          </a:p>
          <a:p>
            <a:pPr marL="800100" lvl="3" indent="-342900">
              <a:buFont typeface="Wingdings" panose="05000000000000000000" pitchFamily="2" charset="2"/>
              <a:buChar char="§"/>
            </a:pPr>
            <a:endParaRPr lang="en-US" sz="1600" dirty="0">
              <a:ea typeface="Arial" pitchFamily="-16" charset="0"/>
              <a:cs typeface="Arial" pitchFamily="34" charset="0"/>
            </a:endParaRPr>
          </a:p>
          <a:p>
            <a:pPr marL="800100" lvl="3" indent="-342900">
              <a:buFont typeface="Wingdings" panose="05000000000000000000" pitchFamily="2" charset="2"/>
              <a:buChar char="§"/>
            </a:pPr>
            <a:endParaRPr lang="en-US" sz="2000" dirty="0" smtClean="0">
              <a:ea typeface="Arial" pitchFamily="-16" charset="0"/>
              <a:cs typeface="Arial" pitchFamily="34" charset="0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endParaRPr lang="en-US" sz="1600" dirty="0">
              <a:ea typeface="Arial" pitchFamily="-16" charset="0"/>
              <a:cs typeface="Arial" pitchFamily="34" charset="0"/>
            </a:endParaRPr>
          </a:p>
          <a:p>
            <a:pPr lvl="4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273" y="3813706"/>
            <a:ext cx="59150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0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CoreRISCV_AXI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i="1" dirty="0"/>
              <a:t>SoftConsole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SoftConsole 5.0</a:t>
            </a:r>
          </a:p>
          <a:p>
            <a:pPr lvl="1"/>
            <a:r>
              <a:rPr lang="en-US" dirty="0" smtClean="0"/>
              <a:t>Installer available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Works with FlashPro5. </a:t>
            </a:r>
          </a:p>
          <a:p>
            <a:pPr lvl="1"/>
            <a:r>
              <a:rPr lang="en-US" dirty="0" smtClean="0"/>
              <a:t>Supported platforms</a:t>
            </a:r>
          </a:p>
          <a:p>
            <a:pPr lvl="2"/>
            <a:r>
              <a:rPr lang="en-US" dirty="0" smtClean="0"/>
              <a:t>Ubuntu </a:t>
            </a:r>
            <a:r>
              <a:rPr lang="en-US" dirty="0"/>
              <a:t>14.04.5 LTS Desktop 32 and 64 bit </a:t>
            </a:r>
          </a:p>
          <a:p>
            <a:pPr lvl="2"/>
            <a:r>
              <a:rPr lang="en-US" dirty="0" smtClean="0"/>
              <a:t>Ubuntu </a:t>
            </a:r>
            <a:r>
              <a:rPr lang="en-US" dirty="0"/>
              <a:t>16.04.1 LTS Desktop 32 and 64 bit </a:t>
            </a:r>
          </a:p>
          <a:p>
            <a:pPr lvl="2"/>
            <a:r>
              <a:rPr lang="en-US" dirty="0" smtClean="0"/>
              <a:t>CentOS/Red </a:t>
            </a:r>
            <a:r>
              <a:rPr lang="en-US" dirty="0"/>
              <a:t>Hat Enterprise Linux 6.8 Desktop 32 and 64 bit </a:t>
            </a:r>
          </a:p>
          <a:p>
            <a:pPr lvl="2"/>
            <a:r>
              <a:rPr lang="en-US" dirty="0" smtClean="0"/>
              <a:t>CentOS/Red </a:t>
            </a:r>
            <a:r>
              <a:rPr lang="en-US" dirty="0"/>
              <a:t>Hat Enterprise Linux 7.2 Desktop 64 bit </a:t>
            </a:r>
          </a:p>
          <a:p>
            <a:pPr lvl="2"/>
            <a:r>
              <a:rPr lang="en-US" dirty="0" smtClean="0"/>
              <a:t>OpenSuse </a:t>
            </a:r>
            <a:r>
              <a:rPr lang="en-US" dirty="0"/>
              <a:t>Leap 42.1 [Gnome/Kde desktop] 64 bit </a:t>
            </a:r>
          </a:p>
          <a:p>
            <a:pPr lvl="1"/>
            <a:r>
              <a:rPr lang="en-US" dirty="0" smtClean="0"/>
              <a:t>Platforms not supported yet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distributions/versions other than those listed above </a:t>
            </a:r>
          </a:p>
          <a:p>
            <a:pPr lvl="2"/>
            <a:r>
              <a:rPr lang="en-US" dirty="0" smtClean="0"/>
              <a:t>Microsoft </a:t>
            </a:r>
            <a:r>
              <a:rPr lang="en-US" dirty="0"/>
              <a:t>Windows </a:t>
            </a:r>
          </a:p>
          <a:p>
            <a:pPr lvl="2"/>
            <a:r>
              <a:rPr lang="en-US" dirty="0" smtClean="0"/>
              <a:t>Virtual </a:t>
            </a:r>
            <a:r>
              <a:rPr lang="en-US" dirty="0"/>
              <a:t>machines </a:t>
            </a:r>
          </a:p>
          <a:p>
            <a:pPr lvl="1"/>
            <a:r>
              <a:rPr lang="en-US" dirty="0" smtClean="0"/>
              <a:t>Release note available </a:t>
            </a:r>
            <a:r>
              <a:rPr lang="en-US" dirty="0" smtClean="0">
                <a:hlinkClick r:id="rId3"/>
              </a:rPr>
              <a:t>here</a:t>
            </a:r>
            <a:endParaRPr lang="en-US" dirty="0"/>
          </a:p>
          <a:p>
            <a:pPr lvl="2"/>
            <a:r>
              <a:rPr lang="en-US" dirty="0" smtClean="0"/>
              <a:t>Installation instruction</a:t>
            </a:r>
          </a:p>
          <a:p>
            <a:pPr lvl="2"/>
            <a:r>
              <a:rPr lang="en-US" dirty="0" smtClean="0"/>
              <a:t>Known issues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CoreRISCV_AXI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i="1" dirty="0"/>
              <a:t>SoftConsole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2999"/>
            <a:ext cx="4870938" cy="3349869"/>
          </a:xfrm>
        </p:spPr>
        <p:txBody>
          <a:bodyPr/>
          <a:lstStyle/>
          <a:p>
            <a:r>
              <a:rPr lang="en-US" sz="1800" dirty="0" smtClean="0"/>
              <a:t>Firmware project structure</a:t>
            </a:r>
          </a:p>
          <a:p>
            <a:pPr lvl="1"/>
            <a:r>
              <a:rPr lang="en-US" sz="1400" dirty="0" err="1" smtClean="0"/>
              <a:t>hal</a:t>
            </a:r>
            <a:r>
              <a:rPr lang="en-US" sz="1400" dirty="0" smtClean="0"/>
              <a:t> </a:t>
            </a:r>
          </a:p>
          <a:p>
            <a:pPr lvl="3"/>
            <a:r>
              <a:rPr lang="en-US" sz="1200" dirty="0" smtClean="0"/>
              <a:t>Hardware abstraction layer</a:t>
            </a:r>
          </a:p>
          <a:p>
            <a:pPr lvl="3"/>
            <a:r>
              <a:rPr lang="en-US" sz="1200" dirty="0" smtClean="0"/>
              <a:t>Same as CortexM3 HAL on SmartFusion2</a:t>
            </a:r>
          </a:p>
          <a:p>
            <a:pPr lvl="3"/>
            <a:r>
              <a:rPr lang="en-US" sz="1200" dirty="0" smtClean="0"/>
              <a:t>Register accesses e.g. </a:t>
            </a:r>
            <a:r>
              <a:rPr lang="en-US" sz="1200" dirty="0"/>
              <a:t>HAL_set_32bit_reg</a:t>
            </a:r>
            <a:endParaRPr lang="en-US" sz="1200" dirty="0" smtClean="0"/>
          </a:p>
          <a:p>
            <a:pPr lvl="1"/>
            <a:r>
              <a:rPr lang="en-US" sz="1400" dirty="0" smtClean="0"/>
              <a:t>riscv_hal</a:t>
            </a:r>
          </a:p>
          <a:p>
            <a:pPr lvl="3"/>
            <a:r>
              <a:rPr lang="en-US" sz="1200" dirty="0" smtClean="0"/>
              <a:t>RISCV Startup code</a:t>
            </a:r>
          </a:p>
          <a:p>
            <a:pPr lvl="3"/>
            <a:r>
              <a:rPr lang="en-US" sz="1200" dirty="0"/>
              <a:t>PLIC control</a:t>
            </a:r>
          </a:p>
          <a:p>
            <a:pPr lvl="3"/>
            <a:r>
              <a:rPr lang="en-US" sz="1200" dirty="0" smtClean="0"/>
              <a:t>Equivalent to CMSIS on </a:t>
            </a:r>
            <a:r>
              <a:rPr lang="en-US" sz="1200" dirty="0"/>
              <a:t>CortexM3 HAL on </a:t>
            </a:r>
            <a:r>
              <a:rPr lang="en-US" sz="1200" dirty="0" smtClean="0"/>
              <a:t>SmartFusion2</a:t>
            </a:r>
          </a:p>
          <a:p>
            <a:pPr lvl="1"/>
            <a:r>
              <a:rPr lang="en-US" sz="1400" dirty="0" smtClean="0"/>
              <a:t>drivers</a:t>
            </a:r>
            <a:endParaRPr lang="en-US" sz="1400" dirty="0"/>
          </a:p>
          <a:p>
            <a:pPr lvl="3"/>
            <a:r>
              <a:rPr lang="en-US" sz="1200" dirty="0" smtClean="0"/>
              <a:t>user </a:t>
            </a:r>
            <a:r>
              <a:rPr lang="en-US" sz="1200" dirty="0"/>
              <a:t>peripheral drivers </a:t>
            </a:r>
            <a:r>
              <a:rPr lang="en-US" sz="1200" dirty="0" smtClean="0"/>
              <a:t>e.g. </a:t>
            </a:r>
            <a:r>
              <a:rPr lang="en-US" sz="1200" dirty="0"/>
              <a:t>CoreSPI, </a:t>
            </a:r>
            <a:r>
              <a:rPr lang="en-US" sz="1200" dirty="0" smtClean="0"/>
              <a:t>CoreGPIO</a:t>
            </a:r>
            <a:endParaRPr lang="en-US" sz="12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1800" dirty="0" smtClean="0"/>
              <a:t>riscv_hal </a:t>
            </a:r>
            <a:r>
              <a:rPr lang="en-US" sz="1800" dirty="0"/>
              <a:t>is </a:t>
            </a:r>
            <a:r>
              <a:rPr lang="en-US" sz="1800" dirty="0" smtClean="0"/>
              <a:t>available </a:t>
            </a:r>
            <a:r>
              <a:rPr lang="en-US" sz="1800" dirty="0"/>
              <a:t>on </a:t>
            </a:r>
            <a:r>
              <a:rPr lang="en-US" sz="1800" dirty="0" smtClean="0"/>
              <a:t>github</a:t>
            </a:r>
          </a:p>
          <a:p>
            <a:pPr lvl="1"/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github.com/RISCV-on-Microsemi-FPGA/riscv-hal</a:t>
            </a:r>
            <a:endParaRPr lang="en-US" sz="1000" dirty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042987"/>
            <a:ext cx="32480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9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CoreRISCV_AXI4 system on PolarFire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898841" y="1748914"/>
            <a:ext cx="5063066" cy="125942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CoreRISCV_AXI4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987189" y="3436930"/>
            <a:ext cx="1405468" cy="2497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CoreAXIToAHB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7189" y="3796741"/>
            <a:ext cx="1405468" cy="2497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CoreAHBL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987189" y="4171393"/>
            <a:ext cx="1405468" cy="2497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CoreAHBtoAPB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920425" y="4533395"/>
            <a:ext cx="3547533" cy="2497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CoreAPB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80160" y="4958821"/>
            <a:ext cx="1405468" cy="2497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987187" y="4958821"/>
            <a:ext cx="1405468" cy="2497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CoreTimer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540857" y="4958820"/>
            <a:ext cx="1405468" cy="2497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CoreSPI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243" name="Straight Connector 9242"/>
          <p:cNvCxnSpPr/>
          <p:nvPr/>
        </p:nvCxnSpPr>
        <p:spPr>
          <a:xfrm>
            <a:off x="6694154" y="3015770"/>
            <a:ext cx="0" cy="42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6" idx="2"/>
            <a:endCxn id="37" idx="0"/>
          </p:cNvCxnSpPr>
          <p:nvPr/>
        </p:nvCxnSpPr>
        <p:spPr>
          <a:xfrm>
            <a:off x="6689923" y="3686697"/>
            <a:ext cx="0" cy="11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2"/>
            <a:endCxn id="38" idx="0"/>
          </p:cNvCxnSpPr>
          <p:nvPr/>
        </p:nvCxnSpPr>
        <p:spPr>
          <a:xfrm>
            <a:off x="6689923" y="4046508"/>
            <a:ext cx="0" cy="12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2"/>
            <a:endCxn id="39" idx="0"/>
          </p:cNvCxnSpPr>
          <p:nvPr/>
        </p:nvCxnSpPr>
        <p:spPr>
          <a:xfrm>
            <a:off x="6689923" y="4421160"/>
            <a:ext cx="4269" cy="112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182894" y="4783163"/>
            <a:ext cx="0" cy="15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694192" y="4783163"/>
            <a:ext cx="0" cy="15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158925" y="4783163"/>
            <a:ext cx="0" cy="15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811898" y="2762841"/>
            <a:ext cx="1676400" cy="2286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AXI_MST_MEM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739929" y="3436930"/>
            <a:ext cx="1748369" cy="2412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CoreAXI4Interconnect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614114" y="3008343"/>
            <a:ext cx="0" cy="42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896334" y="2762841"/>
            <a:ext cx="1676400" cy="2286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AXI_MST_MMIO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018682" y="1675917"/>
            <a:ext cx="1223435" cy="30690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PLIC Interrupts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84281" y="2123064"/>
            <a:ext cx="647703" cy="23176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JTAG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1020765" y="2459076"/>
            <a:ext cx="1223435" cy="23176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020765" y="2811509"/>
            <a:ext cx="1223435" cy="23176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244200" y="1829367"/>
            <a:ext cx="654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263842" y="2574958"/>
            <a:ext cx="634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263842" y="2927391"/>
            <a:ext cx="634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282860" y="2123064"/>
            <a:ext cx="1381697" cy="231764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CoreJTAGDebug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2664557" y="2238946"/>
            <a:ext cx="234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31984" y="2238946"/>
            <a:ext cx="350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739929" y="3930126"/>
            <a:ext cx="1748369" cy="2412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CoreAXI4SRAM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33" idx="2"/>
            <a:endCxn id="43" idx="0"/>
          </p:cNvCxnSpPr>
          <p:nvPr/>
        </p:nvCxnSpPr>
        <p:spPr>
          <a:xfrm>
            <a:off x="3614114" y="3678197"/>
            <a:ext cx="0" cy="25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CoreRISCV_AXI4 – </a:t>
            </a:r>
            <a:r>
              <a:rPr lang="en-US" dirty="0" smtClean="0"/>
              <a:t>Booting the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343" y="1081501"/>
            <a:ext cx="86488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ea typeface="Arial" pitchFamily="-16" charset="0"/>
                <a:cs typeface="Arial" pitchFamily="34" charset="0"/>
              </a:rPr>
              <a:t>Boot options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1800" dirty="0">
                <a:ea typeface="Arial" pitchFamily="-16" charset="0"/>
                <a:cs typeface="Arial" pitchFamily="34" charset="0"/>
              </a:rPr>
              <a:t>Debug Mode</a:t>
            </a:r>
          </a:p>
          <a:p>
            <a:pPr marL="1257300" lvl="4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ea typeface="Arial" pitchFamily="-16" charset="0"/>
                <a:cs typeface="Arial" pitchFamily="34" charset="0"/>
              </a:rPr>
              <a:t>Executing code from LSRAM </a:t>
            </a:r>
            <a:r>
              <a:rPr lang="en-US" sz="1600" dirty="0">
                <a:ea typeface="Arial" pitchFamily="-16" charset="0"/>
                <a:cs typeface="Arial" pitchFamily="34" charset="0"/>
              </a:rPr>
              <a:t>using JTAG</a:t>
            </a:r>
          </a:p>
          <a:p>
            <a:pPr marL="342900" lvl="2" indent="-342900">
              <a:buFont typeface="Wingdings" panose="05000000000000000000" pitchFamily="2" charset="2"/>
              <a:buChar char="§"/>
            </a:pPr>
            <a:endParaRPr lang="en-US" sz="2000" dirty="0" smtClean="0">
              <a:ea typeface="Arial" pitchFamily="-16" charset="0"/>
              <a:cs typeface="Arial" pitchFamily="34" charset="0"/>
            </a:endParaRP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ea typeface="Arial" pitchFamily="-16" charset="0"/>
                <a:cs typeface="Arial" pitchFamily="34" charset="0"/>
              </a:rPr>
              <a:t>Release </a:t>
            </a:r>
            <a:r>
              <a:rPr lang="en-US" sz="2000" dirty="0">
                <a:ea typeface="Arial" pitchFamily="-16" charset="0"/>
                <a:cs typeface="Arial" pitchFamily="34" charset="0"/>
              </a:rPr>
              <a:t>mode</a:t>
            </a:r>
          </a:p>
          <a:p>
            <a:pPr marL="1257300" lvl="4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ea typeface="Arial" pitchFamily="-16" charset="0"/>
                <a:cs typeface="Arial" pitchFamily="34" charset="0"/>
              </a:rPr>
              <a:t>Design Initialization using PolarFire System Controller</a:t>
            </a:r>
          </a:p>
          <a:p>
            <a:pPr marL="1714500" lvl="5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ea typeface="Arial" pitchFamily="-16" charset="0"/>
                <a:cs typeface="Arial" pitchFamily="34" charset="0"/>
              </a:rPr>
              <a:t>Image can reside in sNVM, uPROM, or SPI-Flash</a:t>
            </a:r>
            <a:endParaRPr lang="en-US" sz="1800" dirty="0">
              <a:ea typeface="Arial" pitchFamily="-16" charset="0"/>
              <a:cs typeface="Arial" pitchFamily="34" charset="0"/>
            </a:endParaRPr>
          </a:p>
          <a:p>
            <a:pPr marL="1714500" lvl="6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ea typeface="Arial" pitchFamily="-16" charset="0"/>
                <a:cs typeface="Arial" pitchFamily="34" charset="0"/>
              </a:rPr>
              <a:t>At power-up the image is loaded into LSRAM.</a:t>
            </a:r>
          </a:p>
          <a:p>
            <a:pPr marL="1714500" lvl="6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ea typeface="Arial" pitchFamily="-16" charset="0"/>
                <a:cs typeface="Arial" pitchFamily="34" charset="0"/>
              </a:rPr>
              <a:t>Image is then executed out of LSRAM.</a:t>
            </a:r>
          </a:p>
          <a:p>
            <a:pPr marL="1714500" lvl="6" indent="-342900">
              <a:buFont typeface="Wingdings" panose="05000000000000000000" pitchFamily="2" charset="2"/>
              <a:buChar char="§"/>
            </a:pPr>
            <a:r>
              <a:rPr lang="en-US" sz="1800" dirty="0" smtClean="0">
                <a:ea typeface="Arial" pitchFamily="-16" charset="0"/>
                <a:cs typeface="Arial" pitchFamily="34" charset="0"/>
              </a:rPr>
              <a:t>Able to select locations post P&amp;R</a:t>
            </a:r>
          </a:p>
          <a:p>
            <a:pPr marL="1257300" lvl="4" indent="-342900">
              <a:buFont typeface="Wingdings" panose="05000000000000000000" pitchFamily="2" charset="2"/>
              <a:buChar char="§"/>
            </a:pPr>
            <a:endParaRPr lang="en-US" sz="2000" dirty="0" smtClean="0">
              <a:ea typeface="Arial" pitchFamily="-16" charset="0"/>
              <a:cs typeface="Arial" pitchFamily="34" charset="0"/>
            </a:endParaRPr>
          </a:p>
          <a:p>
            <a:pPr marL="1257300" lvl="4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ea typeface="Arial" pitchFamily="-16" charset="0"/>
                <a:cs typeface="Arial" pitchFamily="34" charset="0"/>
              </a:rPr>
              <a:t>CoreBootStrap</a:t>
            </a:r>
            <a:endParaRPr lang="en-US" sz="2000" dirty="0">
              <a:ea typeface="Arial" pitchFamily="-16" charset="0"/>
              <a:cs typeface="Arial" pitchFamily="34" charset="0"/>
            </a:endParaRPr>
          </a:p>
          <a:p>
            <a:pPr marL="1714500" lvl="6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ea typeface="Arial" pitchFamily="-16" charset="0"/>
                <a:cs typeface="Arial" pitchFamily="34" charset="0"/>
              </a:rPr>
              <a:t>Hardware boot-loader</a:t>
            </a:r>
          </a:p>
          <a:p>
            <a:pPr marL="1714500" lvl="6" indent="-342900">
              <a:buFont typeface="Wingdings" panose="05000000000000000000" pitchFamily="2" charset="2"/>
              <a:buChar char="§"/>
            </a:pPr>
            <a:r>
              <a:rPr lang="en-US" sz="1600" dirty="0" smtClean="0">
                <a:ea typeface="Arial" pitchFamily="-16" charset="0"/>
                <a:cs typeface="Arial" pitchFamily="34" charset="0"/>
              </a:rPr>
              <a:t>Loads image into LSRAM from SPI-Flash using soft logic</a:t>
            </a:r>
            <a:endParaRPr lang="en-US" sz="1600" dirty="0">
              <a:ea typeface="Arial" pitchFamily="-16" charset="0"/>
              <a:cs typeface="Arial" pitchFamily="34" charset="0"/>
            </a:endParaRP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CoreRISCV_AXI4 on PolarFire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267" y="4232702"/>
            <a:ext cx="73490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FlashPro5 connected to JTAG port for interactive debug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Download image to </a:t>
            </a:r>
            <a:r>
              <a:rPr lang="en-US" sz="1600" dirty="0"/>
              <a:t>CoreAXI4SRAM</a:t>
            </a:r>
            <a:r>
              <a:rPr lang="en-US" sz="1600" dirty="0" smtClean="0"/>
              <a:t> connected on the CoreRISCV_AXI4 code memory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After reset </a:t>
            </a:r>
            <a:r>
              <a:rPr lang="en-US" sz="1600" dirty="0"/>
              <a:t>CoreRISCV_AXI4 </a:t>
            </a:r>
            <a:r>
              <a:rPr lang="en-US" sz="1600" dirty="0" smtClean="0"/>
              <a:t>fetches and executes code from </a:t>
            </a:r>
            <a:r>
              <a:rPr lang="en-US" sz="1600" dirty="0"/>
              <a:t>CoreAXI4SRAM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155955" y="108996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Debug Mode:</a:t>
            </a:r>
            <a:endParaRPr lang="en-US" sz="1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67267" y="1422413"/>
            <a:ext cx="7641126" cy="2491310"/>
            <a:chOff x="567267" y="1422413"/>
            <a:chExt cx="7641126" cy="2491310"/>
          </a:xfrm>
        </p:grpSpPr>
        <p:sp>
          <p:nvSpPr>
            <p:cNvPr id="6" name="Rectangle 5"/>
            <p:cNvSpPr/>
            <p:nvPr/>
          </p:nvSpPr>
          <p:spPr>
            <a:xfrm>
              <a:off x="3186995" y="1422413"/>
              <a:ext cx="4729338" cy="904857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CoreRISCV_AXI4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44144" y="2100772"/>
              <a:ext cx="1676400" cy="228600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AXI_MST_MEM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100192" y="2089140"/>
              <a:ext cx="2108201" cy="1824583"/>
              <a:chOff x="6100192" y="2089140"/>
              <a:chExt cx="2108201" cy="182458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6100192" y="2330227"/>
                <a:ext cx="2108201" cy="1583496"/>
                <a:chOff x="1701799" y="2234124"/>
                <a:chExt cx="4466165" cy="2192818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208828" y="2655284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CoreAXIToAHB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208828" y="3015095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CoreAHBL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208828" y="3389747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CoreAHBtoAPB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2142064" y="3751749"/>
                  <a:ext cx="3547533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CoreAPB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1701799" y="4177175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CoreGPIO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3208826" y="4177175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CoreTimer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762496" y="4177174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CoreSPI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43" name="Straight Connector 9242"/>
                <p:cNvCxnSpPr/>
                <p:nvPr/>
              </p:nvCxnSpPr>
              <p:spPr>
                <a:xfrm>
                  <a:off x="3915793" y="2234124"/>
                  <a:ext cx="0" cy="4254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6" idx="2"/>
                  <a:endCxn id="37" idx="0"/>
                </p:cNvCxnSpPr>
                <p:nvPr/>
              </p:nvCxnSpPr>
              <p:spPr>
                <a:xfrm>
                  <a:off x="3911562" y="2905051"/>
                  <a:ext cx="0" cy="1100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37" idx="2"/>
                  <a:endCxn id="38" idx="0"/>
                </p:cNvCxnSpPr>
                <p:nvPr/>
              </p:nvCxnSpPr>
              <p:spPr>
                <a:xfrm>
                  <a:off x="3911562" y="3264862"/>
                  <a:ext cx="0" cy="1248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38" idx="2"/>
                  <a:endCxn id="39" idx="0"/>
                </p:cNvCxnSpPr>
                <p:nvPr/>
              </p:nvCxnSpPr>
              <p:spPr>
                <a:xfrm>
                  <a:off x="3911562" y="3639514"/>
                  <a:ext cx="4269" cy="1122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404533" y="4001517"/>
                  <a:ext cx="0" cy="158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15831" y="4001517"/>
                  <a:ext cx="0" cy="158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380564" y="4001517"/>
                  <a:ext cx="0" cy="158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6297718" y="2089140"/>
                <a:ext cx="1676400" cy="22860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AXI_MST_MMIO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567267" y="1758959"/>
              <a:ext cx="647703" cy="23176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JTAG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565846" y="1758959"/>
              <a:ext cx="1381697" cy="23176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CoreJTAGDebug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5" idx="3"/>
            </p:cNvCxnSpPr>
            <p:nvPr/>
          </p:nvCxnSpPr>
          <p:spPr>
            <a:xfrm>
              <a:off x="2947543" y="1874841"/>
              <a:ext cx="234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214970" y="1874841"/>
              <a:ext cx="3508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>
          <a:xfrm>
            <a:off x="3172175" y="2767076"/>
            <a:ext cx="1748369" cy="2412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CoreAXI4Interconnect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046360" y="2338489"/>
            <a:ext cx="0" cy="42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172175" y="3260272"/>
            <a:ext cx="1748369" cy="2412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CoreAXI4SRAM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3" idx="2"/>
            <a:endCxn id="67" idx="0"/>
          </p:cNvCxnSpPr>
          <p:nvPr/>
        </p:nvCxnSpPr>
        <p:spPr>
          <a:xfrm>
            <a:off x="4046360" y="3008343"/>
            <a:ext cx="0" cy="25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2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CoreRISCV_AXI4 on PolarFire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7267" y="3811012"/>
            <a:ext cx="73490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Connect </a:t>
            </a:r>
            <a:r>
              <a:rPr lang="en-US" sz="1400" dirty="0"/>
              <a:t>CoreAXI4SRAM</a:t>
            </a:r>
            <a:r>
              <a:rPr lang="en-US" sz="1400" dirty="0" smtClean="0"/>
              <a:t> </a:t>
            </a:r>
            <a:r>
              <a:rPr lang="en-US" sz="1400" dirty="0"/>
              <a:t>on code memory space of </a:t>
            </a:r>
            <a:r>
              <a:rPr lang="en-US" sz="1400" dirty="0" smtClean="0"/>
              <a:t>CoreRISCV_AXI4 </a:t>
            </a:r>
            <a:r>
              <a:rPr lang="en-US" sz="1400" dirty="0"/>
              <a:t>memory map.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Use CoreBootStrap IP as first level Boot loader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CoreBootStrap </a:t>
            </a:r>
            <a:r>
              <a:rPr lang="en-US" sz="1400" dirty="0" smtClean="0"/>
              <a:t>Holds the CoreRISCV_AXI4 in reset while it copies the application executable from on-board SPI Flash memory to </a:t>
            </a:r>
            <a:r>
              <a:rPr lang="en-US" sz="1400" dirty="0"/>
              <a:t>CoreAXI4SRAM</a:t>
            </a:r>
            <a:r>
              <a:rPr lang="en-US" sz="1400" dirty="0" smtClean="0"/>
              <a:t> after system reset.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Application executable should be pre-loaded on the</a:t>
            </a:r>
            <a:r>
              <a:rPr lang="en-US" sz="1400" dirty="0"/>
              <a:t> </a:t>
            </a:r>
            <a:r>
              <a:rPr lang="en-US" sz="1400" dirty="0" smtClean="0"/>
              <a:t>SPI </a:t>
            </a:r>
            <a:r>
              <a:rPr lang="en-US" sz="1400" dirty="0"/>
              <a:t>Flash </a:t>
            </a:r>
            <a:r>
              <a:rPr lang="en-US" sz="1400" dirty="0" smtClean="0"/>
              <a:t>memory.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Releases reset on CoreRISCV_AXI4 after completion of copying executable to </a:t>
            </a:r>
            <a:r>
              <a:rPr lang="en-US" sz="1400" dirty="0"/>
              <a:t>CoreAXI4SRAM</a:t>
            </a:r>
            <a:endParaRPr lang="en-US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CoreRISCV_AXI4 </a:t>
            </a:r>
            <a:r>
              <a:rPr lang="en-US" sz="1400" dirty="0" smtClean="0"/>
              <a:t>now fetches </a:t>
            </a:r>
            <a:r>
              <a:rPr lang="en-US" sz="1400" dirty="0"/>
              <a:t>and executes code from CoreAXI4SRAM</a:t>
            </a:r>
            <a:r>
              <a:rPr lang="en-US" sz="1400" dirty="0" smtClean="0"/>
              <a:t>.</a:t>
            </a: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875656" y="1091858"/>
            <a:ext cx="6336050" cy="2636414"/>
            <a:chOff x="2221293" y="1100667"/>
            <a:chExt cx="6336050" cy="2636414"/>
          </a:xfrm>
        </p:grpSpPr>
        <p:sp>
          <p:nvSpPr>
            <p:cNvPr id="24" name="Rounded Rectangle 23"/>
            <p:cNvSpPr/>
            <p:nvPr/>
          </p:nvSpPr>
          <p:spPr>
            <a:xfrm>
              <a:off x="2221293" y="2303848"/>
              <a:ext cx="1405468" cy="24976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CoreBootStrap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33941" y="1100667"/>
              <a:ext cx="3282391" cy="590973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CoreRISCV_AXI4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449142" y="1447720"/>
              <a:ext cx="2108201" cy="1831996"/>
              <a:chOff x="6606985" y="1993935"/>
              <a:chExt cx="2108201" cy="1831996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6606985" y="2242435"/>
                <a:ext cx="2108201" cy="1583496"/>
                <a:chOff x="1701799" y="2234124"/>
                <a:chExt cx="4466165" cy="2192818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208828" y="2655284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CoreAXIToAHB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208828" y="3015095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>
                      <a:solidFill>
                        <a:schemeClr val="tx1"/>
                      </a:solidFill>
                    </a:rPr>
                    <a:t>CoreAHBL</a:t>
                  </a: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3208828" y="3389747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CoreAHBtoAPB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2142064" y="3751749"/>
                  <a:ext cx="3547533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CoreAPB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ounded Rectangle 39"/>
                <p:cNvSpPr/>
                <p:nvPr/>
              </p:nvSpPr>
              <p:spPr>
                <a:xfrm>
                  <a:off x="1701799" y="4177175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CoreGPIO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3208826" y="4177175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CoreTimer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762496" y="4177174"/>
                  <a:ext cx="1405468" cy="249767"/>
                </a:xfrm>
                <a:prstGeom prst="roundRect">
                  <a:avLst/>
                </a:prstGeom>
                <a:noFill/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 smtClean="0">
                      <a:solidFill>
                        <a:schemeClr val="tx1"/>
                      </a:solidFill>
                    </a:rPr>
                    <a:t>CoreSPI</a:t>
                  </a: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243" name="Straight Connector 9242"/>
                <p:cNvCxnSpPr/>
                <p:nvPr/>
              </p:nvCxnSpPr>
              <p:spPr>
                <a:xfrm>
                  <a:off x="3915793" y="2234124"/>
                  <a:ext cx="0" cy="4254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6" idx="2"/>
                  <a:endCxn id="37" idx="0"/>
                </p:cNvCxnSpPr>
                <p:nvPr/>
              </p:nvCxnSpPr>
              <p:spPr>
                <a:xfrm>
                  <a:off x="3911562" y="2905051"/>
                  <a:ext cx="0" cy="11004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37" idx="2"/>
                  <a:endCxn id="38" idx="0"/>
                </p:cNvCxnSpPr>
                <p:nvPr/>
              </p:nvCxnSpPr>
              <p:spPr>
                <a:xfrm>
                  <a:off x="3911562" y="3264862"/>
                  <a:ext cx="0" cy="1248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38" idx="2"/>
                  <a:endCxn id="39" idx="0"/>
                </p:cNvCxnSpPr>
                <p:nvPr/>
              </p:nvCxnSpPr>
              <p:spPr>
                <a:xfrm>
                  <a:off x="3911562" y="3639514"/>
                  <a:ext cx="4269" cy="1122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404533" y="4001517"/>
                  <a:ext cx="0" cy="158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3915831" y="4001517"/>
                  <a:ext cx="0" cy="158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380564" y="4001517"/>
                  <a:ext cx="0" cy="15872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 55"/>
              <p:cNvSpPr/>
              <p:nvPr/>
            </p:nvSpPr>
            <p:spPr>
              <a:xfrm>
                <a:off x="6822886" y="1993935"/>
                <a:ext cx="1676400" cy="228600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AXI_MST_MMIO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Elbow Connector 9"/>
            <p:cNvCxnSpPr>
              <a:stCxn id="24" idx="0"/>
            </p:cNvCxnSpPr>
            <p:nvPr/>
          </p:nvCxnSpPr>
          <p:spPr>
            <a:xfrm rot="5400000" flipH="1" flipV="1">
              <a:off x="3345745" y="1012626"/>
              <a:ext cx="869504" cy="17129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75442" y="1216262"/>
              <a:ext cx="716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+mn-lt"/>
                </a:rPr>
                <a:t>RESET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221293" y="2814019"/>
              <a:ext cx="1405468" cy="249767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CoreSPI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221293" y="3322867"/>
              <a:ext cx="1405468" cy="414214"/>
            </a:xfrm>
            <a:prstGeom prst="round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On-Board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SPI Flash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24" idx="2"/>
              <a:endCxn id="43" idx="0"/>
            </p:cNvCxnSpPr>
            <p:nvPr/>
          </p:nvCxnSpPr>
          <p:spPr>
            <a:xfrm>
              <a:off x="2924027" y="2553615"/>
              <a:ext cx="0" cy="2604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924027" y="3054843"/>
              <a:ext cx="0" cy="2604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4636968" y="1447720"/>
              <a:ext cx="1676400" cy="228600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AXI_MST_MEM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55955" y="1089968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CoreBootstrap</a:t>
            </a:r>
            <a:r>
              <a:rPr lang="en-US" sz="1800" b="1" dirty="0" smtClean="0"/>
              <a:t>:</a:t>
            </a:r>
            <a:endParaRPr lang="en-US" sz="18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4210895" y="2295040"/>
            <a:ext cx="1748369" cy="2412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CoreAXI4Interconnect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endCxn id="61" idx="0"/>
          </p:cNvCxnSpPr>
          <p:nvPr/>
        </p:nvCxnSpPr>
        <p:spPr>
          <a:xfrm>
            <a:off x="5085079" y="1682831"/>
            <a:ext cx="1" cy="61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210895" y="2822177"/>
            <a:ext cx="1748369" cy="2412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CoreAXI4SRAM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5085080" y="2536307"/>
            <a:ext cx="0" cy="27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3"/>
            <a:endCxn id="61" idx="1"/>
          </p:cNvCxnSpPr>
          <p:nvPr/>
        </p:nvCxnSpPr>
        <p:spPr>
          <a:xfrm flipV="1">
            <a:off x="3281124" y="2415674"/>
            <a:ext cx="929771" cy="4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907809" y="2171907"/>
            <a:ext cx="1676400" cy="2286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AHB Master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584209" y="1967425"/>
            <a:ext cx="1676400" cy="2286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AXI Master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CoreRISCV_AXI4 on PolarFire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3639" y="3451177"/>
            <a:ext cx="73490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Connect CoreAXI4SRAM on code memory space of CoreRISCV_AXI4 memory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Use the configurator of CoreAXI4SRAM to attach a memory initialization file to it. This file should contain the application executable.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Use the Libero “Design and memory Initialization” GUI post P&amp;R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The memory client will be stored on chosen memory, e.g. sNVM, uPROM etc. Memory client will be part of bit-stream output of the Libero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On system reset, System Controller will initialize the </a:t>
            </a:r>
            <a:r>
              <a:rPr lang="en-US" sz="1600" dirty="0"/>
              <a:t>destination </a:t>
            </a:r>
            <a:r>
              <a:rPr lang="en-US" sz="1600" dirty="0" smtClean="0"/>
              <a:t>CoreAXI4SRAM with memory client from chosen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smtClean="0"/>
              <a:t>CoreRISCV_AXI4 </a:t>
            </a:r>
            <a:r>
              <a:rPr lang="en-US" sz="1600" dirty="0"/>
              <a:t>will now execute </a:t>
            </a:r>
            <a:r>
              <a:rPr lang="en-US" sz="1600" dirty="0" smtClean="0"/>
              <a:t>application executable from CoreAXI4SRAM after it comes out of reset.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636345" y="1091858"/>
            <a:ext cx="3282391" cy="59097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CoreRISCV_AXI4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51546" y="1438911"/>
            <a:ext cx="2108201" cy="1831996"/>
            <a:chOff x="6606985" y="1993935"/>
            <a:chExt cx="2108201" cy="1831996"/>
          </a:xfrm>
        </p:grpSpPr>
        <p:grpSp>
          <p:nvGrpSpPr>
            <p:cNvPr id="49" name="Group 48"/>
            <p:cNvGrpSpPr/>
            <p:nvPr/>
          </p:nvGrpSpPr>
          <p:grpSpPr>
            <a:xfrm>
              <a:off x="6606985" y="2242435"/>
              <a:ext cx="2108201" cy="1583496"/>
              <a:chOff x="1701799" y="2234124"/>
              <a:chExt cx="4466165" cy="2192818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208828" y="2655284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</a:rPr>
                  <a:t>CoreAXIToAHB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208828" y="3015095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CoreAHBL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208828" y="3389747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</a:rPr>
                  <a:t>CoreAHBtoAPB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142064" y="3751749"/>
                <a:ext cx="3547533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</a:rPr>
                  <a:t>CoreAPB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701799" y="4177175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</a:rPr>
                  <a:t>CoreGPIO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208826" y="4177175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</a:rPr>
                  <a:t>CoreTimer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762496" y="4177174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</a:rPr>
                  <a:t>CoreSPI</a:t>
                </a:r>
                <a:endParaRPr 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43" name="Straight Connector 9242"/>
              <p:cNvCxnSpPr/>
              <p:nvPr/>
            </p:nvCxnSpPr>
            <p:spPr>
              <a:xfrm>
                <a:off x="3915793" y="2234124"/>
                <a:ext cx="0" cy="425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36" idx="2"/>
                <a:endCxn id="37" idx="0"/>
              </p:cNvCxnSpPr>
              <p:nvPr/>
            </p:nvCxnSpPr>
            <p:spPr>
              <a:xfrm>
                <a:off x="3911562" y="2905051"/>
                <a:ext cx="0" cy="1100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37" idx="2"/>
                <a:endCxn id="38" idx="0"/>
              </p:cNvCxnSpPr>
              <p:nvPr/>
            </p:nvCxnSpPr>
            <p:spPr>
              <a:xfrm>
                <a:off x="3911562" y="3264862"/>
                <a:ext cx="0" cy="1248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8" idx="2"/>
                <a:endCxn id="39" idx="0"/>
              </p:cNvCxnSpPr>
              <p:nvPr/>
            </p:nvCxnSpPr>
            <p:spPr>
              <a:xfrm>
                <a:off x="3911562" y="3639514"/>
                <a:ext cx="4269" cy="1122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404533" y="4001517"/>
                <a:ext cx="0" cy="158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915831" y="4001517"/>
                <a:ext cx="0" cy="158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80564" y="4001517"/>
                <a:ext cx="0" cy="158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6822886" y="1993935"/>
              <a:ext cx="1676400" cy="228600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AXI_MST_MMIO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1233543" y="2226516"/>
            <a:ext cx="1738206" cy="1023050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Attach application executable as memory client to the RAM using Libero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5955" y="108996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Design Initialization</a:t>
            </a:r>
            <a:endParaRPr lang="en-US" sz="18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3536650" y="2090960"/>
            <a:ext cx="1748369" cy="2412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CoreAXI4Interconnect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536650" y="2609630"/>
            <a:ext cx="1748369" cy="241267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CoreAXI4SRAM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410835" y="2332227"/>
            <a:ext cx="0" cy="27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01140" y="1438911"/>
            <a:ext cx="1676400" cy="2286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AXI_MST_MEM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4" idx="3"/>
            <a:endCxn id="57" idx="1"/>
          </p:cNvCxnSpPr>
          <p:nvPr/>
        </p:nvCxnSpPr>
        <p:spPr>
          <a:xfrm flipV="1">
            <a:off x="2971749" y="2730264"/>
            <a:ext cx="564901" cy="7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3" idx="0"/>
          </p:cNvCxnSpPr>
          <p:nvPr/>
        </p:nvCxnSpPr>
        <p:spPr>
          <a:xfrm flipV="1">
            <a:off x="4410835" y="1687411"/>
            <a:ext cx="0" cy="403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CoreRISCV_AXI4 on PolarFire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3639" y="3156298"/>
            <a:ext cx="73490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Connect CoreAXI4SRAM_1 in the code memory space of CoreRISCV_AXI4 memory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Use the configurator of CoreAXI4SRAM_1 to attach a memory initialization file to it. This file should contain the first level boot loader executable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Use the Libero “Design and memory Initialization” GUI post P&amp;R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The memory client will be stored on chosen memory, e.g. sNVM, uPROM etc. Memory client will be part of bit-stream output of the Libero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At system initialization time, System Controller will initialize the </a:t>
            </a:r>
            <a:r>
              <a:rPr lang="en-US" sz="1200" dirty="0"/>
              <a:t>destination CoreAXI4SRAM_1 </a:t>
            </a:r>
            <a:r>
              <a:rPr lang="en-US" sz="1200" dirty="0" smtClean="0"/>
              <a:t>with memory client from chosen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dirty="0" smtClean="0"/>
              <a:t>CoreRISCV_AXI4 </a:t>
            </a:r>
            <a:r>
              <a:rPr lang="en-US" sz="1200" dirty="0"/>
              <a:t>will now execute </a:t>
            </a:r>
            <a:r>
              <a:rPr lang="en-US" sz="1200" dirty="0" smtClean="0"/>
              <a:t>first level boot loader from </a:t>
            </a:r>
            <a:r>
              <a:rPr lang="en-US" sz="1200" dirty="0"/>
              <a:t>CoreAXI4SRAM_1 </a:t>
            </a:r>
            <a:r>
              <a:rPr lang="en-US" sz="1200" dirty="0" smtClean="0"/>
              <a:t>after it comes out of reset.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The boot loader functionality is to copy application executable from on-board SPI Flash memory to </a:t>
            </a:r>
            <a:r>
              <a:rPr lang="en-US" sz="1200" dirty="0"/>
              <a:t>CoreAXI4SRAM_2</a:t>
            </a:r>
            <a:r>
              <a:rPr lang="en-US" sz="1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After copy, the CoreRISCV_AXI4 jumps to address of </a:t>
            </a:r>
            <a:r>
              <a:rPr lang="en-US" sz="1200" dirty="0"/>
              <a:t>CoreAXI4SRAM_2 </a:t>
            </a:r>
            <a:r>
              <a:rPr lang="en-US" sz="1200" dirty="0" smtClean="0"/>
              <a:t>to start executing the application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Application executable should be pre-loaded on the </a:t>
            </a:r>
            <a:r>
              <a:rPr lang="en-US" sz="1200" dirty="0" smtClean="0"/>
              <a:t>SPI </a:t>
            </a:r>
            <a:r>
              <a:rPr lang="en-US" sz="1200" dirty="0"/>
              <a:t>Flash memory.</a:t>
            </a:r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The base addresses of </a:t>
            </a:r>
            <a:r>
              <a:rPr lang="en-US" sz="1200" dirty="0"/>
              <a:t>CoreAXI4SRAM_1</a:t>
            </a:r>
            <a:r>
              <a:rPr lang="en-US" sz="1200" dirty="0" smtClean="0"/>
              <a:t>, </a:t>
            </a:r>
            <a:r>
              <a:rPr lang="en-US" sz="1200" dirty="0"/>
              <a:t>CoreAXI4SRAM_2 and </a:t>
            </a:r>
            <a:r>
              <a:rPr lang="en-US" sz="1200" dirty="0" smtClean="0"/>
              <a:t>the linker scripts of both executable codes must be coordinated to point to correct memory map.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3989" y="1091858"/>
            <a:ext cx="3282391" cy="59097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CoreRISCV_AXI4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45072" y="1458284"/>
            <a:ext cx="1681517" cy="1527174"/>
            <a:chOff x="5976607" y="1965970"/>
            <a:chExt cx="2738579" cy="1859960"/>
          </a:xfrm>
        </p:grpSpPr>
        <p:grpSp>
          <p:nvGrpSpPr>
            <p:cNvPr id="49" name="Group 48"/>
            <p:cNvGrpSpPr/>
            <p:nvPr/>
          </p:nvGrpSpPr>
          <p:grpSpPr>
            <a:xfrm>
              <a:off x="6606985" y="2546566"/>
              <a:ext cx="2108201" cy="1279364"/>
              <a:chOff x="1701799" y="2655284"/>
              <a:chExt cx="4466165" cy="1771658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3208828" y="2655284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</a:rPr>
                  <a:t>CoreAXIToAHB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3208828" y="3015095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>
                    <a:solidFill>
                      <a:schemeClr val="tx1"/>
                    </a:solidFill>
                  </a:rPr>
                  <a:t>CoreAHBL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208828" y="3389747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</a:rPr>
                  <a:t>CoreAHBtoAPB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142064" y="3751749"/>
                <a:ext cx="3547533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</a:rPr>
                  <a:t>CoreAPB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701799" y="4177175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</a:rPr>
                  <a:t>CoreGPIO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208826" y="4177175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</a:rPr>
                  <a:t>CoreTimer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762496" y="4177174"/>
                <a:ext cx="1405468" cy="249767"/>
              </a:xfrm>
              <a:prstGeom prst="round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>
                    <a:solidFill>
                      <a:schemeClr val="tx1"/>
                    </a:solidFill>
                  </a:rPr>
                  <a:t>CoreSPI</a:t>
                </a:r>
                <a:endParaRPr 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/>
              <p:cNvCxnSpPr>
                <a:stCxn id="36" idx="2"/>
                <a:endCxn id="37" idx="0"/>
              </p:cNvCxnSpPr>
              <p:nvPr/>
            </p:nvCxnSpPr>
            <p:spPr>
              <a:xfrm>
                <a:off x="3911562" y="2905051"/>
                <a:ext cx="0" cy="1100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37" idx="2"/>
                <a:endCxn id="38" idx="0"/>
              </p:cNvCxnSpPr>
              <p:nvPr/>
            </p:nvCxnSpPr>
            <p:spPr>
              <a:xfrm>
                <a:off x="3911562" y="3264862"/>
                <a:ext cx="0" cy="1248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8" idx="2"/>
                <a:endCxn id="39" idx="0"/>
              </p:cNvCxnSpPr>
              <p:nvPr/>
            </p:nvCxnSpPr>
            <p:spPr>
              <a:xfrm>
                <a:off x="3911562" y="3639514"/>
                <a:ext cx="4269" cy="1122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404533" y="4001517"/>
                <a:ext cx="0" cy="158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915831" y="4001517"/>
                <a:ext cx="0" cy="158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380564" y="4001517"/>
                <a:ext cx="0" cy="1587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5976607" y="1965970"/>
              <a:ext cx="1676401" cy="228600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AXI_MST_MMIO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568821" y="2064004"/>
            <a:ext cx="1248852" cy="19915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CoreAXI4Interconnect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289027" y="2447071"/>
            <a:ext cx="1391173" cy="212095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CoreAXI4SRAM_1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9621" y="1465703"/>
            <a:ext cx="1204446" cy="182275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AXI_MST_MEM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33" idx="0"/>
          </p:cNvCxnSpPr>
          <p:nvPr/>
        </p:nvCxnSpPr>
        <p:spPr>
          <a:xfrm flipV="1">
            <a:off x="5193247" y="1682831"/>
            <a:ext cx="0" cy="38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864631" y="2733215"/>
            <a:ext cx="2399770" cy="42308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Attach first level boot-loader executable as memory client to the RAM using Libero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5955" y="1089968"/>
            <a:ext cx="35573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1" dirty="0" smtClean="0"/>
              <a:t>Design Initialization </a:t>
            </a:r>
          </a:p>
          <a:p>
            <a:pPr lvl="1"/>
            <a:r>
              <a:rPr lang="en-US" sz="1800" b="1" dirty="0" smtClean="0"/>
              <a:t> – two stage firmware boot</a:t>
            </a:r>
            <a:endParaRPr lang="en-US" sz="1800" b="1" dirty="0"/>
          </a:p>
        </p:txBody>
      </p:sp>
      <p:sp>
        <p:nvSpPr>
          <p:cNvPr id="50" name="Rounded Rectangle 49"/>
          <p:cNvSpPr/>
          <p:nvPr/>
        </p:nvSpPr>
        <p:spPr>
          <a:xfrm>
            <a:off x="1599721" y="2117673"/>
            <a:ext cx="847146" cy="268999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On-Board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SPI Flash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endCxn id="35" idx="3"/>
          </p:cNvCxnSpPr>
          <p:nvPr/>
        </p:nvCxnSpPr>
        <p:spPr>
          <a:xfrm rot="10800000">
            <a:off x="6680201" y="2553119"/>
            <a:ext cx="296851" cy="182002"/>
          </a:xfrm>
          <a:prstGeom prst="bentConnector3">
            <a:avLst>
              <a:gd name="adj1" fmla="val -13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81133" y="2263157"/>
            <a:ext cx="0" cy="18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784600" y="2460014"/>
            <a:ext cx="1437244" cy="19915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CoreAXI4SRAM_2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864630" y="2263157"/>
            <a:ext cx="0" cy="18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2802494" y="2148340"/>
            <a:ext cx="1248852" cy="199153"/>
          </a:xfrm>
          <a:prstGeom prst="round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CoreSPI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222" name="Straight Connector 9221"/>
          <p:cNvCxnSpPr/>
          <p:nvPr/>
        </p:nvCxnSpPr>
        <p:spPr>
          <a:xfrm flipH="1">
            <a:off x="2446867" y="2247918"/>
            <a:ext cx="2150551" cy="0"/>
          </a:xfrm>
          <a:prstGeom prst="line">
            <a:avLst/>
          </a:prstGeom>
          <a:ln cap="rnd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6" name="Straight Arrow Connector 9225"/>
          <p:cNvCxnSpPr/>
          <p:nvPr/>
        </p:nvCxnSpPr>
        <p:spPr>
          <a:xfrm flipH="1">
            <a:off x="4343400" y="2247918"/>
            <a:ext cx="254018" cy="196609"/>
          </a:xfrm>
          <a:prstGeom prst="straightConnector1">
            <a:avLst/>
          </a:prstGeom>
          <a:ln cap="rnd">
            <a:solidFill>
              <a:schemeClr val="accent3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4" idx="1"/>
          </p:cNvCxnSpPr>
          <p:nvPr/>
        </p:nvCxnSpPr>
        <p:spPr>
          <a:xfrm flipH="1" flipV="1">
            <a:off x="2683933" y="2944756"/>
            <a:ext cx="2180698" cy="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83933" y="2252172"/>
            <a:ext cx="0" cy="69258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459736" y="1682831"/>
            <a:ext cx="0" cy="81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459736" y="1772815"/>
            <a:ext cx="512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36" idx="0"/>
          </p:cNvCxnSpPr>
          <p:nvPr/>
        </p:nvCxnSpPr>
        <p:spPr>
          <a:xfrm>
            <a:off x="7972601" y="1764348"/>
            <a:ext cx="0" cy="170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4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free and open ISA developed at UC Berkeley</a:t>
            </a:r>
          </a:p>
          <a:p>
            <a:pPr lvl="1"/>
            <a:r>
              <a:rPr lang="en-US" sz="1800" dirty="0"/>
              <a:t>RISC-V is “Instruction set architecture” (ISA</a:t>
            </a:r>
            <a:r>
              <a:rPr lang="en-US" sz="1800" dirty="0" smtClean="0"/>
              <a:t>). Not a processor.</a:t>
            </a:r>
            <a:endParaRPr lang="en-US" sz="1800" dirty="0"/>
          </a:p>
          <a:p>
            <a:pPr lvl="1"/>
            <a:r>
              <a:rPr lang="en-US" sz="1800" dirty="0" smtClean="0"/>
              <a:t>The micro architecture implementations can be open or proprietary</a:t>
            </a:r>
          </a:p>
          <a:p>
            <a:pPr lvl="1"/>
            <a:r>
              <a:rPr lang="en-US" sz="1800" dirty="0" smtClean="0"/>
              <a:t>Can expand </a:t>
            </a:r>
            <a:r>
              <a:rPr lang="en-US" sz="1800" dirty="0"/>
              <a:t>to have open specifications for platforms, </a:t>
            </a:r>
            <a:r>
              <a:rPr lang="en-US" sz="1800" smtClean="0"/>
              <a:t>accelerators etc. </a:t>
            </a:r>
            <a:endParaRPr lang="en-US" sz="1800" dirty="0" smtClean="0"/>
          </a:p>
          <a:p>
            <a:pPr lvl="1"/>
            <a:r>
              <a:rPr lang="en-US" sz="1800" dirty="0" smtClean="0"/>
              <a:t>Permits reuse of the Software across many</a:t>
            </a:r>
            <a:r>
              <a:rPr lang="en-US" sz="1800" dirty="0"/>
              <a:t> micro architectures </a:t>
            </a:r>
          </a:p>
          <a:p>
            <a:pPr lvl="1"/>
            <a:r>
              <a:rPr lang="en-US" sz="1800" dirty="0" smtClean="0"/>
              <a:t>Goal </a:t>
            </a:r>
            <a:r>
              <a:rPr lang="en-US" sz="1800" dirty="0"/>
              <a:t>is to encourage both open-source and proprietary implementations of the RISC-V ISA specification</a:t>
            </a:r>
          </a:p>
          <a:p>
            <a:endParaRPr lang="en-US" sz="1800" dirty="0" smtClean="0"/>
          </a:p>
          <a:p>
            <a:r>
              <a:rPr lang="en-US" dirty="0"/>
              <a:t>Designed for</a:t>
            </a:r>
          </a:p>
          <a:p>
            <a:pPr lvl="1"/>
            <a:r>
              <a:rPr lang="en-US" sz="1800" dirty="0"/>
              <a:t>Research, </a:t>
            </a:r>
            <a:r>
              <a:rPr lang="en-US" sz="1800" dirty="0" smtClean="0"/>
              <a:t>Education </a:t>
            </a:r>
            <a:r>
              <a:rPr lang="en-US" sz="1800" dirty="0"/>
              <a:t>&amp; Commercial use</a:t>
            </a:r>
          </a:p>
          <a:p>
            <a:endParaRPr lang="en-US" sz="1800" dirty="0" smtClean="0"/>
          </a:p>
          <a:p>
            <a:r>
              <a:rPr lang="en-US" dirty="0"/>
              <a:t>RISC-V foundation </a:t>
            </a:r>
          </a:p>
          <a:p>
            <a:pPr lvl="1"/>
            <a:r>
              <a:rPr lang="en-US" sz="1800" dirty="0"/>
              <a:t>Directs future development and foster </a:t>
            </a:r>
            <a:r>
              <a:rPr lang="en-US" sz="1800" dirty="0" smtClean="0"/>
              <a:t>adoption</a:t>
            </a:r>
          </a:p>
          <a:p>
            <a:pPr lvl="1"/>
            <a:r>
              <a:rPr lang="en-US" sz="1800" dirty="0"/>
              <a:t>https://riscv.org/</a:t>
            </a:r>
            <a:endParaRPr lang="en-US" sz="1800" dirty="0" smtClean="0"/>
          </a:p>
          <a:p>
            <a:pPr lvl="1"/>
            <a:endParaRPr lang="en-US" sz="1400" dirty="0" smtClean="0"/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RISC-V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0676" y="2704274"/>
            <a:ext cx="54982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00"/>
                </a:solidFill>
                <a:latin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base integer ISA Variants</a:t>
            </a:r>
          </a:p>
          <a:p>
            <a:pPr lvl="1"/>
            <a:r>
              <a:rPr lang="en-US" dirty="0"/>
              <a:t>RV32I, </a:t>
            </a:r>
            <a:r>
              <a:rPr lang="en-US" dirty="0" smtClean="0"/>
              <a:t>RV64I, RV32E, </a:t>
            </a:r>
            <a:r>
              <a:rPr lang="en-US" dirty="0"/>
              <a:t>RV128I </a:t>
            </a:r>
            <a:r>
              <a:rPr lang="en-US" dirty="0" smtClean="0"/>
              <a:t>(32, 64, 128 bit machines)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 :	Base Integer instruction set</a:t>
            </a:r>
          </a:p>
          <a:p>
            <a:endParaRPr lang="en-US" dirty="0" smtClean="0"/>
          </a:p>
          <a:p>
            <a:r>
              <a:rPr lang="en-US" dirty="0" smtClean="0"/>
              <a:t>Standard </a:t>
            </a:r>
            <a:r>
              <a:rPr lang="en-US" dirty="0"/>
              <a:t>extensions </a:t>
            </a:r>
            <a:r>
              <a:rPr lang="en-US" dirty="0" smtClean="0"/>
              <a:t>- All </a:t>
            </a:r>
            <a:r>
              <a:rPr lang="en-US" dirty="0"/>
              <a:t>frozen in 2014 – Forever</a:t>
            </a:r>
          </a:p>
          <a:p>
            <a:pPr lvl="1"/>
            <a:r>
              <a:rPr lang="en-US" dirty="0" smtClean="0"/>
              <a:t>M:	Integer multiply/divide</a:t>
            </a:r>
          </a:p>
          <a:p>
            <a:pPr lvl="1"/>
            <a:r>
              <a:rPr lang="en-US" dirty="0" smtClean="0"/>
              <a:t>A:	Atomic memory operations</a:t>
            </a:r>
          </a:p>
          <a:p>
            <a:pPr lvl="1"/>
            <a:r>
              <a:rPr lang="en-US" dirty="0" smtClean="0"/>
              <a:t>F:	Single Precision Floating Point</a:t>
            </a:r>
          </a:p>
          <a:p>
            <a:pPr lvl="1"/>
            <a:r>
              <a:rPr lang="en-US" dirty="0" smtClean="0"/>
              <a:t>D:	Double Precision Floating Point</a:t>
            </a:r>
          </a:p>
          <a:p>
            <a:pPr lvl="1"/>
            <a:r>
              <a:rPr lang="en-US" dirty="0" smtClean="0"/>
              <a:t>G:	IMAFD, General purpose ISA</a:t>
            </a:r>
          </a:p>
          <a:p>
            <a:pPr lvl="1"/>
            <a:r>
              <a:rPr lang="en-US" dirty="0" smtClean="0"/>
              <a:t>Q:	Quad </a:t>
            </a:r>
            <a:r>
              <a:rPr lang="en-US" dirty="0"/>
              <a:t>Precision Floating </a:t>
            </a:r>
            <a:r>
              <a:rPr lang="en-US" dirty="0" smtClean="0"/>
              <a:t>Point</a:t>
            </a:r>
          </a:p>
          <a:p>
            <a:pPr lvl="1"/>
            <a:r>
              <a:rPr lang="en-US" dirty="0" smtClean="0"/>
              <a:t>C:	16-bit Compressed instruction (RV32C, RV64C)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extension</a:t>
            </a:r>
          </a:p>
          <a:p>
            <a:pPr lvl="1"/>
            <a:r>
              <a:rPr lang="en-US" dirty="0" smtClean="0"/>
              <a:t>V:	Vector extensions – in definition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Frozen RISC-V Base &amp;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privilege modes</a:t>
            </a:r>
          </a:p>
          <a:p>
            <a:pPr lvl="1"/>
            <a:r>
              <a:rPr lang="en-US" dirty="0" smtClean="0"/>
              <a:t>User mode – U</a:t>
            </a:r>
          </a:p>
          <a:p>
            <a:pPr lvl="1"/>
            <a:r>
              <a:rPr lang="en-US" dirty="0" smtClean="0"/>
              <a:t>Supervisor mode – S</a:t>
            </a:r>
          </a:p>
          <a:p>
            <a:pPr lvl="1"/>
            <a:r>
              <a:rPr lang="en-US" dirty="0" smtClean="0"/>
              <a:t>Hypervisor mode – H // not specified yet</a:t>
            </a:r>
          </a:p>
          <a:p>
            <a:pPr lvl="1"/>
            <a:r>
              <a:rPr lang="en-US" dirty="0" smtClean="0"/>
              <a:t>Machine mode – M</a:t>
            </a:r>
          </a:p>
          <a:p>
            <a:pPr lvl="1"/>
            <a:endParaRPr lang="en-US" dirty="0"/>
          </a:p>
          <a:p>
            <a:r>
              <a:rPr lang="en-US" dirty="0" smtClean="0"/>
              <a:t>Supported combinations</a:t>
            </a:r>
          </a:p>
          <a:p>
            <a:pPr lvl="1"/>
            <a:r>
              <a:rPr lang="en-US" dirty="0" smtClean="0"/>
              <a:t>M 			// simple embedded</a:t>
            </a:r>
          </a:p>
          <a:p>
            <a:pPr lvl="1"/>
            <a:r>
              <a:rPr lang="en-US" dirty="0" smtClean="0"/>
              <a:t>M, U		// embedded with protection</a:t>
            </a:r>
          </a:p>
          <a:p>
            <a:pPr lvl="1"/>
            <a:r>
              <a:rPr lang="en-US" dirty="0" smtClean="0"/>
              <a:t>M, S, U		// operating systems</a:t>
            </a:r>
          </a:p>
          <a:p>
            <a:pPr lvl="1"/>
            <a:r>
              <a:rPr lang="en-US" dirty="0" smtClean="0"/>
              <a:t>M, H, S, U 		// systems running hypervisors</a:t>
            </a:r>
          </a:p>
          <a:p>
            <a:endParaRPr lang="en-US" dirty="0" smtClean="0"/>
          </a:p>
          <a:p>
            <a:r>
              <a:rPr lang="en-US" dirty="0" smtClean="0"/>
              <a:t>Expect </a:t>
            </a:r>
            <a:r>
              <a:rPr lang="en-US" dirty="0"/>
              <a:t>ratification CQ2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Privileged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1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CoreRISCV_AXI4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SiFive’s </a:t>
            </a:r>
            <a:r>
              <a:rPr lang="en-US" dirty="0"/>
              <a:t>Coreplex E31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Will be available through Libero Catalog</a:t>
            </a:r>
          </a:p>
          <a:p>
            <a:pPr lvl="2"/>
            <a:r>
              <a:rPr lang="en-US" sz="1600" dirty="0"/>
              <a:t>IP Core</a:t>
            </a:r>
            <a:endParaRPr lang="en-US" sz="1600" dirty="0">
              <a:hlinkClick r:id="rId2"/>
            </a:endParaRPr>
          </a:p>
          <a:p>
            <a:pPr lvl="2"/>
            <a:r>
              <a:rPr lang="en-US" sz="1600" dirty="0"/>
              <a:t>CoreRISCV_AXI4 </a:t>
            </a:r>
            <a:r>
              <a:rPr lang="en-US" sz="1600" dirty="0" smtClean="0"/>
              <a:t>Handbook </a:t>
            </a:r>
            <a:endParaRPr lang="en-US" sz="1600" dirty="0"/>
          </a:p>
          <a:p>
            <a:pPr lvl="2"/>
            <a:r>
              <a:rPr lang="en-US" sz="1600" dirty="0"/>
              <a:t>CoreRISCV_AXI4 release note</a:t>
            </a:r>
          </a:p>
          <a:p>
            <a:pPr lvl="2"/>
            <a:r>
              <a:rPr lang="en-US" sz="1600" dirty="0"/>
              <a:t>RISC-V </a:t>
            </a:r>
            <a:r>
              <a:rPr lang="en-US" sz="1600" dirty="0" smtClean="0"/>
              <a:t>privileged </a:t>
            </a:r>
            <a:r>
              <a:rPr lang="en-US" sz="1600" dirty="0"/>
              <a:t>ISA spec </a:t>
            </a:r>
          </a:p>
          <a:p>
            <a:pPr lvl="2"/>
            <a:r>
              <a:rPr lang="en-US" sz="1600" dirty="0"/>
              <a:t>RISC-V user level ISA Spec </a:t>
            </a:r>
          </a:p>
          <a:p>
            <a:pPr marL="233363" lvl="1" indent="0">
              <a:buNone/>
            </a:pPr>
            <a:endParaRPr lang="en-US" dirty="0" smtClean="0"/>
          </a:p>
          <a:p>
            <a:r>
              <a:rPr lang="en-US" dirty="0" smtClean="0"/>
              <a:t>Key Features</a:t>
            </a:r>
          </a:p>
          <a:p>
            <a:pPr lvl="1"/>
            <a:r>
              <a:rPr lang="en-US" dirty="0"/>
              <a:t>Supports the </a:t>
            </a:r>
            <a:r>
              <a:rPr lang="en-US" dirty="0" smtClean="0"/>
              <a:t>RISC-V </a:t>
            </a:r>
            <a:r>
              <a:rPr lang="en-US" dirty="0"/>
              <a:t>standard RV32IM ISA </a:t>
            </a:r>
            <a:endParaRPr lang="en-US" dirty="0" smtClean="0"/>
          </a:p>
          <a:p>
            <a:pPr lvl="1"/>
            <a:r>
              <a:rPr lang="en-US" dirty="0"/>
              <a:t>Integrated 8Kbytes instructions cache and 8 Kbytes data cache </a:t>
            </a:r>
            <a:endParaRPr lang="en-US" dirty="0" smtClean="0"/>
          </a:p>
          <a:p>
            <a:pPr lvl="1"/>
            <a:r>
              <a:rPr lang="en-US" dirty="0"/>
              <a:t>Two external AXI interfaces for IO and memory </a:t>
            </a:r>
          </a:p>
          <a:p>
            <a:pPr lvl="1"/>
            <a:r>
              <a:rPr lang="en-US" dirty="0"/>
              <a:t>Support up to 31 </a:t>
            </a:r>
            <a:r>
              <a:rPr lang="en-US" dirty="0" smtClean="0"/>
              <a:t>programmable interrupts</a:t>
            </a:r>
          </a:p>
          <a:p>
            <a:pPr lvl="1"/>
            <a:r>
              <a:rPr lang="en-US" dirty="0" smtClean="0"/>
              <a:t>Debug </a:t>
            </a:r>
            <a:r>
              <a:rPr lang="en-US" dirty="0"/>
              <a:t>unit with a JTAG interface </a:t>
            </a:r>
          </a:p>
          <a:p>
            <a:pPr lvl="1"/>
            <a:r>
              <a:rPr lang="en-US" dirty="0" smtClean="0"/>
              <a:t>Best </a:t>
            </a:r>
            <a:r>
              <a:rPr lang="en-US" dirty="0"/>
              <a:t>suited for low-mid range Microcontroller applications</a:t>
            </a:r>
          </a:p>
          <a:p>
            <a:pPr lvl="1"/>
            <a:endParaRPr lang="en-US" dirty="0"/>
          </a:p>
          <a:p>
            <a:pPr marL="233363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RISC-V Soft </a:t>
            </a:r>
            <a:r>
              <a:rPr lang="en-US" i="1" dirty="0"/>
              <a:t>Processor on PolarFire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</a:t>
            </a:r>
            <a:r>
              <a:rPr lang="en-US" dirty="0"/>
              <a:t>Diagram </a:t>
            </a:r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CoreRISCV_AXI4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671638"/>
            <a:ext cx="55626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CoreRISCV_AXI4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CoreRISCV_AXI4 Processor </a:t>
            </a:r>
            <a:r>
              <a:rPr lang="en-US" dirty="0" smtClean="0"/>
              <a:t>Core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on the E31 Coreplex Core by SiFive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single hardware thread </a:t>
            </a:r>
            <a:r>
              <a:rPr lang="en-US" dirty="0" smtClean="0"/>
              <a:t>(</a:t>
            </a:r>
            <a:r>
              <a:rPr lang="en-US" i="1" dirty="0" smtClean="0"/>
              <a:t>hart</a:t>
            </a:r>
            <a:r>
              <a:rPr lang="en-US" dirty="0" smtClean="0"/>
              <a:t>) </a:t>
            </a:r>
            <a:r>
              <a:rPr lang="en-US" sz="1800" dirty="0" smtClean="0"/>
              <a:t>(one PC + one set of Registers)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Machine-mode </a:t>
            </a:r>
            <a:r>
              <a:rPr lang="en-US" dirty="0"/>
              <a:t>privileged architecture </a:t>
            </a:r>
            <a:endParaRPr lang="en-US" dirty="0" smtClean="0"/>
          </a:p>
          <a:p>
            <a:pPr lvl="1"/>
            <a:r>
              <a:rPr lang="en-US" dirty="0" smtClean="0"/>
              <a:t>Supports </a:t>
            </a:r>
            <a:r>
              <a:rPr lang="en-US" dirty="0"/>
              <a:t>the RISCV standard RV32IM </a:t>
            </a:r>
            <a:r>
              <a:rPr lang="en-US" dirty="0" smtClean="0"/>
              <a:t>ISA</a:t>
            </a:r>
          </a:p>
          <a:p>
            <a:pPr lvl="3"/>
            <a:r>
              <a:rPr lang="en-US" dirty="0" smtClean="0"/>
              <a:t>“I” stands for “Base Integer”</a:t>
            </a:r>
          </a:p>
          <a:p>
            <a:pPr lvl="3"/>
            <a:r>
              <a:rPr lang="en-US" dirty="0" smtClean="0"/>
              <a:t>“M” stands for “</a:t>
            </a:r>
            <a:r>
              <a:rPr lang="en-US" dirty="0"/>
              <a:t>Integer Multiplication and Division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CoreRISCV_AXI4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External AXI interfaces</a:t>
            </a:r>
          </a:p>
          <a:p>
            <a:pPr lvl="1"/>
            <a:r>
              <a:rPr lang="en-US" dirty="0"/>
              <a:t>AXI memory interface </a:t>
            </a:r>
          </a:p>
          <a:p>
            <a:pPr lvl="3"/>
            <a:r>
              <a:rPr lang="en-US" dirty="0"/>
              <a:t>Cached access to instruction and data memory</a:t>
            </a:r>
          </a:p>
          <a:p>
            <a:pPr lvl="1"/>
            <a:r>
              <a:rPr lang="en-US" dirty="0"/>
              <a:t>AXI I/O interface </a:t>
            </a:r>
          </a:p>
          <a:p>
            <a:pPr lvl="3"/>
            <a:r>
              <a:rPr lang="en-US" dirty="0"/>
              <a:t>Un-cached accesses to I/O </a:t>
            </a:r>
            <a:r>
              <a:rPr lang="en-US" dirty="0" smtClean="0"/>
              <a:t>peripherals</a:t>
            </a:r>
          </a:p>
          <a:p>
            <a:pPr lvl="3"/>
            <a:endParaRPr lang="en-US" dirty="0"/>
          </a:p>
          <a:p>
            <a:r>
              <a:rPr lang="en-US" dirty="0" smtClean="0"/>
              <a:t>Memory System</a:t>
            </a:r>
          </a:p>
          <a:p>
            <a:pPr lvl="1"/>
            <a:r>
              <a:rPr lang="en-US" dirty="0" smtClean="0"/>
              <a:t>First-level </a:t>
            </a:r>
            <a:r>
              <a:rPr lang="en-US" dirty="0"/>
              <a:t>instruction </a:t>
            </a:r>
            <a:r>
              <a:rPr lang="en-US" dirty="0" smtClean="0"/>
              <a:t>cache</a:t>
            </a:r>
          </a:p>
          <a:p>
            <a:pPr lvl="3"/>
            <a:r>
              <a:rPr lang="en-US" dirty="0" smtClean="0"/>
              <a:t>The instruction cache is 8 KB</a:t>
            </a:r>
          </a:p>
          <a:p>
            <a:pPr lvl="3"/>
            <a:r>
              <a:rPr lang="en-US" dirty="0" smtClean="0"/>
              <a:t>Direct-mapped with a 64 bytes line size.</a:t>
            </a:r>
          </a:p>
          <a:p>
            <a:pPr lvl="3"/>
            <a:r>
              <a:rPr lang="en-US" dirty="0" smtClean="0"/>
              <a:t>One Clock </a:t>
            </a:r>
            <a:r>
              <a:rPr lang="en-US" dirty="0"/>
              <a:t>cycle </a:t>
            </a:r>
            <a:r>
              <a:rPr lang="en-US" dirty="0" smtClean="0"/>
              <a:t>Access latency.</a:t>
            </a:r>
          </a:p>
          <a:p>
            <a:pPr lvl="1"/>
            <a:r>
              <a:rPr lang="en-US" dirty="0" smtClean="0"/>
              <a:t>First-level data cache</a:t>
            </a:r>
          </a:p>
          <a:p>
            <a:pPr lvl="3"/>
            <a:r>
              <a:rPr lang="en-US" dirty="0"/>
              <a:t>The data cache size is 8 </a:t>
            </a:r>
            <a:r>
              <a:rPr lang="en-US" dirty="0" smtClean="0"/>
              <a:t>KB,</a:t>
            </a:r>
          </a:p>
          <a:p>
            <a:pPr lvl="3"/>
            <a:r>
              <a:rPr lang="en-US" dirty="0" smtClean="0"/>
              <a:t>Direct-mapped </a:t>
            </a:r>
            <a:r>
              <a:rPr lang="en-US" dirty="0"/>
              <a:t>with a line size of 64 </a:t>
            </a:r>
            <a:r>
              <a:rPr lang="en-US" dirty="0" smtClean="0"/>
              <a:t>bytes.</a:t>
            </a:r>
          </a:p>
          <a:p>
            <a:pPr lvl="3"/>
            <a:r>
              <a:rPr lang="en-US" dirty="0" smtClean="0"/>
              <a:t>The </a:t>
            </a:r>
            <a:r>
              <a:rPr lang="en-US" dirty="0"/>
              <a:t>access latency is two clock cycles for full words and three clock cycles for smaller quantities. </a:t>
            </a:r>
            <a:endParaRPr lang="en-US" dirty="0" smtClean="0"/>
          </a:p>
          <a:p>
            <a:pPr lvl="1"/>
            <a:r>
              <a:rPr lang="en-US" dirty="0" smtClean="0"/>
              <a:t>Un-cached memory access for I/O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CoreRISCV_AXI4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Interrupt </a:t>
            </a:r>
            <a:r>
              <a:rPr lang="en-US" sz="2800" b="1" dirty="0" smtClean="0"/>
              <a:t>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Local Interrupts</a:t>
            </a:r>
          </a:p>
          <a:p>
            <a:pPr lvl="2"/>
            <a:r>
              <a:rPr lang="en-US" dirty="0" smtClean="0"/>
              <a:t>Wired directly to the CPU internally</a:t>
            </a:r>
          </a:p>
          <a:p>
            <a:pPr lvl="2"/>
            <a:r>
              <a:rPr lang="en-US" dirty="0" smtClean="0"/>
              <a:t>Standard </a:t>
            </a:r>
            <a:r>
              <a:rPr lang="en-US" dirty="0"/>
              <a:t>software </a:t>
            </a:r>
            <a:r>
              <a:rPr lang="en-US" dirty="0" smtClean="0"/>
              <a:t>interrupts (</a:t>
            </a:r>
            <a:r>
              <a:rPr lang="en-US" i="1" dirty="0" smtClean="0"/>
              <a:t>Exceptions , traps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Timer interrupt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Global interrupts</a:t>
            </a:r>
          </a:p>
          <a:p>
            <a:pPr lvl="2"/>
            <a:r>
              <a:rPr lang="en-US" dirty="0" smtClean="0"/>
              <a:t>Routed via Platform-Level Interrupt Controller(PLIC)</a:t>
            </a:r>
          </a:p>
          <a:p>
            <a:pPr lvl="2"/>
            <a:r>
              <a:rPr lang="en-US" dirty="0" smtClean="0"/>
              <a:t>Supports up to 31 </a:t>
            </a:r>
            <a:r>
              <a:rPr lang="en-US" dirty="0"/>
              <a:t>external interrupt sources 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 smtClean="0"/>
              <a:t>All external interrupts are </a:t>
            </a:r>
            <a:r>
              <a:rPr lang="en-US" dirty="0"/>
              <a:t>single priority level at priority </a:t>
            </a:r>
            <a:r>
              <a:rPr lang="en-US" dirty="0" smtClean="0"/>
              <a:t>1.</a:t>
            </a:r>
          </a:p>
          <a:p>
            <a:pPr lvl="2"/>
            <a:r>
              <a:rPr lang="en-US" dirty="0" smtClean="0"/>
              <a:t>Supports Level triggered interrupts</a:t>
            </a:r>
          </a:p>
          <a:p>
            <a:pPr lvl="2"/>
            <a:r>
              <a:rPr lang="en-US" dirty="0" smtClean="0"/>
              <a:t>External interrupts in the system can be connected here.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CC_Presentation_Template_and_Guidelines_Dec_2013">
  <a:themeElements>
    <a:clrScheme name="Custom 4">
      <a:dk1>
        <a:srgbClr val="000000"/>
      </a:dk1>
      <a:lt1>
        <a:srgbClr val="FFFFFF"/>
      </a:lt1>
      <a:dk2>
        <a:srgbClr val="648595"/>
      </a:dk2>
      <a:lt2>
        <a:srgbClr val="FFDD00"/>
      </a:lt2>
      <a:accent1>
        <a:srgbClr val="0C499C"/>
      </a:accent1>
      <a:accent2>
        <a:srgbClr val="26A846"/>
      </a:accent2>
      <a:accent3>
        <a:srgbClr val="B6005F"/>
      </a:accent3>
      <a:accent4>
        <a:srgbClr val="009BDA"/>
      </a:accent4>
      <a:accent5>
        <a:srgbClr val="717EBD"/>
      </a:accent5>
      <a:accent6>
        <a:srgbClr val="F37332"/>
      </a:accent6>
      <a:hlink>
        <a:srgbClr val="002F5F"/>
      </a:hlink>
      <a:folHlink>
        <a:srgbClr val="6C27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0000">
              <a:srgbClr val="FFDA74"/>
            </a:gs>
            <a:gs pos="90000">
              <a:srgbClr val="ED3724"/>
            </a:gs>
          </a:gsLst>
          <a:lin ang="0" scaled="1"/>
          <a:tileRect/>
        </a:gra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0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B93486253F2F48A0E2EFDD2DD6BA29" ma:contentTypeVersion="0" ma:contentTypeDescription="Create a new document." ma:contentTypeScope="" ma:versionID="051403e43b08eba33b244adf6673c6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c96ba11fc0b0f11135d6dc28d8a2f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96EDD1-EE14-40B2-BDFD-807CFA798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75F8B1B-FC8F-445A-9570-7D138C6C1E7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362BA55-CBCF-4001-BB83-C033CEC253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MSCC_Presentation_Template_and_Guidelines_Dec_2013</Template>
  <TotalTime>34437</TotalTime>
  <Words>1264</Words>
  <Application>Microsoft Office PowerPoint</Application>
  <PresentationFormat>On-screen Show (4:3)</PresentationFormat>
  <Paragraphs>289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MSCC_Presentation_Template_and_Guidelines_Dec_2013</vt:lpstr>
      <vt:lpstr>RISC-V Soft Processor on PolarFire</vt:lpstr>
      <vt:lpstr>What is RISC-V</vt:lpstr>
      <vt:lpstr>Frozen RISC-V Base &amp; Extensions</vt:lpstr>
      <vt:lpstr>RISC-V Privileged Architecture</vt:lpstr>
      <vt:lpstr>RISC-V Soft Processor on PolarFire</vt:lpstr>
      <vt:lpstr>CoreRISCV_AXI4</vt:lpstr>
      <vt:lpstr>CoreRISCV_AXI4</vt:lpstr>
      <vt:lpstr>CoreRISCV_AXI4</vt:lpstr>
      <vt:lpstr>CoreRISCV_AXI4</vt:lpstr>
      <vt:lpstr>CoreRISCV_AXI4 </vt:lpstr>
      <vt:lpstr>CoreJTAGDebug</vt:lpstr>
      <vt:lpstr>CoreRISCV_AXI - SoftConsole</vt:lpstr>
      <vt:lpstr>CoreRISCV_AXI - SoftConsole</vt:lpstr>
      <vt:lpstr>CoreRISCV_AXI4 system on PolarFire</vt:lpstr>
      <vt:lpstr>CoreRISCV_AXI4 – Booting the system</vt:lpstr>
      <vt:lpstr>Booting CoreRISCV_AXI4 on PolarFire</vt:lpstr>
      <vt:lpstr>Booting CoreRISCV_AXI4 on PolarFire</vt:lpstr>
      <vt:lpstr>Booting CoreRISCV_AXI4 on PolarFire</vt:lpstr>
      <vt:lpstr>Booting CoreRISCV_AXI4 on PolarFire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Processor (RISC-V) on PolarFire</dc:title>
  <dc:creator>Jamie Freed</dc:creator>
  <cp:lastModifiedBy>Deshpande, Nitin</cp:lastModifiedBy>
  <cp:revision>1430</cp:revision>
  <cp:lastPrinted>2015-01-21T22:00:56Z</cp:lastPrinted>
  <dcterms:created xsi:type="dcterms:W3CDTF">2014-04-02T12:14:45Z</dcterms:created>
  <dcterms:modified xsi:type="dcterms:W3CDTF">2017-03-24T13:42:44Z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0x01010066B93486253F2F48A0E2EFDD2DD6BA29</vt:lpwstr>
  </property>
</Properties>
</file>