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60" r:id="rId1"/>
  </p:sldMasterIdLst>
  <p:notesMasterIdLst>
    <p:notesMasterId r:id="rId11"/>
  </p:notesMasterIdLst>
  <p:handoutMasterIdLst>
    <p:handoutMasterId r:id="rId12"/>
  </p:handoutMasterIdLst>
  <p:sldIdLst>
    <p:sldId id="286" r:id="rId2"/>
    <p:sldId id="287" r:id="rId3"/>
    <p:sldId id="288" r:id="rId4"/>
    <p:sldId id="289" r:id="rId5"/>
    <p:sldId id="290" r:id="rId6"/>
    <p:sldId id="291" r:id="rId7"/>
    <p:sldId id="292" r:id="rId8"/>
    <p:sldId id="294" r:id="rId9"/>
    <p:sldId id="29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DC989"/>
    <a:srgbClr val="4B53EB"/>
    <a:srgbClr val="FF0000"/>
    <a:srgbClr val="F9F93D"/>
    <a:srgbClr val="0070C0"/>
    <a:srgbClr val="FFFF66"/>
    <a:srgbClr val="00FF00"/>
    <a:srgbClr val="5E46F0"/>
    <a:srgbClr val="EAED77"/>
    <a:srgbClr val="6B76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0716CD-FC2F-4EB0-81CC-FF76A3094E9C}" v="35" dt="2025-04-18T17:24:22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823" autoAdjust="0"/>
  </p:normalViewPr>
  <p:slideViewPr>
    <p:cSldViewPr>
      <p:cViewPr varScale="1">
        <p:scale>
          <a:sx n="106" d="100"/>
          <a:sy n="106" d="100"/>
        </p:scale>
        <p:origin x="75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99F76B-5CF2-455D-9365-EBFD24FB3BD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7A3326-6BE8-4DE2-A526-66D6DC5DC342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5D1BBD-9154-4133-973D-B70774D7E6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3CAD1-CB1B-4D83-9B0A-5DA8569A9AA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2D0406-4FCB-484C-938D-BEEA9F52260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6014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E9702-0021-4473-93B9-41638846F4C4}" type="datetimeFigureOut">
              <a:rPr lang="en-GB" smtClean="0"/>
              <a:t>18/04/2025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A962A9-E496-4035-9CF6-BB737F875FB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535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A962A9-E496-4035-9CF6-BB737F875FB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9378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115991AE-77F1-45DE-BEA1-AFA800599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E4B8448-9C72-43BF-B0E2-CD870D18F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4E822FB-ED81-4B4D-A34B-62D86F48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3">
            <a:extLst>
              <a:ext uri="{FF2B5EF4-FFF2-40B4-BE49-F238E27FC236}">
                <a16:creationId xmlns:a16="http://schemas.microsoft.com/office/drawing/2014/main" id="{AF8909DD-C23B-4D89-9494-221DE393E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BC37C4-944E-4E6C-8DF5-C23C5143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3D8F3A-E2A5-4BCD-8578-D72CB24F2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BCA04-D2F6-4D61-821B-9FA3AD209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399"/>
            <a:ext cx="10972800" cy="948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B1836D41-3C4D-1D49-AA54-4231464E6415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0000" y="18288"/>
            <a:ext cx="1422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635A7D0D-F36C-224D-87A4-DFE95DDA004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rsix.org/content/tt-wh-part7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00AE1B-EF8B-4BF5-88BF-ED8158FFC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6672"/>
            <a:ext cx="12192000" cy="1571985"/>
          </a:xfrm>
        </p:spPr>
        <p:txBody>
          <a:bodyPr>
            <a:norm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TT-</a:t>
            </a:r>
            <a:r>
              <a:rPr lang="en-GB" sz="540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Metalium</a:t>
            </a:r>
            <a:r>
              <a:rPr lang="en-GB" sz="5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SDK: Compute</a:t>
            </a:r>
          </a:p>
        </p:txBody>
      </p:sp>
      <p:pic>
        <p:nvPicPr>
          <p:cNvPr id="2" name="Picture 6" descr="EPCC">
            <a:extLst>
              <a:ext uri="{FF2B5EF4-FFF2-40B4-BE49-F238E27FC236}">
                <a16:creationId xmlns:a16="http://schemas.microsoft.com/office/drawing/2014/main" id="{B59521C1-086E-4219-ADEF-591E1DAF92E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74" b="35163"/>
          <a:stretch/>
        </p:blipFill>
        <p:spPr bwMode="auto">
          <a:xfrm>
            <a:off x="6240016" y="6070281"/>
            <a:ext cx="2391431" cy="6577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AI and RISC-V chip company Tenstorrent raises $100m from Hyundai, Kia, and  Samsung – RISC-V International">
            <a:extLst>
              <a:ext uri="{FF2B5EF4-FFF2-40B4-BE49-F238E27FC236}">
                <a16:creationId xmlns:a16="http://schemas.microsoft.com/office/drawing/2014/main" id="{6AB44818-EE88-A3BA-A114-8EEE6EE0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2344" y="6052431"/>
            <a:ext cx="2764383" cy="70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AI Development Kits: Tenstorrent Update">
            <a:extLst>
              <a:ext uri="{FF2B5EF4-FFF2-40B4-BE49-F238E27FC236}">
                <a16:creationId xmlns:a16="http://schemas.microsoft.com/office/drawing/2014/main" id="{2FFF6E9A-19B5-BD8C-637A-8AB4AF338C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10" t="10574" r="12932" b="12106"/>
          <a:stretch/>
        </p:blipFill>
        <p:spPr bwMode="auto">
          <a:xfrm>
            <a:off x="3359696" y="2420887"/>
            <a:ext cx="5832648" cy="2520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3018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DD0251A-DE53-B57B-2E9C-95CB67556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536" y="476672"/>
            <a:ext cx="7553833" cy="2449566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4D8CCDBD-0BAE-0538-22CB-562C9035572E}"/>
              </a:ext>
            </a:extLst>
          </p:cNvPr>
          <p:cNvSpPr/>
          <p:nvPr/>
        </p:nvSpPr>
        <p:spPr>
          <a:xfrm>
            <a:off x="9408368" y="2915545"/>
            <a:ext cx="360040" cy="3774920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8222A6-50D9-8708-227A-453FFAA3C075}"/>
              </a:ext>
            </a:extLst>
          </p:cNvPr>
          <p:cNvSpPr txBox="1"/>
          <p:nvPr/>
        </p:nvSpPr>
        <p:spPr>
          <a:xfrm>
            <a:off x="9797476" y="3140968"/>
            <a:ext cx="223224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compute engine has a scalar, matrix and vector unit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 are input registers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/>
              <a:t>Dst</a:t>
            </a:r>
            <a:r>
              <a:rPr lang="en-GB" dirty="0"/>
              <a:t> is an output register (and input register for Vector unit too)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620C49-0A29-B825-64B9-7C904D069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473" y="2905981"/>
            <a:ext cx="8709223" cy="380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32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CF74D-9939-B3E1-F0D3-7AEAD65CA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more accurate diagram….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7A92A-8282-F3C4-11D8-7928A89BD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7972" y="1700808"/>
            <a:ext cx="5516660" cy="475252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The matrix unit can perform 2048 FP multiplies and 2048 FP additions per cycle</a:t>
            </a:r>
          </a:p>
          <a:p>
            <a:r>
              <a:rPr lang="en-GB" dirty="0"/>
              <a:t>The vector unit can perform 256 FP32 maths operations per second</a:t>
            </a:r>
          </a:p>
          <a:p>
            <a:endParaRPr lang="en-GB" dirty="0"/>
          </a:p>
          <a:p>
            <a:r>
              <a:rPr lang="en-GB" dirty="0"/>
              <a:t>This is FP32(</a:t>
            </a:r>
            <a:r>
              <a:rPr lang="en-GB" dirty="0" err="1"/>
              <a:t>ish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The matrix unit makes several sacrifices to IEEE compliance to achieve this performance</a:t>
            </a:r>
          </a:p>
          <a:p>
            <a:pPr lvl="1"/>
            <a:r>
              <a:rPr lang="en-GB" dirty="0"/>
              <a:t>The vector unit is more accurate – so for HPC workloads is probably the one we would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7B079F-3604-4D81-6A1B-B5819FC830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481800"/>
            <a:ext cx="5660678" cy="45593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6039DD-EC7F-3338-2323-7520AFFAB6D7}"/>
              </a:ext>
            </a:extLst>
          </p:cNvPr>
          <p:cNvSpPr txBox="1"/>
          <p:nvPr/>
        </p:nvSpPr>
        <p:spPr>
          <a:xfrm>
            <a:off x="407368" y="6041149"/>
            <a:ext cx="53285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i="1" dirty="0"/>
              <a:t>From Pete Cawley’s blog at </a:t>
            </a:r>
            <a:r>
              <a:rPr lang="en-GB" sz="1200" i="1" dirty="0">
                <a:hlinkClick r:id="rId3"/>
              </a:rPr>
              <a:t>https://www.corsix.org/content/tt-wh-part7</a:t>
            </a:r>
            <a:r>
              <a:rPr lang="en-GB" sz="1200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5405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DE2E-43CF-7284-40FA-AA5A30710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Issuing compute operations to matrix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0AB736-D18C-9CA5-ADBA-C03C121D193F}"/>
              </a:ext>
            </a:extLst>
          </p:cNvPr>
          <p:cNvSpPr txBox="1"/>
          <p:nvPr/>
        </p:nvSpPr>
        <p:spPr>
          <a:xfrm>
            <a:off x="479376" y="2433947"/>
            <a:ext cx="33123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for two CBs (LHS and RHS) to be available via </a:t>
            </a:r>
            <a:r>
              <a:rPr lang="en-GB" i="1" dirty="0" err="1"/>
              <a:t>cb_wait_front</a:t>
            </a:r>
            <a:r>
              <a:rPr lang="en-GB" i="1" dirty="0"/>
              <a:t> </a:t>
            </a:r>
            <a:r>
              <a:rPr lang="en-GB" dirty="0"/>
              <a:t>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C138AE-F41E-CE14-F6F0-6CA0277F2FC0}"/>
              </a:ext>
            </a:extLst>
          </p:cNvPr>
          <p:cNvSpPr txBox="1"/>
          <p:nvPr/>
        </p:nvSpPr>
        <p:spPr>
          <a:xfrm>
            <a:off x="4338038" y="2382775"/>
            <a:ext cx="348615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compute lock on DST (target) registers using </a:t>
            </a:r>
            <a:r>
              <a:rPr lang="en-GB" i="1" dirty="0" err="1"/>
              <a:t>tile_regs_aqcuire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Issue corresponding matrix API call such as </a:t>
            </a:r>
            <a:r>
              <a:rPr lang="en-GB" i="1" dirty="0" err="1"/>
              <a:t>add_tiles</a:t>
            </a:r>
            <a:r>
              <a:rPr lang="en-GB" i="1" dirty="0"/>
              <a:t>, </a:t>
            </a:r>
            <a:r>
              <a:rPr lang="en-GB" i="1" dirty="0" err="1"/>
              <a:t>sub_tiles</a:t>
            </a:r>
            <a:r>
              <a:rPr lang="en-GB" i="1" dirty="0"/>
              <a:t>, </a:t>
            </a:r>
            <a:r>
              <a:rPr lang="en-GB" i="1" dirty="0" err="1"/>
              <a:t>mul_tiles</a:t>
            </a:r>
            <a:r>
              <a:rPr lang="en-GB" i="1" dirty="0"/>
              <a:t> </a:t>
            </a:r>
            <a:r>
              <a:rPr lang="en-GB" dirty="0"/>
              <a:t>with CB index as input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compute lock on DST (target) registers using </a:t>
            </a:r>
            <a:r>
              <a:rPr lang="en-GB" i="1" dirty="0" err="1"/>
              <a:t>tile_regs_commit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91AE2D-67A4-4F2E-AF67-F68B6BC0A31E}"/>
              </a:ext>
            </a:extLst>
          </p:cNvPr>
          <p:cNvSpPr txBox="1"/>
          <p:nvPr/>
        </p:nvSpPr>
        <p:spPr>
          <a:xfrm>
            <a:off x="335360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input data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E4E801-F315-5E42-1BFF-CBB53B213E9C}"/>
              </a:ext>
            </a:extLst>
          </p:cNvPr>
          <p:cNvSpPr txBox="1"/>
          <p:nvPr/>
        </p:nvSpPr>
        <p:spPr>
          <a:xfrm>
            <a:off x="4367808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compute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D0E434-CD2A-E569-6C94-9E6EE64446B9}"/>
              </a:ext>
            </a:extLst>
          </p:cNvPr>
          <p:cNvSpPr txBox="1"/>
          <p:nvPr/>
        </p:nvSpPr>
        <p:spPr>
          <a:xfrm>
            <a:off x="8416489" y="17676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results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3409C-AEB4-91D6-2651-FC86EDD1A011}"/>
              </a:ext>
            </a:extLst>
          </p:cNvPr>
          <p:cNvSpPr txBox="1"/>
          <p:nvPr/>
        </p:nvSpPr>
        <p:spPr>
          <a:xfrm>
            <a:off x="8370486" y="2382775"/>
            <a:ext cx="3486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results from </a:t>
            </a:r>
            <a:r>
              <a:rPr lang="en-GB" dirty="0" err="1"/>
              <a:t>dst</a:t>
            </a:r>
            <a:r>
              <a:rPr lang="en-GB" dirty="0"/>
              <a:t> register to target CB via </a:t>
            </a:r>
            <a:r>
              <a:rPr lang="en-GB" i="1" dirty="0" err="1"/>
              <a:t>pack_tile</a:t>
            </a:r>
            <a:r>
              <a:rPr lang="en-GB" dirty="0"/>
              <a:t> 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72449D4-362D-8040-D764-153CBC2227B6}"/>
              </a:ext>
            </a:extLst>
          </p:cNvPr>
          <p:cNvCxnSpPr/>
          <p:nvPr/>
        </p:nvCxnSpPr>
        <p:spPr>
          <a:xfrm>
            <a:off x="3863752" y="2564904"/>
            <a:ext cx="0" cy="223224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BF6312-4B42-5861-1FCA-17CE50AC87A4}"/>
              </a:ext>
            </a:extLst>
          </p:cNvPr>
          <p:cNvCxnSpPr>
            <a:cxnSpLocks/>
          </p:cNvCxnSpPr>
          <p:nvPr/>
        </p:nvCxnSpPr>
        <p:spPr>
          <a:xfrm>
            <a:off x="8112224" y="2564904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074FCAEA-C8B7-77BE-DE28-61D465F2A0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85" y="3937884"/>
            <a:ext cx="3293947" cy="2653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777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262FB-4EC2-702C-3573-5C017E2F5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98429-31D0-5A8D-0AF4-418CC45DA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Issuing compute operations to vector unit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B09CAC-630A-59BE-7BFB-3952BBA584C7}"/>
              </a:ext>
            </a:extLst>
          </p:cNvPr>
          <p:cNvSpPr txBox="1"/>
          <p:nvPr/>
        </p:nvSpPr>
        <p:spPr>
          <a:xfrm>
            <a:off x="191344" y="2433947"/>
            <a:ext cx="36004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Wait for two CBs (LHS and RHS) to be available via </a:t>
            </a:r>
            <a:r>
              <a:rPr lang="en-GB" i="1" dirty="0" err="1"/>
              <a:t>cb_wait_front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both input tiles into </a:t>
            </a:r>
            <a:r>
              <a:rPr lang="en-GB" i="1" dirty="0" err="1"/>
              <a:t>dst</a:t>
            </a:r>
            <a:r>
              <a:rPr lang="en-GB" dirty="0"/>
              <a:t> register using segment index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B72041-F4DA-296D-4221-DE5884C402B4}"/>
              </a:ext>
            </a:extLst>
          </p:cNvPr>
          <p:cNvSpPr txBox="1"/>
          <p:nvPr/>
        </p:nvSpPr>
        <p:spPr>
          <a:xfrm>
            <a:off x="3935761" y="2382775"/>
            <a:ext cx="410445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compute lock on DST (target) registers using </a:t>
            </a:r>
            <a:r>
              <a:rPr lang="en-GB" i="1" dirty="0" err="1"/>
              <a:t>tile_regs_aqcuire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Issue corresponding vector API call such as </a:t>
            </a:r>
            <a:r>
              <a:rPr lang="en-GB" i="1" dirty="0" err="1"/>
              <a:t>add_binary_tile</a:t>
            </a:r>
            <a:r>
              <a:rPr lang="en-GB" i="1" dirty="0"/>
              <a:t>, </a:t>
            </a:r>
            <a:r>
              <a:rPr lang="en-GB" i="1" dirty="0" err="1"/>
              <a:t>sub_binary_tile</a:t>
            </a:r>
            <a:r>
              <a:rPr lang="en-GB" i="1" dirty="0"/>
              <a:t> </a:t>
            </a:r>
            <a:r>
              <a:rPr lang="en-GB" dirty="0"/>
              <a:t> with segment index determining inputs (first input overwritten with results)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compute lock on DST (target) registers using </a:t>
            </a:r>
            <a:r>
              <a:rPr lang="en-GB" i="1" dirty="0" err="1"/>
              <a:t>tile_regs_commit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28C40B-2769-AC35-42ED-41C2671A02E1}"/>
              </a:ext>
            </a:extLst>
          </p:cNvPr>
          <p:cNvSpPr txBox="1"/>
          <p:nvPr/>
        </p:nvSpPr>
        <p:spPr>
          <a:xfrm>
            <a:off x="335360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input data 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0B57E0-5779-6B9F-8279-26F7B299D0EF}"/>
              </a:ext>
            </a:extLst>
          </p:cNvPr>
          <p:cNvSpPr txBox="1"/>
          <p:nvPr/>
        </p:nvSpPr>
        <p:spPr>
          <a:xfrm>
            <a:off x="4367808" y="1772816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compute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AFC488-E3A3-1DB0-69B1-54DCF8AC9AAA}"/>
              </a:ext>
            </a:extLst>
          </p:cNvPr>
          <p:cNvSpPr txBox="1"/>
          <p:nvPr/>
        </p:nvSpPr>
        <p:spPr>
          <a:xfrm>
            <a:off x="8416489" y="1767632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i="1" u="sng" dirty="0">
                <a:solidFill>
                  <a:srgbClr val="0070C0"/>
                </a:solidFill>
              </a:rPr>
              <a:t>To get results out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E00961E-D5B4-FAD7-5331-730435569ADA}"/>
              </a:ext>
            </a:extLst>
          </p:cNvPr>
          <p:cNvSpPr txBox="1"/>
          <p:nvPr/>
        </p:nvSpPr>
        <p:spPr>
          <a:xfrm>
            <a:off x="8370486" y="2382775"/>
            <a:ext cx="348615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Acquire exclusive pack lock on DST (target) registers using </a:t>
            </a:r>
            <a:r>
              <a:rPr lang="en-GB" i="1" dirty="0" err="1"/>
              <a:t>tile_regs_wait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Copy results from </a:t>
            </a:r>
            <a:r>
              <a:rPr lang="en-GB" dirty="0" err="1"/>
              <a:t>dst</a:t>
            </a:r>
            <a:r>
              <a:rPr lang="en-GB" dirty="0"/>
              <a:t> register to target CB via </a:t>
            </a:r>
            <a:r>
              <a:rPr lang="en-GB" i="1" dirty="0" err="1"/>
              <a:t>pack_tile</a:t>
            </a:r>
            <a:r>
              <a:rPr lang="en-GB" dirty="0"/>
              <a:t> API call</a:t>
            </a:r>
            <a:endParaRPr lang="en-GB" i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Release exclusive pack lock on DST (target) registers using </a:t>
            </a:r>
            <a:r>
              <a:rPr lang="en-GB" i="1" dirty="0" err="1"/>
              <a:t>tile_regs_release</a:t>
            </a:r>
            <a:r>
              <a:rPr lang="en-GB" i="1" dirty="0"/>
              <a:t> </a:t>
            </a:r>
            <a:r>
              <a:rPr lang="en-GB" dirty="0"/>
              <a:t>API call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i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FE811C-5414-C0EB-F7B1-15E4CA9E969F}"/>
              </a:ext>
            </a:extLst>
          </p:cNvPr>
          <p:cNvCxnSpPr/>
          <p:nvPr/>
        </p:nvCxnSpPr>
        <p:spPr>
          <a:xfrm>
            <a:off x="3863752" y="2564904"/>
            <a:ext cx="0" cy="2232248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483600F-BC6F-6FBB-C327-D246AC15E25F}"/>
              </a:ext>
            </a:extLst>
          </p:cNvPr>
          <p:cNvCxnSpPr>
            <a:cxnSpLocks/>
          </p:cNvCxnSpPr>
          <p:nvPr/>
        </p:nvCxnSpPr>
        <p:spPr>
          <a:xfrm>
            <a:off x="8112224" y="2564904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2BB112A-6480-AA11-6CF3-09BD53E12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2425" y="0"/>
            <a:ext cx="2279576" cy="18360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B2B6785-E7B1-C065-A6E2-068D4CACAB46}"/>
              </a:ext>
            </a:extLst>
          </p:cNvPr>
          <p:cNvSpPr txBox="1"/>
          <p:nvPr/>
        </p:nvSpPr>
        <p:spPr>
          <a:xfrm>
            <a:off x="5879976" y="6353093"/>
            <a:ext cx="61926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FF0000"/>
                </a:solidFill>
              </a:rPr>
              <a:t>Vector unit uses the </a:t>
            </a:r>
            <a:r>
              <a:rPr lang="en-GB" i="1" dirty="0" err="1">
                <a:solidFill>
                  <a:srgbClr val="FF0000"/>
                </a:solidFill>
              </a:rPr>
              <a:t>dst</a:t>
            </a:r>
            <a:r>
              <a:rPr lang="en-GB" i="1" dirty="0">
                <a:solidFill>
                  <a:srgbClr val="FF0000"/>
                </a:solidFill>
              </a:rPr>
              <a:t> registers for both inputs and output</a:t>
            </a:r>
          </a:p>
        </p:txBody>
      </p:sp>
    </p:spTree>
    <p:extLst>
      <p:ext uri="{BB962C8B-B14F-4D97-AF65-F5344CB8AC3E}">
        <p14:creationId xmlns:p14="http://schemas.microsoft.com/office/powerpoint/2010/main" val="188711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3BFA1-2CF3-1F16-E9C8-A1A87191A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key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B88426-92BE-8DA5-3E12-5F453A377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0"/>
            <a:ext cx="5630416" cy="4876800"/>
          </a:xfrm>
        </p:spPr>
        <p:txBody>
          <a:bodyPr/>
          <a:lstStyle/>
          <a:p>
            <a:r>
              <a:rPr lang="en-GB" dirty="0"/>
              <a:t>Need to initialise with the data type</a:t>
            </a:r>
          </a:p>
          <a:p>
            <a:pPr lvl="1"/>
            <a:r>
              <a:rPr lang="en-GB" dirty="0"/>
              <a:t>And reinitialise if change this</a:t>
            </a:r>
          </a:p>
          <a:p>
            <a:pPr lvl="1"/>
            <a:endParaRPr lang="en-GB" dirty="0"/>
          </a:p>
          <a:p>
            <a:r>
              <a:rPr lang="en-GB" dirty="0"/>
              <a:t>Inputs are CBs and the output is a CB</a:t>
            </a:r>
          </a:p>
          <a:p>
            <a:endParaRPr lang="en-GB" dirty="0"/>
          </a:p>
          <a:p>
            <a:r>
              <a:rPr lang="en-GB" dirty="0" err="1"/>
              <a:t>dst</a:t>
            </a:r>
            <a:r>
              <a:rPr lang="en-GB" dirty="0"/>
              <a:t> register is split into 16 segments</a:t>
            </a:r>
          </a:p>
          <a:p>
            <a:pPr lvl="1"/>
            <a:r>
              <a:rPr lang="en-GB" dirty="0"/>
              <a:t>Matters more when using the vector unit</a:t>
            </a:r>
          </a:p>
          <a:p>
            <a:pPr lvl="1"/>
            <a:endParaRPr lang="en-GB" dirty="0"/>
          </a:p>
          <a:p>
            <a:r>
              <a:rPr lang="en-GB" dirty="0"/>
              <a:t>Need to acquire locks on the </a:t>
            </a:r>
            <a:r>
              <a:rPr lang="en-GB" dirty="0" err="1"/>
              <a:t>dst</a:t>
            </a:r>
            <a:r>
              <a:rPr lang="en-GB" dirty="0"/>
              <a:t> register as this coordinates instructions from the pack, compute and unpack RISC-V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10F59-94D4-B3CB-3049-9552576DDE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0016" y="1600200"/>
            <a:ext cx="5660678" cy="4559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09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6D557-1534-61D6-F59E-64A3F483C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Most common maths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85C1E-B934-C7EB-2331-57C0C482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15" y="2404936"/>
            <a:ext cx="3038128" cy="4272136"/>
          </a:xfrm>
        </p:spPr>
        <p:txBody>
          <a:bodyPr>
            <a:normAutofit/>
          </a:bodyPr>
          <a:lstStyle/>
          <a:p>
            <a:r>
              <a:rPr lang="en-GB" sz="2000" dirty="0" err="1"/>
              <a:t>add_tiles</a:t>
            </a:r>
            <a:endParaRPr lang="en-GB" sz="2000" dirty="0"/>
          </a:p>
          <a:p>
            <a:r>
              <a:rPr lang="en-GB" sz="2000" dirty="0" err="1"/>
              <a:t>sub_tiles</a:t>
            </a:r>
            <a:endParaRPr lang="en-GB" sz="2000" dirty="0"/>
          </a:p>
          <a:p>
            <a:r>
              <a:rPr lang="en-GB" sz="2000" dirty="0" err="1"/>
              <a:t>mul_tiles</a:t>
            </a:r>
            <a:endParaRPr lang="en-GB" sz="2000" dirty="0"/>
          </a:p>
          <a:p>
            <a:r>
              <a:rPr lang="en-GB" sz="2000" dirty="0" err="1"/>
              <a:t>matmul_tiles</a:t>
            </a:r>
            <a:endParaRPr lang="en-GB" sz="2000" dirty="0"/>
          </a:p>
          <a:p>
            <a:r>
              <a:rPr lang="en-GB" sz="2000" dirty="0" err="1"/>
              <a:t>reduce_tile</a:t>
            </a:r>
            <a:endParaRPr lang="en-GB" sz="2000" dirty="0"/>
          </a:p>
          <a:p>
            <a:r>
              <a:rPr lang="en-GB" sz="2000" dirty="0" err="1"/>
              <a:t>transpose_wh_tile</a:t>
            </a:r>
            <a:endParaRPr lang="en-GB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DC520AB-396B-68BA-3F6A-87B8C9821D32}"/>
              </a:ext>
            </a:extLst>
          </p:cNvPr>
          <p:cNvSpPr txBox="1">
            <a:spLocks/>
          </p:cNvSpPr>
          <p:nvPr/>
        </p:nvSpPr>
        <p:spPr>
          <a:xfrm>
            <a:off x="5159896" y="1491444"/>
            <a:ext cx="4190256" cy="536655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add_binary_tile</a:t>
            </a:r>
            <a:endParaRPr lang="en-GB" dirty="0"/>
          </a:p>
          <a:p>
            <a:r>
              <a:rPr lang="en-GB" dirty="0" err="1"/>
              <a:t>sub_binary_tile</a:t>
            </a:r>
            <a:endParaRPr lang="en-GB" dirty="0"/>
          </a:p>
          <a:p>
            <a:r>
              <a:rPr lang="en-GB" dirty="0" err="1"/>
              <a:t>mul_binary_tile</a:t>
            </a:r>
            <a:endParaRPr lang="en-GB" dirty="0"/>
          </a:p>
          <a:p>
            <a:r>
              <a:rPr lang="en-GB" dirty="0" err="1"/>
              <a:t>abs_tile</a:t>
            </a:r>
            <a:endParaRPr lang="en-GB" dirty="0"/>
          </a:p>
          <a:p>
            <a:r>
              <a:rPr lang="en-GB" dirty="0" err="1"/>
              <a:t>exp_tile</a:t>
            </a:r>
            <a:endParaRPr lang="en-GB" dirty="0"/>
          </a:p>
          <a:p>
            <a:r>
              <a:rPr lang="en-GB" dirty="0" err="1"/>
              <a:t>Isinf_tile</a:t>
            </a:r>
            <a:endParaRPr lang="en-GB" dirty="0"/>
          </a:p>
          <a:p>
            <a:r>
              <a:rPr lang="en-GB" dirty="0" err="1"/>
              <a:t>Isfinite_tile</a:t>
            </a:r>
            <a:endParaRPr lang="en-GB" dirty="0"/>
          </a:p>
          <a:p>
            <a:r>
              <a:rPr lang="en-GB" dirty="0" err="1"/>
              <a:t>Isnan_tile</a:t>
            </a:r>
            <a:endParaRPr lang="en-GB" dirty="0"/>
          </a:p>
          <a:p>
            <a:r>
              <a:rPr lang="en-GB" dirty="0" err="1"/>
              <a:t>sqrt_tile</a:t>
            </a:r>
            <a:endParaRPr lang="en-GB" dirty="0"/>
          </a:p>
          <a:p>
            <a:r>
              <a:rPr lang="en-GB" dirty="0" err="1"/>
              <a:t>square_time</a:t>
            </a:r>
            <a:endParaRPr lang="en-GB" dirty="0"/>
          </a:p>
          <a:p>
            <a:r>
              <a:rPr lang="en-GB" dirty="0" err="1"/>
              <a:t>tan_tile</a:t>
            </a:r>
            <a:endParaRPr lang="en-GB" dirty="0"/>
          </a:p>
          <a:p>
            <a:r>
              <a:rPr lang="en-GB" dirty="0" err="1"/>
              <a:t>sin_tile</a:t>
            </a:r>
            <a:endParaRPr lang="en-GB" dirty="0"/>
          </a:p>
          <a:p>
            <a:r>
              <a:rPr lang="en-GB" dirty="0" err="1"/>
              <a:t>cos_tile</a:t>
            </a:r>
            <a:endParaRPr lang="en-GB" dirty="0"/>
          </a:p>
          <a:p>
            <a:r>
              <a:rPr lang="en-GB" dirty="0" err="1"/>
              <a:t>atan_tile</a:t>
            </a:r>
            <a:endParaRPr lang="en-GB" dirty="0"/>
          </a:p>
          <a:p>
            <a:r>
              <a:rPr lang="en-GB" dirty="0" err="1"/>
              <a:t>acos_tile</a:t>
            </a:r>
            <a:endParaRPr lang="en-GB" dirty="0"/>
          </a:p>
          <a:p>
            <a:r>
              <a:rPr lang="en-GB" dirty="0" err="1"/>
              <a:t>asin_tile</a:t>
            </a: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576EEF3-2579-F5FC-C4E5-99093E7AAFC9}"/>
              </a:ext>
            </a:extLst>
          </p:cNvPr>
          <p:cNvSpPr txBox="1">
            <a:spLocks/>
          </p:cNvSpPr>
          <p:nvPr/>
        </p:nvSpPr>
        <p:spPr>
          <a:xfrm>
            <a:off x="8195166" y="1481800"/>
            <a:ext cx="2888975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 err="1"/>
              <a:t>ltz_tile</a:t>
            </a:r>
            <a:endParaRPr lang="en-GB" sz="2000" dirty="0"/>
          </a:p>
          <a:p>
            <a:r>
              <a:rPr lang="en-GB" sz="2000" dirty="0" err="1"/>
              <a:t>eqz_tile</a:t>
            </a:r>
            <a:endParaRPr lang="en-GB" sz="2000" dirty="0"/>
          </a:p>
          <a:p>
            <a:r>
              <a:rPr lang="en-GB" sz="2000" dirty="0" err="1"/>
              <a:t>lez_tile</a:t>
            </a:r>
            <a:endParaRPr lang="en-GB" sz="2000" dirty="0"/>
          </a:p>
          <a:p>
            <a:r>
              <a:rPr lang="en-GB" sz="2000" dirty="0" err="1"/>
              <a:t>gtz_tile</a:t>
            </a:r>
            <a:endParaRPr lang="en-GB" sz="2000" dirty="0"/>
          </a:p>
          <a:p>
            <a:r>
              <a:rPr lang="en-GB" sz="2000" dirty="0" err="1"/>
              <a:t>neq_tile</a:t>
            </a:r>
            <a:endParaRPr lang="en-GB" sz="2000" dirty="0"/>
          </a:p>
          <a:p>
            <a:r>
              <a:rPr lang="en-GB" sz="2000" dirty="0" err="1"/>
              <a:t>gez_tile</a:t>
            </a:r>
            <a:endParaRPr lang="en-GB" sz="2000" dirty="0"/>
          </a:p>
          <a:p>
            <a:r>
              <a:rPr lang="en-GB" sz="2000" dirty="0" err="1"/>
              <a:t>unary_ne_tile</a:t>
            </a:r>
            <a:endParaRPr lang="en-GB" sz="2000" dirty="0"/>
          </a:p>
          <a:p>
            <a:r>
              <a:rPr lang="en-GB" sz="2000" dirty="0" err="1"/>
              <a:t>unary_gt_tile</a:t>
            </a:r>
            <a:endParaRPr lang="en-GB" sz="2000" dirty="0"/>
          </a:p>
          <a:p>
            <a:r>
              <a:rPr lang="en-GB" sz="2000" dirty="0" err="1"/>
              <a:t>unary_lt_tile</a:t>
            </a:r>
            <a:endParaRPr lang="en-GB" sz="2000" dirty="0"/>
          </a:p>
          <a:p>
            <a:r>
              <a:rPr lang="en-GB" sz="2000" dirty="0" err="1"/>
              <a:t>unary_max_tile</a:t>
            </a:r>
            <a:endParaRPr lang="en-GB" sz="2000" dirty="0"/>
          </a:p>
          <a:p>
            <a:r>
              <a:rPr lang="en-GB" sz="2000" dirty="0" err="1"/>
              <a:t>unary_min_tile</a:t>
            </a:r>
            <a:endParaRPr lang="en-GB" sz="2000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EAC6D1-EF6B-078E-8AB0-0C1E25821DF4}"/>
              </a:ext>
            </a:extLst>
          </p:cNvPr>
          <p:cNvSpPr txBox="1"/>
          <p:nvPr/>
        </p:nvSpPr>
        <p:spPr>
          <a:xfrm>
            <a:off x="552215" y="1691516"/>
            <a:ext cx="40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u="sng" dirty="0">
                <a:solidFill>
                  <a:srgbClr val="0070C0"/>
                </a:solidFill>
              </a:rPr>
              <a:t>Matrix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5C2F8-CA59-1DD7-B2F3-CF6C571CF7FD}"/>
              </a:ext>
            </a:extLst>
          </p:cNvPr>
          <p:cNvSpPr txBox="1"/>
          <p:nvPr/>
        </p:nvSpPr>
        <p:spPr>
          <a:xfrm>
            <a:off x="6168008" y="1012766"/>
            <a:ext cx="4046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i="1" u="sng" dirty="0">
                <a:solidFill>
                  <a:srgbClr val="0070C0"/>
                </a:solidFill>
              </a:rPr>
              <a:t>Vector unit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B2B11449-4135-4208-84A3-4458F72FD6E9}"/>
              </a:ext>
            </a:extLst>
          </p:cNvPr>
          <p:cNvSpPr/>
          <p:nvPr/>
        </p:nvSpPr>
        <p:spPr>
          <a:xfrm rot="1987337">
            <a:off x="10157390" y="4902619"/>
            <a:ext cx="144016" cy="1512168"/>
          </a:xfrm>
          <a:prstGeom prst="rightBrace">
            <a:avLst/>
          </a:prstGeom>
          <a:ln w="254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F44C51-F7BD-AABA-8050-90C4E7B6874E}"/>
              </a:ext>
            </a:extLst>
          </p:cNvPr>
          <p:cNvSpPr txBox="1"/>
          <p:nvPr/>
        </p:nvSpPr>
        <p:spPr>
          <a:xfrm>
            <a:off x="10473035" y="5301208"/>
            <a:ext cx="14401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70C0"/>
                </a:solidFill>
              </a:rPr>
              <a:t>This last column are comparison operations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D91AF8-3C08-A756-2DA7-079CBB0818D7}"/>
              </a:ext>
            </a:extLst>
          </p:cNvPr>
          <p:cNvCxnSpPr>
            <a:cxnSpLocks/>
          </p:cNvCxnSpPr>
          <p:nvPr/>
        </p:nvCxnSpPr>
        <p:spPr>
          <a:xfrm>
            <a:off x="4295800" y="2060848"/>
            <a:ext cx="0" cy="3240360"/>
          </a:xfrm>
          <a:prstGeom prst="line">
            <a:avLst/>
          </a:prstGeom>
          <a:ln w="2222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711464F-DD86-A55F-B77F-B97E95F2BF4D}"/>
              </a:ext>
            </a:extLst>
          </p:cNvPr>
          <p:cNvSpPr txBox="1"/>
          <p:nvPr/>
        </p:nvSpPr>
        <p:spPr>
          <a:xfrm>
            <a:off x="191344" y="4986130"/>
            <a:ext cx="384566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solidFill>
                  <a:srgbClr val="00B050"/>
                </a:solidFill>
              </a:rPr>
              <a:t>This also explains why the vector unit consumes from </a:t>
            </a:r>
            <a:r>
              <a:rPr lang="en-GB" i="1" dirty="0" err="1">
                <a:solidFill>
                  <a:srgbClr val="00B050"/>
                </a:solidFill>
              </a:rPr>
              <a:t>dst</a:t>
            </a:r>
            <a:r>
              <a:rPr lang="en-GB" i="1" dirty="0">
                <a:solidFill>
                  <a:srgbClr val="00B050"/>
                </a:solidFill>
              </a:rPr>
              <a:t>, as a common ML use-case is to execute with the matrix unit and then run another operation on results via the vector unit</a:t>
            </a:r>
          </a:p>
        </p:txBody>
      </p:sp>
    </p:spTree>
    <p:extLst>
      <p:ext uri="{BB962C8B-B14F-4D97-AF65-F5344CB8AC3E}">
        <p14:creationId xmlns:p14="http://schemas.microsoft.com/office/powerpoint/2010/main" val="3101810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9A684-0AA5-D6C2-DFD7-7A224554B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Three compute cores…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908E8-9D9E-65A5-D824-2F4A415B2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8048" y="1437924"/>
            <a:ext cx="5505958" cy="530344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Each </a:t>
            </a:r>
            <a:r>
              <a:rPr lang="en-GB" dirty="0" err="1"/>
              <a:t>Tensix</a:t>
            </a:r>
            <a:r>
              <a:rPr lang="en-GB" dirty="0"/>
              <a:t> unit has three RISC-V baby cores for compute</a:t>
            </a:r>
          </a:p>
          <a:p>
            <a:pPr lvl="1"/>
            <a:r>
              <a:rPr lang="en-GB" dirty="0"/>
              <a:t>Unpacker drives the unpack unit</a:t>
            </a:r>
          </a:p>
          <a:p>
            <a:pPr lvl="1"/>
            <a:r>
              <a:rPr lang="en-GB" dirty="0"/>
              <a:t>Maths drives FPU, SFPU, </a:t>
            </a:r>
            <a:r>
              <a:rPr lang="en-GB" dirty="0" err="1"/>
              <a:t>ThCon</a:t>
            </a:r>
            <a:endParaRPr lang="en-GB" dirty="0"/>
          </a:p>
          <a:p>
            <a:pPr lvl="1"/>
            <a:r>
              <a:rPr lang="en-GB" dirty="0"/>
              <a:t>Packer drives the pack unit</a:t>
            </a:r>
          </a:p>
          <a:p>
            <a:pPr lvl="1"/>
            <a:endParaRPr lang="en-GB" dirty="0"/>
          </a:p>
          <a:p>
            <a:r>
              <a:rPr lang="en-GB" dirty="0"/>
              <a:t>Programmer’s compute kernel is launched on all three cores which execute it concurrently</a:t>
            </a:r>
          </a:p>
          <a:p>
            <a:pPr lvl="1"/>
            <a:r>
              <a:rPr lang="en-GB" dirty="0"/>
              <a:t>In the </a:t>
            </a:r>
            <a:r>
              <a:rPr lang="en-GB" dirty="0" err="1"/>
              <a:t>Metalium</a:t>
            </a:r>
            <a:r>
              <a:rPr lang="en-GB" dirty="0"/>
              <a:t> API there are explicit sections for different cores, where one (or more) cores will execute some code and additional synchronisation</a:t>
            </a:r>
          </a:p>
          <a:p>
            <a:pPr lvl="2"/>
            <a:r>
              <a:rPr lang="en-GB" dirty="0"/>
              <a:t>But we don’t really need to worry about this, however, it explains why there are locks on the </a:t>
            </a:r>
            <a:r>
              <a:rPr lang="en-GB" dirty="0" err="1"/>
              <a:t>dst</a:t>
            </a:r>
            <a:r>
              <a:rPr lang="en-GB" dirty="0"/>
              <a:t> register to avoid conflict between the math and pack cores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7B626-B53D-FB00-BDF3-B5A721FAE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72" y="1892763"/>
            <a:ext cx="5938006" cy="19255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8773F-9DA9-DE81-33C5-A65852242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271" y="3818347"/>
            <a:ext cx="5693729" cy="2487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936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D8FD4-3CA4-70BF-8118-ED8DF1D7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Tiling data to drive compute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11F-362A-DDF6-B15D-C6AF9679A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199"/>
            <a:ext cx="7214592" cy="4965865"/>
          </a:xfrm>
        </p:spPr>
        <p:txBody>
          <a:bodyPr>
            <a:normAutofit/>
          </a:bodyPr>
          <a:lstStyle/>
          <a:p>
            <a:r>
              <a:rPr lang="en-GB" dirty="0"/>
              <a:t>We have talked about bringing the FPU into play but the registers are only of a certain size</a:t>
            </a:r>
          </a:p>
          <a:p>
            <a:pPr lvl="1"/>
            <a:r>
              <a:rPr lang="en-GB" dirty="0" err="1"/>
              <a:t>srcA</a:t>
            </a:r>
            <a:r>
              <a:rPr lang="en-GB" dirty="0"/>
              <a:t> and </a:t>
            </a:r>
            <a:r>
              <a:rPr lang="en-GB" dirty="0" err="1"/>
              <a:t>srcB</a:t>
            </a:r>
            <a:r>
              <a:rPr lang="en-GB" dirty="0"/>
              <a:t> are 4KB, so maximum 1024 FP32 and similar if you use the SFPU</a:t>
            </a:r>
          </a:p>
          <a:p>
            <a:pPr lvl="1"/>
            <a:endParaRPr lang="en-GB" dirty="0"/>
          </a:p>
          <a:p>
            <a:r>
              <a:rPr lang="en-GB" dirty="0"/>
              <a:t>Therefore need to tile data across chunks</a:t>
            </a:r>
          </a:p>
          <a:p>
            <a:pPr lvl="1"/>
            <a:r>
              <a:rPr lang="en-GB" dirty="0"/>
              <a:t>They use the terminology </a:t>
            </a:r>
            <a:r>
              <a:rPr lang="en-GB" i="1" dirty="0"/>
              <a:t>tile</a:t>
            </a:r>
            <a:r>
              <a:rPr lang="en-GB" dirty="0"/>
              <a:t> due to the architecture being designed for matrix multiplications, and chunk would be better as a tile can be 1D</a:t>
            </a:r>
          </a:p>
          <a:p>
            <a:pPr lvl="1"/>
            <a:endParaRPr lang="en-GB" dirty="0"/>
          </a:p>
          <a:p>
            <a:r>
              <a:rPr lang="en-GB" dirty="0"/>
              <a:t>Practical three will explore how to do this, before using the matrix multiplication engine in practical four to perform the compute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DFAC98-6B69-7B20-4C91-BB7D91BB9A33}"/>
              </a:ext>
            </a:extLst>
          </p:cNvPr>
          <p:cNvGrpSpPr/>
          <p:nvPr/>
        </p:nvGrpSpPr>
        <p:grpSpPr>
          <a:xfrm>
            <a:off x="8544272" y="1052736"/>
            <a:ext cx="3259545" cy="2578992"/>
            <a:chOff x="8544272" y="1052736"/>
            <a:chExt cx="3259545" cy="257899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13E5BFC-8354-3354-E480-7225C4989F1E}"/>
                </a:ext>
              </a:extLst>
            </p:cNvPr>
            <p:cNvSpPr/>
            <p:nvPr/>
          </p:nvSpPr>
          <p:spPr>
            <a:xfrm>
              <a:off x="8589869" y="1119072"/>
              <a:ext cx="1584176" cy="1224136"/>
            </a:xfrm>
            <a:prstGeom prst="rect">
              <a:avLst/>
            </a:prstGeom>
            <a:solidFill>
              <a:srgbClr val="F9F93D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C03C573-437D-D8B9-180B-01303709FEC1}"/>
                </a:ext>
              </a:extLst>
            </p:cNvPr>
            <p:cNvSpPr/>
            <p:nvPr/>
          </p:nvSpPr>
          <p:spPr>
            <a:xfrm>
              <a:off x="10174045" y="1118096"/>
              <a:ext cx="1584176" cy="122413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2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038E5E0-FDEB-F5F4-8BEE-10FB4EA55F10}"/>
                </a:ext>
              </a:extLst>
            </p:cNvPr>
            <p:cNvSpPr/>
            <p:nvPr/>
          </p:nvSpPr>
          <p:spPr>
            <a:xfrm>
              <a:off x="8589869" y="2343208"/>
              <a:ext cx="1584176" cy="1224136"/>
            </a:xfrm>
            <a:prstGeom prst="rect">
              <a:avLst/>
            </a:prstGeom>
            <a:solidFill>
              <a:srgbClr val="4B53EB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3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2C9464-D6C7-9728-696F-16489C722700}"/>
                </a:ext>
              </a:extLst>
            </p:cNvPr>
            <p:cNvSpPr/>
            <p:nvPr/>
          </p:nvSpPr>
          <p:spPr>
            <a:xfrm>
              <a:off x="10174045" y="2342232"/>
              <a:ext cx="1584176" cy="1224136"/>
            </a:xfrm>
            <a:prstGeom prst="rect">
              <a:avLst/>
            </a:prstGeom>
            <a:solidFill>
              <a:srgbClr val="6DC98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4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86581AA-3B3B-7A83-2A5B-357182C48DD9}"/>
                </a:ext>
              </a:extLst>
            </p:cNvPr>
            <p:cNvSpPr/>
            <p:nvPr/>
          </p:nvSpPr>
          <p:spPr>
            <a:xfrm>
              <a:off x="8544272" y="1052736"/>
              <a:ext cx="3259545" cy="2578992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3F28E3F-5FB7-3DBA-5397-B1CEB8880A7A}"/>
              </a:ext>
            </a:extLst>
          </p:cNvPr>
          <p:cNvGrpSpPr/>
          <p:nvPr/>
        </p:nvGrpSpPr>
        <p:grpSpPr>
          <a:xfrm>
            <a:off x="8559258" y="3988049"/>
            <a:ext cx="3259545" cy="2664296"/>
            <a:chOff x="8544272" y="1052736"/>
            <a:chExt cx="3259545" cy="26642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A2A5915-568E-0DCD-8B20-DD246C1D2001}"/>
                </a:ext>
              </a:extLst>
            </p:cNvPr>
            <p:cNvSpPr/>
            <p:nvPr/>
          </p:nvSpPr>
          <p:spPr>
            <a:xfrm>
              <a:off x="8589869" y="1119072"/>
              <a:ext cx="3168352" cy="647096"/>
            </a:xfrm>
            <a:prstGeom prst="rect">
              <a:avLst/>
            </a:prstGeom>
            <a:solidFill>
              <a:srgbClr val="F9F93D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59FC398-C8AA-DE63-6C8F-28B382B4A538}"/>
                </a:ext>
              </a:extLst>
            </p:cNvPr>
            <p:cNvSpPr/>
            <p:nvPr/>
          </p:nvSpPr>
          <p:spPr>
            <a:xfrm>
              <a:off x="8589869" y="1766168"/>
              <a:ext cx="3168352" cy="563658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F23C694-94C6-C699-B4C0-5D6108A6BA0B}"/>
                </a:ext>
              </a:extLst>
            </p:cNvPr>
            <p:cNvSpPr/>
            <p:nvPr/>
          </p:nvSpPr>
          <p:spPr>
            <a:xfrm>
              <a:off x="8589869" y="2328144"/>
              <a:ext cx="3168352" cy="650816"/>
            </a:xfrm>
            <a:prstGeom prst="rect">
              <a:avLst/>
            </a:prstGeom>
            <a:solidFill>
              <a:srgbClr val="4B53EB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3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BDF9B34-A78B-F4EE-09DF-2C2C31C493BE}"/>
                </a:ext>
              </a:extLst>
            </p:cNvPr>
            <p:cNvSpPr/>
            <p:nvPr/>
          </p:nvSpPr>
          <p:spPr>
            <a:xfrm>
              <a:off x="8589869" y="2979936"/>
              <a:ext cx="3168352" cy="650816"/>
            </a:xfrm>
            <a:prstGeom prst="rect">
              <a:avLst/>
            </a:prstGeom>
            <a:solidFill>
              <a:srgbClr val="6DC989">
                <a:alpha val="20000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tx1"/>
                  </a:solidFill>
                </a:rPr>
                <a:t>Tile 4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BBD1748-AC1A-48A7-B60A-F069DB8FFB88}"/>
                </a:ext>
              </a:extLst>
            </p:cNvPr>
            <p:cNvSpPr/>
            <p:nvPr/>
          </p:nvSpPr>
          <p:spPr>
            <a:xfrm>
              <a:off x="8544272" y="1052736"/>
              <a:ext cx="3259545" cy="2664296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062514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pcc_gre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913</Words>
  <Application>Microsoft Office PowerPoint</Application>
  <PresentationFormat>Widescreen</PresentationFormat>
  <Paragraphs>129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epcc_grey</vt:lpstr>
      <vt:lpstr>Overview of TT-Metalium SDK: Compute</vt:lpstr>
      <vt:lpstr>PowerPoint Presentation</vt:lpstr>
      <vt:lpstr>A more accurate diagram….</vt:lpstr>
      <vt:lpstr>Issuing compute operations to matrix unit</vt:lpstr>
      <vt:lpstr>Issuing compute operations to vector unit</vt:lpstr>
      <vt:lpstr>The key points</vt:lpstr>
      <vt:lpstr>Most common maths calls</vt:lpstr>
      <vt:lpstr>Three compute cores…</vt:lpstr>
      <vt:lpstr>Tiling data to drive compute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2017-01-17T08:58:04Z</dcterms:created>
  <dcterms:modified xsi:type="dcterms:W3CDTF">2025-04-18T17:38:12Z</dcterms:modified>
</cp:coreProperties>
</file>