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86" r:id="rId2"/>
    <p:sldId id="304" r:id="rId3"/>
    <p:sldId id="307" r:id="rId4"/>
    <p:sldId id="305" r:id="rId5"/>
    <p:sldId id="303" r:id="rId6"/>
    <p:sldId id="30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C9341-934D-4A1D-9A4A-4F136B02EA25}" v="45" dt="2025-04-19T12:01:24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100" d="100"/>
          <a:sy n="100" d="100"/>
        </p:scale>
        <p:origin x="9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nstorrent.com/" TargetMode="External"/><Relationship Id="rId2" Type="http://schemas.openxmlformats.org/officeDocument/2006/relationships/hyperlink" Target="https://github.com/RISCVtestbed/tt-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scord.com/invite/tenstorrent" TargetMode="External"/><Relationship Id="rId4" Type="http://schemas.openxmlformats.org/officeDocument/2006/relationships/hyperlink" Target="https://tenstorrent.com/develop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practical introduction to programming </a:t>
            </a: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Tenstorrent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accelerators</a:t>
            </a:r>
          </a:p>
        </p:txBody>
      </p:sp>
      <p:pic>
        <p:nvPicPr>
          <p:cNvPr id="1026" name="Picture 2" descr="Nick Brown">
            <a:extLst>
              <a:ext uri="{FF2B5EF4-FFF2-40B4-BE49-F238E27FC236}">
                <a16:creationId xmlns:a16="http://schemas.microsoft.com/office/drawing/2014/main" id="{9AA58E71-4CE8-C202-2733-50EA6DC3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5" y="2492896"/>
            <a:ext cx="1920478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93D41-32D1-CEEC-110A-883C20B52BF1}"/>
              </a:ext>
            </a:extLst>
          </p:cNvPr>
          <p:cNvSpPr txBox="1"/>
          <p:nvPr/>
        </p:nvSpPr>
        <p:spPr>
          <a:xfrm>
            <a:off x="1090795" y="492322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Nick Brown 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6240016" y="607028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I and RISC-V chip company Tenstorrent raises $100m from Hyundai, Kia, and  Samsung – RISC-V International">
            <a:extLst>
              <a:ext uri="{FF2B5EF4-FFF2-40B4-BE49-F238E27FC236}">
                <a16:creationId xmlns:a16="http://schemas.microsoft.com/office/drawing/2014/main" id="{59BA7894-656A-DE6E-6F33-C2118642C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6052431"/>
            <a:ext cx="2764383" cy="70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483482F-8101-4AB1-7D0B-BEE3EE02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2408746"/>
            <a:ext cx="2400598" cy="240059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F2F2D-138F-F495-E186-455CC9F561CA}"/>
              </a:ext>
            </a:extLst>
          </p:cNvPr>
          <p:cNvSpPr txBox="1"/>
          <p:nvPr/>
        </p:nvSpPr>
        <p:spPr>
          <a:xfrm>
            <a:off x="9600853" y="4893493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Jake Davies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1028" name="Picture 4" descr="Felix LeClair">
            <a:extLst>
              <a:ext uri="{FF2B5EF4-FFF2-40B4-BE49-F238E27FC236}">
                <a16:creationId xmlns:a16="http://schemas.microsoft.com/office/drawing/2014/main" id="{1F55B5C8-C72B-BED1-EB16-30C51B02F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2740694"/>
            <a:ext cx="1905000" cy="1905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37E0A-5FE9-5526-4435-5C8904CB344C}"/>
              </a:ext>
            </a:extLst>
          </p:cNvPr>
          <p:cNvSpPr txBox="1"/>
          <p:nvPr/>
        </p:nvSpPr>
        <p:spPr>
          <a:xfrm>
            <a:off x="5063951" y="4910186"/>
            <a:ext cx="20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Felix Le Clair</a:t>
            </a:r>
          </a:p>
          <a:p>
            <a:pPr algn="ctr"/>
            <a:r>
              <a:rPr lang="en-GB" dirty="0" err="1"/>
              <a:t>Tenstorrent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160-C182-FBC2-C12E-D2E6E4A7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07B7-68CA-CA89-97A4-A14E3B5E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99" y="1388189"/>
            <a:ext cx="7183384" cy="2185155"/>
          </a:xfrm>
        </p:spPr>
        <p:txBody>
          <a:bodyPr>
            <a:normAutofit/>
          </a:bodyPr>
          <a:lstStyle/>
          <a:p>
            <a:r>
              <a:rPr lang="en-GB" dirty="0"/>
              <a:t>There is increased focus on moving towards more energy efficient accelerator technologies in HPC whilst maintaining performance</a:t>
            </a:r>
          </a:p>
          <a:p>
            <a:pPr lvl="1"/>
            <a:r>
              <a:rPr lang="en-GB" dirty="0"/>
              <a:t>Numerous accelerators for ML are being proposed, and some of these (such as </a:t>
            </a:r>
            <a:r>
              <a:rPr lang="en-GB" dirty="0" err="1"/>
              <a:t>Tenstorrent</a:t>
            </a:r>
            <a:r>
              <a:rPr lang="en-GB" dirty="0"/>
              <a:t>) are being made available for more general workloads</a:t>
            </a:r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555426-3B3E-743C-5911-2F7A65670DCC}"/>
              </a:ext>
            </a:extLst>
          </p:cNvPr>
          <p:cNvSpPr txBox="1">
            <a:spLocks/>
          </p:cNvSpPr>
          <p:nvPr/>
        </p:nvSpPr>
        <p:spPr>
          <a:xfrm>
            <a:off x="6456040" y="4005064"/>
            <a:ext cx="5544616" cy="2764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lot of what you need in ML is also beneficial for HPC!</a:t>
            </a:r>
          </a:p>
          <a:p>
            <a:r>
              <a:rPr lang="en-GB" dirty="0" err="1"/>
              <a:t>Tenstorrent</a:t>
            </a:r>
            <a:r>
              <a:rPr lang="en-GB" dirty="0"/>
              <a:t> decouples the movement of data from compute, potentially helping us with memory bound workloads</a:t>
            </a:r>
          </a:p>
          <a:p>
            <a:r>
              <a:rPr lang="en-GB" dirty="0"/>
              <a:t>To the left is a stencil code on the </a:t>
            </a:r>
            <a:r>
              <a:rPr lang="en-GB" dirty="0" err="1"/>
              <a:t>Grayskull</a:t>
            </a:r>
            <a:r>
              <a:rPr lang="en-GB" dirty="0"/>
              <a:t> compared to a 24-core Xeon Platinum</a:t>
            </a:r>
          </a:p>
          <a:p>
            <a:pPr lvl="1"/>
            <a:r>
              <a:rPr lang="en-GB" dirty="0"/>
              <a:t>Comparable performance, but five times less energy usage</a:t>
            </a:r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6B46D-E271-CFA4-35E1-FB81AD05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51" y="764704"/>
            <a:ext cx="3816424" cy="3053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B5E07-E79E-5440-FCA8-1A767B90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666955"/>
            <a:ext cx="6062986" cy="31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8B45-9F3B-E664-6C29-68E7CCC2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focus on the Wormhole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0A65-9509-5B7B-C6ED-757ECEF1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278488" cy="2620888"/>
          </a:xfrm>
        </p:spPr>
        <p:txBody>
          <a:bodyPr/>
          <a:lstStyle/>
          <a:p>
            <a:r>
              <a:rPr lang="en-GB" dirty="0"/>
              <a:t>The first generation was the </a:t>
            </a:r>
            <a:r>
              <a:rPr lang="en-GB" dirty="0" err="1"/>
              <a:t>Grayskull</a:t>
            </a:r>
            <a:endParaRPr lang="en-GB" dirty="0"/>
          </a:p>
          <a:p>
            <a:pPr lvl="1"/>
            <a:r>
              <a:rPr lang="en-GB" dirty="0"/>
              <a:t>This has been End Of Lived now</a:t>
            </a:r>
          </a:p>
          <a:p>
            <a:r>
              <a:rPr lang="en-GB" dirty="0"/>
              <a:t>The current generation is the Wormhole</a:t>
            </a:r>
          </a:p>
          <a:p>
            <a:r>
              <a:rPr lang="en-GB" dirty="0"/>
              <a:t>The next generation is the Blackhole</a:t>
            </a:r>
          </a:p>
          <a:p>
            <a:endParaRPr lang="en-GB" dirty="0"/>
          </a:p>
          <a:p>
            <a:r>
              <a:rPr lang="en-GB" dirty="0"/>
              <a:t>All built using the </a:t>
            </a:r>
            <a:r>
              <a:rPr lang="en-GB" dirty="0" err="1"/>
              <a:t>Tensix</a:t>
            </a:r>
            <a:r>
              <a:rPr lang="en-GB" dirty="0"/>
              <a:t> architecture</a:t>
            </a:r>
          </a:p>
        </p:txBody>
      </p:sp>
      <p:pic>
        <p:nvPicPr>
          <p:cNvPr id="4" name="Picture 4" descr="Tenstorrent、Wormhole を販売開始する - Vengineerの妄想">
            <a:extLst>
              <a:ext uri="{FF2B5EF4-FFF2-40B4-BE49-F238E27FC236}">
                <a16:creationId xmlns:a16="http://schemas.microsoft.com/office/drawing/2014/main" id="{5006520B-1980-4283-E352-27CB098D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126129"/>
            <a:ext cx="4790535" cy="445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velopers Can Finally Get Tenstorrent Grayskull - XPU.pub">
            <a:extLst>
              <a:ext uri="{FF2B5EF4-FFF2-40B4-BE49-F238E27FC236}">
                <a16:creationId xmlns:a16="http://schemas.microsoft.com/office/drawing/2014/main" id="{5537CE42-2936-C830-CA46-98C38531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4550768"/>
            <a:ext cx="5242402" cy="217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15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72F6-92C0-1EA6-3A2B-5306275D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7218-93E6-868E-2777-9A4A3D20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6916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</a:pPr>
            <a:r>
              <a:rPr lang="en-GB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tutorial is open to everybody, regardless of experience with HPC and accelerators</a:t>
            </a:r>
          </a:p>
          <a:p>
            <a:pPr lvl="1" algn="just">
              <a:lnSpc>
                <a:spcPct val="107000"/>
              </a:lnSpc>
            </a:pPr>
            <a:r>
              <a:rPr lang="en-GB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practically driven, where we will walk-through key concepts on the machine itself, and then you can explore the concepts more independently via a series of walk-throughs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Understand the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Tenstorrent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architecture &amp; core concepts</a:t>
            </a:r>
          </a:p>
          <a:p>
            <a:pPr lvl="1" fontAlgn="base"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We will explore the hardware, how it is designed the and key terminology</a:t>
            </a:r>
            <a:endParaRPr lang="en-GB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started with the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Tenstorrent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-metal SDK</a:t>
            </a:r>
          </a:p>
          <a:p>
            <a:pPr lvl="1" fontAlgn="base"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Exploring key concepts for writing codes for the </a:t>
            </a:r>
            <a:r>
              <a:rPr lang="en-GB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Tenstorrent</a:t>
            </a: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 architecture and understanding how to build these</a:t>
            </a: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Writing multi-PE codes for the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Tensrottent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Exploring how we can run over multiple PEs, have these communicate together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Running on a real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Tenstorrent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machine</a:t>
            </a:r>
          </a:p>
          <a:p>
            <a:pPr lvl="1" fontAlgn="base"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Throughout we will be running on real </a:t>
            </a:r>
            <a:r>
              <a:rPr lang="en-GB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Tenstorrent</a:t>
            </a: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 hardware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21A51-0D6E-A984-2AB2-739F55177D86}"/>
              </a:ext>
            </a:extLst>
          </p:cNvPr>
          <p:cNvSpPr txBox="1"/>
          <p:nvPr/>
        </p:nvSpPr>
        <p:spPr>
          <a:xfrm>
            <a:off x="1343472" y="6283104"/>
            <a:ext cx="950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0000"/>
                </a:solidFill>
              </a:rPr>
              <a:t>We are also happy to discuss your own applications and how these might be ported to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85224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2F1E-711D-7F1C-36D8-D1C272A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27214A-A2C0-5E75-D924-B91E7D19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61253"/>
              </p:ext>
            </p:extLst>
          </p:nvPr>
        </p:nvGraphicFramePr>
        <p:xfrm>
          <a:off x="1795748" y="1844824"/>
          <a:ext cx="8600504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68">
                  <a:extLst>
                    <a:ext uri="{9D8B030D-6E8A-4147-A177-3AD203B41FA5}">
                      <a16:colId xmlns:a16="http://schemas.microsoft.com/office/drawing/2014/main" val="128142950"/>
                    </a:ext>
                  </a:extLst>
                </a:gridCol>
                <a:gridCol w="5989592">
                  <a:extLst>
                    <a:ext uri="{9D8B030D-6E8A-4147-A177-3AD203B41FA5}">
                      <a16:colId xmlns:a16="http://schemas.microsoft.com/office/drawing/2014/main" val="196636803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4716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8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9:00 – 9:05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Introduction, welcome and objectives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1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9:05 – 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Overview of the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Tenstorrent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2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9:30 – 9:40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 onto the RISC-V testbed for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Tenstorrent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hardware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9:40 – 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the SDK (lecture and two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practicals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 and </a:t>
                      </a:r>
                      <a:r>
                        <a:rPr lang="en-GB" sz="1400" dirty="0" err="1"/>
                        <a:t>practicals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10:30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11:00 – 11:05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 back and overview of second part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11:05 – 11:25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compute SDK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11:25 – 12:25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Practicals</a:t>
                      </a:r>
                      <a:r>
                        <a:rPr lang="en-GB" sz="1400" dirty="0"/>
                        <a:t> three, four and five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Practicals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12:25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Conclusions and audience next steps to continue working with the technologies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3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30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853-DE52-FF9C-AB5D-8B4239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and the </a:t>
            </a:r>
            <a:r>
              <a:rPr lang="en-GB" dirty="0" err="1"/>
              <a:t>Tenstorrent</a:t>
            </a:r>
            <a:r>
              <a:rPr lang="en-GB" dirty="0"/>
              <a:t>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F7F-829C-FF2E-2154-94835C7E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remind people as we progress through the session</a:t>
            </a:r>
          </a:p>
          <a:p>
            <a:endParaRPr lang="en-GB" dirty="0"/>
          </a:p>
          <a:p>
            <a:r>
              <a:rPr lang="en-GB" dirty="0"/>
              <a:t>All materials for this tutorial are open source and can be found at</a:t>
            </a:r>
          </a:p>
          <a:p>
            <a:pPr lvl="1"/>
            <a:r>
              <a:rPr lang="en-GB" dirty="0">
                <a:hlinkClick r:id="rId2"/>
              </a:rPr>
              <a:t>https://github.com/RISCVtestbed/tt-tutorial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More generally if you wish to continue exploring this after the tutorial finishes</a:t>
            </a:r>
          </a:p>
          <a:p>
            <a:pPr lvl="1"/>
            <a:r>
              <a:rPr lang="en-GB" dirty="0">
                <a:hlinkClick r:id="rId3"/>
              </a:rPr>
              <a:t>https://docs.tenstorrent.com/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a </a:t>
            </a:r>
            <a:r>
              <a:rPr lang="en-GB" dirty="0" err="1"/>
              <a:t>Tenstorrent</a:t>
            </a:r>
            <a:r>
              <a:rPr lang="en-GB" dirty="0"/>
              <a:t> developer community</a:t>
            </a:r>
          </a:p>
          <a:p>
            <a:pPr lvl="1"/>
            <a:r>
              <a:rPr lang="en-GB" u="sng" dirty="0">
                <a:solidFill>
                  <a:srgbClr val="0000FF"/>
                </a:solidFill>
                <a:hlinkClick r:id="rId4"/>
              </a:rPr>
              <a:t>https://tenstorrent.com/developers</a:t>
            </a:r>
            <a:endParaRPr lang="en-GB" u="sng" dirty="0">
              <a:solidFill>
                <a:srgbClr val="0000FF"/>
              </a:solidFill>
            </a:endParaRPr>
          </a:p>
          <a:p>
            <a:pPr lvl="1"/>
            <a:r>
              <a:rPr lang="en-GB" dirty="0"/>
              <a:t>Discord at </a:t>
            </a:r>
            <a:r>
              <a:rPr lang="en-GB" u="sng" dirty="0">
                <a:solidFill>
                  <a:srgbClr val="0000FF"/>
                </a:solidFill>
                <a:hlinkClick r:id="rId5"/>
              </a:rPr>
              <a:t>https://discord.com/invite/tenstorrent</a:t>
            </a:r>
            <a:r>
              <a:rPr lang="en-GB" u="sng" dirty="0">
                <a:solidFill>
                  <a:srgbClr val="0000FF"/>
                </a:solidFill>
              </a:rPr>
              <a:t> </a:t>
            </a:r>
          </a:p>
          <a:p>
            <a:pPr lvl="1"/>
            <a:endParaRPr lang="en-GB" u="sng" dirty="0">
              <a:solidFill>
                <a:srgbClr val="0000FF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44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482</Words>
  <Application>Microsoft Office PowerPoint</Application>
  <PresentationFormat>Widescreen</PresentationFormat>
  <Paragraphs>82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epcc_grey</vt:lpstr>
      <vt:lpstr>A practical introduction to programming Tenstorrent accelerators</vt:lpstr>
      <vt:lpstr>Motivation</vt:lpstr>
      <vt:lpstr>We focus on the Wormhole</vt:lpstr>
      <vt:lpstr>Tutorial learning objectives</vt:lpstr>
      <vt:lpstr>Session plan</vt:lpstr>
      <vt:lpstr>Materials and the Tenstorrent community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2025-04-19T12:01:30Z</dcterms:modified>
</cp:coreProperties>
</file>