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FF66"/>
    <a:srgbClr val="00FF00"/>
    <a:srgbClr val="5E46F0"/>
    <a:srgbClr val="EAED77"/>
    <a:srgbClr val="6B766F"/>
    <a:srgbClr val="0C440F"/>
    <a:srgbClr val="1A44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BD5176-5DDD-41A5-860D-1E7CB3C1BF49}" v="75" dt="2025-04-16T15:22:22.6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67" autoAdjust="0"/>
  </p:normalViewPr>
  <p:slideViewPr>
    <p:cSldViewPr>
      <p:cViewPr varScale="1">
        <p:scale>
          <a:sx n="104" d="100"/>
          <a:sy n="104" d="100"/>
        </p:scale>
        <p:origin x="8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9F76B-5CF2-455D-9365-EBFD24FB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A3326-6BE8-4DE2-A526-66D6DC5DC342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D1BBD-9154-4133-973D-B70774D7E6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3CAD1-CB1B-4D83-9B0A-5DA8569A9A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D0406-4FCB-484C-938D-BEEA9F52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01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E9702-0021-4473-93B9-41638846F4C4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962A9-E496-4035-9CF6-BB737F875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53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962A9-E496-4035-9CF6-BB737F875F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37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15991AE-77F1-45DE-BEA1-AFA80059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E4B8448-9C72-43BF-B0E2-CD870D18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4E822FB-ED81-4B4D-A34B-62D86F48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F8909DD-C23B-4D89-9494-221DE393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C37C4-944E-4E6C-8DF5-C23C5143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D8F3A-E2A5-4BCD-8578-D72CB24F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BCA04-D2F6-4D61-821B-9FA3AD20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399"/>
            <a:ext cx="109728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1836D41-3C4D-1D49-AA54-4231464E641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torrent/tt-metal" TargetMode="External"/><Relationship Id="rId2" Type="http://schemas.openxmlformats.org/officeDocument/2006/relationships/hyperlink" Target="https://github.com/tenstorrent/tt-ll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enstorrent/tt-forge-fe" TargetMode="External"/><Relationship Id="rId4" Type="http://schemas.openxmlformats.org/officeDocument/2006/relationships/hyperlink" Target="https://github.com/tenstorrent/tt-mli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0AE1B-EF8B-4BF5-88BF-ED8158FF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672"/>
            <a:ext cx="12192000" cy="1571985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overview of the </a:t>
            </a:r>
            <a:r>
              <a:rPr lang="en-GB" sz="5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Tenstorrent</a:t>
            </a: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architecture</a:t>
            </a:r>
          </a:p>
        </p:txBody>
      </p:sp>
      <p:pic>
        <p:nvPicPr>
          <p:cNvPr id="2" name="Picture 6" descr="EPCC">
            <a:extLst>
              <a:ext uri="{FF2B5EF4-FFF2-40B4-BE49-F238E27FC236}">
                <a16:creationId xmlns:a16="http://schemas.microsoft.com/office/drawing/2014/main" id="{B59521C1-086E-4219-ADEF-591E1DAF92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74" b="35163"/>
          <a:stretch/>
        </p:blipFill>
        <p:spPr bwMode="auto">
          <a:xfrm>
            <a:off x="6240016" y="6070281"/>
            <a:ext cx="2391431" cy="65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I and RISC-V chip company Tenstorrent raises $100m from Hyundai, Kia, and  Samsung – RISC-V International">
            <a:extLst>
              <a:ext uri="{FF2B5EF4-FFF2-40B4-BE49-F238E27FC236}">
                <a16:creationId xmlns:a16="http://schemas.microsoft.com/office/drawing/2014/main" id="{6AB44818-EE88-A3BA-A114-8EEE6EE0F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4" y="6052431"/>
            <a:ext cx="2764383" cy="70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I Development Kits: Tenstorrent Update">
            <a:extLst>
              <a:ext uri="{FF2B5EF4-FFF2-40B4-BE49-F238E27FC236}">
                <a16:creationId xmlns:a16="http://schemas.microsoft.com/office/drawing/2014/main" id="{2FFF6E9A-19B5-BD8C-637A-8AB4AF338C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0" t="10574" r="12932" b="12106"/>
          <a:stretch/>
        </p:blipFill>
        <p:spPr bwMode="auto">
          <a:xfrm>
            <a:off x="3359696" y="2420887"/>
            <a:ext cx="5832648" cy="252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01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1E55-AB43-9717-50CD-7282BC85C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Scaling out rather than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6BB72-3985-88EA-A7A3-EB5E5970D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7934672" cy="204482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</a:t>
            </a:r>
            <a:r>
              <a:rPr lang="en-GB" dirty="0" err="1"/>
              <a:t>Tenstorrent</a:t>
            </a:r>
            <a:r>
              <a:rPr lang="en-GB" dirty="0"/>
              <a:t> approach is to scale out a (fairly) simple initial compute unit across a chip and multiple chips</a:t>
            </a:r>
          </a:p>
          <a:p>
            <a:pPr lvl="1"/>
            <a:r>
              <a:rPr lang="en-GB" dirty="0"/>
              <a:t>This simple unit is known as a </a:t>
            </a:r>
            <a:r>
              <a:rPr lang="en-GB" dirty="0" err="1"/>
              <a:t>Tensix</a:t>
            </a:r>
            <a:r>
              <a:rPr lang="en-GB" dirty="0"/>
              <a:t> unit (more on this soon….)</a:t>
            </a:r>
          </a:p>
          <a:p>
            <a:pPr lvl="1"/>
            <a:r>
              <a:rPr lang="en-GB" dirty="0"/>
              <a:t>PCIe accelerator cards contain one or more chips, each with many </a:t>
            </a:r>
            <a:r>
              <a:rPr lang="en-GB" dirty="0" err="1"/>
              <a:t>Tensix</a:t>
            </a:r>
            <a:r>
              <a:rPr lang="en-GB" dirty="0"/>
              <a:t> units</a:t>
            </a:r>
          </a:p>
          <a:p>
            <a:pPr lvl="1"/>
            <a:endParaRPr lang="en-GB" dirty="0"/>
          </a:p>
        </p:txBody>
      </p:sp>
      <p:pic>
        <p:nvPicPr>
          <p:cNvPr id="2050" name="Picture 2" descr="Tenstorrent Engineers Talk Open-Sourced Bare-Metal Stack - EE Times">
            <a:extLst>
              <a:ext uri="{FF2B5EF4-FFF2-40B4-BE49-F238E27FC236}">
                <a16:creationId xmlns:a16="http://schemas.microsoft.com/office/drawing/2014/main" id="{EAF0222B-ABD8-8FDA-1540-5793D28408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00" r="3211" b="7778"/>
          <a:stretch/>
        </p:blipFill>
        <p:spPr bwMode="auto">
          <a:xfrm>
            <a:off x="348814" y="3696705"/>
            <a:ext cx="3082890" cy="290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601E13-F622-A920-1E80-F28D5335F3C6}"/>
              </a:ext>
            </a:extLst>
          </p:cNvPr>
          <p:cNvSpPr txBox="1">
            <a:spLocks/>
          </p:cNvSpPr>
          <p:nvPr/>
        </p:nvSpPr>
        <p:spPr>
          <a:xfrm>
            <a:off x="3604525" y="3568730"/>
            <a:ext cx="8252115" cy="3026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GB" dirty="0"/>
          </a:p>
          <a:p>
            <a:r>
              <a:rPr lang="en-GB" dirty="0"/>
              <a:t>Cards then scale by being interconnected together</a:t>
            </a:r>
          </a:p>
          <a:p>
            <a:pPr lvl="1"/>
            <a:r>
              <a:rPr lang="en-GB" dirty="0"/>
              <a:t>These then all appear as a very large (virtual) chip</a:t>
            </a:r>
          </a:p>
          <a:p>
            <a:pPr lvl="1"/>
            <a:r>
              <a:rPr lang="en-GB" dirty="0"/>
              <a:t>Can do this yourself with the correct cables and connectors</a:t>
            </a:r>
          </a:p>
          <a:p>
            <a:pPr lvl="1"/>
            <a:r>
              <a:rPr lang="en-GB" dirty="0"/>
              <a:t>The Galaxy contains 32 Wormholes</a:t>
            </a:r>
          </a:p>
        </p:txBody>
      </p:sp>
      <p:pic>
        <p:nvPicPr>
          <p:cNvPr id="2052" name="Picture 4" descr="Tenstorrent、Wormhole を販売開始する - Vengineerの妄想">
            <a:extLst>
              <a:ext uri="{FF2B5EF4-FFF2-40B4-BE49-F238E27FC236}">
                <a16:creationId xmlns:a16="http://schemas.microsoft.com/office/drawing/2014/main" id="{C985354E-B467-541F-88ED-C40058BD0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271" y="533399"/>
            <a:ext cx="3134351" cy="291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92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0AC10-408E-B936-6D61-964137DC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single Wormhole chip….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A5381E2-1CBF-E7C6-E499-D1A771410D80}"/>
              </a:ext>
            </a:extLst>
          </p:cNvPr>
          <p:cNvGrpSpPr/>
          <p:nvPr/>
        </p:nvGrpSpPr>
        <p:grpSpPr>
          <a:xfrm>
            <a:off x="5807968" y="1481808"/>
            <a:ext cx="6676260" cy="5061568"/>
            <a:chOff x="2883192" y="1425550"/>
            <a:chExt cx="6676260" cy="506156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194E561-53B7-F497-3343-499A02F0C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9816" y="2348880"/>
              <a:ext cx="3816424" cy="305313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301924-3610-5B0B-74D3-324205028F56}"/>
                </a:ext>
              </a:extLst>
            </p:cNvPr>
            <p:cNvSpPr txBox="1"/>
            <p:nvPr/>
          </p:nvSpPr>
          <p:spPr>
            <a:xfrm>
              <a:off x="3673454" y="1448657"/>
              <a:ext cx="3312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Tensix</a:t>
              </a:r>
              <a:r>
                <a:rPr lang="en-GB" dirty="0"/>
                <a:t> unit (up to 80 on a single chip)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58655E1-3C81-36FF-E182-53524EF672D1}"/>
                </a:ext>
              </a:extLst>
            </p:cNvPr>
            <p:cNvCxnSpPr>
              <a:cxnSpLocks/>
            </p:cNvCxnSpPr>
            <p:nvPr/>
          </p:nvCxnSpPr>
          <p:spPr>
            <a:xfrm>
              <a:off x="4958612" y="1934897"/>
              <a:ext cx="417308" cy="102717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147047-9274-6881-8B6D-BB2398B145F3}"/>
                </a:ext>
              </a:extLst>
            </p:cNvPr>
            <p:cNvSpPr txBox="1"/>
            <p:nvPr/>
          </p:nvSpPr>
          <p:spPr>
            <a:xfrm>
              <a:off x="8169866" y="1425550"/>
              <a:ext cx="13895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16x100 Gbps Ethernet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D9EB27A-3B50-7E5A-849C-2042ECAAFE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74766" y="2348880"/>
              <a:ext cx="769167" cy="107562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30B74D0-6E8E-9B11-CD42-654E86280644}"/>
                </a:ext>
              </a:extLst>
            </p:cNvPr>
            <p:cNvSpPr txBox="1"/>
            <p:nvPr/>
          </p:nvSpPr>
          <p:spPr>
            <a:xfrm>
              <a:off x="6744072" y="5840787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Six channels of GDDR6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059BB12-CEEC-BDC2-EF99-3B8C0728D8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8128" y="5179558"/>
              <a:ext cx="0" cy="81185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B4D1D86-A51D-3760-7468-1735D0739BEB}"/>
                </a:ext>
              </a:extLst>
            </p:cNvPr>
            <p:cNvSpPr txBox="1"/>
            <p:nvPr/>
          </p:nvSpPr>
          <p:spPr>
            <a:xfrm>
              <a:off x="3108952" y="2945630"/>
              <a:ext cx="11148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16 lanes of PCIe Gen 4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1FCD601-10D0-541C-CE08-F1D462989DE8}"/>
                </a:ext>
              </a:extLst>
            </p:cNvPr>
            <p:cNvCxnSpPr>
              <a:cxnSpLocks/>
            </p:cNvCxnSpPr>
            <p:nvPr/>
          </p:nvCxnSpPr>
          <p:spPr>
            <a:xfrm>
              <a:off x="4052123" y="3558818"/>
              <a:ext cx="713013" cy="44500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607618-7CBE-DD07-226B-B0495A5EFA13}"/>
                </a:ext>
              </a:extLst>
            </p:cNvPr>
            <p:cNvSpPr txBox="1"/>
            <p:nvPr/>
          </p:nvSpPr>
          <p:spPr>
            <a:xfrm>
              <a:off x="2883192" y="4925127"/>
              <a:ext cx="16561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Chip management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DB374AF-E67C-FE83-318C-9EB9C87CF4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1284" y="4837802"/>
              <a:ext cx="1053852" cy="41049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EEF0ADB-A8AD-9D8F-D117-2ADB7FCDB4E6}"/>
              </a:ext>
            </a:extLst>
          </p:cNvPr>
          <p:cNvSpPr txBox="1"/>
          <p:nvPr/>
        </p:nvSpPr>
        <p:spPr>
          <a:xfrm>
            <a:off x="223057" y="1852418"/>
            <a:ext cx="53328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Built on a 12 nm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12GB GDDR6 on the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Draws up to 300 Watts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Performance: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292 TFLOPS (FP8)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164 TFLOPS (BLOCKFP8)</a:t>
            </a:r>
          </a:p>
        </p:txBody>
      </p:sp>
    </p:spTree>
    <p:extLst>
      <p:ext uri="{BB962C8B-B14F-4D97-AF65-F5344CB8AC3E}">
        <p14:creationId xmlns:p14="http://schemas.microsoft.com/office/powerpoint/2010/main" val="135000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B031-A292-5112-C308-48D82AB9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Tensix</a:t>
            </a:r>
            <a:r>
              <a:rPr lang="en-GB" dirty="0"/>
              <a:t> unit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20576A1-2F73-22BA-56D9-C06972861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481800"/>
            <a:ext cx="7557616" cy="3073152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A84B6FCC-F2F5-3B63-DF6B-67FA330EB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4725144"/>
            <a:ext cx="11377264" cy="201622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Each </a:t>
            </a:r>
            <a:r>
              <a:rPr lang="en-GB" dirty="0" err="1"/>
              <a:t>Tensix</a:t>
            </a:r>
            <a:r>
              <a:rPr lang="en-GB" dirty="0"/>
              <a:t> unit contains:</a:t>
            </a:r>
          </a:p>
          <a:p>
            <a:pPr lvl="1"/>
            <a:r>
              <a:rPr lang="en-GB" dirty="0"/>
              <a:t>Five “baby” RISC-V CPU cores</a:t>
            </a:r>
          </a:p>
          <a:p>
            <a:pPr lvl="2"/>
            <a:r>
              <a:rPr lang="en-GB" dirty="0"/>
              <a:t>Two of these are for data movement, three drive the compute side by driving the matrix and vector engine</a:t>
            </a:r>
          </a:p>
          <a:p>
            <a:pPr lvl="1"/>
            <a:r>
              <a:rPr lang="en-GB" dirty="0"/>
              <a:t>A matrix and vector engine (FPU)</a:t>
            </a:r>
          </a:p>
          <a:p>
            <a:pPr lvl="1"/>
            <a:r>
              <a:rPr lang="en-GB" dirty="0"/>
              <a:t>1.3MB of local fast SRAM (a bit like a cache)</a:t>
            </a:r>
          </a:p>
          <a:p>
            <a:pPr lvl="1"/>
            <a:r>
              <a:rPr lang="en-GB" dirty="0"/>
              <a:t>Two routers (one connected to each data mover core)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96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760D8C-C3BC-E100-06C1-D5783C180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524" y="1891240"/>
            <a:ext cx="5205476" cy="20912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603348-948A-50B5-7EBF-9C8003C1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RISC-V CPU 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E444A-A9A4-7165-396B-D851F80F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6998568" cy="3052936"/>
          </a:xfrm>
        </p:spPr>
        <p:txBody>
          <a:bodyPr/>
          <a:lstStyle/>
          <a:p>
            <a:r>
              <a:rPr lang="en-GB" dirty="0"/>
              <a:t>The five “baby” CPU cores are very simple (32-bit RISC-V with Integer support) </a:t>
            </a:r>
          </a:p>
          <a:p>
            <a:pPr lvl="1"/>
            <a:r>
              <a:rPr lang="en-GB" dirty="0"/>
              <a:t>Two data movers one to get data from external DDR (or another </a:t>
            </a:r>
            <a:r>
              <a:rPr lang="en-GB" dirty="0" err="1"/>
              <a:t>Tensix</a:t>
            </a:r>
            <a:r>
              <a:rPr lang="en-GB" dirty="0"/>
              <a:t> unit) in, and one to write results to DDR or another </a:t>
            </a:r>
            <a:r>
              <a:rPr lang="en-GB" dirty="0" err="1"/>
              <a:t>Tensix</a:t>
            </a:r>
            <a:endParaRPr lang="en-GB" dirty="0"/>
          </a:p>
          <a:p>
            <a:pPr lvl="1"/>
            <a:r>
              <a:rPr lang="en-GB" dirty="0"/>
              <a:t>Three compute cores that interact with the FPU</a:t>
            </a:r>
          </a:p>
          <a:p>
            <a:pPr lvl="2"/>
            <a:r>
              <a:rPr lang="en-GB" dirty="0"/>
              <a:t>One packs data into registers of the FPU, one controls the FPU compute, and the third unpacks from FPU result registers to SRAM.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DF00EA-180B-81A7-2227-141C73E824D2}"/>
              </a:ext>
            </a:extLst>
          </p:cNvPr>
          <p:cNvSpPr txBox="1">
            <a:spLocks/>
          </p:cNvSpPr>
          <p:nvPr/>
        </p:nvSpPr>
        <p:spPr>
          <a:xfrm>
            <a:off x="604664" y="4797085"/>
            <a:ext cx="11107960" cy="1800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RISC-V cores communicate with each other via Circular Buffers (CBs)</a:t>
            </a:r>
          </a:p>
          <a:p>
            <a:pPr lvl="1"/>
            <a:r>
              <a:rPr lang="en-GB" dirty="0"/>
              <a:t>CBs contain pages of memory, each is a configurable size and follows a producer-consumer approach. </a:t>
            </a:r>
          </a:p>
          <a:p>
            <a:pPr lvl="2"/>
            <a:r>
              <a:rPr lang="en-GB" dirty="0"/>
              <a:t>Producers will wait until there is a free page, fill this and push to make it available</a:t>
            </a:r>
          </a:p>
          <a:p>
            <a:pPr lvl="2"/>
            <a:r>
              <a:rPr lang="en-GB" dirty="0"/>
              <a:t>Consumers will block for a page to pushed and made available, read the data and then pop it</a:t>
            </a:r>
          </a:p>
        </p:txBody>
      </p:sp>
    </p:spTree>
    <p:extLst>
      <p:ext uri="{BB962C8B-B14F-4D97-AF65-F5344CB8AC3E}">
        <p14:creationId xmlns:p14="http://schemas.microsoft.com/office/powerpoint/2010/main" val="849574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17D7-0FBE-542C-C7D4-0EAA8A3D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RISC-V cores in more detail….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C93197-9356-C1FF-BFE3-00355C54F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495425"/>
            <a:ext cx="11925300" cy="386715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B68B68-8379-F9A7-238A-AF3B04E88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520" y="5558730"/>
            <a:ext cx="11126960" cy="1268760"/>
          </a:xfrm>
        </p:spPr>
        <p:txBody>
          <a:bodyPr>
            <a:normAutofit/>
          </a:bodyPr>
          <a:lstStyle/>
          <a:p>
            <a:r>
              <a:rPr lang="en-GB" dirty="0"/>
              <a:t>Each core has some associated SRAM as a local memory for data (and instructions for NC)</a:t>
            </a:r>
          </a:p>
          <a:p>
            <a:r>
              <a:rPr lang="en-GB" dirty="0"/>
              <a:t>More details on the </a:t>
            </a:r>
            <a:r>
              <a:rPr lang="en-GB" dirty="0" err="1"/>
              <a:t>Tensix</a:t>
            </a:r>
            <a:r>
              <a:rPr lang="en-GB" dirty="0"/>
              <a:t> instructions and the compute later on….</a:t>
            </a:r>
          </a:p>
        </p:txBody>
      </p:sp>
    </p:spTree>
    <p:extLst>
      <p:ext uri="{BB962C8B-B14F-4D97-AF65-F5344CB8AC3E}">
        <p14:creationId xmlns:p14="http://schemas.microsoft.com/office/powerpoint/2010/main" val="173087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2495-A93E-C1C5-27AB-17806A6F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Programmer’s perspective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EDCE8F-A811-73E5-9BC6-660A5F429D07}"/>
              </a:ext>
            </a:extLst>
          </p:cNvPr>
          <p:cNvSpPr txBox="1"/>
          <p:nvPr/>
        </p:nvSpPr>
        <p:spPr>
          <a:xfrm>
            <a:off x="609600" y="1481800"/>
            <a:ext cx="367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i="1" dirty="0"/>
              <a:t>Host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B0FA70-CBCC-6D43-1F10-960DED90A603}"/>
              </a:ext>
            </a:extLst>
          </p:cNvPr>
          <p:cNvSpPr txBox="1"/>
          <p:nvPr/>
        </p:nvSpPr>
        <p:spPr>
          <a:xfrm>
            <a:off x="7946981" y="1483143"/>
            <a:ext cx="367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i="1" dirty="0"/>
              <a:t>PCIe accelerator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5FBC3A-3D80-DFC8-E387-F670FB6034A6}"/>
              </a:ext>
            </a:extLst>
          </p:cNvPr>
          <p:cNvGrpSpPr/>
          <p:nvPr/>
        </p:nvGrpSpPr>
        <p:grpSpPr>
          <a:xfrm>
            <a:off x="609600" y="1340768"/>
            <a:ext cx="11091029" cy="6111480"/>
            <a:chOff x="666392" y="943238"/>
            <a:chExt cx="11091029" cy="6111480"/>
          </a:xfrm>
        </p:grpSpPr>
        <p:pic>
          <p:nvPicPr>
            <p:cNvPr id="7" name="Graphic 6" descr="Computer with solid fill">
              <a:extLst>
                <a:ext uri="{FF2B5EF4-FFF2-40B4-BE49-F238E27FC236}">
                  <a16:creationId xmlns:a16="http://schemas.microsoft.com/office/drawing/2014/main" id="{8DC6B66E-440A-F948-C8CC-8700A3AE5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6392" y="2005020"/>
              <a:ext cx="3614192" cy="3614192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03CFBE1-4E36-237E-F09F-BE10BE8A6CEF}"/>
                </a:ext>
              </a:extLst>
            </p:cNvPr>
            <p:cNvGrpSpPr/>
            <p:nvPr/>
          </p:nvGrpSpPr>
          <p:grpSpPr>
            <a:xfrm>
              <a:off x="7946981" y="1969032"/>
              <a:ext cx="3810440" cy="3810440"/>
              <a:chOff x="7946981" y="1585915"/>
              <a:chExt cx="3810440" cy="3810440"/>
            </a:xfrm>
          </p:grpSpPr>
          <p:pic>
            <p:nvPicPr>
              <p:cNvPr id="5" name="Graphic 4" descr="Processor outline">
                <a:extLst>
                  <a:ext uri="{FF2B5EF4-FFF2-40B4-BE49-F238E27FC236}">
                    <a16:creationId xmlns:a16="http://schemas.microsoft.com/office/drawing/2014/main" id="{574C31D7-825D-8C78-AF61-22DA866C66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946981" y="1585915"/>
                <a:ext cx="3810440" cy="381044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F2867A-5244-E0D0-729E-B3A3D94D1848}"/>
                  </a:ext>
                </a:extLst>
              </p:cNvPr>
              <p:cNvSpPr txBox="1"/>
              <p:nvPr/>
            </p:nvSpPr>
            <p:spPr>
              <a:xfrm>
                <a:off x="9264352" y="3275111"/>
                <a:ext cx="11521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/>
                  <a:t>Wormhole</a:t>
                </a:r>
              </a:p>
            </p:txBody>
          </p:sp>
        </p:grp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8F14B01B-8318-FCA6-FC8E-E7D327B3554C}"/>
                </a:ext>
              </a:extLst>
            </p:cNvPr>
            <p:cNvSpPr/>
            <p:nvPr/>
          </p:nvSpPr>
          <p:spPr>
            <a:xfrm rot="18968941">
              <a:off x="3968629" y="1983798"/>
              <a:ext cx="4859306" cy="5070920"/>
            </a:xfrm>
            <a:prstGeom prst="arc">
              <a:avLst/>
            </a:prstGeom>
            <a:ln w="444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9206D03D-4D09-73E5-729A-FBD985A8AC04}"/>
                </a:ext>
              </a:extLst>
            </p:cNvPr>
            <p:cNvSpPr/>
            <p:nvPr/>
          </p:nvSpPr>
          <p:spPr>
            <a:xfrm rot="7750220">
              <a:off x="3762850" y="837431"/>
              <a:ext cx="4859306" cy="5070920"/>
            </a:xfrm>
            <a:prstGeom prst="arc">
              <a:avLst/>
            </a:prstGeom>
            <a:ln w="444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5F83FD-B6AB-DC24-D185-5F3766E660B2}"/>
                </a:ext>
              </a:extLst>
            </p:cNvPr>
            <p:cNvSpPr txBox="1"/>
            <p:nvPr/>
          </p:nvSpPr>
          <p:spPr>
            <a:xfrm>
              <a:off x="5154627" y="2276872"/>
              <a:ext cx="25922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Input data to DDR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CB configuration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Kernels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6233E07-1724-22E7-ECBC-A9C4A42538E2}"/>
                </a:ext>
              </a:extLst>
            </p:cNvPr>
            <p:cNvSpPr txBox="1"/>
            <p:nvPr/>
          </p:nvSpPr>
          <p:spPr>
            <a:xfrm>
              <a:off x="5254660" y="5235276"/>
              <a:ext cx="2592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Results from DDR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9871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513F8-EF6E-D8EC-04DB-36823216F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043E-58F0-CA66-583C-E2123A4E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Programmer’s perspective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CCCED8-384D-81B5-83F7-2E16EB2F9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5774432" cy="3052936"/>
          </a:xfrm>
        </p:spPr>
        <p:txBody>
          <a:bodyPr/>
          <a:lstStyle/>
          <a:p>
            <a:r>
              <a:rPr lang="en-GB" dirty="0"/>
              <a:t>Host code is written by the programmer</a:t>
            </a:r>
          </a:p>
          <a:p>
            <a:r>
              <a:rPr lang="en-GB" dirty="0"/>
              <a:t>Three kernels are written by the programmer: </a:t>
            </a:r>
          </a:p>
          <a:p>
            <a:pPr lvl="1"/>
            <a:r>
              <a:rPr lang="en-GB" dirty="0"/>
              <a:t>Data movement in core</a:t>
            </a:r>
          </a:p>
          <a:p>
            <a:pPr lvl="1"/>
            <a:r>
              <a:rPr lang="en-GB" dirty="0"/>
              <a:t>Compute cores</a:t>
            </a:r>
          </a:p>
          <a:p>
            <a:pPr lvl="1"/>
            <a:r>
              <a:rPr lang="en-GB" dirty="0"/>
              <a:t>Data movement out core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A08408-D2C6-24BB-F330-3FE313356CAE}"/>
              </a:ext>
            </a:extLst>
          </p:cNvPr>
          <p:cNvGrpSpPr/>
          <p:nvPr/>
        </p:nvGrpSpPr>
        <p:grpSpPr>
          <a:xfrm>
            <a:off x="6706010" y="1268760"/>
            <a:ext cx="4876390" cy="2808312"/>
            <a:chOff x="6706010" y="1481800"/>
            <a:chExt cx="4876390" cy="280831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59ADBBC-8E79-187A-900B-11F615464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6010" y="1481800"/>
              <a:ext cx="4876390" cy="2808312"/>
            </a:xfrm>
            <a:prstGeom prst="rect">
              <a:avLst/>
            </a:prstGeom>
          </p:spPr>
        </p:pic>
        <p:sp>
          <p:nvSpPr>
            <p:cNvPr id="20" name="Flowchart: Document 19">
              <a:extLst>
                <a:ext uri="{FF2B5EF4-FFF2-40B4-BE49-F238E27FC236}">
                  <a16:creationId xmlns:a16="http://schemas.microsoft.com/office/drawing/2014/main" id="{C8962AA7-3AB6-DF7B-06D9-7E0AB0D8CE77}"/>
                </a:ext>
              </a:extLst>
            </p:cNvPr>
            <p:cNvSpPr/>
            <p:nvPr/>
          </p:nvSpPr>
          <p:spPr>
            <a:xfrm>
              <a:off x="8479160" y="2713601"/>
              <a:ext cx="720080" cy="481424"/>
            </a:xfrm>
            <a:prstGeom prst="flowChartDocumen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rgbClr val="7030A0"/>
                  </a:solidFill>
                </a:rPr>
                <a:t>Kernel</a:t>
              </a:r>
            </a:p>
          </p:txBody>
        </p:sp>
        <p:sp>
          <p:nvSpPr>
            <p:cNvPr id="21" name="Flowchart: Document 20">
              <a:extLst>
                <a:ext uri="{FF2B5EF4-FFF2-40B4-BE49-F238E27FC236}">
                  <a16:creationId xmlns:a16="http://schemas.microsoft.com/office/drawing/2014/main" id="{B02CC0DE-97E2-1C76-20A1-29DA882FA84A}"/>
                </a:ext>
              </a:extLst>
            </p:cNvPr>
            <p:cNvSpPr/>
            <p:nvPr/>
          </p:nvSpPr>
          <p:spPr>
            <a:xfrm>
              <a:off x="6816080" y="2708920"/>
              <a:ext cx="720080" cy="481424"/>
            </a:xfrm>
            <a:prstGeom prst="flowChartDocumen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rgbClr val="7030A0"/>
                  </a:solidFill>
                </a:rPr>
                <a:t>Kernel</a:t>
              </a:r>
            </a:p>
          </p:txBody>
        </p:sp>
        <p:sp>
          <p:nvSpPr>
            <p:cNvPr id="22" name="Flowchart: Document 21">
              <a:extLst>
                <a:ext uri="{FF2B5EF4-FFF2-40B4-BE49-F238E27FC236}">
                  <a16:creationId xmlns:a16="http://schemas.microsoft.com/office/drawing/2014/main" id="{0D073B29-A65E-40F2-7F48-4D0C8D578919}"/>
                </a:ext>
              </a:extLst>
            </p:cNvPr>
            <p:cNvSpPr/>
            <p:nvPr/>
          </p:nvSpPr>
          <p:spPr>
            <a:xfrm>
              <a:off x="10252310" y="2708920"/>
              <a:ext cx="720080" cy="481424"/>
            </a:xfrm>
            <a:prstGeom prst="flowChartDocumen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rgbClr val="7030A0"/>
                  </a:solidFill>
                </a:rPr>
                <a:t>Kernel</a:t>
              </a:r>
            </a:p>
          </p:txBody>
        </p:sp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277D77C-68B5-85F2-A540-C6572B55421F}"/>
              </a:ext>
            </a:extLst>
          </p:cNvPr>
          <p:cNvSpPr txBox="1">
            <a:spLocks/>
          </p:cNvSpPr>
          <p:nvPr/>
        </p:nvSpPr>
        <p:spPr>
          <a:xfrm>
            <a:off x="609600" y="4290112"/>
            <a:ext cx="10972800" cy="2451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As we will discuss later, these can be replicated across </a:t>
            </a:r>
            <a:r>
              <a:rPr lang="en-GB" dirty="0" err="1"/>
              <a:t>Tensix</a:t>
            </a:r>
            <a:r>
              <a:rPr lang="en-GB" dirty="0"/>
              <a:t> units or individual kernels allocated on a unit by unit basis</a:t>
            </a:r>
          </a:p>
          <a:p>
            <a:endParaRPr lang="en-GB" dirty="0"/>
          </a:p>
          <a:p>
            <a:r>
              <a:rPr lang="en-GB" dirty="0"/>
              <a:t>In the host code, each kernels path and name is provided</a:t>
            </a:r>
          </a:p>
          <a:p>
            <a:pPr lvl="1"/>
            <a:r>
              <a:rPr lang="en-GB" dirty="0"/>
              <a:t>When the host code is launched then each kernel is first compiled and launched</a:t>
            </a:r>
          </a:p>
        </p:txBody>
      </p:sp>
    </p:spTree>
    <p:extLst>
      <p:ext uri="{BB962C8B-B14F-4D97-AF65-F5344CB8AC3E}">
        <p14:creationId xmlns:p14="http://schemas.microsoft.com/office/powerpoint/2010/main" val="897342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356B-5C6F-1B99-9F5A-A71C8B29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TT-</a:t>
            </a:r>
            <a:r>
              <a:rPr lang="en-GB" dirty="0" err="1"/>
              <a:t>Metalium</a:t>
            </a:r>
            <a:r>
              <a:rPr lang="en-GB" dirty="0"/>
              <a:t> SDK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D306B69-98F2-5820-1A89-BC9BF55C3D12}"/>
              </a:ext>
            </a:extLst>
          </p:cNvPr>
          <p:cNvGrpSpPr/>
          <p:nvPr/>
        </p:nvGrpSpPr>
        <p:grpSpPr>
          <a:xfrm>
            <a:off x="2423592" y="1268760"/>
            <a:ext cx="4724403" cy="5384138"/>
            <a:chOff x="2446419" y="334873"/>
            <a:chExt cx="4724403" cy="538413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EFDBF2E-B018-89D2-86FB-D1D4705905A0}"/>
                </a:ext>
              </a:extLst>
            </p:cNvPr>
            <p:cNvSpPr/>
            <p:nvPr/>
          </p:nvSpPr>
          <p:spPr>
            <a:xfrm>
              <a:off x="2446421" y="4973053"/>
              <a:ext cx="4724401" cy="745958"/>
            </a:xfrm>
            <a:prstGeom prst="roundRect">
              <a:avLst/>
            </a:prstGeom>
            <a:solidFill>
              <a:srgbClr val="0070C0">
                <a:alpha val="16863"/>
              </a:srgbClr>
            </a:solidFill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TT-LLK</a:t>
              </a: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(Low level kernels)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E89F52B-A2AC-A82E-8A09-8AE687D9AD67}"/>
                </a:ext>
              </a:extLst>
            </p:cNvPr>
            <p:cNvSpPr/>
            <p:nvPr/>
          </p:nvSpPr>
          <p:spPr>
            <a:xfrm>
              <a:off x="2446419" y="4152900"/>
              <a:ext cx="4724401" cy="745958"/>
            </a:xfrm>
            <a:prstGeom prst="roundRect">
              <a:avLst/>
            </a:prstGeom>
            <a:solidFill>
              <a:srgbClr val="0070C0">
                <a:alpha val="16863"/>
              </a:srgbClr>
            </a:solidFill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TT-</a:t>
              </a:r>
              <a:r>
                <a:rPr lang="en-GB" dirty="0" err="1">
                  <a:solidFill>
                    <a:schemeClr val="tx1"/>
                  </a:solidFill>
                </a:rPr>
                <a:t>Metalium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68E4E76-8C18-0495-6342-912DB03AE8F3}"/>
                </a:ext>
              </a:extLst>
            </p:cNvPr>
            <p:cNvSpPr/>
            <p:nvPr/>
          </p:nvSpPr>
          <p:spPr>
            <a:xfrm>
              <a:off x="2446419" y="3332747"/>
              <a:ext cx="4724401" cy="745958"/>
            </a:xfrm>
            <a:prstGeom prst="roundRect">
              <a:avLst/>
            </a:prstGeom>
            <a:solidFill>
              <a:srgbClr val="0070C0">
                <a:alpha val="16863"/>
              </a:srgbClr>
            </a:solidFill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TT-NN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030FA2A-C54A-43BD-AB6E-738190FCC120}"/>
                </a:ext>
              </a:extLst>
            </p:cNvPr>
            <p:cNvSpPr/>
            <p:nvPr/>
          </p:nvSpPr>
          <p:spPr>
            <a:xfrm>
              <a:off x="4018547" y="2512594"/>
              <a:ext cx="3152273" cy="745958"/>
            </a:xfrm>
            <a:prstGeom prst="roundRect">
              <a:avLst/>
            </a:prstGeom>
            <a:solidFill>
              <a:srgbClr val="0070C0">
                <a:alpha val="16863"/>
              </a:srgbClr>
            </a:solidFill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TT-MLIR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BE0BE90-4EB2-2FE8-AAB3-92EFDCC5BA99}"/>
                </a:ext>
              </a:extLst>
            </p:cNvPr>
            <p:cNvSpPr/>
            <p:nvPr/>
          </p:nvSpPr>
          <p:spPr>
            <a:xfrm>
              <a:off x="4764506" y="1692441"/>
              <a:ext cx="2406314" cy="745958"/>
            </a:xfrm>
            <a:prstGeom prst="roundRect">
              <a:avLst/>
            </a:prstGeom>
            <a:solidFill>
              <a:srgbClr val="0070C0">
                <a:alpha val="16863"/>
              </a:srgbClr>
            </a:solidFill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TT-Forge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FCBF359-E786-7D90-73AB-8939D2E782D7}"/>
                </a:ext>
              </a:extLst>
            </p:cNvPr>
            <p:cNvSpPr/>
            <p:nvPr/>
          </p:nvSpPr>
          <p:spPr>
            <a:xfrm>
              <a:off x="4808619" y="998618"/>
              <a:ext cx="794084" cy="619628"/>
            </a:xfrm>
            <a:prstGeom prst="roundRect">
              <a:avLst/>
            </a:prstGeom>
            <a:solidFill>
              <a:srgbClr val="92D050">
                <a:alpha val="16863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 err="1">
                  <a:solidFill>
                    <a:schemeClr val="tx1"/>
                  </a:solidFill>
                </a:rPr>
                <a:t>PyTorch</a:t>
              </a:r>
              <a:endParaRPr lang="en-GB" sz="11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6E6CF65-A3D1-671C-4D19-20FB3784BDA5}"/>
                </a:ext>
              </a:extLst>
            </p:cNvPr>
            <p:cNvSpPr/>
            <p:nvPr/>
          </p:nvSpPr>
          <p:spPr>
            <a:xfrm>
              <a:off x="5666873" y="998618"/>
              <a:ext cx="601580" cy="619628"/>
            </a:xfrm>
            <a:prstGeom prst="roundRect">
              <a:avLst/>
            </a:prstGeom>
            <a:solidFill>
              <a:srgbClr val="92D050">
                <a:alpha val="16863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ONYX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2D0796D-B579-48DF-E2F4-8FCA9E2F3C9E}"/>
                </a:ext>
              </a:extLst>
            </p:cNvPr>
            <p:cNvSpPr/>
            <p:nvPr/>
          </p:nvSpPr>
          <p:spPr>
            <a:xfrm>
              <a:off x="6332623" y="998618"/>
              <a:ext cx="838197" cy="619628"/>
            </a:xfrm>
            <a:prstGeom prst="roundRect">
              <a:avLst/>
            </a:prstGeom>
            <a:solidFill>
              <a:srgbClr val="FF0000">
                <a:alpha val="16863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Models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01778FF-045C-921F-E411-F373733F4166}"/>
                </a:ext>
              </a:extLst>
            </p:cNvPr>
            <p:cNvSpPr/>
            <p:nvPr/>
          </p:nvSpPr>
          <p:spPr>
            <a:xfrm>
              <a:off x="4808619" y="334873"/>
              <a:ext cx="1459834" cy="619628"/>
            </a:xfrm>
            <a:prstGeom prst="roundRect">
              <a:avLst/>
            </a:prstGeom>
            <a:solidFill>
              <a:srgbClr val="FF0000">
                <a:alpha val="16863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Models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CB2282A-32B5-29B7-8A49-CC99A6CA3073}"/>
                </a:ext>
              </a:extLst>
            </p:cNvPr>
            <p:cNvSpPr/>
            <p:nvPr/>
          </p:nvSpPr>
          <p:spPr>
            <a:xfrm>
              <a:off x="2470483" y="2638924"/>
              <a:ext cx="1435770" cy="619628"/>
            </a:xfrm>
            <a:prstGeom prst="roundRect">
              <a:avLst/>
            </a:prstGeom>
            <a:solidFill>
              <a:srgbClr val="FF0000">
                <a:alpha val="16863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Manually optimised Models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69C868A-7429-237F-E94A-80AFB6C57366}"/>
                </a:ext>
              </a:extLst>
            </p:cNvPr>
            <p:cNvSpPr/>
            <p:nvPr/>
          </p:nvSpPr>
          <p:spPr>
            <a:xfrm>
              <a:off x="4018547" y="1806736"/>
              <a:ext cx="601580" cy="619628"/>
            </a:xfrm>
            <a:prstGeom prst="roundRect">
              <a:avLst/>
            </a:prstGeom>
            <a:solidFill>
              <a:srgbClr val="92D050">
                <a:alpha val="16863"/>
              </a:srgb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Tools</a:t>
              </a:r>
            </a:p>
          </p:txBody>
        </p:sp>
      </p:grpSp>
      <p:sp>
        <p:nvSpPr>
          <p:cNvPr id="18" name="Right Brace 17">
            <a:extLst>
              <a:ext uri="{FF2B5EF4-FFF2-40B4-BE49-F238E27FC236}">
                <a16:creationId xmlns:a16="http://schemas.microsoft.com/office/drawing/2014/main" id="{85E7FEA3-3B85-1C86-AB3B-DE65C9C7EFD4}"/>
              </a:ext>
            </a:extLst>
          </p:cNvPr>
          <p:cNvSpPr/>
          <p:nvPr/>
        </p:nvSpPr>
        <p:spPr>
          <a:xfrm>
            <a:off x="7392144" y="5906940"/>
            <a:ext cx="216024" cy="7459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6EEBC8-2698-1A3E-190C-17A0E8D1925D}"/>
              </a:ext>
            </a:extLst>
          </p:cNvPr>
          <p:cNvSpPr txBox="1"/>
          <p:nvPr/>
        </p:nvSpPr>
        <p:spPr>
          <a:xfrm>
            <a:off x="7752184" y="6021288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Low level interaction with hardware</a:t>
            </a:r>
          </a:p>
          <a:p>
            <a:r>
              <a:rPr lang="en-GB" dirty="0">
                <a:hlinkClick r:id="rId2"/>
              </a:rPr>
              <a:t>https://github.com/tenstorrent/tt-llk</a:t>
            </a:r>
            <a:r>
              <a:rPr lang="en-GB" dirty="0"/>
              <a:t> 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6E340568-1614-C173-9B79-0EBD6290AE9F}"/>
              </a:ext>
            </a:extLst>
          </p:cNvPr>
          <p:cNvSpPr/>
          <p:nvPr/>
        </p:nvSpPr>
        <p:spPr>
          <a:xfrm>
            <a:off x="7400528" y="5070061"/>
            <a:ext cx="216024" cy="7459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43047F-6210-4EBA-56A5-79C1439678A0}"/>
              </a:ext>
            </a:extLst>
          </p:cNvPr>
          <p:cNvSpPr txBox="1"/>
          <p:nvPr/>
        </p:nvSpPr>
        <p:spPr>
          <a:xfrm>
            <a:off x="7760568" y="5184409"/>
            <a:ext cx="399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Direct programming SDK</a:t>
            </a:r>
          </a:p>
          <a:p>
            <a:r>
              <a:rPr lang="en-GB" dirty="0">
                <a:hlinkClick r:id="rId3"/>
              </a:rPr>
              <a:t>https://github.com/tenstorrent/tt-metal</a:t>
            </a:r>
            <a:r>
              <a:rPr lang="en-GB" dirty="0"/>
              <a:t> 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134DE914-5C04-E571-40BA-3572E056189B}"/>
              </a:ext>
            </a:extLst>
          </p:cNvPr>
          <p:cNvSpPr/>
          <p:nvPr/>
        </p:nvSpPr>
        <p:spPr>
          <a:xfrm>
            <a:off x="7392144" y="4233182"/>
            <a:ext cx="216024" cy="7459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24D1A2-139C-5D22-65AF-22AB5D7633F3}"/>
              </a:ext>
            </a:extLst>
          </p:cNvPr>
          <p:cNvSpPr txBox="1"/>
          <p:nvPr/>
        </p:nvSpPr>
        <p:spPr>
          <a:xfrm>
            <a:off x="7734346" y="4313872"/>
            <a:ext cx="4266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Optimised ML building block operations</a:t>
            </a:r>
          </a:p>
          <a:p>
            <a:r>
              <a:rPr lang="en-GB" dirty="0">
                <a:hlinkClick r:id="rId3"/>
              </a:rPr>
              <a:t>https://github.com/tenstorrent/tt-metal</a:t>
            </a:r>
            <a:r>
              <a:rPr lang="en-GB" dirty="0"/>
              <a:t> 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7FFBD9F8-BEC5-72E2-57C8-86440ADEF5F0}"/>
              </a:ext>
            </a:extLst>
          </p:cNvPr>
          <p:cNvSpPr/>
          <p:nvPr/>
        </p:nvSpPr>
        <p:spPr>
          <a:xfrm>
            <a:off x="7392144" y="3424934"/>
            <a:ext cx="216024" cy="7459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CE56C9-F53E-A559-709F-3554CBDF80AA}"/>
              </a:ext>
            </a:extLst>
          </p:cNvPr>
          <p:cNvSpPr txBox="1"/>
          <p:nvPr/>
        </p:nvSpPr>
        <p:spPr>
          <a:xfrm>
            <a:off x="7734346" y="3505624"/>
            <a:ext cx="4266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Compiler support for </a:t>
            </a:r>
            <a:r>
              <a:rPr lang="en-GB" dirty="0" err="1"/>
              <a:t>Tensix</a:t>
            </a:r>
            <a:endParaRPr lang="en-GB" dirty="0"/>
          </a:p>
          <a:p>
            <a:r>
              <a:rPr lang="en-GB" dirty="0">
                <a:hlinkClick r:id="rId4"/>
              </a:rPr>
              <a:t>https://github.com/tenstorrent/tt-mlir</a:t>
            </a:r>
            <a:r>
              <a:rPr lang="en-GB" dirty="0"/>
              <a:t>  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807C08AD-BA4F-2338-52C9-EE2626416C4E}"/>
              </a:ext>
            </a:extLst>
          </p:cNvPr>
          <p:cNvSpPr/>
          <p:nvPr/>
        </p:nvSpPr>
        <p:spPr>
          <a:xfrm>
            <a:off x="7392144" y="2647831"/>
            <a:ext cx="216024" cy="7459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DD7436-21C2-E22C-4F60-067EFBB95441}"/>
              </a:ext>
            </a:extLst>
          </p:cNvPr>
          <p:cNvSpPr txBox="1"/>
          <p:nvPr/>
        </p:nvSpPr>
        <p:spPr>
          <a:xfrm>
            <a:off x="7734346" y="2728521"/>
            <a:ext cx="4266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ML graph compiler</a:t>
            </a:r>
          </a:p>
          <a:p>
            <a:r>
              <a:rPr lang="en-GB" dirty="0">
                <a:hlinkClick r:id="rId5"/>
              </a:rPr>
              <a:t>https://github.com/tenstorrent/tt-forge-fe</a:t>
            </a:r>
            <a:r>
              <a:rPr lang="en-GB" dirty="0"/>
              <a:t> 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3F3A9BD-EA39-F9AB-A1E5-D2FB9770DA05}"/>
              </a:ext>
            </a:extLst>
          </p:cNvPr>
          <p:cNvSpPr/>
          <p:nvPr/>
        </p:nvSpPr>
        <p:spPr>
          <a:xfrm>
            <a:off x="1199456" y="5137883"/>
            <a:ext cx="1080120" cy="643765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68F0F9-DB76-4EEC-268F-286352590443}"/>
              </a:ext>
            </a:extLst>
          </p:cNvPr>
          <p:cNvSpPr txBox="1"/>
          <p:nvPr/>
        </p:nvSpPr>
        <p:spPr>
          <a:xfrm>
            <a:off x="30715" y="5126356"/>
            <a:ext cx="1691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Our focus today</a:t>
            </a:r>
          </a:p>
        </p:txBody>
      </p:sp>
    </p:spTree>
    <p:extLst>
      <p:ext uri="{BB962C8B-B14F-4D97-AF65-F5344CB8AC3E}">
        <p14:creationId xmlns:p14="http://schemas.microsoft.com/office/powerpoint/2010/main" val="3943871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pcc_gre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589</Words>
  <Application>Microsoft Office PowerPoint</Application>
  <PresentationFormat>Widescreen</PresentationFormat>
  <Paragraphs>90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epcc_grey</vt:lpstr>
      <vt:lpstr>An overview of the Tenstorrent architecture</vt:lpstr>
      <vt:lpstr>Scaling out rather than up</vt:lpstr>
      <vt:lpstr>A single Wormhole chip….</vt:lpstr>
      <vt:lpstr>A Tensix unit</vt:lpstr>
      <vt:lpstr>RISC-V CPU cores</vt:lpstr>
      <vt:lpstr>The RISC-V cores in more detail….</vt:lpstr>
      <vt:lpstr>Programmer’s perspective</vt:lpstr>
      <vt:lpstr>Programmer’s perspective</vt:lpstr>
      <vt:lpstr>TT-Metalium SDK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2017-01-17T08:58:04Z</dcterms:created>
  <dcterms:modified xsi:type="dcterms:W3CDTF">2025-04-18T17:38:51Z</dcterms:modified>
</cp:coreProperties>
</file>