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86" r:id="rId2"/>
    <p:sldId id="304" r:id="rId3"/>
    <p:sldId id="307" r:id="rId4"/>
    <p:sldId id="305" r:id="rId5"/>
    <p:sldId id="303" r:id="rId6"/>
    <p:sldId id="30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70C0"/>
    <a:srgbClr val="5E46F0"/>
    <a:srgbClr val="EAED77"/>
    <a:srgbClr val="6B766F"/>
    <a:srgbClr val="0C440F"/>
    <a:srgbClr val="1A442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7C9341-934D-4A1D-9A4A-4F136B02EA25}" v="45" dt="2025-04-19T12:01:24.6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68" autoAdjust="0"/>
  </p:normalViewPr>
  <p:slideViewPr>
    <p:cSldViewPr>
      <p:cViewPr varScale="1">
        <p:scale>
          <a:sx n="100" d="100"/>
          <a:sy n="100" d="100"/>
        </p:scale>
        <p:origin x="95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9F76B-5CF2-455D-9365-EBFD24FB3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A3326-6BE8-4DE2-A526-66D6DC5DC342}" type="datetimeFigureOut">
              <a:rPr lang="en-GB" smtClean="0"/>
              <a:t>19/04/2025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D1BBD-9154-4133-973D-B70774D7E6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3CAD1-CB1B-4D83-9B0A-5DA8569A9A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D0406-4FCB-484C-938D-BEEA9F52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601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E9702-0021-4473-93B9-41638846F4C4}" type="datetimeFigureOut">
              <a:rPr lang="en-GB" smtClean="0"/>
              <a:t>19/04/2025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962A9-E496-4035-9CF6-BB737F875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53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962A9-E496-4035-9CF6-BB737F875FB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37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15991AE-77F1-45DE-BEA1-AFA80059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E4B8448-9C72-43BF-B0E2-CD870D18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4E822FB-ED81-4B4D-A34B-62D86F48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AF8909DD-C23B-4D89-9494-221DE393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C37C4-944E-4E6C-8DF5-C23C5143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D8F3A-E2A5-4BCD-8578-D72CB24F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BCA04-D2F6-4D61-821B-9FA3AD20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399"/>
            <a:ext cx="10972800" cy="94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1836D41-3C4D-1D49-AA54-4231464E6415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tenstorrent.com/" TargetMode="External"/><Relationship Id="rId2" Type="http://schemas.openxmlformats.org/officeDocument/2006/relationships/hyperlink" Target="https://github.com/RISCVtestbed/tt-tutoria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iscord.com/invite/tenstorrent" TargetMode="External"/><Relationship Id="rId4" Type="http://schemas.openxmlformats.org/officeDocument/2006/relationships/hyperlink" Target="https://tenstorrent.com/develop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00AE1B-EF8B-4BF5-88BF-ED8158FF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672"/>
            <a:ext cx="12192000" cy="1571985"/>
          </a:xfrm>
        </p:spPr>
        <p:txBody>
          <a:bodyPr>
            <a:normAutofit fontScale="9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practical introduction to programming </a:t>
            </a:r>
            <a:r>
              <a:rPr lang="en-GB" sz="5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Tenstorrent</a:t>
            </a:r>
            <a:r>
              <a:rPr lang="en-GB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accelerators</a:t>
            </a:r>
          </a:p>
        </p:txBody>
      </p:sp>
      <p:pic>
        <p:nvPicPr>
          <p:cNvPr id="1026" name="Picture 2" descr="Nick Brown">
            <a:extLst>
              <a:ext uri="{FF2B5EF4-FFF2-40B4-BE49-F238E27FC236}">
                <a16:creationId xmlns:a16="http://schemas.microsoft.com/office/drawing/2014/main" id="{9AA58E71-4CE8-C202-2733-50EA6DC3D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95" y="2492896"/>
            <a:ext cx="1920478" cy="240059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293D41-32D1-CEEC-110A-883C20B52BF1}"/>
              </a:ext>
            </a:extLst>
          </p:cNvPr>
          <p:cNvSpPr txBox="1"/>
          <p:nvPr/>
        </p:nvSpPr>
        <p:spPr>
          <a:xfrm>
            <a:off x="1090795" y="4923227"/>
            <a:ext cx="2064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Nick Brown </a:t>
            </a:r>
          </a:p>
          <a:p>
            <a:pPr algn="ctr"/>
            <a:r>
              <a:rPr lang="en-GB" dirty="0"/>
              <a:t>EPCC University of Edinburgh</a:t>
            </a:r>
          </a:p>
        </p:txBody>
      </p:sp>
      <p:pic>
        <p:nvPicPr>
          <p:cNvPr id="1030" name="Picture 6" descr="EPCC">
            <a:extLst>
              <a:ext uri="{FF2B5EF4-FFF2-40B4-BE49-F238E27FC236}">
                <a16:creationId xmlns:a16="http://schemas.microsoft.com/office/drawing/2014/main" id="{71249B1B-DCB9-736C-61B4-1128C7611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74" b="35163"/>
          <a:stretch/>
        </p:blipFill>
        <p:spPr bwMode="auto">
          <a:xfrm>
            <a:off x="6240016" y="6070281"/>
            <a:ext cx="2391431" cy="65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AI and RISC-V chip company Tenstorrent raises $100m from Hyundai, Kia, and  Samsung – RISC-V International">
            <a:extLst>
              <a:ext uri="{FF2B5EF4-FFF2-40B4-BE49-F238E27FC236}">
                <a16:creationId xmlns:a16="http://schemas.microsoft.com/office/drawing/2014/main" id="{59BA7894-656A-DE6E-6F33-C2118642C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344" y="6052431"/>
            <a:ext cx="2764383" cy="70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D483482F-8101-4AB1-7D0B-BEE3EE02C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2408746"/>
            <a:ext cx="2400598" cy="240059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CF2F2D-138F-F495-E186-455CC9F561CA}"/>
              </a:ext>
            </a:extLst>
          </p:cNvPr>
          <p:cNvSpPr txBox="1"/>
          <p:nvPr/>
        </p:nvSpPr>
        <p:spPr>
          <a:xfrm>
            <a:off x="9600853" y="4893493"/>
            <a:ext cx="2064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Jake Davies</a:t>
            </a:r>
          </a:p>
          <a:p>
            <a:pPr algn="ctr"/>
            <a:r>
              <a:rPr lang="en-GB" dirty="0"/>
              <a:t>EPCC University of Edinburgh</a:t>
            </a:r>
          </a:p>
        </p:txBody>
      </p:sp>
      <p:pic>
        <p:nvPicPr>
          <p:cNvPr id="1028" name="Picture 4" descr="Felix LeClair">
            <a:extLst>
              <a:ext uri="{FF2B5EF4-FFF2-40B4-BE49-F238E27FC236}">
                <a16:creationId xmlns:a16="http://schemas.microsoft.com/office/drawing/2014/main" id="{1F55B5C8-C72B-BED1-EB16-30C51B02F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80" y="2740694"/>
            <a:ext cx="1905000" cy="19050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D37E0A-5FE9-5526-4435-5C8904CB344C}"/>
              </a:ext>
            </a:extLst>
          </p:cNvPr>
          <p:cNvSpPr txBox="1"/>
          <p:nvPr/>
        </p:nvSpPr>
        <p:spPr>
          <a:xfrm>
            <a:off x="5063951" y="4910186"/>
            <a:ext cx="2064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Felix Le Clair</a:t>
            </a:r>
          </a:p>
          <a:p>
            <a:pPr algn="ctr"/>
            <a:r>
              <a:rPr lang="en-GB" dirty="0" err="1"/>
              <a:t>Tenstorrent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301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C5160-C182-FBC2-C12E-D2E6E4A7C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C07B7-68CA-CA89-97A4-A14E3B5EF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899" y="1388189"/>
            <a:ext cx="7183384" cy="2185155"/>
          </a:xfrm>
        </p:spPr>
        <p:txBody>
          <a:bodyPr>
            <a:normAutofit/>
          </a:bodyPr>
          <a:lstStyle/>
          <a:p>
            <a:r>
              <a:rPr lang="en-GB" dirty="0"/>
              <a:t>There is increased focus on moving towards more energy efficient accelerator technologies in HPC whilst maintaining performance</a:t>
            </a:r>
          </a:p>
          <a:p>
            <a:pPr lvl="1"/>
            <a:r>
              <a:rPr lang="en-GB" dirty="0"/>
              <a:t>Numerous accelerators for ML are being proposed, and some of these (such as </a:t>
            </a:r>
            <a:r>
              <a:rPr lang="en-GB" dirty="0" err="1"/>
              <a:t>Tenstorrent</a:t>
            </a:r>
            <a:r>
              <a:rPr lang="en-GB" dirty="0"/>
              <a:t>) are being made available for more general workloads</a:t>
            </a:r>
            <a:endParaRPr lang="en-US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E555426-3B3E-743C-5911-2F7A65670DCC}"/>
              </a:ext>
            </a:extLst>
          </p:cNvPr>
          <p:cNvSpPr txBox="1">
            <a:spLocks/>
          </p:cNvSpPr>
          <p:nvPr/>
        </p:nvSpPr>
        <p:spPr>
          <a:xfrm>
            <a:off x="6456040" y="4005064"/>
            <a:ext cx="5544616" cy="27649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 lot of what you need in ML is also beneficial for HPC!</a:t>
            </a:r>
          </a:p>
          <a:p>
            <a:r>
              <a:rPr lang="en-GB" dirty="0" err="1"/>
              <a:t>Tenstorrent</a:t>
            </a:r>
            <a:r>
              <a:rPr lang="en-GB" dirty="0"/>
              <a:t> decouples the movement of data from compute, potentially helping us with memory bound workloads</a:t>
            </a:r>
          </a:p>
          <a:p>
            <a:r>
              <a:rPr lang="en-GB" dirty="0"/>
              <a:t>To the left is a stencil code on the </a:t>
            </a:r>
            <a:r>
              <a:rPr lang="en-GB" dirty="0" err="1"/>
              <a:t>Grayskull</a:t>
            </a:r>
            <a:r>
              <a:rPr lang="en-GB" dirty="0"/>
              <a:t> compared to a 24-core Xeon Platinum</a:t>
            </a:r>
          </a:p>
          <a:p>
            <a:pPr lvl="1"/>
            <a:r>
              <a:rPr lang="en-GB" dirty="0"/>
              <a:t>Comparable performance, but five times less energy usage</a:t>
            </a:r>
            <a:endParaRPr lang="en-US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F6B46D-E271-CFA4-35E1-FB81AD05C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751" y="764704"/>
            <a:ext cx="3816424" cy="30531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7B5E07-E79E-5440-FCA8-1A767B900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3666955"/>
            <a:ext cx="6062986" cy="319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8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8B45-9F3B-E664-6C29-68E7CCC2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focus on the Wormhole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30A65-9509-5B7B-C6ED-757ECEF14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6278488" cy="2620888"/>
          </a:xfrm>
        </p:spPr>
        <p:txBody>
          <a:bodyPr/>
          <a:lstStyle/>
          <a:p>
            <a:r>
              <a:rPr lang="en-GB" dirty="0"/>
              <a:t>The first generation was the </a:t>
            </a:r>
            <a:r>
              <a:rPr lang="en-GB" dirty="0" err="1"/>
              <a:t>Grayskull</a:t>
            </a:r>
            <a:endParaRPr lang="en-GB" dirty="0"/>
          </a:p>
          <a:p>
            <a:pPr lvl="1"/>
            <a:r>
              <a:rPr lang="en-GB" dirty="0"/>
              <a:t>This has been End Of Lived now</a:t>
            </a:r>
          </a:p>
          <a:p>
            <a:r>
              <a:rPr lang="en-GB" dirty="0"/>
              <a:t>The current generation is the Wormhole</a:t>
            </a:r>
          </a:p>
          <a:p>
            <a:r>
              <a:rPr lang="en-GB" dirty="0"/>
              <a:t>The next generation is the Blackhole</a:t>
            </a:r>
          </a:p>
          <a:p>
            <a:endParaRPr lang="en-GB" dirty="0"/>
          </a:p>
          <a:p>
            <a:r>
              <a:rPr lang="en-GB" dirty="0"/>
              <a:t>All built using the </a:t>
            </a:r>
            <a:r>
              <a:rPr lang="en-GB" dirty="0" err="1"/>
              <a:t>Tensix</a:t>
            </a:r>
            <a:r>
              <a:rPr lang="en-GB" dirty="0"/>
              <a:t> architecture</a:t>
            </a:r>
          </a:p>
        </p:txBody>
      </p:sp>
      <p:pic>
        <p:nvPicPr>
          <p:cNvPr id="4" name="Picture 4" descr="Tenstorrent、Wormhole を販売開始する - Vengineerの妄想">
            <a:extLst>
              <a:ext uri="{FF2B5EF4-FFF2-40B4-BE49-F238E27FC236}">
                <a16:creationId xmlns:a16="http://schemas.microsoft.com/office/drawing/2014/main" id="{5006520B-1980-4283-E352-27CB098DB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2126129"/>
            <a:ext cx="4790535" cy="445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evelopers Can Finally Get Tenstorrent Grayskull - XPU.pub">
            <a:extLst>
              <a:ext uri="{FF2B5EF4-FFF2-40B4-BE49-F238E27FC236}">
                <a16:creationId xmlns:a16="http://schemas.microsoft.com/office/drawing/2014/main" id="{5537CE42-2936-C830-CA46-98C385310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4550768"/>
            <a:ext cx="5242402" cy="217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151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72F6-92C0-1EA6-3A2B-5306275D0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Tutorial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27218-93E6-868E-2777-9A4A3D209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5069160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</a:pPr>
            <a:r>
              <a:rPr lang="en-GB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tutorial is open to everybody, regardless of experience with HPC and accelerators</a:t>
            </a:r>
          </a:p>
          <a:p>
            <a:pPr lvl="1" algn="just">
              <a:lnSpc>
                <a:spcPct val="107000"/>
              </a:lnSpc>
            </a:pPr>
            <a:r>
              <a:rPr lang="en-GB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practically driven, where we will walk-through key concepts on the machine itself, and then you can explore the concepts more independently via a series of walk-throughs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endParaRPr lang="en-GB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spcBef>
                <a:spcPts val="0"/>
              </a:spcBef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Understand the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Tenstorrent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architecture &amp; core concepts</a:t>
            </a:r>
          </a:p>
          <a:p>
            <a:pPr lvl="1" fontAlgn="base">
              <a:spcBef>
                <a:spcPts val="0"/>
              </a:spcBef>
            </a:pPr>
            <a:r>
              <a:rPr lang="en-GB" sz="1800" dirty="0">
                <a:solidFill>
                  <a:srgbClr val="000000"/>
                </a:solidFill>
                <a:latin typeface="Arial" panose="020B0604020202020204" pitchFamily="34" charset="0"/>
              </a:rPr>
              <a:t>We will explore the hardware, how it is designed the and key terminology</a:t>
            </a:r>
            <a:endParaRPr lang="en-GB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 started with the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Tenstorrent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-metal SDK</a:t>
            </a:r>
          </a:p>
          <a:p>
            <a:pPr lvl="1" fontAlgn="base">
              <a:spcBef>
                <a:spcPts val="0"/>
              </a:spcBef>
            </a:pPr>
            <a:r>
              <a:rPr lang="en-GB" sz="1800" dirty="0">
                <a:solidFill>
                  <a:srgbClr val="000000"/>
                </a:solidFill>
                <a:latin typeface="Arial" panose="020B0604020202020204" pitchFamily="34" charset="0"/>
              </a:rPr>
              <a:t>Exploring key concepts for writing codes for the </a:t>
            </a:r>
            <a:r>
              <a:rPr lang="en-GB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Tenstorrent</a:t>
            </a:r>
            <a:r>
              <a:rPr lang="en-GB" sz="1800" dirty="0">
                <a:solidFill>
                  <a:srgbClr val="000000"/>
                </a:solidFill>
                <a:latin typeface="Arial" panose="020B0604020202020204" pitchFamily="34" charset="0"/>
              </a:rPr>
              <a:t> architecture and understanding how to build these</a:t>
            </a:r>
            <a:endParaRPr lang="en-GB" sz="2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fontAlgn="base">
              <a:spcBef>
                <a:spcPts val="0"/>
              </a:spcBef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Optimising codes on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Tenstorrent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by using the matrix engine and vector unit</a:t>
            </a:r>
            <a:endParaRPr lang="en-GB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spcBef>
                <a:spcPts val="0"/>
              </a:spcBef>
            </a:pPr>
            <a:r>
              <a:rPr lang="en-GB" sz="1800" dirty="0">
                <a:solidFill>
                  <a:srgbClr val="000000"/>
                </a:solidFill>
                <a:latin typeface="Arial" panose="020B0604020202020204" pitchFamily="34" charset="0"/>
              </a:rPr>
              <a:t>Throughout we will be running on real </a:t>
            </a:r>
            <a:r>
              <a:rPr lang="en-GB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Tenstorrent</a:t>
            </a:r>
            <a:r>
              <a:rPr lang="en-GB" sz="1800" dirty="0">
                <a:solidFill>
                  <a:srgbClr val="000000"/>
                </a:solidFill>
                <a:latin typeface="Arial" panose="020B0604020202020204" pitchFamily="34" charset="0"/>
              </a:rPr>
              <a:t> hardware</a:t>
            </a:r>
          </a:p>
          <a:p>
            <a:pPr marL="342900" indent="-342900" fontAlgn="base">
              <a:spcBef>
                <a:spcPts val="0"/>
              </a:spcBef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 awareness of RISC-V and how it underlies technologies such as this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821A51-0D6E-A984-2AB2-739F55177D86}"/>
              </a:ext>
            </a:extLst>
          </p:cNvPr>
          <p:cNvSpPr txBox="1"/>
          <p:nvPr/>
        </p:nvSpPr>
        <p:spPr>
          <a:xfrm>
            <a:off x="1343472" y="6283104"/>
            <a:ext cx="9505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>
                <a:solidFill>
                  <a:srgbClr val="FF0000"/>
                </a:solidFill>
              </a:rPr>
              <a:t>We are also happy to discuss your own applications and how these might be ported to the architecture</a:t>
            </a:r>
          </a:p>
        </p:txBody>
      </p:sp>
    </p:spTree>
    <p:extLst>
      <p:ext uri="{BB962C8B-B14F-4D97-AF65-F5344CB8AC3E}">
        <p14:creationId xmlns:p14="http://schemas.microsoft.com/office/powerpoint/2010/main" val="85224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C2F1E-711D-7F1C-36D8-D1C272A6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plan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A27214A-A2C0-5E75-D924-B91E7D19A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461253"/>
              </p:ext>
            </p:extLst>
          </p:nvPr>
        </p:nvGraphicFramePr>
        <p:xfrm>
          <a:off x="1795748" y="1844824"/>
          <a:ext cx="8600504" cy="400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768">
                  <a:extLst>
                    <a:ext uri="{9D8B030D-6E8A-4147-A177-3AD203B41FA5}">
                      <a16:colId xmlns:a16="http://schemas.microsoft.com/office/drawing/2014/main" val="128142950"/>
                    </a:ext>
                  </a:extLst>
                </a:gridCol>
                <a:gridCol w="5989592">
                  <a:extLst>
                    <a:ext uri="{9D8B030D-6E8A-4147-A177-3AD203B41FA5}">
                      <a16:colId xmlns:a16="http://schemas.microsoft.com/office/drawing/2014/main" val="196636803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347166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28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9:00 – 9:05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Introduction, welcome and objectives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615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9:05 – 9:30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Overview of the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Tenstorrent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architecture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72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9:30 – 9:40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Logging onto the RISC-V testbed for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Tenstorrent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hardware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Practical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028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9:40 – 10:30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the SDK (lecture and two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practicals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Presentation and </a:t>
                      </a:r>
                      <a:r>
                        <a:rPr lang="en-GB" sz="1400" dirty="0" err="1"/>
                        <a:t>practicals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90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10:30 – 11:00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59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11:00 – 11:05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Welcome back and overview of second part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577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11:05 – 11:25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compute SDK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11:25 – 12:25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Practicals</a:t>
                      </a:r>
                      <a:r>
                        <a:rPr lang="en-GB" sz="1400" dirty="0"/>
                        <a:t> three, four and five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Practicals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9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12:25 – 12:30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Conclusions and audience next steps to continue working with the technologies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732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301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BE853-DE52-FF9C-AB5D-8B423916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Materials and the </a:t>
            </a:r>
            <a:r>
              <a:rPr lang="en-GB" dirty="0" err="1"/>
              <a:t>Tenstorrent</a:t>
            </a:r>
            <a:r>
              <a:rPr lang="en-GB" dirty="0"/>
              <a:t> community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87F7F-829C-FF2E-2154-94835C7E4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remind people as we progress through the session</a:t>
            </a:r>
          </a:p>
          <a:p>
            <a:endParaRPr lang="en-GB" dirty="0"/>
          </a:p>
          <a:p>
            <a:r>
              <a:rPr lang="en-GB" dirty="0"/>
              <a:t>All materials for this tutorial are open source and can be found at</a:t>
            </a:r>
          </a:p>
          <a:p>
            <a:pPr lvl="1"/>
            <a:r>
              <a:rPr lang="en-GB" dirty="0">
                <a:hlinkClick r:id="rId2"/>
              </a:rPr>
              <a:t>https://github.com/RISCVtestbed/tt-tutorial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r>
              <a:rPr lang="en-GB" dirty="0"/>
              <a:t>More generally if you wish to continue exploring this after the tutorial finishes</a:t>
            </a:r>
          </a:p>
          <a:p>
            <a:pPr lvl="1"/>
            <a:r>
              <a:rPr lang="en-GB" dirty="0">
                <a:hlinkClick r:id="rId3"/>
              </a:rPr>
              <a:t>https://docs.tenstorrent.com/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r>
              <a:rPr lang="en-GB" dirty="0"/>
              <a:t>There is a </a:t>
            </a:r>
            <a:r>
              <a:rPr lang="en-GB" dirty="0" err="1"/>
              <a:t>Tenstorrent</a:t>
            </a:r>
            <a:r>
              <a:rPr lang="en-GB" dirty="0"/>
              <a:t> developer community</a:t>
            </a:r>
          </a:p>
          <a:p>
            <a:pPr lvl="1"/>
            <a:r>
              <a:rPr lang="en-GB" u="sng" dirty="0">
                <a:solidFill>
                  <a:srgbClr val="0000FF"/>
                </a:solidFill>
                <a:hlinkClick r:id="rId4"/>
              </a:rPr>
              <a:t>https://tenstorrent.com/developers</a:t>
            </a:r>
            <a:endParaRPr lang="en-GB" u="sng" dirty="0">
              <a:solidFill>
                <a:srgbClr val="0000FF"/>
              </a:solidFill>
            </a:endParaRPr>
          </a:p>
          <a:p>
            <a:pPr lvl="1"/>
            <a:r>
              <a:rPr lang="en-GB" dirty="0"/>
              <a:t>Discord at </a:t>
            </a:r>
            <a:r>
              <a:rPr lang="en-GB" u="sng" dirty="0">
                <a:solidFill>
                  <a:srgbClr val="0000FF"/>
                </a:solidFill>
                <a:hlinkClick r:id="rId5"/>
              </a:rPr>
              <a:t>https://discord.com/invite/tenstorrent</a:t>
            </a:r>
            <a:r>
              <a:rPr lang="en-GB" u="sng" dirty="0">
                <a:solidFill>
                  <a:srgbClr val="0000FF"/>
                </a:solidFill>
              </a:rPr>
              <a:t> </a:t>
            </a:r>
          </a:p>
          <a:p>
            <a:pPr lvl="1"/>
            <a:endParaRPr lang="en-GB" u="sng" dirty="0">
              <a:solidFill>
                <a:srgbClr val="0000FF"/>
              </a:solidFill>
            </a:endParaRP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444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pcc_gre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481</Words>
  <Application>Microsoft Office PowerPoint</Application>
  <PresentationFormat>Widescreen</PresentationFormat>
  <Paragraphs>81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epcc_grey</vt:lpstr>
      <vt:lpstr>A practical introduction to programming Tenstorrent accelerators</vt:lpstr>
      <vt:lpstr>Motivation</vt:lpstr>
      <vt:lpstr>We focus on the Wormhole</vt:lpstr>
      <vt:lpstr>Tutorial learning objectives</vt:lpstr>
      <vt:lpstr>Session plan</vt:lpstr>
      <vt:lpstr>Materials and the Tenstorrent community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2017-01-17T08:58:04Z</dcterms:created>
  <dcterms:modified xsi:type="dcterms:W3CDTF">2025-04-19T12:47:44Z</dcterms:modified>
</cp:coreProperties>
</file>