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3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6" r:id="rId2"/>
    <p:sldMasterId id="2147483718" r:id="rId3"/>
    <p:sldMasterId id="2147483757" r:id="rId4"/>
  </p:sldMasterIdLst>
  <p:notesMasterIdLst>
    <p:notesMasterId r:id="rId17"/>
  </p:notesMasterIdLst>
  <p:handoutMasterIdLst>
    <p:handoutMasterId r:id="rId18"/>
  </p:handoutMasterIdLst>
  <p:sldIdLst>
    <p:sldId id="327" r:id="rId5"/>
    <p:sldId id="328" r:id="rId6"/>
    <p:sldId id="329" r:id="rId7"/>
    <p:sldId id="343" r:id="rId8"/>
    <p:sldId id="333" r:id="rId9"/>
    <p:sldId id="334" r:id="rId10"/>
    <p:sldId id="340" r:id="rId11"/>
    <p:sldId id="342" r:id="rId12"/>
    <p:sldId id="341" r:id="rId13"/>
    <p:sldId id="339" r:id="rId14"/>
    <p:sldId id="337" r:id="rId15"/>
    <p:sldId id="344" r:id="rId16"/>
  </p:sldIdLst>
  <p:sldSz cx="9144000" cy="6858000" type="screen4x3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  <p:extLst>
    <p:ext uri="{521415D9-36F7-43E2-AB2F-B90AF26B5E84}">
      <p14:sectionLst xmlns:p14="http://schemas.microsoft.com/office/powerpoint/2010/main">
        <p14:section name="預設章節" id="{92231E2E-7F3A-4ABF-A179-1D4375DF8635}">
          <p14:sldIdLst>
            <p14:sldId id="327"/>
            <p14:sldId id="328"/>
            <p14:sldId id="329"/>
            <p14:sldId id="343"/>
            <p14:sldId id="333"/>
            <p14:sldId id="334"/>
            <p14:sldId id="340"/>
            <p14:sldId id="342"/>
            <p14:sldId id="341"/>
            <p14:sldId id="339"/>
            <p14:sldId id="337"/>
            <p14:sldId id="34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2CED5"/>
          </a:solidFill>
        </a:fill>
      </a:tcStyle>
    </a:wholeTbl>
    <a:band2H>
      <a:tcTxStyle/>
      <a:tcStyle>
        <a:tcBdr/>
        <a:fill>
          <a:solidFill>
            <a:srgbClr val="EAE8EB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2CED5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AE8EB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AE8EB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CECE"/>
          </a:solidFill>
        </a:fill>
      </a:tcStyle>
    </a:wholeTbl>
    <a:band2H>
      <a:tcTxStyle/>
      <a:tcStyle>
        <a:tcBdr/>
        <a:fill>
          <a:solidFill>
            <a:srgbClr val="F0E8E8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3DDDD"/>
          </a:solidFill>
        </a:fill>
      </a:tcStyle>
    </a:wholeTbl>
    <a:band2H>
      <a:tcTxStyle/>
      <a:tcStyle>
        <a:tcBdr/>
        <a:fill>
          <a:solidFill>
            <a:srgbClr val="EAEFE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CED5"/>
          </a:solidFill>
        </a:fill>
      </a:tcStyle>
    </a:wholeTbl>
    <a:band2H>
      <a:tcTxStyle/>
      <a:tcStyle>
        <a:tcBdr/>
        <a:fill>
          <a:solidFill>
            <a:srgbClr val="EAE8EB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0306" autoAdjust="0"/>
  </p:normalViewPr>
  <p:slideViewPr>
    <p:cSldViewPr>
      <p:cViewPr>
        <p:scale>
          <a:sx n="70" d="100"/>
          <a:sy n="70" d="100"/>
        </p:scale>
        <p:origin x="-600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2"/>
    </p:cViewPr>
  </p:sorterViewPr>
  <p:notesViewPr>
    <p:cSldViewPr>
      <p:cViewPr>
        <p:scale>
          <a:sx n="70" d="100"/>
          <a:sy n="70" d="100"/>
        </p:scale>
        <p:origin x="-1768" y="-6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1D06A-0572-4E8A-8667-490376806926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44A50-0306-4B12-B898-2FC631CF7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412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 noRot="1" noChangeAspect="1"/>
          </p:cNvSpPr>
          <p:nvPr>
            <p:ph type="sldImg"/>
          </p:nvPr>
        </p:nvSpPr>
        <p:spPr>
          <a:xfrm>
            <a:off x="467544" y="116632"/>
            <a:ext cx="3744913" cy="28082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4" name="Shape 474"/>
          <p:cNvSpPr>
            <a:spLocks noGrp="1"/>
          </p:cNvSpPr>
          <p:nvPr>
            <p:ph type="body" sz="quarter" idx="1"/>
          </p:nvPr>
        </p:nvSpPr>
        <p:spPr>
          <a:xfrm>
            <a:off x="4716016" y="260648"/>
            <a:ext cx="3984443" cy="6336704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6835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6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betaonline.dila.edu.tw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bdata.dila.edu.tw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51520" y="188640"/>
            <a:ext cx="3744913" cy="28082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4211960" y="260648"/>
            <a:ext cx="4488499" cy="6336704"/>
          </a:xfrm>
        </p:spPr>
        <p:txBody>
          <a:bodyPr/>
          <a:lstStyle/>
          <a:p>
            <a:r>
              <a:rPr lang="en-US" altLang="zh-TW" sz="2400" dirty="0"/>
              <a:t>Hello everybody !!</a:t>
            </a:r>
          </a:p>
          <a:p>
            <a:endParaRPr lang="en-US" altLang="zh-TW" sz="2400" dirty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I am Joey Hung, </a:t>
            </a:r>
            <a:r>
              <a:rPr lang="en-US" altLang="zh-TW" sz="2400" dirty="0">
                <a:solidFill>
                  <a:srgbClr val="C00000"/>
                </a:solidFill>
              </a:rPr>
              <a:t>from Dharma Drum</a:t>
            </a:r>
            <a:r>
              <a:rPr lang="en-US" altLang="zh-TW" sz="2400" dirty="0"/>
              <a:t> Institute of Liberal Arts in Taiwan. 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dirty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Today I am </a:t>
            </a:r>
            <a:r>
              <a:rPr lang="en-US" altLang="zh-TW" sz="2400" dirty="0">
                <a:solidFill>
                  <a:srgbClr val="C00000"/>
                </a:solidFill>
              </a:rPr>
              <a:t>very happy to </a:t>
            </a:r>
            <a:r>
              <a:rPr lang="en-US" altLang="zh-TW" sz="2400" dirty="0"/>
              <a:t>be </a:t>
            </a:r>
            <a:r>
              <a:rPr lang="en-US" altLang="zh-TW" sz="2400" dirty="0">
                <a:solidFill>
                  <a:srgbClr val="C00000"/>
                </a:solidFill>
              </a:rPr>
              <a:t>invited to this workshop </a:t>
            </a:r>
            <a:r>
              <a:rPr lang="en-US" altLang="zh-TW" sz="2400" dirty="0"/>
              <a:t>to share our experience of implementing the SHINE API for the CBETA Corpus.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dirty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In the following talk, I am going to talk about the </a:t>
            </a:r>
            <a:r>
              <a:rPr lang="en-US" altLang="zh-TW" sz="2400" dirty="0">
                <a:solidFill>
                  <a:srgbClr val="C00000"/>
                </a:solidFill>
              </a:rPr>
              <a:t>reasons why we decided to implement SHINE API </a:t>
            </a:r>
            <a:r>
              <a:rPr lang="en-US" altLang="zh-TW" sz="2400" dirty="0"/>
              <a:t>for the CBETA Corpus and the benefits we have received from it.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5347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68313" y="260350"/>
            <a:ext cx="3743325" cy="28067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4499992" y="260648"/>
            <a:ext cx="4200467" cy="6336704"/>
          </a:xfrm>
        </p:spPr>
        <p:txBody>
          <a:bodyPr/>
          <a:lstStyle/>
          <a:p>
            <a:r>
              <a:rPr lang="en-US" altLang="zh-TW" sz="2400" dirty="0" smtClean="0"/>
              <a:t>So now, in our reader interface, we can have this “</a:t>
            </a:r>
            <a:r>
              <a:rPr lang="en-US" altLang="zh-TW" sz="2400" dirty="0" smtClean="0">
                <a:solidFill>
                  <a:srgbClr val="C00000"/>
                </a:solidFill>
              </a:rPr>
              <a:t>SEND to MARKUS</a:t>
            </a:r>
            <a:r>
              <a:rPr lang="en-US" altLang="zh-TW" sz="2400" dirty="0" smtClean="0"/>
              <a:t>” function. 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It is used to let our users </a:t>
            </a:r>
            <a:r>
              <a:rPr lang="en-US" altLang="zh-TW" sz="2400" dirty="0" smtClean="0">
                <a:solidFill>
                  <a:srgbClr val="C00000"/>
                </a:solidFill>
              </a:rPr>
              <a:t>send the text being read </a:t>
            </a:r>
            <a:r>
              <a:rPr lang="en-US" altLang="zh-TW" sz="2400" dirty="0" smtClean="0"/>
              <a:t>to the MARKUS platform for further use. 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It runs quite smoothly.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255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50825" y="188913"/>
            <a:ext cx="3744913" cy="28082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4283968" y="260648"/>
            <a:ext cx="4416491" cy="6336704"/>
          </a:xfrm>
        </p:spPr>
        <p:txBody>
          <a:bodyPr/>
          <a:lstStyle/>
          <a:p>
            <a:r>
              <a:rPr lang="en-US" altLang="zh-TW" sz="2400" dirty="0" smtClean="0"/>
              <a:t>About the benefit.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Because we have created a complete set of Data API, it is a very </a:t>
            </a:r>
            <a:r>
              <a:rPr lang="en-US" altLang="zh-TW" sz="2400" dirty="0" smtClean="0">
                <a:solidFill>
                  <a:srgbClr val="C00000"/>
                </a:solidFill>
              </a:rPr>
              <a:t>low cost investment </a:t>
            </a:r>
            <a:r>
              <a:rPr lang="en-US" altLang="zh-TW" sz="2400" dirty="0" smtClean="0"/>
              <a:t>of implementing SHINE API.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r>
              <a:rPr lang="en-US" altLang="zh-TW" sz="2400" dirty="0" smtClean="0"/>
              <a:t>If more Tool Developers can make their tools compatible with SHINE API endpoints, then more people can use our data for different purposes. That is what we want to see.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3616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50825" y="188913"/>
            <a:ext cx="3744913" cy="28082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[end]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9CBA0358-733B-4000-93F9-A135FF23405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2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51520" y="260648"/>
            <a:ext cx="2495924" cy="187220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3059832" y="260648"/>
            <a:ext cx="5832648" cy="6480720"/>
          </a:xfrm>
        </p:spPr>
        <p:txBody>
          <a:bodyPr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/>
              <a:t>Ok, firstly, let me </a:t>
            </a:r>
            <a:r>
              <a:rPr lang="en-US" altLang="zh-TW" sz="1800" dirty="0" smtClean="0">
                <a:solidFill>
                  <a:srgbClr val="C00000"/>
                </a:solidFill>
              </a:rPr>
              <a:t>give a short introduction </a:t>
            </a:r>
            <a:r>
              <a:rPr lang="en-US" altLang="zh-TW" sz="1800" dirty="0" smtClean="0"/>
              <a:t>about CBETA. </a:t>
            </a: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/>
              <a:t>CBETA </a:t>
            </a:r>
            <a:r>
              <a:rPr lang="en-US" altLang="zh-TW" sz="1800" dirty="0"/>
              <a:t>is the </a:t>
            </a:r>
            <a:r>
              <a:rPr lang="en-US" altLang="zh-TW" sz="1800" dirty="0">
                <a:solidFill>
                  <a:srgbClr val="C00000"/>
                </a:solidFill>
              </a:rPr>
              <a:t>abbreviation</a:t>
            </a:r>
            <a:r>
              <a:rPr lang="en-US" altLang="zh-TW" sz="1800" dirty="0"/>
              <a:t> of Chinese Buddhist Electronic Text Association. </a:t>
            </a:r>
          </a:p>
          <a:p>
            <a:pPr>
              <a:spcAft>
                <a:spcPts val="600"/>
              </a:spcAft>
              <a:defRPr/>
            </a:pPr>
            <a:r>
              <a:rPr lang="en-US" altLang="zh-TW" sz="1800" dirty="0"/>
              <a:t>This is a dedicated group committed to digitizing the Chinese Buddhist scriptures and texts. </a:t>
            </a:r>
          </a:p>
          <a:p>
            <a:pPr>
              <a:spcAft>
                <a:spcPts val="600"/>
              </a:spcAft>
              <a:defRPr/>
            </a:pPr>
            <a:r>
              <a:rPr lang="en-US" altLang="zh-TW" sz="1800" dirty="0"/>
              <a:t>They define their </a:t>
            </a:r>
            <a:r>
              <a:rPr lang="en-US" altLang="zh-TW" sz="1800" dirty="0">
                <a:solidFill>
                  <a:srgbClr val="C00000"/>
                </a:solidFill>
              </a:rPr>
              <a:t>missions</a:t>
            </a:r>
            <a:r>
              <a:rPr lang="en-US" altLang="zh-TW" sz="1800" dirty="0"/>
              <a:t> as: to Collect all Chinese Buddhist scriptures </a:t>
            </a:r>
            <a:r>
              <a:rPr lang="en-US" altLang="zh-TW" sz="1800" dirty="0" smtClean="0"/>
              <a:t>in </a:t>
            </a:r>
            <a:r>
              <a:rPr lang="en-US" altLang="zh-TW" sz="1800" dirty="0"/>
              <a:t>order to create a digital archive and to develop digitization technologies to improve exchanges about Buddhist scriptures and their applications. </a:t>
            </a:r>
          </a:p>
          <a:p>
            <a:pPr>
              <a:spcAft>
                <a:spcPts val="600"/>
              </a:spcAft>
              <a:defRPr/>
            </a:pPr>
            <a:r>
              <a:rPr lang="en-US" altLang="zh-TW" sz="1800" dirty="0"/>
              <a:t>The CBETA corpus is the </a:t>
            </a:r>
            <a:r>
              <a:rPr lang="en-US" altLang="zh-TW" sz="1800" dirty="0">
                <a:solidFill>
                  <a:srgbClr val="C00000"/>
                </a:solidFill>
              </a:rPr>
              <a:t>major product</a:t>
            </a:r>
            <a:r>
              <a:rPr lang="en-US" altLang="zh-TW" sz="1800" dirty="0"/>
              <a:t> of the CBETA association. </a:t>
            </a:r>
            <a:r>
              <a:rPr lang="en-US" altLang="zh-TW" sz="1800" dirty="0" smtClean="0">
                <a:sym typeface="Adobe 繁黑體 Std B"/>
              </a:rPr>
              <a:t>Since </a:t>
            </a:r>
            <a:r>
              <a:rPr lang="en-US" altLang="zh-TW" sz="1800" dirty="0">
                <a:sym typeface="Adobe 繁黑體 Std B"/>
              </a:rPr>
              <a:t>1998, CBETA has continued to </a:t>
            </a:r>
            <a:r>
              <a:rPr lang="en-US" altLang="zh-TW" sz="1800" dirty="0">
                <a:solidFill>
                  <a:srgbClr val="C00000"/>
                </a:solidFill>
                <a:sym typeface="Adobe 繁黑體 Std B"/>
              </a:rPr>
              <a:t>expand data and improve </a:t>
            </a:r>
            <a:r>
              <a:rPr lang="en-US" altLang="zh-TW" sz="1800" dirty="0">
                <a:sym typeface="Adobe 繁黑體 Std B"/>
              </a:rPr>
              <a:t>the content quality of CBETA Corpus.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The </a:t>
            </a:r>
            <a:r>
              <a:rPr lang="en-US" altLang="zh-TW" sz="1800" dirty="0"/>
              <a:t>Corpus </a:t>
            </a:r>
            <a:r>
              <a:rPr lang="en-US" altLang="zh-TW" sz="1800" dirty="0">
                <a:solidFill>
                  <a:srgbClr val="C00000"/>
                </a:solidFill>
              </a:rPr>
              <a:t>is now the largest collection</a:t>
            </a:r>
            <a:r>
              <a:rPr lang="en-US" altLang="zh-TW" sz="1800" dirty="0"/>
              <a:t> of digital Chinese Buddhist Texts in the world. </a:t>
            </a:r>
          </a:p>
          <a:p>
            <a:pPr>
              <a:spcAft>
                <a:spcPts val="600"/>
              </a:spcAft>
              <a:defRPr/>
            </a:pPr>
            <a:r>
              <a:rPr lang="en-US" altLang="zh-TW" sz="1800" dirty="0"/>
              <a:t>The CBETA corpus includes two of the most important collections of Chinese Buddhist texts for research, the </a:t>
            </a:r>
            <a:r>
              <a:rPr lang="en-US" altLang="zh-TW" sz="1800" dirty="0" err="1">
                <a:solidFill>
                  <a:srgbClr val="C00000"/>
                </a:solidFill>
              </a:rPr>
              <a:t>Taishō</a:t>
            </a:r>
            <a:r>
              <a:rPr lang="en-US" altLang="zh-TW" sz="1800" dirty="0">
                <a:solidFill>
                  <a:srgbClr val="C00000"/>
                </a:solidFill>
              </a:rPr>
              <a:t> </a:t>
            </a:r>
            <a:r>
              <a:rPr lang="en-US" altLang="zh-TW" sz="1800" dirty="0" err="1">
                <a:solidFill>
                  <a:srgbClr val="C00000"/>
                </a:solidFill>
              </a:rPr>
              <a:t>Tripiṭaka</a:t>
            </a:r>
            <a:r>
              <a:rPr lang="en-US" altLang="zh-TW" sz="1800" dirty="0">
                <a:solidFill>
                  <a:srgbClr val="C00000"/>
                </a:solidFill>
              </a:rPr>
              <a:t> and the </a:t>
            </a:r>
            <a:r>
              <a:rPr lang="en-US" altLang="zh-TW" sz="1800" dirty="0" err="1">
                <a:solidFill>
                  <a:srgbClr val="C00000"/>
                </a:solidFill>
              </a:rPr>
              <a:t>Shinsan</a:t>
            </a:r>
            <a:r>
              <a:rPr lang="en-US" altLang="zh-TW" sz="1800" dirty="0">
                <a:solidFill>
                  <a:srgbClr val="C00000"/>
                </a:solidFill>
              </a:rPr>
              <a:t> </a:t>
            </a:r>
            <a:r>
              <a:rPr lang="en-US" altLang="zh-TW" sz="1800" dirty="0" err="1">
                <a:solidFill>
                  <a:srgbClr val="C00000"/>
                </a:solidFill>
              </a:rPr>
              <a:t>Zokuzōkyō</a:t>
            </a:r>
            <a:r>
              <a:rPr lang="en-US" altLang="zh-TW" sz="1800" dirty="0"/>
              <a:t>, as well as other related materials and resources.</a:t>
            </a:r>
          </a:p>
          <a:p>
            <a:pPr algn="l">
              <a:spcBef>
                <a:spcPts val="800"/>
              </a:spcBef>
              <a:spcAft>
                <a:spcPts val="600"/>
              </a:spcAft>
              <a:defRPr/>
            </a:pPr>
            <a:r>
              <a:rPr lang="en-US" altLang="zh-TW" sz="1800" dirty="0"/>
              <a:t>As of July 2018, it already has more then 223 million Chinese Characters inside the corpus. 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4844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3528" y="188640"/>
            <a:ext cx="3744913" cy="28082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4211960" y="260648"/>
            <a:ext cx="4416491" cy="6336704"/>
          </a:xfrm>
        </p:spPr>
        <p:txBody>
          <a:bodyPr/>
          <a:lstStyle/>
          <a:p>
            <a:r>
              <a:rPr lang="en-US" altLang="zh-TW" dirty="0" smtClean="0"/>
              <a:t>The CBETA Corpus is usually published as a Multimedia DVD disk.</a:t>
            </a:r>
          </a:p>
          <a:p>
            <a:endParaRPr lang="en-US" altLang="zh-TW" baseline="0" dirty="0" smtClean="0"/>
          </a:p>
          <a:p>
            <a:r>
              <a:rPr lang="en-US" altLang="zh-TW" dirty="0"/>
              <a:t>In recent years, </a:t>
            </a:r>
            <a:r>
              <a:rPr lang="en-US" altLang="zh-TW" dirty="0" smtClean="0"/>
              <a:t>as it </a:t>
            </a:r>
            <a:r>
              <a:rPr lang="en-US" altLang="zh-TW" dirty="0"/>
              <a:t>is </a:t>
            </a:r>
            <a:r>
              <a:rPr lang="en-US" altLang="zh-TW" dirty="0">
                <a:solidFill>
                  <a:srgbClr val="C00000"/>
                </a:solidFill>
              </a:rPr>
              <a:t>more in line with the computer operating habits</a:t>
            </a:r>
            <a:r>
              <a:rPr lang="en-US" altLang="zh-TW" dirty="0"/>
              <a:t> of modern </a:t>
            </a:r>
            <a:r>
              <a:rPr lang="en-US" altLang="zh-TW" dirty="0" smtClean="0"/>
              <a:t>researchers, we have developed the </a:t>
            </a:r>
            <a:r>
              <a:rPr lang="en-GB" altLang="zh-TW" dirty="0" smtClean="0"/>
              <a:t>‘</a:t>
            </a:r>
            <a:r>
              <a:rPr lang="en-US" altLang="zh-TW" dirty="0" smtClean="0"/>
              <a:t>CBETA Online</a:t>
            </a:r>
            <a:r>
              <a:rPr lang="en-GB" altLang="zh-TW" dirty="0" smtClean="0"/>
              <a:t>’ platform</a:t>
            </a:r>
            <a:r>
              <a:rPr lang="en-US" altLang="zh-TW" dirty="0" smtClean="0"/>
              <a:t>, it is an web application for using CBETA Corpus directly with user’s browser.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Here is a </a:t>
            </a:r>
            <a:r>
              <a:rPr lang="en-US" altLang="zh-TW" dirty="0" smtClean="0">
                <a:solidFill>
                  <a:srgbClr val="C00000"/>
                </a:solidFill>
              </a:rPr>
              <a:t>screenshot</a:t>
            </a:r>
            <a:r>
              <a:rPr lang="en-US" altLang="zh-TW" dirty="0" smtClean="0"/>
              <a:t> of </a:t>
            </a:r>
            <a:r>
              <a:rPr lang="en-US" altLang="zh-TW" dirty="0" err="1" smtClean="0"/>
              <a:t>CBETAOnline</a:t>
            </a:r>
            <a:r>
              <a:rPr lang="en-US" altLang="zh-TW" dirty="0" smtClean="0"/>
              <a:t>, and its address is shown here. </a:t>
            </a:r>
            <a:r>
              <a:rPr lang="en-US" altLang="zh-TW" dirty="0" smtClean="0">
                <a:hlinkClick r:id="rId3"/>
              </a:rPr>
              <a:t>Http://cbetaonline.dila.edu.tw</a:t>
            </a:r>
            <a:r>
              <a:rPr lang="en-US" altLang="zh-TW" dirty="0" smtClean="0"/>
              <a:t>. If you are interested in obtaining Chinese Buddhist texts, here would be your best choice.</a:t>
            </a:r>
          </a:p>
          <a:p>
            <a:endParaRPr lang="en-US" altLang="zh-TW" dirty="0" smtClean="0">
              <a:latin typeface="Adobe 繁黑體 Std B" pitchFamily="34" charset="-120"/>
              <a:ea typeface="Adobe 繁黑體 Std B" pitchFamily="34" charset="-120"/>
              <a:sym typeface="Helvetica"/>
            </a:endParaRPr>
          </a:p>
          <a:p>
            <a:r>
              <a:rPr lang="en-US" altLang="zh-TW" dirty="0">
                <a:ea typeface="Adobe 繁黑體 Std B" pitchFamily="34" charset="-120"/>
                <a:sym typeface="Helvetica"/>
              </a:rPr>
              <a:t>With this </a:t>
            </a:r>
            <a:r>
              <a:rPr lang="en-US" altLang="zh-TW" dirty="0" err="1"/>
              <a:t>CBETAOnline</a:t>
            </a:r>
            <a:r>
              <a:rPr lang="en-US" altLang="zh-TW" dirty="0"/>
              <a:t> </a:t>
            </a:r>
            <a:r>
              <a:rPr lang="en-US" altLang="zh-TW" dirty="0" smtClean="0"/>
              <a:t>Website</a:t>
            </a:r>
            <a:r>
              <a:rPr lang="en-US" altLang="zh-TW" dirty="0">
                <a:ea typeface="Adobe 繁黑體 Std B" pitchFamily="34" charset="-120"/>
                <a:sym typeface="Helvetica"/>
              </a:rPr>
              <a:t>, our users can access </a:t>
            </a:r>
            <a:r>
              <a:rPr lang="en-US" altLang="zh-TW" dirty="0" smtClean="0">
                <a:ea typeface="Adobe 繁黑體 Std B" pitchFamily="34" charset="-120"/>
                <a:sym typeface="Helvetica"/>
              </a:rPr>
              <a:t>over 220</a:t>
            </a:r>
            <a:r>
              <a:rPr lang="en-US" altLang="zh-TW" dirty="0">
                <a:ea typeface="Adobe 繁黑體 Std B" pitchFamily="34" charset="-120"/>
                <a:sym typeface="Helvetica"/>
              </a:rPr>
              <a:t> </a:t>
            </a:r>
            <a:r>
              <a:rPr lang="en-US" altLang="zh-TW" dirty="0" smtClean="0">
                <a:ea typeface="Adobe 繁黑體 Std B" pitchFamily="34" charset="-120"/>
                <a:sym typeface="Helvetica"/>
              </a:rPr>
              <a:t>million</a:t>
            </a:r>
            <a:r>
              <a:rPr lang="en-US" altLang="zh-TW" dirty="0">
                <a:ea typeface="Adobe 繁黑體 Std B" pitchFamily="34" charset="-120"/>
                <a:sym typeface="Helvetica"/>
              </a:rPr>
              <a:t> </a:t>
            </a:r>
            <a:r>
              <a:rPr lang="en-US" altLang="zh-TW" dirty="0" smtClean="0">
                <a:ea typeface="Adobe 繁黑體 Std B" pitchFamily="34" charset="-120"/>
                <a:sym typeface="Helvetica"/>
              </a:rPr>
              <a:t>Characters of Chinese </a:t>
            </a:r>
            <a:r>
              <a:rPr lang="en-US" altLang="zh-TW" dirty="0">
                <a:ea typeface="Adobe 繁黑體 Std B" pitchFamily="34" charset="-120"/>
                <a:sym typeface="Helvetica"/>
              </a:rPr>
              <a:t>Buddhist </a:t>
            </a:r>
            <a:r>
              <a:rPr lang="en-US" altLang="zh-TW" dirty="0">
                <a:solidFill>
                  <a:srgbClr val="C00000"/>
                </a:solidFill>
                <a:ea typeface="Adobe 繁黑體 Std B" pitchFamily="34" charset="-120"/>
                <a:sym typeface="Helvetica"/>
              </a:rPr>
              <a:t>texts without the need </a:t>
            </a:r>
            <a:r>
              <a:rPr lang="en-US" altLang="zh-TW" dirty="0" smtClean="0">
                <a:solidFill>
                  <a:srgbClr val="C00000"/>
                </a:solidFill>
                <a:ea typeface="Adobe 繁黑體 Std B" pitchFamily="34" charset="-120"/>
                <a:sym typeface="Helvetica"/>
              </a:rPr>
              <a:t>to install </a:t>
            </a:r>
            <a:r>
              <a:rPr lang="en-US" altLang="zh-TW" dirty="0">
                <a:ea typeface="Adobe 繁黑體 Std B" pitchFamily="34" charset="-120"/>
                <a:sym typeface="Helvetica"/>
              </a:rPr>
              <a:t>any extra software, nor </a:t>
            </a:r>
            <a:r>
              <a:rPr lang="en-US" altLang="zh-TW" dirty="0" smtClean="0">
                <a:ea typeface="Adobe 繁黑體 Std B" pitchFamily="34" charset="-120"/>
                <a:sym typeface="Helvetica"/>
              </a:rPr>
              <a:t>any </a:t>
            </a:r>
            <a:r>
              <a:rPr lang="en-US" altLang="zh-TW" dirty="0">
                <a:ea typeface="Adobe 繁黑體 Std B" pitchFamily="34" charset="-120"/>
                <a:sym typeface="Helvetica"/>
              </a:rPr>
              <a:t>authentication </a:t>
            </a:r>
            <a:r>
              <a:rPr lang="en-US" altLang="zh-TW" dirty="0" smtClean="0">
                <a:ea typeface="Adobe 繁黑體 Std B" pitchFamily="34" charset="-120"/>
                <a:sym typeface="Helvetica"/>
              </a:rPr>
              <a:t>required.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  <a:sym typeface="Helvetica"/>
            </a:endParaRPr>
          </a:p>
          <a:p>
            <a:endParaRPr lang="en-US" altLang="zh-TW" dirty="0" smtClean="0">
              <a:latin typeface="+mj-lt"/>
              <a:ea typeface="Adobe 繁黑體 Std B" pitchFamily="34" charset="-120"/>
              <a:sym typeface="Helvetica"/>
            </a:endParaRPr>
          </a:p>
          <a:p>
            <a:r>
              <a:rPr lang="en-US" altLang="zh-TW" dirty="0">
                <a:latin typeface="+mj-lt"/>
                <a:ea typeface="Adobe 繁黑體 Std B" pitchFamily="34" charset="-120"/>
                <a:sym typeface="Helvetica"/>
              </a:rPr>
              <a:t>We also put a lot of effort to create an easy-to-use interface for our </a:t>
            </a:r>
            <a:r>
              <a:rPr lang="en-US" altLang="zh-TW" dirty="0" smtClean="0">
                <a:latin typeface="+mj-lt"/>
                <a:ea typeface="Adobe 繁黑體 Std B" pitchFamily="34" charset="-120"/>
                <a:sym typeface="Helvetica"/>
              </a:rPr>
              <a:t>users, and </a:t>
            </a:r>
            <a:r>
              <a:rPr lang="en-US" altLang="zh-TW" dirty="0" smtClean="0">
                <a:solidFill>
                  <a:srgbClr val="C00000"/>
                </a:solidFill>
                <a:latin typeface="+mj-lt"/>
                <a:ea typeface="Adobe 繁黑體 Std B" pitchFamily="34" charset="-120"/>
                <a:sym typeface="Helvetica"/>
              </a:rPr>
              <a:t>also try to integrate reference materials</a:t>
            </a:r>
            <a:r>
              <a:rPr lang="en-US" altLang="zh-TW" dirty="0" smtClean="0">
                <a:latin typeface="+mj-lt"/>
                <a:ea typeface="Adobe 繁黑體 Std B" pitchFamily="34" charset="-120"/>
                <a:sym typeface="Helvetica"/>
              </a:rPr>
              <a:t> to the text </a:t>
            </a:r>
            <a:r>
              <a:rPr lang="en-US" altLang="zh-TW" dirty="0">
                <a:ea typeface="Adobe 繁黑體 Std B" pitchFamily="34" charset="-120"/>
                <a:sym typeface="Helvetica"/>
              </a:rPr>
              <a:t>as much as possible </a:t>
            </a:r>
            <a:r>
              <a:rPr lang="en-US" altLang="zh-TW" dirty="0" smtClean="0">
                <a:latin typeface="+mj-lt"/>
                <a:ea typeface="Adobe 繁黑體 Std B" pitchFamily="34" charset="-120"/>
                <a:sym typeface="Helvetica"/>
              </a:rPr>
              <a:t>.</a:t>
            </a:r>
            <a:endParaRPr lang="en-US" altLang="zh-TW" dirty="0">
              <a:latin typeface="+mj-lt"/>
              <a:ea typeface="Adobe 繁黑體 Std B" pitchFamily="34" charset="-120"/>
              <a:sym typeface="Helvetica"/>
            </a:endParaRPr>
          </a:p>
          <a:p>
            <a:endParaRPr lang="en-US" altLang="zh-TW" dirty="0">
              <a:latin typeface="Adobe 繁黑體 Std B" pitchFamily="34" charset="-120"/>
              <a:ea typeface="Adobe 繁黑體 Std B" pitchFamily="34" charset="-12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2654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68313" y="115888"/>
            <a:ext cx="3744912" cy="28082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4499992" y="548680"/>
            <a:ext cx="4200467" cy="6048672"/>
          </a:xfrm>
        </p:spPr>
        <p:txBody>
          <a:bodyPr/>
          <a:lstStyle/>
          <a:p>
            <a:r>
              <a:rPr lang="en-US" altLang="zh-TW" sz="2400" dirty="0" smtClean="0"/>
              <a:t>We created a </a:t>
            </a:r>
            <a:r>
              <a:rPr lang="en-US" altLang="zh-TW" sz="2400" dirty="0" smtClean="0">
                <a:solidFill>
                  <a:srgbClr val="C00000"/>
                </a:solidFill>
              </a:rPr>
              <a:t>one-click text </a:t>
            </a:r>
            <a:r>
              <a:rPr lang="en-US" altLang="zh-TW" sz="2400" dirty="0" smtClean="0"/>
              <a:t>search and reference lookup function.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>
                <a:solidFill>
                  <a:srgbClr val="C00000"/>
                </a:solidFill>
              </a:rPr>
              <a:t>As shown on the screen</a:t>
            </a:r>
            <a:r>
              <a:rPr lang="en-US" altLang="zh-TW" sz="2400" dirty="0" smtClean="0"/>
              <a:t>, when a user performs the full text search, they are able to look up the dictionary, gazetteers, Bibliography records, and also to retrieve the phrase statistics at the same time.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138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3850" y="260350"/>
            <a:ext cx="3744913" cy="28082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4139952" y="260648"/>
            <a:ext cx="4752528" cy="6336704"/>
          </a:xfrm>
        </p:spPr>
        <p:txBody>
          <a:bodyPr/>
          <a:lstStyle/>
          <a:p>
            <a:r>
              <a:rPr lang="en-US" altLang="zh-TW" sz="2200" dirty="0" smtClean="0"/>
              <a:t>Actually</a:t>
            </a:r>
            <a:r>
              <a:rPr lang="en-US" altLang="zh-TW" sz="2200" dirty="0" smtClean="0">
                <a:solidFill>
                  <a:srgbClr val="C00000"/>
                </a:solidFill>
              </a:rPr>
              <a:t>, to our </a:t>
            </a:r>
            <a:r>
              <a:rPr lang="en-US" altLang="zh-TW" sz="2200" dirty="0">
                <a:solidFill>
                  <a:srgbClr val="C00000"/>
                </a:solidFill>
              </a:rPr>
              <a:t>mind</a:t>
            </a:r>
            <a:r>
              <a:rPr lang="en-US" altLang="zh-TW" sz="2200" dirty="0"/>
              <a:t>, we </a:t>
            </a:r>
            <a:r>
              <a:rPr lang="en-US" altLang="zh-TW" sz="2200" dirty="0" smtClean="0"/>
              <a:t>not </a:t>
            </a:r>
            <a:r>
              <a:rPr lang="en-US" altLang="zh-TW" sz="2200" dirty="0"/>
              <a:t>only just </a:t>
            </a:r>
            <a:r>
              <a:rPr lang="en-US" altLang="zh-TW" sz="2200" dirty="0" smtClean="0"/>
              <a:t>want </a:t>
            </a:r>
            <a:r>
              <a:rPr lang="en-US" altLang="zh-TW" sz="2200" dirty="0"/>
              <a:t>to create a web reader for the CBETA corpus, but to integrate the related </a:t>
            </a:r>
            <a:r>
              <a:rPr lang="en-US" altLang="zh-TW" sz="2200" dirty="0" smtClean="0"/>
              <a:t>material and make it as the back-end data services. </a:t>
            </a:r>
          </a:p>
          <a:p>
            <a:endParaRPr lang="en-US" altLang="zh-TW" sz="2200" dirty="0" smtClean="0"/>
          </a:p>
          <a:p>
            <a:r>
              <a:rPr lang="en-US" altLang="zh-TW" sz="2200" dirty="0" smtClean="0"/>
              <a:t>Then we can create different applications to use the back-end data. </a:t>
            </a:r>
          </a:p>
          <a:p>
            <a:r>
              <a:rPr lang="en-US" altLang="zh-TW" sz="2200" b="1" dirty="0" smtClean="0">
                <a:solidFill>
                  <a:srgbClr val="C00000"/>
                </a:solidFill>
              </a:rPr>
              <a:t> &gt;&gt; Click!!</a:t>
            </a:r>
            <a:endParaRPr lang="en-US" altLang="zh-TW" sz="2200" b="1" dirty="0">
              <a:solidFill>
                <a:srgbClr val="C00000"/>
              </a:solidFill>
            </a:endParaRPr>
          </a:p>
          <a:p>
            <a:r>
              <a:rPr lang="en-US" altLang="zh-TW" sz="2200" dirty="0" smtClean="0"/>
              <a:t>The online reader is just one example, and we have actually created two other tools for </a:t>
            </a:r>
            <a:r>
              <a:rPr lang="en-US" altLang="zh-TW" sz="2200" dirty="0" smtClean="0">
                <a:solidFill>
                  <a:srgbClr val="C00000"/>
                </a:solidFill>
              </a:rPr>
              <a:t>retrieving and visualizing</a:t>
            </a:r>
            <a:r>
              <a:rPr lang="en-US" altLang="zh-TW" sz="2200" dirty="0" smtClean="0"/>
              <a:t> </a:t>
            </a:r>
            <a:r>
              <a:rPr lang="en-US" altLang="zh-TW" sz="2200" dirty="0"/>
              <a:t>the phrase </a:t>
            </a:r>
            <a:r>
              <a:rPr lang="en-US" altLang="zh-TW" sz="2200" dirty="0" smtClean="0"/>
              <a:t>statistics, and creating a parallel corpus from CBETA texts.</a:t>
            </a:r>
          </a:p>
          <a:p>
            <a:r>
              <a:rPr lang="en-US" altLang="zh-TW" sz="2200" b="1" dirty="0" smtClean="0">
                <a:solidFill>
                  <a:srgbClr val="C00000"/>
                </a:solidFill>
              </a:rPr>
              <a:t>&gt;&gt; Click!!</a:t>
            </a:r>
            <a:endParaRPr lang="en-US" altLang="zh-TW" sz="2200" dirty="0" smtClean="0"/>
          </a:p>
          <a:p>
            <a:r>
              <a:rPr lang="en-US" altLang="zh-TW" sz="2200" dirty="0" smtClean="0"/>
              <a:t>Besides, we are also considering to let </a:t>
            </a:r>
            <a:r>
              <a:rPr lang="en-US" altLang="zh-TW" sz="2200" dirty="0" smtClean="0">
                <a:solidFill>
                  <a:srgbClr val="C00000"/>
                </a:solidFill>
              </a:rPr>
              <a:t>other DH tools obtain data </a:t>
            </a:r>
            <a:r>
              <a:rPr lang="en-US" altLang="zh-TW" sz="2200" dirty="0" smtClean="0"/>
              <a:t>from our data back-end.</a:t>
            </a:r>
          </a:p>
        </p:txBody>
      </p:sp>
    </p:spTree>
    <p:extLst>
      <p:ext uri="{BB962C8B-B14F-4D97-AF65-F5344CB8AC3E}">
        <p14:creationId xmlns:p14="http://schemas.microsoft.com/office/powerpoint/2010/main" val="515748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3528" y="188640"/>
            <a:ext cx="3744913" cy="28082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4211960" y="116632"/>
            <a:ext cx="4680520" cy="6336704"/>
          </a:xfrm>
        </p:spPr>
        <p:txBody>
          <a:bodyPr/>
          <a:lstStyle/>
          <a:p>
            <a:r>
              <a:rPr lang="en-US" altLang="zh-TW" sz="2400" dirty="0"/>
              <a:t>So from the very beginning, </a:t>
            </a:r>
            <a:r>
              <a:rPr lang="en-US" altLang="zh-TW" sz="2400" dirty="0" smtClean="0"/>
              <a:t>we decided not to let our </a:t>
            </a:r>
            <a:r>
              <a:rPr lang="en-US" altLang="zh-TW" sz="2400" dirty="0" smtClean="0">
                <a:solidFill>
                  <a:srgbClr val="C00000"/>
                </a:solidFill>
              </a:rPr>
              <a:t>application directly access</a:t>
            </a:r>
            <a:r>
              <a:rPr lang="en-US" altLang="zh-TW" sz="2400" dirty="0" smtClean="0"/>
              <a:t> our data repository, but to define a set of CBETA Data API.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The API is open to everybody, in this address, </a:t>
            </a:r>
            <a:r>
              <a:rPr lang="en-US" altLang="zh-TW" sz="2400" dirty="0" smtClean="0">
                <a:hlinkClick r:id="rId3"/>
              </a:rPr>
              <a:t>http://cbdata.dila.edu.tw</a:t>
            </a:r>
            <a:r>
              <a:rPr lang="en-US" altLang="zh-TW" sz="2400" dirty="0" smtClean="0"/>
              <a:t>. It is very complete, from retrieving the list of possible texts, accessing the content, and even to perform a search and get search results.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All of them will respond to the </a:t>
            </a:r>
            <a:r>
              <a:rPr lang="en-US" altLang="zh-TW" sz="2400" dirty="0" smtClean="0">
                <a:solidFill>
                  <a:srgbClr val="C00000"/>
                </a:solidFill>
              </a:rPr>
              <a:t>standard URL call </a:t>
            </a:r>
            <a:r>
              <a:rPr lang="en-US" altLang="zh-TW" sz="2400" dirty="0" smtClean="0"/>
              <a:t>and </a:t>
            </a:r>
            <a:r>
              <a:rPr lang="en-US" altLang="zh-TW" sz="2400" dirty="0"/>
              <a:t>return responses </a:t>
            </a:r>
            <a:r>
              <a:rPr lang="en-US" altLang="zh-TW" sz="2400" dirty="0" smtClean="0"/>
              <a:t> in JSON format. </a:t>
            </a:r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010190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50825" y="549275"/>
            <a:ext cx="3744913" cy="28082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4139952" y="116632"/>
            <a:ext cx="4752528" cy="6336704"/>
          </a:xfrm>
        </p:spPr>
        <p:txBody>
          <a:bodyPr/>
          <a:lstStyle/>
          <a:p>
            <a:r>
              <a:rPr lang="en-US" altLang="zh-TW" sz="2200" dirty="0"/>
              <a:t>Then we </a:t>
            </a:r>
            <a:r>
              <a:rPr lang="en-US" altLang="zh-TW" sz="2200" dirty="0" smtClean="0"/>
              <a:t>started </a:t>
            </a:r>
            <a:r>
              <a:rPr lang="en-US" altLang="zh-TW" sz="2200" dirty="0"/>
              <a:t>to </a:t>
            </a:r>
            <a:r>
              <a:rPr lang="en-US" altLang="zh-TW" sz="2200" dirty="0" smtClean="0">
                <a:solidFill>
                  <a:srgbClr val="C00000"/>
                </a:solidFill>
              </a:rPr>
              <a:t>seek cooperation </a:t>
            </a:r>
            <a:r>
              <a:rPr lang="en-US" altLang="zh-TW" sz="2200" dirty="0" smtClean="0"/>
              <a:t>with other </a:t>
            </a:r>
            <a:r>
              <a:rPr lang="en-US" altLang="zh-TW" sz="2200" dirty="0"/>
              <a:t>research platform and tools. </a:t>
            </a:r>
            <a:r>
              <a:rPr lang="en-US" altLang="zh-TW" sz="2200" dirty="0" smtClean="0"/>
              <a:t>We would like to create an easy way to let researchers to operate those tools with our CBETA Data. </a:t>
            </a:r>
          </a:p>
          <a:p>
            <a:endParaRPr lang="en-US" altLang="zh-TW" sz="2200" dirty="0"/>
          </a:p>
          <a:p>
            <a:r>
              <a:rPr lang="en-US" altLang="zh-TW" sz="2200" dirty="0" smtClean="0"/>
              <a:t>When we contacted with MARKUS platform, at the beginning I wanted </a:t>
            </a:r>
            <a:r>
              <a:rPr lang="en-US" altLang="zh-TW" sz="2200" dirty="0"/>
              <a:t>to </a:t>
            </a:r>
            <a:r>
              <a:rPr lang="en-US" altLang="zh-TW" sz="2200" dirty="0" smtClean="0">
                <a:solidFill>
                  <a:srgbClr val="C00000"/>
                </a:solidFill>
              </a:rPr>
              <a:t>persuade</a:t>
            </a:r>
            <a:r>
              <a:rPr lang="en-US" altLang="zh-TW" sz="2200" dirty="0">
                <a:solidFill>
                  <a:srgbClr val="C00000"/>
                </a:solidFill>
              </a:rPr>
              <a:t> </a:t>
            </a:r>
            <a:r>
              <a:rPr lang="en-US" altLang="zh-TW" sz="2200" dirty="0" smtClean="0">
                <a:solidFill>
                  <a:srgbClr val="C00000"/>
                </a:solidFill>
              </a:rPr>
              <a:t>Brent </a:t>
            </a:r>
            <a:r>
              <a:rPr lang="en-US" altLang="zh-TW" sz="2200" dirty="0" smtClean="0"/>
              <a:t>to write a piece of code to connect our data service through our CBETA Data API. </a:t>
            </a:r>
          </a:p>
          <a:p>
            <a:endParaRPr lang="en-US" altLang="zh-TW" sz="2200" dirty="0"/>
          </a:p>
          <a:p>
            <a:r>
              <a:rPr lang="en-US" altLang="zh-TW" sz="2200" dirty="0" smtClean="0"/>
              <a:t>But then I learned about SHINE API, and </a:t>
            </a:r>
            <a:r>
              <a:rPr lang="en-US" altLang="zh-TW" sz="2200" dirty="0"/>
              <a:t>MARKUS </a:t>
            </a:r>
            <a:r>
              <a:rPr lang="en-US" altLang="zh-TW" sz="2200" dirty="0" smtClean="0"/>
              <a:t>is ready to retrieve data from SHINE API compatible endpoints. So, </a:t>
            </a:r>
            <a:r>
              <a:rPr lang="en-US" altLang="zh-TW" sz="2200" dirty="0"/>
              <a:t>B</a:t>
            </a:r>
            <a:r>
              <a:rPr lang="en-US" altLang="zh-TW" sz="2200" dirty="0" smtClean="0"/>
              <a:t>rent suggested</a:t>
            </a:r>
            <a:r>
              <a:rPr lang="en-US" altLang="zh-TW" sz="2200" baseline="0" dirty="0" smtClean="0"/>
              <a:t> to</a:t>
            </a:r>
            <a:r>
              <a:rPr lang="en-US" altLang="zh-TW" sz="2200" dirty="0" smtClean="0"/>
              <a:t> us, how about we </a:t>
            </a:r>
            <a:r>
              <a:rPr lang="en-US" altLang="zh-TW" sz="2200" dirty="0" smtClean="0">
                <a:solidFill>
                  <a:srgbClr val="C00000"/>
                </a:solidFill>
              </a:rPr>
              <a:t>implement the </a:t>
            </a:r>
            <a:r>
              <a:rPr lang="en-US" altLang="zh-TW" sz="2200" dirty="0">
                <a:solidFill>
                  <a:srgbClr val="C00000"/>
                </a:solidFill>
              </a:rPr>
              <a:t>SHINE </a:t>
            </a:r>
            <a:r>
              <a:rPr lang="en-US" altLang="zh-TW" sz="2200" dirty="0" smtClean="0">
                <a:solidFill>
                  <a:srgbClr val="C00000"/>
                </a:solidFill>
              </a:rPr>
              <a:t>API</a:t>
            </a:r>
            <a:r>
              <a:rPr lang="en-US" altLang="zh-TW" sz="2200" dirty="0" smtClean="0"/>
              <a:t>?</a:t>
            </a: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3515208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68313" y="333375"/>
            <a:ext cx="3744912" cy="28082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4355976" y="260648"/>
            <a:ext cx="4680520" cy="6336704"/>
          </a:xfrm>
        </p:spPr>
        <p:txBody>
          <a:bodyPr/>
          <a:lstStyle/>
          <a:p>
            <a:r>
              <a:rPr lang="en-US" altLang="zh-TW" sz="2400" dirty="0" smtClean="0"/>
              <a:t>So, I did a little study on the SHINE API, and it seems quite straight forward to me. The structure of the  </a:t>
            </a:r>
            <a:r>
              <a:rPr lang="en-US" altLang="zh-TW" sz="2400" dirty="0" smtClean="0">
                <a:solidFill>
                  <a:srgbClr val="C00000"/>
                </a:solidFill>
              </a:rPr>
              <a:t>Collection &gt; Resource &gt; Section and Content </a:t>
            </a:r>
            <a:r>
              <a:rPr lang="en-US" altLang="zh-TW" sz="2400" dirty="0" smtClean="0"/>
              <a:t>unit is very similar to what we have done in our Data API. 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We very quickly decided the mapping of those four-layers structure to our data, as shown in this slide. We both have collection ideas, and the </a:t>
            </a:r>
            <a:r>
              <a:rPr lang="en-US" altLang="zh-TW" sz="2400" dirty="0" smtClean="0">
                <a:solidFill>
                  <a:srgbClr val="C00000"/>
                </a:solidFill>
              </a:rPr>
              <a:t>Resource</a:t>
            </a:r>
            <a:r>
              <a:rPr lang="en-US" altLang="zh-TW" sz="2400" dirty="0" smtClean="0"/>
              <a:t> in SHINE API can map to </a:t>
            </a:r>
            <a:r>
              <a:rPr lang="en-US" altLang="zh-TW" sz="2400" dirty="0" smtClean="0">
                <a:solidFill>
                  <a:srgbClr val="C00000"/>
                </a:solidFill>
              </a:rPr>
              <a:t>an individual text </a:t>
            </a:r>
            <a:r>
              <a:rPr lang="en-US" altLang="zh-TW" sz="2400" dirty="0" smtClean="0"/>
              <a:t>in the CBETA corpus, and Section </a:t>
            </a:r>
            <a:r>
              <a:rPr lang="en-US" altLang="zh-TW" sz="2400" dirty="0" smtClean="0">
                <a:solidFill>
                  <a:srgbClr val="C00000"/>
                </a:solidFill>
              </a:rPr>
              <a:t>equals to a Fascicle</a:t>
            </a:r>
            <a:r>
              <a:rPr lang="en-US" altLang="zh-TW" sz="2400" dirty="0" smtClean="0"/>
              <a:t>, and Content unit is the actual text belonging to a Fascicle.</a:t>
            </a:r>
          </a:p>
        </p:txBody>
      </p:sp>
    </p:spTree>
    <p:extLst>
      <p:ext uri="{BB962C8B-B14F-4D97-AF65-F5344CB8AC3E}">
        <p14:creationId xmlns:p14="http://schemas.microsoft.com/office/powerpoint/2010/main" val="4248808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3850" y="188913"/>
            <a:ext cx="3744913" cy="28082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4572000" y="260648"/>
            <a:ext cx="4128459" cy="6336704"/>
          </a:xfrm>
        </p:spPr>
        <p:txBody>
          <a:bodyPr/>
          <a:lstStyle/>
          <a:p>
            <a:r>
              <a:rPr lang="en-US" altLang="zh-TW" sz="2800" dirty="0" smtClean="0"/>
              <a:t>In fact we only had to </a:t>
            </a:r>
            <a:r>
              <a:rPr lang="en-US" altLang="zh-TW" sz="2800" dirty="0" smtClean="0">
                <a:solidFill>
                  <a:srgbClr val="C00000"/>
                </a:solidFill>
              </a:rPr>
              <a:t>rewrite a part </a:t>
            </a:r>
            <a:r>
              <a:rPr lang="en-US" altLang="zh-TW" sz="2800" dirty="0" smtClean="0"/>
              <a:t>of our Data API, and created the five APIs for communicating with MARKUS. 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We probably only implemented the </a:t>
            </a:r>
            <a:r>
              <a:rPr lang="en-US" altLang="zh-TW" sz="2800" dirty="0" smtClean="0">
                <a:solidFill>
                  <a:srgbClr val="C00000"/>
                </a:solidFill>
              </a:rPr>
              <a:t>minimal set of SHINE API</a:t>
            </a:r>
            <a:r>
              <a:rPr lang="en-US" altLang="zh-TW" sz="2800" dirty="0" smtClean="0"/>
              <a:t>, but it is enough for us.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068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bg>
      <p:bgPr>
        <a:solidFill>
          <a:srgbClr val="4114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矩形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矩形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大標題文字"/>
          <p:cNvSpPr txBox="1">
            <a:spLocks noGrp="1"/>
          </p:cNvSpPr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FFE6E6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273660" y="278129"/>
            <a:ext cx="29288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E6E6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Line 7"/>
          <p:cNvSpPr/>
          <p:nvPr/>
        </p:nvSpPr>
        <p:spPr>
          <a:xfrm>
            <a:off x="1909763" y="1484312"/>
            <a:ext cx="7234237" cy="1"/>
          </a:xfrm>
          <a:prstGeom prst="line">
            <a:avLst/>
          </a:prstGeom>
          <a:ln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843035" y="6597650"/>
            <a:ext cx="245404" cy="226986"/>
          </a:xfrm>
          <a:prstGeom prst="rect">
            <a:avLst/>
          </a:prstGeom>
        </p:spPr>
        <p:txBody>
          <a:bodyPr anchor="t">
            <a:spAutoFit/>
          </a:bodyPr>
          <a:lstStyle>
            <a:lvl1pPr algn="r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42" name="大標題文字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6" cy="1600200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4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3887787" y="987425"/>
            <a:ext cx="4629151" cy="4873625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SzTx/>
              <a:buNone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3771" indent="-326571">
              <a:buClrTx/>
              <a:buSzPct val="100000"/>
              <a:buChar char="–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buClrTx/>
              <a:buSzPct val="100000"/>
              <a:buChar char="•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37360" indent="-365760">
              <a:buClrTx/>
              <a:buSzPct val="100000"/>
              <a:buChar char="–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94560" indent="-365760">
              <a:buClrTx/>
              <a:buSzPct val="100000"/>
              <a:buChar char="»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630237" y="2057400"/>
            <a:ext cx="2949576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None/>
              <a:defRPr sz="16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Line 7"/>
          <p:cNvSpPr/>
          <p:nvPr/>
        </p:nvSpPr>
        <p:spPr>
          <a:xfrm>
            <a:off x="1909763" y="1484312"/>
            <a:ext cx="7234237" cy="1"/>
          </a:xfrm>
          <a:prstGeom prst="line">
            <a:avLst/>
          </a:prstGeom>
          <a:ln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843035" y="6597650"/>
            <a:ext cx="245404" cy="226986"/>
          </a:xfrm>
          <a:prstGeom prst="rect">
            <a:avLst/>
          </a:prstGeom>
        </p:spPr>
        <p:txBody>
          <a:bodyPr anchor="t">
            <a:spAutoFit/>
          </a:bodyPr>
          <a:lstStyle>
            <a:lvl1pPr algn="r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53" name="大標題文字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6" cy="1600200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54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3887787" y="987425"/>
            <a:ext cx="462915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30237" y="2057400"/>
            <a:ext cx="2949576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None/>
              <a:defRPr sz="16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>
              <a:spcBef>
                <a:spcPts val="300"/>
              </a:spcBef>
              <a:buClrTx/>
              <a:buSzTx/>
              <a:buNone/>
              <a:defRPr sz="16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>
              <a:spcBef>
                <a:spcPts val="300"/>
              </a:spcBef>
              <a:buClrTx/>
              <a:buSzTx/>
              <a:buNone/>
              <a:defRPr sz="16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>
              <a:spcBef>
                <a:spcPts val="300"/>
              </a:spcBef>
              <a:buClrTx/>
              <a:buSzTx/>
              <a:buNone/>
              <a:defRPr sz="16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>
              <a:spcBef>
                <a:spcPts val="300"/>
              </a:spcBef>
              <a:buClrTx/>
              <a:buSzTx/>
              <a:buNone/>
              <a:defRPr sz="16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直排標題及文字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Line 7"/>
          <p:cNvSpPr/>
          <p:nvPr/>
        </p:nvSpPr>
        <p:spPr>
          <a:xfrm>
            <a:off x="1909763" y="1484312"/>
            <a:ext cx="7234237" cy="1"/>
          </a:xfrm>
          <a:prstGeom prst="line">
            <a:avLst/>
          </a:prstGeom>
          <a:ln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843035" y="6597650"/>
            <a:ext cx="245404" cy="226986"/>
          </a:xfrm>
          <a:prstGeom prst="rect">
            <a:avLst/>
          </a:prstGeom>
        </p:spPr>
        <p:txBody>
          <a:bodyPr anchor="t">
            <a:spAutoFit/>
          </a:bodyPr>
          <a:lstStyle>
            <a:lvl1pPr algn="r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74" name="大標題文字"/>
          <p:cNvSpPr txBox="1">
            <a:spLocks noGrp="1"/>
          </p:cNvSpPr>
          <p:nvPr>
            <p:ph type="title"/>
          </p:nvPr>
        </p:nvSpPr>
        <p:spPr>
          <a:xfrm>
            <a:off x="7180263" y="765175"/>
            <a:ext cx="1733551" cy="568801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75" name="內文層級一…"/>
          <p:cNvSpPr txBox="1">
            <a:spLocks noGrp="1"/>
          </p:cNvSpPr>
          <p:nvPr>
            <p:ph type="body" idx="1"/>
          </p:nvPr>
        </p:nvSpPr>
        <p:spPr>
          <a:xfrm>
            <a:off x="1979613" y="765175"/>
            <a:ext cx="5048251" cy="5688013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SzTx/>
              <a:buNone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3771" indent="-326571">
              <a:buClrTx/>
              <a:buSzPct val="100000"/>
              <a:buChar char="–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buClrTx/>
              <a:buSzPct val="100000"/>
              <a:buChar char="•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37360" indent="-365760">
              <a:buClrTx/>
              <a:buSzPct val="100000"/>
              <a:buChar char="–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94560" indent="-365760">
              <a:buClrTx/>
              <a:buSzPct val="100000"/>
              <a:buChar char="»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圖表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Line 7"/>
          <p:cNvSpPr/>
          <p:nvPr/>
        </p:nvSpPr>
        <p:spPr>
          <a:xfrm>
            <a:off x="1909763" y="1484312"/>
            <a:ext cx="7234237" cy="1"/>
          </a:xfrm>
          <a:prstGeom prst="line">
            <a:avLst/>
          </a:prstGeom>
          <a:ln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843035" y="6597650"/>
            <a:ext cx="245404" cy="226986"/>
          </a:xfrm>
          <a:prstGeom prst="rect">
            <a:avLst/>
          </a:prstGeom>
        </p:spPr>
        <p:txBody>
          <a:bodyPr anchor="t">
            <a:spAutoFit/>
          </a:bodyPr>
          <a:lstStyle>
            <a:lvl1pPr algn="r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84" name="大標題文字"/>
          <p:cNvSpPr txBox="1">
            <a:spLocks noGrp="1"/>
          </p:cNvSpPr>
          <p:nvPr>
            <p:ph type="title"/>
          </p:nvPr>
        </p:nvSpPr>
        <p:spPr>
          <a:xfrm>
            <a:off x="1979613" y="765175"/>
            <a:ext cx="6934201" cy="7921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表格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Line 7"/>
          <p:cNvSpPr/>
          <p:nvPr/>
        </p:nvSpPr>
        <p:spPr>
          <a:xfrm>
            <a:off x="1909763" y="1484312"/>
            <a:ext cx="7234237" cy="1"/>
          </a:xfrm>
          <a:prstGeom prst="line">
            <a:avLst/>
          </a:prstGeom>
          <a:ln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843035" y="6597650"/>
            <a:ext cx="245404" cy="226986"/>
          </a:xfrm>
          <a:prstGeom prst="rect">
            <a:avLst/>
          </a:prstGeom>
        </p:spPr>
        <p:txBody>
          <a:bodyPr anchor="t">
            <a:spAutoFit/>
          </a:bodyPr>
          <a:lstStyle>
            <a:lvl1pPr algn="r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93" name="大標題文字"/>
          <p:cNvSpPr txBox="1">
            <a:spLocks noGrp="1"/>
          </p:cNvSpPr>
          <p:nvPr>
            <p:ph type="title"/>
          </p:nvPr>
        </p:nvSpPr>
        <p:spPr>
          <a:xfrm>
            <a:off x="1979613" y="765175"/>
            <a:ext cx="6934201" cy="7921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物件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Line 7"/>
          <p:cNvSpPr/>
          <p:nvPr/>
        </p:nvSpPr>
        <p:spPr>
          <a:xfrm>
            <a:off x="1909763" y="1484312"/>
            <a:ext cx="7234237" cy="1"/>
          </a:xfrm>
          <a:prstGeom prst="line">
            <a:avLst/>
          </a:prstGeom>
          <a:ln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843035" y="6597650"/>
            <a:ext cx="245404" cy="226986"/>
          </a:xfrm>
          <a:prstGeom prst="rect">
            <a:avLst/>
          </a:prstGeom>
        </p:spPr>
        <p:txBody>
          <a:bodyPr anchor="t">
            <a:spAutoFit/>
          </a:bodyPr>
          <a:lstStyle>
            <a:lvl1pPr algn="r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02" name="大標題文字"/>
          <p:cNvSpPr txBox="1">
            <a:spLocks noGrp="1"/>
          </p:cNvSpPr>
          <p:nvPr>
            <p:ph type="title"/>
          </p:nvPr>
        </p:nvSpPr>
        <p:spPr>
          <a:xfrm>
            <a:off x="1979613" y="765175"/>
            <a:ext cx="6934201" cy="7921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0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979613" y="1600200"/>
            <a:ext cx="3276601" cy="4852988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SzTx/>
              <a:buNone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3771" indent="-326571">
              <a:buClrTx/>
              <a:buSzPct val="100000"/>
              <a:buChar char="–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buClrTx/>
              <a:buSzPct val="100000"/>
              <a:buChar char="•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37360" indent="-365760">
              <a:buClrTx/>
              <a:buSzPct val="100000"/>
              <a:buChar char="–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94560" indent="-365760">
              <a:buClrTx/>
              <a:buSzPct val="100000"/>
              <a:buChar char="»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bg>
      <p:bgPr>
        <a:solidFill>
          <a:srgbClr val="4F27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11" name="矩形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rgbClr val="FEB8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12" name="矩形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rgbClr val="3891A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13" name="大標題文字"/>
          <p:cNvSpPr txBox="1">
            <a:spLocks noGrp="1"/>
          </p:cNvSpPr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E7DE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1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263850" y="271780"/>
            <a:ext cx="312500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7DE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橫向無底標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矩形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36" name="矩形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rgbClr val="FEB8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37" name="矩形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rgbClr val="3891A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3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3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450" y="1247139"/>
            <a:ext cx="312500" cy="2946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40" name="內文層級一…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1" cy="5069160"/>
          </a:xfrm>
          <a:prstGeom prst="rect">
            <a:avLst/>
          </a:prstGeom>
        </p:spPr>
        <p:txBody>
          <a:bodyPr/>
          <a:lstStyle>
            <a:lvl1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區段標題">
    <p:bg>
      <p:bgPr>
        <a:blipFill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743200"/>
            <a:ext cx="7123114" cy="16732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800"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365760">
              <a:buClrTx/>
              <a:buSzTx/>
              <a:buNone/>
              <a:defRPr sz="2800"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685800">
              <a:buClrTx/>
              <a:buSzTx/>
              <a:buNone/>
              <a:defRPr sz="2800"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143000">
              <a:buClrTx/>
              <a:buSzTx/>
              <a:buNone/>
              <a:defRPr sz="2800"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600200">
              <a:buClrTx/>
              <a:buSzTx/>
              <a:buNone/>
              <a:defRPr sz="2800"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48" name="矩形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49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FEB8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50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3891A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51" name="大標題文字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5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17036" y="1879918"/>
            <a:ext cx="461328" cy="44704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矩形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60" name="矩形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rgbClr val="FEB8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61" name="矩形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rgbClr val="3891A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62" name="大標題文字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6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09600" y="1589567"/>
            <a:ext cx="3886200" cy="4572001"/>
          </a:xfrm>
          <a:prstGeom prst="rect">
            <a:avLst/>
          </a:prstGeom>
        </p:spPr>
        <p:txBody>
          <a:bodyPr/>
          <a:lstStyle>
            <a:lvl1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450" y="1247139"/>
            <a:ext cx="312500" cy="2946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矩形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" name="矩形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" name="大標題文字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64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09600" y="1589567"/>
            <a:ext cx="3886200" cy="4572001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/>
                <a:ea typeface="Tw Cen MT"/>
                <a:cs typeface="Tw Cen MT"/>
                <a:sym typeface="Tw Cen MT"/>
              </a:defRPr>
            </a:lvl1pPr>
            <a:lvl2pPr>
              <a:defRPr>
                <a:latin typeface="Tw Cen MT"/>
                <a:ea typeface="Tw Cen MT"/>
                <a:cs typeface="Tw Cen MT"/>
                <a:sym typeface="Tw Cen MT"/>
              </a:defRPr>
            </a:lvl2pPr>
            <a:lvl3pPr>
              <a:defRPr>
                <a:latin typeface="Tw Cen MT"/>
                <a:ea typeface="Tw Cen MT"/>
                <a:cs typeface="Tw Cen MT"/>
                <a:sym typeface="Tw Cen MT"/>
              </a:defRPr>
            </a:lvl3pPr>
            <a:lvl4pPr>
              <a:defRPr>
                <a:latin typeface="Tw Cen MT"/>
                <a:ea typeface="Tw Cen MT"/>
                <a:cs typeface="Tw Cen MT"/>
                <a:sym typeface="Tw Cen MT"/>
              </a:defRPr>
            </a:lvl4pPr>
            <a:lvl5pPr>
              <a:defRPr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矩形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72" name="矩形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rgbClr val="FEB8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73" name="矩形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rgbClr val="3891A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74" name="大標題文字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75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>
            <a:lvl1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7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450" y="1247139"/>
            <a:ext cx="312500" cy="2946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77" name="文字版面配置區 15"/>
          <p:cNvSpPr>
            <a:spLocks noGrp="1"/>
          </p:cNvSpPr>
          <p:nvPr>
            <p:ph type="body" sz="quarter" idx="13"/>
          </p:nvPr>
        </p:nvSpPr>
        <p:spPr>
          <a:xfrm>
            <a:off x="609600" y="1752599"/>
            <a:ext cx="3886200" cy="640082"/>
          </a:xfrm>
          <a:prstGeom prst="rect">
            <a:avLst/>
          </a:prstGeom>
          <a:solidFill>
            <a:srgbClr val="FEB80A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78" name="文字版面配置區 14"/>
          <p:cNvSpPr>
            <a:spLocks noGrp="1"/>
          </p:cNvSpPr>
          <p:nvPr>
            <p:ph type="body" sz="quarter" idx="14"/>
          </p:nvPr>
        </p:nvSpPr>
        <p:spPr>
          <a:xfrm>
            <a:off x="4800600" y="1752599"/>
            <a:ext cx="3886200" cy="640082"/>
          </a:xfrm>
          <a:prstGeom prst="rect">
            <a:avLst/>
          </a:prstGeom>
          <a:solidFill>
            <a:srgbClr val="84AA33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矩形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86" name="矩形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rgbClr val="FEB8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87" name="矩形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rgbClr val="3891A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88" name="大標題文字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8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450" y="1247139"/>
            <a:ext cx="312500" cy="2946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390" name="圖片 3" descr="圖片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13510" y="6397571"/>
            <a:ext cx="1777199" cy="460429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投影片編號版面配置區 3"/>
          <p:cNvSpPr txBox="1"/>
          <p:nvPr/>
        </p:nvSpPr>
        <p:spPr>
          <a:xfrm>
            <a:off x="1979711" y="6477000"/>
            <a:ext cx="533401" cy="3810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pPr algn="ctr">
              <a:defRPr sz="1400" b="1"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矩形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99" name="矩形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rgbClr val="FEB8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00" name="矩形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rgbClr val="3891A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01" name="大標題文字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0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450" y="1247139"/>
            <a:ext cx="312500" cy="2946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矩形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25" name="矩形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rgbClr val="FEB8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26" name="矩形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rgbClr val="3891A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27" name="大標題文字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450" y="1247139"/>
            <a:ext cx="312500" cy="2946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42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rgbClr val="FEB80A"/>
          </a:solidFill>
          <a:ln w="50800" cap="sq">
            <a:solidFill>
              <a:srgbClr val="FEB80A"/>
            </a:solidFill>
            <a:miter lim="800000"/>
          </a:ln>
        </p:spPr>
        <p:txBody>
          <a:bodyPr lIns="91439" tIns="91439" rIns="91439" bIns="91439"/>
          <a:lstStyle>
            <a:lvl1pPr marL="0" indent="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36576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6858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1430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6002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bg>
      <p:bgPr>
        <a:blipFill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>
                <a:latin typeface="+mn-lt"/>
                <a:ea typeface="+mn-ea"/>
                <a:cs typeface="+mn-cs"/>
                <a:sym typeface="Calibri"/>
              </a:defRPr>
            </a:lvl1pPr>
            <a:lvl2pPr marL="0" indent="365760">
              <a:buClrTx/>
              <a:buSzTx/>
              <a:buNone/>
              <a:defRPr sz="1700">
                <a:latin typeface="+mn-lt"/>
                <a:ea typeface="+mn-ea"/>
                <a:cs typeface="+mn-cs"/>
                <a:sym typeface="Calibri"/>
              </a:defRPr>
            </a:lvl2pPr>
            <a:lvl3pPr marL="0" indent="685800">
              <a:buClrTx/>
              <a:buSzTx/>
              <a:buNone/>
              <a:defRPr sz="1700">
                <a:latin typeface="+mn-lt"/>
                <a:ea typeface="+mn-ea"/>
                <a:cs typeface="+mn-cs"/>
                <a:sym typeface="Calibri"/>
              </a:defRPr>
            </a:lvl3pPr>
            <a:lvl4pPr marL="0" indent="1143000">
              <a:buClrTx/>
              <a:buSzTx/>
              <a:buNone/>
              <a:defRPr sz="1700">
                <a:latin typeface="+mn-lt"/>
                <a:ea typeface="+mn-ea"/>
                <a:cs typeface="+mn-cs"/>
                <a:sym typeface="Calibri"/>
              </a:defRPr>
            </a:lvl4pPr>
            <a:lvl5pPr marL="0" indent="1600200">
              <a:buClrTx/>
              <a:buSzTx/>
              <a:buNone/>
              <a:defRPr sz="17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37" name="矩形 7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38" name="矩形 8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rgbClr val="FEB8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39" name="矩形 9"/>
          <p:cNvSpPr/>
          <p:nvPr/>
        </p:nvSpPr>
        <p:spPr>
          <a:xfrm>
            <a:off x="1545335" y="4654296"/>
            <a:ext cx="7598666" cy="713233"/>
          </a:xfrm>
          <a:prstGeom prst="rect">
            <a:avLst/>
          </a:prstGeom>
          <a:solidFill>
            <a:srgbClr val="3891A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40" name="大標題文字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41" name="矩形 10"/>
          <p:cNvSpPr/>
          <p:nvPr/>
        </p:nvSpPr>
        <p:spPr>
          <a:xfrm>
            <a:off x="1447799" y="0"/>
            <a:ext cx="100586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4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63470" y="4750117"/>
            <a:ext cx="520860" cy="49784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443" name="圖片版面配置區 2"/>
          <p:cNvSpPr>
            <a:spLocks noGrp="1"/>
          </p:cNvSpPr>
          <p:nvPr>
            <p:ph type="pic" idx="13"/>
          </p:nvPr>
        </p:nvSpPr>
        <p:spPr>
          <a:xfrm>
            <a:off x="1560575" y="0"/>
            <a:ext cx="7583425" cy="45689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大標題文字"/>
          <p:cNvSpPr txBox="1">
            <a:spLocks noGrp="1"/>
          </p:cNvSpPr>
          <p:nvPr>
            <p:ph type="title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63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>
            <a:lvl1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64" name="矩形 6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65" name="矩形 7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rgbClr val="3891A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66" name="矩形 8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rgbClr val="FEB8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67" name="幻燈片編號"/>
          <p:cNvSpPr txBox="1">
            <a:spLocks noGrp="1"/>
          </p:cNvSpPr>
          <p:nvPr>
            <p:ph type="sldNum" sz="quarter" idx="2"/>
          </p:nvPr>
        </p:nvSpPr>
        <p:spPr>
          <a:xfrm rot="5400000">
            <a:off x="6100088" y="119379"/>
            <a:ext cx="312500" cy="2946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1064-D231-4CFB-8D99-D0912F69305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6D71-DF1D-4EF5-BC4B-0C379897756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449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1064-D231-4CFB-8D99-D0912F69305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6D71-DF1D-4EF5-BC4B-0C379897756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2320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1064-D231-4CFB-8D99-D0912F69305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6D71-DF1D-4EF5-BC4B-0C379897756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6942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1064-D231-4CFB-8D99-D0912F69305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6D71-DF1D-4EF5-BC4B-0C379897756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74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矩形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" name="矩形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" name="大標題文字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76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/>
                <a:ea typeface="Tw Cen MT"/>
                <a:cs typeface="Tw Cen MT"/>
                <a:sym typeface="Tw Cen MT"/>
              </a:defRPr>
            </a:lvl1pPr>
            <a:lvl2pPr>
              <a:defRPr>
                <a:latin typeface="Tw Cen MT"/>
                <a:ea typeface="Tw Cen MT"/>
                <a:cs typeface="Tw Cen MT"/>
                <a:sym typeface="Tw Cen MT"/>
              </a:defRPr>
            </a:lvl2pPr>
            <a:lvl3pPr>
              <a:defRPr>
                <a:latin typeface="Tw Cen MT"/>
                <a:ea typeface="Tw Cen MT"/>
                <a:cs typeface="Tw Cen MT"/>
                <a:sym typeface="Tw Cen MT"/>
              </a:defRPr>
            </a:lvl3pPr>
            <a:lvl4pPr>
              <a:defRPr>
                <a:latin typeface="Tw Cen MT"/>
                <a:ea typeface="Tw Cen MT"/>
                <a:cs typeface="Tw Cen MT"/>
                <a:sym typeface="Tw Cen MT"/>
              </a:defRPr>
            </a:lvl4pPr>
            <a:lvl5pPr>
              <a:defRPr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78" name="文字版面配置區 15"/>
          <p:cNvSpPr>
            <a:spLocks noGrp="1"/>
          </p:cNvSpPr>
          <p:nvPr>
            <p:ph type="body" sz="quarter" idx="13"/>
          </p:nvPr>
        </p:nvSpPr>
        <p:spPr>
          <a:xfrm>
            <a:off x="609600" y="1752599"/>
            <a:ext cx="3886200" cy="64008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79" name="文字版面配置區 14"/>
          <p:cNvSpPr>
            <a:spLocks noGrp="1"/>
          </p:cNvSpPr>
          <p:nvPr>
            <p:ph type="body" sz="quarter" idx="14"/>
          </p:nvPr>
        </p:nvSpPr>
        <p:spPr>
          <a:xfrm>
            <a:off x="4800600" y="1752599"/>
            <a:ext cx="3886200" cy="640082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1064-D231-4CFB-8D99-D0912F69305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6D71-DF1D-4EF5-BC4B-0C379897756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788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1064-D231-4CFB-8D99-D0912F69305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6D71-DF1D-4EF5-BC4B-0C379897756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1292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1064-D231-4CFB-8D99-D0912F69305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6D71-DF1D-4EF5-BC4B-0C379897756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1268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1064-D231-4CFB-8D99-D0912F69305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6D71-DF1D-4EF5-BC4B-0C379897756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2668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1064-D231-4CFB-8D99-D0912F69305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6D71-DF1D-4EF5-BC4B-0C379897756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2977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1064-D231-4CFB-8D99-D0912F69305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6D71-DF1D-4EF5-BC4B-0C379897756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47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1064-D231-4CFB-8D99-D0912F69305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6D71-DF1D-4EF5-BC4B-0C379897756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1613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bg>
      <p:bgPr>
        <a:solidFill>
          <a:srgbClr val="4114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" name="矩形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7" name="矩形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" name="大標題文字"/>
          <p:cNvSpPr txBox="1">
            <a:spLocks noGrp="1"/>
          </p:cNvSpPr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>
                <a:solidFill>
                  <a:srgbClr val="FFE6E6"/>
                </a:solidFill>
                <a:latin typeface="Calibri" panose="020F0502020204030204" pitchFamily="34" charset="0"/>
                <a:ea typeface="Adobe 繁黑體 Std B" pitchFamily="34" charset="-120"/>
                <a:cs typeface="Tw Cen MT"/>
                <a:sym typeface="Tw Cen M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r>
              <a:rPr dirty="0" err="1"/>
              <a:t>內文層級一</a:t>
            </a:r>
            <a:endParaRPr dirty="0"/>
          </a:p>
          <a:p>
            <a:pPr lvl="1"/>
            <a:r>
              <a:rPr dirty="0" err="1"/>
              <a:t>內文層級二</a:t>
            </a:r>
            <a:endParaRPr dirty="0"/>
          </a:p>
          <a:p>
            <a:pPr lvl="2"/>
            <a:r>
              <a:rPr dirty="0" err="1"/>
              <a:t>內文層級三</a:t>
            </a:r>
            <a:endParaRPr dirty="0"/>
          </a:p>
          <a:p>
            <a:pPr lvl="3"/>
            <a:r>
              <a:rPr dirty="0" err="1"/>
              <a:t>內文層級四</a:t>
            </a:r>
            <a:endParaRPr dirty="0"/>
          </a:p>
          <a:p>
            <a:pPr lvl="4"/>
            <a:r>
              <a:rPr dirty="0" err="1"/>
              <a:t>內文層級五</a:t>
            </a:r>
            <a:endParaRPr dirty="0"/>
          </a:p>
        </p:txBody>
      </p:sp>
      <p:sp>
        <p:nvSpPr>
          <p:cNvPr id="2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273660" y="278129"/>
            <a:ext cx="29288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E6E6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379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9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992466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b_標題及物件_無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" name="矩形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8" name="矩形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41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4239744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bg>
      <p:bgPr>
        <a:blipFill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>
                <a:latin typeface="Tw Cen MT"/>
                <a:ea typeface="Tw Cen MT"/>
                <a:cs typeface="Tw Cen MT"/>
                <a:sym typeface="Tw Cen MT"/>
              </a:defRPr>
            </a:lvl1pPr>
            <a:lvl2pPr marL="0" indent="365760">
              <a:buClrTx/>
              <a:buSzTx/>
              <a:buNone/>
              <a:defRPr sz="1700">
                <a:latin typeface="Tw Cen MT"/>
                <a:ea typeface="Tw Cen MT"/>
                <a:cs typeface="Tw Cen MT"/>
                <a:sym typeface="Tw Cen MT"/>
              </a:defRPr>
            </a:lvl2pPr>
            <a:lvl3pPr marL="0" indent="685800">
              <a:buClrTx/>
              <a:buSzTx/>
              <a:buNone/>
              <a:defRPr sz="1700">
                <a:latin typeface="Tw Cen MT"/>
                <a:ea typeface="Tw Cen MT"/>
                <a:cs typeface="Tw Cen MT"/>
                <a:sym typeface="Tw Cen MT"/>
              </a:defRPr>
            </a:lvl3pPr>
            <a:lvl4pPr marL="0" indent="1143000">
              <a:buClrTx/>
              <a:buSzTx/>
              <a:buNone/>
              <a:defRPr sz="1700">
                <a:latin typeface="Tw Cen MT"/>
                <a:ea typeface="Tw Cen MT"/>
                <a:cs typeface="Tw Cen MT"/>
                <a:sym typeface="Tw Cen MT"/>
              </a:defRPr>
            </a:lvl4pPr>
            <a:lvl5pPr marL="0" indent="1600200">
              <a:buClrTx/>
              <a:buSzTx/>
              <a:buNone/>
              <a:defRPr sz="1700"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矩形 7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矩形 8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矩形 9"/>
          <p:cNvSpPr/>
          <p:nvPr/>
        </p:nvSpPr>
        <p:spPr>
          <a:xfrm>
            <a:off x="1545335" y="4654296"/>
            <a:ext cx="7598666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大標題文字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9" name="矩形 10"/>
          <p:cNvSpPr/>
          <p:nvPr/>
        </p:nvSpPr>
        <p:spPr>
          <a:xfrm>
            <a:off x="1447799" y="0"/>
            <a:ext cx="100586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83091" y="4756467"/>
            <a:ext cx="481618" cy="4851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31" name="圖片版面配置區 2"/>
          <p:cNvSpPr>
            <a:spLocks noGrp="1"/>
          </p:cNvSpPr>
          <p:nvPr>
            <p:ph type="pic" idx="13"/>
          </p:nvPr>
        </p:nvSpPr>
        <p:spPr>
          <a:xfrm>
            <a:off x="1560575" y="0"/>
            <a:ext cx="7583425" cy="45689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區段標題">
    <p:bg>
      <p:bgPr>
        <a:blipFill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743200"/>
            <a:ext cx="7123114" cy="16732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800">
                <a:solidFill>
                  <a:srgbClr val="411401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  <a:lvl2pPr marL="0" indent="365760">
              <a:buClrTx/>
              <a:buSzTx/>
              <a:buNone/>
              <a:defRPr sz="2800">
                <a:solidFill>
                  <a:srgbClr val="411401"/>
                </a:solidFill>
                <a:latin typeface="Tw Cen MT"/>
                <a:ea typeface="Tw Cen MT"/>
                <a:cs typeface="Tw Cen MT"/>
                <a:sym typeface="Tw Cen MT"/>
              </a:defRPr>
            </a:lvl2pPr>
            <a:lvl3pPr marL="0" indent="685800">
              <a:buClrTx/>
              <a:buSzTx/>
              <a:buNone/>
              <a:defRPr sz="2800">
                <a:solidFill>
                  <a:srgbClr val="411401"/>
                </a:solidFill>
                <a:latin typeface="Tw Cen MT"/>
                <a:ea typeface="Tw Cen MT"/>
                <a:cs typeface="Tw Cen MT"/>
                <a:sym typeface="Tw Cen MT"/>
              </a:defRPr>
            </a:lvl3pPr>
            <a:lvl4pPr marL="0" indent="1143000">
              <a:buClrTx/>
              <a:buSzTx/>
              <a:buNone/>
              <a:defRPr sz="2800">
                <a:solidFill>
                  <a:srgbClr val="411401"/>
                </a:solidFill>
                <a:latin typeface="Tw Cen MT"/>
                <a:ea typeface="Tw Cen MT"/>
                <a:cs typeface="Tw Cen MT"/>
                <a:sym typeface="Tw Cen MT"/>
              </a:defRPr>
            </a:lvl4pPr>
            <a:lvl5pPr marL="0" indent="1600200">
              <a:buClrTx/>
              <a:buSzTx/>
              <a:buNone/>
              <a:defRPr sz="2800">
                <a:solidFill>
                  <a:srgbClr val="411401"/>
                </a:solidFill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矩形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0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1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" name="大標題文字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FFFFFF"/>
                </a:solidFill>
                <a:latin typeface="Calibri" panose="020F0502020204030204" pitchFamily="34" charset="0"/>
                <a:ea typeface="Adobe 繁黑體 Std B" pitchFamily="34" charset="-120"/>
                <a:cs typeface="Tw Cen MT"/>
                <a:sym typeface="Tw Cen MT"/>
              </a:defRPr>
            </a:lvl1pPr>
          </a:lstStyle>
          <a:p>
            <a:r>
              <a:rPr dirty="0" err="1"/>
              <a:t>大標題文字</a:t>
            </a:r>
            <a:endParaRPr dirty="0"/>
          </a:p>
        </p:txBody>
      </p:sp>
      <p:sp>
        <p:nvSpPr>
          <p:cNvPr id="5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33853" y="1886268"/>
            <a:ext cx="427694" cy="43434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9141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1" name="矩形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2" name="矩形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" name="大標題文字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64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09600" y="1589567"/>
            <a:ext cx="3886200" cy="4572001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/>
                <a:ea typeface="Tw Cen MT"/>
                <a:cs typeface="Tw Cen MT"/>
                <a:sym typeface="Tw Cen MT"/>
              </a:defRPr>
            </a:lvl1pPr>
            <a:lvl2pPr>
              <a:defRPr>
                <a:latin typeface="Tw Cen MT"/>
                <a:ea typeface="Tw Cen MT"/>
                <a:cs typeface="Tw Cen MT"/>
                <a:sym typeface="Tw Cen MT"/>
              </a:defRPr>
            </a:lvl2pPr>
            <a:lvl3pPr>
              <a:defRPr>
                <a:latin typeface="Tw Cen MT"/>
                <a:ea typeface="Tw Cen MT"/>
                <a:cs typeface="Tw Cen MT"/>
                <a:sym typeface="Tw Cen MT"/>
              </a:defRPr>
            </a:lvl3pPr>
            <a:lvl4pPr>
              <a:defRPr>
                <a:latin typeface="Tw Cen MT"/>
                <a:ea typeface="Tw Cen MT"/>
                <a:cs typeface="Tw Cen MT"/>
                <a:sym typeface="Tw Cen MT"/>
              </a:defRPr>
            </a:lvl4pPr>
            <a:lvl5pPr>
              <a:defRPr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225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3" name="矩形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4" name="矩形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5" name="大標題文字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76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/>
                <a:ea typeface="Tw Cen MT"/>
                <a:cs typeface="Tw Cen MT"/>
                <a:sym typeface="Tw Cen MT"/>
              </a:defRPr>
            </a:lvl1pPr>
            <a:lvl2pPr>
              <a:defRPr>
                <a:latin typeface="Tw Cen MT"/>
                <a:ea typeface="Tw Cen MT"/>
                <a:cs typeface="Tw Cen MT"/>
                <a:sym typeface="Tw Cen MT"/>
              </a:defRPr>
            </a:lvl2pPr>
            <a:lvl3pPr>
              <a:defRPr>
                <a:latin typeface="Tw Cen MT"/>
                <a:ea typeface="Tw Cen MT"/>
                <a:cs typeface="Tw Cen MT"/>
                <a:sym typeface="Tw Cen MT"/>
              </a:defRPr>
            </a:lvl3pPr>
            <a:lvl4pPr>
              <a:defRPr>
                <a:latin typeface="Tw Cen MT"/>
                <a:ea typeface="Tw Cen MT"/>
                <a:cs typeface="Tw Cen MT"/>
                <a:sym typeface="Tw Cen MT"/>
              </a:defRPr>
            </a:lvl4pPr>
            <a:lvl5pPr>
              <a:defRPr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78" name="文字版面配置區 15"/>
          <p:cNvSpPr>
            <a:spLocks noGrp="1"/>
          </p:cNvSpPr>
          <p:nvPr>
            <p:ph type="body" sz="quarter" idx="13"/>
          </p:nvPr>
        </p:nvSpPr>
        <p:spPr>
          <a:xfrm>
            <a:off x="609600" y="1752599"/>
            <a:ext cx="3886200" cy="64008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79" name="文字版面配置區 14"/>
          <p:cNvSpPr>
            <a:spLocks noGrp="1"/>
          </p:cNvSpPr>
          <p:nvPr>
            <p:ph type="body" sz="quarter" idx="14"/>
          </p:nvPr>
        </p:nvSpPr>
        <p:spPr>
          <a:xfrm>
            <a:off x="4800600" y="1752599"/>
            <a:ext cx="3886200" cy="640082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058579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099972" y="6526529"/>
            <a:ext cx="29288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11401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98" name="圖片 6" descr="圖片 6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7018" y="6309319"/>
            <a:ext cx="2035606" cy="54868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683128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0447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3" name="矩形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4" name="矩形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5" name="大標題文字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1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miter lim="800000"/>
          </a:ln>
        </p:spPr>
        <p:txBody>
          <a:bodyPr lIns="91439" tIns="91439" rIns="91439" bIns="91439"/>
          <a:lstStyle>
            <a:lvl1pPr marL="0" indent="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  <a:lvl2pPr marL="0" indent="36576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2pPr>
            <a:lvl3pPr marL="0" indent="6858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3pPr>
            <a:lvl4pPr marL="0" indent="11430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4pPr>
            <a:lvl5pPr marL="0" indent="16002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3420584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bg>
      <p:bgPr>
        <a:blipFill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>
                <a:latin typeface="Tw Cen MT"/>
                <a:ea typeface="Tw Cen MT"/>
                <a:cs typeface="Tw Cen MT"/>
                <a:sym typeface="Tw Cen MT"/>
              </a:defRPr>
            </a:lvl1pPr>
            <a:lvl2pPr marL="0" indent="365760">
              <a:buClrTx/>
              <a:buSzTx/>
              <a:buNone/>
              <a:defRPr sz="1700">
                <a:latin typeface="Tw Cen MT"/>
                <a:ea typeface="Tw Cen MT"/>
                <a:cs typeface="Tw Cen MT"/>
                <a:sym typeface="Tw Cen MT"/>
              </a:defRPr>
            </a:lvl2pPr>
            <a:lvl3pPr marL="0" indent="685800">
              <a:buClrTx/>
              <a:buSzTx/>
              <a:buNone/>
              <a:defRPr sz="1700">
                <a:latin typeface="Tw Cen MT"/>
                <a:ea typeface="Tw Cen MT"/>
                <a:cs typeface="Tw Cen MT"/>
                <a:sym typeface="Tw Cen MT"/>
              </a:defRPr>
            </a:lvl3pPr>
            <a:lvl4pPr marL="0" indent="1143000">
              <a:buClrTx/>
              <a:buSzTx/>
              <a:buNone/>
              <a:defRPr sz="1700">
                <a:latin typeface="Tw Cen MT"/>
                <a:ea typeface="Tw Cen MT"/>
                <a:cs typeface="Tw Cen MT"/>
                <a:sym typeface="Tw Cen MT"/>
              </a:defRPr>
            </a:lvl4pPr>
            <a:lvl5pPr marL="0" indent="1600200">
              <a:buClrTx/>
              <a:buSzTx/>
              <a:buNone/>
              <a:defRPr sz="1700"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矩形 7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6" name="矩形 8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7" name="矩形 9"/>
          <p:cNvSpPr/>
          <p:nvPr/>
        </p:nvSpPr>
        <p:spPr>
          <a:xfrm>
            <a:off x="1545335" y="4654296"/>
            <a:ext cx="7598666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8" name="大標題文字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9" name="矩形 10"/>
          <p:cNvSpPr/>
          <p:nvPr/>
        </p:nvSpPr>
        <p:spPr>
          <a:xfrm>
            <a:off x="1447799" y="0"/>
            <a:ext cx="100586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3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83091" y="4756467"/>
            <a:ext cx="481618" cy="4851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31" name="圖片版面配置區 2"/>
          <p:cNvSpPr>
            <a:spLocks noGrp="1"/>
          </p:cNvSpPr>
          <p:nvPr>
            <p:ph type="pic" idx="13"/>
          </p:nvPr>
        </p:nvSpPr>
        <p:spPr>
          <a:xfrm>
            <a:off x="1560575" y="0"/>
            <a:ext cx="7583425" cy="45689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9670984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大標題文字"/>
          <p:cNvSpPr txBox="1">
            <a:spLocks noGrp="1"/>
          </p:cNvSpPr>
          <p:nvPr>
            <p:ph type="title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51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/>
                <a:ea typeface="Tw Cen MT"/>
                <a:cs typeface="Tw Cen MT"/>
                <a:sym typeface="Tw Cen MT"/>
              </a:defRPr>
            </a:lvl1pPr>
            <a:lvl2pPr>
              <a:defRPr>
                <a:latin typeface="Tw Cen MT"/>
                <a:ea typeface="Tw Cen MT"/>
                <a:cs typeface="Tw Cen MT"/>
                <a:sym typeface="Tw Cen MT"/>
              </a:defRPr>
            </a:lvl2pPr>
            <a:lvl3pPr>
              <a:defRPr>
                <a:latin typeface="Tw Cen MT"/>
                <a:ea typeface="Tw Cen MT"/>
                <a:cs typeface="Tw Cen MT"/>
                <a:sym typeface="Tw Cen MT"/>
              </a:defRPr>
            </a:lvl3pPr>
            <a:lvl4pPr>
              <a:defRPr>
                <a:latin typeface="Tw Cen MT"/>
                <a:ea typeface="Tw Cen MT"/>
                <a:cs typeface="Tw Cen MT"/>
                <a:sym typeface="Tw Cen MT"/>
              </a:defRPr>
            </a:lvl4pPr>
            <a:lvl5pPr>
              <a:defRPr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2" name="矩形 6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3" name="矩形 7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4" name="矩形 8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5" name="幻燈片編號"/>
          <p:cNvSpPr txBox="1">
            <a:spLocks noGrp="1"/>
          </p:cNvSpPr>
          <p:nvPr>
            <p:ph type="sldNum" sz="quarter" idx="2"/>
          </p:nvPr>
        </p:nvSpPr>
        <p:spPr>
          <a:xfrm rot="5400000">
            <a:off x="6109898" y="125730"/>
            <a:ext cx="292880" cy="2819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8731985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圓角矩形 13"/>
          <p:cNvSpPr/>
          <p:nvPr/>
        </p:nvSpPr>
        <p:spPr>
          <a:xfrm>
            <a:off x="107504" y="44623"/>
            <a:ext cx="8856985" cy="6660001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9D9D9"/>
              </a:gs>
            </a:gsLst>
            <a:lin ang="5400000"/>
          </a:gradFill>
          <a:ln w="3175" cap="rnd">
            <a:solidFill>
              <a:srgbClr val="A2A1A1"/>
            </a:solidFill>
          </a:ln>
          <a:effectLst>
            <a:outerShdw blurRad="76200" dist="50800" dir="5400000" rotWithShape="0">
              <a:srgbClr val="000000">
                <a:alpha val="2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3" name="圓角矩形 10"/>
          <p:cNvSpPr/>
          <p:nvPr/>
        </p:nvSpPr>
        <p:spPr>
          <a:xfrm>
            <a:off x="225630" y="188639"/>
            <a:ext cx="8666851" cy="6408713"/>
          </a:xfrm>
          <a:prstGeom prst="roundRect">
            <a:avLst>
              <a:gd name="adj" fmla="val 2127"/>
            </a:avLst>
          </a:prstGeom>
          <a:gradFill>
            <a:gsLst>
              <a:gs pos="0">
                <a:srgbClr val="FFFFFF"/>
              </a:gs>
              <a:gs pos="55000">
                <a:srgbClr val="E0E0E0"/>
              </a:gs>
              <a:gs pos="100000">
                <a:srgbClr val="9E9E9E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65" name="Rectangle 2"/>
          <p:cNvSpPr/>
          <p:nvPr/>
        </p:nvSpPr>
        <p:spPr>
          <a:xfrm>
            <a:off x="323527" y="260647"/>
            <a:ext cx="8424938" cy="1008114"/>
          </a:xfrm>
          <a:prstGeom prst="rect">
            <a:avLst/>
          </a:prstGeom>
          <a:solidFill>
            <a:schemeClr val="accent3"/>
          </a:solidFill>
          <a:ln w="47625">
            <a:solidFill>
              <a:srgbClr val="FFFFFF"/>
            </a:solidFill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lIns="45719" rIns="45719" anchor="b"/>
          <a:lstStyle/>
          <a:p>
            <a:pPr>
              <a:defRPr sz="4400" b="1">
                <a:solidFill>
                  <a:srgbClr val="FFFFFF"/>
                </a:solidFill>
                <a:effectLst>
                  <a:outerShdw blurRad="50800" dist="22860" dir="5400000" rotWithShape="0">
                    <a:srgbClr val="000000">
                      <a:alpha val="55000"/>
                    </a:srgbClr>
                  </a:outerShdw>
                </a:effectLst>
              </a:defRPr>
            </a:pPr>
            <a:endParaRPr sz="4400" b="1">
              <a:solidFill>
                <a:srgbClr val="FFFFFF"/>
              </a:solidFill>
              <a:effectLst>
                <a:outerShdw blurRad="50800" dist="22860" dir="5400000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100874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投影片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Line 4"/>
          <p:cNvSpPr/>
          <p:nvPr/>
        </p:nvSpPr>
        <p:spPr>
          <a:xfrm>
            <a:off x="2125663" y="3716337"/>
            <a:ext cx="7018337" cy="1"/>
          </a:xfrm>
          <a:prstGeom prst="line">
            <a:avLst/>
          </a:prstGeom>
          <a:ln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" name="大標題文字"/>
          <p:cNvSpPr txBox="1">
            <a:spLocks noGrp="1"/>
          </p:cNvSpPr>
          <p:nvPr>
            <p:ph type="title"/>
          </p:nvPr>
        </p:nvSpPr>
        <p:spPr>
          <a:xfrm>
            <a:off x="2125663" y="2852738"/>
            <a:ext cx="6332538" cy="74771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7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125663" y="3886200"/>
            <a:ext cx="6334126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3771" indent="-326571" algn="ctr">
              <a:buClrTx/>
              <a:buSzPct val="100000"/>
              <a:buChar char="–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 algn="ctr">
              <a:buClrTx/>
              <a:buSzPct val="100000"/>
              <a:buChar char="•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37360" indent="-365760" algn="ctr">
              <a:buClrTx/>
              <a:buSzPct val="100000"/>
              <a:buChar char="–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94560" indent="-365760" algn="ctr">
              <a:buClrTx/>
              <a:buSzPct val="100000"/>
              <a:buChar char="»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818097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大標題文字"/>
          <p:cNvSpPr txBox="1">
            <a:spLocks noGrp="1"/>
          </p:cNvSpPr>
          <p:nvPr>
            <p:ph type="title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51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/>
                <a:ea typeface="Tw Cen MT"/>
                <a:cs typeface="Tw Cen MT"/>
                <a:sym typeface="Tw Cen MT"/>
              </a:defRPr>
            </a:lvl1pPr>
            <a:lvl2pPr>
              <a:defRPr>
                <a:latin typeface="Tw Cen MT"/>
                <a:ea typeface="Tw Cen MT"/>
                <a:cs typeface="Tw Cen MT"/>
                <a:sym typeface="Tw Cen MT"/>
              </a:defRPr>
            </a:lvl2pPr>
            <a:lvl3pPr>
              <a:defRPr>
                <a:latin typeface="Tw Cen MT"/>
                <a:ea typeface="Tw Cen MT"/>
                <a:cs typeface="Tw Cen MT"/>
                <a:sym typeface="Tw Cen MT"/>
              </a:defRPr>
            </a:lvl3pPr>
            <a:lvl4pPr>
              <a:defRPr>
                <a:latin typeface="Tw Cen MT"/>
                <a:ea typeface="Tw Cen MT"/>
                <a:cs typeface="Tw Cen MT"/>
                <a:sym typeface="Tw Cen MT"/>
              </a:defRPr>
            </a:lvl4pPr>
            <a:lvl5pPr>
              <a:defRPr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2" name="矩形 6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矩形 7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矩形 8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幻燈片編號"/>
          <p:cNvSpPr txBox="1">
            <a:spLocks noGrp="1"/>
          </p:cNvSpPr>
          <p:nvPr>
            <p:ph type="sldNum" sz="quarter" idx="2"/>
          </p:nvPr>
        </p:nvSpPr>
        <p:spPr>
          <a:xfrm rot="5400000">
            <a:off x="6109898" y="125730"/>
            <a:ext cx="292880" cy="2819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及物件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ine 7"/>
          <p:cNvSpPr/>
          <p:nvPr/>
        </p:nvSpPr>
        <p:spPr>
          <a:xfrm>
            <a:off x="1909763" y="1484312"/>
            <a:ext cx="7234237" cy="1"/>
          </a:xfrm>
          <a:prstGeom prst="line">
            <a:avLst/>
          </a:prstGeom>
          <a:ln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843035" y="6597650"/>
            <a:ext cx="245404" cy="226986"/>
          </a:xfrm>
          <a:prstGeom prst="rect">
            <a:avLst/>
          </a:prstGeom>
        </p:spPr>
        <p:txBody>
          <a:bodyPr anchor="t">
            <a:spAutoFit/>
          </a:bodyPr>
          <a:lstStyle>
            <a:lvl1pPr algn="r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4" name="大標題文字"/>
          <p:cNvSpPr txBox="1">
            <a:spLocks noGrp="1"/>
          </p:cNvSpPr>
          <p:nvPr>
            <p:ph type="title"/>
          </p:nvPr>
        </p:nvSpPr>
        <p:spPr>
          <a:xfrm>
            <a:off x="1979613" y="765175"/>
            <a:ext cx="6934201" cy="7921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85" name="內文層級一…"/>
          <p:cNvSpPr txBox="1">
            <a:spLocks noGrp="1"/>
          </p:cNvSpPr>
          <p:nvPr>
            <p:ph type="body" idx="1"/>
          </p:nvPr>
        </p:nvSpPr>
        <p:spPr>
          <a:xfrm>
            <a:off x="1979613" y="1600200"/>
            <a:ext cx="6707187" cy="4852988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SzTx/>
              <a:buNone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3771" indent="-326571">
              <a:buClrTx/>
              <a:buSzPct val="100000"/>
              <a:buChar char="–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buClrTx/>
              <a:buSzPct val="100000"/>
              <a:buChar char="•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37360" indent="-365760">
              <a:buClrTx/>
              <a:buSzPct val="100000"/>
              <a:buChar char="–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94560" indent="-365760">
              <a:buClrTx/>
              <a:buSzPct val="100000"/>
              <a:buChar char="»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1905924347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節標題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Line 7"/>
          <p:cNvSpPr/>
          <p:nvPr/>
        </p:nvSpPr>
        <p:spPr>
          <a:xfrm>
            <a:off x="1909763" y="1484312"/>
            <a:ext cx="7234237" cy="1"/>
          </a:xfrm>
          <a:prstGeom prst="line">
            <a:avLst/>
          </a:prstGeom>
          <a:ln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843035" y="6597650"/>
            <a:ext cx="245404" cy="226986"/>
          </a:xfrm>
          <a:prstGeom prst="rect">
            <a:avLst/>
          </a:prstGeom>
        </p:spPr>
        <p:txBody>
          <a:bodyPr anchor="t">
            <a:spAutoFit/>
          </a:bodyPr>
          <a:lstStyle>
            <a:lvl1pPr algn="r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94" name="大標題文字"/>
          <p:cNvSpPr txBox="1">
            <a:spLocks noGrp="1"/>
          </p:cNvSpPr>
          <p:nvPr>
            <p:ph type="title"/>
          </p:nvPr>
        </p:nvSpPr>
        <p:spPr>
          <a:xfrm>
            <a:off x="623887" y="1709738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9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2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None/>
              <a:defRPr sz="24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>
              <a:spcBef>
                <a:spcPts val="500"/>
              </a:spcBef>
              <a:buClrTx/>
              <a:buSzTx/>
              <a:buNone/>
              <a:defRPr sz="24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>
              <a:spcBef>
                <a:spcPts val="500"/>
              </a:spcBef>
              <a:buClrTx/>
              <a:buSzTx/>
              <a:buNone/>
              <a:defRPr sz="24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>
              <a:spcBef>
                <a:spcPts val="500"/>
              </a:spcBef>
              <a:buClrTx/>
              <a:buSzTx/>
              <a:buNone/>
              <a:defRPr sz="24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>
              <a:spcBef>
                <a:spcPts val="500"/>
              </a:spcBef>
              <a:buClrTx/>
              <a:buSzTx/>
              <a:buNone/>
              <a:defRPr sz="24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3915990342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兩項物件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Line 7"/>
          <p:cNvSpPr/>
          <p:nvPr/>
        </p:nvSpPr>
        <p:spPr>
          <a:xfrm>
            <a:off x="1909763" y="1484312"/>
            <a:ext cx="7234237" cy="1"/>
          </a:xfrm>
          <a:prstGeom prst="line">
            <a:avLst/>
          </a:prstGeom>
          <a:ln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843035" y="6597650"/>
            <a:ext cx="245404" cy="226986"/>
          </a:xfrm>
          <a:prstGeom prst="rect">
            <a:avLst/>
          </a:prstGeom>
        </p:spPr>
        <p:txBody>
          <a:bodyPr anchor="t">
            <a:spAutoFit/>
          </a:bodyPr>
          <a:lstStyle>
            <a:lvl1pPr algn="r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04" name="大標題文字"/>
          <p:cNvSpPr txBox="1">
            <a:spLocks noGrp="1"/>
          </p:cNvSpPr>
          <p:nvPr>
            <p:ph type="title"/>
          </p:nvPr>
        </p:nvSpPr>
        <p:spPr>
          <a:xfrm>
            <a:off x="1979613" y="765175"/>
            <a:ext cx="6934201" cy="7921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05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979613" y="1600200"/>
            <a:ext cx="3276601" cy="4852988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SzTx/>
              <a:buNone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3771" indent="-326571">
              <a:buClrTx/>
              <a:buSzPct val="100000"/>
              <a:buChar char="–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buClrTx/>
              <a:buSzPct val="100000"/>
              <a:buChar char="•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37360" indent="-365760">
              <a:buClrTx/>
              <a:buSzPct val="100000"/>
              <a:buChar char="–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94560" indent="-365760">
              <a:buClrTx/>
              <a:buSzPct val="100000"/>
              <a:buChar char="»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2749192397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比對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ine 7"/>
          <p:cNvSpPr/>
          <p:nvPr/>
        </p:nvSpPr>
        <p:spPr>
          <a:xfrm>
            <a:off x="1909763" y="1484312"/>
            <a:ext cx="7234237" cy="1"/>
          </a:xfrm>
          <a:prstGeom prst="line">
            <a:avLst/>
          </a:prstGeom>
          <a:ln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843035" y="6597650"/>
            <a:ext cx="245404" cy="226986"/>
          </a:xfrm>
          <a:prstGeom prst="rect">
            <a:avLst/>
          </a:prstGeom>
        </p:spPr>
        <p:txBody>
          <a:bodyPr anchor="t">
            <a:spAutoFit/>
          </a:bodyPr>
          <a:lstStyle>
            <a:lvl1pPr algn="r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14" name="大標題文字"/>
          <p:cNvSpPr txBox="1">
            <a:spLocks noGrp="1"/>
          </p:cNvSpPr>
          <p:nvPr>
            <p:ph type="title"/>
          </p:nvPr>
        </p:nvSpPr>
        <p:spPr>
          <a:xfrm>
            <a:off x="630237" y="365125"/>
            <a:ext cx="7886701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1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30237" y="1681163"/>
            <a:ext cx="3868739" cy="82391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None/>
              <a:defRPr sz="2400" b="1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>
              <a:spcBef>
                <a:spcPts val="500"/>
              </a:spcBef>
              <a:buClrTx/>
              <a:buSzTx/>
              <a:buNone/>
              <a:defRPr sz="2400" b="1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>
              <a:spcBef>
                <a:spcPts val="500"/>
              </a:spcBef>
              <a:buClrTx/>
              <a:buSzTx/>
              <a:buNone/>
              <a:defRPr sz="2400" b="1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>
              <a:spcBef>
                <a:spcPts val="500"/>
              </a:spcBef>
              <a:buClrTx/>
              <a:buSzTx/>
              <a:buNone/>
              <a:defRPr sz="2400" b="1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>
              <a:spcBef>
                <a:spcPts val="500"/>
              </a:spcBef>
              <a:buClrTx/>
              <a:buSzTx/>
              <a:buNone/>
              <a:defRPr sz="2400" b="1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6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4629150" y="1681163"/>
            <a:ext cx="38877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ClrTx/>
              <a:buSzTx/>
              <a:buNone/>
              <a:defRPr sz="2400" b="1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521310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只有標題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Line 7"/>
          <p:cNvSpPr/>
          <p:nvPr/>
        </p:nvSpPr>
        <p:spPr>
          <a:xfrm>
            <a:off x="1909763" y="1484312"/>
            <a:ext cx="7234237" cy="1"/>
          </a:xfrm>
          <a:prstGeom prst="line">
            <a:avLst/>
          </a:prstGeom>
          <a:ln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843035" y="6597650"/>
            <a:ext cx="245404" cy="226986"/>
          </a:xfrm>
          <a:prstGeom prst="rect">
            <a:avLst/>
          </a:prstGeom>
        </p:spPr>
        <p:txBody>
          <a:bodyPr anchor="t">
            <a:spAutoFit/>
          </a:bodyPr>
          <a:lstStyle>
            <a:lvl1pPr algn="r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25" name="大標題文字"/>
          <p:cNvSpPr txBox="1">
            <a:spLocks noGrp="1"/>
          </p:cNvSpPr>
          <p:nvPr>
            <p:ph type="title"/>
          </p:nvPr>
        </p:nvSpPr>
        <p:spPr>
          <a:xfrm>
            <a:off x="1979613" y="765175"/>
            <a:ext cx="6934201" cy="7921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</p:spTree>
    <p:extLst>
      <p:ext uri="{BB962C8B-B14F-4D97-AF65-F5344CB8AC3E}">
        <p14:creationId xmlns:p14="http://schemas.microsoft.com/office/powerpoint/2010/main" val="1473987108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空白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Line 7"/>
          <p:cNvSpPr/>
          <p:nvPr/>
        </p:nvSpPr>
        <p:spPr>
          <a:xfrm>
            <a:off x="1909763" y="1484312"/>
            <a:ext cx="7234237" cy="1"/>
          </a:xfrm>
          <a:prstGeom prst="line">
            <a:avLst/>
          </a:prstGeom>
          <a:ln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843035" y="6597650"/>
            <a:ext cx="245404" cy="226986"/>
          </a:xfrm>
          <a:prstGeom prst="rect">
            <a:avLst/>
          </a:prstGeom>
        </p:spPr>
        <p:txBody>
          <a:bodyPr anchor="t">
            <a:spAutoFit/>
          </a:bodyPr>
          <a:lstStyle>
            <a:lvl1pPr algn="r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025836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含標題的圖片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Line 7"/>
          <p:cNvSpPr/>
          <p:nvPr/>
        </p:nvSpPr>
        <p:spPr>
          <a:xfrm>
            <a:off x="1909763" y="1484312"/>
            <a:ext cx="7234237" cy="1"/>
          </a:xfrm>
          <a:prstGeom prst="line">
            <a:avLst/>
          </a:prstGeom>
          <a:ln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843035" y="6597650"/>
            <a:ext cx="245404" cy="226986"/>
          </a:xfrm>
          <a:prstGeom prst="rect">
            <a:avLst/>
          </a:prstGeom>
        </p:spPr>
        <p:txBody>
          <a:bodyPr anchor="t">
            <a:spAutoFit/>
          </a:bodyPr>
          <a:lstStyle>
            <a:lvl1pPr algn="r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53" name="大標題文字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6" cy="1600200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54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3887787" y="987425"/>
            <a:ext cx="462915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30237" y="2057400"/>
            <a:ext cx="2949576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None/>
              <a:defRPr sz="16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>
              <a:spcBef>
                <a:spcPts val="300"/>
              </a:spcBef>
              <a:buClrTx/>
              <a:buSzTx/>
              <a:buNone/>
              <a:defRPr sz="16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>
              <a:spcBef>
                <a:spcPts val="300"/>
              </a:spcBef>
              <a:buClrTx/>
              <a:buSzTx/>
              <a:buNone/>
              <a:defRPr sz="16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>
              <a:spcBef>
                <a:spcPts val="300"/>
              </a:spcBef>
              <a:buClrTx/>
              <a:buSzTx/>
              <a:buNone/>
              <a:defRPr sz="16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>
              <a:spcBef>
                <a:spcPts val="300"/>
              </a:spcBef>
              <a:buClrTx/>
              <a:buSzTx/>
              <a:buNone/>
              <a:defRPr sz="16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408033013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直排標題及文字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Line 7"/>
          <p:cNvSpPr/>
          <p:nvPr/>
        </p:nvSpPr>
        <p:spPr>
          <a:xfrm>
            <a:off x="1909763" y="1484312"/>
            <a:ext cx="7234237" cy="1"/>
          </a:xfrm>
          <a:prstGeom prst="line">
            <a:avLst/>
          </a:prstGeom>
          <a:ln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843035" y="6597650"/>
            <a:ext cx="245404" cy="226986"/>
          </a:xfrm>
          <a:prstGeom prst="rect">
            <a:avLst/>
          </a:prstGeom>
        </p:spPr>
        <p:txBody>
          <a:bodyPr anchor="t">
            <a:spAutoFit/>
          </a:bodyPr>
          <a:lstStyle>
            <a:lvl1pPr algn="r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74" name="大標題文字"/>
          <p:cNvSpPr txBox="1">
            <a:spLocks noGrp="1"/>
          </p:cNvSpPr>
          <p:nvPr>
            <p:ph type="title"/>
          </p:nvPr>
        </p:nvSpPr>
        <p:spPr>
          <a:xfrm>
            <a:off x="7180263" y="765175"/>
            <a:ext cx="1733551" cy="568801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75" name="內文層級一…"/>
          <p:cNvSpPr txBox="1">
            <a:spLocks noGrp="1"/>
          </p:cNvSpPr>
          <p:nvPr>
            <p:ph type="body" idx="1"/>
          </p:nvPr>
        </p:nvSpPr>
        <p:spPr>
          <a:xfrm>
            <a:off x="1979613" y="765175"/>
            <a:ext cx="5048251" cy="5688013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SzTx/>
              <a:buNone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3771" indent="-326571">
              <a:buClrTx/>
              <a:buSzPct val="100000"/>
              <a:buChar char="–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buClrTx/>
              <a:buSzPct val="100000"/>
              <a:buChar char="•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37360" indent="-365760">
              <a:buClrTx/>
              <a:buSzPct val="100000"/>
              <a:buChar char="–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94560" indent="-365760">
              <a:buClrTx/>
              <a:buSzPct val="100000"/>
              <a:buChar char="»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374640367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圖表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Line 7"/>
          <p:cNvSpPr/>
          <p:nvPr/>
        </p:nvSpPr>
        <p:spPr>
          <a:xfrm>
            <a:off x="1909763" y="1484312"/>
            <a:ext cx="7234237" cy="1"/>
          </a:xfrm>
          <a:prstGeom prst="line">
            <a:avLst/>
          </a:prstGeom>
          <a:ln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843035" y="6597650"/>
            <a:ext cx="245404" cy="226986"/>
          </a:xfrm>
          <a:prstGeom prst="rect">
            <a:avLst/>
          </a:prstGeom>
        </p:spPr>
        <p:txBody>
          <a:bodyPr anchor="t">
            <a:spAutoFit/>
          </a:bodyPr>
          <a:lstStyle>
            <a:lvl1pPr algn="r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84" name="大標題文字"/>
          <p:cNvSpPr txBox="1">
            <a:spLocks noGrp="1"/>
          </p:cNvSpPr>
          <p:nvPr>
            <p:ph type="title"/>
          </p:nvPr>
        </p:nvSpPr>
        <p:spPr>
          <a:xfrm>
            <a:off x="1979613" y="765175"/>
            <a:ext cx="6934201" cy="7921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</p:spTree>
    <p:extLst>
      <p:ext uri="{BB962C8B-B14F-4D97-AF65-F5344CB8AC3E}">
        <p14:creationId xmlns:p14="http://schemas.microsoft.com/office/powerpoint/2010/main" val="113775464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表格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Line 7"/>
          <p:cNvSpPr/>
          <p:nvPr/>
        </p:nvSpPr>
        <p:spPr>
          <a:xfrm>
            <a:off x="1909763" y="1484312"/>
            <a:ext cx="7234237" cy="1"/>
          </a:xfrm>
          <a:prstGeom prst="line">
            <a:avLst/>
          </a:prstGeom>
          <a:ln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843035" y="6597650"/>
            <a:ext cx="245404" cy="226986"/>
          </a:xfrm>
          <a:prstGeom prst="rect">
            <a:avLst/>
          </a:prstGeom>
        </p:spPr>
        <p:txBody>
          <a:bodyPr anchor="t">
            <a:spAutoFit/>
          </a:bodyPr>
          <a:lstStyle>
            <a:lvl1pPr algn="r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93" name="大標題文字"/>
          <p:cNvSpPr txBox="1">
            <a:spLocks noGrp="1"/>
          </p:cNvSpPr>
          <p:nvPr>
            <p:ph type="title"/>
          </p:nvPr>
        </p:nvSpPr>
        <p:spPr>
          <a:xfrm>
            <a:off x="1979613" y="765175"/>
            <a:ext cx="6934201" cy="7921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</p:spTree>
    <p:extLst>
      <p:ext uri="{BB962C8B-B14F-4D97-AF65-F5344CB8AC3E}">
        <p14:creationId xmlns:p14="http://schemas.microsoft.com/office/powerpoint/2010/main" val="293231132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節標題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Line 7"/>
          <p:cNvSpPr/>
          <p:nvPr/>
        </p:nvSpPr>
        <p:spPr>
          <a:xfrm>
            <a:off x="1909763" y="1484312"/>
            <a:ext cx="7234237" cy="1"/>
          </a:xfrm>
          <a:prstGeom prst="line">
            <a:avLst/>
          </a:prstGeom>
          <a:ln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843035" y="6597650"/>
            <a:ext cx="245404" cy="226986"/>
          </a:xfrm>
          <a:prstGeom prst="rect">
            <a:avLst/>
          </a:prstGeom>
        </p:spPr>
        <p:txBody>
          <a:bodyPr anchor="t">
            <a:spAutoFit/>
          </a:bodyPr>
          <a:lstStyle>
            <a:lvl1pPr algn="r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94" name="大標題文字"/>
          <p:cNvSpPr txBox="1">
            <a:spLocks noGrp="1"/>
          </p:cNvSpPr>
          <p:nvPr>
            <p:ph type="title"/>
          </p:nvPr>
        </p:nvSpPr>
        <p:spPr>
          <a:xfrm>
            <a:off x="623887" y="1709738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9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2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None/>
              <a:defRPr sz="24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>
              <a:spcBef>
                <a:spcPts val="500"/>
              </a:spcBef>
              <a:buClrTx/>
              <a:buSzTx/>
              <a:buNone/>
              <a:defRPr sz="24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>
              <a:spcBef>
                <a:spcPts val="500"/>
              </a:spcBef>
              <a:buClrTx/>
              <a:buSzTx/>
              <a:buNone/>
              <a:defRPr sz="24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>
              <a:spcBef>
                <a:spcPts val="500"/>
              </a:spcBef>
              <a:buClrTx/>
              <a:buSzTx/>
              <a:buNone/>
              <a:defRPr sz="24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>
              <a:spcBef>
                <a:spcPts val="500"/>
              </a:spcBef>
              <a:buClrTx/>
              <a:buSzTx/>
              <a:buNone/>
              <a:defRPr sz="24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物件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Line 7"/>
          <p:cNvSpPr/>
          <p:nvPr/>
        </p:nvSpPr>
        <p:spPr>
          <a:xfrm>
            <a:off x="1909763" y="1484312"/>
            <a:ext cx="7234237" cy="1"/>
          </a:xfrm>
          <a:prstGeom prst="line">
            <a:avLst/>
          </a:prstGeom>
          <a:ln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843035" y="6597650"/>
            <a:ext cx="245404" cy="226986"/>
          </a:xfrm>
          <a:prstGeom prst="rect">
            <a:avLst/>
          </a:prstGeom>
        </p:spPr>
        <p:txBody>
          <a:bodyPr anchor="t">
            <a:spAutoFit/>
          </a:bodyPr>
          <a:lstStyle>
            <a:lvl1pPr algn="r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02" name="大標題文字"/>
          <p:cNvSpPr txBox="1">
            <a:spLocks noGrp="1"/>
          </p:cNvSpPr>
          <p:nvPr>
            <p:ph type="title"/>
          </p:nvPr>
        </p:nvSpPr>
        <p:spPr>
          <a:xfrm>
            <a:off x="1979613" y="765175"/>
            <a:ext cx="6934201" cy="7921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0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979613" y="1600200"/>
            <a:ext cx="3276601" cy="4852988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SzTx/>
              <a:buNone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3771" indent="-326571">
              <a:buClrTx/>
              <a:buSzPct val="100000"/>
              <a:buChar char="–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buClrTx/>
              <a:buSzPct val="100000"/>
              <a:buChar char="•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37360" indent="-365760">
              <a:buClrTx/>
              <a:buSzPct val="100000"/>
              <a:buChar char="–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94560" indent="-365760">
              <a:buClrTx/>
              <a:buSzPct val="100000"/>
              <a:buChar char="»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1908360153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標題投影片">
    <p:bg>
      <p:bgPr>
        <a:solidFill>
          <a:srgbClr val="4F27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311" name="矩形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rgbClr val="FEB8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312" name="矩形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rgbClr val="3891A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313" name="大標題文字"/>
          <p:cNvSpPr txBox="1">
            <a:spLocks noGrp="1"/>
          </p:cNvSpPr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E7DE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1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263850" y="271780"/>
            <a:ext cx="312500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7DE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3135743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矩形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323" name="矩形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rgbClr val="FEB8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324" name="矩形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rgbClr val="3891A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325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2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450" y="1247139"/>
            <a:ext cx="312500" cy="2946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2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328" name="圖片 8" descr="圖片 8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13510" y="6397571"/>
            <a:ext cx="1777199" cy="4604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50531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橫向無底標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矩形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336" name="矩形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rgbClr val="FEB8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337" name="矩形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rgbClr val="3891A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33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3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450" y="1247139"/>
            <a:ext cx="312500" cy="2946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40" name="內文層級一…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1" cy="5069160"/>
          </a:xfrm>
          <a:prstGeom prst="rect">
            <a:avLst/>
          </a:prstGeom>
        </p:spPr>
        <p:txBody>
          <a:bodyPr/>
          <a:lstStyle>
            <a:lvl1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350189855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區段標題">
    <p:bg>
      <p:bgPr>
        <a:blipFill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743200"/>
            <a:ext cx="7123114" cy="16732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800"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365760">
              <a:buClrTx/>
              <a:buSzTx/>
              <a:buNone/>
              <a:defRPr sz="2800"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685800">
              <a:buClrTx/>
              <a:buSzTx/>
              <a:buNone/>
              <a:defRPr sz="2800"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143000">
              <a:buClrTx/>
              <a:buSzTx/>
              <a:buNone/>
              <a:defRPr sz="2800"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600200">
              <a:buClrTx/>
              <a:buSzTx/>
              <a:buNone/>
              <a:defRPr sz="2800"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48" name="矩形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349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FEB8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350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3891A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351" name="大標題文字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5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17036" y="1879918"/>
            <a:ext cx="461328" cy="44704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314938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矩形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360" name="矩形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rgbClr val="FEB8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361" name="矩形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rgbClr val="3891A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362" name="大標題文字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6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09600" y="1589567"/>
            <a:ext cx="3886200" cy="4572001"/>
          </a:xfrm>
          <a:prstGeom prst="rect">
            <a:avLst/>
          </a:prstGeom>
        </p:spPr>
        <p:txBody>
          <a:bodyPr/>
          <a:lstStyle>
            <a:lvl1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450" y="1247139"/>
            <a:ext cx="312500" cy="2946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0132399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矩形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372" name="矩形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rgbClr val="FEB8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373" name="矩形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rgbClr val="3891A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374" name="大標題文字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75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>
            <a:lvl1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7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450" y="1247139"/>
            <a:ext cx="312500" cy="2946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77" name="文字版面配置區 15"/>
          <p:cNvSpPr>
            <a:spLocks noGrp="1"/>
          </p:cNvSpPr>
          <p:nvPr>
            <p:ph type="body" sz="quarter" idx="13"/>
          </p:nvPr>
        </p:nvSpPr>
        <p:spPr>
          <a:xfrm>
            <a:off x="609600" y="1752599"/>
            <a:ext cx="3886200" cy="640082"/>
          </a:xfrm>
          <a:prstGeom prst="rect">
            <a:avLst/>
          </a:prstGeom>
          <a:solidFill>
            <a:srgbClr val="FEB80A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78" name="文字版面配置區 14"/>
          <p:cNvSpPr>
            <a:spLocks noGrp="1"/>
          </p:cNvSpPr>
          <p:nvPr>
            <p:ph type="body" sz="quarter" idx="14"/>
          </p:nvPr>
        </p:nvSpPr>
        <p:spPr>
          <a:xfrm>
            <a:off x="4800600" y="1752599"/>
            <a:ext cx="3886200" cy="640082"/>
          </a:xfrm>
          <a:prstGeom prst="rect">
            <a:avLst/>
          </a:prstGeom>
          <a:solidFill>
            <a:srgbClr val="84AA33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723987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矩形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386" name="矩形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rgbClr val="FEB8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387" name="矩形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rgbClr val="3891A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388" name="大標題文字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8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450" y="1247139"/>
            <a:ext cx="312500" cy="2946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390" name="圖片 3" descr="圖片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13510" y="6397571"/>
            <a:ext cx="1777199" cy="460429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投影片編號版面配置區 3"/>
          <p:cNvSpPr txBox="1"/>
          <p:nvPr/>
        </p:nvSpPr>
        <p:spPr>
          <a:xfrm>
            <a:off x="1979711" y="6477000"/>
            <a:ext cx="533401" cy="3810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pPr algn="ctr">
              <a:defRPr sz="1400" b="1"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sz="1400" b="1">
              <a:solidFill>
                <a:srgbClr val="4F271C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9694673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矩形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399" name="矩形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rgbClr val="FEB8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400" name="矩形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rgbClr val="3891A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401" name="大標題文字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0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450" y="1247139"/>
            <a:ext cx="312500" cy="2946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231085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090162" y="6520180"/>
            <a:ext cx="312500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417" name="圖片 7" descr="圖片 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13510" y="6397571"/>
            <a:ext cx="1777199" cy="4604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8089482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項物件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Line 7"/>
          <p:cNvSpPr/>
          <p:nvPr/>
        </p:nvSpPr>
        <p:spPr>
          <a:xfrm>
            <a:off x="1909763" y="1484312"/>
            <a:ext cx="7234237" cy="1"/>
          </a:xfrm>
          <a:prstGeom prst="line">
            <a:avLst/>
          </a:prstGeom>
          <a:ln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843035" y="6597650"/>
            <a:ext cx="245404" cy="226986"/>
          </a:xfrm>
          <a:prstGeom prst="rect">
            <a:avLst/>
          </a:prstGeom>
        </p:spPr>
        <p:txBody>
          <a:bodyPr anchor="t">
            <a:spAutoFit/>
          </a:bodyPr>
          <a:lstStyle>
            <a:lvl1pPr algn="r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04" name="大標題文字"/>
          <p:cNvSpPr txBox="1">
            <a:spLocks noGrp="1"/>
          </p:cNvSpPr>
          <p:nvPr>
            <p:ph type="title"/>
          </p:nvPr>
        </p:nvSpPr>
        <p:spPr>
          <a:xfrm>
            <a:off x="1979613" y="765175"/>
            <a:ext cx="6934201" cy="7921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05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979613" y="1600200"/>
            <a:ext cx="3276601" cy="4852988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SzTx/>
              <a:buNone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3771" indent="-326571">
              <a:buClrTx/>
              <a:buSzPct val="100000"/>
              <a:buChar char="–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buClrTx/>
              <a:buSzPct val="100000"/>
              <a:buChar char="•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37360" indent="-365760">
              <a:buClrTx/>
              <a:buSzPct val="100000"/>
              <a:buChar char="–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94560" indent="-365760">
              <a:buClrTx/>
              <a:buSzPct val="100000"/>
              <a:buChar char="»"/>
              <a:defRPr sz="3200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矩形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425" name="矩形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rgbClr val="FEB8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426" name="矩形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rgbClr val="3891A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427" name="大標題文字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450" y="1247139"/>
            <a:ext cx="312500" cy="2946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42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rgbClr val="FEB80A"/>
          </a:solidFill>
          <a:ln w="50800" cap="sq">
            <a:solidFill>
              <a:srgbClr val="FEB80A"/>
            </a:solidFill>
            <a:miter lim="800000"/>
          </a:ln>
        </p:spPr>
        <p:txBody>
          <a:bodyPr lIns="91439" tIns="91439" rIns="91439" bIns="91439"/>
          <a:lstStyle>
            <a:lvl1pPr marL="0" indent="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36576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6858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1430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6002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2353631085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含標題的圖片">
    <p:bg>
      <p:bgPr>
        <a:blipFill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>
                <a:latin typeface="+mn-lt"/>
                <a:ea typeface="+mn-ea"/>
                <a:cs typeface="+mn-cs"/>
                <a:sym typeface="Calibri"/>
              </a:defRPr>
            </a:lvl1pPr>
            <a:lvl2pPr marL="0" indent="365760">
              <a:buClrTx/>
              <a:buSzTx/>
              <a:buNone/>
              <a:defRPr sz="1700">
                <a:latin typeface="+mn-lt"/>
                <a:ea typeface="+mn-ea"/>
                <a:cs typeface="+mn-cs"/>
                <a:sym typeface="Calibri"/>
              </a:defRPr>
            </a:lvl2pPr>
            <a:lvl3pPr marL="0" indent="685800">
              <a:buClrTx/>
              <a:buSzTx/>
              <a:buNone/>
              <a:defRPr sz="1700">
                <a:latin typeface="+mn-lt"/>
                <a:ea typeface="+mn-ea"/>
                <a:cs typeface="+mn-cs"/>
                <a:sym typeface="Calibri"/>
              </a:defRPr>
            </a:lvl3pPr>
            <a:lvl4pPr marL="0" indent="1143000">
              <a:buClrTx/>
              <a:buSzTx/>
              <a:buNone/>
              <a:defRPr sz="1700">
                <a:latin typeface="+mn-lt"/>
                <a:ea typeface="+mn-ea"/>
                <a:cs typeface="+mn-cs"/>
                <a:sym typeface="Calibri"/>
              </a:defRPr>
            </a:lvl4pPr>
            <a:lvl5pPr marL="0" indent="1600200">
              <a:buClrTx/>
              <a:buSzTx/>
              <a:buNone/>
              <a:defRPr sz="17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37" name="矩形 7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438" name="矩形 8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rgbClr val="FEB8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439" name="矩形 9"/>
          <p:cNvSpPr/>
          <p:nvPr/>
        </p:nvSpPr>
        <p:spPr>
          <a:xfrm>
            <a:off x="1545335" y="4654296"/>
            <a:ext cx="7598666" cy="713233"/>
          </a:xfrm>
          <a:prstGeom prst="rect">
            <a:avLst/>
          </a:prstGeom>
          <a:solidFill>
            <a:srgbClr val="3891A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440" name="大標題文字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41" name="矩形 10"/>
          <p:cNvSpPr/>
          <p:nvPr/>
        </p:nvSpPr>
        <p:spPr>
          <a:xfrm>
            <a:off x="1447799" y="0"/>
            <a:ext cx="100586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44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63470" y="4750117"/>
            <a:ext cx="520860" cy="49784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443" name="圖片版面配置區 2"/>
          <p:cNvSpPr>
            <a:spLocks noGrp="1"/>
          </p:cNvSpPr>
          <p:nvPr>
            <p:ph type="pic" idx="13"/>
          </p:nvPr>
        </p:nvSpPr>
        <p:spPr>
          <a:xfrm>
            <a:off x="1560575" y="0"/>
            <a:ext cx="7583425" cy="45689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2919335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矩形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451" name="矩形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rgbClr val="FEB8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452" name="矩形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rgbClr val="3891A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453" name="大標題文字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54" name="內文層級一…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1" cy="4526280"/>
          </a:xfrm>
          <a:prstGeom prst="rect">
            <a:avLst/>
          </a:prstGeom>
        </p:spPr>
        <p:txBody>
          <a:bodyPr/>
          <a:lstStyle>
            <a:lvl1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5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450" y="1247139"/>
            <a:ext cx="312500" cy="2946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1699243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大標題文字"/>
          <p:cNvSpPr txBox="1">
            <a:spLocks noGrp="1"/>
          </p:cNvSpPr>
          <p:nvPr>
            <p:ph type="title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271C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63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>
            <a:lvl1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buClr>
                <a:srgbClr val="FEB80A"/>
              </a:buCl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64" name="矩形 6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465" name="矩形 7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rgbClr val="3891A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466" name="矩形 8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rgbClr val="FEB8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rgbClr val="FFFFFF"/>
              </a:solidFill>
              <a:latin typeface="Calibri"/>
              <a:ea typeface="Adobe 繁黑體 Std B"/>
              <a:cs typeface="+mn-cs"/>
              <a:sym typeface="Calibri"/>
            </a:endParaRPr>
          </a:p>
        </p:txBody>
      </p:sp>
      <p:sp>
        <p:nvSpPr>
          <p:cNvPr id="467" name="幻燈片編號"/>
          <p:cNvSpPr txBox="1">
            <a:spLocks noGrp="1"/>
          </p:cNvSpPr>
          <p:nvPr>
            <p:ph type="sldNum" sz="quarter" idx="2"/>
          </p:nvPr>
        </p:nvSpPr>
        <p:spPr>
          <a:xfrm rot="5400000">
            <a:off x="6100088" y="119379"/>
            <a:ext cx="312500" cy="2946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6303395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7211EA-8CB5-448A-9EED-D92ACC82FE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0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1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1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1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AB6A5DD-D907-4BED-A343-267B97591D5A}" type="datetime1">
              <a:rPr lang="zh-TW" altLang="en-US" smtClean="0"/>
              <a:pPr/>
              <a:t>2020/9/22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7DEC9"/>
              </a:solidFill>
            </a:endParaRPr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7211EA-8CB5-448A-9EED-D92ACC82FEF6}" type="slidenum">
              <a:rPr lang="en-US" smtClean="0">
                <a:solidFill>
                  <a:srgbClr val="E7DEC9"/>
                </a:solidFill>
              </a:rPr>
              <a:pPr/>
              <a:t>‹#›</a:t>
            </a:fld>
            <a:endParaRPr lang="en-US">
              <a:solidFill>
                <a:srgbClr val="E7DE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05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Adobe 繁黑體 Std B" pitchFamily="34" charset="-120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884368" y="6453336"/>
            <a:ext cx="1259632" cy="40466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latin typeface="Calibri" panose="020F0502020204030204" pitchFamily="34" charset="0"/>
              </a:defRPr>
            </a:lvl1pPr>
          </a:lstStyle>
          <a:p>
            <a:fld id="{668896F6-84A7-487C-BBA5-06DC92F65A9F}" type="datetime1">
              <a:rPr lang="zh-TW" altLang="en-US" smtClean="0">
                <a:solidFill>
                  <a:prstClr val="black"/>
                </a:solidFill>
              </a:rPr>
              <a:pPr/>
              <a:t>2020/9/22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979712" y="6453336"/>
            <a:ext cx="5421083" cy="40466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7211EA-8CB5-448A-9EED-D92ACC82FE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Adobe 繁黑體 Std B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Adobe 繁黑體 Std B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Adobe 繁黑體 Std B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Adobe 繁黑體 Std B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Adobe 繁黑體 Std B" pitchFamily="34" charset="-120"/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18" y="6309320"/>
            <a:ext cx="2035606" cy="5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25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b_標題及物件_無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884368" y="6453336"/>
            <a:ext cx="1259632" cy="40466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latin typeface="Calibri" panose="020F0502020204030204" pitchFamily="34" charset="0"/>
              </a:defRPr>
            </a:lvl1pPr>
          </a:lstStyle>
          <a:p>
            <a:fld id="{668896F6-84A7-487C-BBA5-06DC92F65A9F}" type="datetime1">
              <a:rPr lang="zh-TW" altLang="en-US" smtClean="0">
                <a:solidFill>
                  <a:prstClr val="black"/>
                </a:solidFill>
              </a:rPr>
              <a:pPr/>
              <a:t>2020/9/22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979712" y="6453336"/>
            <a:ext cx="5421083" cy="40466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7211EA-8CB5-448A-9EED-D92ACC82FE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Adobe 繁黑體 Std B" pitchFamily="34" charset="-120"/>
                <a:ea typeface="Adobe 繁黑體 Std B" pitchFamily="34" charset="-120"/>
              </a:defRPr>
            </a:lvl1pPr>
            <a:lvl2pPr>
              <a:defRPr>
                <a:latin typeface="Adobe 繁黑體 Std B" pitchFamily="34" charset="-120"/>
                <a:ea typeface="Adobe 繁黑體 Std B" pitchFamily="34" charset="-120"/>
              </a:defRPr>
            </a:lvl2pPr>
            <a:lvl3pPr>
              <a:defRPr>
                <a:latin typeface="Adobe 繁黑體 Std B" pitchFamily="34" charset="-120"/>
                <a:ea typeface="Adobe 繁黑體 Std B" pitchFamily="34" charset="-120"/>
              </a:defRPr>
            </a:lvl3pPr>
            <a:lvl4pPr>
              <a:defRPr>
                <a:latin typeface="Adobe 繁黑體 Std B" pitchFamily="34" charset="-120"/>
                <a:ea typeface="Adobe 繁黑體 Std B" pitchFamily="34" charset="-120"/>
              </a:defRPr>
            </a:lvl4pPr>
            <a:lvl5pPr>
              <a:defRPr>
                <a:latin typeface="Adobe 繁黑體 Std B" pitchFamily="34" charset="-120"/>
                <a:ea typeface="Adobe 繁黑體 Std B" pitchFamily="34" charset="-120"/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81714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1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1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1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CE735F-5117-4C63-8AE6-F653AB4F2AAA}" type="datetime1">
              <a:rPr lang="zh-TW" altLang="en-US" smtClean="0">
                <a:solidFill>
                  <a:prstClr val="black"/>
                </a:solidFill>
              </a:rPr>
              <a:pPr/>
              <a:t>2020/9/22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7211EA-8CB5-448A-9EED-D92ACC82FE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394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C9165F19-E3A8-41B0-815C-BFD1365A8E0F}" type="datetime1">
              <a:rPr lang="zh-TW" altLang="en-US" smtClean="0">
                <a:solidFill>
                  <a:prstClr val="black"/>
                </a:solidFill>
              </a:rPr>
              <a:pPr/>
              <a:t>2020/9/22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7211EA-8CB5-448A-9EED-D92ACC82FE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52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對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ine 7"/>
          <p:cNvSpPr/>
          <p:nvPr/>
        </p:nvSpPr>
        <p:spPr>
          <a:xfrm>
            <a:off x="1909763" y="1484312"/>
            <a:ext cx="7234237" cy="1"/>
          </a:xfrm>
          <a:prstGeom prst="line">
            <a:avLst/>
          </a:prstGeom>
          <a:ln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843035" y="6597650"/>
            <a:ext cx="245404" cy="226986"/>
          </a:xfrm>
          <a:prstGeom prst="rect">
            <a:avLst/>
          </a:prstGeom>
        </p:spPr>
        <p:txBody>
          <a:bodyPr anchor="t">
            <a:spAutoFit/>
          </a:bodyPr>
          <a:lstStyle>
            <a:lvl1pPr algn="r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14" name="大標題文字"/>
          <p:cNvSpPr txBox="1">
            <a:spLocks noGrp="1"/>
          </p:cNvSpPr>
          <p:nvPr>
            <p:ph type="title"/>
          </p:nvPr>
        </p:nvSpPr>
        <p:spPr>
          <a:xfrm>
            <a:off x="630237" y="365125"/>
            <a:ext cx="7886701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1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30237" y="1681163"/>
            <a:ext cx="3868739" cy="82391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None/>
              <a:defRPr sz="2400" b="1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>
              <a:spcBef>
                <a:spcPts val="500"/>
              </a:spcBef>
              <a:buClrTx/>
              <a:buSzTx/>
              <a:buNone/>
              <a:defRPr sz="2400" b="1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>
              <a:spcBef>
                <a:spcPts val="500"/>
              </a:spcBef>
              <a:buClrTx/>
              <a:buSzTx/>
              <a:buNone/>
              <a:defRPr sz="2400" b="1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>
              <a:spcBef>
                <a:spcPts val="500"/>
              </a:spcBef>
              <a:buClrTx/>
              <a:buSzTx/>
              <a:buNone/>
              <a:defRPr sz="2400" b="1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>
              <a:spcBef>
                <a:spcPts val="500"/>
              </a:spcBef>
              <a:buClrTx/>
              <a:buSzTx/>
              <a:buNone/>
              <a:defRPr sz="2400" b="1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6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4629150" y="1681163"/>
            <a:ext cx="38877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ClrTx/>
              <a:buSzTx/>
              <a:buNone/>
              <a:defRPr sz="2400" b="1">
                <a:solidFill>
                  <a:srgbClr val="3D341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984632C1-C21B-480D-9D6D-0B188BA3A2AC}" type="datetime1">
              <a:rPr lang="zh-TW" altLang="en-US" smtClean="0">
                <a:solidFill>
                  <a:prstClr val="black"/>
                </a:solidFill>
              </a:rPr>
              <a:pPr/>
              <a:t>2020/9/22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7211EA-8CB5-448A-9EED-D92ACC82FE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6841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7211EA-8CB5-448A-9EED-D92ACC82FE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22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979712" y="64770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7211EA-8CB5-448A-9EED-D92ACC82FEF6}" type="slidenum">
              <a:rPr lang="en-US" smtClean="0">
                <a:solidFill>
                  <a:srgbClr val="4F271C"/>
                </a:solidFill>
              </a:rPr>
              <a:pPr/>
              <a:t>‹#›</a:t>
            </a:fld>
            <a:endParaRPr lang="en-US">
              <a:solidFill>
                <a:srgbClr val="4F271C"/>
              </a:solidFill>
            </a:endParaRP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884368" y="6453336"/>
            <a:ext cx="1259632" cy="40466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latin typeface="Calibri" panose="020F0502020204030204" pitchFamily="34" charset="0"/>
              </a:defRPr>
            </a:lvl1pPr>
          </a:lstStyle>
          <a:p>
            <a:fld id="{668896F6-84A7-487C-BBA5-06DC92F65A9F}" type="datetime1">
              <a:rPr lang="zh-TW" altLang="en-US" smtClean="0">
                <a:solidFill>
                  <a:prstClr val="black"/>
                </a:solidFill>
              </a:rPr>
              <a:pPr/>
              <a:t>2020/9/22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627784" y="6453336"/>
            <a:ext cx="4773011" cy="40466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18" y="6309320"/>
            <a:ext cx="2035606" cy="5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6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9BFD63F-C1FB-416B-A590-3597981A976D}" type="datetime1">
              <a:rPr lang="zh-TW" altLang="en-US" smtClean="0">
                <a:solidFill>
                  <a:prstClr val="black"/>
                </a:solidFill>
              </a:rPr>
              <a:pPr/>
              <a:t>2020/9/22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7211EA-8CB5-448A-9EED-D92ACC82FE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7091853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1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1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1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1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98F7F74B-C060-47EA-8B42-68F7C55417A7}" type="datetime1">
              <a:rPr lang="zh-TW" altLang="en-US" smtClean="0">
                <a:solidFill>
                  <a:prstClr val="black"/>
                </a:solidFill>
              </a:rPr>
              <a:pPr/>
              <a:t>2020/9/22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7211EA-8CB5-448A-9EED-D92ACC82FE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03517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A340FCF7-B993-44C9-A126-84A4434B6EBD}" type="datetime1">
              <a:rPr lang="zh-TW" altLang="en-US" smtClean="0">
                <a:solidFill>
                  <a:prstClr val="black"/>
                </a:solidFill>
              </a:rPr>
              <a:pPr/>
              <a:t>2020/9/22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11EA-8CB5-448A-9EED-D92ACC82FE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900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E88A0FBD-DEC3-4806-BAD0-4FDF9E096FDB}" type="datetime1">
              <a:rPr lang="zh-TW" altLang="en-US" smtClean="0">
                <a:solidFill>
                  <a:prstClr val="black"/>
                </a:solidFill>
              </a:rPr>
              <a:pPr/>
              <a:t>2020/9/22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7211EA-8CB5-448A-9EED-D92ACC82FE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1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107504" y="44624"/>
            <a:ext cx="8856984" cy="66600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hangingPunct="1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25631" y="188640"/>
            <a:ext cx="8666849" cy="6408712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hangingPunct="1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7939D8AF-CBE1-4437-88CE-A1237DC6272B}" type="datetime1">
              <a:rPr lang="zh-TW" altLang="en-US" smtClean="0">
                <a:solidFill>
                  <a:prstClr val="black"/>
                </a:solidFill>
              </a:rPr>
              <a:pPr/>
              <a:t>2020/9/22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extLst/>
          </a:lstStyle>
          <a:p>
            <a:fld id="{1771F7DB-5318-4153-B7F3-0CC229AAC6FA}" type="slidenum">
              <a:rPr lang="en-US" altLang="zh-TW" smtClean="0">
                <a:solidFill>
                  <a:prstClr val="black"/>
                </a:solidFill>
              </a:rPr>
              <a:pPr/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 userDrawn="1"/>
        </p:nvSpPr>
        <p:spPr>
          <a:xfrm>
            <a:off x="323528" y="260648"/>
            <a:ext cx="8424936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216000" bIns="144000" anchor="b">
            <a:normAutofit/>
          </a:bodyPr>
          <a:lstStyle/>
          <a:p>
            <a:pPr hangingPunct="1">
              <a:spcBef>
                <a:spcPct val="0"/>
              </a:spcBef>
              <a:defRPr/>
            </a:pPr>
            <a:endParaRPr lang="zh-TW" altLang="en-US" sz="4400" b="1" kern="1200" dirty="0">
              <a:solidFill>
                <a:prstClr val="white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5339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Line 7"/>
          <p:cNvSpPr/>
          <p:nvPr/>
        </p:nvSpPr>
        <p:spPr>
          <a:xfrm>
            <a:off x="1909763" y="1484312"/>
            <a:ext cx="7234237" cy="1"/>
          </a:xfrm>
          <a:prstGeom prst="line">
            <a:avLst/>
          </a:prstGeom>
          <a:ln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843035" y="6597650"/>
            <a:ext cx="245404" cy="226986"/>
          </a:xfrm>
          <a:prstGeom prst="rect">
            <a:avLst/>
          </a:prstGeom>
        </p:spPr>
        <p:txBody>
          <a:bodyPr anchor="t">
            <a:spAutoFit/>
          </a:bodyPr>
          <a:lstStyle>
            <a:lvl1pPr algn="r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25" name="大標題文字"/>
          <p:cNvSpPr txBox="1">
            <a:spLocks noGrp="1"/>
          </p:cNvSpPr>
          <p:nvPr>
            <p:ph type="title"/>
          </p:nvPr>
        </p:nvSpPr>
        <p:spPr>
          <a:xfrm>
            <a:off x="1979613" y="765175"/>
            <a:ext cx="6934201" cy="7921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38" Type="http://schemas.openxmlformats.org/officeDocument/2006/relationships/slideLayout" Target="../slideLayouts/slideLayout74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slideLayout" Target="../slideLayouts/slideLayout73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矩形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矩形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大標題文字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8" name="圖片 8" descr="圖片 8"/>
          <p:cNvPicPr>
            <a:picLocks noChangeAspect="1"/>
          </p:cNvPicPr>
          <p:nvPr/>
        </p:nvPicPr>
        <p:blipFill>
          <a:blip r:embed="rId27" cstate="print">
            <a:extLst/>
          </a:blip>
          <a:stretch>
            <a:fillRect/>
          </a:stretch>
        </p:blipFill>
        <p:spPr>
          <a:xfrm>
            <a:off x="-7018" y="6309319"/>
            <a:ext cx="2035606" cy="54868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9" r:id="rId4"/>
    <p:sldLayoutId id="2147483661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7" r:id="rId23"/>
    <p:sldLayoutId id="2147483688" r:id="rId24"/>
    <p:sldLayoutId id="2147483690" r:id="rId2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11401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11401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11401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11401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11401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11401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11401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11401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11401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9pPr>
    </p:titleStyle>
    <p:bodyStyle>
      <a:lvl1pPr marL="320040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1pPr>
      <a:lvl2pPr marL="671732" marR="0" indent="-30597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05" hangingPunct="1"/>
            <a:fld id="{4AE61064-D231-4CFB-8D99-D0912F69305F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  <a:cs typeface="+mn-cs"/>
              </a:rPr>
              <a:pPr defTabSz="914305" hangingPunct="1"/>
              <a:t>2020/9/22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新細明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05" hangingPunct="1"/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新細明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05" hangingPunct="1"/>
            <a:fld id="{11FB6D71-DF1D-4EF5-BC4B-0C379897756F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  <a:cs typeface="+mn-cs"/>
              </a:rPr>
              <a:pPr defTabSz="914305" hangingPunct="1"/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5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" name="矩形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" name="矩形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" name="大標題文字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8" name="圖片 8" descr="圖片 8"/>
          <p:cNvPicPr>
            <a:picLocks noChangeAspect="1"/>
          </p:cNvPicPr>
          <p:nvPr/>
        </p:nvPicPr>
        <p:blipFill>
          <a:blip r:embed="rId40" cstate="print">
            <a:extLst/>
          </a:blip>
          <a:stretch>
            <a:fillRect/>
          </a:stretch>
        </p:blipFill>
        <p:spPr>
          <a:xfrm>
            <a:off x="-7018" y="6309319"/>
            <a:ext cx="2035606" cy="54868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9998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  <p:sldLayoutId id="2147483756" r:id="rId37"/>
    <p:sldLayoutId id="2147483771" r:id="rId38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11401"/>
          </a:solidFill>
          <a:uFillTx/>
          <a:latin typeface="Calibri" panose="020F0502020204030204" pitchFamily="34" charset="0"/>
          <a:ea typeface="Adobe 繁黑體 Std B"/>
          <a:cs typeface="Adobe 繁黑體 Std B"/>
          <a:sym typeface="Adobe 繁黑體 Std B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11401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11401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11401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11401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11401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11401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11401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411401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9pPr>
    </p:titleStyle>
    <p:bodyStyle>
      <a:lvl1pPr marL="320040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1pPr>
      <a:lvl2pPr marL="671732" marR="0" indent="-30597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dobe 繁黑體 Std B"/>
          <a:ea typeface="Adobe 繁黑體 Std B"/>
          <a:cs typeface="Adobe 繁黑體 Std B"/>
          <a:sym typeface="Adobe 繁黑體 Std B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1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1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1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7211EA-8CB5-448A-9EED-D92ACC82FEF6}" type="slidenum">
              <a:rPr lang="en-US" kern="1200" smtClean="0">
                <a:ea typeface="+mn-ea"/>
                <a:cs typeface="+mn-cs"/>
              </a:rPr>
              <a:pPr/>
              <a:t>‹#›</a:t>
            </a:fld>
            <a:endParaRPr lang="en-US" kern="1200">
              <a:ea typeface="+mn-ea"/>
              <a:cs typeface="+mn-cs"/>
            </a:endParaRPr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884368" y="6453336"/>
            <a:ext cx="1259632" cy="40466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latin typeface="Calibri" panose="020F0502020204030204" pitchFamily="34" charset="0"/>
              </a:defRPr>
            </a:lvl1pPr>
          </a:lstStyle>
          <a:p>
            <a:pPr hangingPunct="1"/>
            <a:fld id="{668896F6-84A7-487C-BBA5-06DC92F65A9F}" type="datetime1">
              <a:rPr lang="zh-TW" altLang="en-US" kern="1200" smtClean="0">
                <a:solidFill>
                  <a:prstClr val="black"/>
                </a:solidFill>
                <a:ea typeface="微軟正黑體"/>
                <a:cs typeface="+mn-cs"/>
              </a:rPr>
              <a:pPr hangingPunct="1"/>
              <a:t>2020/9/22</a:t>
            </a:fld>
            <a:endParaRPr lang="en-US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79712" y="6453336"/>
            <a:ext cx="5421083" cy="404664"/>
          </a:xfrm>
          <a:prstGeom prst="rect">
            <a:avLst/>
          </a:prstGeom>
        </p:spPr>
        <p:txBody>
          <a:bodyPr/>
          <a:lstStyle/>
          <a:p>
            <a:pPr hangingPunct="1"/>
            <a:endParaRPr lang="en-US" kern="120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67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 baseline="0">
          <a:solidFill>
            <a:schemeClr val="tx2"/>
          </a:solidFill>
          <a:latin typeface="Calibri" panose="020F0502020204030204" pitchFamily="34" charset="0"/>
          <a:ea typeface="Adobe 繁黑體 Std B" pitchFamily="34" charset="-120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 baseline="0">
          <a:solidFill>
            <a:schemeClr val="tx1"/>
          </a:solidFill>
          <a:latin typeface="Calibri" panose="020F0502020204030204" pitchFamily="34" charset="0"/>
          <a:ea typeface="Adobe 繁黑體 Std B" pitchFamily="34" charset="-120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 baseline="0">
          <a:solidFill>
            <a:schemeClr val="tx1"/>
          </a:solidFill>
          <a:latin typeface="Calibri" panose="020F0502020204030204" pitchFamily="34" charset="0"/>
          <a:ea typeface="Adobe 繁黑體 Std B" pitchFamily="34" charset="-120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 baseline="0">
          <a:solidFill>
            <a:schemeClr val="tx1"/>
          </a:solidFill>
          <a:latin typeface="Calibri" panose="020F0502020204030204" pitchFamily="34" charset="0"/>
          <a:ea typeface="Adobe 繁黑體 Std B" pitchFamily="34" charset="-120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 baseline="0">
          <a:solidFill>
            <a:schemeClr val="tx1"/>
          </a:solidFill>
          <a:latin typeface="Calibri" panose="020F0502020204030204" pitchFamily="34" charset="0"/>
          <a:ea typeface="Adobe 繁黑體 Std B" pitchFamily="34" charset="-120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 baseline="0">
          <a:solidFill>
            <a:schemeClr val="tx1"/>
          </a:solidFill>
          <a:latin typeface="Calibri" panose="020F0502020204030204" pitchFamily="34" charset="0"/>
          <a:ea typeface="Adobe 繁黑體 Std B" pitchFamily="34" charset="-12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bdata.dila.edu.tw/v1.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bdata.dila.edu.tw/v1.2/static_pages/rise-shin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標題 1"/>
          <p:cNvSpPr txBox="1">
            <a:spLocks noGrp="1"/>
          </p:cNvSpPr>
          <p:nvPr>
            <p:ph type="ctrTitle"/>
          </p:nvPr>
        </p:nvSpPr>
        <p:spPr>
          <a:xfrm>
            <a:off x="76200" y="1753657"/>
            <a:ext cx="4824536" cy="1656184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cap="none">
                <a:latin typeface="Adobe 繁黑體 Std B"/>
                <a:ea typeface="Adobe 繁黑體 Std B"/>
                <a:cs typeface="Adobe 繁黑體 Std B"/>
                <a:sym typeface="Adobe 繁黑體 Std B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TW" sz="2800" dirty="0" smtClean="0"/>
              <a:t>How </a:t>
            </a:r>
            <a:r>
              <a:rPr lang="en-US" altLang="zh-TW" sz="2800" dirty="0"/>
              <a:t>and </a:t>
            </a:r>
            <a:r>
              <a:rPr lang="en-US" altLang="zh-TW" sz="2800" dirty="0" smtClean="0"/>
              <a:t>Why we </a:t>
            </a:r>
            <a:r>
              <a:rPr lang="en-US" sz="2800" dirty="0" smtClean="0"/>
              <a:t>Implement SHINE API for CBETA</a:t>
            </a:r>
            <a:endParaRPr sz="2800" dirty="0"/>
          </a:p>
        </p:txBody>
      </p:sp>
      <p:sp>
        <p:nvSpPr>
          <p:cNvPr id="477" name="副標題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altLang="zh-TW" dirty="0"/>
              <a:t>RISE &amp; SHINE Tool Developers </a:t>
            </a:r>
            <a:r>
              <a:rPr lang="en-US" altLang="zh-TW" dirty="0" smtClean="0"/>
              <a:t>Workshop</a:t>
            </a:r>
            <a:endParaRPr dirty="0"/>
          </a:p>
        </p:txBody>
      </p:sp>
      <p:sp>
        <p:nvSpPr>
          <p:cNvPr id="478" name="文字方塊 3"/>
          <p:cNvSpPr txBox="1"/>
          <p:nvPr/>
        </p:nvSpPr>
        <p:spPr>
          <a:xfrm>
            <a:off x="126870" y="4797152"/>
            <a:ext cx="8697392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600"/>
              </a:spcBef>
              <a:defRPr sz="2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洪振洲  </a:t>
            </a:r>
            <a:r>
              <a:rPr dirty="0" smtClean="0">
                <a:latin typeface="Adobe 繁黑體 Std B" pitchFamily="34" charset="-120"/>
                <a:ea typeface="Adobe 繁黑體 Std B" pitchFamily="34" charset="-120"/>
              </a:rPr>
              <a:t>Jen-</a:t>
            </a:r>
            <a:r>
              <a:rPr dirty="0" err="1" smtClean="0">
                <a:latin typeface="Adobe 繁黑體 Std B" pitchFamily="34" charset="-120"/>
                <a:ea typeface="Adobe 繁黑體 Std B" pitchFamily="34" charset="-120"/>
              </a:rPr>
              <a:t>Jou</a:t>
            </a:r>
            <a:r>
              <a:rPr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dirty="0">
                <a:latin typeface="Adobe 繁黑體 Std B" pitchFamily="34" charset="-120"/>
                <a:ea typeface="Adobe 繁黑體 Std B" pitchFamily="34" charset="-120"/>
              </a:rPr>
              <a:t>(Joey) </a:t>
            </a:r>
            <a:r>
              <a:rPr dirty="0" smtClean="0">
                <a:latin typeface="Adobe 繁黑體 Std B" pitchFamily="34" charset="-120"/>
                <a:ea typeface="Adobe 繁黑體 Std B" pitchFamily="34" charset="-120"/>
              </a:rPr>
              <a:t>HUNG</a:t>
            </a:r>
            <a:endParaRPr lang="en-US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spcBef>
                <a:spcPts val="600"/>
              </a:spcBef>
              <a:defRPr sz="2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dirty="0" smtClean="0">
                <a:latin typeface="Adobe 繁黑體 Std B" pitchFamily="34" charset="-120"/>
                <a:ea typeface="Adobe 繁黑體 Std B" pitchFamily="34" charset="-120"/>
              </a:rPr>
              <a:t>Dharma Drum Institute of Liberal Arts</a:t>
            </a:r>
          </a:p>
          <a:p>
            <a:pPr>
              <a:spcBef>
                <a:spcPts val="600"/>
              </a:spcBef>
              <a:defRPr sz="2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dirty="0" smtClean="0">
                <a:latin typeface="Adobe 繁黑體 Std B" pitchFamily="34" charset="-120"/>
                <a:ea typeface="Adobe 繁黑體 Std B" pitchFamily="34" charset="-120"/>
              </a:rPr>
              <a:t>Technical Leader </a:t>
            </a:r>
            <a:r>
              <a:rPr lang="en-US" dirty="0">
                <a:latin typeface="Adobe 繁黑體 Std B" pitchFamily="34" charset="-120"/>
                <a:ea typeface="Adobe 繁黑體 Std B" pitchFamily="34" charset="-120"/>
              </a:rPr>
              <a:t>of the </a:t>
            </a:r>
            <a:r>
              <a:rPr lang="en-US" dirty="0">
                <a:solidFill>
                  <a:srgbClr val="00B0F0"/>
                </a:solidFill>
                <a:latin typeface="Adobe 繁黑體 Std B" pitchFamily="34" charset="-120"/>
                <a:ea typeface="Adobe 繁黑體 Std B" pitchFamily="34" charset="-120"/>
              </a:rPr>
              <a:t>C</a:t>
            </a:r>
            <a:r>
              <a:rPr lang="en-US" dirty="0">
                <a:latin typeface="Adobe 繁黑體 Std B" pitchFamily="34" charset="-120"/>
                <a:ea typeface="Adobe 繁黑體 Std B" pitchFamily="34" charset="-120"/>
              </a:rPr>
              <a:t>hinese </a:t>
            </a:r>
            <a:r>
              <a:rPr lang="en-US" dirty="0">
                <a:solidFill>
                  <a:srgbClr val="00B0F0"/>
                </a:solidFill>
                <a:latin typeface="Adobe 繁黑體 Std B" pitchFamily="34" charset="-120"/>
                <a:ea typeface="Adobe 繁黑體 Std B" pitchFamily="34" charset="-120"/>
              </a:rPr>
              <a:t>B</a:t>
            </a:r>
            <a:r>
              <a:rPr lang="en-US" dirty="0">
                <a:latin typeface="Adobe 繁黑體 Std B" pitchFamily="34" charset="-120"/>
                <a:ea typeface="Adobe 繁黑體 Std B" pitchFamily="34" charset="-120"/>
              </a:rPr>
              <a:t>uddhist </a:t>
            </a:r>
            <a:r>
              <a:rPr lang="en-US" dirty="0">
                <a:solidFill>
                  <a:srgbClr val="00B0F0"/>
                </a:solidFill>
                <a:latin typeface="Adobe 繁黑體 Std B" pitchFamily="34" charset="-120"/>
                <a:ea typeface="Adobe 繁黑體 Std B" pitchFamily="34" charset="-120"/>
              </a:rPr>
              <a:t>E</a:t>
            </a:r>
            <a:r>
              <a:rPr lang="en-US" dirty="0">
                <a:latin typeface="Adobe 繁黑體 Std B" pitchFamily="34" charset="-120"/>
                <a:ea typeface="Adobe 繁黑體 Std B" pitchFamily="34" charset="-120"/>
              </a:rPr>
              <a:t>lectronic </a:t>
            </a:r>
            <a:r>
              <a:rPr lang="en-US" dirty="0">
                <a:solidFill>
                  <a:srgbClr val="00B0F0"/>
                </a:solidFill>
                <a:latin typeface="Adobe 繁黑體 Std B" pitchFamily="34" charset="-120"/>
                <a:ea typeface="Adobe 繁黑體 Std B" pitchFamily="34" charset="-120"/>
              </a:rPr>
              <a:t>T</a:t>
            </a:r>
            <a:r>
              <a:rPr lang="en-US" dirty="0">
                <a:latin typeface="Adobe 繁黑體 Std B" pitchFamily="34" charset="-120"/>
                <a:ea typeface="Adobe 繁黑體 Std B" pitchFamily="34" charset="-120"/>
              </a:rPr>
              <a:t>ext </a:t>
            </a:r>
            <a:r>
              <a:rPr lang="en-US" dirty="0">
                <a:solidFill>
                  <a:srgbClr val="00B0F0"/>
                </a:solidFill>
                <a:latin typeface="Adobe 繁黑體 Std B" pitchFamily="34" charset="-120"/>
                <a:ea typeface="Adobe 繁黑體 Std B" pitchFamily="34" charset="-120"/>
              </a:rPr>
              <a:t>A</a:t>
            </a:r>
            <a:r>
              <a:rPr lang="en-US" dirty="0">
                <a:latin typeface="Adobe 繁黑體 Std B" pitchFamily="34" charset="-120"/>
                <a:ea typeface="Adobe 繁黑體 Std B" pitchFamily="34" charset="-120"/>
              </a:rPr>
              <a:t>ssociation</a:t>
            </a:r>
            <a:endParaRPr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79" name="日期版面配置區 6"/>
          <p:cNvSpPr txBox="1"/>
          <p:nvPr/>
        </p:nvSpPr>
        <p:spPr>
          <a:xfrm>
            <a:off x="76200" y="6213811"/>
            <a:ext cx="20574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 smtClean="0"/>
              <a:t>20</a:t>
            </a:r>
            <a:r>
              <a:rPr lang="en-US" dirty="0" smtClean="0"/>
              <a:t>20</a:t>
            </a:r>
            <a:r>
              <a:rPr lang="en-US" dirty="0"/>
              <a:t>.</a:t>
            </a:r>
            <a:r>
              <a:rPr lang="en-US" dirty="0" smtClean="0"/>
              <a:t>09.23</a:t>
            </a:r>
            <a:endParaRPr dirty="0"/>
          </a:p>
        </p:txBody>
      </p:sp>
      <p:grpSp>
        <p:nvGrpSpPr>
          <p:cNvPr id="11" name="群組 10"/>
          <p:cNvGrpSpPr/>
          <p:nvPr/>
        </p:nvGrpSpPr>
        <p:grpSpPr>
          <a:xfrm>
            <a:off x="0" y="0"/>
            <a:ext cx="9144000" cy="1052735"/>
            <a:chOff x="0" y="0"/>
            <a:chExt cx="9144000" cy="1052735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9144000" cy="1052735"/>
            </a:xfrm>
            <a:prstGeom prst="rect">
              <a:avLst/>
            </a:prstGeom>
            <a:solidFill>
              <a:srgbClr val="FFFFFF"/>
            </a:solidFill>
            <a:ln w="19050" cap="flat">
              <a:noFill/>
              <a:prstDash val="solid"/>
              <a:rou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w Cen MT"/>
                <a:ea typeface="Tw Cen MT"/>
                <a:cs typeface="Tw Cen MT"/>
                <a:sym typeface="Tw Cen MT"/>
              </a:endParaRPr>
            </a:p>
          </p:txBody>
        </p:sp>
        <p:grpSp>
          <p:nvGrpSpPr>
            <p:cNvPr id="482" name="圖片 7"/>
            <p:cNvGrpSpPr/>
            <p:nvPr/>
          </p:nvGrpSpPr>
          <p:grpSpPr>
            <a:xfrm>
              <a:off x="107504" y="188640"/>
              <a:ext cx="3024339" cy="769353"/>
              <a:chOff x="0" y="-80908"/>
              <a:chExt cx="3024337" cy="864440"/>
            </a:xfrm>
          </p:grpSpPr>
          <p:sp>
            <p:nvSpPr>
              <p:cNvPr id="480" name="矩形"/>
              <p:cNvSpPr/>
              <p:nvPr/>
            </p:nvSpPr>
            <p:spPr>
              <a:xfrm>
                <a:off x="0" y="0"/>
                <a:ext cx="3024337" cy="78353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481" name="image3.png" descr="image3.png"/>
              <p:cNvPicPr>
                <a:picLocks noChangeAspect="1"/>
              </p:cNvPicPr>
              <p:nvPr/>
            </p:nvPicPr>
            <p:blipFill>
              <a:blip r:embed="rId3" cstate="print">
                <a:extLst/>
              </a:blip>
              <a:srcRect t="12857"/>
              <a:stretch>
                <a:fillRect/>
              </a:stretch>
            </p:blipFill>
            <p:spPr>
              <a:xfrm>
                <a:off x="0" y="-80908"/>
                <a:ext cx="3024337" cy="7835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9" name="圖片 8" descr="6-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1556792"/>
            <a:ext cx="3820214" cy="3024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84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Send To MARKUS function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10000"/>
          </a:bodyPr>
          <a:lstStyle/>
          <a:p>
            <a:fld id="{86CB4B4D-7CA3-9044-876B-883B54F8677D}" type="slidenum">
              <a:rPr lang="en-US" altLang="zh-TW" smtClean="0"/>
              <a:pPr/>
              <a:t>10</a:t>
            </a:fld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923754" cy="440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61" y="2852936"/>
            <a:ext cx="3522640" cy="237626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向下箭號 4"/>
          <p:cNvSpPr/>
          <p:nvPr/>
        </p:nvSpPr>
        <p:spPr>
          <a:xfrm>
            <a:off x="4204165" y="2492896"/>
            <a:ext cx="285413" cy="288032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w Cen MT"/>
              <a:ea typeface="Tw Cen MT"/>
              <a:cs typeface="Tw Cen MT"/>
              <a:sym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0405601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Other Benefits of using SHINE API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10000"/>
          </a:bodyPr>
          <a:lstStyle/>
          <a:p>
            <a:fld id="{86CB4B4D-7CA3-9044-876B-883B54F8677D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Because we have created a complete set of Data API, it is a very low cost investment of implementing SHINE API.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If more Tool Developers can make their tools compatible </a:t>
            </a:r>
            <a:r>
              <a:rPr lang="en-US" altLang="zh-TW" dirty="0"/>
              <a:t>with SHINE </a:t>
            </a:r>
            <a:r>
              <a:rPr lang="en-US" altLang="zh-TW" dirty="0" smtClean="0"/>
              <a:t>API endpoints, then more people can use our data for different purposes. That is what we want to see.</a:t>
            </a:r>
          </a:p>
        </p:txBody>
      </p:sp>
    </p:spTree>
    <p:extLst>
      <p:ext uri="{BB962C8B-B14F-4D97-AF65-F5344CB8AC3E}">
        <p14:creationId xmlns:p14="http://schemas.microsoft.com/office/powerpoint/2010/main" val="1958520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53878" y="1556792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Thank You for Listening.</a:t>
            </a:r>
          </a:p>
          <a:p>
            <a:pPr algn="ctr"/>
            <a:endParaRPr lang="en-US" sz="4800" dirty="0" smtClean="0"/>
          </a:p>
          <a:p>
            <a:pPr algn="ctr"/>
            <a:r>
              <a:rPr lang="en-US" sz="4800" dirty="0" smtClean="0"/>
              <a:t>Q &amp; A !!</a:t>
            </a:r>
            <a:endParaRPr lang="en-US" sz="4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1979712" y="6477000"/>
            <a:ext cx="533400" cy="381000"/>
          </a:xfrm>
          <a:prstGeom prst="rect">
            <a:avLst/>
          </a:prstGeom>
        </p:spPr>
        <p:txBody>
          <a:bodyPr/>
          <a:lstStyle/>
          <a:p>
            <a:fld id="{7B7211EA-8CB5-448A-9EED-D92ACC82FE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/>
        <p:txBody>
          <a:bodyPr>
            <a:normAutofit fontScale="92500" lnSpcReduction="10000"/>
          </a:bodyPr>
          <a:lstStyle/>
          <a:p>
            <a:fld id="{484F7767-1680-4AD8-8F59-D9E76E46DC9C}" type="datetime1">
              <a:rPr lang="zh-TW" altLang="en-US" smtClean="0"/>
              <a:t>2020/9/22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52239" y="692696"/>
            <a:ext cx="3095625" cy="990600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latin typeface="+mj-lt"/>
              </a:rPr>
              <a:t>CBETA Chinese Electronic Tripitaka Collection</a:t>
            </a:r>
            <a:endParaRPr lang="zh-TW" altLang="en-US" sz="3200" b="1" dirty="0">
              <a:latin typeface="+mj-lt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294967295"/>
          </p:nvPr>
        </p:nvSpPr>
        <p:spPr>
          <a:xfrm>
            <a:off x="0" y="2780928"/>
            <a:ext cx="3671888" cy="100806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400" b="1" dirty="0" smtClean="0">
                <a:latin typeface="+mj-lt"/>
              </a:rPr>
              <a:t>The world's largest collection of digital Chinese Buddhist Texts</a:t>
            </a:r>
          </a:p>
        </p:txBody>
      </p:sp>
      <p:sp>
        <p:nvSpPr>
          <p:cNvPr id="10" name="內容版面配置區 4"/>
          <p:cNvSpPr txBox="1">
            <a:spLocks/>
          </p:cNvSpPr>
          <p:nvPr/>
        </p:nvSpPr>
        <p:spPr>
          <a:xfrm>
            <a:off x="-36512" y="4149080"/>
            <a:ext cx="3816424" cy="25202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buClr>
                <a:srgbClr val="B2935C"/>
              </a:buClr>
            </a:pPr>
            <a:r>
              <a:rPr lang="en-US" altLang="zh-TW" sz="2400" b="1" dirty="0">
                <a:solidFill>
                  <a:srgbClr val="000000"/>
                </a:solidFill>
                <a:latin typeface="Calibri"/>
                <a:ea typeface="Adobe 繁黑體 Std B"/>
                <a:cs typeface="Adobe 繁黑體 Std B"/>
                <a:sym typeface="Adobe 繁黑體 Std B"/>
              </a:rPr>
              <a:t>Since 1998, CBETA has continued to expand data and improve content </a:t>
            </a:r>
            <a:r>
              <a:rPr lang="en-US" altLang="zh-TW" sz="2400" b="1" dirty="0" smtClean="0">
                <a:solidFill>
                  <a:srgbClr val="000000"/>
                </a:solidFill>
                <a:latin typeface="Calibri"/>
                <a:ea typeface="Adobe 繁黑體 Std B"/>
                <a:cs typeface="Adobe 繁黑體 Std B"/>
                <a:sym typeface="Adobe 繁黑體 Std B"/>
              </a:rPr>
              <a:t>quality.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68551"/>
              </p:ext>
            </p:extLst>
          </p:nvPr>
        </p:nvGraphicFramePr>
        <p:xfrm>
          <a:off x="3923928" y="-14714"/>
          <a:ext cx="5256584" cy="702927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504389"/>
                <a:gridCol w="1752195"/>
              </a:tblGrid>
              <a:tr h="366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chemeClr val="bg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Collection</a:t>
                      </a:r>
                      <a:endParaRPr lang="zh-TW" altLang="en-US" sz="1800" b="0" i="0" u="none" strike="noStrike" dirty="0">
                        <a:solidFill>
                          <a:schemeClr val="bg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chemeClr val="bg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Characters</a:t>
                      </a:r>
                      <a:endParaRPr lang="zh-TW" altLang="en-US" sz="1800" b="0" i="0" u="none" strike="noStrike" dirty="0">
                        <a:solidFill>
                          <a:schemeClr val="bg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525" marR="1080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1728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 dirty="0" err="1" smtClean="0"/>
                        <a:t>Taishō</a:t>
                      </a:r>
                      <a:r>
                        <a:rPr lang="en-US" altLang="zh-TW" sz="1800" u="none" strike="noStrike" dirty="0" smtClean="0"/>
                        <a:t> Tripiṭaka</a:t>
                      </a:r>
                      <a:r>
                        <a:rPr lang="en-US" altLang="zh-TW" sz="1800" u="none" strike="noStrike" baseline="0" dirty="0" smtClean="0"/>
                        <a:t> </a:t>
                      </a:r>
                      <a:r>
                        <a:rPr lang="en-US" altLang="zh-TW" sz="1800" u="none" strike="noStrike" baseline="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 </a:t>
                      </a:r>
                      <a:endParaRPr lang="zh-TW" altLang="en-US" sz="1800" b="0" i="0" u="none" strike="noStrike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108000" marR="9525" marT="9525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latin typeface="+mn-lt"/>
                          <a:ea typeface="Adobe 繁黑體 Std B" pitchFamily="34" charset="-120"/>
                        </a:rPr>
                        <a:t>78,770,000 </a:t>
                      </a:r>
                      <a:endParaRPr lang="en-US" sz="1800" b="0" i="0" u="none" strike="noStrike" dirty="0">
                        <a:latin typeface="+mn-lt"/>
                        <a:ea typeface="Adobe 繁黑體 Std B" pitchFamily="34" charset="-120"/>
                      </a:endParaRPr>
                    </a:p>
                  </a:txBody>
                  <a:tcPr marL="9525" marR="108000" marT="9525" marB="0" anchor="ctr">
                    <a:lnT w="12700" cmpd="sng">
                      <a:noFill/>
                    </a:lnT>
                  </a:tcPr>
                </a:tc>
              </a:tr>
              <a:tr h="3979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 dirty="0" err="1" smtClean="0"/>
                        <a:t>Shinsan</a:t>
                      </a:r>
                      <a:r>
                        <a:rPr lang="en-US" altLang="zh-TW" sz="1800" u="none" strike="noStrike" baseline="0" dirty="0" smtClean="0"/>
                        <a:t> </a:t>
                      </a:r>
                      <a:r>
                        <a:rPr lang="en-US" altLang="zh-TW" sz="1800" u="none" strike="noStrike" baseline="0" dirty="0" err="1" smtClean="0"/>
                        <a:t>Zokuz</a:t>
                      </a:r>
                      <a:r>
                        <a:rPr kumimoji="0" lang="en-US" altLang="zh-TW" sz="1800" u="none" strike="noStrike" kern="1200" dirty="0" err="1" smtClean="0"/>
                        <a:t>ō</a:t>
                      </a:r>
                      <a:r>
                        <a:rPr lang="en-US" altLang="zh-TW" sz="1800" u="none" strike="noStrike" baseline="0" dirty="0" err="1" smtClean="0"/>
                        <a:t>ky</a:t>
                      </a:r>
                      <a:r>
                        <a:rPr kumimoji="0" lang="en-US" altLang="zh-TW" sz="1800" u="none" strike="noStrike" kern="1200" dirty="0" err="1" smtClean="0"/>
                        <a:t>ō</a:t>
                      </a:r>
                      <a:r>
                        <a:rPr kumimoji="0" lang="en-US" altLang="zh-TW" sz="1800" u="none" strike="noStrike" kern="1200" dirty="0" smtClean="0"/>
                        <a:t> </a:t>
                      </a:r>
                      <a:endParaRPr lang="zh-TW" altLang="en-US" sz="1800" b="0" i="0" u="none" strike="noStrike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108000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latin typeface="+mn-lt"/>
                          <a:ea typeface="Adobe 繁黑體 Std B" pitchFamily="34" charset="-120"/>
                        </a:rPr>
                        <a:t>71,220,000 </a:t>
                      </a:r>
                      <a:endParaRPr lang="en-US" sz="1800" b="0" i="0" u="none" strike="noStrike" dirty="0">
                        <a:latin typeface="+mn-lt"/>
                        <a:ea typeface="Adobe 繁黑體 Std B" pitchFamily="34" charset="-120"/>
                      </a:endParaRPr>
                    </a:p>
                  </a:txBody>
                  <a:tcPr marL="9525" marR="108000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5037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 dirty="0" smtClean="0"/>
                        <a:t>Passages concerning Buddhist</a:t>
                      </a:r>
                      <a:r>
                        <a:rPr lang="en-US" altLang="zh-TW" sz="1800" u="none" strike="noStrike" baseline="0" dirty="0" smtClean="0"/>
                        <a:t> activities from the Official Histories </a:t>
                      </a:r>
                    </a:p>
                  </a:txBody>
                  <a:tcPr marL="108000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latin typeface="+mn-lt"/>
                          <a:ea typeface="Adobe 繁黑體 Std B" pitchFamily="34" charset="-120"/>
                        </a:rPr>
                        <a:t>333,000 </a:t>
                      </a:r>
                      <a:endParaRPr lang="en-US" sz="1800" b="0" i="0" u="none" strike="noStrike" dirty="0">
                        <a:latin typeface="+mn-lt"/>
                        <a:ea typeface="Adobe 繁黑體 Std B" pitchFamily="34" charset="-120"/>
                      </a:endParaRPr>
                    </a:p>
                  </a:txBody>
                  <a:tcPr marL="9525" marR="108000" marT="9525" marB="0" anchor="ctr"/>
                </a:tc>
              </a:tr>
              <a:tr h="554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 dirty="0" smtClean="0"/>
                        <a:t>Buddhist</a:t>
                      </a:r>
                      <a:r>
                        <a:rPr lang="en-US" altLang="zh-TW" sz="1800" u="none" strike="noStrike" baseline="0" dirty="0" smtClean="0"/>
                        <a:t> texts not contained in the </a:t>
                      </a:r>
                      <a:r>
                        <a:rPr kumimoji="0" lang="en-US" altLang="zh-TW" sz="1800" u="none" strike="noStrike" kern="1200" dirty="0" smtClean="0"/>
                        <a:t>Tripiṭaka</a:t>
                      </a:r>
                      <a:r>
                        <a:rPr kumimoji="0" lang="en-US" altLang="zh-TW" sz="1800" u="none" strike="noStrike" kern="1200" baseline="0" dirty="0" smtClean="0"/>
                        <a:t> </a:t>
                      </a:r>
                      <a:endParaRPr lang="zh-TW" altLang="en-US" sz="1800" b="0" i="0" u="none" strike="noStrike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108000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latin typeface="+mn-lt"/>
                          <a:ea typeface="Adobe 繁黑體 Std B" pitchFamily="34" charset="-120"/>
                        </a:rPr>
                        <a:t>1,663,000 </a:t>
                      </a:r>
                      <a:endParaRPr lang="en-US" sz="1800" b="0" i="0" u="none" strike="noStrike" dirty="0">
                        <a:latin typeface="+mn-lt"/>
                        <a:ea typeface="Adobe 繁黑體 Std B" pitchFamily="34" charset="-120"/>
                      </a:endParaRPr>
                    </a:p>
                  </a:txBody>
                  <a:tcPr marL="9525" marR="108000" marT="9525" marB="0" anchor="ctr"/>
                </a:tc>
              </a:tr>
              <a:tr h="6809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 dirty="0" smtClean="0"/>
                        <a:t>Selection of stone rubbings from the</a:t>
                      </a:r>
                      <a:r>
                        <a:rPr lang="en-US" altLang="zh-TW" sz="1800" u="none" strike="noStrike" baseline="0" dirty="0" smtClean="0"/>
                        <a:t> </a:t>
                      </a:r>
                      <a:r>
                        <a:rPr lang="en-US" altLang="zh-TW" sz="1800" u="none" strike="noStrike" dirty="0" smtClean="0"/>
                        <a:t>Northern</a:t>
                      </a:r>
                      <a:r>
                        <a:rPr lang="en-US" altLang="zh-TW" sz="1800" u="none" strike="noStrike" baseline="0" dirty="0" smtClean="0"/>
                        <a:t> Dynasties Period</a:t>
                      </a:r>
                      <a:endParaRPr lang="en-US" altLang="zh-TW" sz="1800" u="none" strike="noStrike" dirty="0" smtClean="0"/>
                    </a:p>
                  </a:txBody>
                  <a:tcPr marL="108000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latin typeface="+mn-lt"/>
                          <a:ea typeface="Adobe 繁黑體 Std B" pitchFamily="34" charset="-120"/>
                        </a:rPr>
                        <a:t>74,000 </a:t>
                      </a:r>
                      <a:endParaRPr lang="en-US" sz="1800" b="0" i="0" u="none" strike="noStrike" dirty="0">
                        <a:latin typeface="+mn-lt"/>
                        <a:ea typeface="Adobe 繁黑體 Std B" pitchFamily="34" charset="-120"/>
                      </a:endParaRPr>
                    </a:p>
                  </a:txBody>
                  <a:tcPr marL="9525" marR="108000" marT="9525" marB="0" anchor="ctr"/>
                </a:tc>
              </a:tr>
              <a:tr h="554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 dirty="0" smtClean="0"/>
                        <a:t>Supplements from other editions</a:t>
                      </a:r>
                      <a:r>
                        <a:rPr lang="en-US" altLang="zh-TW" sz="1800" u="none" strike="noStrike" baseline="0" dirty="0" smtClean="0"/>
                        <a:t> of the </a:t>
                      </a:r>
                      <a:r>
                        <a:rPr kumimoji="0" lang="en-US" altLang="zh-TW" sz="1800" u="none" strike="noStrike" kern="1200" dirty="0" smtClean="0"/>
                        <a:t>Tripiṭaka</a:t>
                      </a:r>
                      <a:r>
                        <a:rPr kumimoji="0" lang="en-US" altLang="zh-TW" sz="1800" u="none" strike="noStrike" kern="1200" baseline="0" dirty="0" smtClean="0"/>
                        <a:t> </a:t>
                      </a:r>
                      <a:endParaRPr lang="zh-TW" altLang="en-US" sz="1800" b="0" i="0" u="none" strike="noStrike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108000" marR="9525" marT="9525" marB="0" anchor="ctr"/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kumimoji="0" lang="en-US" sz="1800" u="none" strike="noStrike" kern="1200" dirty="0">
                          <a:latin typeface="+mn-lt"/>
                          <a:ea typeface="Adobe 繁黑體 Std B" pitchFamily="34" charset="-120"/>
                        </a:rPr>
                        <a:t>24,193,000</a:t>
                      </a:r>
                      <a:endParaRPr kumimoji="0" lang="en-US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Adobe 繁黑體 Std B" pitchFamily="34" charset="-120"/>
                        <a:cs typeface="+mn-cs"/>
                      </a:endParaRPr>
                    </a:p>
                  </a:txBody>
                  <a:tcPr marL="9525" marR="108000" marT="9525" marB="0" anchor="ctr"/>
                </a:tc>
              </a:tr>
              <a:tr h="55448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Chinese translations of the Pali Canon </a:t>
                      </a:r>
                    </a:p>
                  </a:txBody>
                  <a:tcPr marL="108000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kumimoji="0" lang="en-US" sz="1800" u="none" strike="noStrike" kern="1200" dirty="0" smtClean="0">
                          <a:latin typeface="+mn-lt"/>
                          <a:ea typeface="Adobe 繁黑體 Std B" pitchFamily="34" charset="-120"/>
                        </a:rPr>
                        <a:t>9,156,000</a:t>
                      </a:r>
                      <a:endParaRPr kumimoji="0" lang="en-US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Adobe 繁黑體 Std B" pitchFamily="34" charset="-120"/>
                        <a:cs typeface="+mn-cs"/>
                      </a:endParaRPr>
                    </a:p>
                  </a:txBody>
                  <a:tcPr marL="9525" marR="108000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2029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Selections from the Taiwan National Central Library Buddhist Rare Book Collection </a:t>
                      </a:r>
                      <a:endParaRPr lang="en-US" altLang="zh-TW" sz="1800" dirty="0" smtClean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108000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kumimoji="0" lang="en-US" sz="1800" u="none" strike="noStrike" kern="1200" baseline="0" dirty="0" smtClean="0">
                          <a:latin typeface="+mn-lt"/>
                          <a:ea typeface="Adobe 繁黑體 Std B" pitchFamily="34" charset="-120"/>
                        </a:rPr>
                        <a:t>6,801,000</a:t>
                      </a:r>
                      <a:endParaRPr kumimoji="0" lang="en-US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Adobe 繁黑體 Std B" pitchFamily="34" charset="-120"/>
                        <a:cs typeface="+mn-cs"/>
                      </a:endParaRPr>
                    </a:p>
                  </a:txBody>
                  <a:tcPr marL="9525" marR="108000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2475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Supplement to the Chinese Buddhist Canon</a:t>
                      </a:r>
                    </a:p>
                  </a:txBody>
                  <a:tcPr marL="108000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kumimoji="0" lang="en-US" sz="1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Adobe 繁黑體 Std B" pitchFamily="34" charset="-120"/>
                          <a:cs typeface="+mn-cs"/>
                        </a:rPr>
                        <a:t>20,478,000</a:t>
                      </a:r>
                      <a:endParaRPr kumimoji="0" lang="en-US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Adobe 繁黑體 Std B" pitchFamily="34" charset="-120"/>
                        <a:cs typeface="+mn-cs"/>
                      </a:endParaRPr>
                    </a:p>
                  </a:txBody>
                  <a:tcPr marL="9525" marR="108000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5448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Chinese Buddhist Temple Gazetteers </a:t>
                      </a:r>
                    </a:p>
                  </a:txBody>
                  <a:tcPr marL="108000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kumimoji="0" lang="en-US" sz="1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1,650,000</a:t>
                      </a:r>
                      <a:endParaRPr kumimoji="0" lang="en-US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108000" marT="952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213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kumimoji="0"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Ven. </a:t>
                      </a:r>
                      <a:r>
                        <a:rPr kumimoji="0" lang="en-US" altLang="zh-TW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Yinshun's</a:t>
                      </a:r>
                      <a:r>
                        <a:rPr kumimoji="0"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work</a:t>
                      </a:r>
                      <a:endParaRPr kumimoji="0" lang="en-US" altLang="zh-TW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kumimoji="0" lang="en-US" sz="1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7,540,000</a:t>
                      </a:r>
                      <a:endParaRPr kumimoji="0" lang="en-US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108000" marT="952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2748"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altLang="zh-TW" sz="1800" b="1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 pitchFamily="34" charset="0"/>
                          <a:ea typeface="+mn-ea"/>
                          <a:cs typeface="+mn-cs"/>
                          <a:sym typeface="Tw Cen MT"/>
                        </a:rPr>
                        <a:t>~2018.07.20</a:t>
                      </a:r>
                      <a:endParaRPr kumimoji="0" lang="zh-TW" altLang="en-US" sz="1800" b="1" i="0" u="none" strike="noStrike" kern="12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Calibri" pitchFamily="34" charset="0"/>
                        <a:ea typeface="+mn-ea"/>
                        <a:cs typeface="+mn-cs"/>
                        <a:sym typeface="Tw Cen MT"/>
                      </a:endParaRPr>
                    </a:p>
                  </a:txBody>
                  <a:tcPr marL="9525" marR="7200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 smtClean="0"/>
                        <a:t>c.a.</a:t>
                      </a:r>
                      <a:r>
                        <a:rPr lang="en-US" sz="1800" b="1" u="none" strike="noStrike" dirty="0" smtClean="0">
                          <a:solidFill>
                            <a:srgbClr val="FF0000"/>
                          </a:solidFill>
                        </a:rPr>
                        <a:t>223,822,000</a:t>
                      </a:r>
                      <a:r>
                        <a:rPr lang="en-US" sz="1800" u="none" strike="noStrike" dirty="0" smtClean="0"/>
                        <a:t> </a:t>
                      </a:r>
                      <a:endParaRPr lang="en-US" sz="1800" b="1" i="0" u="none" strike="noStrike" dirty="0">
                        <a:latin typeface="Calibri" pitchFamily="34" charset="0"/>
                      </a:endParaRPr>
                    </a:p>
                  </a:txBody>
                  <a:tcPr marL="9525" marR="108000" marT="9526" marB="0" anchor="ctr"/>
                </a:tc>
              </a:tr>
            </a:tbl>
          </a:graphicData>
        </a:graphic>
      </p:graphicFrame>
      <p:cxnSp>
        <p:nvCxnSpPr>
          <p:cNvPr id="6" name="直線接點 5"/>
          <p:cNvCxnSpPr/>
          <p:nvPr/>
        </p:nvCxnSpPr>
        <p:spPr>
          <a:xfrm>
            <a:off x="107504" y="2349550"/>
            <a:ext cx="3672408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2</a:t>
            </a:fld>
            <a:endParaRPr lang="en-US" altLang="zh-TW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6" b="4834"/>
          <a:stretch/>
        </p:blipFill>
        <p:spPr bwMode="auto">
          <a:xfrm>
            <a:off x="2195736" y="909390"/>
            <a:ext cx="1253583" cy="119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53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內容版面配置區 6"/>
          <p:cNvSpPr txBox="1">
            <a:spLocks noGrp="1"/>
          </p:cNvSpPr>
          <p:nvPr>
            <p:ph type="body" sz="quarter" idx="4294967295"/>
          </p:nvPr>
        </p:nvSpPr>
        <p:spPr>
          <a:xfrm>
            <a:off x="72008" y="6165304"/>
            <a:ext cx="8964488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262432" indent="-262432" defTabSz="749808">
              <a:lnSpc>
                <a:spcPct val="90000"/>
              </a:lnSpc>
              <a:spcBef>
                <a:spcPts val="500"/>
              </a:spcBef>
              <a:defRPr sz="2378">
                <a:latin typeface="Tw Cen MT"/>
                <a:ea typeface="Tw Cen MT"/>
                <a:cs typeface="Tw Cen MT"/>
                <a:sym typeface="Tw Cen MT"/>
              </a:defRPr>
            </a:pPr>
            <a:r>
              <a:rPr lang="en-US" sz="2400" b="1" dirty="0" smtClean="0">
                <a:latin typeface="+mn-lt"/>
                <a:ea typeface="Adobe 繁黑體 Std B" pitchFamily="34" charset="-120"/>
                <a:cs typeface="+mj-cs"/>
                <a:sym typeface="Helvetica"/>
              </a:rPr>
              <a:t>A Web-based Reader for the CBETA Corpus, consisting of over 200 million Chinese Characters.</a:t>
            </a:r>
            <a:endParaRPr sz="2400" b="1" dirty="0">
              <a:solidFill>
                <a:srgbClr val="C00000"/>
              </a:solidFill>
              <a:latin typeface="+mn-lt"/>
              <a:ea typeface="Adobe 繁黑體 Std B" pitchFamily="34" charset="-120"/>
              <a:cs typeface="+mj-cs"/>
              <a:sym typeface="Helvetica"/>
            </a:endParaRPr>
          </a:p>
        </p:txBody>
      </p:sp>
      <p:sp>
        <p:nvSpPr>
          <p:cNvPr id="559" name="標題 1"/>
          <p:cNvSpPr txBox="1">
            <a:spLocks noGrp="1"/>
          </p:cNvSpPr>
          <p:nvPr>
            <p:ph type="title" idx="4294967295"/>
          </p:nvPr>
        </p:nvSpPr>
        <p:spPr>
          <a:xfrm>
            <a:off x="19000" y="44624"/>
            <a:ext cx="8153400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b="1">
                <a:latin typeface="Tw Cen MT"/>
                <a:ea typeface="Tw Cen MT"/>
                <a:cs typeface="Tw Cen MT"/>
                <a:sym typeface="Tw Cen MT"/>
              </a:defRPr>
            </a:pPr>
            <a:r>
              <a:rPr dirty="0">
                <a:solidFill>
                  <a:srgbClr val="C00000"/>
                </a:solidFill>
                <a:latin typeface="+mn-lt"/>
                <a:ea typeface="Adobe 繁黑體 Std B" pitchFamily="34" charset="-120"/>
              </a:rPr>
              <a:t>CBETA </a:t>
            </a:r>
            <a:r>
              <a:rPr lang="en-US" dirty="0" smtClean="0">
                <a:solidFill>
                  <a:srgbClr val="C00000"/>
                </a:solidFill>
                <a:latin typeface="+mn-lt"/>
                <a:ea typeface="Adobe 繁黑體 Std B" pitchFamily="34" charset="-120"/>
                <a:cs typeface="+mj-cs"/>
                <a:sym typeface="Helvetica"/>
              </a:rPr>
              <a:t>Online </a:t>
            </a:r>
            <a:r>
              <a:rPr lang="en-US" dirty="0" smtClean="0">
                <a:latin typeface="+mn-lt"/>
                <a:ea typeface="Adobe 繁黑體 Std B" pitchFamily="34" charset="-120"/>
                <a:cs typeface="+mj-cs"/>
                <a:sym typeface="Helvetica"/>
              </a:rPr>
              <a:t>Reader</a:t>
            </a:r>
            <a:endParaRPr dirty="0">
              <a:latin typeface="+mn-lt"/>
              <a:ea typeface="Adobe 繁黑體 Std B" pitchFamily="34" charset="-120"/>
              <a:cs typeface="+mj-cs"/>
              <a:sym typeface="Helvetica"/>
            </a:endParaRPr>
          </a:p>
        </p:txBody>
      </p:sp>
      <p:sp>
        <p:nvSpPr>
          <p:cNvPr id="560" name="文字方塊 5"/>
          <p:cNvSpPr txBox="1"/>
          <p:nvPr/>
        </p:nvSpPr>
        <p:spPr>
          <a:xfrm>
            <a:off x="107504" y="548680"/>
            <a:ext cx="493204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400" b="1"/>
            </a:pPr>
            <a:r>
              <a:rPr sz="2400" dirty="0">
                <a:solidFill>
                  <a:srgbClr val="0070C0"/>
                </a:solidFill>
                <a:latin typeface="+mn-lt"/>
              </a:rPr>
              <a:t>http://CBETAOnline.dila.edu.tw</a:t>
            </a:r>
          </a:p>
        </p:txBody>
      </p:sp>
      <p:sp>
        <p:nvSpPr>
          <p:cNvPr id="561" name="矩形 7"/>
          <p:cNvSpPr txBox="1"/>
          <p:nvPr/>
        </p:nvSpPr>
        <p:spPr>
          <a:xfrm>
            <a:off x="2286000" y="3105835"/>
            <a:ext cx="4572000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>
                <a:latin typeface="Adobe 繁黑體 Std B" pitchFamily="34" charset="-120"/>
                <a:ea typeface="Adobe 繁黑體 Std B" pitchFamily="34" charset="-120"/>
                <a:cs typeface="+mj-cs"/>
                <a:sym typeface="Helvetica"/>
              </a:rPr>
              <a:t>藏經掃描影像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>
                <a:latin typeface="Adobe 繁黑體 Std B" pitchFamily="34" charset="-120"/>
                <a:ea typeface="Adobe 繁黑體 Std B" pitchFamily="34" charset="-120"/>
              </a:rPr>
              <a:t>IIIF Service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91" y="980728"/>
            <a:ext cx="8430881" cy="518457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4211407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Perform Full-text Search and Lookup Reference with one-click </a:t>
            </a:r>
            <a:endParaRPr lang="zh-TW" altLang="en-US" sz="4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5" y="1639612"/>
            <a:ext cx="5211616" cy="4956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286" y="3252747"/>
            <a:ext cx="345694" cy="24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372200" y="1722874"/>
            <a:ext cx="2736304" cy="553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zh-TW" sz="2400" b="1" dirty="0" smtClean="0">
                <a:latin typeface="Calibri" panose="020F0502020204030204" pitchFamily="34" charset="0"/>
              </a:rPr>
              <a:t>Full Text Search</a:t>
            </a:r>
            <a:endParaRPr lang="zh-TW" altLang="en-US" sz="2400" b="1" dirty="0">
              <a:latin typeface="Calibri" panose="020F050202020403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372200" y="2564904"/>
            <a:ext cx="2736304" cy="5539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zh-TW" sz="2400" b="1" dirty="0" smtClean="0">
                <a:latin typeface="Calibri" panose="020F0502020204030204" pitchFamily="34" charset="0"/>
              </a:rPr>
              <a:t>Dictionary Look up</a:t>
            </a:r>
            <a:endParaRPr lang="zh-TW" altLang="en-US" sz="2400" b="1" dirty="0">
              <a:latin typeface="Calibri" panose="020F050202020403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32361" y="3284984"/>
            <a:ext cx="2751940" cy="8309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Calibri" panose="020F0502020204030204" pitchFamily="34" charset="0"/>
              </a:rPr>
              <a:t>Person/Place Information</a:t>
            </a:r>
            <a:endParaRPr lang="zh-TW" altLang="en-US" sz="2400" b="1" dirty="0">
              <a:latin typeface="Calibri" panose="020F0502020204030204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18712" y="4293096"/>
            <a:ext cx="2765589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Calibri" panose="020F0502020204030204" pitchFamily="34" charset="0"/>
              </a:rPr>
              <a:t>Phrase Statistics</a:t>
            </a:r>
            <a:endParaRPr lang="zh-TW" altLang="en-US" sz="2400" b="1" dirty="0">
              <a:latin typeface="Calibri" panose="020F050202020403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400492" y="4964975"/>
            <a:ext cx="2683810" cy="8309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zh-TW" sz="2400" dirty="0" smtClean="0">
                <a:latin typeface="Calibri" panose="020F0502020204030204" pitchFamily="34" charset="0"/>
              </a:rPr>
              <a:t>Bibliography Database </a:t>
            </a:r>
            <a:endParaRPr lang="en-US" altLang="zh-TW" sz="2400" dirty="0">
              <a:latin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945" y="1639612"/>
            <a:ext cx="719255" cy="407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4065984" y="6340330"/>
            <a:ext cx="5076056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Calibri" panose="020F0502020204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http://</a:t>
            </a:r>
            <a:r>
              <a:rPr lang="en-US" altLang="zh-TW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CBETAonline</a:t>
            </a:r>
            <a:r>
              <a:rPr lang="en-US" altLang="zh-TW" sz="2800" b="1" dirty="0" smtClean="0">
                <a:latin typeface="Calibri" panose="020F0502020204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.dila.edu.tw</a:t>
            </a:r>
            <a:endParaRPr lang="zh-TW" altLang="en-US" sz="2800" b="1" dirty="0">
              <a:latin typeface="Calibri" panose="020F0502020204030204" pitchFamily="34" charset="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5699" b="1"/>
          <a:stretch/>
        </p:blipFill>
        <p:spPr bwMode="auto">
          <a:xfrm>
            <a:off x="3207525" y="3540987"/>
            <a:ext cx="2433428" cy="25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5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339752" y="548680"/>
            <a:ext cx="3888432" cy="331236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940152" y="548680"/>
            <a:ext cx="2376264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Calibri" panose="020F0502020204030204" pitchFamily="34" charset="0"/>
                <a:ea typeface="Adobe 繁黑體 Std B" pitchFamily="34" charset="-120"/>
              </a:rPr>
              <a:t>CBDATA Service </a:t>
            </a:r>
          </a:p>
          <a:p>
            <a:r>
              <a:rPr lang="en-GB" altLang="zh-TW" b="1" dirty="0" smtClean="0">
                <a:latin typeface="Calibri" panose="020F0502020204030204" pitchFamily="34" charset="0"/>
                <a:ea typeface="Adobe 繁黑體 Std B" pitchFamily="34" charset="-120"/>
              </a:rPr>
              <a:t>Core Resource Service</a:t>
            </a:r>
            <a:endParaRPr lang="zh-TW" altLang="en-US" b="1" dirty="0">
              <a:latin typeface="Calibri" panose="020F0502020204030204" pitchFamily="34" charset="0"/>
              <a:ea typeface="Adobe 繁黑體 Std B" pitchFamily="34" charset="-120"/>
            </a:endParaRPr>
          </a:p>
        </p:txBody>
      </p:sp>
      <p:sp>
        <p:nvSpPr>
          <p:cNvPr id="6" name="流程圖: 多重文件 5"/>
          <p:cNvSpPr/>
          <p:nvPr/>
        </p:nvSpPr>
        <p:spPr>
          <a:xfrm>
            <a:off x="3743908" y="2924944"/>
            <a:ext cx="1224136" cy="738076"/>
          </a:xfrm>
          <a:prstGeom prst="flowChartMultidocument">
            <a:avLst/>
          </a:prstGeom>
          <a:gradFill rotWithShape="1">
            <a:gsLst>
              <a:gs pos="0">
                <a:srgbClr val="474B78">
                  <a:tint val="50000"/>
                  <a:satMod val="300000"/>
                </a:srgbClr>
              </a:gs>
              <a:gs pos="35000">
                <a:srgbClr val="474B78">
                  <a:tint val="37000"/>
                  <a:satMod val="300000"/>
                </a:srgbClr>
              </a:gs>
              <a:gs pos="100000">
                <a:srgbClr val="474B78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74B7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Arial Unicode MS" panose="020B0604020202020204" pitchFamily="34" charset="-120"/>
              </a:rPr>
              <a:t>Full Content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流程圖: 文件 6"/>
          <p:cNvSpPr/>
          <p:nvPr/>
        </p:nvSpPr>
        <p:spPr>
          <a:xfrm>
            <a:off x="4427984" y="1988840"/>
            <a:ext cx="1440160" cy="834256"/>
          </a:xfrm>
          <a:prstGeom prst="flowChartDocument">
            <a:avLst/>
          </a:prstGeom>
          <a:gradFill rotWithShape="1">
            <a:gsLst>
              <a:gs pos="0">
                <a:srgbClr val="39639D">
                  <a:tint val="50000"/>
                  <a:satMod val="300000"/>
                </a:srgbClr>
              </a:gs>
              <a:gs pos="35000">
                <a:srgbClr val="39639D">
                  <a:tint val="37000"/>
                  <a:satMod val="300000"/>
                </a:srgbClr>
              </a:gs>
              <a:gs pos="100000">
                <a:srgbClr val="39639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9639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Secondary Research Resources 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  <a:cs typeface="+mn-cs"/>
            </a:endParaRPr>
          </a:p>
        </p:txBody>
      </p:sp>
      <p:sp>
        <p:nvSpPr>
          <p:cNvPr id="8" name="流程圖: 文件 7"/>
          <p:cNvSpPr/>
          <p:nvPr/>
        </p:nvSpPr>
        <p:spPr>
          <a:xfrm>
            <a:off x="2555776" y="1988840"/>
            <a:ext cx="1656182" cy="842671"/>
          </a:xfrm>
          <a:prstGeom prst="flowChartDocument">
            <a:avLst/>
          </a:prstGeom>
          <a:gradFill rotWithShape="1">
            <a:gsLst>
              <a:gs pos="0">
                <a:srgbClr val="DA1F28">
                  <a:tint val="50000"/>
                  <a:satMod val="300000"/>
                </a:srgbClr>
              </a:gs>
              <a:gs pos="35000">
                <a:srgbClr val="DA1F28">
                  <a:tint val="37000"/>
                  <a:satMod val="300000"/>
                </a:srgbClr>
              </a:gs>
              <a:gs pos="100000">
                <a:srgbClr val="DA1F28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A1F2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</a:rPr>
              <a:t>Person/Place/Time Authority Database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" name="流程圖: 文件 8"/>
          <p:cNvSpPr/>
          <p:nvPr/>
        </p:nvSpPr>
        <p:spPr>
          <a:xfrm>
            <a:off x="4355976" y="1059024"/>
            <a:ext cx="1368152" cy="814058"/>
          </a:xfrm>
          <a:prstGeom prst="flowChartDocument">
            <a:avLst/>
          </a:prstGeom>
          <a:gradFill rotWithShape="1">
            <a:gsLst>
              <a:gs pos="0">
                <a:srgbClr val="7D3C4A">
                  <a:tint val="50000"/>
                  <a:satMod val="300000"/>
                </a:srgbClr>
              </a:gs>
              <a:gs pos="35000">
                <a:srgbClr val="7D3C4A">
                  <a:tint val="37000"/>
                  <a:satMod val="300000"/>
                </a:srgbClr>
              </a:gs>
              <a:gs pos="100000">
                <a:srgbClr val="7D3C4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D3C4A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Scripture </a:t>
            </a:r>
            <a:r>
              <a:rPr kumimoji="0" lang="en-GB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Catalog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  <a:cs typeface="+mn-cs"/>
            </a:endParaRPr>
          </a:p>
        </p:txBody>
      </p:sp>
      <p:sp>
        <p:nvSpPr>
          <p:cNvPr id="10" name="流程圖: 文件 9"/>
          <p:cNvSpPr/>
          <p:nvPr/>
        </p:nvSpPr>
        <p:spPr>
          <a:xfrm>
            <a:off x="3046692" y="1052736"/>
            <a:ext cx="1165267" cy="803622"/>
          </a:xfrm>
          <a:prstGeom prst="flowChartDocument">
            <a:avLst/>
          </a:prstGeom>
          <a:gradFill rotWithShape="1">
            <a:gsLst>
              <a:gs pos="0">
                <a:srgbClr val="EB641B">
                  <a:tint val="50000"/>
                  <a:satMod val="300000"/>
                </a:srgbClr>
              </a:gs>
              <a:gs pos="35000">
                <a:srgbClr val="EB641B">
                  <a:tint val="37000"/>
                  <a:satMod val="300000"/>
                </a:srgbClr>
              </a:gs>
              <a:gs pos="100000">
                <a:srgbClr val="EB641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B641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Buddhist</a:t>
            </a:r>
            <a:r>
              <a:rPr kumimoji="0" lang="en-GB" altLang="zh-TW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 Dictionary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82484" y="4797152"/>
            <a:ext cx="1980220" cy="792088"/>
          </a:xfrm>
          <a:prstGeom prst="rect">
            <a:avLst/>
          </a:prstGeom>
          <a:gradFill rotWithShape="1">
            <a:gsLst>
              <a:gs pos="0">
                <a:srgbClr val="EB641B">
                  <a:shade val="51000"/>
                  <a:satMod val="130000"/>
                </a:srgbClr>
              </a:gs>
              <a:gs pos="80000">
                <a:srgbClr val="EB641B">
                  <a:shade val="93000"/>
                  <a:satMod val="130000"/>
                </a:srgbClr>
              </a:gs>
              <a:gs pos="100000">
                <a:srgbClr val="EB641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B641B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kern="0" noProof="0" dirty="0" err="1" smtClean="0">
                <a:solidFill>
                  <a:prstClr val="white"/>
                </a:solidFill>
                <a:latin typeface="Adobe 繁黑體 Std B" pitchFamily="34" charset="-120"/>
                <a:ea typeface="Adobe 繁黑體 Std B" pitchFamily="34" charset="-120"/>
                <a:cs typeface="Arial Unicode MS" panose="020B0604020202020204" pitchFamily="34" charset="-120"/>
              </a:rPr>
              <a:t>CBETAOnline</a:t>
            </a:r>
            <a:endParaRPr lang="en-US" altLang="zh-TW" sz="2000" kern="0" noProof="0" dirty="0" smtClean="0">
              <a:solidFill>
                <a:prstClr val="white"/>
              </a:solidFill>
              <a:latin typeface="Adobe 繁黑體 Std B" pitchFamily="34" charset="-120"/>
              <a:ea typeface="Adobe 繁黑體 Std B" pitchFamily="34" charset="-120"/>
              <a:cs typeface="Arial Unicode MS" panose="020B0604020202020204" pitchFamily="34" charset="-12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kern="0" noProof="0" dirty="0" smtClean="0">
                <a:solidFill>
                  <a:prstClr val="white"/>
                </a:solidFill>
                <a:latin typeface="Adobe 繁黑體 Std B" pitchFamily="34" charset="-120"/>
                <a:ea typeface="Adobe 繁黑體 Std B" pitchFamily="34" charset="-120"/>
                <a:cs typeface="Arial Unicode MS" panose="020B0604020202020204" pitchFamily="34" charset="-120"/>
              </a:rPr>
              <a:t>Reader</a:t>
            </a:r>
            <a:endParaRPr kumimoji="0" lang="zh-TW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4211958" y="4005064"/>
            <a:ext cx="504058" cy="621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552220" y="3429000"/>
            <a:ext cx="2340260" cy="792088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Arial Unicode MS" panose="020B0604020202020204" pitchFamily="34" charset="-120"/>
              </a:rPr>
              <a:t>CBETA Concordance</a:t>
            </a:r>
            <a:r>
              <a:rPr kumimoji="0" lang="en-US" altLang="zh-TW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Arial Unicode MS" panose="020B0604020202020204" pitchFamily="34" charset="-120"/>
              </a:rPr>
              <a:t> Analysis</a:t>
            </a:r>
            <a:endParaRPr kumimoji="0" lang="zh-TW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向下箭號 13"/>
          <p:cNvSpPr/>
          <p:nvPr/>
        </p:nvSpPr>
        <p:spPr>
          <a:xfrm rot="18693734">
            <a:off x="6378710" y="2544399"/>
            <a:ext cx="504058" cy="724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39552" y="3825044"/>
            <a:ext cx="2664295" cy="7920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1"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  <a:cs typeface="Arial Unicode MS" panose="020B0604020202020204" pitchFamily="34" charset="-120"/>
              </a:rPr>
              <a:t>DEDU</a:t>
            </a:r>
          </a:p>
          <a:p>
            <a:pPr lvl="0" algn="ctr" hangingPunct="1">
              <a:defRPr/>
            </a:pPr>
            <a:r>
              <a:rPr lang="en-US" altLang="zh-TW" sz="1600" noProof="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  <a:cs typeface="Arial Unicode MS" panose="020B0604020202020204" pitchFamily="34" charset="-120"/>
              </a:rPr>
              <a:t>Parallel Corpus Editing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" name="弧形 22"/>
          <p:cNvSpPr/>
          <p:nvPr/>
        </p:nvSpPr>
        <p:spPr>
          <a:xfrm flipH="1">
            <a:off x="1475656" y="2420888"/>
            <a:ext cx="1800200" cy="2664296"/>
          </a:xfrm>
          <a:prstGeom prst="arc">
            <a:avLst>
              <a:gd name="adj1" fmla="val 16200000"/>
              <a:gd name="adj2" fmla="val 21542125"/>
            </a:avLst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79512" y="116632"/>
            <a:ext cx="8856984" cy="59766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右彎箭號 29"/>
          <p:cNvSpPr/>
          <p:nvPr/>
        </p:nvSpPr>
        <p:spPr>
          <a:xfrm rot="10800000">
            <a:off x="3752514" y="5733256"/>
            <a:ext cx="720080" cy="720081"/>
          </a:xfrm>
          <a:prstGeom prst="ben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928250" y="6165305"/>
            <a:ext cx="163563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Other DH Tools</a:t>
            </a:r>
            <a:endParaRPr lang="zh-TW" altLang="en-US" dirty="0"/>
          </a:p>
        </p:txBody>
      </p:sp>
      <p:sp>
        <p:nvSpPr>
          <p:cNvPr id="25" name="標題 1"/>
          <p:cNvSpPr txBox="1">
            <a:spLocks/>
          </p:cNvSpPr>
          <p:nvPr/>
        </p:nvSpPr>
        <p:spPr>
          <a:xfrm>
            <a:off x="179512" y="278160"/>
            <a:ext cx="8153401" cy="990600"/>
          </a:xfrm>
          <a:prstGeom prst="rect">
            <a:avLst/>
          </a:prstGeom>
        </p:spPr>
        <p:txBody>
          <a:bodyPr/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411401"/>
                </a:solidFill>
                <a:uFillTx/>
                <a:latin typeface="Calibri" panose="020F0502020204030204" pitchFamily="34" charset="0"/>
                <a:ea typeface="Adobe 繁黑體 Std B"/>
                <a:cs typeface="Adobe 繁黑體 Std B"/>
                <a:sym typeface="Adobe 繁黑體 Std B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411401"/>
                </a:solidFill>
                <a:uFillTx/>
                <a:latin typeface="Adobe 繁黑體 Std B"/>
                <a:ea typeface="Adobe 繁黑體 Std B"/>
                <a:cs typeface="Adobe 繁黑體 Std B"/>
                <a:sym typeface="Adobe 繁黑體 Std B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411401"/>
                </a:solidFill>
                <a:uFillTx/>
                <a:latin typeface="Adobe 繁黑體 Std B"/>
                <a:ea typeface="Adobe 繁黑體 Std B"/>
                <a:cs typeface="Adobe 繁黑體 Std B"/>
                <a:sym typeface="Adobe 繁黑體 Std B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411401"/>
                </a:solidFill>
                <a:uFillTx/>
                <a:latin typeface="Adobe 繁黑體 Std B"/>
                <a:ea typeface="Adobe 繁黑體 Std B"/>
                <a:cs typeface="Adobe 繁黑體 Std B"/>
                <a:sym typeface="Adobe 繁黑體 Std B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411401"/>
                </a:solidFill>
                <a:uFillTx/>
                <a:latin typeface="Adobe 繁黑體 Std B"/>
                <a:ea typeface="Adobe 繁黑體 Std B"/>
                <a:cs typeface="Adobe 繁黑體 Std B"/>
                <a:sym typeface="Adobe 繁黑體 Std B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411401"/>
                </a:solidFill>
                <a:uFillTx/>
                <a:latin typeface="Adobe 繁黑體 Std B"/>
                <a:ea typeface="Adobe 繁黑體 Std B"/>
                <a:cs typeface="Adobe 繁黑體 Std B"/>
                <a:sym typeface="Adobe 繁黑體 Std B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411401"/>
                </a:solidFill>
                <a:uFillTx/>
                <a:latin typeface="Adobe 繁黑體 Std B"/>
                <a:ea typeface="Adobe 繁黑體 Std B"/>
                <a:cs typeface="Adobe 繁黑體 Std B"/>
                <a:sym typeface="Adobe 繁黑體 Std B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411401"/>
                </a:solidFill>
                <a:uFillTx/>
                <a:latin typeface="Adobe 繁黑體 Std B"/>
                <a:ea typeface="Adobe 繁黑體 Std B"/>
                <a:cs typeface="Adobe 繁黑體 Std B"/>
                <a:sym typeface="Adobe 繁黑體 Std B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411401"/>
                </a:solidFill>
                <a:uFillTx/>
                <a:latin typeface="Adobe 繁黑體 Std B"/>
                <a:ea typeface="Adobe 繁黑體 Std B"/>
                <a:cs typeface="Adobe 繁黑體 Std B"/>
                <a:sym typeface="Adobe 繁黑體 Std B"/>
              </a:defRPr>
            </a:lvl9pPr>
          </a:lstStyle>
          <a:p>
            <a:pPr hangingPunct="1"/>
            <a:r>
              <a:rPr lang="en-US" altLang="zh-TW" sz="2400" b="1" smtClean="0">
                <a:solidFill>
                  <a:srgbClr val="C00000"/>
                </a:solidFill>
                <a:ea typeface="Adobe 繁黑體 Std B" pitchFamily="34" charset="-120"/>
              </a:rPr>
              <a:t>CBETA </a:t>
            </a:r>
            <a:r>
              <a:rPr lang="en-US" altLang="zh-TW" sz="2400" b="1" smtClean="0">
                <a:solidFill>
                  <a:srgbClr val="C00000"/>
                </a:solidFill>
                <a:ea typeface="Adobe 繁黑體 Std B" pitchFamily="34" charset="-120"/>
                <a:sym typeface="Helvetica"/>
              </a:rPr>
              <a:t>Research</a:t>
            </a:r>
            <a:r>
              <a:rPr lang="en-US" altLang="zh-TW" sz="2400" b="1" smtClean="0">
                <a:ea typeface="Adobe 繁黑體 Std B" pitchFamily="34" charset="-120"/>
                <a:sym typeface="Helvetica"/>
              </a:rPr>
              <a:t> Platform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737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1" grpId="0" animBg="1"/>
      <p:bldP spid="23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7B7211EA-8CB5-448A-9EED-D92ACC82FE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640960" cy="1872207"/>
          </a:xfrm>
        </p:spPr>
        <p:txBody>
          <a:bodyPr>
            <a:normAutofit fontScale="92500"/>
          </a:bodyPr>
          <a:lstStyle/>
          <a:p>
            <a:r>
              <a:rPr lang="en-US" altLang="zh-TW" sz="2800" dirty="0" smtClean="0"/>
              <a:t>Provide an API with complete CBETA data</a:t>
            </a:r>
          </a:p>
          <a:p>
            <a:pPr lvl="1"/>
            <a:r>
              <a:rPr lang="zh-TW" altLang="en-US" sz="2500" dirty="0" smtClean="0"/>
              <a:t> </a:t>
            </a:r>
            <a:r>
              <a:rPr lang="en-US" altLang="zh-TW" sz="2100" dirty="0" smtClean="0"/>
              <a:t>(</a:t>
            </a:r>
            <a:r>
              <a:rPr lang="en-US" altLang="zh-TW" sz="2100" dirty="0" smtClean="0">
                <a:hlinkClick r:id="rId3"/>
              </a:rPr>
              <a:t>http://cbdata.dila.edu.tw/v1.2</a:t>
            </a:r>
            <a:r>
              <a:rPr lang="en-US" altLang="zh-TW" sz="2100" dirty="0" smtClean="0"/>
              <a:t>)</a:t>
            </a:r>
          </a:p>
          <a:p>
            <a:pPr marL="365760" lvl="1" indent="0">
              <a:buNone/>
            </a:pPr>
            <a:r>
              <a:rPr lang="en-US" altLang="zh-TW" sz="2400" dirty="0" err="1" smtClean="0"/>
              <a:t>Eg</a:t>
            </a:r>
            <a:r>
              <a:rPr lang="en-US" altLang="zh-TW" sz="2400" dirty="0" smtClean="0"/>
              <a:t>: to get the metadata of a Buddhist sutra</a:t>
            </a:r>
            <a:r>
              <a:rPr lang="zh-TW" altLang="en-US" sz="2400" dirty="0" smtClean="0"/>
              <a:t>（</a:t>
            </a:r>
            <a:r>
              <a:rPr lang="en-GB" altLang="zh-TW" sz="2400" dirty="0" smtClean="0"/>
              <a:t>details of </a:t>
            </a:r>
            <a:r>
              <a:rPr lang="en-US" altLang="zh-TW" sz="2400" dirty="0" smtClean="0"/>
              <a:t>T0001</a:t>
            </a:r>
            <a:r>
              <a:rPr lang="zh-TW" altLang="en-US" sz="2400" dirty="0" smtClean="0"/>
              <a:t>）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http</a:t>
            </a:r>
            <a:r>
              <a:rPr lang="en-US" altLang="zh-TW" sz="2000" dirty="0"/>
              <a:t>://cbdata.dila.edu.tw/v1.2/works?work=T0001</a:t>
            </a:r>
          </a:p>
          <a:p>
            <a:pPr lvl="1"/>
            <a:endParaRPr lang="en-US" altLang="zh-TW" sz="2400" dirty="0"/>
          </a:p>
          <a:p>
            <a:pPr lvl="1"/>
            <a:endParaRPr lang="zh-TW" altLang="en-US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1104"/>
            <a:ext cx="3744416" cy="328365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351005"/>
            <a:ext cx="3492156" cy="346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latin typeface="Calibri" panose="020F0502020204030204" pitchFamily="34" charset="0"/>
              </a:rPr>
              <a:t>CBETA Data API</a:t>
            </a:r>
            <a:endParaRPr lang="zh-TW" alt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1919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7757"/>
            <a:ext cx="8316416" cy="357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7211EA-8CB5-448A-9EED-D92ACC82FE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Calibri" panose="020F0502020204030204" pitchFamily="34" charset="0"/>
              </a:rPr>
              <a:t>To make </a:t>
            </a:r>
            <a:r>
              <a:rPr lang="en-US" altLang="zh-TW" sz="2800" dirty="0">
                <a:latin typeface="Calibri" panose="020F0502020204030204" pitchFamily="34" charset="0"/>
              </a:rPr>
              <a:t>CBETA data to be easily analyzed and </a:t>
            </a:r>
            <a:r>
              <a:rPr lang="en-US" altLang="zh-TW" sz="2800" dirty="0" smtClean="0">
                <a:latin typeface="Calibri" panose="020F0502020204030204" pitchFamily="34" charset="0"/>
              </a:rPr>
              <a:t>marked with Markus tool, we implement SHINE API</a:t>
            </a:r>
            <a:endParaRPr lang="en-US" altLang="zh-TW" sz="2800" dirty="0">
              <a:latin typeface="Calibri" panose="020F05020202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24870"/>
            <a:ext cx="1368152" cy="73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9906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Calibri" panose="020F0502020204030204" pitchFamily="34" charset="0"/>
              </a:rPr>
              <a:t>C</a:t>
            </a:r>
            <a:r>
              <a:rPr lang="en-US" altLang="zh-TW" b="1" dirty="0" smtClean="0">
                <a:latin typeface="Calibri" panose="020F0502020204030204" pitchFamily="34" charset="0"/>
              </a:rPr>
              <a:t>onnect to MARKUS</a:t>
            </a:r>
            <a:endParaRPr lang="zh-TW" altLang="en-US" b="1" dirty="0">
              <a:latin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349574"/>
            <a:ext cx="1680363" cy="735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2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Implementing SHINE API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7211EA-8CB5-448A-9EED-D92ACC82FEF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628800"/>
            <a:ext cx="8457273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79512" y="4221088"/>
            <a:ext cx="2232247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TW" sz="1600" dirty="0" err="1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Taishō</a:t>
            </a:r>
            <a:r>
              <a:rPr lang="en-US" altLang="zh-TW" sz="16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Tripiṭaka</a:t>
            </a:r>
          </a:p>
          <a:p>
            <a:pPr>
              <a:spcBef>
                <a:spcPts val="1000"/>
              </a:spcBef>
            </a:pPr>
            <a:r>
              <a:rPr lang="en-US" altLang="zh-TW" sz="1600" dirty="0" err="1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Shinsan</a:t>
            </a:r>
            <a:r>
              <a:rPr lang="en-US" altLang="zh-TW" sz="16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Zokuz</a:t>
            </a:r>
            <a:r>
              <a:rPr lang="en-US" altLang="zh-TW" sz="1600" kern="1200" dirty="0" err="1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ō</a:t>
            </a:r>
            <a:r>
              <a:rPr lang="en-US" altLang="zh-TW" sz="1600" dirty="0" err="1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ky</a:t>
            </a:r>
            <a:r>
              <a:rPr lang="en-US" altLang="zh-TW" sz="1600" kern="1200" dirty="0" err="1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ō</a:t>
            </a:r>
            <a:r>
              <a:rPr lang="en-US" altLang="zh-TW" sz="1600" kern="12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en-US" altLang="zh-TW" sz="1600" kern="1200" dirty="0" smtClean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spcBef>
                <a:spcPts val="1000"/>
              </a:spcBef>
            </a:pPr>
            <a:r>
              <a:rPr lang="en-US" altLang="zh-TW" sz="16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Chinese translations of </a:t>
            </a:r>
            <a:r>
              <a:rPr lang="en-US" altLang="zh-TW" sz="16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</a:t>
            </a:r>
            <a:r>
              <a:rPr lang="en-US" altLang="zh-TW" sz="1600" dirty="0" err="1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Pali</a:t>
            </a:r>
            <a:r>
              <a:rPr lang="en-US" altLang="zh-TW" sz="16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Canon </a:t>
            </a:r>
            <a:endParaRPr lang="en-US" altLang="zh-TW" sz="1600" dirty="0" smtClean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spcBef>
                <a:spcPts val="1000"/>
              </a:spcBef>
            </a:pPr>
            <a:r>
              <a:rPr lang="en-US" altLang="zh-TW" sz="16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….</a:t>
            </a:r>
            <a:endParaRPr lang="en-US" altLang="zh-TW" sz="1600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513" y="3573016"/>
            <a:ext cx="2232245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Collection</a:t>
            </a:r>
            <a:endParaRPr lang="zh-TW" altLang="en-US" sz="2000" b="1" dirty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83768" y="4221088"/>
            <a:ext cx="2232247" cy="20882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TW" sz="16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T0001 </a:t>
            </a:r>
            <a:r>
              <a:rPr lang="zh-TW" altLang="en-US" sz="16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長阿含經</a:t>
            </a:r>
            <a:endParaRPr lang="en-US" altLang="zh-TW" sz="1600" dirty="0" smtClean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6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T0002 </a:t>
            </a:r>
            <a:r>
              <a:rPr lang="zh-TW" altLang="en-US" sz="16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七</a:t>
            </a:r>
            <a:r>
              <a:rPr lang="zh-TW" altLang="en-US" sz="16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佛經</a:t>
            </a:r>
            <a:endParaRPr lang="en-US" altLang="zh-TW" sz="1600" dirty="0" smtClean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6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T0003 </a:t>
            </a:r>
            <a:r>
              <a:rPr lang="zh-TW" altLang="en-US" sz="16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毘婆尸佛經</a:t>
            </a:r>
            <a:endParaRPr lang="en-US" altLang="zh-TW" sz="1600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83769" y="3573016"/>
            <a:ext cx="2232245" cy="64807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Text</a:t>
            </a:r>
            <a:endParaRPr lang="zh-TW" altLang="en-US" sz="2000" b="1" dirty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88024" y="4221088"/>
            <a:ext cx="2232247" cy="20882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TW" sz="16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T0001 </a:t>
            </a:r>
            <a:r>
              <a:rPr lang="zh-TW" altLang="en-US" sz="16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長阿含經 卷</a:t>
            </a:r>
            <a:r>
              <a:rPr lang="en-US" altLang="zh-TW" sz="16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pPr>
              <a:lnSpc>
                <a:spcPct val="200000"/>
              </a:lnSpc>
            </a:pPr>
            <a:r>
              <a:rPr lang="en-US" altLang="zh-TW" sz="16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T0001 </a:t>
            </a:r>
            <a:r>
              <a:rPr lang="zh-TW" altLang="en-US" sz="16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長阿含經 </a:t>
            </a:r>
            <a:r>
              <a:rPr lang="zh-TW" altLang="en-US" sz="16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卷</a:t>
            </a:r>
            <a:r>
              <a:rPr lang="en-US" altLang="zh-TW" sz="16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en-US" altLang="zh-TW" sz="1600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6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T0001 </a:t>
            </a:r>
            <a:r>
              <a:rPr lang="zh-TW" altLang="en-US" sz="16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長阿含經 </a:t>
            </a:r>
            <a:r>
              <a:rPr lang="zh-TW" altLang="en-US" sz="16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卷</a:t>
            </a:r>
            <a:r>
              <a:rPr lang="en-US" altLang="zh-TW" sz="16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endParaRPr lang="en-US" altLang="zh-TW" sz="1600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88025" y="3573016"/>
            <a:ext cx="2232245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Fascicles</a:t>
            </a:r>
            <a:endParaRPr lang="zh-TW" altLang="en-US" sz="2000" b="1" dirty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92281" y="4221088"/>
            <a:ext cx="1872208" cy="20882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則導之以契經；演幽微，則辨之以法相。然則三藏之作也，本於殊應，會之有宗，則異途同趣矣</a:t>
            </a:r>
            <a:r>
              <a:rPr lang="zh-TW" altLang="en-US" sz="16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。禁</a:t>
            </a:r>
            <a:r>
              <a:rPr lang="zh-TW" altLang="en-US" sz="16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律，律藏也，</a:t>
            </a:r>
            <a:endParaRPr lang="en-US" altLang="zh-TW" sz="1600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92281" y="3573016"/>
            <a:ext cx="1872207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Content</a:t>
            </a:r>
            <a:endParaRPr lang="zh-TW" altLang="en-US" sz="2000" b="1" dirty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065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Implemented SHINE APIs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4294967295"/>
          </p:nvPr>
        </p:nvSpPr>
        <p:spPr>
          <a:xfrm>
            <a:off x="7884368" y="6453336"/>
            <a:ext cx="1259632" cy="404664"/>
          </a:xfrm>
          <a:prstGeom prst="rect">
            <a:avLst/>
          </a:prstGeom>
        </p:spPr>
        <p:txBody>
          <a:bodyPr/>
          <a:lstStyle/>
          <a:p>
            <a:fld id="{668896F6-84A7-487C-BBA5-06DC92F65A9F}" type="datetime1">
              <a:rPr lang="zh-TW" altLang="en-US" smtClean="0"/>
              <a:pPr/>
              <a:t>2020/9/22</a:t>
            </a:fld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7B7211EA-8CB5-448A-9EED-D92ACC82FEF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179512" y="1600199"/>
            <a:ext cx="8784976" cy="5148719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TW" sz="2800" dirty="0">
                <a:hlinkClick r:id="rId3"/>
              </a:rPr>
              <a:t>http://</a:t>
            </a:r>
            <a:r>
              <a:rPr lang="en-US" altLang="zh-TW" sz="2800" dirty="0" smtClean="0">
                <a:hlinkClick r:id="rId3"/>
              </a:rPr>
              <a:t>cbdata.dila.edu.tw/v1.2/static_pages/rise-shine</a:t>
            </a:r>
            <a:endParaRPr lang="en-US" altLang="zh-TW" sz="2800" dirty="0" smtClean="0"/>
          </a:p>
          <a:p>
            <a:pPr marL="514350" lvl="1" indent="-514350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zh-TW" sz="2400" dirty="0" smtClean="0"/>
          </a:p>
          <a:p>
            <a:pPr marL="514350" lvl="1" indent="-514350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zh-TW" sz="2400" dirty="0" smtClean="0"/>
          </a:p>
          <a:p>
            <a:pPr marL="834390" lvl="1" indent="-514350"/>
            <a:endParaRPr lang="en-US" altLang="zh-TW" sz="24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40080"/>
              </p:ext>
            </p:extLst>
          </p:nvPr>
        </p:nvGraphicFramePr>
        <p:xfrm>
          <a:off x="251519" y="3068960"/>
          <a:ext cx="8712969" cy="3032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76901"/>
                <a:gridCol w="3605367"/>
                <a:gridCol w="38307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Module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API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Collections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Get the list of all collections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api</a:t>
                      </a:r>
                      <a:r>
                        <a:rPr lang="en-US" altLang="zh-TW" dirty="0" smtClean="0"/>
                        <a:t>/collections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Get the list of all resources for a collection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/</a:t>
                      </a:r>
                      <a:r>
                        <a:rPr lang="en-US" altLang="zh-TW" dirty="0" err="1" smtClean="0"/>
                        <a:t>api</a:t>
                      </a:r>
                      <a:r>
                        <a:rPr lang="en-US" altLang="zh-TW" dirty="0" smtClean="0"/>
                        <a:t>/collections/{</a:t>
                      </a:r>
                      <a:r>
                        <a:rPr lang="en-US" altLang="zh-TW" dirty="0" err="1" smtClean="0"/>
                        <a:t>uuid</a:t>
                      </a:r>
                      <a:r>
                        <a:rPr lang="en-US" altLang="zh-TW" dirty="0" smtClean="0"/>
                        <a:t>}/resources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Resources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Get the list of all sections for a resource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/</a:t>
                      </a:r>
                      <a:r>
                        <a:rPr lang="en-US" altLang="zh-TW" dirty="0" err="1" smtClean="0"/>
                        <a:t>api</a:t>
                      </a:r>
                      <a:r>
                        <a:rPr lang="en-US" altLang="zh-TW" dirty="0" smtClean="0"/>
                        <a:t>/resources/{</a:t>
                      </a:r>
                      <a:r>
                        <a:rPr lang="en-US" altLang="zh-TW" dirty="0" err="1" smtClean="0"/>
                        <a:t>uuid</a:t>
                      </a:r>
                      <a:r>
                        <a:rPr lang="en-US" altLang="zh-TW" dirty="0" smtClean="0"/>
                        <a:t>}/sections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Sections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Get one section's information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/</a:t>
                      </a:r>
                      <a:r>
                        <a:rPr lang="en-US" altLang="zh-TW" dirty="0" err="1" smtClean="0"/>
                        <a:t>api</a:t>
                      </a:r>
                      <a:r>
                        <a:rPr lang="en-US" altLang="zh-TW" dirty="0" smtClean="0"/>
                        <a:t>/sections/{</a:t>
                      </a:r>
                      <a:r>
                        <a:rPr lang="en-US" altLang="zh-TW" dirty="0" err="1" smtClean="0"/>
                        <a:t>uuid</a:t>
                      </a:r>
                      <a:r>
                        <a:rPr lang="en-US" altLang="zh-TW" dirty="0" smtClean="0"/>
                        <a:t>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Get the list of all content units for a section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/</a:t>
                      </a:r>
                      <a:r>
                        <a:rPr lang="en-US" altLang="zh-TW" dirty="0" err="1" smtClean="0"/>
                        <a:t>api</a:t>
                      </a:r>
                      <a:r>
                        <a:rPr lang="en-US" altLang="zh-TW" dirty="0" smtClean="0"/>
                        <a:t>/sections/{</a:t>
                      </a:r>
                      <a:r>
                        <a:rPr lang="en-US" altLang="zh-TW" dirty="0" err="1" smtClean="0"/>
                        <a:t>uuid</a:t>
                      </a:r>
                      <a:r>
                        <a:rPr lang="en-US" altLang="zh-TW" dirty="0" smtClean="0"/>
                        <a:t>}/</a:t>
                      </a:r>
                      <a:r>
                        <a:rPr lang="en-US" altLang="zh-TW" dirty="0" err="1" smtClean="0"/>
                        <a:t>content_units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5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中庸">
  <a:themeElements>
    <a:clrScheme name="中庸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00FF"/>
      </a:hlink>
      <a:folHlink>
        <a:srgbClr val="FF00FF"/>
      </a:folHlink>
    </a:clrScheme>
    <a:fontScheme name="中庸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中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中庸">
  <a:themeElements>
    <a:clrScheme name="中庸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00FF"/>
      </a:hlink>
      <a:folHlink>
        <a:srgbClr val="FF00FF"/>
      </a:folHlink>
    </a:clrScheme>
    <a:fontScheme name="Adobe+Calibri">
      <a:majorFont>
        <a:latin typeface="Calibri"/>
        <a:ea typeface="Adobe 繁黑體 Std B"/>
        <a:cs typeface=""/>
      </a:majorFont>
      <a:minorFont>
        <a:latin typeface="Calibri"/>
        <a:ea typeface="Adobe 繁黑體 Std B"/>
        <a:cs typeface=""/>
      </a:minorFont>
    </a:fontScheme>
    <a:fmtScheme name="中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2_中庸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中庸">
  <a:themeElements>
    <a:clrScheme name="中庸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00FF"/>
      </a:hlink>
      <a:folHlink>
        <a:srgbClr val="FF00FF"/>
      </a:folHlink>
    </a:clrScheme>
    <a:fontScheme name="Adobe+Calibri">
      <a:majorFont>
        <a:latin typeface="Calibri"/>
        <a:ea typeface="Adobe 繁黑體 Std B"/>
        <a:cs typeface=""/>
      </a:majorFont>
      <a:minorFont>
        <a:latin typeface="Calibri"/>
        <a:ea typeface="Adobe 繁黑體 Std B"/>
        <a:cs typeface=""/>
      </a:minorFont>
    </a:fontScheme>
    <a:fmtScheme name="中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6051</TotalTime>
  <Words>1547</Words>
  <Application>Microsoft Office PowerPoint</Application>
  <PresentationFormat>如螢幕大小 (4:3)</PresentationFormat>
  <Paragraphs>183</Paragraphs>
  <Slides>12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中庸</vt:lpstr>
      <vt:lpstr>自訂設計</vt:lpstr>
      <vt:lpstr>1_中庸</vt:lpstr>
      <vt:lpstr>2_中庸</vt:lpstr>
      <vt:lpstr>How and Why we Implement SHINE API for CBETA</vt:lpstr>
      <vt:lpstr>CBETA Chinese Electronic Tripitaka Collection</vt:lpstr>
      <vt:lpstr>CBETA Online Reader</vt:lpstr>
      <vt:lpstr>Perform Full-text Search and Lookup Reference with one-click </vt:lpstr>
      <vt:lpstr>PowerPoint 簡報</vt:lpstr>
      <vt:lpstr>CBETA Data API</vt:lpstr>
      <vt:lpstr>Connect to MARKUS</vt:lpstr>
      <vt:lpstr>Implementing SHINE API</vt:lpstr>
      <vt:lpstr>Implemented SHINE APIs</vt:lpstr>
      <vt:lpstr>Send To MARKUS function</vt:lpstr>
      <vt:lpstr>Other Benefits of using SHINE API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臺灣數位佛學與人文研究</dc:title>
  <dc:creator>pooky</dc:creator>
  <cp:lastModifiedBy>Joey Hung</cp:lastModifiedBy>
  <cp:revision>227</cp:revision>
  <dcterms:modified xsi:type="dcterms:W3CDTF">2020-09-22T14:54:38Z</dcterms:modified>
</cp:coreProperties>
</file>