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15" autoAdjust="0"/>
    <p:restoredTop sz="94660"/>
  </p:normalViewPr>
  <p:slideViewPr>
    <p:cSldViewPr snapToGrid="0">
      <p:cViewPr varScale="1">
        <p:scale>
          <a:sx n="72" d="100"/>
          <a:sy n="72" d="100"/>
        </p:scale>
        <p:origin x="43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89795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62034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21618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6737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455263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4416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79883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5001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438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25911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7369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1850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94901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581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200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0008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1/10/2025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90396141"/>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8A619-0909-448F-B8D6-B1770487B007}"/>
              </a:ext>
            </a:extLst>
          </p:cNvPr>
          <p:cNvSpPr>
            <a:spLocks noGrp="1"/>
          </p:cNvSpPr>
          <p:nvPr>
            <p:ph type="ctrTitle"/>
          </p:nvPr>
        </p:nvSpPr>
        <p:spPr>
          <a:xfrm>
            <a:off x="2119796" y="802299"/>
            <a:ext cx="9329530" cy="2108852"/>
          </a:xfrm>
        </p:spPr>
        <p:txBody>
          <a:bodyPr>
            <a:normAutofit fontScale="90000"/>
          </a:bodyPr>
          <a:lstStyle/>
          <a:p>
            <a:br>
              <a:rPr lang="en-US" sz="6000" b="1" dirty="0">
                <a:latin typeface="Times New Roman" panose="02020603050405020304" pitchFamily="18" charset="0"/>
                <a:cs typeface="Times New Roman" panose="02020603050405020304" pitchFamily="18" charset="0"/>
              </a:rPr>
            </a:br>
            <a:br>
              <a:rPr lang="en-US" sz="6000" b="1" dirty="0">
                <a:latin typeface="Times New Roman" panose="02020603050405020304" pitchFamily="18" charset="0"/>
                <a:cs typeface="Times New Roman" panose="02020603050405020304" pitchFamily="18" charset="0"/>
              </a:rPr>
            </a:br>
            <a:br>
              <a:rPr lang="en-US" sz="6000" b="1" dirty="0">
                <a:latin typeface="Times New Roman" panose="02020603050405020304" pitchFamily="18" charset="0"/>
                <a:cs typeface="Times New Roman" panose="02020603050405020304" pitchFamily="18" charset="0"/>
              </a:rPr>
            </a:br>
            <a:br>
              <a:rPr lang="en-US" sz="6000" b="1" dirty="0">
                <a:latin typeface="Times New Roman" panose="02020603050405020304" pitchFamily="18" charset="0"/>
                <a:cs typeface="Times New Roman" panose="02020603050405020304" pitchFamily="18" charset="0"/>
              </a:rPr>
            </a:br>
            <a:br>
              <a:rPr lang="en-US" sz="6000" b="1" dirty="0">
                <a:latin typeface="Times New Roman" panose="02020603050405020304" pitchFamily="18" charset="0"/>
                <a:cs typeface="Times New Roman" panose="02020603050405020304" pitchFamily="18" charset="0"/>
              </a:rPr>
            </a:br>
            <a:r>
              <a:rPr lang="en-US" sz="6000" b="1" dirty="0">
                <a:latin typeface="Times New Roman" panose="02020603050405020304" pitchFamily="18" charset="0"/>
                <a:cs typeface="Times New Roman" panose="02020603050405020304" pitchFamily="18" charset="0"/>
              </a:rPr>
              <a:t>Project topic-</a:t>
            </a:r>
            <a:br>
              <a:rPr lang="en-US" sz="4800" b="1" dirty="0">
                <a:latin typeface="Times New Roman" panose="02020603050405020304" pitchFamily="18" charset="0"/>
                <a:cs typeface="Times New Roman" panose="02020603050405020304" pitchFamily="18" charset="0"/>
              </a:rPr>
            </a:br>
            <a:r>
              <a:rPr lang="en-US" sz="4800" b="1" dirty="0">
                <a:solidFill>
                  <a:srgbClr val="FF0000"/>
                </a:solidFill>
                <a:latin typeface="Times New Roman" panose="02020603050405020304" pitchFamily="18" charset="0"/>
                <a:cs typeface="Times New Roman" panose="02020603050405020304" pitchFamily="18" charset="0"/>
              </a:rPr>
              <a:t>E-commerce Products Recommendation system</a:t>
            </a:r>
            <a:endParaRPr lang="en-IN" sz="4800" b="1"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C129A2C-E8B1-4344-BB30-BB5CAFEC5B4F}"/>
              </a:ext>
            </a:extLst>
          </p:cNvPr>
          <p:cNvSpPr>
            <a:spLocks noGrp="1"/>
          </p:cNvSpPr>
          <p:nvPr>
            <p:ph type="subTitle" idx="1"/>
          </p:nvPr>
        </p:nvSpPr>
        <p:spPr>
          <a:xfrm>
            <a:off x="134686" y="4124132"/>
            <a:ext cx="11922628" cy="2733868"/>
          </a:xfrm>
        </p:spPr>
        <p:txBody>
          <a:bodyPr>
            <a:normAutofit lnSpcReduction="10000"/>
          </a:bodyPr>
          <a:lstStyle/>
          <a:p>
            <a:pPr algn="l"/>
            <a:r>
              <a:rPr lang="en-US" sz="3200" dirty="0">
                <a:solidFill>
                  <a:schemeClr val="tx1"/>
                </a:solidFill>
                <a:latin typeface="Times New Roman" panose="02020603050405020304" pitchFamily="18" charset="0"/>
                <a:cs typeface="Times New Roman" panose="02020603050405020304" pitchFamily="18" charset="0"/>
              </a:rPr>
              <a:t>Under the Mentorship of							By-</a:t>
            </a:r>
          </a:p>
          <a:p>
            <a:pPr algn="l"/>
            <a:r>
              <a:rPr lang="en-US" sz="3200" dirty="0">
                <a:solidFill>
                  <a:schemeClr val="tx1"/>
                </a:solidFill>
                <a:latin typeface="Times New Roman" panose="02020603050405020304" pitchFamily="18" charset="0"/>
                <a:cs typeface="Times New Roman" panose="02020603050405020304" pitchFamily="18" charset="0"/>
              </a:rPr>
              <a:t>Amit Gupta 										    Name-Rishabh Nauni</a:t>
            </a:r>
          </a:p>
          <a:p>
            <a:pPr algn="l"/>
            <a:r>
              <a:rPr lang="en-US" sz="3200" dirty="0">
                <a:solidFill>
                  <a:schemeClr val="tx1"/>
                </a:solidFill>
                <a:latin typeface="Times New Roman" panose="02020603050405020304" pitchFamily="18" charset="0"/>
                <a:cs typeface="Times New Roman" panose="02020603050405020304" pitchFamily="18" charset="0"/>
              </a:rPr>
              <a:t>Associate Professor</a:t>
            </a:r>
            <a:r>
              <a:rPr lang="en-US" sz="2800" dirty="0">
                <a:solidFill>
                  <a:schemeClr val="tx1"/>
                </a:solidFill>
                <a:latin typeface="Times New Roman" panose="02020603050405020304" pitchFamily="18" charset="0"/>
                <a:cs typeface="Times New Roman" panose="02020603050405020304" pitchFamily="18" charset="0"/>
              </a:rPr>
              <a:t>								</a:t>
            </a:r>
            <a:r>
              <a:rPr lang="en-US" sz="3200" dirty="0">
                <a:solidFill>
                  <a:schemeClr val="tx1"/>
                </a:solidFill>
                <a:latin typeface="Times New Roman" panose="02020603050405020304" pitchFamily="18" charset="0"/>
                <a:cs typeface="Times New Roman" panose="02020603050405020304" pitchFamily="18" charset="0"/>
              </a:rPr>
              <a:t>University roll no. -2319402</a:t>
            </a:r>
            <a:r>
              <a:rPr lang="en-US" sz="2800" dirty="0">
                <a:solidFill>
                  <a:schemeClr val="tx1"/>
                </a:solidFill>
                <a:latin typeface="Times New Roman" panose="02020603050405020304" pitchFamily="18" charset="0"/>
                <a:cs typeface="Times New Roman" panose="02020603050405020304" pitchFamily="18" charset="0"/>
              </a:rPr>
              <a:t>															</a:t>
            </a:r>
            <a:r>
              <a:rPr lang="en-US" sz="3200" dirty="0">
                <a:solidFill>
                  <a:schemeClr val="tx1"/>
                </a:solidFill>
                <a:latin typeface="Times New Roman" panose="02020603050405020304" pitchFamily="18" charset="0"/>
                <a:cs typeface="Times New Roman" panose="02020603050405020304" pitchFamily="18" charset="0"/>
              </a:rPr>
              <a:t>Section- L1</a:t>
            </a:r>
          </a:p>
          <a:p>
            <a:pPr algn="l"/>
            <a:r>
              <a:rPr lang="en-US" sz="3200" dirty="0">
                <a:solidFill>
                  <a:schemeClr val="tx1"/>
                </a:solidFill>
                <a:latin typeface="Times New Roman" panose="02020603050405020304" pitchFamily="18" charset="0"/>
                <a:cs typeface="Times New Roman" panose="02020603050405020304" pitchFamily="18" charset="0"/>
              </a:rPr>
              <a:t>															Class Roll No.- 41</a:t>
            </a:r>
          </a:p>
          <a:p>
            <a:pPr algn="l"/>
            <a:endParaRPr lang="en-IN" dirty="0"/>
          </a:p>
        </p:txBody>
      </p:sp>
    </p:spTree>
    <p:extLst>
      <p:ext uri="{BB962C8B-B14F-4D97-AF65-F5344CB8AC3E}">
        <p14:creationId xmlns:p14="http://schemas.microsoft.com/office/powerpoint/2010/main" val="230838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B038F-33D5-4B19-96B6-2E91061E395A}"/>
              </a:ext>
            </a:extLst>
          </p:cNvPr>
          <p:cNvSpPr>
            <a:spLocks noGrp="1"/>
          </p:cNvSpPr>
          <p:nvPr>
            <p:ph type="title"/>
          </p:nvPr>
        </p:nvSpPr>
        <p:spPr/>
        <p:txBody>
          <a:bodyPr/>
          <a:lstStyle/>
          <a:p>
            <a:pPr algn="ctr"/>
            <a:r>
              <a:rPr lang="en-US" dirty="0"/>
              <a:t>Conclusion</a:t>
            </a:r>
            <a:endParaRPr lang="en-IN" dirty="0"/>
          </a:p>
        </p:txBody>
      </p:sp>
      <p:sp>
        <p:nvSpPr>
          <p:cNvPr id="3" name="Content Placeholder 2">
            <a:extLst>
              <a:ext uri="{FF2B5EF4-FFF2-40B4-BE49-F238E27FC236}">
                <a16:creationId xmlns:a16="http://schemas.microsoft.com/office/drawing/2014/main" id="{EFA1124F-755A-4195-B59B-C7E7F2E6F227}"/>
              </a:ext>
            </a:extLst>
          </p:cNvPr>
          <p:cNvSpPr>
            <a:spLocks noGrp="1"/>
          </p:cNvSpPr>
          <p:nvPr>
            <p:ph idx="1"/>
          </p:nvPr>
        </p:nvSpPr>
        <p:spPr/>
        <p:txBody>
          <a:bodyPr>
            <a:normAutofit/>
          </a:bodyPr>
          <a:lstStyle/>
          <a:p>
            <a:r>
              <a:rPr lang="en-IN" sz="2200" dirty="0">
                <a:latin typeface="Times New Roman" panose="02020603050405020304" pitchFamily="18" charset="0"/>
                <a:cs typeface="Times New Roman" panose="02020603050405020304" pitchFamily="18" charset="0"/>
              </a:rPr>
              <a:t>Recommendation systems can help customers find product recommendations that match their preferences by personalizing product suggestions, which in turn may increase the engagement and loyalty of customers</a:t>
            </a:r>
          </a:p>
          <a:p>
            <a:r>
              <a:rPr lang="en-IN" sz="2200" dirty="0">
                <a:latin typeface="Times New Roman" panose="02020603050405020304" pitchFamily="18" charset="0"/>
                <a:cs typeface="Times New Roman" panose="02020603050405020304" pitchFamily="18" charset="0"/>
              </a:rPr>
              <a:t>For future research, new strategies could include the implementation of social influence, contextual information, and advanced algorithms in machine learning to further enhance accuracy and relevance in recommendations.</a:t>
            </a:r>
          </a:p>
        </p:txBody>
      </p:sp>
    </p:spTree>
    <p:extLst>
      <p:ext uri="{BB962C8B-B14F-4D97-AF65-F5344CB8AC3E}">
        <p14:creationId xmlns:p14="http://schemas.microsoft.com/office/powerpoint/2010/main" val="468223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998E4-ABAE-4666-A463-FBAB3C88276E}"/>
              </a:ext>
            </a:extLst>
          </p:cNvPr>
          <p:cNvSpPr>
            <a:spLocks noGrp="1"/>
          </p:cNvSpPr>
          <p:nvPr>
            <p:ph type="title"/>
          </p:nvPr>
        </p:nvSpPr>
        <p:spPr>
          <a:xfrm>
            <a:off x="796603" y="2994992"/>
            <a:ext cx="8596668" cy="1320800"/>
          </a:xfrm>
        </p:spPr>
        <p:txBody>
          <a:bodyPr>
            <a:normAutofit/>
          </a:bodyPr>
          <a:lstStyle/>
          <a:p>
            <a:pPr algn="ctr"/>
            <a:r>
              <a:rPr lang="en-US" sz="8000" dirty="0">
                <a:solidFill>
                  <a:schemeClr val="tx1"/>
                </a:solidFill>
              </a:rPr>
              <a:t>THANK YOU</a:t>
            </a:r>
            <a:endParaRPr lang="en-IN" sz="8000" dirty="0">
              <a:solidFill>
                <a:schemeClr val="tx1"/>
              </a:solidFill>
            </a:endParaRPr>
          </a:p>
        </p:txBody>
      </p:sp>
    </p:spTree>
    <p:extLst>
      <p:ext uri="{BB962C8B-B14F-4D97-AF65-F5344CB8AC3E}">
        <p14:creationId xmlns:p14="http://schemas.microsoft.com/office/powerpoint/2010/main" val="3899126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7ACDB-56B0-4771-A043-CAF750375AE6}"/>
              </a:ext>
            </a:extLst>
          </p:cNvPr>
          <p:cNvSpPr>
            <a:spLocks noGrp="1"/>
          </p:cNvSpPr>
          <p:nvPr>
            <p:ph type="title"/>
          </p:nvPr>
        </p:nvSpPr>
        <p:spPr>
          <a:xfrm>
            <a:off x="1451579" y="342420"/>
            <a:ext cx="9603275" cy="1049235"/>
          </a:xfrm>
        </p:spPr>
        <p:txBody>
          <a:bodyPr>
            <a:normAutofit/>
          </a:bodyPr>
          <a:lstStyle/>
          <a:p>
            <a:pPr algn="ctr"/>
            <a:r>
              <a:rPr lang="en-US" dirty="0">
                <a:solidFill>
                  <a:srgbClr val="002060"/>
                </a:solidFill>
                <a:latin typeface="Times New Roman" panose="02020603050405020304" pitchFamily="18" charset="0"/>
                <a:cs typeface="Times New Roman" panose="02020603050405020304" pitchFamily="18" charset="0"/>
              </a:rPr>
              <a:t>I</a:t>
            </a:r>
            <a:r>
              <a:rPr lang="en-US" sz="3600" dirty="0">
                <a:solidFill>
                  <a:srgbClr val="002060"/>
                </a:solidFill>
                <a:latin typeface="Times New Roman" panose="02020603050405020304" pitchFamily="18" charset="0"/>
                <a:cs typeface="Times New Roman" panose="02020603050405020304" pitchFamily="18" charset="0"/>
              </a:rPr>
              <a:t>ntroduction</a:t>
            </a:r>
            <a:endParaRPr lang="en-IN" sz="36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83DD9C-C1E8-45FD-9CD2-C094117B3CBB}"/>
              </a:ext>
            </a:extLst>
          </p:cNvPr>
          <p:cNvSpPr>
            <a:spLocks noGrp="1"/>
          </p:cNvSpPr>
          <p:nvPr>
            <p:ph idx="1"/>
          </p:nvPr>
        </p:nvSpPr>
        <p:spPr>
          <a:xfrm>
            <a:off x="1451579" y="1391655"/>
            <a:ext cx="9603275" cy="4757354"/>
          </a:xfrm>
        </p:spPr>
        <p:txBody>
          <a:bodyPr>
            <a:normAutofit/>
          </a:bodyPr>
          <a:lstStyle/>
          <a:p>
            <a:r>
              <a:rPr lang="en-IN" sz="2200" dirty="0">
                <a:latin typeface="Times New Roman" panose="02020603050405020304" pitchFamily="18" charset="0"/>
                <a:cs typeface="Times New Roman" panose="02020603050405020304" pitchFamily="18" charset="0"/>
              </a:rPr>
              <a:t>Recommendation system is very important or crucial for various aspect like personalize user experience, help customers what they need quickly and efficiently.</a:t>
            </a:r>
          </a:p>
          <a:p>
            <a:r>
              <a:rPr lang="en-IN" sz="2200" dirty="0">
                <a:latin typeface="Times New Roman" panose="02020603050405020304" pitchFamily="18" charset="0"/>
                <a:cs typeface="Times New Roman" panose="02020603050405020304" pitchFamily="18" charset="0"/>
              </a:rPr>
              <a:t>E-commerce has evolved the retailing world by allowing businesses to reach a global audience and destroy geographical barriers.</a:t>
            </a:r>
          </a:p>
          <a:p>
            <a:r>
              <a:rPr lang="en-IN" sz="2200" dirty="0">
                <a:latin typeface="Times New Roman" panose="02020603050405020304" pitchFamily="18" charset="0"/>
                <a:cs typeface="Times New Roman" panose="02020603050405020304" pitchFamily="18" charset="0"/>
              </a:rPr>
              <a:t>Advanced algorithms and machine learning techniques can take a recommendation system a long way to improve user experience and generate higher sales.</a:t>
            </a:r>
          </a:p>
          <a:p>
            <a:r>
              <a:rPr lang="en-IN" sz="2200" dirty="0">
                <a:latin typeface="Times New Roman" panose="02020603050405020304" pitchFamily="18" charset="0"/>
                <a:cs typeface="Times New Roman" panose="02020603050405020304" pitchFamily="18" charset="0"/>
              </a:rPr>
              <a:t>In this we explores different recommendation techniques; these include content-based filtering, collaborative filtering, and hybrid approaches. Content-based filtering.</a:t>
            </a:r>
          </a:p>
          <a:p>
            <a:endParaRPr lang="en-IN" dirty="0"/>
          </a:p>
        </p:txBody>
      </p:sp>
    </p:spTree>
    <p:extLst>
      <p:ext uri="{BB962C8B-B14F-4D97-AF65-F5344CB8AC3E}">
        <p14:creationId xmlns:p14="http://schemas.microsoft.com/office/powerpoint/2010/main" val="2135134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D8CAF-EA1E-4521-83E7-832C6D37A84B}"/>
              </a:ext>
            </a:extLst>
          </p:cNvPr>
          <p:cNvSpPr>
            <a:spLocks noGrp="1"/>
          </p:cNvSpPr>
          <p:nvPr>
            <p:ph type="title"/>
          </p:nvPr>
        </p:nvSpPr>
        <p:spPr>
          <a:xfrm>
            <a:off x="1451579" y="304800"/>
            <a:ext cx="9603275" cy="689113"/>
          </a:xfrm>
        </p:spPr>
        <p:txBody>
          <a:bodyPr>
            <a:normAutofit fontScale="90000"/>
          </a:bodyPr>
          <a:lstStyle/>
          <a:p>
            <a:r>
              <a:rPr lang="en-US" sz="4000" dirty="0">
                <a:solidFill>
                  <a:srgbClr val="C00000"/>
                </a:solidFill>
                <a:latin typeface="Times New Roman" panose="02020603050405020304" pitchFamily="18" charset="0"/>
                <a:cs typeface="Times New Roman" panose="02020603050405020304" pitchFamily="18" charset="0"/>
              </a:rPr>
              <a:t>		Problem statement</a:t>
            </a:r>
            <a:br>
              <a:rPr lang="en-US" sz="3600" dirty="0">
                <a:solidFill>
                  <a:srgbClr val="C00000"/>
                </a:solidFill>
                <a:latin typeface="Times New Roman" panose="02020603050405020304" pitchFamily="18" charset="0"/>
                <a:cs typeface="Times New Roman" panose="02020603050405020304" pitchFamily="18" charset="0"/>
              </a:rPr>
            </a:br>
            <a:r>
              <a:rPr lang="en-US" sz="3600" dirty="0">
                <a:solidFill>
                  <a:srgbClr val="C00000"/>
                </a:solidFill>
                <a:latin typeface="Times New Roman" panose="02020603050405020304" pitchFamily="18" charset="0"/>
                <a:cs typeface="Times New Roman" panose="02020603050405020304" pitchFamily="18" charset="0"/>
              </a:rPr>
              <a:t>		</a:t>
            </a:r>
            <a:endParaRPr lang="en-IN" sz="36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E0BA86-A1C5-4667-9E28-34B94ACD294D}"/>
              </a:ext>
            </a:extLst>
          </p:cNvPr>
          <p:cNvSpPr>
            <a:spLocks noGrp="1"/>
          </p:cNvSpPr>
          <p:nvPr>
            <p:ph idx="1"/>
          </p:nvPr>
        </p:nvSpPr>
        <p:spPr>
          <a:xfrm>
            <a:off x="1451580" y="1103086"/>
            <a:ext cx="8360078" cy="4990152"/>
          </a:xfrm>
        </p:spPr>
        <p:txBody>
          <a:bodyPr/>
          <a:lstStyle/>
          <a:p>
            <a:r>
              <a:rPr lang="en-US" sz="2400" b="1" dirty="0">
                <a:solidFill>
                  <a:srgbClr val="002060"/>
                </a:solidFill>
                <a:latin typeface="Times New Roman" panose="02020603050405020304" pitchFamily="18" charset="0"/>
                <a:cs typeface="Times New Roman" panose="02020603050405020304" pitchFamily="18" charset="0"/>
              </a:rPr>
              <a:t>INACCURATE RECOMMENDATION- </a:t>
            </a:r>
            <a:r>
              <a:rPr lang="en-US" sz="2200" dirty="0">
                <a:solidFill>
                  <a:schemeClr val="bg2">
                    <a:lumMod val="10000"/>
                  </a:schemeClr>
                </a:solidFill>
                <a:latin typeface="Times New Roman" panose="02020603050405020304" pitchFamily="18" charset="0"/>
                <a:cs typeface="Times New Roman" panose="02020603050405020304" pitchFamily="18" charset="0"/>
              </a:rPr>
              <a:t>Many e-commerce platforms struggle with providing relevant and personalized products recommendations, leading to customer frustration  and lost sales.</a:t>
            </a:r>
          </a:p>
          <a:p>
            <a:r>
              <a:rPr lang="en-US" sz="2400" b="1" dirty="0">
                <a:solidFill>
                  <a:srgbClr val="002060"/>
                </a:solidFill>
                <a:latin typeface="Times New Roman" panose="02020603050405020304" pitchFamily="18" charset="0"/>
                <a:cs typeface="Times New Roman" panose="02020603050405020304" pitchFamily="18" charset="0"/>
              </a:rPr>
              <a:t>Cold Start Problem- </a:t>
            </a:r>
            <a:r>
              <a:rPr lang="en-US" sz="2200" dirty="0">
                <a:latin typeface="Times New Roman" panose="02020603050405020304" pitchFamily="18" charset="0"/>
                <a:ea typeface="Cabin" pitchFamily="34" charset="-122"/>
                <a:cs typeface="Times New Roman" panose="02020603050405020304" pitchFamily="18" charset="0"/>
              </a:rPr>
              <a:t>New users or products lack sufficient historical data, making it difficult for traditional methods to generate accurate recommendations.</a:t>
            </a:r>
            <a:endParaRPr lang="en-US" sz="2200" dirty="0">
              <a:latin typeface="Times New Roman" panose="02020603050405020304" pitchFamily="18" charset="0"/>
              <a:cs typeface="Times New Roman" panose="02020603050405020304" pitchFamily="18" charset="0"/>
            </a:endParaRPr>
          </a:p>
          <a:p>
            <a:r>
              <a:rPr lang="en-US" sz="2400" b="1" dirty="0">
                <a:solidFill>
                  <a:srgbClr val="002060"/>
                </a:solidFill>
                <a:latin typeface="Times New Roman" panose="02020603050405020304" pitchFamily="18" charset="0"/>
                <a:cs typeface="Times New Roman" panose="02020603050405020304" pitchFamily="18" charset="0"/>
              </a:rPr>
              <a:t>Data Sparsity- </a:t>
            </a:r>
            <a:r>
              <a:rPr lang="en-US" sz="2200" dirty="0">
                <a:latin typeface="Times New Roman" panose="02020603050405020304" pitchFamily="18" charset="0"/>
                <a:cs typeface="Times New Roman" panose="02020603050405020304" pitchFamily="18" charset="0"/>
              </a:rPr>
              <a:t>E-commerce dataset often exhibit sparsity, with limited user-item interactions, posing a challenge for collaborative filtering techniques.</a:t>
            </a: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3566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5916A-CCAA-4784-9791-3304A38C0C03}"/>
              </a:ext>
            </a:extLst>
          </p:cNvPr>
          <p:cNvSpPr>
            <a:spLocks noGrp="1"/>
          </p:cNvSpPr>
          <p:nvPr>
            <p:ph type="title"/>
          </p:nvPr>
        </p:nvSpPr>
        <p:spPr>
          <a:xfrm>
            <a:off x="943429" y="246743"/>
            <a:ext cx="10111425" cy="595086"/>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Objective</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0965DA-BADB-4E33-90F9-9D11C2591B82}"/>
              </a:ext>
            </a:extLst>
          </p:cNvPr>
          <p:cNvSpPr>
            <a:spLocks noGrp="1"/>
          </p:cNvSpPr>
          <p:nvPr>
            <p:ph idx="1"/>
          </p:nvPr>
        </p:nvSpPr>
        <p:spPr>
          <a:xfrm>
            <a:off x="798286" y="841829"/>
            <a:ext cx="10256570" cy="5050971"/>
          </a:xfrm>
        </p:spPr>
        <p:txBody>
          <a:bodyPr/>
          <a:lstStyle/>
          <a:p>
            <a:r>
              <a:rPr lang="en-US" sz="2400" b="1" dirty="0">
                <a:solidFill>
                  <a:srgbClr val="002060"/>
                </a:solidFill>
              </a:rPr>
              <a:t>Improve Recommendation Accuracy-</a:t>
            </a:r>
            <a:r>
              <a:rPr lang="en-US" sz="2400" b="1" dirty="0"/>
              <a:t> </a:t>
            </a:r>
            <a:r>
              <a:rPr lang="en-US" sz="2200" dirty="0">
                <a:latin typeface="Times New Roman" panose="02020603050405020304" pitchFamily="18" charset="0"/>
                <a:cs typeface="Times New Roman" panose="02020603050405020304" pitchFamily="18" charset="0"/>
              </a:rPr>
              <a:t>Develop a hybrid recommendation model that combine the strength of content-based and collaborative filtering to enhance recommendation accuracy.</a:t>
            </a:r>
          </a:p>
          <a:p>
            <a:r>
              <a:rPr lang="en-US" sz="2200" b="1" dirty="0">
                <a:solidFill>
                  <a:srgbClr val="002060"/>
                </a:solidFill>
                <a:latin typeface="Times New Roman" panose="02020603050405020304" pitchFamily="18" charset="0"/>
                <a:cs typeface="Times New Roman" panose="02020603050405020304" pitchFamily="18" charset="0"/>
              </a:rPr>
              <a:t>Address Cold Start Problem- </a:t>
            </a:r>
            <a:r>
              <a:rPr lang="en-US" sz="2200" dirty="0">
                <a:latin typeface="Times New Roman" panose="02020603050405020304" pitchFamily="18" charset="0"/>
                <a:cs typeface="Times New Roman" panose="02020603050405020304" pitchFamily="18" charset="0"/>
              </a:rPr>
              <a:t>Utilize content-based feature to generate recommendations for new users or products with limited historical data.</a:t>
            </a:r>
          </a:p>
          <a:p>
            <a:r>
              <a:rPr lang="en-US" sz="2200" b="1" dirty="0">
                <a:solidFill>
                  <a:srgbClr val="002060"/>
                </a:solidFill>
                <a:latin typeface="Times New Roman" panose="02020603050405020304" pitchFamily="18" charset="0"/>
                <a:cs typeface="Times New Roman" panose="02020603050405020304" pitchFamily="18" charset="0"/>
              </a:rPr>
              <a:t>Mitigate Data Sparsity- </a:t>
            </a:r>
            <a:r>
              <a:rPr lang="en-US" sz="2200" dirty="0">
                <a:latin typeface="Times New Roman" panose="02020603050405020304" pitchFamily="18" charset="0"/>
                <a:cs typeface="Times New Roman" panose="02020603050405020304" pitchFamily="18" charset="0"/>
              </a:rPr>
              <a:t>Leverage collaborative filtering techniques to provide recommendations even with limited user interactions.</a:t>
            </a:r>
            <a:endParaRPr lang="en-IN" sz="22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0144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FC479-7370-473B-B831-A6FBC3F783A0}"/>
              </a:ext>
            </a:extLst>
          </p:cNvPr>
          <p:cNvSpPr>
            <a:spLocks noGrp="1"/>
          </p:cNvSpPr>
          <p:nvPr>
            <p:ph type="title"/>
          </p:nvPr>
        </p:nvSpPr>
        <p:spPr>
          <a:xfrm>
            <a:off x="1451579" y="420915"/>
            <a:ext cx="9603275" cy="827314"/>
          </a:xfrm>
        </p:spPr>
        <p:txBody>
          <a:bodyPr>
            <a:normAutofit/>
          </a:bodyPr>
          <a:lstStyle/>
          <a:p>
            <a:pPr algn="ctr"/>
            <a:r>
              <a:rPr lang="en-IN" sz="4400"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D538C651-2347-4177-A267-208C1A8C0EC4}"/>
              </a:ext>
            </a:extLst>
          </p:cNvPr>
          <p:cNvSpPr>
            <a:spLocks noGrp="1"/>
          </p:cNvSpPr>
          <p:nvPr>
            <p:ph idx="1"/>
          </p:nvPr>
        </p:nvSpPr>
        <p:spPr>
          <a:xfrm>
            <a:off x="1451579" y="2015732"/>
            <a:ext cx="9603275" cy="4617297"/>
          </a:xfrm>
        </p:spPr>
        <p:txBody>
          <a:bodyPr>
            <a:normAutofit fontScale="92500"/>
          </a:bodyPr>
          <a:lstStyle/>
          <a:p>
            <a:r>
              <a:rPr lang="en-IN" sz="2200" dirty="0"/>
              <a:t>This field has seen a great deal of research and development over the past few years, leading to the potential for diverse techniques and approaches.</a:t>
            </a:r>
          </a:p>
          <a:p>
            <a:r>
              <a:rPr lang="en-IN" sz="2200" dirty="0"/>
              <a:t>Content -based recommendation systems suggest items to users based on the attributes or features of the items and the user’s previous preferences. But for new users with limited interaction history, the selection of items is restricted.</a:t>
            </a:r>
          </a:p>
          <a:p>
            <a:r>
              <a:rPr lang="en-IN" sz="2200" dirty="0"/>
              <a:t>Collaborative filtering is a technique used in recommendation to make predictions about a user’s preference based on the preferences of many users. but it can cause problems such as low ratings and difficulty with recommendation to new users or items with limited ratings. </a:t>
            </a:r>
          </a:p>
          <a:p>
            <a:r>
              <a:rPr lang="en-IN" sz="2200" dirty="0"/>
              <a:t>Hybrid Approaches combining the strengths of content-based and collaborative filtering techniques, hybrid recommendation models provide recommendations that are more diverse and precise.</a:t>
            </a:r>
          </a:p>
          <a:p>
            <a:endParaRPr lang="en-IN" dirty="0"/>
          </a:p>
        </p:txBody>
      </p:sp>
    </p:spTree>
    <p:extLst>
      <p:ext uri="{BB962C8B-B14F-4D97-AF65-F5344CB8AC3E}">
        <p14:creationId xmlns:p14="http://schemas.microsoft.com/office/powerpoint/2010/main" val="2763926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30EDA-ACC1-4E1C-A346-5F7D61C4BCCB}"/>
              </a:ext>
            </a:extLst>
          </p:cNvPr>
          <p:cNvSpPr>
            <a:spLocks noGrp="1"/>
          </p:cNvSpPr>
          <p:nvPr>
            <p:ph type="title"/>
          </p:nvPr>
        </p:nvSpPr>
        <p:spPr/>
        <p:txBody>
          <a:bodyPr/>
          <a:lstStyle/>
          <a:p>
            <a:r>
              <a:rPr lang="en-US" dirty="0"/>
              <a:t>Rating Base-Recommendation</a:t>
            </a:r>
            <a:endParaRPr lang="en-IN" dirty="0"/>
          </a:p>
        </p:txBody>
      </p:sp>
      <p:sp>
        <p:nvSpPr>
          <p:cNvPr id="3" name="Content Placeholder 2">
            <a:extLst>
              <a:ext uri="{FF2B5EF4-FFF2-40B4-BE49-F238E27FC236}">
                <a16:creationId xmlns:a16="http://schemas.microsoft.com/office/drawing/2014/main" id="{402C7B35-A6EB-46F0-8D2C-109B65CE1F4F}"/>
              </a:ext>
            </a:extLst>
          </p:cNvPr>
          <p:cNvSpPr>
            <a:spLocks noGrp="1"/>
          </p:cNvSpPr>
          <p:nvPr>
            <p:ph idx="1"/>
          </p:nvPr>
        </p:nvSpPr>
        <p:spPr/>
        <p:txBody>
          <a:bodyPr>
            <a:normAutofit fontScale="92500" lnSpcReduction="20000"/>
          </a:bodyPr>
          <a:lstStyle/>
          <a:p>
            <a:r>
              <a:rPr lang="en-IN" sz="2200" b="1" dirty="0"/>
              <a:t>when we are first time opening the e-commerce website we don’t know about the preference of the user, so we just gave the top most rated item to the feed. This can be done by the rating base recommendation system.</a:t>
            </a:r>
          </a:p>
          <a:p>
            <a:r>
              <a:rPr lang="en-US" sz="2200" dirty="0"/>
              <a:t>Algorithm:</a:t>
            </a:r>
          </a:p>
          <a:p>
            <a:r>
              <a:rPr lang="en-US" sz="2200" dirty="0"/>
              <a:t>Group Data- Group the </a:t>
            </a:r>
            <a:r>
              <a:rPr lang="en-US" sz="2200" dirty="0" err="1"/>
              <a:t>train_data</a:t>
            </a:r>
            <a:r>
              <a:rPr lang="en-US" sz="2200" dirty="0"/>
              <a:t> by Name, </a:t>
            </a:r>
            <a:r>
              <a:rPr lang="en-US" sz="2200" dirty="0" err="1"/>
              <a:t>ReviewCount</a:t>
            </a:r>
            <a:r>
              <a:rPr lang="en-US" sz="2200" dirty="0"/>
              <a:t>, Brand and </a:t>
            </a:r>
            <a:r>
              <a:rPr lang="en-US" sz="2200" dirty="0" err="1"/>
              <a:t>ImageURL</a:t>
            </a:r>
            <a:r>
              <a:rPr lang="en-US" sz="2200" dirty="0"/>
              <a:t>.</a:t>
            </a:r>
          </a:p>
          <a:p>
            <a:r>
              <a:rPr lang="en-US" sz="2200" dirty="0"/>
              <a:t>Calculate Mean Rating- Compute the mean rating for each group.</a:t>
            </a:r>
          </a:p>
          <a:p>
            <a:r>
              <a:rPr lang="en-US" sz="2200" dirty="0"/>
              <a:t>Sort by Rating- Sort the grouped data by the Rating column in descending order.</a:t>
            </a:r>
          </a:p>
          <a:p>
            <a:r>
              <a:rPr lang="en-US" sz="2200" dirty="0"/>
              <a:t>Select Top 10- Select the top 10 item based on the higher ratings.</a:t>
            </a:r>
          </a:p>
          <a:p>
            <a:r>
              <a:rPr lang="en-US" sz="2200" dirty="0"/>
              <a:t>Display- Print top rated item.</a:t>
            </a:r>
          </a:p>
          <a:p>
            <a:endParaRPr lang="en-US" dirty="0"/>
          </a:p>
          <a:p>
            <a:endParaRPr lang="en-IN" dirty="0"/>
          </a:p>
        </p:txBody>
      </p:sp>
    </p:spTree>
    <p:extLst>
      <p:ext uri="{BB962C8B-B14F-4D97-AF65-F5344CB8AC3E}">
        <p14:creationId xmlns:p14="http://schemas.microsoft.com/office/powerpoint/2010/main" val="3144127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B702C-1E4F-48A3-89D9-F8D7B7C8F864}"/>
              </a:ext>
            </a:extLst>
          </p:cNvPr>
          <p:cNvSpPr>
            <a:spLocks noGrp="1"/>
          </p:cNvSpPr>
          <p:nvPr>
            <p:ph type="title"/>
          </p:nvPr>
        </p:nvSpPr>
        <p:spPr/>
        <p:txBody>
          <a:bodyPr>
            <a:normAutofit fontScale="90000"/>
          </a:bodyPr>
          <a:lstStyle/>
          <a:p>
            <a:pPr algn="ctr"/>
            <a:r>
              <a:rPr lang="en-US" sz="4000" b="1" dirty="0">
                <a:solidFill>
                  <a:srgbClr val="92D050"/>
                </a:solidFill>
                <a:latin typeface="Times New Roman" panose="02020603050405020304" pitchFamily="18" charset="0"/>
                <a:ea typeface="Unbounded" pitchFamily="34" charset="-122"/>
                <a:cs typeface="Times New Roman" panose="02020603050405020304" pitchFamily="18" charset="0"/>
              </a:rPr>
              <a:t>Content-Based Filtering Approach</a:t>
            </a:r>
            <a:br>
              <a:rPr lang="en-US" dirty="0">
                <a:solidFill>
                  <a:schemeClr val="tx1"/>
                </a:solidFill>
              </a:rPr>
            </a:br>
            <a:br>
              <a:rPr lang="en-US" dirty="0"/>
            </a:br>
            <a:endParaRPr lang="en-IN" dirty="0"/>
          </a:p>
        </p:txBody>
      </p:sp>
      <p:sp>
        <p:nvSpPr>
          <p:cNvPr id="3" name="Content Placeholder 2">
            <a:extLst>
              <a:ext uri="{FF2B5EF4-FFF2-40B4-BE49-F238E27FC236}">
                <a16:creationId xmlns:a16="http://schemas.microsoft.com/office/drawing/2014/main" id="{01DA1685-63EF-44F8-8B7E-8AF05C50EF03}"/>
              </a:ext>
            </a:extLst>
          </p:cNvPr>
          <p:cNvSpPr>
            <a:spLocks noGrp="1"/>
          </p:cNvSpPr>
          <p:nvPr>
            <p:ph idx="1"/>
          </p:nvPr>
        </p:nvSpPr>
        <p:spPr>
          <a:xfrm>
            <a:off x="4533900" y="2160589"/>
            <a:ext cx="7658100" cy="3880773"/>
          </a:xfrm>
        </p:spPr>
        <p:txBody>
          <a:bodyPr/>
          <a:lstStyle/>
          <a:p>
            <a:r>
              <a:rPr lang="en-IN" sz="2200" dirty="0">
                <a:latin typeface="Times New Roman" panose="02020603050405020304" pitchFamily="18" charset="0"/>
                <a:cs typeface="Times New Roman" panose="02020603050405020304" pitchFamily="18" charset="0"/>
              </a:rPr>
              <a:t>Content</a:t>
            </a:r>
            <a:r>
              <a:rPr lang="en-IN" sz="2200" dirty="0"/>
              <a:t> </a:t>
            </a:r>
            <a:r>
              <a:rPr lang="en-IN" sz="2200" dirty="0">
                <a:latin typeface="Times New Roman" panose="02020603050405020304" pitchFamily="18" charset="0"/>
                <a:cs typeface="Times New Roman" panose="02020603050405020304" pitchFamily="18" charset="0"/>
              </a:rPr>
              <a:t>-based recommendation systems suggest items to users based on the attributes or features of the items and the user’s previous preferences</a:t>
            </a:r>
            <a:r>
              <a:rPr lang="en-IN" sz="2200" dirty="0"/>
              <a:t>.</a:t>
            </a:r>
          </a:p>
          <a:p>
            <a:r>
              <a:rPr lang="en-IN" sz="2200" b="1" dirty="0">
                <a:latin typeface="Times New Roman" panose="02020603050405020304" pitchFamily="18" charset="0"/>
                <a:cs typeface="Times New Roman" panose="02020603050405020304" pitchFamily="18" charset="0"/>
              </a:rPr>
              <a:t>Product features- </a:t>
            </a:r>
            <a:r>
              <a:rPr lang="en-IN" sz="2200" dirty="0">
                <a:latin typeface="Times New Roman" panose="02020603050405020304" pitchFamily="18" charset="0"/>
                <a:cs typeface="Times New Roman" panose="02020603050405020304" pitchFamily="18" charset="0"/>
              </a:rPr>
              <a:t>Extract relevant feature from product description, categories, and attributes.</a:t>
            </a:r>
          </a:p>
          <a:p>
            <a:r>
              <a:rPr lang="en-US" sz="2200" b="1" dirty="0">
                <a:latin typeface="Times New Roman" panose="02020603050405020304" pitchFamily="18" charset="0"/>
                <a:cs typeface="Times New Roman" panose="02020603050405020304" pitchFamily="18" charset="0"/>
              </a:rPr>
              <a:t>Similarity Calculation- </a:t>
            </a:r>
            <a:r>
              <a:rPr lang="en-US" sz="2200" dirty="0">
                <a:latin typeface="Times New Roman" panose="02020603050405020304" pitchFamily="18" charset="0"/>
                <a:cs typeface="Times New Roman" panose="02020603050405020304" pitchFamily="18" charset="0"/>
              </a:rPr>
              <a:t>Compute similarity between products based on their feature vectors.</a:t>
            </a:r>
          </a:p>
          <a:p>
            <a:r>
              <a:rPr lang="en-US" sz="2200" b="1" dirty="0">
                <a:latin typeface="Times New Roman" panose="02020603050405020304" pitchFamily="18" charset="0"/>
                <a:cs typeface="Times New Roman" panose="02020603050405020304" pitchFamily="18" charset="0"/>
              </a:rPr>
              <a:t>Recommendation Generation- </a:t>
            </a:r>
            <a:r>
              <a:rPr lang="en-US" sz="2200" dirty="0">
                <a:latin typeface="Times New Roman" panose="02020603050405020304" pitchFamily="18" charset="0"/>
                <a:cs typeface="Times New Roman" panose="02020603050405020304" pitchFamily="18" charset="0"/>
              </a:rPr>
              <a:t>Recommend products that are most similar to those a user has interacted with in the past </a:t>
            </a:r>
            <a:endParaRPr lang="en-IN" sz="22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AECC892-A2BD-468B-9A6F-7B9B01384597}"/>
              </a:ext>
            </a:extLst>
          </p:cNvPr>
          <p:cNvPicPr>
            <a:picLocks noChangeAspect="1"/>
          </p:cNvPicPr>
          <p:nvPr/>
        </p:nvPicPr>
        <p:blipFill>
          <a:blip r:embed="rId2"/>
          <a:stretch>
            <a:fillRect/>
          </a:stretch>
        </p:blipFill>
        <p:spPr>
          <a:xfrm>
            <a:off x="190500" y="1333501"/>
            <a:ext cx="3981450" cy="4803884"/>
          </a:xfrm>
          <a:prstGeom prst="rect">
            <a:avLst/>
          </a:prstGeom>
        </p:spPr>
      </p:pic>
    </p:spTree>
    <p:extLst>
      <p:ext uri="{BB962C8B-B14F-4D97-AF65-F5344CB8AC3E}">
        <p14:creationId xmlns:p14="http://schemas.microsoft.com/office/powerpoint/2010/main" val="929878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57EC4-E593-48FE-A665-FD5EF4EFB6E7}"/>
              </a:ext>
            </a:extLst>
          </p:cNvPr>
          <p:cNvSpPr>
            <a:spLocks noGrp="1"/>
          </p:cNvSpPr>
          <p:nvPr>
            <p:ph type="title"/>
          </p:nvPr>
        </p:nvSpPr>
        <p:spPr/>
        <p:txBody>
          <a:bodyPr/>
          <a:lstStyle/>
          <a:p>
            <a:pPr algn="ctr"/>
            <a:r>
              <a:rPr lang="en-US" dirty="0"/>
              <a:t>Collaborative Base Recommendation</a:t>
            </a:r>
            <a:endParaRPr lang="en-IN" dirty="0"/>
          </a:p>
        </p:txBody>
      </p:sp>
      <p:sp>
        <p:nvSpPr>
          <p:cNvPr id="3" name="Content Placeholder 2">
            <a:extLst>
              <a:ext uri="{FF2B5EF4-FFF2-40B4-BE49-F238E27FC236}">
                <a16:creationId xmlns:a16="http://schemas.microsoft.com/office/drawing/2014/main" id="{94BA92DD-0F87-4765-905C-E6F1F633D018}"/>
              </a:ext>
            </a:extLst>
          </p:cNvPr>
          <p:cNvSpPr>
            <a:spLocks noGrp="1"/>
          </p:cNvSpPr>
          <p:nvPr>
            <p:ph idx="1"/>
          </p:nvPr>
        </p:nvSpPr>
        <p:spPr>
          <a:xfrm>
            <a:off x="4228778" y="1930401"/>
            <a:ext cx="7445829" cy="4110962"/>
          </a:xfrm>
        </p:spPr>
        <p:txBody>
          <a:bodyPr/>
          <a:lstStyle/>
          <a:p>
            <a:r>
              <a:rPr lang="en-IN" sz="2200" dirty="0">
                <a:latin typeface="Times New Roman" panose="02020603050405020304" pitchFamily="18" charset="0"/>
                <a:cs typeface="Times New Roman" panose="02020603050405020304" pitchFamily="18" charset="0"/>
              </a:rPr>
              <a:t>Collaborative filtering is a technique used in recommendation to make predictions about a user’s preference based on the preferences of many users.</a:t>
            </a:r>
          </a:p>
          <a:p>
            <a:r>
              <a:rPr lang="en-US" sz="2200" b="1" dirty="0">
                <a:latin typeface="Times New Roman" panose="02020603050405020304" pitchFamily="18" charset="0"/>
                <a:cs typeface="Times New Roman" panose="02020603050405020304" pitchFamily="18" charset="0"/>
              </a:rPr>
              <a:t>User-Item Matrix- </a:t>
            </a:r>
            <a:r>
              <a:rPr lang="en-US" sz="2200" dirty="0">
                <a:latin typeface="Times New Roman" panose="02020603050405020304" pitchFamily="18" charset="0"/>
                <a:cs typeface="Times New Roman" panose="02020603050405020304" pitchFamily="18" charset="0"/>
              </a:rPr>
              <a:t>Construct a matrix that represents user interactions with different products.</a:t>
            </a:r>
          </a:p>
          <a:p>
            <a:r>
              <a:rPr lang="en-US" sz="2200" b="1" dirty="0">
                <a:latin typeface="Times New Roman" panose="02020603050405020304" pitchFamily="18" charset="0"/>
                <a:cs typeface="Times New Roman" panose="02020603050405020304" pitchFamily="18" charset="0"/>
              </a:rPr>
              <a:t>Similarity Calculation- </a:t>
            </a:r>
            <a:r>
              <a:rPr lang="en-US" sz="2200" dirty="0">
                <a:latin typeface="Times New Roman" panose="02020603050405020304" pitchFamily="18" charset="0"/>
                <a:cs typeface="Times New Roman" panose="02020603050405020304" pitchFamily="18" charset="0"/>
              </a:rPr>
              <a:t>Calculate similarity between users or items based on their on their interactions with products.</a:t>
            </a:r>
          </a:p>
          <a:p>
            <a:r>
              <a:rPr lang="en-US" sz="2200" b="1" dirty="0">
                <a:latin typeface="Times New Roman" panose="02020603050405020304" pitchFamily="18" charset="0"/>
                <a:cs typeface="Times New Roman" panose="02020603050405020304" pitchFamily="18" charset="0"/>
              </a:rPr>
              <a:t>Recommendation Generation- </a:t>
            </a:r>
            <a:r>
              <a:rPr lang="en-US" dirty="0">
                <a:latin typeface="Times New Roman" panose="02020603050405020304" pitchFamily="18" charset="0"/>
                <a:cs typeface="Times New Roman" panose="02020603050405020304" pitchFamily="18" charset="0"/>
              </a:rPr>
              <a:t>Recommend items that users with similar preferences have interacted with in the past</a:t>
            </a:r>
            <a:r>
              <a:rPr lang="en-US" dirty="0"/>
              <a:t>.</a:t>
            </a:r>
            <a:endParaRPr lang="en-IN" dirty="0"/>
          </a:p>
        </p:txBody>
      </p:sp>
      <p:pic>
        <p:nvPicPr>
          <p:cNvPr id="7" name="Picture 6">
            <a:extLst>
              <a:ext uri="{FF2B5EF4-FFF2-40B4-BE49-F238E27FC236}">
                <a16:creationId xmlns:a16="http://schemas.microsoft.com/office/drawing/2014/main" id="{429C4C21-5CB7-41BE-A9C8-DDC67C11F51B}"/>
              </a:ext>
            </a:extLst>
          </p:cNvPr>
          <p:cNvPicPr>
            <a:picLocks noChangeAspect="1"/>
          </p:cNvPicPr>
          <p:nvPr/>
        </p:nvPicPr>
        <p:blipFill>
          <a:blip r:embed="rId2"/>
          <a:stretch>
            <a:fillRect/>
          </a:stretch>
        </p:blipFill>
        <p:spPr>
          <a:xfrm>
            <a:off x="789541" y="1630365"/>
            <a:ext cx="3327030" cy="4410997"/>
          </a:xfrm>
          <a:prstGeom prst="rect">
            <a:avLst/>
          </a:prstGeom>
        </p:spPr>
      </p:pic>
    </p:spTree>
    <p:extLst>
      <p:ext uri="{BB962C8B-B14F-4D97-AF65-F5344CB8AC3E}">
        <p14:creationId xmlns:p14="http://schemas.microsoft.com/office/powerpoint/2010/main" val="304487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E7DF2-C4AE-4341-B489-BC6EAFA3F14D}"/>
              </a:ext>
            </a:extLst>
          </p:cNvPr>
          <p:cNvSpPr>
            <a:spLocks noGrp="1"/>
          </p:cNvSpPr>
          <p:nvPr>
            <p:ph type="title"/>
          </p:nvPr>
        </p:nvSpPr>
        <p:spPr/>
        <p:txBody>
          <a:bodyPr/>
          <a:lstStyle/>
          <a:p>
            <a:pPr algn="ctr"/>
            <a:r>
              <a:rPr lang="en-US" dirty="0"/>
              <a:t>Hybrid Approach</a:t>
            </a:r>
            <a:endParaRPr lang="en-IN" dirty="0"/>
          </a:p>
        </p:txBody>
      </p:sp>
      <p:sp>
        <p:nvSpPr>
          <p:cNvPr id="3" name="Content Placeholder 2">
            <a:extLst>
              <a:ext uri="{FF2B5EF4-FFF2-40B4-BE49-F238E27FC236}">
                <a16:creationId xmlns:a16="http://schemas.microsoft.com/office/drawing/2014/main" id="{C47BB223-CC04-4E6C-B941-5FF84B6D1986}"/>
              </a:ext>
            </a:extLst>
          </p:cNvPr>
          <p:cNvSpPr>
            <a:spLocks noGrp="1"/>
          </p:cNvSpPr>
          <p:nvPr>
            <p:ph idx="1"/>
          </p:nvPr>
        </p:nvSpPr>
        <p:spPr>
          <a:xfrm>
            <a:off x="5886450" y="1428750"/>
            <a:ext cx="6305550" cy="5429249"/>
          </a:xfrm>
        </p:spPr>
        <p:txBody>
          <a:bodyPr>
            <a:normAutofit/>
          </a:bodyPr>
          <a:lstStyle/>
          <a:p>
            <a:r>
              <a:rPr lang="en-IN" sz="2200" dirty="0">
                <a:latin typeface="Times New Roman" panose="02020603050405020304" pitchFamily="18" charset="0"/>
                <a:cs typeface="Times New Roman" panose="02020603050405020304" pitchFamily="18" charset="0"/>
              </a:rPr>
              <a:t>Hybrid recommendation systems combine two or more recommendation techniques to leverage the strength of each and reduce their weaknesses.</a:t>
            </a:r>
          </a:p>
          <a:p>
            <a:r>
              <a:rPr lang="en-IN" sz="2200" b="1" dirty="0">
                <a:latin typeface="Times New Roman" panose="02020603050405020304" pitchFamily="18" charset="0"/>
                <a:cs typeface="Times New Roman" panose="02020603050405020304" pitchFamily="18" charset="0"/>
              </a:rPr>
              <a:t>Combine </a:t>
            </a:r>
            <a:r>
              <a:rPr lang="en-IN" sz="2200" dirty="0">
                <a:latin typeface="Times New Roman" panose="02020603050405020304" pitchFamily="18" charset="0"/>
                <a:cs typeface="Times New Roman" panose="02020603050405020304" pitchFamily="18" charset="0"/>
              </a:rPr>
              <a:t>- Integrate both content-based and collaborative filtering approaches into one model.</a:t>
            </a:r>
          </a:p>
          <a:p>
            <a:r>
              <a:rPr lang="en-IN" sz="2200" b="1" dirty="0">
                <a:latin typeface="Times New Roman" panose="02020603050405020304" pitchFamily="18" charset="0"/>
                <a:cs typeface="Times New Roman" panose="02020603050405020304" pitchFamily="18" charset="0"/>
              </a:rPr>
              <a:t>Weighting </a:t>
            </a:r>
            <a:r>
              <a:rPr lang="en-IN" sz="2200" dirty="0">
                <a:latin typeface="Times New Roman" panose="02020603050405020304" pitchFamily="18" charset="0"/>
                <a:cs typeface="Times New Roman" panose="02020603050405020304" pitchFamily="18" charset="0"/>
              </a:rPr>
              <a:t>- Assign weights to individual filtering method based on their performance and relevance.</a:t>
            </a:r>
          </a:p>
          <a:p>
            <a:r>
              <a:rPr lang="en-IN" sz="2200" b="1" dirty="0">
                <a:latin typeface="Times New Roman" panose="02020603050405020304" pitchFamily="18" charset="0"/>
                <a:cs typeface="Times New Roman" panose="02020603050405020304" pitchFamily="18" charset="0"/>
              </a:rPr>
              <a:t>Recommendation- </a:t>
            </a:r>
            <a:r>
              <a:rPr lang="en-IN" sz="2200" dirty="0">
                <a:latin typeface="Times New Roman" panose="02020603050405020304" pitchFamily="18" charset="0"/>
                <a:cs typeface="Times New Roman" panose="02020603050405020304" pitchFamily="18" charset="0"/>
              </a:rPr>
              <a:t>Generate a final recommendation by combining predictions from both approaches.</a:t>
            </a:r>
          </a:p>
          <a:p>
            <a:endParaRPr lang="en-IN" dirty="0"/>
          </a:p>
        </p:txBody>
      </p:sp>
      <p:pic>
        <p:nvPicPr>
          <p:cNvPr id="5" name="Picture 4">
            <a:extLst>
              <a:ext uri="{FF2B5EF4-FFF2-40B4-BE49-F238E27FC236}">
                <a16:creationId xmlns:a16="http://schemas.microsoft.com/office/drawing/2014/main" id="{8AB721F7-3ADE-4D86-B216-9B11FF24A7E7}"/>
              </a:ext>
            </a:extLst>
          </p:cNvPr>
          <p:cNvPicPr>
            <a:picLocks noChangeAspect="1"/>
          </p:cNvPicPr>
          <p:nvPr/>
        </p:nvPicPr>
        <p:blipFill>
          <a:blip r:embed="rId2"/>
          <a:stretch>
            <a:fillRect/>
          </a:stretch>
        </p:blipFill>
        <p:spPr>
          <a:xfrm>
            <a:off x="0" y="1930400"/>
            <a:ext cx="5886450" cy="3803650"/>
          </a:xfrm>
          <a:prstGeom prst="rect">
            <a:avLst/>
          </a:prstGeom>
        </p:spPr>
      </p:pic>
    </p:spTree>
    <p:extLst>
      <p:ext uri="{BB962C8B-B14F-4D97-AF65-F5344CB8AC3E}">
        <p14:creationId xmlns:p14="http://schemas.microsoft.com/office/powerpoint/2010/main" val="18700668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466</TotalTime>
  <Words>734</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Cabin</vt:lpstr>
      <vt:lpstr>Times New Roman</vt:lpstr>
      <vt:lpstr>Trebuchet MS</vt:lpstr>
      <vt:lpstr>Unbounded</vt:lpstr>
      <vt:lpstr>Wingdings 3</vt:lpstr>
      <vt:lpstr>Facet</vt:lpstr>
      <vt:lpstr>     Project topic- E-commerce Products Recommendation system</vt:lpstr>
      <vt:lpstr>Introduction</vt:lpstr>
      <vt:lpstr>  Problem statement   </vt:lpstr>
      <vt:lpstr>Objective</vt:lpstr>
      <vt:lpstr>Literature Review</vt:lpstr>
      <vt:lpstr>Rating Base-Recommendation</vt:lpstr>
      <vt:lpstr>Content-Based Filtering Approach  </vt:lpstr>
      <vt:lpstr>Collaborative Base Recommendation</vt:lpstr>
      <vt:lpstr>Hybrid Approach</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topic- E-commerce Products Recommendation system</dc:title>
  <dc:creator>rishabh nauni</dc:creator>
  <cp:lastModifiedBy>rishabh nauni</cp:lastModifiedBy>
  <cp:revision>32</cp:revision>
  <dcterms:created xsi:type="dcterms:W3CDTF">2025-01-10T01:04:18Z</dcterms:created>
  <dcterms:modified xsi:type="dcterms:W3CDTF">2025-01-10T13:47:11Z</dcterms:modified>
</cp:coreProperties>
</file>