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B2FB3-F7DB-4997-B854-5764675590AF}" v="31" dt="2025-02-02T19:24:57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𝚁𝙸𝚂𝙷𝙰𝙱𝙷 ®" userId="e61231fd694ebfac" providerId="LiveId" clId="{CBFB2FB3-F7DB-4997-B854-5764675590AF}"/>
    <pc:docChg chg="undo custSel addSld delSld modSld">
      <pc:chgData name="𝚁𝙸𝚂𝙷𝙰𝙱𝙷 ®" userId="e61231fd694ebfac" providerId="LiveId" clId="{CBFB2FB3-F7DB-4997-B854-5764675590AF}" dt="2025-02-02T19:25:39.171" v="518" actId="255"/>
      <pc:docMkLst>
        <pc:docMk/>
      </pc:docMkLst>
      <pc:sldChg chg="modSp mod">
        <pc:chgData name="𝚁𝙸𝚂𝙷𝙰𝙱𝙷 ®" userId="e61231fd694ebfac" providerId="LiveId" clId="{CBFB2FB3-F7DB-4997-B854-5764675590AF}" dt="2025-02-02T19:25:39.171" v="518" actId="255"/>
        <pc:sldMkLst>
          <pc:docMk/>
          <pc:sldMk cId="2154250583" sldId="256"/>
        </pc:sldMkLst>
        <pc:spChg chg="mod">
          <ac:chgData name="𝚁𝙸𝚂𝙷𝙰𝙱𝙷 ®" userId="e61231fd694ebfac" providerId="LiveId" clId="{CBFB2FB3-F7DB-4997-B854-5764675590AF}" dt="2025-02-02T19:25:39.171" v="518" actId="255"/>
          <ac:spMkLst>
            <pc:docMk/>
            <pc:sldMk cId="2154250583" sldId="256"/>
            <ac:spMk id="2" creationId="{14771495-FBD7-A760-BB28-BFFE778449FC}"/>
          </ac:spMkLst>
        </pc:spChg>
        <pc:spChg chg="mod">
          <ac:chgData name="𝚁𝙸𝚂𝙷𝙰𝙱𝙷 ®" userId="e61231fd694ebfac" providerId="LiveId" clId="{CBFB2FB3-F7DB-4997-B854-5764675590AF}" dt="2025-02-02T19:21:38.186" v="504" actId="14100"/>
          <ac:spMkLst>
            <pc:docMk/>
            <pc:sldMk cId="2154250583" sldId="256"/>
            <ac:spMk id="3" creationId="{C1C380B0-D431-F67E-5FF4-AAA14D462941}"/>
          </ac:spMkLst>
        </pc:spChg>
      </pc:sldChg>
      <pc:sldChg chg="addSp modSp mod">
        <pc:chgData name="𝚁𝙸𝚂𝙷𝙰𝙱𝙷 ®" userId="e61231fd694ebfac" providerId="LiveId" clId="{CBFB2FB3-F7DB-4997-B854-5764675590AF}" dt="2025-02-02T19:12:14.006" v="422" actId="20577"/>
        <pc:sldMkLst>
          <pc:docMk/>
          <pc:sldMk cId="2393143534" sldId="257"/>
        </pc:sldMkLst>
        <pc:spChg chg="mod">
          <ac:chgData name="𝚁𝙸𝚂𝙷𝙰𝙱𝙷 ®" userId="e61231fd694ebfac" providerId="LiveId" clId="{CBFB2FB3-F7DB-4997-B854-5764675590AF}" dt="2025-02-02T18:48:05.278" v="175" actId="14100"/>
          <ac:spMkLst>
            <pc:docMk/>
            <pc:sldMk cId="2393143534" sldId="257"/>
            <ac:spMk id="2" creationId="{8EEE5259-CAEB-7848-3819-9B52849D323B}"/>
          </ac:spMkLst>
        </pc:spChg>
        <pc:spChg chg="mod">
          <ac:chgData name="𝚁𝙸𝚂𝙷𝙰𝙱𝙷 ®" userId="e61231fd694ebfac" providerId="LiveId" clId="{CBFB2FB3-F7DB-4997-B854-5764675590AF}" dt="2025-02-02T19:12:14.006" v="422" actId="20577"/>
          <ac:spMkLst>
            <pc:docMk/>
            <pc:sldMk cId="2393143534" sldId="257"/>
            <ac:spMk id="3" creationId="{4DEC2EF9-70B7-E2A7-2575-7FF60E58E152}"/>
          </ac:spMkLst>
        </pc:spChg>
        <pc:spChg chg="add">
          <ac:chgData name="𝚁𝙸𝚂𝙷𝙰𝙱𝙷 ®" userId="e61231fd694ebfac" providerId="LiveId" clId="{CBFB2FB3-F7DB-4997-B854-5764675590AF}" dt="2025-02-02T18:32:13.170" v="18"/>
          <ac:spMkLst>
            <pc:docMk/>
            <pc:sldMk cId="2393143534" sldId="257"/>
            <ac:spMk id="6" creationId="{7272D3C3-6846-83EB-BB9C-44E676A880EB}"/>
          </ac:spMkLst>
        </pc:spChg>
        <pc:spChg chg="add">
          <ac:chgData name="𝚁𝙸𝚂𝙷𝙰𝙱𝙷 ®" userId="e61231fd694ebfac" providerId="LiveId" clId="{CBFB2FB3-F7DB-4997-B854-5764675590AF}" dt="2025-02-02T18:32:13.170" v="18"/>
          <ac:spMkLst>
            <pc:docMk/>
            <pc:sldMk cId="2393143534" sldId="257"/>
            <ac:spMk id="7" creationId="{D4761F19-3CB5-4844-5E03-7AA1C9CAE7BF}"/>
          </ac:spMkLst>
        </pc:spChg>
        <pc:spChg chg="add">
          <ac:chgData name="𝚁𝙸𝚂𝙷𝙰𝙱𝙷 ®" userId="e61231fd694ebfac" providerId="LiveId" clId="{CBFB2FB3-F7DB-4997-B854-5764675590AF}" dt="2025-02-02T18:32:13.170" v="18"/>
          <ac:spMkLst>
            <pc:docMk/>
            <pc:sldMk cId="2393143534" sldId="257"/>
            <ac:spMk id="8" creationId="{211E15E2-E9A7-4C48-C8E7-55835DF1756F}"/>
          </ac:spMkLst>
        </pc:spChg>
        <pc:spChg chg="add">
          <ac:chgData name="𝚁𝙸𝚂𝙷𝙰𝙱𝙷 ®" userId="e61231fd694ebfac" providerId="LiveId" clId="{CBFB2FB3-F7DB-4997-B854-5764675590AF}" dt="2025-02-02T18:32:22.922" v="20"/>
          <ac:spMkLst>
            <pc:docMk/>
            <pc:sldMk cId="2393143534" sldId="257"/>
            <ac:spMk id="9" creationId="{0CB83C87-48CD-288E-8D91-F3E53299EFD4}"/>
          </ac:spMkLst>
        </pc:spChg>
        <pc:spChg chg="add">
          <ac:chgData name="𝚁𝙸𝚂𝙷𝙰𝙱𝙷 ®" userId="e61231fd694ebfac" providerId="LiveId" clId="{CBFB2FB3-F7DB-4997-B854-5764675590AF}" dt="2025-02-02T18:32:22.922" v="20"/>
          <ac:spMkLst>
            <pc:docMk/>
            <pc:sldMk cId="2393143534" sldId="257"/>
            <ac:spMk id="10" creationId="{5CD7A7AF-277B-6A38-AC81-8371C9888D4C}"/>
          </ac:spMkLst>
        </pc:spChg>
        <pc:spChg chg="add">
          <ac:chgData name="𝚁𝙸𝚂𝙷𝙰𝙱𝙷 ®" userId="e61231fd694ebfac" providerId="LiveId" clId="{CBFB2FB3-F7DB-4997-B854-5764675590AF}" dt="2025-02-02T18:32:22.922" v="20"/>
          <ac:spMkLst>
            <pc:docMk/>
            <pc:sldMk cId="2393143534" sldId="257"/>
            <ac:spMk id="11" creationId="{DAB3B89D-8E66-7C81-5BC1-1ADA887A5B04}"/>
          </ac:spMkLst>
        </pc:spChg>
      </pc:sldChg>
      <pc:sldChg chg="modSp new mod">
        <pc:chgData name="𝚁𝙸𝚂𝙷𝙰𝙱𝙷 ®" userId="e61231fd694ebfac" providerId="LiveId" clId="{CBFB2FB3-F7DB-4997-B854-5764675590AF}" dt="2025-02-02T19:15:24.316" v="436" actId="255"/>
        <pc:sldMkLst>
          <pc:docMk/>
          <pc:sldMk cId="2317045545" sldId="258"/>
        </pc:sldMkLst>
        <pc:spChg chg="mod">
          <ac:chgData name="𝚁𝙸𝚂𝙷𝙰𝙱𝙷 ®" userId="e61231fd694ebfac" providerId="LiveId" clId="{CBFB2FB3-F7DB-4997-B854-5764675590AF}" dt="2025-02-02T19:15:24.316" v="436" actId="255"/>
          <ac:spMkLst>
            <pc:docMk/>
            <pc:sldMk cId="2317045545" sldId="258"/>
            <ac:spMk id="2" creationId="{5DF17A10-F6DE-8438-766A-3F24B79F2103}"/>
          </ac:spMkLst>
        </pc:spChg>
        <pc:spChg chg="mod">
          <ac:chgData name="𝚁𝙸𝚂𝙷𝙰𝙱𝙷 ®" userId="e61231fd694ebfac" providerId="LiveId" clId="{CBFB2FB3-F7DB-4997-B854-5764675590AF}" dt="2025-02-02T19:06:50.898" v="352" actId="115"/>
          <ac:spMkLst>
            <pc:docMk/>
            <pc:sldMk cId="2317045545" sldId="258"/>
            <ac:spMk id="3" creationId="{BDF223A0-293C-E1D5-CEE0-B154806E7093}"/>
          </ac:spMkLst>
        </pc:spChg>
      </pc:sldChg>
      <pc:sldChg chg="addSp delSp modSp new mod">
        <pc:chgData name="𝚁𝙸𝚂𝙷𝙰𝙱𝙷 ®" userId="e61231fd694ebfac" providerId="LiveId" clId="{CBFB2FB3-F7DB-4997-B854-5764675590AF}" dt="2025-02-02T19:15:01.062" v="435" actId="255"/>
        <pc:sldMkLst>
          <pc:docMk/>
          <pc:sldMk cId="2467693984" sldId="259"/>
        </pc:sldMkLst>
        <pc:spChg chg="mod">
          <ac:chgData name="𝚁𝙸𝚂𝙷𝙰𝙱𝙷 ®" userId="e61231fd694ebfac" providerId="LiveId" clId="{CBFB2FB3-F7DB-4997-B854-5764675590AF}" dt="2025-02-02T19:15:01.062" v="435" actId="255"/>
          <ac:spMkLst>
            <pc:docMk/>
            <pc:sldMk cId="2467693984" sldId="259"/>
            <ac:spMk id="2" creationId="{023FC5C6-3EE3-DC95-A457-9D4B33242C8F}"/>
          </ac:spMkLst>
        </pc:spChg>
        <pc:spChg chg="del">
          <ac:chgData name="𝚁𝙸𝚂𝙷𝙰𝙱𝙷 ®" userId="e61231fd694ebfac" providerId="LiveId" clId="{CBFB2FB3-F7DB-4997-B854-5764675590AF}" dt="2025-02-02T18:53:49.453" v="226" actId="3680"/>
          <ac:spMkLst>
            <pc:docMk/>
            <pc:sldMk cId="2467693984" sldId="259"/>
            <ac:spMk id="3" creationId="{978A27C5-4117-2935-B779-4652B19AECCA}"/>
          </ac:spMkLst>
        </pc:spChg>
        <pc:graphicFrameChg chg="add mod ord modGraphic">
          <ac:chgData name="𝚁𝙸𝚂𝙷𝙰𝙱𝙷 ®" userId="e61231fd694ebfac" providerId="LiveId" clId="{CBFB2FB3-F7DB-4997-B854-5764675590AF}" dt="2025-02-02T19:03:11.458" v="327" actId="14734"/>
          <ac:graphicFrameMkLst>
            <pc:docMk/>
            <pc:sldMk cId="2467693984" sldId="259"/>
            <ac:graphicFrameMk id="6" creationId="{AF714F21-9E73-C941-DBD2-8FF23B50B06E}"/>
          </ac:graphicFrameMkLst>
        </pc:graphicFrameChg>
      </pc:sldChg>
      <pc:sldChg chg="modSp new mod">
        <pc:chgData name="𝚁𝙸𝚂𝙷𝙰𝙱𝙷 ®" userId="e61231fd694ebfac" providerId="LiveId" clId="{CBFB2FB3-F7DB-4997-B854-5764675590AF}" dt="2025-02-02T19:13:00.327" v="424" actId="20577"/>
        <pc:sldMkLst>
          <pc:docMk/>
          <pc:sldMk cId="36611962" sldId="260"/>
        </pc:sldMkLst>
        <pc:spChg chg="mod">
          <ac:chgData name="𝚁𝙸𝚂𝙷𝙰𝙱𝙷 ®" userId="e61231fd694ebfac" providerId="LiveId" clId="{CBFB2FB3-F7DB-4997-B854-5764675590AF}" dt="2025-02-02T19:13:00.327" v="424" actId="20577"/>
          <ac:spMkLst>
            <pc:docMk/>
            <pc:sldMk cId="36611962" sldId="260"/>
            <ac:spMk id="2" creationId="{B96B8938-296B-CF6D-3AC3-00F01848AB68}"/>
          </ac:spMkLst>
        </pc:spChg>
        <pc:spChg chg="mod">
          <ac:chgData name="𝚁𝙸𝚂𝙷𝙰𝙱𝙷 ®" userId="e61231fd694ebfac" providerId="LiveId" clId="{CBFB2FB3-F7DB-4997-B854-5764675590AF}" dt="2025-02-02T19:12:03.504" v="417" actId="20577"/>
          <ac:spMkLst>
            <pc:docMk/>
            <pc:sldMk cId="36611962" sldId="260"/>
            <ac:spMk id="3" creationId="{6C11A23B-E23E-1964-897B-7649A1941E0C}"/>
          </ac:spMkLst>
        </pc:spChg>
      </pc:sldChg>
      <pc:sldChg chg="modSp new mod">
        <pc:chgData name="𝚁𝙸𝚂𝙷𝙰𝙱𝙷 ®" userId="e61231fd694ebfac" providerId="LiveId" clId="{CBFB2FB3-F7DB-4997-B854-5764675590AF}" dt="2025-02-02T19:19:07.908" v="491" actId="115"/>
        <pc:sldMkLst>
          <pc:docMk/>
          <pc:sldMk cId="2073916994" sldId="261"/>
        </pc:sldMkLst>
        <pc:spChg chg="mod">
          <ac:chgData name="𝚁𝙸𝚂𝙷𝙰𝙱𝙷 ®" userId="e61231fd694ebfac" providerId="LiveId" clId="{CBFB2FB3-F7DB-4997-B854-5764675590AF}" dt="2025-02-02T19:17:51.416" v="471" actId="14100"/>
          <ac:spMkLst>
            <pc:docMk/>
            <pc:sldMk cId="2073916994" sldId="261"/>
            <ac:spMk id="2" creationId="{443E63C5-7852-3C1D-173F-6CBA61FD41C0}"/>
          </ac:spMkLst>
        </pc:spChg>
        <pc:spChg chg="mod">
          <ac:chgData name="𝚁𝙸𝚂𝙷𝙰𝙱𝙷 ®" userId="e61231fd694ebfac" providerId="LiveId" clId="{CBFB2FB3-F7DB-4997-B854-5764675590AF}" dt="2025-02-02T19:19:07.908" v="491" actId="115"/>
          <ac:spMkLst>
            <pc:docMk/>
            <pc:sldMk cId="2073916994" sldId="261"/>
            <ac:spMk id="3" creationId="{16BD6B80-6671-9FFA-D1F8-30F826338ABF}"/>
          </ac:spMkLst>
        </pc:spChg>
      </pc:sldChg>
      <pc:sldChg chg="new del">
        <pc:chgData name="𝚁𝙸𝚂𝙷𝙰𝙱𝙷 ®" userId="e61231fd694ebfac" providerId="LiveId" clId="{CBFB2FB3-F7DB-4997-B854-5764675590AF}" dt="2025-02-02T19:20:52.451" v="500" actId="2696"/>
        <pc:sldMkLst>
          <pc:docMk/>
          <pc:sldMk cId="184650829" sldId="262"/>
        </pc:sldMkLst>
      </pc:sldChg>
      <pc:sldChg chg="modSp new mod">
        <pc:chgData name="𝚁𝙸𝚂𝙷𝙰𝙱𝙷 ®" userId="e61231fd694ebfac" providerId="LiveId" clId="{CBFB2FB3-F7DB-4997-B854-5764675590AF}" dt="2025-02-02T19:20:44.290" v="499" actId="122"/>
        <pc:sldMkLst>
          <pc:docMk/>
          <pc:sldMk cId="697823143" sldId="263"/>
        </pc:sldMkLst>
        <pc:spChg chg="mod">
          <ac:chgData name="𝚁𝙸𝚂𝙷𝙰𝙱𝙷 ®" userId="e61231fd694ebfac" providerId="LiveId" clId="{CBFB2FB3-F7DB-4997-B854-5764675590AF}" dt="2025-02-02T19:20:44.290" v="499" actId="122"/>
          <ac:spMkLst>
            <pc:docMk/>
            <pc:sldMk cId="697823143" sldId="263"/>
            <ac:spMk id="2" creationId="{F9135FED-47CB-1F24-2498-4EE5CD9ADD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E3787-4707-4D35-AC65-6B4B16D22B4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4B68-93B8-485E-AC19-4B3A16923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88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84B68-93B8-485E-AC19-4B3A169239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1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2F186-8424-46B7-8CD3-877AAB564B85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8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DE1-79F6-49E7-93B3-1FF090685AD4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9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ADE7B-D7AD-4A8A-8B22-D6B62EBC1EF7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C4-5372-4623-B808-7734484EFD0E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6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E25F56-8792-4513-AAFC-64834631857D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/>
              <a:t>Alpha - Rishabh Jain , Pushkar Dubey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52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B12F0-21A7-4E7E-ABDB-FA3CCB533AEC}" type="datetime1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6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838F-9F77-4715-BA54-A4F9E2C3E2DD}" type="datetime1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11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60F40-E9BE-4EA0-BB36-3272C4D0A376}" type="datetime1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5612-B4C9-4D3E-85EC-92C1A1CBD247}" type="datetime1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0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70B6-E636-4C9B-A031-214646FE8997}" type="datetime1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5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E61D-DCE3-4286-A841-2FE46E966AB1}" type="datetime1">
              <a:rPr lang="en-IN" smtClean="0"/>
              <a:t>03-02-2025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5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8ACD99F-EF75-45DA-9398-5593AFDB8D42}" type="datetime1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/>
              <a:t>Alpha - Rishabh Jain , Pushkar Dubey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F77841-894E-44A5-AB11-959004113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1495-FBD7-A760-BB28-BFFE77844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2956897"/>
          </a:xfrm>
        </p:spPr>
        <p:txBody>
          <a:bodyPr/>
          <a:lstStyle/>
          <a:p>
            <a:pPr algn="ctr"/>
            <a:r>
              <a:rPr lang="en-US" sz="6000" dirty="0"/>
              <a:t>Revitalizing </a:t>
            </a:r>
            <a:r>
              <a:rPr lang="en-US" sz="6000" dirty="0" err="1"/>
              <a:t>ZestMart</a:t>
            </a:r>
            <a:r>
              <a:rPr lang="en-US" sz="6000" dirty="0"/>
              <a:t>: </a:t>
            </a:r>
            <a:br>
              <a:rPr lang="en-US" sz="6000" dirty="0"/>
            </a:br>
            <a:r>
              <a:rPr lang="en-US" sz="6000" dirty="0"/>
              <a:t>Crafting a Future-Ready Retail Strategy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380B0-D431-F67E-5FF4-AAA14D46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261872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Team - </a:t>
            </a:r>
            <a:r>
              <a:rPr lang="en-US" i="1" dirty="0">
                <a:latin typeface="Century Gothic" panose="020B0502020202020204" pitchFamily="34" charset="0"/>
              </a:rPr>
              <a:t>Alpha</a:t>
            </a:r>
          </a:p>
          <a:p>
            <a:pPr algn="ctr"/>
            <a:r>
              <a:rPr lang="en-US" b="1" dirty="0">
                <a:latin typeface="Century Gothic" panose="020B0502020202020204" pitchFamily="34" charset="0"/>
              </a:rPr>
              <a:t>Members</a:t>
            </a:r>
            <a:r>
              <a:rPr lang="en-US" b="1" i="1" dirty="0">
                <a:latin typeface="Century Gothic" panose="020B0502020202020204" pitchFamily="3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</a:rPr>
              <a:t>-</a:t>
            </a:r>
            <a:r>
              <a:rPr lang="en-US" b="1" i="1" dirty="0">
                <a:latin typeface="Century Gothic" panose="020B0502020202020204" pitchFamily="34" charset="0"/>
              </a:rPr>
              <a:t> </a:t>
            </a:r>
            <a:r>
              <a:rPr lang="en-US" i="1" dirty="0">
                <a:latin typeface="Century Gothic" panose="020B0502020202020204" pitchFamily="34" charset="0"/>
              </a:rPr>
              <a:t>Rishabh Jain , </a:t>
            </a:r>
            <a:r>
              <a:rPr lang="en-IN" b="0" i="1" dirty="0">
                <a:solidFill>
                  <a:srgbClr val="1A1D21"/>
                </a:solidFill>
                <a:effectLst/>
                <a:latin typeface="Century Gothic" panose="020B0502020202020204" pitchFamily="34" charset="0"/>
              </a:rPr>
              <a:t>Pushkar Dubey</a:t>
            </a:r>
            <a:endParaRPr lang="en-US" b="1" i="1" dirty="0">
              <a:latin typeface="Century Gothic" panose="020B0502020202020204" pitchFamily="34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1BE7-B8FE-49C2-4FC6-51428357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8488-3EA2-8AB5-ACE8-DB5869E0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5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259-CAEB-7848-3819-9B52849D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29184"/>
            <a:ext cx="10058400" cy="156362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err="1">
                <a:latin typeface="Century Gothic" panose="020B0502020202020204" pitchFamily="34" charset="0"/>
              </a:rPr>
              <a:t>ZestMart’s</a:t>
            </a:r>
            <a:r>
              <a:rPr lang="en-IN" sz="4400" b="1" dirty="0">
                <a:latin typeface="Century Gothic" panose="020B0502020202020204" pitchFamily="34" charset="0"/>
              </a:rPr>
              <a:t> Core Challenges</a:t>
            </a:r>
            <a:endParaRPr lang="en-IN" sz="4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2EF9-70B7-E2A7-2575-7FF60E58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92224"/>
            <a:ext cx="10058400" cy="4379976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entury Gothic" panose="020B0502020202020204" pitchFamily="34" charset="0"/>
              </a:rPr>
              <a:t>Digital Weakness</a:t>
            </a:r>
          </a:p>
          <a:p>
            <a:pPr marL="274320" lvl="1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10% digital revenue vs. 55% (Amazon). Current mobile application lacks personalization, &amp; customer retention is significantly lower than industry benchmarks.</a:t>
            </a:r>
            <a:endParaRPr lang="en-IN" sz="1500" dirty="0">
              <a:latin typeface="Century Gothic" panose="020B0502020202020204" pitchFamily="34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entury Gothic" panose="020B0502020202020204" pitchFamily="34" charset="0"/>
              </a:rPr>
              <a:t>Supply Chain Bottlenecks</a:t>
            </a:r>
          </a:p>
          <a:p>
            <a:pPr marL="274320" lvl="1" indent="0">
              <a:buNone/>
            </a:pPr>
            <a:r>
              <a:rPr lang="en-US" sz="1500" dirty="0">
                <a:latin typeface="Century Gothic" panose="020B0502020202020204" pitchFamily="34" charset="0"/>
              </a:rPr>
              <a:t>15% stockouts, 8-day fulfillment. Inefficient inventory management and lack of predictive analytics lead to frequent shortages &amp; longer delivery times.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entury Gothic" panose="020B0502020202020204" pitchFamily="34" charset="0"/>
              </a:rPr>
              <a:t>Employee Resistance</a:t>
            </a:r>
          </a:p>
          <a:p>
            <a:pPr marL="274320" lvl="1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1500" dirty="0">
                <a:latin typeface="Century Gothic" panose="020B0502020202020204" pitchFamily="34" charset="0"/>
              </a:rPr>
              <a:t>18% turnover, low training investment. Resistance to new technologies and poor career growth opportunities hinder operational efficiency.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entury Gothic" panose="020B0502020202020204" pitchFamily="34" charset="0"/>
              </a:rPr>
              <a:t>International Struggles</a:t>
            </a:r>
          </a:p>
          <a:p>
            <a:pPr marL="274320" lvl="1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1500" dirty="0">
                <a:latin typeface="Century Gothic" panose="020B0502020202020204" pitchFamily="34" charset="0"/>
              </a:rPr>
              <a:t>Spread thin across markets, limited brand awareness outside India, difficulty adapting to regional consumer behaviors.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500" b="1" dirty="0">
                <a:latin typeface="Century Gothic" panose="020B0502020202020204" pitchFamily="34" charset="0"/>
              </a:rPr>
              <a:t>Sustainability Gap</a:t>
            </a:r>
          </a:p>
          <a:p>
            <a:pPr marL="274320" lvl="1" indent="0">
              <a:buClr>
                <a:schemeClr val="tx1">
                  <a:lumMod val="95000"/>
                  <a:lumOff val="5000"/>
                </a:schemeClr>
              </a:buClr>
              <a:buNone/>
            </a:pPr>
            <a:r>
              <a:rPr lang="en-US" sz="1500" dirty="0">
                <a:latin typeface="Century Gothic" panose="020B0502020202020204" pitchFamily="34" charset="0"/>
              </a:rPr>
              <a:t>Competitors leading eco-friendly initiatives, while </a:t>
            </a:r>
            <a:r>
              <a:rPr lang="en-US" sz="1500" dirty="0" err="1">
                <a:latin typeface="Century Gothic" panose="020B0502020202020204" pitchFamily="34" charset="0"/>
              </a:rPr>
              <a:t>ZestMart</a:t>
            </a:r>
            <a:r>
              <a:rPr lang="en-US" sz="1500" dirty="0">
                <a:latin typeface="Century Gothic" panose="020B0502020202020204" pitchFamily="34" charset="0"/>
              </a:rPr>
              <a:t> lacks a structured approach to sustainability.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57F53-51E8-9692-6DC1-D8BF4CE2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837F2-6A2F-9777-BB03-770DB310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4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7A10-F6DE-8438-766A-3F24B79F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"/>
            <a:ext cx="10058400" cy="94183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entury Gothic" panose="020B0502020202020204" pitchFamily="34" charset="0"/>
              </a:rPr>
              <a:t>Optimized Strategic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3A0-293C-E1D5-CEE0-B154806E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1832"/>
            <a:ext cx="10058400" cy="5230368"/>
          </a:xfrm>
        </p:spPr>
        <p:txBody>
          <a:bodyPr>
            <a:no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sz="1200" b="1" dirty="0">
                <a:latin typeface="Century Gothic" panose="020B0502020202020204" pitchFamily="34" charset="0"/>
              </a:rPr>
              <a:t>Digital First Approach (₹350 Cr.)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Century Gothic" panose="020B0502020202020204" pitchFamily="34" charset="0"/>
              </a:rPr>
              <a:t>AI-driven personalization &amp; loyalty programs.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Century Gothic" panose="020B0502020202020204" pitchFamily="34" charset="0"/>
              </a:rPr>
              <a:t>App &amp; website revamp to improve UX.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Century Gothic" panose="020B0502020202020204" pitchFamily="34" charset="0"/>
              </a:rPr>
              <a:t>Strategic digital marketing (influencers, AI-based ads).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200" u="sng" dirty="0">
                <a:latin typeface="Century Gothic" panose="020B0502020202020204" pitchFamily="34" charset="0"/>
              </a:rPr>
              <a:t>Goal</a:t>
            </a:r>
            <a:r>
              <a:rPr lang="en-IN" sz="1200" dirty="0">
                <a:latin typeface="Century Gothic" panose="020B0502020202020204" pitchFamily="34" charset="0"/>
              </a:rPr>
              <a:t> : </a:t>
            </a:r>
            <a:r>
              <a:rPr lang="en-IN" sz="1200" i="1" dirty="0">
                <a:latin typeface="Century Gothic" panose="020B0502020202020204" pitchFamily="34" charset="0"/>
              </a:rPr>
              <a:t>Digital revenue 10% → 25% in 3 years.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1200" b="1" dirty="0">
                <a:latin typeface="Century Gothic" panose="020B0502020202020204" pitchFamily="34" charset="0"/>
              </a:rPr>
              <a:t>Lean Supply Chain Optimization (₹250 Cr.)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AI-powered demand forecasting to reduce stockouts.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Last-mile delivery partnerships instead of new warehouses.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u="sng" dirty="0">
                <a:latin typeface="Century Gothic" panose="020B0502020202020204" pitchFamily="34" charset="0"/>
              </a:rPr>
              <a:t>Goal</a:t>
            </a:r>
            <a:r>
              <a:rPr lang="en-US" sz="1200" dirty="0">
                <a:latin typeface="Century Gothic" panose="020B0502020202020204" pitchFamily="34" charset="0"/>
              </a:rPr>
              <a:t> : </a:t>
            </a:r>
            <a:r>
              <a:rPr lang="en-US" sz="1200" i="1" dirty="0">
                <a:latin typeface="Century Gothic" panose="020B0502020202020204" pitchFamily="34" charset="0"/>
              </a:rPr>
              <a:t>Stockouts 15% → 5%, order fulfillment 8 → 3 days.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1200" b="1" dirty="0">
                <a:latin typeface="Century Gothic" panose="020B0502020202020204" pitchFamily="34" charset="0"/>
              </a:rPr>
              <a:t>Employee Upskilling &amp; Retention (₹100 Cr.)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AI-powered training platform (cost-effective).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Performance-linked incentives for store &amp; warehouse staff.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u="sng" dirty="0">
                <a:latin typeface="Century Gothic" panose="020B0502020202020204" pitchFamily="34" charset="0"/>
              </a:rPr>
              <a:t>Goal</a:t>
            </a:r>
            <a:r>
              <a:rPr lang="en-US" sz="1200" dirty="0">
                <a:latin typeface="Century Gothic" panose="020B0502020202020204" pitchFamily="34" charset="0"/>
              </a:rPr>
              <a:t> : </a:t>
            </a:r>
            <a:r>
              <a:rPr lang="en-US" sz="1200" i="1" dirty="0">
                <a:latin typeface="Century Gothic" panose="020B0502020202020204" pitchFamily="34" charset="0"/>
              </a:rPr>
              <a:t>Reduce attrition by 6%, increase productivity.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1200" b="1" dirty="0">
                <a:latin typeface="Century Gothic" panose="020B0502020202020204" pitchFamily="34" charset="0"/>
              </a:rPr>
              <a:t>Strategic International Focus (₹150 Cr.)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Only Middle East expansion (UAE, Saudi Arabia).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Local partnerships instead of heavy investments in infrastructure.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u="sng" dirty="0">
                <a:latin typeface="Century Gothic" panose="020B0502020202020204" pitchFamily="34" charset="0"/>
              </a:rPr>
              <a:t>Goal</a:t>
            </a:r>
            <a:r>
              <a:rPr lang="en-US" sz="1200" dirty="0">
                <a:latin typeface="Century Gothic" panose="020B0502020202020204" pitchFamily="34" charset="0"/>
              </a:rPr>
              <a:t> : </a:t>
            </a:r>
            <a:r>
              <a:rPr lang="en-US" sz="1200" i="1" dirty="0">
                <a:latin typeface="Century Gothic" panose="020B0502020202020204" pitchFamily="34" charset="0"/>
              </a:rPr>
              <a:t>20% revenue growth from international markets.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sz="1200" b="1" dirty="0">
                <a:latin typeface="Century Gothic" panose="020B0502020202020204" pitchFamily="34" charset="0"/>
              </a:rPr>
              <a:t>Sustainable Zest (₹100 Cr.)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Low-cost, high-impact initiatives: Reusable bags, digital receipts.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latin typeface="Century Gothic" panose="020B0502020202020204" pitchFamily="34" charset="0"/>
              </a:rPr>
              <a:t>Sustainable partnerships (small-scale, phased).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u="sng" dirty="0">
                <a:latin typeface="Century Gothic" panose="020B0502020202020204" pitchFamily="34" charset="0"/>
              </a:rPr>
              <a:t>Goal</a:t>
            </a:r>
            <a:r>
              <a:rPr lang="en-US" sz="1200" dirty="0">
                <a:latin typeface="Century Gothic" panose="020B0502020202020204" pitchFamily="34" charset="0"/>
              </a:rPr>
              <a:t> : </a:t>
            </a:r>
            <a:r>
              <a:rPr lang="en-US" sz="1200" i="1" dirty="0">
                <a:latin typeface="Century Gothic" panose="020B0502020202020204" pitchFamily="34" charset="0"/>
              </a:rPr>
              <a:t>20% eco-friendly product portfolio in 3 years.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90501-FC99-E3E6-EF6C-8021FE43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Alpha - Rishabh Jain , Pushkar Dubey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EBF2-34F1-A008-87B8-8CCB2395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4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C5C6-3EE3-DC95-A457-9D4B3324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0091"/>
            <a:ext cx="10058400" cy="154470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Century Gothic" panose="020B0502020202020204" pitchFamily="34" charset="0"/>
              </a:rPr>
              <a:t>Cost-Efficient</a:t>
            </a:r>
            <a:r>
              <a:rPr lang="en-IN" sz="4400" b="1" dirty="0">
                <a:latin typeface="Century Gothic" panose="020B0502020202020204" pitchFamily="34" charset="0"/>
              </a:rPr>
              <a:t> Execution Plan</a:t>
            </a:r>
            <a:endParaRPr lang="en-IN" sz="4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714F21-9E73-C941-DBD2-8FF23B50B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70006"/>
              </p:ext>
            </p:extLst>
          </p:nvPr>
        </p:nvGraphicFramePr>
        <p:xfrm>
          <a:off x="1069975" y="1764792"/>
          <a:ext cx="10058397" cy="41449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44578940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89380152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554903870"/>
                    </a:ext>
                  </a:extLst>
                </a:gridCol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entury Gothic" panose="020B0502020202020204" pitchFamily="34" charset="0"/>
                        </a:rPr>
                        <a:t>Initiative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entury Gothic" panose="020B0502020202020204" pitchFamily="34" charset="0"/>
                        </a:rPr>
                        <a:t>Investment (</a:t>
                      </a:r>
                      <a:r>
                        <a:rPr lang="en-US" b="1" dirty="0">
                          <a:latin typeface="Century Gothic" panose="020B0502020202020204" pitchFamily="34" charset="0"/>
                        </a:rPr>
                        <a:t>₹ </a:t>
                      </a:r>
                      <a:r>
                        <a:rPr lang="en-IN" b="1" dirty="0">
                          <a:latin typeface="Century Gothic" panose="020B0502020202020204" pitchFamily="34" charset="0"/>
                        </a:rPr>
                        <a:t>Cr.)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Century Gothic" panose="020B0502020202020204" pitchFamily="34" charset="0"/>
                        </a:rPr>
                        <a:t>Key Benefit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247673"/>
                  </a:ext>
                </a:extLst>
              </a:tr>
              <a:tr h="5674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Digital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450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10% → 30% digital revenue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606053"/>
                  </a:ext>
                </a:extLst>
              </a:tr>
              <a:tr h="5674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AI Supply Chain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300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15% → 3% stockouts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001515"/>
                  </a:ext>
                </a:extLst>
              </a:tr>
              <a:tr h="5674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Employee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150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18% → 10% turnover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28739"/>
                  </a:ext>
                </a:extLst>
              </a:tr>
              <a:tr h="7267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Focused Global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200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25% revenue growth from UAE &amp; SEA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542858"/>
                  </a:ext>
                </a:extLst>
              </a:tr>
              <a:tr h="56749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Sustainability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150</a:t>
                      </a:r>
                      <a:endParaRPr lang="en-IN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entury Gothic" panose="020B0502020202020204" pitchFamily="34" charset="0"/>
                        </a:rPr>
                        <a:t>35% eco-friendly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93947"/>
                  </a:ext>
                </a:extLst>
              </a:tr>
              <a:tr h="489788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Century Gothic" panose="020B0502020202020204" pitchFamily="34" charset="0"/>
                        </a:rPr>
                        <a:t>₹ 1,250 Cr.</a:t>
                      </a:r>
                      <a:endParaRPr lang="en-IN" b="1" i="1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>
                          <a:latin typeface="Century Gothic" panose="020B0502020202020204" pitchFamily="34" charset="0"/>
                        </a:rPr>
                        <a:t>High-impact 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38726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699F7-7543-9BF5-CA25-FB0D3CF8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0AEA4-CADD-5AA3-69C0-34F5825E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6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8938-296B-CF6D-3AC3-00F01848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810512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4000" b="1" dirty="0">
                <a:latin typeface="Century Gothic" panose="020B0502020202020204" pitchFamily="34" charset="0"/>
              </a:rPr>
              <a:t>24 Month Rapid Implementation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A23B-E23E-1964-897B-7649A194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5376"/>
            <a:ext cx="10058400" cy="4306824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latin typeface="Century Gothic" panose="020B0502020202020204" pitchFamily="34" charset="0"/>
              </a:rPr>
              <a:t>Phase 1 (0-6 Months)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AI-driven digital marketing rollout.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Mobile app &amp; website revamp.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Train 10,000+ employees using AI-powered modules.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latin typeface="Century Gothic" panose="020B0502020202020204" pitchFamily="34" charset="0"/>
              </a:rPr>
              <a:t>Phase 2 (6-12 Months)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AI-driven inventory management &amp; last-mile logistics integration.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First phase of Middle East expansion (UAE, Saudi).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Launch “Green Zest” initiative (low-cost, high-visibility).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entury Gothic" panose="020B0502020202020204" pitchFamily="34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latin typeface="Century Gothic" panose="020B0502020202020204" pitchFamily="34" charset="0"/>
              </a:rPr>
              <a:t>Phase 3 (12-24 Months)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Achieve 25% digital revenue &amp; 5% stockout rate.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Expand to 30% sustainable product portfolio.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entury Gothic" panose="020B0502020202020204" pitchFamily="34" charset="0"/>
              </a:rPr>
              <a:t>Complete Middle East scaling &amp; optimize HR retention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C315-510B-A4DF-7BAF-0D0F12FB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DE3AB-8712-E133-4800-024D8943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63C5-7852-3C1D-173F-6CBA61FD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0091"/>
            <a:ext cx="10058400" cy="1663573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Century Gothic" panose="020B0502020202020204" pitchFamily="34" charset="0"/>
              </a:rPr>
              <a:t>Measurable Impact </a:t>
            </a:r>
            <a:br>
              <a:rPr lang="en-IN" sz="3600" b="1" dirty="0">
                <a:latin typeface="Century Gothic" panose="020B0502020202020204" pitchFamily="34" charset="0"/>
              </a:rPr>
            </a:br>
            <a:r>
              <a:rPr lang="en-IN" sz="3600" b="1" dirty="0">
                <a:latin typeface="Century Gothic" panose="020B0502020202020204" pitchFamily="34" charset="0"/>
              </a:rPr>
              <a:t>&amp; </a:t>
            </a:r>
            <a:br>
              <a:rPr lang="en-IN" sz="3600" b="1" dirty="0">
                <a:latin typeface="Century Gothic" panose="020B0502020202020204" pitchFamily="34" charset="0"/>
              </a:rPr>
            </a:br>
            <a:r>
              <a:rPr lang="en-IN" sz="3600" b="1" dirty="0">
                <a:latin typeface="Century Gothic" panose="020B0502020202020204" pitchFamily="34" charset="0"/>
              </a:rPr>
              <a:t>Competitive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6B80-6671-9FFA-D1F8-30F82633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76272"/>
            <a:ext cx="10058400" cy="3995928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dirty="0">
                <a:latin typeface="Century Gothic" panose="020B0502020202020204" pitchFamily="34" charset="0"/>
              </a:rPr>
              <a:t>Revenue Growth: ₹5,200 Cr → ₹10,000 Cr in 5 years.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dirty="0">
                <a:latin typeface="Century Gothic" panose="020B0502020202020204" pitchFamily="34" charset="0"/>
              </a:rPr>
              <a:t>Digital Transformation: Digital revenue 10% → 25%.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dirty="0">
                <a:latin typeface="Century Gothic" panose="020B0502020202020204" pitchFamily="34" charset="0"/>
              </a:rPr>
              <a:t>Operational Efficiency: Stockouts down 15% → 5%.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dirty="0">
                <a:latin typeface="Century Gothic" panose="020B0502020202020204" pitchFamily="34" charset="0"/>
              </a:rPr>
              <a:t>Employee Retention: 18% attrition → 12%.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dirty="0">
                <a:latin typeface="Century Gothic" panose="020B0502020202020204" pitchFamily="34" charset="0"/>
              </a:rPr>
              <a:t>Sustainability Impact: 20% eco-friendly product lineup.</a:t>
            </a:r>
            <a:endParaRPr lang="en-IN" b="1" dirty="0">
              <a:latin typeface="Century Gothic" panose="020B0502020202020204" pitchFamily="34" charset="0"/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IN" b="1" dirty="0">
                <a:latin typeface="Century Gothic" panose="020B0502020202020204" pitchFamily="34" charset="0"/>
              </a:rPr>
              <a:t>Competitive Differentiation: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u="sng" dirty="0">
                <a:latin typeface="Century Gothic" panose="020B0502020202020204" pitchFamily="34" charset="0"/>
              </a:rPr>
              <a:t>Smart investments</a:t>
            </a:r>
            <a:r>
              <a:rPr lang="en-IN" sz="2000" dirty="0">
                <a:latin typeface="Century Gothic" panose="020B0502020202020204" pitchFamily="34" charset="0"/>
              </a:rPr>
              <a:t> : </a:t>
            </a:r>
            <a:r>
              <a:rPr lang="en-IN" sz="2000" i="1" dirty="0">
                <a:latin typeface="Century Gothic" panose="020B0502020202020204" pitchFamily="34" charset="0"/>
              </a:rPr>
              <a:t>Digital &amp; AI-driven growth at low cost.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u="sng" dirty="0">
                <a:latin typeface="Century Gothic" panose="020B0502020202020204" pitchFamily="34" charset="0"/>
              </a:rPr>
              <a:t>Rapid execution</a:t>
            </a:r>
            <a:r>
              <a:rPr lang="en-IN" sz="2000" dirty="0">
                <a:latin typeface="Century Gothic" panose="020B0502020202020204" pitchFamily="34" charset="0"/>
              </a:rPr>
              <a:t> : </a:t>
            </a:r>
            <a:r>
              <a:rPr lang="en-IN" sz="2000" i="1" dirty="0">
                <a:latin typeface="Century Gothic" panose="020B0502020202020204" pitchFamily="34" charset="0"/>
              </a:rPr>
              <a:t>2 year implementation for faster results.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000" u="sng" dirty="0">
                <a:latin typeface="Century Gothic" panose="020B0502020202020204" pitchFamily="34" charset="0"/>
              </a:rPr>
              <a:t>Sustainable edge</a:t>
            </a:r>
            <a:r>
              <a:rPr lang="en-IN" sz="2000" dirty="0">
                <a:latin typeface="Century Gothic" panose="020B0502020202020204" pitchFamily="34" charset="0"/>
              </a:rPr>
              <a:t> : </a:t>
            </a:r>
            <a:r>
              <a:rPr lang="en-IN" sz="2000" i="1" dirty="0">
                <a:latin typeface="Century Gothic" panose="020B0502020202020204" pitchFamily="34" charset="0"/>
              </a:rPr>
              <a:t>Small eco-steps for big customer loyalty.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8B064-6240-D726-D424-9B6A04A3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5F623-2CFC-E6D4-6C35-9A3A5C3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5FED-47CB-1F24-2498-4EE5CD9AD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i="1" dirty="0">
                <a:latin typeface="Century Gothic" panose="020B0502020202020204" pitchFamily="34" charset="0"/>
              </a:rPr>
              <a:t>END</a:t>
            </a:r>
            <a:endParaRPr lang="en-IN" i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DBB6D-0556-BE42-4403-63EDC2516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557C6-0555-4C73-1237-33FF9337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Alpha - Rishabh Jain , Pushkar Dubey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FCACC-11AA-B0BC-E359-EFEECFB1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841-894E-44A5-AB11-95900411324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23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70</TotalTime>
  <Words>647</Words>
  <Application>Microsoft Office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Rockwell</vt:lpstr>
      <vt:lpstr>Rockwell Condensed</vt:lpstr>
      <vt:lpstr>Wingdings</vt:lpstr>
      <vt:lpstr>Wood Type</vt:lpstr>
      <vt:lpstr>Revitalizing ZestMart:  Crafting a Future-Ready Retail Strategy</vt:lpstr>
      <vt:lpstr>ZestMart’s Core Challenges</vt:lpstr>
      <vt:lpstr>Optimized Strategic Priorities</vt:lpstr>
      <vt:lpstr>Cost-Efficient Execution Plan</vt:lpstr>
      <vt:lpstr> 24 Month Rapid Implementation Timeline</vt:lpstr>
      <vt:lpstr>Measurable Impact  &amp;  Competitive Edge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𝚁𝙸𝚂𝙷𝙰𝙱𝙷 ®</dc:creator>
  <cp:lastModifiedBy>𝚁𝙸𝚂𝙷𝙰𝙱𝙷 ®</cp:lastModifiedBy>
  <cp:revision>1</cp:revision>
  <dcterms:created xsi:type="dcterms:W3CDTF">2025-02-02T18:14:49Z</dcterms:created>
  <dcterms:modified xsi:type="dcterms:W3CDTF">2025-02-02T19:25:48Z</dcterms:modified>
</cp:coreProperties>
</file>