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8BE0DC1-0BB8-486B-BD84-E630A87061A2}" type="datetimeFigureOut">
              <a:rPr lang="en-IN" smtClean="0"/>
              <a:t>09-07-2023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A30AF5E2-0B7A-4022-8C32-7E0F3765516A}" type="slidenum">
              <a:rPr lang="en-IN" smtClean="0"/>
              <a:t>‹#›</a:t>
            </a:fld>
            <a:endParaRPr lang="en-IN"/>
          </a:p>
        </p:txBody>
      </p:sp>
    </p:spTree>
    <p:extLst>
      <p:ext uri="{BB962C8B-B14F-4D97-AF65-F5344CB8AC3E}">
        <p14:creationId xmlns:p14="http://schemas.microsoft.com/office/powerpoint/2010/main" val="226773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BE0DC1-0BB8-486B-BD84-E630A87061A2}" type="datetimeFigureOut">
              <a:rPr lang="en-IN" smtClean="0"/>
              <a:t>09-07-2023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0AF5E2-0B7A-4022-8C32-7E0F3765516A}" type="slidenum">
              <a:rPr lang="en-IN" smtClean="0"/>
              <a:t>‹#›</a:t>
            </a:fld>
            <a:endParaRPr lang="en-IN"/>
          </a:p>
        </p:txBody>
      </p:sp>
    </p:spTree>
    <p:extLst>
      <p:ext uri="{BB962C8B-B14F-4D97-AF65-F5344CB8AC3E}">
        <p14:creationId xmlns:p14="http://schemas.microsoft.com/office/powerpoint/2010/main" val="3245930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BE0DC1-0BB8-486B-BD84-E630A87061A2}" type="datetimeFigureOut">
              <a:rPr lang="en-IN" smtClean="0"/>
              <a:t>09-07-2023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0AF5E2-0B7A-4022-8C32-7E0F3765516A}" type="slidenum">
              <a:rPr lang="en-IN" smtClean="0"/>
              <a:t>‹#›</a:t>
            </a:fld>
            <a:endParaRPr lang="en-IN"/>
          </a:p>
        </p:txBody>
      </p:sp>
    </p:spTree>
    <p:extLst>
      <p:ext uri="{BB962C8B-B14F-4D97-AF65-F5344CB8AC3E}">
        <p14:creationId xmlns:p14="http://schemas.microsoft.com/office/powerpoint/2010/main" val="1628982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BE0DC1-0BB8-486B-BD84-E630A87061A2}" type="datetimeFigureOut">
              <a:rPr lang="en-IN" smtClean="0"/>
              <a:t>09-07-2023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0AF5E2-0B7A-4022-8C32-7E0F3765516A}"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79704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BE0DC1-0BB8-486B-BD84-E630A87061A2}" type="datetimeFigureOut">
              <a:rPr lang="en-IN" smtClean="0"/>
              <a:t>09-07-2023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0AF5E2-0B7A-4022-8C32-7E0F3765516A}" type="slidenum">
              <a:rPr lang="en-IN" smtClean="0"/>
              <a:t>‹#›</a:t>
            </a:fld>
            <a:endParaRPr lang="en-IN"/>
          </a:p>
        </p:txBody>
      </p:sp>
    </p:spTree>
    <p:extLst>
      <p:ext uri="{BB962C8B-B14F-4D97-AF65-F5344CB8AC3E}">
        <p14:creationId xmlns:p14="http://schemas.microsoft.com/office/powerpoint/2010/main" val="3620173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BE0DC1-0BB8-486B-BD84-E630A87061A2}" type="datetimeFigureOut">
              <a:rPr lang="en-IN" smtClean="0"/>
              <a:t>09-07-2023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0AF5E2-0B7A-4022-8C32-7E0F3765516A}" type="slidenum">
              <a:rPr lang="en-IN" smtClean="0"/>
              <a:t>‹#›</a:t>
            </a:fld>
            <a:endParaRPr lang="en-IN"/>
          </a:p>
        </p:txBody>
      </p:sp>
    </p:spTree>
    <p:extLst>
      <p:ext uri="{BB962C8B-B14F-4D97-AF65-F5344CB8AC3E}">
        <p14:creationId xmlns:p14="http://schemas.microsoft.com/office/powerpoint/2010/main" val="41950282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BE0DC1-0BB8-486B-BD84-E630A87061A2}" type="datetimeFigureOut">
              <a:rPr lang="en-IN" smtClean="0"/>
              <a:t>09-07-2023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0AF5E2-0B7A-4022-8C32-7E0F3765516A}" type="slidenum">
              <a:rPr lang="en-IN" smtClean="0"/>
              <a:t>‹#›</a:t>
            </a:fld>
            <a:endParaRPr lang="en-IN"/>
          </a:p>
        </p:txBody>
      </p:sp>
    </p:spTree>
    <p:extLst>
      <p:ext uri="{BB962C8B-B14F-4D97-AF65-F5344CB8AC3E}">
        <p14:creationId xmlns:p14="http://schemas.microsoft.com/office/powerpoint/2010/main" val="3177491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E0DC1-0BB8-486B-BD84-E630A87061A2}" type="datetimeFigureOut">
              <a:rPr lang="en-IN" smtClean="0"/>
              <a:t>09-07-2023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AF5E2-0B7A-4022-8C32-7E0F3765516A}" type="slidenum">
              <a:rPr lang="en-IN" smtClean="0"/>
              <a:t>‹#›</a:t>
            </a:fld>
            <a:endParaRPr lang="en-IN"/>
          </a:p>
        </p:txBody>
      </p:sp>
    </p:spTree>
    <p:extLst>
      <p:ext uri="{BB962C8B-B14F-4D97-AF65-F5344CB8AC3E}">
        <p14:creationId xmlns:p14="http://schemas.microsoft.com/office/powerpoint/2010/main" val="41471993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E0DC1-0BB8-486B-BD84-E630A87061A2}" type="datetimeFigureOut">
              <a:rPr lang="en-IN" smtClean="0"/>
              <a:t>09-07-2023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AF5E2-0B7A-4022-8C32-7E0F3765516A}" type="slidenum">
              <a:rPr lang="en-IN" smtClean="0"/>
              <a:t>‹#›</a:t>
            </a:fld>
            <a:endParaRPr lang="en-IN"/>
          </a:p>
        </p:txBody>
      </p:sp>
    </p:spTree>
    <p:extLst>
      <p:ext uri="{BB962C8B-B14F-4D97-AF65-F5344CB8AC3E}">
        <p14:creationId xmlns:p14="http://schemas.microsoft.com/office/powerpoint/2010/main" val="2558516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E0DC1-0BB8-486B-BD84-E630A87061A2}" type="datetimeFigureOut">
              <a:rPr lang="en-IN" smtClean="0"/>
              <a:t>09-07-2023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AF5E2-0B7A-4022-8C32-7E0F3765516A}" type="slidenum">
              <a:rPr lang="en-IN" smtClean="0"/>
              <a:t>‹#›</a:t>
            </a:fld>
            <a:endParaRPr lang="en-IN"/>
          </a:p>
        </p:txBody>
      </p:sp>
    </p:spTree>
    <p:extLst>
      <p:ext uri="{BB962C8B-B14F-4D97-AF65-F5344CB8AC3E}">
        <p14:creationId xmlns:p14="http://schemas.microsoft.com/office/powerpoint/2010/main" val="1746496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BE0DC1-0BB8-486B-BD84-E630A87061A2}" type="datetimeFigureOut">
              <a:rPr lang="en-IN" smtClean="0"/>
              <a:t>09-07-2023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AF5E2-0B7A-4022-8C32-7E0F3765516A}" type="slidenum">
              <a:rPr lang="en-IN" smtClean="0"/>
              <a:t>‹#›</a:t>
            </a:fld>
            <a:endParaRPr lang="en-IN"/>
          </a:p>
        </p:txBody>
      </p:sp>
    </p:spTree>
    <p:extLst>
      <p:ext uri="{BB962C8B-B14F-4D97-AF65-F5344CB8AC3E}">
        <p14:creationId xmlns:p14="http://schemas.microsoft.com/office/powerpoint/2010/main" val="399638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BE0DC1-0BB8-486B-BD84-E630A87061A2}" type="datetimeFigureOut">
              <a:rPr lang="en-IN" smtClean="0"/>
              <a:t>09-07-2023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0AF5E2-0B7A-4022-8C32-7E0F3765516A}" type="slidenum">
              <a:rPr lang="en-IN" smtClean="0"/>
              <a:t>‹#›</a:t>
            </a:fld>
            <a:endParaRPr lang="en-IN"/>
          </a:p>
        </p:txBody>
      </p:sp>
    </p:spTree>
    <p:extLst>
      <p:ext uri="{BB962C8B-B14F-4D97-AF65-F5344CB8AC3E}">
        <p14:creationId xmlns:p14="http://schemas.microsoft.com/office/powerpoint/2010/main" val="2432091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BE0DC1-0BB8-486B-BD84-E630A87061A2}" type="datetimeFigureOut">
              <a:rPr lang="en-IN" smtClean="0"/>
              <a:t>09-07-2023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0AF5E2-0B7A-4022-8C32-7E0F3765516A}" type="slidenum">
              <a:rPr lang="en-IN" smtClean="0"/>
              <a:t>‹#›</a:t>
            </a:fld>
            <a:endParaRPr lang="en-IN"/>
          </a:p>
        </p:txBody>
      </p:sp>
    </p:spTree>
    <p:extLst>
      <p:ext uri="{BB962C8B-B14F-4D97-AF65-F5344CB8AC3E}">
        <p14:creationId xmlns:p14="http://schemas.microsoft.com/office/powerpoint/2010/main" val="961108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BE0DC1-0BB8-486B-BD84-E630A87061A2}" type="datetimeFigureOut">
              <a:rPr lang="en-IN" smtClean="0"/>
              <a:t>09-07-2023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0AF5E2-0B7A-4022-8C32-7E0F3765516A}" type="slidenum">
              <a:rPr lang="en-IN" smtClean="0"/>
              <a:t>‹#›</a:t>
            </a:fld>
            <a:endParaRPr lang="en-IN"/>
          </a:p>
        </p:txBody>
      </p:sp>
    </p:spTree>
    <p:extLst>
      <p:ext uri="{BB962C8B-B14F-4D97-AF65-F5344CB8AC3E}">
        <p14:creationId xmlns:p14="http://schemas.microsoft.com/office/powerpoint/2010/main" val="3670923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BE0DC1-0BB8-486B-BD84-E630A87061A2}" type="datetimeFigureOut">
              <a:rPr lang="en-IN" smtClean="0"/>
              <a:t>09-07-2023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0AF5E2-0B7A-4022-8C32-7E0F3765516A}" type="slidenum">
              <a:rPr lang="en-IN" smtClean="0"/>
              <a:t>‹#›</a:t>
            </a:fld>
            <a:endParaRPr lang="en-IN"/>
          </a:p>
        </p:txBody>
      </p:sp>
    </p:spTree>
    <p:extLst>
      <p:ext uri="{BB962C8B-B14F-4D97-AF65-F5344CB8AC3E}">
        <p14:creationId xmlns:p14="http://schemas.microsoft.com/office/powerpoint/2010/main" val="2755552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BE0DC1-0BB8-486B-BD84-E630A87061A2}" type="datetimeFigureOut">
              <a:rPr lang="en-IN" smtClean="0"/>
              <a:t>09-07-2023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0AF5E2-0B7A-4022-8C32-7E0F3765516A}" type="slidenum">
              <a:rPr lang="en-IN" smtClean="0"/>
              <a:t>‹#›</a:t>
            </a:fld>
            <a:endParaRPr lang="en-IN"/>
          </a:p>
        </p:txBody>
      </p:sp>
    </p:spTree>
    <p:extLst>
      <p:ext uri="{BB962C8B-B14F-4D97-AF65-F5344CB8AC3E}">
        <p14:creationId xmlns:p14="http://schemas.microsoft.com/office/powerpoint/2010/main" val="3160313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BE0DC1-0BB8-486B-BD84-E630A87061A2}" type="datetimeFigureOut">
              <a:rPr lang="en-IN" smtClean="0"/>
              <a:t>09-07-2023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0AF5E2-0B7A-4022-8C32-7E0F3765516A}" type="slidenum">
              <a:rPr lang="en-IN" smtClean="0"/>
              <a:t>‹#›</a:t>
            </a:fld>
            <a:endParaRPr lang="en-IN"/>
          </a:p>
        </p:txBody>
      </p:sp>
    </p:spTree>
    <p:extLst>
      <p:ext uri="{BB962C8B-B14F-4D97-AF65-F5344CB8AC3E}">
        <p14:creationId xmlns:p14="http://schemas.microsoft.com/office/powerpoint/2010/main" val="139909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8BE0DC1-0BB8-486B-BD84-E630A87061A2}" type="datetimeFigureOut">
              <a:rPr lang="en-IN" smtClean="0"/>
              <a:t>09-07-2023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30AF5E2-0B7A-4022-8C32-7E0F3765516A}" type="slidenum">
              <a:rPr lang="en-IN" smtClean="0"/>
              <a:t>‹#›</a:t>
            </a:fld>
            <a:endParaRPr lang="en-IN"/>
          </a:p>
        </p:txBody>
      </p:sp>
    </p:spTree>
    <p:extLst>
      <p:ext uri="{BB962C8B-B14F-4D97-AF65-F5344CB8AC3E}">
        <p14:creationId xmlns:p14="http://schemas.microsoft.com/office/powerpoint/2010/main" val="13189743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906E4-82D7-8580-DBC8-7B7D6BF311F0}"/>
              </a:ext>
            </a:extLst>
          </p:cNvPr>
          <p:cNvSpPr>
            <a:spLocks noGrp="1"/>
          </p:cNvSpPr>
          <p:nvPr>
            <p:ph type="ctrTitle"/>
          </p:nvPr>
        </p:nvSpPr>
        <p:spPr/>
        <p:txBody>
          <a:bodyPr>
            <a:normAutofit/>
          </a:bodyPr>
          <a:lstStyle/>
          <a:p>
            <a:r>
              <a:rPr lang="en-US" sz="7200" u="sng" dirty="0">
                <a:solidFill>
                  <a:schemeClr val="bg2">
                    <a:lumMod val="75000"/>
                  </a:schemeClr>
                </a:solidFill>
                <a:latin typeface="Bahnschrift" panose="020B0502040204020203" pitchFamily="34" charset="0"/>
              </a:rPr>
              <a:t>P</a:t>
            </a:r>
            <a:r>
              <a:rPr lang="en-US" sz="5400" u="sng" dirty="0">
                <a:solidFill>
                  <a:schemeClr val="bg2">
                    <a:lumMod val="75000"/>
                  </a:schemeClr>
                </a:solidFill>
                <a:latin typeface="Bahnschrift" panose="020B0502040204020203" pitchFamily="34" charset="0"/>
              </a:rPr>
              <a:t>OWER </a:t>
            </a:r>
            <a:r>
              <a:rPr lang="en-US" sz="7200" u="sng" dirty="0">
                <a:solidFill>
                  <a:schemeClr val="bg2">
                    <a:lumMod val="75000"/>
                  </a:schemeClr>
                </a:solidFill>
                <a:latin typeface="Bahnschrift" panose="020B0502040204020203" pitchFamily="34" charset="0"/>
              </a:rPr>
              <a:t>BI</a:t>
            </a:r>
            <a:endParaRPr lang="en-IN" sz="5400" u="sng" dirty="0">
              <a:solidFill>
                <a:schemeClr val="bg2">
                  <a:lumMod val="75000"/>
                </a:schemeClr>
              </a:solidFill>
              <a:latin typeface="Bahnschrift" panose="020B0502040204020203" pitchFamily="34" charset="0"/>
            </a:endParaRPr>
          </a:p>
        </p:txBody>
      </p:sp>
      <p:sp>
        <p:nvSpPr>
          <p:cNvPr id="3" name="Subtitle 2">
            <a:extLst>
              <a:ext uri="{FF2B5EF4-FFF2-40B4-BE49-F238E27FC236}">
                <a16:creationId xmlns:a16="http://schemas.microsoft.com/office/drawing/2014/main" id="{237304AC-F4C1-FA0B-6AAF-515F04C26798}"/>
              </a:ext>
            </a:extLst>
          </p:cNvPr>
          <p:cNvSpPr>
            <a:spLocks noGrp="1"/>
          </p:cNvSpPr>
          <p:nvPr>
            <p:ph type="subTitle" idx="1"/>
          </p:nvPr>
        </p:nvSpPr>
        <p:spPr>
          <a:xfrm>
            <a:off x="1876424" y="4168588"/>
            <a:ext cx="8791575" cy="1089211"/>
          </a:xfrm>
        </p:spPr>
        <p:txBody>
          <a:bodyPr>
            <a:normAutofit lnSpcReduction="10000"/>
          </a:bodyPr>
          <a:lstStyle/>
          <a:p>
            <a:pPr>
              <a:spcBef>
                <a:spcPts val="0"/>
              </a:spcBef>
            </a:pPr>
            <a:r>
              <a:rPr lang="en-US" dirty="0">
                <a:solidFill>
                  <a:schemeClr val="bg2">
                    <a:lumMod val="75000"/>
                  </a:schemeClr>
                </a:solidFill>
                <a:latin typeface="Bahnschrift" panose="020B0502040204020203" pitchFamily="34" charset="0"/>
              </a:rPr>
              <a:t>By-</a:t>
            </a:r>
          </a:p>
          <a:p>
            <a:pPr>
              <a:spcBef>
                <a:spcPts val="0"/>
              </a:spcBef>
            </a:pPr>
            <a:r>
              <a:rPr lang="en-US" dirty="0">
                <a:solidFill>
                  <a:schemeClr val="bg2">
                    <a:lumMod val="75000"/>
                  </a:schemeClr>
                </a:solidFill>
                <a:latin typeface="Bahnschrift" panose="020B0502040204020203" pitchFamily="34" charset="0"/>
              </a:rPr>
              <a:t>RISHABH SAHNI</a:t>
            </a:r>
          </a:p>
          <a:p>
            <a:pPr>
              <a:spcBef>
                <a:spcPts val="0"/>
              </a:spcBef>
            </a:pPr>
            <a:r>
              <a:rPr lang="en-US" dirty="0">
                <a:solidFill>
                  <a:schemeClr val="bg2">
                    <a:lumMod val="75000"/>
                  </a:schemeClr>
                </a:solidFill>
                <a:latin typeface="Bahnschrift" panose="020B0502040204020203" pitchFamily="34" charset="0"/>
              </a:rPr>
              <a:t>2021A7PS1630P</a:t>
            </a:r>
            <a:endParaRPr lang="en-IN" dirty="0">
              <a:solidFill>
                <a:schemeClr val="bg2">
                  <a:lumMod val="75000"/>
                </a:schemeClr>
              </a:solidFill>
              <a:latin typeface="Bahnschrift" panose="020B0502040204020203" pitchFamily="34" charset="0"/>
            </a:endParaRPr>
          </a:p>
        </p:txBody>
      </p:sp>
    </p:spTree>
    <p:extLst>
      <p:ext uri="{BB962C8B-B14F-4D97-AF65-F5344CB8AC3E}">
        <p14:creationId xmlns:p14="http://schemas.microsoft.com/office/powerpoint/2010/main" val="2271573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86818-5709-35F2-854E-7F540DFB5684}"/>
              </a:ext>
            </a:extLst>
          </p:cNvPr>
          <p:cNvSpPr>
            <a:spLocks noGrp="1"/>
          </p:cNvSpPr>
          <p:nvPr>
            <p:ph type="title"/>
          </p:nvPr>
        </p:nvSpPr>
        <p:spPr>
          <a:xfrm>
            <a:off x="1146705" y="609601"/>
            <a:ext cx="3856037" cy="1102658"/>
          </a:xfrm>
        </p:spPr>
        <p:txBody>
          <a:bodyPr/>
          <a:lstStyle/>
          <a:p>
            <a:r>
              <a:rPr lang="en-IN" b="0" i="0" u="sng" dirty="0">
                <a:solidFill>
                  <a:schemeClr val="bg2">
                    <a:lumMod val="75000"/>
                  </a:schemeClr>
                </a:solidFill>
                <a:effectLst/>
                <a:latin typeface="Bahnschrift" panose="020B0502040204020203" pitchFamily="34" charset="0"/>
              </a:rPr>
              <a:t>Top Orders by Revenue</a:t>
            </a:r>
            <a:endParaRPr lang="en-IN" u="sng" dirty="0">
              <a:solidFill>
                <a:schemeClr val="bg2">
                  <a:lumMod val="75000"/>
                </a:schemeClr>
              </a:solidFill>
              <a:latin typeface="Bahnschrift" panose="020B0502040204020203" pitchFamily="34" charset="0"/>
            </a:endParaRPr>
          </a:p>
        </p:txBody>
      </p:sp>
      <p:pic>
        <p:nvPicPr>
          <p:cNvPr id="6" name="Content Placeholder 5">
            <a:extLst>
              <a:ext uri="{FF2B5EF4-FFF2-40B4-BE49-F238E27FC236}">
                <a16:creationId xmlns:a16="http://schemas.microsoft.com/office/drawing/2014/main" id="{2EE2FC40-3952-56D3-E68F-749B5DD5CF1A}"/>
              </a:ext>
            </a:extLst>
          </p:cNvPr>
          <p:cNvPicPr>
            <a:picLocks noGrp="1" noChangeAspect="1"/>
          </p:cNvPicPr>
          <p:nvPr>
            <p:ph idx="1"/>
          </p:nvPr>
        </p:nvPicPr>
        <p:blipFill>
          <a:blip r:embed="rId2"/>
          <a:stretch>
            <a:fillRect/>
          </a:stretch>
        </p:blipFill>
        <p:spPr>
          <a:xfrm>
            <a:off x="5531224" y="1568824"/>
            <a:ext cx="5190564" cy="3307975"/>
          </a:xfrm>
        </p:spPr>
      </p:pic>
      <p:sp>
        <p:nvSpPr>
          <p:cNvPr id="4" name="Text Placeholder 3">
            <a:extLst>
              <a:ext uri="{FF2B5EF4-FFF2-40B4-BE49-F238E27FC236}">
                <a16:creationId xmlns:a16="http://schemas.microsoft.com/office/drawing/2014/main" id="{C23BF955-41B4-E003-6CB1-95C7CB409E1B}"/>
              </a:ext>
            </a:extLst>
          </p:cNvPr>
          <p:cNvSpPr>
            <a:spLocks noGrp="1"/>
          </p:cNvSpPr>
          <p:nvPr>
            <p:ph type="body" sz="half" idx="2"/>
          </p:nvPr>
        </p:nvSpPr>
        <p:spPr>
          <a:xfrm>
            <a:off x="1146705" y="1712259"/>
            <a:ext cx="3856037" cy="4347882"/>
          </a:xfrm>
        </p:spPr>
        <p:txBody>
          <a:bodyPr>
            <a:normAutofit fontScale="85000" lnSpcReduction="10000"/>
          </a:bodyPr>
          <a:lstStyle/>
          <a:p>
            <a:r>
              <a:rPr lang="en-US" sz="2100" dirty="0">
                <a:solidFill>
                  <a:schemeClr val="bg2">
                    <a:lumMod val="75000"/>
                  </a:schemeClr>
                </a:solidFill>
                <a:latin typeface="Bahnschrift" panose="020B0502040204020203" pitchFamily="34" charset="0"/>
              </a:rPr>
              <a:t>STEPS</a:t>
            </a:r>
          </a:p>
          <a:p>
            <a:pPr algn="l">
              <a:buFont typeface="+mj-lt"/>
              <a:buAutoNum type="arabicPeriod"/>
            </a:pPr>
            <a:r>
              <a:rPr lang="en-US" b="0" i="0" dirty="0">
                <a:solidFill>
                  <a:schemeClr val="bg2">
                    <a:lumMod val="75000"/>
                  </a:schemeClr>
                </a:solidFill>
                <a:effectLst/>
                <a:latin typeface="Bahnschrift" panose="020B0502040204020203" pitchFamily="34" charset="0"/>
              </a:rPr>
              <a:t>Drag and drop the "Order num" field to the values section of the visualizations pane.</a:t>
            </a:r>
          </a:p>
          <a:p>
            <a:pPr algn="l">
              <a:buFont typeface="+mj-lt"/>
              <a:buAutoNum type="arabicPeriod"/>
            </a:pPr>
            <a:r>
              <a:rPr lang="en-US" b="0" i="0" dirty="0">
                <a:solidFill>
                  <a:schemeClr val="bg2">
                    <a:lumMod val="75000"/>
                  </a:schemeClr>
                </a:solidFill>
                <a:effectLst/>
                <a:latin typeface="Bahnschrift" panose="020B0502040204020203" pitchFamily="34" charset="0"/>
              </a:rPr>
              <a:t>Drag and drop the "Net Sales" field to the values section of the visualizations pane as well.</a:t>
            </a:r>
          </a:p>
          <a:p>
            <a:pPr algn="l">
              <a:buFont typeface="+mj-lt"/>
              <a:buAutoNum type="arabicPeriod"/>
            </a:pPr>
            <a:r>
              <a:rPr lang="en-US" b="0" i="0" dirty="0">
                <a:solidFill>
                  <a:schemeClr val="bg2">
                    <a:lumMod val="75000"/>
                  </a:schemeClr>
                </a:solidFill>
                <a:effectLst/>
                <a:latin typeface="Bahnschrift" panose="020B0502040204020203" pitchFamily="34" charset="0"/>
              </a:rPr>
              <a:t>Choose a suitable visual type to represent the data, such as a bar chart or a table.</a:t>
            </a:r>
          </a:p>
          <a:p>
            <a:pPr algn="l">
              <a:buFont typeface="+mj-lt"/>
              <a:buAutoNum type="arabicPeriod"/>
            </a:pPr>
            <a:r>
              <a:rPr lang="en-US" b="0" i="0" dirty="0">
                <a:solidFill>
                  <a:schemeClr val="bg2">
                    <a:lumMod val="75000"/>
                  </a:schemeClr>
                </a:solidFill>
                <a:effectLst/>
                <a:latin typeface="Bahnschrift" panose="020B0502040204020203" pitchFamily="34" charset="0"/>
              </a:rPr>
              <a:t>Sort the visual in descending order based on the revenue to highlight the top orders.</a:t>
            </a:r>
          </a:p>
          <a:p>
            <a:pPr algn="l">
              <a:buFont typeface="+mj-lt"/>
              <a:buAutoNum type="arabicPeriod"/>
            </a:pPr>
            <a:r>
              <a:rPr lang="en-US" b="0" i="0" dirty="0">
                <a:solidFill>
                  <a:schemeClr val="bg2">
                    <a:lumMod val="75000"/>
                  </a:schemeClr>
                </a:solidFill>
                <a:effectLst/>
                <a:latin typeface="Bahnschrift" panose="020B0502040204020203" pitchFamily="34" charset="0"/>
              </a:rPr>
              <a:t>Customize the visual by adding titles, adjusting colors, and formatting as desired.</a:t>
            </a:r>
          </a:p>
          <a:p>
            <a:endParaRPr lang="en-IN" dirty="0"/>
          </a:p>
        </p:txBody>
      </p:sp>
    </p:spTree>
    <p:extLst>
      <p:ext uri="{BB962C8B-B14F-4D97-AF65-F5344CB8AC3E}">
        <p14:creationId xmlns:p14="http://schemas.microsoft.com/office/powerpoint/2010/main" val="1124705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61578-B1C5-A2F9-D120-50C20277BD76}"/>
              </a:ext>
            </a:extLst>
          </p:cNvPr>
          <p:cNvSpPr>
            <a:spLocks noGrp="1"/>
          </p:cNvSpPr>
          <p:nvPr>
            <p:ph type="title"/>
          </p:nvPr>
        </p:nvSpPr>
        <p:spPr>
          <a:xfrm>
            <a:off x="1146705" y="609601"/>
            <a:ext cx="3856037" cy="806823"/>
          </a:xfrm>
        </p:spPr>
        <p:txBody>
          <a:bodyPr/>
          <a:lstStyle/>
          <a:p>
            <a:r>
              <a:rPr lang="en-US" u="sng" dirty="0">
                <a:solidFill>
                  <a:schemeClr val="bg2">
                    <a:lumMod val="75000"/>
                  </a:schemeClr>
                </a:solidFill>
                <a:latin typeface="Bahnschrift" panose="020B0502040204020203" pitchFamily="34" charset="0"/>
              </a:rPr>
              <a:t>CONCLUSION</a:t>
            </a:r>
            <a:endParaRPr lang="en-IN" u="sng" dirty="0">
              <a:solidFill>
                <a:schemeClr val="bg2">
                  <a:lumMod val="75000"/>
                </a:schemeClr>
              </a:solidFill>
              <a:latin typeface="Bahnschrift" panose="020B0502040204020203" pitchFamily="34" charset="0"/>
            </a:endParaRPr>
          </a:p>
        </p:txBody>
      </p:sp>
      <p:pic>
        <p:nvPicPr>
          <p:cNvPr id="6" name="Content Placeholder 5">
            <a:extLst>
              <a:ext uri="{FF2B5EF4-FFF2-40B4-BE49-F238E27FC236}">
                <a16:creationId xmlns:a16="http://schemas.microsoft.com/office/drawing/2014/main" id="{E43F6CF8-4B15-A4C7-80D2-FF484783C8DA}"/>
              </a:ext>
            </a:extLst>
          </p:cNvPr>
          <p:cNvPicPr>
            <a:picLocks noGrp="1" noChangeAspect="1"/>
          </p:cNvPicPr>
          <p:nvPr>
            <p:ph idx="1"/>
          </p:nvPr>
        </p:nvPicPr>
        <p:blipFill>
          <a:blip r:embed="rId2"/>
          <a:stretch>
            <a:fillRect/>
          </a:stretch>
        </p:blipFill>
        <p:spPr>
          <a:xfrm>
            <a:off x="5737879" y="1416424"/>
            <a:ext cx="5710050" cy="3935505"/>
          </a:xfrm>
        </p:spPr>
      </p:pic>
      <p:sp>
        <p:nvSpPr>
          <p:cNvPr id="4" name="Text Placeholder 3">
            <a:extLst>
              <a:ext uri="{FF2B5EF4-FFF2-40B4-BE49-F238E27FC236}">
                <a16:creationId xmlns:a16="http://schemas.microsoft.com/office/drawing/2014/main" id="{7D455B63-DB29-FAAE-C673-4A4A36770060}"/>
              </a:ext>
            </a:extLst>
          </p:cNvPr>
          <p:cNvSpPr>
            <a:spLocks noGrp="1"/>
          </p:cNvSpPr>
          <p:nvPr>
            <p:ph type="body" sz="half" idx="2"/>
          </p:nvPr>
        </p:nvSpPr>
        <p:spPr>
          <a:xfrm>
            <a:off x="1146705" y="1658470"/>
            <a:ext cx="4321766" cy="4132729"/>
          </a:xfrm>
        </p:spPr>
        <p:txBody>
          <a:bodyPr>
            <a:normAutofit fontScale="85000" lnSpcReduction="10000"/>
          </a:bodyPr>
          <a:lstStyle/>
          <a:p>
            <a:r>
              <a:rPr lang="en-US" b="0" i="0" dirty="0">
                <a:solidFill>
                  <a:schemeClr val="bg2">
                    <a:lumMod val="75000"/>
                  </a:schemeClr>
                </a:solidFill>
                <a:effectLst/>
                <a:latin typeface="Söhne"/>
              </a:rPr>
              <a:t>In conclusion, the presentation focused on utilizing Power BI to analyze customer data and product sales. Through various visualizations, we gained valuable insights that can drive strategic decision-making and enhance business performance. The key findings include identifying top customers by revenue, number of orders, and average order value, as well as analyzing the 1000 most recent customers. We also examined the top-selling products in terms of revenue and volume, tracked the trend in product revenues year after year, and identified the top 5 products with the highest repeat rate for each year. Additionally, we highlighted the top orders by revenue. By harnessing the power of Power BI, we were able to gain a deeper understanding of our data, enabling us to make informed decisions, improve customer segmentation, and drive business growth.</a:t>
            </a:r>
            <a:endParaRPr lang="en-IN" dirty="0">
              <a:solidFill>
                <a:schemeClr val="bg2">
                  <a:lumMod val="75000"/>
                </a:schemeClr>
              </a:solidFill>
            </a:endParaRPr>
          </a:p>
        </p:txBody>
      </p:sp>
    </p:spTree>
    <p:extLst>
      <p:ext uri="{BB962C8B-B14F-4D97-AF65-F5344CB8AC3E}">
        <p14:creationId xmlns:p14="http://schemas.microsoft.com/office/powerpoint/2010/main" val="3269170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9B90-79A8-A648-EF98-8C0FF941DE60}"/>
              </a:ext>
            </a:extLst>
          </p:cNvPr>
          <p:cNvSpPr>
            <a:spLocks noGrp="1"/>
          </p:cNvSpPr>
          <p:nvPr>
            <p:ph type="title"/>
          </p:nvPr>
        </p:nvSpPr>
        <p:spPr/>
        <p:txBody>
          <a:bodyPr>
            <a:normAutofit/>
          </a:bodyPr>
          <a:lstStyle/>
          <a:p>
            <a:r>
              <a:rPr lang="en-IN" sz="4800" b="0" i="0" dirty="0">
                <a:solidFill>
                  <a:schemeClr val="bg2">
                    <a:lumMod val="75000"/>
                  </a:schemeClr>
                </a:solidFill>
                <a:effectLst/>
                <a:latin typeface="Bahnschrift" panose="020B0502040204020203" pitchFamily="34" charset="0"/>
              </a:rPr>
              <a:t>Thank You</a:t>
            </a:r>
            <a:endParaRPr lang="en-IN" sz="4800" dirty="0">
              <a:solidFill>
                <a:schemeClr val="bg2">
                  <a:lumMod val="75000"/>
                </a:schemeClr>
              </a:solidFill>
              <a:latin typeface="Bahnschrift" panose="020B0502040204020203" pitchFamily="34" charset="0"/>
            </a:endParaRPr>
          </a:p>
        </p:txBody>
      </p:sp>
      <p:sp>
        <p:nvSpPr>
          <p:cNvPr id="3" name="Text Placeholder 2">
            <a:extLst>
              <a:ext uri="{FF2B5EF4-FFF2-40B4-BE49-F238E27FC236}">
                <a16:creationId xmlns:a16="http://schemas.microsoft.com/office/drawing/2014/main" id="{3FEDC6A5-3CEC-B12C-CB85-7A6B8B6ED130}"/>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984660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65ABB-2E47-19C0-EBBE-BC1209667437}"/>
              </a:ext>
            </a:extLst>
          </p:cNvPr>
          <p:cNvSpPr>
            <a:spLocks noGrp="1"/>
          </p:cNvSpPr>
          <p:nvPr>
            <p:ph type="title"/>
          </p:nvPr>
        </p:nvSpPr>
        <p:spPr>
          <a:xfrm>
            <a:off x="1146705" y="609601"/>
            <a:ext cx="4752071" cy="977152"/>
          </a:xfrm>
        </p:spPr>
        <p:txBody>
          <a:bodyPr/>
          <a:lstStyle/>
          <a:p>
            <a:r>
              <a:rPr lang="en-US" sz="2800" dirty="0">
                <a:solidFill>
                  <a:schemeClr val="bg2">
                    <a:lumMod val="75000"/>
                  </a:schemeClr>
                </a:solidFill>
                <a:latin typeface="Bahnschrift" panose="020B0502040204020203" pitchFamily="34" charset="0"/>
              </a:rPr>
              <a:t>What</a:t>
            </a:r>
            <a:r>
              <a:rPr lang="en-US" dirty="0">
                <a:solidFill>
                  <a:schemeClr val="bg2">
                    <a:lumMod val="75000"/>
                  </a:schemeClr>
                </a:solidFill>
                <a:latin typeface="Bahnschrift" panose="020B0502040204020203" pitchFamily="34" charset="0"/>
              </a:rPr>
              <a:t> </a:t>
            </a:r>
            <a:r>
              <a:rPr lang="en-US" sz="2800" dirty="0">
                <a:solidFill>
                  <a:schemeClr val="bg2">
                    <a:lumMod val="75000"/>
                  </a:schemeClr>
                </a:solidFill>
                <a:latin typeface="Bahnschrift" panose="020B0502040204020203" pitchFamily="34" charset="0"/>
              </a:rPr>
              <a:t>is</a:t>
            </a:r>
            <a:r>
              <a:rPr lang="en-US" dirty="0">
                <a:solidFill>
                  <a:schemeClr val="bg2">
                    <a:lumMod val="75000"/>
                  </a:schemeClr>
                </a:solidFill>
                <a:latin typeface="Bahnschrift" panose="020B0502040204020203" pitchFamily="34" charset="0"/>
              </a:rPr>
              <a:t> p</a:t>
            </a:r>
            <a:r>
              <a:rPr lang="en-US" sz="2400" dirty="0">
                <a:solidFill>
                  <a:schemeClr val="bg2">
                    <a:lumMod val="75000"/>
                  </a:schemeClr>
                </a:solidFill>
                <a:latin typeface="Bahnschrift" panose="020B0502040204020203" pitchFamily="34" charset="0"/>
              </a:rPr>
              <a:t>ower</a:t>
            </a:r>
            <a:r>
              <a:rPr lang="en-US" dirty="0">
                <a:solidFill>
                  <a:schemeClr val="bg2">
                    <a:lumMod val="75000"/>
                  </a:schemeClr>
                </a:solidFill>
                <a:latin typeface="Bahnschrift" panose="020B0502040204020203" pitchFamily="34" charset="0"/>
              </a:rPr>
              <a:t> bi ?</a:t>
            </a:r>
            <a:endParaRPr lang="en-IN" dirty="0">
              <a:solidFill>
                <a:schemeClr val="bg2">
                  <a:lumMod val="75000"/>
                </a:schemeClr>
              </a:solidFill>
              <a:latin typeface="Bahnschrift" panose="020B0502040204020203" pitchFamily="34" charset="0"/>
            </a:endParaRPr>
          </a:p>
        </p:txBody>
      </p:sp>
      <p:sp>
        <p:nvSpPr>
          <p:cNvPr id="4" name="Text Placeholder 3">
            <a:extLst>
              <a:ext uri="{FF2B5EF4-FFF2-40B4-BE49-F238E27FC236}">
                <a16:creationId xmlns:a16="http://schemas.microsoft.com/office/drawing/2014/main" id="{42D128FE-CDBE-8532-D73B-445B4B8CA9BD}"/>
              </a:ext>
            </a:extLst>
          </p:cNvPr>
          <p:cNvSpPr>
            <a:spLocks noGrp="1"/>
          </p:cNvSpPr>
          <p:nvPr>
            <p:ph type="body" sz="half" idx="2"/>
          </p:nvPr>
        </p:nvSpPr>
        <p:spPr>
          <a:xfrm>
            <a:off x="1146705" y="1586753"/>
            <a:ext cx="4752071" cy="4123765"/>
          </a:xfrm>
        </p:spPr>
        <p:txBody>
          <a:bodyPr>
            <a:normAutofit fontScale="70000" lnSpcReduction="20000"/>
          </a:bodyPr>
          <a:lstStyle/>
          <a:p>
            <a:pPr marL="285750" indent="-285750">
              <a:buFont typeface="Wingdings" panose="05000000000000000000" pitchFamily="2" charset="2"/>
              <a:buChar char="Ø"/>
            </a:pPr>
            <a:r>
              <a:rPr lang="en-AU" sz="2100" dirty="0">
                <a:solidFill>
                  <a:schemeClr val="bg2">
                    <a:lumMod val="75000"/>
                  </a:schemeClr>
                </a:solidFill>
                <a:latin typeface="Bahnschrift" panose="020B0502040204020203" pitchFamily="34" charset="0"/>
              </a:rPr>
              <a:t>Power BI is a Data Visualization and Business Intelligence tool that converts data from different data sources to interactive dashboards and BI reports.</a:t>
            </a:r>
          </a:p>
          <a:p>
            <a:pPr marL="285750" indent="-285750">
              <a:buFont typeface="Wingdings" panose="05000000000000000000" pitchFamily="2" charset="2"/>
              <a:buChar char="Ø"/>
            </a:pPr>
            <a:r>
              <a:rPr lang="en-AU" sz="2100" dirty="0">
                <a:solidFill>
                  <a:schemeClr val="bg2">
                    <a:lumMod val="75000"/>
                  </a:schemeClr>
                </a:solidFill>
                <a:latin typeface="Bahnschrift" panose="020B0502040204020203" pitchFamily="34" charset="0"/>
              </a:rPr>
              <a:t>Power BI suite provides multiple software, connector, and services – Power BI desktop, Power BI service based on SaaS, and mobile power BI apps available for different platforms. These set of services are used by business users to consume data and build BI reports.</a:t>
            </a:r>
          </a:p>
          <a:p>
            <a:pPr marL="285750" indent="-285750">
              <a:buFont typeface="Wingdings" panose="05000000000000000000" pitchFamily="2" charset="2"/>
              <a:buChar char="Ø"/>
            </a:pPr>
            <a:r>
              <a:rPr lang="en-AU" sz="2100" dirty="0">
                <a:solidFill>
                  <a:schemeClr val="bg2">
                    <a:lumMod val="75000"/>
                  </a:schemeClr>
                </a:solidFill>
                <a:latin typeface="Bahnschrift" panose="020B0502040204020203" pitchFamily="34" charset="0"/>
              </a:rPr>
              <a:t>Power BI desktop app is used to create reports, while Power BI service is used to publish the reports, and Power BI mobile app is used to view reports and dashboards.</a:t>
            </a:r>
            <a:br>
              <a:rPr lang="en-AU" sz="1400" dirty="0">
                <a:solidFill>
                  <a:schemeClr val="bg2">
                    <a:lumMod val="75000"/>
                  </a:schemeClr>
                </a:solidFill>
                <a:latin typeface="Bahnschrift" panose="020B0502040204020203" pitchFamily="34" charset="0"/>
              </a:rPr>
            </a:br>
            <a:endParaRPr lang="en-AU" sz="1400" dirty="0">
              <a:solidFill>
                <a:schemeClr val="bg2">
                  <a:lumMod val="75000"/>
                </a:schemeClr>
              </a:solidFill>
              <a:latin typeface="Bahnschrift" panose="020B0502040204020203" pitchFamily="34" charset="0"/>
            </a:endParaRPr>
          </a:p>
          <a:p>
            <a:pPr marL="285750" indent="-285750">
              <a:buFont typeface="Wingdings" panose="05000000000000000000" pitchFamily="2" charset="2"/>
              <a:buChar char="Ø"/>
            </a:pPr>
            <a:endParaRPr lang="en-AU" sz="1400" dirty="0">
              <a:solidFill>
                <a:schemeClr val="tx1"/>
              </a:solidFill>
            </a:endParaRPr>
          </a:p>
          <a:p>
            <a:endParaRPr lang="en-IN" dirty="0"/>
          </a:p>
        </p:txBody>
      </p:sp>
      <p:pic>
        <p:nvPicPr>
          <p:cNvPr id="5" name="Picture 16" descr="Power BI Architecture">
            <a:extLst>
              <a:ext uri="{FF2B5EF4-FFF2-40B4-BE49-F238E27FC236}">
                <a16:creationId xmlns:a16="http://schemas.microsoft.com/office/drawing/2014/main" id="{DC721519-4C37-B2D9-7D73-A59935410F4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0" y="1435041"/>
            <a:ext cx="5576047" cy="4123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4193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43D22-26BF-3316-404C-E5FFA602A5C2}"/>
              </a:ext>
            </a:extLst>
          </p:cNvPr>
          <p:cNvSpPr>
            <a:spLocks noGrp="1"/>
          </p:cNvSpPr>
          <p:nvPr>
            <p:ph type="title"/>
          </p:nvPr>
        </p:nvSpPr>
        <p:spPr>
          <a:xfrm>
            <a:off x="1146705" y="609601"/>
            <a:ext cx="3856037" cy="1174375"/>
          </a:xfrm>
        </p:spPr>
        <p:txBody>
          <a:bodyPr/>
          <a:lstStyle/>
          <a:p>
            <a:r>
              <a:rPr lang="en-IN" b="0" i="0" u="sng" dirty="0">
                <a:solidFill>
                  <a:schemeClr val="bg2">
                    <a:lumMod val="75000"/>
                  </a:schemeClr>
                </a:solidFill>
                <a:effectLst/>
                <a:latin typeface="Bahnschrift" panose="020B0502040204020203" pitchFamily="34" charset="0"/>
              </a:rPr>
              <a:t>Data Overview</a:t>
            </a:r>
            <a:endParaRPr lang="en-IN" u="sng" dirty="0">
              <a:solidFill>
                <a:schemeClr val="bg2">
                  <a:lumMod val="75000"/>
                </a:schemeClr>
              </a:solidFill>
              <a:latin typeface="Bahnschrift" panose="020B0502040204020203" pitchFamily="34" charset="0"/>
            </a:endParaRPr>
          </a:p>
        </p:txBody>
      </p:sp>
      <p:pic>
        <p:nvPicPr>
          <p:cNvPr id="6" name="Content Placeholder 5">
            <a:extLst>
              <a:ext uri="{FF2B5EF4-FFF2-40B4-BE49-F238E27FC236}">
                <a16:creationId xmlns:a16="http://schemas.microsoft.com/office/drawing/2014/main" id="{4912F5F0-34A2-609F-10B6-DF68B332317B}"/>
              </a:ext>
            </a:extLst>
          </p:cNvPr>
          <p:cNvPicPr>
            <a:picLocks noGrp="1" noChangeAspect="1"/>
          </p:cNvPicPr>
          <p:nvPr>
            <p:ph idx="1"/>
          </p:nvPr>
        </p:nvPicPr>
        <p:blipFill>
          <a:blip r:embed="rId2"/>
          <a:stretch>
            <a:fillRect/>
          </a:stretch>
        </p:blipFill>
        <p:spPr>
          <a:xfrm>
            <a:off x="5082365" y="1577788"/>
            <a:ext cx="6517964" cy="4025153"/>
          </a:xfrm>
        </p:spPr>
      </p:pic>
      <p:sp>
        <p:nvSpPr>
          <p:cNvPr id="4" name="Text Placeholder 3">
            <a:extLst>
              <a:ext uri="{FF2B5EF4-FFF2-40B4-BE49-F238E27FC236}">
                <a16:creationId xmlns:a16="http://schemas.microsoft.com/office/drawing/2014/main" id="{7C81F534-22B6-495D-7008-2D0313F2F828}"/>
              </a:ext>
            </a:extLst>
          </p:cNvPr>
          <p:cNvSpPr>
            <a:spLocks noGrp="1"/>
          </p:cNvSpPr>
          <p:nvPr>
            <p:ph type="body" sz="half" idx="2"/>
          </p:nvPr>
        </p:nvSpPr>
        <p:spPr>
          <a:xfrm>
            <a:off x="1146705" y="1972235"/>
            <a:ext cx="3856037" cy="3818965"/>
          </a:xfrm>
        </p:spPr>
        <p:txBody>
          <a:bodyPr>
            <a:normAutofit lnSpcReduction="10000"/>
          </a:bodyPr>
          <a:lstStyle/>
          <a:p>
            <a:r>
              <a:rPr lang="en-US" b="0" i="0" dirty="0">
                <a:solidFill>
                  <a:schemeClr val="bg2">
                    <a:lumMod val="75000"/>
                  </a:schemeClr>
                </a:solidFill>
                <a:effectLst/>
                <a:latin typeface="Bahnschrift" panose="020B0502040204020203" pitchFamily="34" charset="0"/>
              </a:rPr>
              <a:t>The provided dataset contains information about customer orders, including various details such as order numbers, customer email addresses, payment timestamps, quantities, net sales amounts, shipping methods, order creation timestamps, dates, product names, shipping cities, postal/zip codes, and shipping provinces. These data points enable analysis of key aspects such as revenue trends, customer behavior, top-selling products, and shipping patterns.</a:t>
            </a:r>
            <a:endParaRPr lang="en-IN" dirty="0">
              <a:solidFill>
                <a:schemeClr val="bg2">
                  <a:lumMod val="75000"/>
                </a:schemeClr>
              </a:solidFill>
              <a:latin typeface="Bahnschrift" panose="020B0502040204020203" pitchFamily="34" charset="0"/>
            </a:endParaRPr>
          </a:p>
        </p:txBody>
      </p:sp>
    </p:spTree>
    <p:extLst>
      <p:ext uri="{BB962C8B-B14F-4D97-AF65-F5344CB8AC3E}">
        <p14:creationId xmlns:p14="http://schemas.microsoft.com/office/powerpoint/2010/main" val="2822381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5E201-9970-53A0-5E15-EB310BA25E39}"/>
              </a:ext>
            </a:extLst>
          </p:cNvPr>
          <p:cNvSpPr>
            <a:spLocks noGrp="1"/>
          </p:cNvSpPr>
          <p:nvPr>
            <p:ph type="title"/>
          </p:nvPr>
        </p:nvSpPr>
        <p:spPr>
          <a:xfrm>
            <a:off x="1146705" y="609601"/>
            <a:ext cx="3856037" cy="1210234"/>
          </a:xfrm>
        </p:spPr>
        <p:txBody>
          <a:bodyPr/>
          <a:lstStyle/>
          <a:p>
            <a:r>
              <a:rPr lang="en-IN" b="0" i="0" u="sng" dirty="0">
                <a:solidFill>
                  <a:schemeClr val="bg2">
                    <a:lumMod val="75000"/>
                  </a:schemeClr>
                </a:solidFill>
                <a:effectLst/>
                <a:latin typeface="Bahnschrift" panose="020B0502040204020203" pitchFamily="34" charset="0"/>
              </a:rPr>
              <a:t>Top Customers by Revenue</a:t>
            </a:r>
            <a:endParaRPr lang="en-IN" u="sng" dirty="0">
              <a:solidFill>
                <a:schemeClr val="bg2">
                  <a:lumMod val="75000"/>
                </a:schemeClr>
              </a:solidFill>
              <a:latin typeface="Bahnschrift" panose="020B0502040204020203" pitchFamily="34" charset="0"/>
            </a:endParaRPr>
          </a:p>
        </p:txBody>
      </p:sp>
      <p:pic>
        <p:nvPicPr>
          <p:cNvPr id="6" name="Content Placeholder 5">
            <a:extLst>
              <a:ext uri="{FF2B5EF4-FFF2-40B4-BE49-F238E27FC236}">
                <a16:creationId xmlns:a16="http://schemas.microsoft.com/office/drawing/2014/main" id="{39E0CC97-774D-A011-6657-97B8F1ADA478}"/>
              </a:ext>
            </a:extLst>
          </p:cNvPr>
          <p:cNvPicPr>
            <a:picLocks noGrp="1" noChangeAspect="1"/>
          </p:cNvPicPr>
          <p:nvPr>
            <p:ph idx="1"/>
          </p:nvPr>
        </p:nvPicPr>
        <p:blipFill>
          <a:blip r:embed="rId2"/>
          <a:stretch>
            <a:fillRect/>
          </a:stretch>
        </p:blipFill>
        <p:spPr>
          <a:xfrm>
            <a:off x="5156200" y="843190"/>
            <a:ext cx="5891213" cy="4696958"/>
          </a:xfrm>
        </p:spPr>
      </p:pic>
      <p:sp>
        <p:nvSpPr>
          <p:cNvPr id="4" name="Text Placeholder 3">
            <a:extLst>
              <a:ext uri="{FF2B5EF4-FFF2-40B4-BE49-F238E27FC236}">
                <a16:creationId xmlns:a16="http://schemas.microsoft.com/office/drawing/2014/main" id="{4E3725F4-230A-2D59-6EA3-6728031C3702}"/>
              </a:ext>
            </a:extLst>
          </p:cNvPr>
          <p:cNvSpPr>
            <a:spLocks noGrp="1"/>
          </p:cNvSpPr>
          <p:nvPr>
            <p:ph type="body" sz="half" idx="2"/>
          </p:nvPr>
        </p:nvSpPr>
        <p:spPr>
          <a:xfrm>
            <a:off x="1146705" y="1819835"/>
            <a:ext cx="3856037" cy="3971365"/>
          </a:xfrm>
        </p:spPr>
        <p:txBody>
          <a:bodyPr>
            <a:normAutofit fontScale="85000" lnSpcReduction="20000"/>
          </a:bodyPr>
          <a:lstStyle/>
          <a:p>
            <a:pPr algn="l"/>
            <a:r>
              <a:rPr lang="en-US" sz="2300" b="0" i="0" dirty="0">
                <a:solidFill>
                  <a:schemeClr val="bg2">
                    <a:lumMod val="75000"/>
                  </a:schemeClr>
                </a:solidFill>
                <a:effectLst/>
                <a:latin typeface="Bahnschrift" panose="020B0502040204020203" pitchFamily="34" charset="0"/>
              </a:rPr>
              <a:t>STEPS</a:t>
            </a:r>
          </a:p>
          <a:p>
            <a:pPr algn="l">
              <a:buFont typeface="+mj-lt"/>
              <a:buAutoNum type="arabicPeriod"/>
            </a:pPr>
            <a:r>
              <a:rPr lang="en-US" sz="1700" b="0" i="0" dirty="0">
                <a:solidFill>
                  <a:schemeClr val="bg2">
                    <a:lumMod val="75000"/>
                  </a:schemeClr>
                </a:solidFill>
                <a:effectLst/>
                <a:latin typeface="Bahnschrift" panose="020B0502040204020203" pitchFamily="34" charset="0"/>
              </a:rPr>
              <a:t>Launch Power BI Desktop and import the relevant data.</a:t>
            </a:r>
          </a:p>
          <a:p>
            <a:pPr algn="l">
              <a:buFont typeface="+mj-lt"/>
              <a:buAutoNum type="arabicPeriod"/>
            </a:pPr>
            <a:r>
              <a:rPr lang="en-US" sz="1700" b="0" i="0" dirty="0">
                <a:solidFill>
                  <a:schemeClr val="bg2">
                    <a:lumMod val="75000"/>
                  </a:schemeClr>
                </a:solidFill>
                <a:effectLst/>
                <a:latin typeface="Bahnschrift" panose="020B0502040204020203" pitchFamily="34" charset="0"/>
              </a:rPr>
              <a:t>Drag and drop the "</a:t>
            </a:r>
            <a:r>
              <a:rPr lang="en-US" sz="1700" b="0" i="0" dirty="0" err="1">
                <a:solidFill>
                  <a:schemeClr val="bg2">
                    <a:lumMod val="75000"/>
                  </a:schemeClr>
                </a:solidFill>
                <a:effectLst/>
                <a:latin typeface="Bahnschrift" panose="020B0502040204020203" pitchFamily="34" charset="0"/>
              </a:rPr>
              <a:t>Customer_Email</a:t>
            </a:r>
            <a:r>
              <a:rPr lang="en-US" sz="1700" b="0" i="0" dirty="0">
                <a:solidFill>
                  <a:schemeClr val="bg2">
                    <a:lumMod val="75000"/>
                  </a:schemeClr>
                </a:solidFill>
                <a:effectLst/>
                <a:latin typeface="Bahnschrift" panose="020B0502040204020203" pitchFamily="34" charset="0"/>
              </a:rPr>
              <a:t>" and “Net Sales" fields onto the report canvas.</a:t>
            </a:r>
          </a:p>
          <a:p>
            <a:pPr algn="l">
              <a:buFont typeface="+mj-lt"/>
              <a:buAutoNum type="arabicPeriod"/>
            </a:pPr>
            <a:r>
              <a:rPr lang="en-US" sz="1700" b="0" i="0" dirty="0">
                <a:solidFill>
                  <a:schemeClr val="bg2">
                    <a:lumMod val="75000"/>
                  </a:schemeClr>
                </a:solidFill>
                <a:effectLst/>
                <a:latin typeface="Bahnschrift" panose="020B0502040204020203" pitchFamily="34" charset="0"/>
              </a:rPr>
              <a:t>Choose a suitable visual type such as a bar chart.</a:t>
            </a:r>
          </a:p>
          <a:p>
            <a:pPr algn="l">
              <a:buFont typeface="+mj-lt"/>
              <a:buAutoNum type="arabicPeriod"/>
            </a:pPr>
            <a:r>
              <a:rPr lang="en-US" sz="1700" b="0" i="0" dirty="0">
                <a:solidFill>
                  <a:schemeClr val="bg2">
                    <a:lumMod val="75000"/>
                  </a:schemeClr>
                </a:solidFill>
                <a:effectLst/>
                <a:latin typeface="Bahnschrift" panose="020B0502040204020203" pitchFamily="34" charset="0"/>
              </a:rPr>
              <a:t>Sort the visual in descending order based on revenue to highlight the top customers.</a:t>
            </a:r>
          </a:p>
          <a:p>
            <a:pPr algn="l">
              <a:buFont typeface="+mj-lt"/>
              <a:buAutoNum type="arabicPeriod"/>
            </a:pPr>
            <a:r>
              <a:rPr lang="en-US" sz="1700" b="0" i="0" dirty="0">
                <a:solidFill>
                  <a:schemeClr val="bg2">
                    <a:lumMod val="75000"/>
                  </a:schemeClr>
                </a:solidFill>
                <a:effectLst/>
                <a:latin typeface="Bahnschrift" panose="020B0502040204020203" pitchFamily="34" charset="0"/>
              </a:rPr>
              <a:t>Customize the visual by adding titles, adjusting colors, and formatting as desired.</a:t>
            </a:r>
          </a:p>
          <a:p>
            <a:br>
              <a:rPr lang="en-US" dirty="0"/>
            </a:br>
            <a:endParaRPr lang="en-IN" dirty="0"/>
          </a:p>
        </p:txBody>
      </p:sp>
    </p:spTree>
    <p:extLst>
      <p:ext uri="{BB962C8B-B14F-4D97-AF65-F5344CB8AC3E}">
        <p14:creationId xmlns:p14="http://schemas.microsoft.com/office/powerpoint/2010/main" val="1851235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D6C9F-1E80-E192-4B9B-0B9E2EC8A0EB}"/>
              </a:ext>
            </a:extLst>
          </p:cNvPr>
          <p:cNvSpPr>
            <a:spLocks noGrp="1"/>
          </p:cNvSpPr>
          <p:nvPr>
            <p:ph type="title"/>
          </p:nvPr>
        </p:nvSpPr>
        <p:spPr>
          <a:xfrm>
            <a:off x="1146705" y="439271"/>
            <a:ext cx="3856037" cy="1344705"/>
          </a:xfrm>
        </p:spPr>
        <p:txBody>
          <a:bodyPr>
            <a:normAutofit fontScale="90000"/>
          </a:bodyPr>
          <a:lstStyle/>
          <a:p>
            <a:r>
              <a:rPr lang="en-US" b="0" i="0" u="sng" dirty="0">
                <a:solidFill>
                  <a:schemeClr val="bg2">
                    <a:lumMod val="75000"/>
                  </a:schemeClr>
                </a:solidFill>
                <a:effectLst/>
                <a:latin typeface="Bahnschrift" panose="020B0502040204020203" pitchFamily="34" charset="0"/>
              </a:rPr>
              <a:t>Top Customers by Number of Orders</a:t>
            </a:r>
            <a:endParaRPr lang="en-IN" u="sng" dirty="0">
              <a:solidFill>
                <a:schemeClr val="bg2">
                  <a:lumMod val="75000"/>
                </a:schemeClr>
              </a:solidFill>
              <a:latin typeface="Bahnschrift" panose="020B0502040204020203" pitchFamily="34" charset="0"/>
            </a:endParaRPr>
          </a:p>
        </p:txBody>
      </p:sp>
      <p:pic>
        <p:nvPicPr>
          <p:cNvPr id="6" name="Content Placeholder 5">
            <a:extLst>
              <a:ext uri="{FF2B5EF4-FFF2-40B4-BE49-F238E27FC236}">
                <a16:creationId xmlns:a16="http://schemas.microsoft.com/office/drawing/2014/main" id="{A3D889A3-EE4C-C54F-C744-CA8F1EC08E4B}"/>
              </a:ext>
            </a:extLst>
          </p:cNvPr>
          <p:cNvPicPr>
            <a:picLocks noGrp="1" noChangeAspect="1"/>
          </p:cNvPicPr>
          <p:nvPr>
            <p:ph idx="1"/>
          </p:nvPr>
        </p:nvPicPr>
        <p:blipFill>
          <a:blip r:embed="rId2"/>
          <a:stretch>
            <a:fillRect/>
          </a:stretch>
        </p:blipFill>
        <p:spPr>
          <a:xfrm>
            <a:off x="5272741" y="1783976"/>
            <a:ext cx="5891213" cy="3146612"/>
          </a:xfrm>
        </p:spPr>
      </p:pic>
      <p:sp>
        <p:nvSpPr>
          <p:cNvPr id="4" name="Text Placeholder 3">
            <a:extLst>
              <a:ext uri="{FF2B5EF4-FFF2-40B4-BE49-F238E27FC236}">
                <a16:creationId xmlns:a16="http://schemas.microsoft.com/office/drawing/2014/main" id="{DACA3493-A13F-9B17-6E9E-4D494E05756B}"/>
              </a:ext>
            </a:extLst>
          </p:cNvPr>
          <p:cNvSpPr>
            <a:spLocks noGrp="1"/>
          </p:cNvSpPr>
          <p:nvPr>
            <p:ph type="body" sz="half" idx="2"/>
          </p:nvPr>
        </p:nvSpPr>
        <p:spPr>
          <a:xfrm>
            <a:off x="1146705" y="1783976"/>
            <a:ext cx="3856037" cy="4007224"/>
          </a:xfrm>
        </p:spPr>
        <p:txBody>
          <a:bodyPr>
            <a:normAutofit fontScale="85000" lnSpcReduction="20000"/>
          </a:bodyPr>
          <a:lstStyle/>
          <a:p>
            <a:r>
              <a:rPr lang="en-US" dirty="0">
                <a:solidFill>
                  <a:schemeClr val="bg2">
                    <a:lumMod val="75000"/>
                  </a:schemeClr>
                </a:solidFill>
                <a:latin typeface="Bahnschrift" panose="020B0502040204020203" pitchFamily="34" charset="0"/>
              </a:rPr>
              <a:t>STEPS</a:t>
            </a:r>
          </a:p>
          <a:p>
            <a:pPr algn="l">
              <a:buFont typeface="+mj-lt"/>
              <a:buAutoNum type="arabicPeriod"/>
            </a:pPr>
            <a:r>
              <a:rPr lang="en-US" b="0" i="0" dirty="0">
                <a:solidFill>
                  <a:schemeClr val="bg2">
                    <a:lumMod val="75000"/>
                  </a:schemeClr>
                </a:solidFill>
                <a:effectLst/>
                <a:latin typeface="Bahnschrift" panose="020B0502040204020203" pitchFamily="34" charset="0"/>
              </a:rPr>
              <a:t>Launch Power BI Desktop.</a:t>
            </a:r>
          </a:p>
          <a:p>
            <a:pPr algn="l">
              <a:buFont typeface="+mj-lt"/>
              <a:buAutoNum type="arabicPeriod"/>
            </a:pPr>
            <a:r>
              <a:rPr lang="en-US" b="0" i="0" dirty="0">
                <a:solidFill>
                  <a:schemeClr val="bg2">
                    <a:lumMod val="75000"/>
                  </a:schemeClr>
                </a:solidFill>
                <a:effectLst/>
                <a:latin typeface="Bahnschrift" panose="020B0502040204020203" pitchFamily="34" charset="0"/>
              </a:rPr>
              <a:t>Import the relevant data containing information about customer orders.</a:t>
            </a:r>
          </a:p>
          <a:p>
            <a:pPr algn="l">
              <a:buFont typeface="+mj-lt"/>
              <a:buAutoNum type="arabicPeriod"/>
            </a:pPr>
            <a:r>
              <a:rPr lang="en-US" b="0" i="0" dirty="0">
                <a:solidFill>
                  <a:schemeClr val="bg2">
                    <a:lumMod val="75000"/>
                  </a:schemeClr>
                </a:solidFill>
                <a:effectLst/>
                <a:latin typeface="Bahnschrift" panose="020B0502040204020203" pitchFamily="34" charset="0"/>
              </a:rPr>
              <a:t>Drag and drop the "</a:t>
            </a:r>
            <a:r>
              <a:rPr lang="en-US" b="0" i="0" dirty="0" err="1">
                <a:solidFill>
                  <a:schemeClr val="bg2">
                    <a:lumMod val="75000"/>
                  </a:schemeClr>
                </a:solidFill>
                <a:effectLst/>
                <a:latin typeface="Bahnschrift" panose="020B0502040204020203" pitchFamily="34" charset="0"/>
              </a:rPr>
              <a:t>Customer_Email</a:t>
            </a:r>
            <a:r>
              <a:rPr lang="en-US" b="0" i="0" dirty="0">
                <a:solidFill>
                  <a:schemeClr val="bg2">
                    <a:lumMod val="75000"/>
                  </a:schemeClr>
                </a:solidFill>
                <a:effectLst/>
                <a:latin typeface="Bahnschrift" panose="020B0502040204020203" pitchFamily="34" charset="0"/>
              </a:rPr>
              <a:t>" field and the “Qty of Orders" field onto the report canvas.</a:t>
            </a:r>
          </a:p>
          <a:p>
            <a:pPr algn="l">
              <a:buFont typeface="+mj-lt"/>
              <a:buAutoNum type="arabicPeriod"/>
            </a:pPr>
            <a:r>
              <a:rPr lang="en-US" b="0" i="0" dirty="0">
                <a:solidFill>
                  <a:schemeClr val="bg2">
                    <a:lumMod val="75000"/>
                  </a:schemeClr>
                </a:solidFill>
                <a:effectLst/>
                <a:latin typeface="Bahnschrift" panose="020B0502040204020203" pitchFamily="34" charset="0"/>
              </a:rPr>
              <a:t>Choose a suitable visual type to represent the data, such as a bar chart or a table.</a:t>
            </a:r>
          </a:p>
          <a:p>
            <a:pPr algn="l">
              <a:buFont typeface="+mj-lt"/>
              <a:buAutoNum type="arabicPeriod"/>
            </a:pPr>
            <a:r>
              <a:rPr lang="en-US" b="0" i="0" dirty="0">
                <a:solidFill>
                  <a:schemeClr val="bg2">
                    <a:lumMod val="75000"/>
                  </a:schemeClr>
                </a:solidFill>
                <a:effectLst/>
                <a:latin typeface="Bahnschrift" panose="020B0502040204020203" pitchFamily="34" charset="0"/>
              </a:rPr>
              <a:t>Sort the visual in descending order based on the number of orders to highlight the top customers.</a:t>
            </a:r>
          </a:p>
          <a:p>
            <a:pPr algn="l">
              <a:buFont typeface="+mj-lt"/>
              <a:buAutoNum type="arabicPeriod"/>
            </a:pPr>
            <a:r>
              <a:rPr lang="en-US" b="0" i="0" dirty="0">
                <a:solidFill>
                  <a:schemeClr val="bg2">
                    <a:lumMod val="75000"/>
                  </a:schemeClr>
                </a:solidFill>
                <a:effectLst/>
                <a:latin typeface="Bahnschrift" panose="020B0502040204020203" pitchFamily="34" charset="0"/>
              </a:rPr>
              <a:t>Customize the visual by adding titles, adjusting colors, and formatting as desired.</a:t>
            </a:r>
          </a:p>
          <a:p>
            <a:endParaRPr lang="en-IN" dirty="0"/>
          </a:p>
        </p:txBody>
      </p:sp>
    </p:spTree>
    <p:extLst>
      <p:ext uri="{BB962C8B-B14F-4D97-AF65-F5344CB8AC3E}">
        <p14:creationId xmlns:p14="http://schemas.microsoft.com/office/powerpoint/2010/main" val="420533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A167C-6AC9-1C70-E7D3-497F9D89C8EB}"/>
              </a:ext>
            </a:extLst>
          </p:cNvPr>
          <p:cNvSpPr>
            <a:spLocks noGrp="1"/>
          </p:cNvSpPr>
          <p:nvPr>
            <p:ph type="title"/>
          </p:nvPr>
        </p:nvSpPr>
        <p:spPr>
          <a:xfrm>
            <a:off x="1146705" y="313765"/>
            <a:ext cx="3856037" cy="1461247"/>
          </a:xfrm>
        </p:spPr>
        <p:txBody>
          <a:bodyPr/>
          <a:lstStyle/>
          <a:p>
            <a:r>
              <a:rPr lang="en-IN" b="0" i="0" u="sng" dirty="0">
                <a:solidFill>
                  <a:schemeClr val="bg2">
                    <a:lumMod val="75000"/>
                  </a:schemeClr>
                </a:solidFill>
                <a:effectLst/>
                <a:latin typeface="Bahnschrift" panose="020B0502040204020203" pitchFamily="34" charset="0"/>
              </a:rPr>
              <a:t>1000 Most Recent Customers</a:t>
            </a:r>
            <a:endParaRPr lang="en-IN" u="sng" dirty="0">
              <a:solidFill>
                <a:schemeClr val="bg2">
                  <a:lumMod val="75000"/>
                </a:schemeClr>
              </a:solidFill>
              <a:latin typeface="Bahnschrift" panose="020B0502040204020203" pitchFamily="34" charset="0"/>
            </a:endParaRPr>
          </a:p>
        </p:txBody>
      </p:sp>
      <p:sp>
        <p:nvSpPr>
          <p:cNvPr id="4" name="Text Placeholder 3">
            <a:extLst>
              <a:ext uri="{FF2B5EF4-FFF2-40B4-BE49-F238E27FC236}">
                <a16:creationId xmlns:a16="http://schemas.microsoft.com/office/drawing/2014/main" id="{B9B7F266-E143-C3E2-9C52-D7402ADEC66A}"/>
              </a:ext>
            </a:extLst>
          </p:cNvPr>
          <p:cNvSpPr>
            <a:spLocks noGrp="1"/>
          </p:cNvSpPr>
          <p:nvPr>
            <p:ph type="body" sz="half" idx="2"/>
          </p:nvPr>
        </p:nvSpPr>
        <p:spPr>
          <a:xfrm>
            <a:off x="1146705" y="1846730"/>
            <a:ext cx="3856037" cy="3881718"/>
          </a:xfrm>
        </p:spPr>
        <p:txBody>
          <a:bodyPr>
            <a:normAutofit fontScale="77500" lnSpcReduction="20000"/>
          </a:bodyPr>
          <a:lstStyle/>
          <a:p>
            <a:r>
              <a:rPr lang="en-US" dirty="0">
                <a:solidFill>
                  <a:schemeClr val="bg2">
                    <a:lumMod val="75000"/>
                  </a:schemeClr>
                </a:solidFill>
                <a:latin typeface="Bahnschrift" panose="020B0502040204020203" pitchFamily="34" charset="0"/>
              </a:rPr>
              <a:t>STEPS</a:t>
            </a:r>
            <a:endParaRPr lang="en-IN" dirty="0">
              <a:solidFill>
                <a:schemeClr val="bg2">
                  <a:lumMod val="75000"/>
                </a:schemeClr>
              </a:solidFill>
              <a:latin typeface="Bahnschrift" panose="020B0502040204020203" pitchFamily="34" charset="0"/>
            </a:endParaRPr>
          </a:p>
          <a:p>
            <a:pPr algn="l">
              <a:buFont typeface="+mj-lt"/>
              <a:buAutoNum type="arabicPeriod"/>
            </a:pPr>
            <a:r>
              <a:rPr lang="en-US" b="0" i="0" dirty="0">
                <a:solidFill>
                  <a:schemeClr val="bg2">
                    <a:lumMod val="75000"/>
                  </a:schemeClr>
                </a:solidFill>
                <a:effectLst/>
                <a:latin typeface="Bahnschrift" panose="020B0502040204020203" pitchFamily="34" charset="0"/>
              </a:rPr>
              <a:t>Launch Power BI Desktop.</a:t>
            </a:r>
          </a:p>
          <a:p>
            <a:pPr algn="l">
              <a:buFont typeface="+mj-lt"/>
              <a:buAutoNum type="arabicPeriod"/>
            </a:pPr>
            <a:r>
              <a:rPr lang="en-US" b="0" i="0" dirty="0">
                <a:solidFill>
                  <a:schemeClr val="bg2">
                    <a:lumMod val="75000"/>
                  </a:schemeClr>
                </a:solidFill>
                <a:effectLst/>
                <a:latin typeface="Bahnschrift" panose="020B0502040204020203" pitchFamily="34" charset="0"/>
              </a:rPr>
              <a:t>Import the relevant data containing customer information.</a:t>
            </a:r>
          </a:p>
          <a:p>
            <a:pPr algn="l">
              <a:buFont typeface="+mj-lt"/>
              <a:buAutoNum type="arabicPeriod"/>
            </a:pPr>
            <a:r>
              <a:rPr lang="en-US" b="0" i="0" dirty="0">
                <a:solidFill>
                  <a:schemeClr val="bg2">
                    <a:lumMod val="75000"/>
                  </a:schemeClr>
                </a:solidFill>
                <a:effectLst/>
                <a:latin typeface="Bahnschrift" panose="020B0502040204020203" pitchFamily="34" charset="0"/>
              </a:rPr>
              <a:t>Drag and drop the desired fields (e.g., "Customer Email" and "Created at") onto the report canvas.</a:t>
            </a:r>
          </a:p>
          <a:p>
            <a:pPr algn="l">
              <a:buFont typeface="+mj-lt"/>
              <a:buAutoNum type="arabicPeriod"/>
            </a:pPr>
            <a:r>
              <a:rPr lang="en-US" b="0" i="0" dirty="0">
                <a:solidFill>
                  <a:schemeClr val="bg2">
                    <a:lumMod val="75000"/>
                  </a:schemeClr>
                </a:solidFill>
                <a:effectLst/>
                <a:latin typeface="Bahnschrift" panose="020B0502040204020203" pitchFamily="34" charset="0"/>
              </a:rPr>
              <a:t>Choose a suitable visual type such as a table or a matrix to display the customer information.</a:t>
            </a:r>
          </a:p>
          <a:p>
            <a:pPr algn="l">
              <a:buFont typeface="+mj-lt"/>
              <a:buAutoNum type="arabicPeriod"/>
            </a:pPr>
            <a:r>
              <a:rPr lang="en-US" b="0" i="0" dirty="0">
                <a:solidFill>
                  <a:schemeClr val="bg2">
                    <a:lumMod val="75000"/>
                  </a:schemeClr>
                </a:solidFill>
                <a:effectLst/>
                <a:latin typeface="Bahnschrift" panose="020B0502040204020203" pitchFamily="34" charset="0"/>
              </a:rPr>
              <a:t>Sort the visual in descending order based on the "Created at" field to show the most recent customers at the top.</a:t>
            </a:r>
          </a:p>
          <a:p>
            <a:pPr algn="l">
              <a:buFont typeface="+mj-lt"/>
              <a:buAutoNum type="arabicPeriod"/>
            </a:pPr>
            <a:r>
              <a:rPr lang="en-US" b="0" i="0" dirty="0">
                <a:solidFill>
                  <a:schemeClr val="bg2">
                    <a:lumMod val="75000"/>
                  </a:schemeClr>
                </a:solidFill>
                <a:effectLst/>
                <a:latin typeface="Bahnschrift" panose="020B0502040204020203" pitchFamily="34" charset="0"/>
              </a:rPr>
              <a:t>Limit the table or matrix to display only the top 1000 rows or customers.</a:t>
            </a:r>
          </a:p>
          <a:p>
            <a:pPr algn="l">
              <a:buFont typeface="+mj-lt"/>
              <a:buAutoNum type="arabicPeriod"/>
            </a:pPr>
            <a:r>
              <a:rPr lang="en-US" b="0" i="0" dirty="0">
                <a:solidFill>
                  <a:schemeClr val="bg2">
                    <a:lumMod val="75000"/>
                  </a:schemeClr>
                </a:solidFill>
                <a:effectLst/>
                <a:latin typeface="Bahnschrift" panose="020B0502040204020203" pitchFamily="34" charset="0"/>
              </a:rPr>
              <a:t>Customize the visual by adding titles, adjusting colors, and formatting as desired.</a:t>
            </a:r>
          </a:p>
          <a:p>
            <a:endParaRPr lang="en-US" dirty="0"/>
          </a:p>
        </p:txBody>
      </p:sp>
      <p:pic>
        <p:nvPicPr>
          <p:cNvPr id="10" name="Content Placeholder 9">
            <a:extLst>
              <a:ext uri="{FF2B5EF4-FFF2-40B4-BE49-F238E27FC236}">
                <a16:creationId xmlns:a16="http://schemas.microsoft.com/office/drawing/2014/main" id="{AA414F0D-59E3-663B-B686-5C0E9E4F707B}"/>
              </a:ext>
            </a:extLst>
          </p:cNvPr>
          <p:cNvPicPr>
            <a:picLocks noGrp="1" noChangeAspect="1"/>
          </p:cNvPicPr>
          <p:nvPr>
            <p:ph idx="1"/>
          </p:nvPr>
        </p:nvPicPr>
        <p:blipFill>
          <a:blip r:embed="rId2"/>
          <a:stretch>
            <a:fillRect/>
          </a:stretch>
        </p:blipFill>
        <p:spPr>
          <a:xfrm>
            <a:off x="5692573" y="1658471"/>
            <a:ext cx="4939568" cy="3541058"/>
          </a:xfrm>
        </p:spPr>
      </p:pic>
    </p:spTree>
    <p:extLst>
      <p:ext uri="{BB962C8B-B14F-4D97-AF65-F5344CB8AC3E}">
        <p14:creationId xmlns:p14="http://schemas.microsoft.com/office/powerpoint/2010/main" val="929757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35513-CBA6-C782-CD68-C385365078DC}"/>
              </a:ext>
            </a:extLst>
          </p:cNvPr>
          <p:cNvSpPr>
            <a:spLocks noGrp="1"/>
          </p:cNvSpPr>
          <p:nvPr>
            <p:ph type="title"/>
          </p:nvPr>
        </p:nvSpPr>
        <p:spPr>
          <a:xfrm>
            <a:off x="1146705" y="331694"/>
            <a:ext cx="3856037" cy="1380565"/>
          </a:xfrm>
        </p:spPr>
        <p:txBody>
          <a:bodyPr>
            <a:normAutofit fontScale="90000"/>
          </a:bodyPr>
          <a:lstStyle/>
          <a:p>
            <a:r>
              <a:rPr lang="en-US" b="0" i="0" u="sng" dirty="0">
                <a:solidFill>
                  <a:schemeClr val="bg2">
                    <a:lumMod val="75000"/>
                  </a:schemeClr>
                </a:solidFill>
                <a:effectLst/>
                <a:latin typeface="Bahnschrift" panose="020B0502040204020203" pitchFamily="34" charset="0"/>
              </a:rPr>
              <a:t>Top Selling Products by Revenue</a:t>
            </a:r>
            <a:endParaRPr lang="en-IN" u="sng" dirty="0">
              <a:solidFill>
                <a:schemeClr val="bg2">
                  <a:lumMod val="75000"/>
                </a:schemeClr>
              </a:solidFill>
              <a:latin typeface="Bahnschrift" panose="020B0502040204020203" pitchFamily="34" charset="0"/>
            </a:endParaRPr>
          </a:p>
        </p:txBody>
      </p:sp>
      <p:pic>
        <p:nvPicPr>
          <p:cNvPr id="6" name="Content Placeholder 5">
            <a:extLst>
              <a:ext uri="{FF2B5EF4-FFF2-40B4-BE49-F238E27FC236}">
                <a16:creationId xmlns:a16="http://schemas.microsoft.com/office/drawing/2014/main" id="{3A7AC53A-4CD7-55F2-E15E-8DE957422105}"/>
              </a:ext>
            </a:extLst>
          </p:cNvPr>
          <p:cNvPicPr>
            <a:picLocks noGrp="1" noChangeAspect="1"/>
          </p:cNvPicPr>
          <p:nvPr>
            <p:ph idx="1"/>
          </p:nvPr>
        </p:nvPicPr>
        <p:blipFill>
          <a:blip r:embed="rId2"/>
          <a:stretch>
            <a:fillRect/>
          </a:stretch>
        </p:blipFill>
        <p:spPr>
          <a:xfrm>
            <a:off x="5943600" y="1201271"/>
            <a:ext cx="4966447" cy="3801035"/>
          </a:xfrm>
        </p:spPr>
      </p:pic>
      <p:sp>
        <p:nvSpPr>
          <p:cNvPr id="4" name="Text Placeholder 3">
            <a:extLst>
              <a:ext uri="{FF2B5EF4-FFF2-40B4-BE49-F238E27FC236}">
                <a16:creationId xmlns:a16="http://schemas.microsoft.com/office/drawing/2014/main" id="{382B1BB5-C60A-A036-5233-1630579DB8DB}"/>
              </a:ext>
            </a:extLst>
          </p:cNvPr>
          <p:cNvSpPr>
            <a:spLocks noGrp="1"/>
          </p:cNvSpPr>
          <p:nvPr>
            <p:ph type="body" sz="half" idx="2"/>
          </p:nvPr>
        </p:nvSpPr>
        <p:spPr>
          <a:xfrm>
            <a:off x="1146705" y="1712259"/>
            <a:ext cx="3856037" cy="4303059"/>
          </a:xfrm>
        </p:spPr>
        <p:txBody>
          <a:bodyPr>
            <a:normAutofit fontScale="85000" lnSpcReduction="10000"/>
          </a:bodyPr>
          <a:lstStyle/>
          <a:p>
            <a:r>
              <a:rPr lang="en-US" dirty="0">
                <a:solidFill>
                  <a:schemeClr val="bg2">
                    <a:lumMod val="75000"/>
                  </a:schemeClr>
                </a:solidFill>
                <a:latin typeface="Bahnschrift" panose="020B0502040204020203" pitchFamily="34" charset="0"/>
              </a:rPr>
              <a:t>STEPS</a:t>
            </a:r>
          </a:p>
          <a:p>
            <a:pPr algn="l">
              <a:buFont typeface="+mj-lt"/>
              <a:buAutoNum type="arabicPeriod"/>
            </a:pPr>
            <a:r>
              <a:rPr lang="en-US" b="0" i="0" dirty="0">
                <a:solidFill>
                  <a:schemeClr val="bg2">
                    <a:lumMod val="75000"/>
                  </a:schemeClr>
                </a:solidFill>
                <a:effectLst/>
                <a:latin typeface="Bahnschrift" panose="020B0502040204020203" pitchFamily="34" charset="0"/>
              </a:rPr>
              <a:t>Drag and drop the "</a:t>
            </a:r>
            <a:r>
              <a:rPr lang="en-US" b="0" i="0" dirty="0" err="1">
                <a:solidFill>
                  <a:schemeClr val="bg2">
                    <a:lumMod val="75000"/>
                  </a:schemeClr>
                </a:solidFill>
                <a:effectLst/>
                <a:latin typeface="Bahnschrift" panose="020B0502040204020203" pitchFamily="34" charset="0"/>
              </a:rPr>
              <a:t>ProdName</a:t>
            </a:r>
            <a:r>
              <a:rPr lang="en-US" b="0" i="0" dirty="0">
                <a:solidFill>
                  <a:schemeClr val="bg2">
                    <a:lumMod val="75000"/>
                  </a:schemeClr>
                </a:solidFill>
                <a:effectLst/>
                <a:latin typeface="Bahnschrift" panose="020B0502040204020203" pitchFamily="34" charset="0"/>
              </a:rPr>
              <a:t>" field and the "Net Sales" field onto the report canvas.</a:t>
            </a:r>
          </a:p>
          <a:p>
            <a:pPr algn="l">
              <a:buFont typeface="+mj-lt"/>
              <a:buAutoNum type="arabicPeriod"/>
            </a:pPr>
            <a:r>
              <a:rPr lang="en-US" b="0" i="0" dirty="0">
                <a:solidFill>
                  <a:schemeClr val="bg2">
                    <a:lumMod val="75000"/>
                  </a:schemeClr>
                </a:solidFill>
                <a:effectLst/>
                <a:latin typeface="Bahnschrift" panose="020B0502040204020203" pitchFamily="34" charset="0"/>
              </a:rPr>
              <a:t>Choose a suitable visual type to represent the data, such as a bar chart or a table.</a:t>
            </a:r>
          </a:p>
          <a:p>
            <a:pPr algn="l">
              <a:buFont typeface="+mj-lt"/>
              <a:buAutoNum type="arabicPeriod"/>
            </a:pPr>
            <a:r>
              <a:rPr lang="en-US" b="0" i="0" dirty="0">
                <a:solidFill>
                  <a:schemeClr val="bg2">
                    <a:lumMod val="75000"/>
                  </a:schemeClr>
                </a:solidFill>
                <a:effectLst/>
                <a:latin typeface="Bahnschrift" panose="020B0502040204020203" pitchFamily="34" charset="0"/>
              </a:rPr>
              <a:t>Set the "</a:t>
            </a:r>
            <a:r>
              <a:rPr lang="en-US" b="0" i="0" dirty="0" err="1">
                <a:solidFill>
                  <a:schemeClr val="bg2">
                    <a:lumMod val="75000"/>
                  </a:schemeClr>
                </a:solidFill>
                <a:effectLst/>
                <a:latin typeface="Bahnschrift" panose="020B0502040204020203" pitchFamily="34" charset="0"/>
              </a:rPr>
              <a:t>ProdName</a:t>
            </a:r>
            <a:r>
              <a:rPr lang="en-US" b="0" i="0" dirty="0">
                <a:solidFill>
                  <a:schemeClr val="bg2">
                    <a:lumMod val="75000"/>
                  </a:schemeClr>
                </a:solidFill>
                <a:effectLst/>
                <a:latin typeface="Bahnschrift" panose="020B0502040204020203" pitchFamily="34" charset="0"/>
              </a:rPr>
              <a:t>" field as the category or axis of the visual.</a:t>
            </a:r>
          </a:p>
          <a:p>
            <a:pPr algn="l">
              <a:buFont typeface="+mj-lt"/>
              <a:buAutoNum type="arabicPeriod"/>
            </a:pPr>
            <a:r>
              <a:rPr lang="en-US" b="0" i="0" dirty="0">
                <a:solidFill>
                  <a:schemeClr val="bg2">
                    <a:lumMod val="75000"/>
                  </a:schemeClr>
                </a:solidFill>
                <a:effectLst/>
                <a:latin typeface="Bahnschrift" panose="020B0502040204020203" pitchFamily="34" charset="0"/>
              </a:rPr>
              <a:t>Set the "Net Sales" field as the values or measures of the visual.</a:t>
            </a:r>
          </a:p>
          <a:p>
            <a:pPr algn="l">
              <a:buFont typeface="+mj-lt"/>
              <a:buAutoNum type="arabicPeriod"/>
            </a:pPr>
            <a:r>
              <a:rPr lang="en-US" b="0" i="0" dirty="0">
                <a:solidFill>
                  <a:schemeClr val="bg2">
                    <a:lumMod val="75000"/>
                  </a:schemeClr>
                </a:solidFill>
                <a:effectLst/>
                <a:latin typeface="Bahnschrift" panose="020B0502040204020203" pitchFamily="34" charset="0"/>
              </a:rPr>
              <a:t>Sort the visual in descending order based on the revenue to highlight the top selling products.</a:t>
            </a:r>
          </a:p>
          <a:p>
            <a:pPr algn="l">
              <a:buFont typeface="+mj-lt"/>
              <a:buAutoNum type="arabicPeriod"/>
            </a:pPr>
            <a:r>
              <a:rPr lang="en-US" b="0" i="0" dirty="0">
                <a:solidFill>
                  <a:schemeClr val="bg2">
                    <a:lumMod val="75000"/>
                  </a:schemeClr>
                </a:solidFill>
                <a:effectLst/>
                <a:latin typeface="Bahnschrift" panose="020B0502040204020203" pitchFamily="34" charset="0"/>
              </a:rPr>
              <a:t>Customize the visual by adding titles, adjusting colors, and formatting as desired.</a:t>
            </a:r>
          </a:p>
          <a:p>
            <a:endParaRPr lang="en-IN" dirty="0"/>
          </a:p>
        </p:txBody>
      </p:sp>
    </p:spTree>
    <p:extLst>
      <p:ext uri="{BB962C8B-B14F-4D97-AF65-F5344CB8AC3E}">
        <p14:creationId xmlns:p14="http://schemas.microsoft.com/office/powerpoint/2010/main" val="2141342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73FD0-DA3A-DA69-A550-180B31A04C82}"/>
              </a:ext>
            </a:extLst>
          </p:cNvPr>
          <p:cNvSpPr>
            <a:spLocks noGrp="1"/>
          </p:cNvSpPr>
          <p:nvPr>
            <p:ph type="title"/>
          </p:nvPr>
        </p:nvSpPr>
        <p:spPr>
          <a:xfrm>
            <a:off x="1146705" y="152400"/>
            <a:ext cx="3856037" cy="1819835"/>
          </a:xfrm>
        </p:spPr>
        <p:txBody>
          <a:bodyPr>
            <a:normAutofit fontScale="90000"/>
          </a:bodyPr>
          <a:lstStyle/>
          <a:p>
            <a:r>
              <a:rPr lang="en-US" b="0" i="0" u="sng" dirty="0">
                <a:solidFill>
                  <a:schemeClr val="bg2">
                    <a:lumMod val="75000"/>
                  </a:schemeClr>
                </a:solidFill>
                <a:effectLst/>
                <a:latin typeface="Bahnschrift" panose="020B0502040204020203" pitchFamily="34" charset="0"/>
              </a:rPr>
              <a:t>Trend in Revenues from Products Year after Year</a:t>
            </a:r>
            <a:endParaRPr lang="en-IN" u="sng" dirty="0">
              <a:solidFill>
                <a:schemeClr val="bg2">
                  <a:lumMod val="75000"/>
                </a:schemeClr>
              </a:solidFill>
              <a:latin typeface="Bahnschrift" panose="020B0502040204020203" pitchFamily="34" charset="0"/>
            </a:endParaRPr>
          </a:p>
        </p:txBody>
      </p:sp>
      <p:pic>
        <p:nvPicPr>
          <p:cNvPr id="6" name="Content Placeholder 5">
            <a:extLst>
              <a:ext uri="{FF2B5EF4-FFF2-40B4-BE49-F238E27FC236}">
                <a16:creationId xmlns:a16="http://schemas.microsoft.com/office/drawing/2014/main" id="{D5F7A1A0-6261-8BC9-4984-75A7813387E0}"/>
              </a:ext>
            </a:extLst>
          </p:cNvPr>
          <p:cNvPicPr>
            <a:picLocks noGrp="1" noChangeAspect="1"/>
          </p:cNvPicPr>
          <p:nvPr>
            <p:ph idx="1"/>
          </p:nvPr>
        </p:nvPicPr>
        <p:blipFill>
          <a:blip r:embed="rId2"/>
          <a:stretch>
            <a:fillRect/>
          </a:stretch>
        </p:blipFill>
        <p:spPr>
          <a:xfrm>
            <a:off x="5209988" y="1721224"/>
            <a:ext cx="6085541" cy="3541059"/>
          </a:xfrm>
        </p:spPr>
      </p:pic>
      <p:sp>
        <p:nvSpPr>
          <p:cNvPr id="4" name="Text Placeholder 3">
            <a:extLst>
              <a:ext uri="{FF2B5EF4-FFF2-40B4-BE49-F238E27FC236}">
                <a16:creationId xmlns:a16="http://schemas.microsoft.com/office/drawing/2014/main" id="{BFBFFB8A-E9A6-224C-8244-859D229B799D}"/>
              </a:ext>
            </a:extLst>
          </p:cNvPr>
          <p:cNvSpPr>
            <a:spLocks noGrp="1"/>
          </p:cNvSpPr>
          <p:nvPr>
            <p:ph type="body" sz="half" idx="2"/>
          </p:nvPr>
        </p:nvSpPr>
        <p:spPr>
          <a:xfrm>
            <a:off x="1146705" y="1909482"/>
            <a:ext cx="3856037" cy="3881718"/>
          </a:xfrm>
        </p:spPr>
        <p:txBody>
          <a:bodyPr>
            <a:normAutofit fontScale="85000" lnSpcReduction="10000"/>
          </a:bodyPr>
          <a:lstStyle/>
          <a:p>
            <a:r>
              <a:rPr lang="en-US" dirty="0">
                <a:solidFill>
                  <a:schemeClr val="bg2">
                    <a:lumMod val="75000"/>
                  </a:schemeClr>
                </a:solidFill>
                <a:latin typeface="Bahnschrift" panose="020B0502040204020203" pitchFamily="34" charset="0"/>
              </a:rPr>
              <a:t>STEPS</a:t>
            </a:r>
          </a:p>
          <a:p>
            <a:pPr algn="l">
              <a:buFont typeface="+mj-lt"/>
              <a:buAutoNum type="arabicPeriod"/>
            </a:pPr>
            <a:r>
              <a:rPr lang="en-US" b="0" i="0" dirty="0">
                <a:solidFill>
                  <a:schemeClr val="bg2">
                    <a:lumMod val="75000"/>
                  </a:schemeClr>
                </a:solidFill>
                <a:effectLst/>
                <a:latin typeface="Bahnschrift" panose="020B0502040204020203" pitchFamily="34" charset="0"/>
              </a:rPr>
              <a:t>Import the relevant data containing product sales information, including the "Created at" or "Date" field and the "Net Sales" field.</a:t>
            </a:r>
          </a:p>
          <a:p>
            <a:pPr algn="l">
              <a:buFont typeface="+mj-lt"/>
              <a:buAutoNum type="arabicPeriod"/>
            </a:pPr>
            <a:r>
              <a:rPr lang="en-US" b="0" i="0" dirty="0">
                <a:solidFill>
                  <a:schemeClr val="bg2">
                    <a:lumMod val="75000"/>
                  </a:schemeClr>
                </a:solidFill>
                <a:effectLst/>
                <a:latin typeface="Bahnschrift" panose="020B0502040204020203" pitchFamily="34" charset="0"/>
              </a:rPr>
              <a:t>Drag and drop the "Created at" or "Date" field to the axis or category section of the visualizations pane.</a:t>
            </a:r>
          </a:p>
          <a:p>
            <a:pPr algn="l">
              <a:buFont typeface="+mj-lt"/>
              <a:buAutoNum type="arabicPeriod"/>
            </a:pPr>
            <a:r>
              <a:rPr lang="en-US" b="0" i="0" dirty="0">
                <a:solidFill>
                  <a:schemeClr val="bg2">
                    <a:lumMod val="75000"/>
                  </a:schemeClr>
                </a:solidFill>
                <a:effectLst/>
                <a:latin typeface="Bahnschrift" panose="020B0502040204020203" pitchFamily="34" charset="0"/>
              </a:rPr>
              <a:t>Drag and drop the "Net Sales" field to the values section of the visualizations pane.</a:t>
            </a:r>
          </a:p>
          <a:p>
            <a:pPr algn="l">
              <a:buFont typeface="+mj-lt"/>
              <a:buAutoNum type="arabicPeriod"/>
            </a:pPr>
            <a:r>
              <a:rPr lang="en-US" b="0" i="0" dirty="0">
                <a:solidFill>
                  <a:schemeClr val="bg2">
                    <a:lumMod val="75000"/>
                  </a:schemeClr>
                </a:solidFill>
                <a:effectLst/>
                <a:latin typeface="Bahnschrift" panose="020B0502040204020203" pitchFamily="34" charset="0"/>
              </a:rPr>
              <a:t>Choose a suitable visual type to represent the trend, such as a line chart or area chart.</a:t>
            </a:r>
          </a:p>
          <a:p>
            <a:pPr algn="l">
              <a:buFont typeface="+mj-lt"/>
              <a:buAutoNum type="arabicPeriod"/>
            </a:pPr>
            <a:r>
              <a:rPr lang="en-US" b="0" i="0" dirty="0">
                <a:solidFill>
                  <a:schemeClr val="bg2">
                    <a:lumMod val="75000"/>
                  </a:schemeClr>
                </a:solidFill>
                <a:effectLst/>
                <a:latin typeface="Bahnschrift" panose="020B0502040204020203" pitchFamily="34" charset="0"/>
              </a:rPr>
              <a:t>Customize the visual by adding titles, adjusting colors, and formatting as desired.</a:t>
            </a:r>
          </a:p>
          <a:p>
            <a:endParaRPr lang="en-IN" dirty="0"/>
          </a:p>
        </p:txBody>
      </p:sp>
    </p:spTree>
    <p:extLst>
      <p:ext uri="{BB962C8B-B14F-4D97-AF65-F5344CB8AC3E}">
        <p14:creationId xmlns:p14="http://schemas.microsoft.com/office/powerpoint/2010/main" val="686301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17CB3-4D3E-C117-F722-7C08FE3A9D4F}"/>
              </a:ext>
            </a:extLst>
          </p:cNvPr>
          <p:cNvSpPr>
            <a:spLocks noGrp="1"/>
          </p:cNvSpPr>
          <p:nvPr>
            <p:ph type="title"/>
          </p:nvPr>
        </p:nvSpPr>
        <p:spPr>
          <a:xfrm>
            <a:off x="1146705" y="412376"/>
            <a:ext cx="3856037" cy="1559859"/>
          </a:xfrm>
        </p:spPr>
        <p:txBody>
          <a:bodyPr>
            <a:normAutofit fontScale="90000"/>
          </a:bodyPr>
          <a:lstStyle/>
          <a:p>
            <a:r>
              <a:rPr lang="en-US" b="0" i="0" dirty="0">
                <a:solidFill>
                  <a:schemeClr val="bg2">
                    <a:lumMod val="75000"/>
                  </a:schemeClr>
                </a:solidFill>
                <a:effectLst/>
                <a:latin typeface="Bahnschrift" panose="020B0502040204020203" pitchFamily="34" charset="0"/>
              </a:rPr>
              <a:t>Top 5 Products with the Highest Repeat Rate for Each Year</a:t>
            </a:r>
            <a:endParaRPr lang="en-IN" dirty="0">
              <a:solidFill>
                <a:schemeClr val="bg2">
                  <a:lumMod val="75000"/>
                </a:schemeClr>
              </a:solidFill>
              <a:latin typeface="Bahnschrift" panose="020B0502040204020203" pitchFamily="34" charset="0"/>
            </a:endParaRPr>
          </a:p>
        </p:txBody>
      </p:sp>
      <p:pic>
        <p:nvPicPr>
          <p:cNvPr id="6" name="Content Placeholder 5">
            <a:extLst>
              <a:ext uri="{FF2B5EF4-FFF2-40B4-BE49-F238E27FC236}">
                <a16:creationId xmlns:a16="http://schemas.microsoft.com/office/drawing/2014/main" id="{F25FC22B-2F07-C97C-82F0-55D8B8041289}"/>
              </a:ext>
            </a:extLst>
          </p:cNvPr>
          <p:cNvPicPr>
            <a:picLocks noGrp="1" noChangeAspect="1"/>
          </p:cNvPicPr>
          <p:nvPr>
            <p:ph idx="1"/>
          </p:nvPr>
        </p:nvPicPr>
        <p:blipFill>
          <a:blip r:embed="rId2"/>
          <a:stretch>
            <a:fillRect/>
          </a:stretch>
        </p:blipFill>
        <p:spPr>
          <a:xfrm>
            <a:off x="5459506" y="1219200"/>
            <a:ext cx="5334000" cy="3729317"/>
          </a:xfrm>
        </p:spPr>
      </p:pic>
      <p:sp>
        <p:nvSpPr>
          <p:cNvPr id="4" name="Text Placeholder 3">
            <a:extLst>
              <a:ext uri="{FF2B5EF4-FFF2-40B4-BE49-F238E27FC236}">
                <a16:creationId xmlns:a16="http://schemas.microsoft.com/office/drawing/2014/main" id="{6D9F5E4A-770D-7ED8-0E2D-29EC7A7F670B}"/>
              </a:ext>
            </a:extLst>
          </p:cNvPr>
          <p:cNvSpPr>
            <a:spLocks noGrp="1"/>
          </p:cNvSpPr>
          <p:nvPr>
            <p:ph type="body" sz="half" idx="2"/>
          </p:nvPr>
        </p:nvSpPr>
        <p:spPr>
          <a:xfrm>
            <a:off x="1146705" y="1972235"/>
            <a:ext cx="3856037" cy="4213412"/>
          </a:xfrm>
        </p:spPr>
        <p:txBody>
          <a:bodyPr>
            <a:normAutofit fontScale="77500" lnSpcReduction="20000"/>
          </a:bodyPr>
          <a:lstStyle/>
          <a:p>
            <a:pPr algn="l"/>
            <a:r>
              <a:rPr lang="en-US" sz="2100" b="0" i="0" dirty="0">
                <a:solidFill>
                  <a:schemeClr val="bg2">
                    <a:lumMod val="75000"/>
                  </a:schemeClr>
                </a:solidFill>
                <a:effectLst/>
                <a:latin typeface="Bahnschrift" panose="020B0502040204020203" pitchFamily="34" charset="0"/>
              </a:rPr>
              <a:t>STEPS</a:t>
            </a:r>
          </a:p>
          <a:p>
            <a:pPr algn="l">
              <a:buFont typeface="+mj-lt"/>
              <a:buAutoNum type="arabicPeriod"/>
            </a:pPr>
            <a:r>
              <a:rPr lang="en-US" b="0" i="0" dirty="0">
                <a:solidFill>
                  <a:schemeClr val="bg2">
                    <a:lumMod val="75000"/>
                  </a:schemeClr>
                </a:solidFill>
                <a:effectLst/>
                <a:latin typeface="Bahnschrift" panose="020B0502040204020203" pitchFamily="34" charset="0"/>
              </a:rPr>
              <a:t>Drag and drop the "Created at" or "Date" field to the axis or category section of the visualizations pane.</a:t>
            </a:r>
          </a:p>
          <a:p>
            <a:pPr algn="l">
              <a:buFont typeface="+mj-lt"/>
              <a:buAutoNum type="arabicPeriod"/>
            </a:pPr>
            <a:r>
              <a:rPr lang="en-US" b="0" i="0" dirty="0">
                <a:solidFill>
                  <a:schemeClr val="bg2">
                    <a:lumMod val="75000"/>
                  </a:schemeClr>
                </a:solidFill>
                <a:effectLst/>
                <a:latin typeface="Bahnschrift" panose="020B0502040204020203" pitchFamily="34" charset="0"/>
              </a:rPr>
              <a:t>Drag and drop the "</a:t>
            </a:r>
            <a:r>
              <a:rPr lang="en-US" b="0" i="0" dirty="0" err="1">
                <a:solidFill>
                  <a:schemeClr val="bg2">
                    <a:lumMod val="75000"/>
                  </a:schemeClr>
                </a:solidFill>
                <a:effectLst/>
                <a:latin typeface="Bahnschrift" panose="020B0502040204020203" pitchFamily="34" charset="0"/>
              </a:rPr>
              <a:t>ProdName</a:t>
            </a:r>
            <a:r>
              <a:rPr lang="en-US" b="0" i="0" dirty="0">
                <a:solidFill>
                  <a:schemeClr val="bg2">
                    <a:lumMod val="75000"/>
                  </a:schemeClr>
                </a:solidFill>
                <a:effectLst/>
                <a:latin typeface="Bahnschrift" panose="020B0502040204020203" pitchFamily="34" charset="0"/>
              </a:rPr>
              <a:t>" field to the legend section of the visualizations pane.</a:t>
            </a:r>
          </a:p>
          <a:p>
            <a:pPr algn="l">
              <a:buFont typeface="+mj-lt"/>
              <a:buAutoNum type="arabicPeriod"/>
            </a:pPr>
            <a:r>
              <a:rPr lang="en-US" b="0" i="0" dirty="0">
                <a:solidFill>
                  <a:schemeClr val="bg2">
                    <a:lumMod val="75000"/>
                  </a:schemeClr>
                </a:solidFill>
                <a:effectLst/>
                <a:latin typeface="Bahnschrift" panose="020B0502040204020203" pitchFamily="34" charset="0"/>
              </a:rPr>
              <a:t>Drag and drop the "Qty" field to the values section of the visualizations pane.</a:t>
            </a:r>
          </a:p>
          <a:p>
            <a:pPr algn="l">
              <a:buFont typeface="+mj-lt"/>
              <a:buAutoNum type="arabicPeriod"/>
            </a:pPr>
            <a:r>
              <a:rPr lang="en-US" b="0" i="0" dirty="0">
                <a:solidFill>
                  <a:schemeClr val="bg2">
                    <a:lumMod val="75000"/>
                  </a:schemeClr>
                </a:solidFill>
                <a:effectLst/>
                <a:latin typeface="Bahnschrift" panose="020B0502040204020203" pitchFamily="34" charset="0"/>
              </a:rPr>
              <a:t>Choose a suitable visual type to represent the data, such as a stacked column chart or stacked bar chart.</a:t>
            </a:r>
          </a:p>
          <a:p>
            <a:pPr algn="l">
              <a:buFont typeface="+mj-lt"/>
              <a:buAutoNum type="arabicPeriod"/>
            </a:pPr>
            <a:r>
              <a:rPr lang="en-US" b="0" i="0" dirty="0">
                <a:solidFill>
                  <a:schemeClr val="bg2">
                    <a:lumMod val="75000"/>
                  </a:schemeClr>
                </a:solidFill>
                <a:effectLst/>
                <a:latin typeface="Bahnschrift" panose="020B0502040204020203" pitchFamily="34" charset="0"/>
              </a:rPr>
              <a:t>Sort the visual within each year in descending order based on the repeat rate (quantity) to highlight the top 5 products.</a:t>
            </a:r>
          </a:p>
          <a:p>
            <a:pPr algn="l">
              <a:buFont typeface="+mj-lt"/>
              <a:buAutoNum type="arabicPeriod"/>
            </a:pPr>
            <a:r>
              <a:rPr lang="en-US" b="0" i="0" dirty="0">
                <a:solidFill>
                  <a:schemeClr val="bg2">
                    <a:lumMod val="75000"/>
                  </a:schemeClr>
                </a:solidFill>
                <a:effectLst/>
                <a:latin typeface="Bahnschrift" panose="020B0502040204020203" pitchFamily="34" charset="0"/>
              </a:rPr>
              <a:t>Customize the visual by adding titles, adjusting colors, and formatting as desired.</a:t>
            </a:r>
          </a:p>
          <a:p>
            <a:endParaRPr lang="en-IN" dirty="0"/>
          </a:p>
        </p:txBody>
      </p:sp>
    </p:spTree>
    <p:extLst>
      <p:ext uri="{BB962C8B-B14F-4D97-AF65-F5344CB8AC3E}">
        <p14:creationId xmlns:p14="http://schemas.microsoft.com/office/powerpoint/2010/main" val="41186706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3798</TotalTime>
  <Words>1084</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Bahnschrift</vt:lpstr>
      <vt:lpstr>Söhne</vt:lpstr>
      <vt:lpstr>Tw Cen MT</vt:lpstr>
      <vt:lpstr>Wingdings</vt:lpstr>
      <vt:lpstr>Circuit</vt:lpstr>
      <vt:lpstr>POWER BI</vt:lpstr>
      <vt:lpstr>What is power bi ?</vt:lpstr>
      <vt:lpstr>Data Overview</vt:lpstr>
      <vt:lpstr>Top Customers by Revenue</vt:lpstr>
      <vt:lpstr>Top Customers by Number of Orders</vt:lpstr>
      <vt:lpstr>1000 Most Recent Customers</vt:lpstr>
      <vt:lpstr>Top Selling Products by Revenue</vt:lpstr>
      <vt:lpstr>Trend in Revenues from Products Year after Year</vt:lpstr>
      <vt:lpstr>Top 5 Products with the Highest Repeat Rate for Each Year</vt:lpstr>
      <vt:lpstr>Top Orders by Revenue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dc:title>
  <dc:creator>Himanshu Sahni</dc:creator>
  <cp:lastModifiedBy>Himanshu Sahni</cp:lastModifiedBy>
  <cp:revision>1</cp:revision>
  <dcterms:created xsi:type="dcterms:W3CDTF">2023-07-09T05:16:50Z</dcterms:created>
  <dcterms:modified xsi:type="dcterms:W3CDTF">2023-07-11T20:35:04Z</dcterms:modified>
</cp:coreProperties>
</file>