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5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7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5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4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0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BC8D-E3ED-412B-AEEA-D8ABCE764CF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B66-5BFE-4FD9-BF4B-8E6FCCC5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Portfolio Valuation Report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Rishabh</a:t>
            </a:r>
            <a:r>
              <a:rPr lang="en-US" dirty="0" smtClean="0"/>
              <a:t> (Quantitative Finance Team)</a:t>
            </a:r>
            <a:br>
              <a:rPr lang="en-US" dirty="0" smtClean="0"/>
            </a:br>
            <a:r>
              <a:rPr lang="en-US" dirty="0" smtClean="0"/>
              <a:t>Date: February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4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6. Recommendations &amp; 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Adjust repayment assumptions:</a:t>
            </a:r>
            <a:r>
              <a:rPr lang="en-US" dirty="0" smtClean="0"/>
              <a:t> Introduce capping for total repayment percentages.</a:t>
            </a:r>
          </a:p>
          <a:p>
            <a:r>
              <a:rPr lang="en-US" b="1" dirty="0" smtClean="0"/>
              <a:t>Refine discounting approach:</a:t>
            </a:r>
            <a:r>
              <a:rPr lang="en-US" dirty="0" smtClean="0"/>
              <a:t> Ensure correct compounding assumptions.</a:t>
            </a:r>
          </a:p>
          <a:p>
            <a:r>
              <a:rPr lang="en-US" b="1" dirty="0" smtClean="0"/>
              <a:t>Validate forecast logic:</a:t>
            </a:r>
            <a:r>
              <a:rPr lang="en-US" dirty="0" smtClean="0"/>
              <a:t> Re-run calculations with corrected assumptions.</a:t>
            </a:r>
          </a:p>
          <a:p>
            <a:r>
              <a:rPr lang="en-US" b="1" dirty="0" err="1" smtClean="0"/>
              <a:t>Recompute</a:t>
            </a:r>
            <a:r>
              <a:rPr lang="en-US" b="1" dirty="0" smtClean="0"/>
              <a:t> final portfolio value</a:t>
            </a:r>
            <a:r>
              <a:rPr lang="en-US" dirty="0" smtClean="0"/>
              <a:t> to ensure alignment with audit expectations.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8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7. </a:t>
            </a:r>
            <a:r>
              <a:rPr lang="fr-FR" b="1" dirty="0" err="1" smtClean="0"/>
              <a:t>Appendix</a:t>
            </a:r>
            <a:r>
              <a:rPr lang="fr-FR" b="1" dirty="0" smtClean="0"/>
              <a:t>: Python Code </a:t>
            </a:r>
            <a:r>
              <a:rPr lang="fr-FR" b="1" dirty="0" err="1" smtClean="0"/>
              <a:t>Snippet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868689" cy="395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8.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computed portfolio value significantly deviates from the client's estimate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Further refinements in </a:t>
            </a:r>
            <a:r>
              <a:rPr lang="en-US" b="1" dirty="0" smtClean="0"/>
              <a:t>repayment modeling and discounting assumptions</a:t>
            </a:r>
            <a:r>
              <a:rPr lang="en-US" dirty="0" smtClean="0"/>
              <a:t> are required.</a:t>
            </a:r>
          </a:p>
          <a:p>
            <a:r>
              <a:rPr lang="en-US" dirty="0" smtClean="0"/>
              <a:t>Next steps include recalculating the portfolio value after adjustments.</a:t>
            </a:r>
          </a:p>
        </p:txBody>
      </p:sp>
    </p:spTree>
    <p:extLst>
      <p:ext uri="{BB962C8B-B14F-4D97-AF65-F5344CB8AC3E}">
        <p14:creationId xmlns:p14="http://schemas.microsoft.com/office/powerpoint/2010/main" val="39720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Introduction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Validate the portfolio valuation of a </a:t>
            </a:r>
            <a:r>
              <a:rPr lang="en-US" dirty="0" err="1" smtClean="0"/>
              <a:t>fintech</a:t>
            </a:r>
            <a:r>
              <a:rPr lang="en-US" dirty="0" smtClean="0"/>
              <a:t> lending platform as of </a:t>
            </a:r>
            <a:r>
              <a:rPr lang="en-US" b="1" dirty="0" smtClean="0"/>
              <a:t>December 31, 2020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Approach: Analyze historical data, compute repayment rates, forecast cash flows, and determine the present value using a discount rate of </a:t>
            </a:r>
            <a:r>
              <a:rPr lang="en-US" b="1" dirty="0" smtClean="0"/>
              <a:t>2.5% annually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3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2. Data Overview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Dataset Period:</a:t>
            </a:r>
            <a:r>
              <a:rPr lang="en-US" dirty="0" smtClean="0"/>
              <a:t> June 2019 – December 2020</a:t>
            </a:r>
          </a:p>
          <a:p>
            <a:r>
              <a:rPr lang="en-US" b="1" dirty="0" smtClean="0"/>
              <a:t>Key Data Points:</a:t>
            </a:r>
            <a:endParaRPr lang="en-US" dirty="0" smtClean="0"/>
          </a:p>
          <a:p>
            <a:pPr lvl="1"/>
            <a:r>
              <a:rPr lang="en-US" dirty="0" smtClean="0"/>
              <a:t>Origination amounts per vintage.</a:t>
            </a:r>
          </a:p>
          <a:p>
            <a:pPr lvl="1"/>
            <a:r>
              <a:rPr lang="en-US" dirty="0" smtClean="0"/>
              <a:t>Repayments observed for each vintage.</a:t>
            </a:r>
          </a:p>
          <a:p>
            <a:pPr lvl="1"/>
            <a:r>
              <a:rPr lang="en-US" dirty="0" smtClean="0"/>
              <a:t>Monthly repayment schedules.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3. Methodology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Compute Historical Repayment Percentages</a:t>
            </a:r>
          </a:p>
          <a:p>
            <a:r>
              <a:rPr lang="en-US" dirty="0" smtClean="0"/>
              <a:t>Formula:</a:t>
            </a:r>
            <a:r>
              <a:rPr lang="en-IN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Ensure repayments </a:t>
            </a:r>
            <a:r>
              <a:rPr lang="en-US" b="1" dirty="0" smtClean="0"/>
              <a:t>do not exceed 100%</a:t>
            </a:r>
            <a:r>
              <a:rPr lang="en-US" dirty="0" smtClean="0"/>
              <a:t> of the loan amount.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3368"/>
            <a:ext cx="3346696" cy="94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5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2: Forecast Expected Repayment Percentages</a:t>
            </a:r>
            <a:br>
              <a:rPr lang="en-US" b="1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" y="2060848"/>
            <a:ext cx="9008999" cy="36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7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8003232" cy="8689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3: Compute Forecasted Cash Flows</a:t>
            </a:r>
            <a:br>
              <a:rPr lang="en-US" b="1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0404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3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4: Compute Present Value (PV) of Cash Flows</a:t>
            </a:r>
            <a:br>
              <a:rPr lang="en-US" b="1" dirty="0" smtClean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188447" cy="384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1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4. Results &amp;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Computed Portfolio Value:</a:t>
            </a:r>
            <a:r>
              <a:rPr lang="en-US" dirty="0" smtClean="0"/>
              <a:t> CHF </a:t>
            </a:r>
            <a:r>
              <a:rPr lang="en-US" b="1" dirty="0" smtClean="0"/>
              <a:t>397,969,594.42</a:t>
            </a:r>
            <a:endParaRPr lang="en-US" dirty="0" smtClean="0"/>
          </a:p>
          <a:p>
            <a:r>
              <a:rPr lang="en-US" b="1" dirty="0" smtClean="0"/>
              <a:t>Client's Estimate:</a:t>
            </a:r>
            <a:r>
              <a:rPr lang="en-US" dirty="0" smtClean="0"/>
              <a:t> CHF </a:t>
            </a:r>
            <a:r>
              <a:rPr lang="en-US" b="1" dirty="0" smtClean="0"/>
              <a:t>84,993,122.67</a:t>
            </a:r>
            <a:endParaRPr lang="en-US" dirty="0" smtClean="0"/>
          </a:p>
          <a:p>
            <a:r>
              <a:rPr lang="en-US" b="1" dirty="0" smtClean="0"/>
              <a:t>Absolute Difference:</a:t>
            </a:r>
            <a:r>
              <a:rPr lang="en-US" dirty="0" smtClean="0"/>
              <a:t> CHF </a:t>
            </a:r>
            <a:r>
              <a:rPr lang="en-US" b="1" dirty="0" smtClean="0"/>
              <a:t>312,976,471.75</a:t>
            </a:r>
            <a:endParaRPr lang="en-US" dirty="0" smtClean="0"/>
          </a:p>
          <a:p>
            <a:r>
              <a:rPr lang="en-US" b="1" dirty="0" smtClean="0"/>
              <a:t>Relative Difference:</a:t>
            </a:r>
            <a:r>
              <a:rPr lang="en-US" dirty="0" smtClean="0"/>
              <a:t> </a:t>
            </a:r>
            <a:r>
              <a:rPr lang="en-US" b="1" dirty="0" smtClean="0"/>
              <a:t>368.2374%</a:t>
            </a:r>
            <a:endParaRPr lang="en-US" dirty="0" smtClean="0"/>
          </a:p>
          <a:p>
            <a:r>
              <a:rPr lang="en-US" b="1" dirty="0" smtClean="0"/>
              <a:t>Acceptable?</a:t>
            </a:r>
            <a:r>
              <a:rPr lang="en-US" dirty="0" smtClean="0"/>
              <a:t> ❌ </a:t>
            </a:r>
            <a:r>
              <a:rPr lang="en-US" b="1" dirty="0" smtClean="0"/>
              <a:t>No (Threshold: CHF 500,000)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4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5. Issues Identified &amp; Corrections Needed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Overestimated repayments:</a:t>
            </a:r>
            <a:r>
              <a:rPr lang="en-US" dirty="0" smtClean="0"/>
              <a:t> Forecasted repayments exceeded 100%.</a:t>
            </a:r>
          </a:p>
          <a:p>
            <a:r>
              <a:rPr lang="en-US" b="1" dirty="0" smtClean="0"/>
              <a:t>Incorrect log function usage:</a:t>
            </a:r>
            <a:r>
              <a:rPr lang="en-US" dirty="0" smtClean="0"/>
              <a:t> Adjusted formula to use np.log1p().</a:t>
            </a:r>
          </a:p>
          <a:p>
            <a:r>
              <a:rPr lang="en-US" b="1" dirty="0" smtClean="0"/>
              <a:t>Potential discounting errors:</a:t>
            </a:r>
            <a:r>
              <a:rPr lang="en-US" dirty="0" smtClean="0"/>
              <a:t> Validated monthly rate computation.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4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290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Portfolio Valuation Report </vt:lpstr>
      <vt:lpstr>1. Introduction </vt:lpstr>
      <vt:lpstr>2. Data Overview </vt:lpstr>
      <vt:lpstr>3. Methodology </vt:lpstr>
      <vt:lpstr>Step 2: Forecast Expected Repayment Percentages </vt:lpstr>
      <vt:lpstr>Step 3: Compute Forecasted Cash Flows </vt:lpstr>
      <vt:lpstr>Step 4: Compute Present Value (PV) of Cash Flows </vt:lpstr>
      <vt:lpstr>4. Results &amp; Findings</vt:lpstr>
      <vt:lpstr>5. Issues Identified &amp; Corrections Needed</vt:lpstr>
      <vt:lpstr>6. Recommendations &amp; Next Steps</vt:lpstr>
      <vt:lpstr>7. Appendix: Python Code Snippet</vt:lpstr>
      <vt:lpstr>8.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Valuation Report</dc:title>
  <dc:creator>dell</dc:creator>
  <cp:lastModifiedBy>dell</cp:lastModifiedBy>
  <cp:revision>2</cp:revision>
  <dcterms:created xsi:type="dcterms:W3CDTF">2025-02-28T23:36:41Z</dcterms:created>
  <dcterms:modified xsi:type="dcterms:W3CDTF">2025-02-28T23:48:48Z</dcterms:modified>
</cp:coreProperties>
</file>