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76" r:id="rId6"/>
    <p:sldId id="261" r:id="rId7"/>
    <p:sldId id="262" r:id="rId8"/>
    <p:sldId id="266" r:id="rId9"/>
    <p:sldId id="267" r:id="rId10"/>
    <p:sldId id="269" r:id="rId11"/>
    <p:sldId id="270"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16BFE2-3F7A-4F85-9148-76DB0F4251D7}" type="datetimeFigureOut">
              <a:rPr lang="en-IN" smtClean="0"/>
              <a:t>18-07-2024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AF557F9-D5A0-48CF-8578-DF5C98B8C30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728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16BFE2-3F7A-4F85-9148-76DB0F4251D7}"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557F9-D5A0-48CF-8578-DF5C98B8C30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85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16BFE2-3F7A-4F85-9148-76DB0F4251D7}"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557F9-D5A0-48CF-8578-DF5C98B8C30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923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16BFE2-3F7A-4F85-9148-76DB0F4251D7}"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557F9-D5A0-48CF-8578-DF5C98B8C30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5454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16BFE2-3F7A-4F85-9148-76DB0F4251D7}"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557F9-D5A0-48CF-8578-DF5C98B8C30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37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16BFE2-3F7A-4F85-9148-76DB0F4251D7}"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557F9-D5A0-48CF-8578-DF5C98B8C30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703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16BFE2-3F7A-4F85-9148-76DB0F4251D7}" type="datetimeFigureOut">
              <a:rPr lang="en-IN" smtClean="0"/>
              <a:t>18-07-2024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F557F9-D5A0-48CF-8578-DF5C98B8C30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186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16BFE2-3F7A-4F85-9148-76DB0F4251D7}" type="datetimeFigureOut">
              <a:rPr lang="en-IN" smtClean="0"/>
              <a:t>18-07-2024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F557F9-D5A0-48CF-8578-DF5C98B8C30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97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6BFE2-3F7A-4F85-9148-76DB0F4251D7}" type="datetimeFigureOut">
              <a:rPr lang="en-IN" smtClean="0"/>
              <a:t>18-07-2024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F557F9-D5A0-48CF-8578-DF5C98B8C302}" type="slidenum">
              <a:rPr lang="en-IN" smtClean="0"/>
              <a:t>‹#›</a:t>
            </a:fld>
            <a:endParaRPr lang="en-IN"/>
          </a:p>
        </p:txBody>
      </p:sp>
    </p:spTree>
    <p:extLst>
      <p:ext uri="{BB962C8B-B14F-4D97-AF65-F5344CB8AC3E}">
        <p14:creationId xmlns:p14="http://schemas.microsoft.com/office/powerpoint/2010/main" val="1127873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16BFE2-3F7A-4F85-9148-76DB0F4251D7}"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557F9-D5A0-48CF-8578-DF5C98B8C30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421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116BFE2-3F7A-4F85-9148-76DB0F4251D7}" type="datetimeFigureOut">
              <a:rPr lang="en-IN" smtClean="0"/>
              <a:t>18-07-2024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AF557F9-D5A0-48CF-8578-DF5C98B8C30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924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116BFE2-3F7A-4F85-9148-76DB0F4251D7}" type="datetimeFigureOut">
              <a:rPr lang="en-IN" smtClean="0"/>
              <a:t>18-07-2024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AF557F9-D5A0-48CF-8578-DF5C98B8C30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706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ISHANASHERINK/" TargetMode="External"/><Relationship Id="rId2" Type="http://schemas.openxmlformats.org/officeDocument/2006/relationships/hyperlink" Target="mailto:rishanasherink00@gmail.com" TargetMode="External"/><Relationship Id="rId1" Type="http://schemas.openxmlformats.org/officeDocument/2006/relationships/slideLayout" Target="../slideLayouts/slideLayout2.xml"/><Relationship Id="rId4" Type="http://schemas.openxmlformats.org/officeDocument/2006/relationships/hyperlink" Target="http://www.linkedin.com/in/rishana-sher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BBE5-CA6D-45F1-A41B-72A5B941D957}"/>
              </a:ext>
            </a:extLst>
          </p:cNvPr>
          <p:cNvSpPr>
            <a:spLocks noGrp="1"/>
          </p:cNvSpPr>
          <p:nvPr>
            <p:ph type="ctrTitle"/>
          </p:nvPr>
        </p:nvSpPr>
        <p:spPr>
          <a:xfrm>
            <a:off x="1935458" y="334881"/>
            <a:ext cx="8637073" cy="2541431"/>
          </a:xfrm>
        </p:spPr>
        <p:txBody>
          <a:bodyPr>
            <a:normAutofit fontScale="90000"/>
          </a:bodyPr>
          <a:lstStyle/>
          <a:p>
            <a:pPr algn="ctr"/>
            <a:r>
              <a:rPr lang="en-US" sz="4800" b="1" dirty="0"/>
              <a:t>Product Recommendation System</a:t>
            </a:r>
            <a:br>
              <a:rPr lang="en-US" dirty="0"/>
            </a:br>
            <a:endParaRPr lang="en-IN" dirty="0"/>
          </a:p>
        </p:txBody>
      </p:sp>
      <p:sp>
        <p:nvSpPr>
          <p:cNvPr id="3" name="Subtitle 2">
            <a:extLst>
              <a:ext uri="{FF2B5EF4-FFF2-40B4-BE49-F238E27FC236}">
                <a16:creationId xmlns:a16="http://schemas.microsoft.com/office/drawing/2014/main" id="{3BC4586B-14D5-4D10-8299-BF0DF61C55F6}"/>
              </a:ext>
            </a:extLst>
          </p:cNvPr>
          <p:cNvSpPr>
            <a:spLocks noGrp="1"/>
          </p:cNvSpPr>
          <p:nvPr>
            <p:ph type="subTitle" idx="1"/>
          </p:nvPr>
        </p:nvSpPr>
        <p:spPr>
          <a:xfrm>
            <a:off x="2558457" y="3074796"/>
            <a:ext cx="8637072" cy="2177607"/>
          </a:xfrm>
        </p:spPr>
        <p:txBody>
          <a:bodyPr>
            <a:normAutofit fontScale="92500" lnSpcReduction="10000"/>
          </a:bodyPr>
          <a:lstStyle/>
          <a:p>
            <a:r>
              <a:rPr lang="en-US" sz="1800" dirty="0"/>
              <a:t>Personalized recommendations for Laptops and Electronics </a:t>
            </a:r>
          </a:p>
          <a:p>
            <a:pPr algn="r"/>
            <a:endParaRPr lang="en-US" b="1" dirty="0"/>
          </a:p>
          <a:p>
            <a:pPr algn="r"/>
            <a:endParaRPr lang="en-US" b="1" dirty="0"/>
          </a:p>
          <a:p>
            <a:pPr algn="r"/>
            <a:r>
              <a:rPr lang="en-US" b="1" dirty="0"/>
              <a:t>By Rishana Sherin K</a:t>
            </a:r>
          </a:p>
          <a:p>
            <a:pPr algn="r"/>
            <a:r>
              <a:rPr lang="en-US" b="1" dirty="0"/>
              <a:t>18-07-24</a:t>
            </a:r>
            <a:endParaRPr lang="en-IN" b="1" dirty="0"/>
          </a:p>
        </p:txBody>
      </p:sp>
    </p:spTree>
    <p:extLst>
      <p:ext uri="{BB962C8B-B14F-4D97-AF65-F5344CB8AC3E}">
        <p14:creationId xmlns:p14="http://schemas.microsoft.com/office/powerpoint/2010/main" val="282651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0F72C8-A98A-40E2-8745-3536D5668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74" y="1345915"/>
            <a:ext cx="11458051" cy="3876044"/>
          </a:xfrm>
          <a:prstGeom prst="rect">
            <a:avLst/>
          </a:prstGeom>
        </p:spPr>
      </p:pic>
      <p:sp>
        <p:nvSpPr>
          <p:cNvPr id="2" name="Title 1">
            <a:extLst>
              <a:ext uri="{FF2B5EF4-FFF2-40B4-BE49-F238E27FC236}">
                <a16:creationId xmlns:a16="http://schemas.microsoft.com/office/drawing/2014/main" id="{DA51F89C-C954-D30A-E1AC-CD4CADCABBCA}"/>
              </a:ext>
            </a:extLst>
          </p:cNvPr>
          <p:cNvSpPr>
            <a:spLocks noGrp="1"/>
          </p:cNvSpPr>
          <p:nvPr>
            <p:ph type="title"/>
          </p:nvPr>
        </p:nvSpPr>
        <p:spPr>
          <a:xfrm>
            <a:off x="1451578" y="296680"/>
            <a:ext cx="9603275" cy="1049235"/>
          </a:xfrm>
        </p:spPr>
        <p:txBody>
          <a:bodyPr/>
          <a:lstStyle/>
          <a:p>
            <a:r>
              <a:rPr lang="en-IN" sz="3200" b="1" dirty="0"/>
              <a:t>Electronics Recommendations:</a:t>
            </a:r>
            <a:br>
              <a:rPr lang="en-IN" sz="3200" b="1" dirty="0"/>
            </a:br>
            <a:endParaRPr lang="en-US" dirty="0"/>
          </a:p>
        </p:txBody>
      </p:sp>
    </p:spTree>
    <p:extLst>
      <p:ext uri="{BB962C8B-B14F-4D97-AF65-F5344CB8AC3E}">
        <p14:creationId xmlns:p14="http://schemas.microsoft.com/office/powerpoint/2010/main" val="384737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9252CA-A888-4765-97E0-3671D1EB3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61" y="226687"/>
            <a:ext cx="11307477" cy="6404626"/>
          </a:xfrm>
          <a:prstGeom prst="rect">
            <a:avLst/>
          </a:prstGeom>
        </p:spPr>
      </p:pic>
    </p:spTree>
    <p:extLst>
      <p:ext uri="{BB962C8B-B14F-4D97-AF65-F5344CB8AC3E}">
        <p14:creationId xmlns:p14="http://schemas.microsoft.com/office/powerpoint/2010/main" val="145785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45F2-6207-43A7-851F-17193C89FDBD}"/>
              </a:ext>
            </a:extLst>
          </p:cNvPr>
          <p:cNvSpPr>
            <a:spLocks noGrp="1"/>
          </p:cNvSpPr>
          <p:nvPr>
            <p:ph type="title"/>
          </p:nvPr>
        </p:nvSpPr>
        <p:spPr/>
        <p:txBody>
          <a:bodyPr/>
          <a:lstStyle/>
          <a:p>
            <a:r>
              <a:rPr lang="en-IN" dirty="0"/>
              <a:t>Conclusion: Summary of Findings, Future Work</a:t>
            </a:r>
          </a:p>
        </p:txBody>
      </p:sp>
      <p:sp>
        <p:nvSpPr>
          <p:cNvPr id="3" name="Content Placeholder 2">
            <a:extLst>
              <a:ext uri="{FF2B5EF4-FFF2-40B4-BE49-F238E27FC236}">
                <a16:creationId xmlns:a16="http://schemas.microsoft.com/office/drawing/2014/main" id="{B9060C9C-E9E9-4B9D-9D43-9413A7E47489}"/>
              </a:ext>
            </a:extLst>
          </p:cNvPr>
          <p:cNvSpPr>
            <a:spLocks noGrp="1"/>
          </p:cNvSpPr>
          <p:nvPr>
            <p:ph idx="1"/>
          </p:nvPr>
        </p:nvSpPr>
        <p:spPr/>
        <p:txBody>
          <a:bodyPr>
            <a:normAutofit fontScale="92500" lnSpcReduction="10000"/>
          </a:bodyPr>
          <a:lstStyle/>
          <a:p>
            <a:pPr algn="just"/>
            <a:r>
              <a:rPr lang="en-IN" b="1" dirty="0"/>
              <a:t>Summary of Findings: </a:t>
            </a:r>
          </a:p>
          <a:p>
            <a:pPr algn="just"/>
            <a:r>
              <a:rPr lang="en-IN" dirty="0"/>
              <a:t>The recommendation system effectively provides personalized suggestions for laptops and electronics. The user interface is intuitive, displaying clear product details and recommendations. The TF-IDF and cosine similarity approach efficiently handles feature comparison and provides accurate recommendations.</a:t>
            </a:r>
          </a:p>
          <a:p>
            <a:pPr algn="just"/>
            <a:r>
              <a:rPr lang="en-IN" b="1" dirty="0"/>
              <a:t>Future Work: </a:t>
            </a:r>
          </a:p>
          <a:p>
            <a:pPr algn="just"/>
            <a:r>
              <a:rPr lang="en-IN" dirty="0"/>
              <a:t>Dataset Enhancement: Include more product categories and regularly update datasets.</a:t>
            </a:r>
          </a:p>
          <a:p>
            <a:pPr algn="just"/>
            <a:r>
              <a:rPr lang="en-IN" dirty="0"/>
              <a:t>Algorithm Improvement: Implement advanced algorithms like collaborative filtering and deep learning.</a:t>
            </a:r>
          </a:p>
        </p:txBody>
      </p:sp>
    </p:spTree>
    <p:extLst>
      <p:ext uri="{BB962C8B-B14F-4D97-AF65-F5344CB8AC3E}">
        <p14:creationId xmlns:p14="http://schemas.microsoft.com/office/powerpoint/2010/main" val="3455775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D6B5A-59FE-43D1-85D1-1D5D23B8AFC5}"/>
              </a:ext>
            </a:extLst>
          </p:cNvPr>
          <p:cNvSpPr>
            <a:spLocks noGrp="1"/>
          </p:cNvSpPr>
          <p:nvPr>
            <p:ph idx="4294967295"/>
          </p:nvPr>
        </p:nvSpPr>
        <p:spPr>
          <a:xfrm>
            <a:off x="1205802" y="749195"/>
            <a:ext cx="9604375" cy="3451225"/>
          </a:xfrm>
        </p:spPr>
        <p:txBody>
          <a:bodyPr>
            <a:normAutofit fontScale="92500" lnSpcReduction="20000"/>
          </a:bodyPr>
          <a:lstStyle/>
          <a:p>
            <a:pPr algn="just"/>
            <a:r>
              <a:rPr lang="en-IN" b="1" dirty="0"/>
              <a:t>UI Enhancements:</a:t>
            </a:r>
          </a:p>
          <a:p>
            <a:pPr marL="0" indent="0" algn="just">
              <a:buNone/>
            </a:pPr>
            <a:r>
              <a:rPr lang="en-IN" dirty="0"/>
              <a:t>- Add more interactive elements and improve visual design.</a:t>
            </a:r>
          </a:p>
          <a:p>
            <a:pPr algn="just"/>
            <a:r>
              <a:rPr lang="en-IN" b="1" dirty="0"/>
              <a:t>E-commerce Integration:</a:t>
            </a:r>
          </a:p>
          <a:p>
            <a:pPr marL="0" indent="0" algn="just">
              <a:buNone/>
            </a:pPr>
            <a:r>
              <a:rPr lang="en-IN" dirty="0"/>
              <a:t>- Develop APIs for real-time recommendations on e-commerce platforms.</a:t>
            </a:r>
          </a:p>
          <a:p>
            <a:pPr algn="just"/>
            <a:r>
              <a:rPr lang="en-IN" b="1" dirty="0"/>
              <a:t>Performance Optimization:</a:t>
            </a:r>
          </a:p>
          <a:p>
            <a:pPr marL="0" indent="0" algn="just">
              <a:buNone/>
            </a:pPr>
            <a:r>
              <a:rPr lang="en-IN" dirty="0"/>
              <a:t>-  Optimize backend infrastructure and implement caching mechanisms.</a:t>
            </a:r>
          </a:p>
          <a:p>
            <a:pPr algn="just"/>
            <a:r>
              <a:rPr lang="en-IN" b="1" dirty="0"/>
              <a:t>User Feedback Integration:</a:t>
            </a:r>
          </a:p>
          <a:p>
            <a:pPr marL="0" indent="0" algn="just">
              <a:buNone/>
            </a:pPr>
            <a:r>
              <a:rPr lang="en-IN" dirty="0"/>
              <a:t>- Incorporate user reviews and sentiments for better personalization.</a:t>
            </a:r>
          </a:p>
          <a:p>
            <a:endParaRPr lang="en-IN" dirty="0"/>
          </a:p>
        </p:txBody>
      </p:sp>
    </p:spTree>
    <p:extLst>
      <p:ext uri="{BB962C8B-B14F-4D97-AF65-F5344CB8AC3E}">
        <p14:creationId xmlns:p14="http://schemas.microsoft.com/office/powerpoint/2010/main" val="2692222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47D8-C3AE-47CF-86E3-5A5AACE9282C}"/>
              </a:ext>
            </a:extLst>
          </p:cNvPr>
          <p:cNvSpPr>
            <a:spLocks noGrp="1"/>
          </p:cNvSpPr>
          <p:nvPr>
            <p:ph type="title"/>
          </p:nvPr>
        </p:nvSpPr>
        <p:spPr/>
        <p:txBody>
          <a:bodyPr/>
          <a:lstStyle/>
          <a:p>
            <a:pPr algn="ctr"/>
            <a:r>
              <a:rPr lang="en-US" b="1" dirty="0"/>
              <a:t>THANK YOU </a:t>
            </a:r>
            <a:endParaRPr lang="en-IN" b="1" dirty="0"/>
          </a:p>
        </p:txBody>
      </p:sp>
      <p:sp>
        <p:nvSpPr>
          <p:cNvPr id="3" name="Content Placeholder 2">
            <a:extLst>
              <a:ext uri="{FF2B5EF4-FFF2-40B4-BE49-F238E27FC236}">
                <a16:creationId xmlns:a16="http://schemas.microsoft.com/office/drawing/2014/main" id="{456B2A7B-220A-4B39-8B0E-1946A133899F}"/>
              </a:ext>
            </a:extLst>
          </p:cNvPr>
          <p:cNvSpPr>
            <a:spLocks noGrp="1"/>
          </p:cNvSpPr>
          <p:nvPr>
            <p:ph idx="1"/>
          </p:nvPr>
        </p:nvSpPr>
        <p:spPr/>
        <p:txBody>
          <a:bodyPr/>
          <a:lstStyle/>
          <a:p>
            <a:pPr marL="0" indent="0">
              <a:buNone/>
            </a:pPr>
            <a:r>
              <a:rPr lang="en-US" dirty="0"/>
              <a:t> </a:t>
            </a:r>
          </a:p>
          <a:p>
            <a:pPr marL="0" indent="0">
              <a:buNone/>
            </a:pPr>
            <a:r>
              <a:rPr lang="en-US" b="1" dirty="0" err="1"/>
              <a:t>Rishana</a:t>
            </a:r>
            <a:r>
              <a:rPr lang="en-US" b="1" dirty="0"/>
              <a:t> </a:t>
            </a:r>
            <a:r>
              <a:rPr lang="en-US" b="1" dirty="0" err="1"/>
              <a:t>Sherin</a:t>
            </a:r>
            <a:r>
              <a:rPr lang="en-US" b="1" dirty="0"/>
              <a:t> K                                                                 </a:t>
            </a:r>
          </a:p>
          <a:p>
            <a:r>
              <a:rPr lang="en-US" dirty="0"/>
              <a:t>Email: </a:t>
            </a:r>
            <a:r>
              <a:rPr lang="en-US" dirty="0">
                <a:solidFill>
                  <a:srgbClr val="0070C0"/>
                </a:solidFill>
                <a:hlinkClick r:id="rId2">
                  <a:extLst>
                    <a:ext uri="{A12FA001-AC4F-418D-AE19-62706E023703}">
                      <ahyp:hlinkClr xmlns:ahyp="http://schemas.microsoft.com/office/drawing/2018/hyperlinkcolor" val="tx"/>
                    </a:ext>
                  </a:extLst>
                </a:hlinkClick>
              </a:rPr>
              <a:t>rishanasherink00@gmail.com</a:t>
            </a:r>
            <a:endParaRPr lang="en-US" dirty="0">
              <a:solidFill>
                <a:srgbClr val="0070C0"/>
              </a:solidFill>
            </a:endParaRPr>
          </a:p>
          <a:p>
            <a:r>
              <a:rPr lang="en-US" dirty="0"/>
              <a:t>GitHub: </a:t>
            </a:r>
            <a:r>
              <a:rPr lang="en-US" dirty="0">
                <a:solidFill>
                  <a:srgbClr val="0070C0"/>
                </a:solidFill>
                <a:hlinkClick r:id="rId3">
                  <a:extLst>
                    <a:ext uri="{A12FA001-AC4F-418D-AE19-62706E023703}">
                      <ahyp:hlinkClr xmlns:ahyp="http://schemas.microsoft.com/office/drawing/2018/hyperlinkcolor" val="tx"/>
                    </a:ext>
                  </a:extLst>
                </a:hlinkClick>
              </a:rPr>
              <a:t>https://github.com/RISHANASHERINK/</a:t>
            </a:r>
            <a:endParaRPr lang="en-US" dirty="0">
              <a:solidFill>
                <a:srgbClr val="0070C0"/>
              </a:solidFill>
            </a:endParaRPr>
          </a:p>
          <a:p>
            <a:r>
              <a:rPr lang="en-US" dirty="0"/>
              <a:t>LinkedIn: </a:t>
            </a:r>
            <a:r>
              <a:rPr lang="en-US" dirty="0">
                <a:solidFill>
                  <a:srgbClr val="0070C0"/>
                </a:solidFill>
                <a:hlinkClick r:id="rId4">
                  <a:extLst>
                    <a:ext uri="{A12FA001-AC4F-418D-AE19-62706E023703}">
                      <ahyp:hlinkClr xmlns:ahyp="http://schemas.microsoft.com/office/drawing/2018/hyperlinkcolor" val="tx"/>
                    </a:ext>
                  </a:extLst>
                </a:hlinkClick>
              </a:rPr>
              <a:t>www.linkedin.com/in/rishana-sherin</a:t>
            </a:r>
            <a:endParaRPr lang="en-US" dirty="0">
              <a:solidFill>
                <a:srgbClr val="0070C0"/>
              </a:solidFill>
            </a:endParaRPr>
          </a:p>
          <a:p>
            <a:pPr marL="0" indent="0">
              <a:buNone/>
            </a:pPr>
            <a:endParaRPr lang="en-IN" dirty="0"/>
          </a:p>
        </p:txBody>
      </p:sp>
    </p:spTree>
    <p:extLst>
      <p:ext uri="{BB962C8B-B14F-4D97-AF65-F5344CB8AC3E}">
        <p14:creationId xmlns:p14="http://schemas.microsoft.com/office/powerpoint/2010/main" val="383504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FF2F-9A00-4B2F-9433-19C018D3CE9E}"/>
              </a:ext>
            </a:extLst>
          </p:cNvPr>
          <p:cNvSpPr>
            <a:spLocks noGrp="1"/>
          </p:cNvSpPr>
          <p:nvPr>
            <p:ph type="title"/>
          </p:nvPr>
        </p:nvSpPr>
        <p:spPr/>
        <p:txBody>
          <a:bodyPr/>
          <a:lstStyle/>
          <a:p>
            <a:r>
              <a:rPr lang="en-US" b="1" dirty="0"/>
              <a:t>Contents</a:t>
            </a:r>
            <a:endParaRPr lang="en-IN" b="1" dirty="0"/>
          </a:p>
        </p:txBody>
      </p:sp>
      <p:sp>
        <p:nvSpPr>
          <p:cNvPr id="3" name="Content Placeholder 2">
            <a:extLst>
              <a:ext uri="{FF2B5EF4-FFF2-40B4-BE49-F238E27FC236}">
                <a16:creationId xmlns:a16="http://schemas.microsoft.com/office/drawing/2014/main" id="{C2F951CB-567C-4B30-B7F6-17E5D42306EB}"/>
              </a:ext>
            </a:extLst>
          </p:cNvPr>
          <p:cNvSpPr>
            <a:spLocks noGrp="1"/>
          </p:cNvSpPr>
          <p:nvPr>
            <p:ph idx="1"/>
          </p:nvPr>
        </p:nvSpPr>
        <p:spPr/>
        <p:txBody>
          <a:bodyPr/>
          <a:lstStyle/>
          <a:p>
            <a:pPr algn="just"/>
            <a:r>
              <a:rPr lang="en-IN" dirty="0"/>
              <a:t>Introduction: Project Overview, Objective</a:t>
            </a:r>
          </a:p>
          <a:p>
            <a:pPr algn="just"/>
            <a:r>
              <a:rPr lang="en-IN" dirty="0"/>
              <a:t>Data: Description of datasets used</a:t>
            </a:r>
          </a:p>
          <a:p>
            <a:pPr algn="just"/>
            <a:r>
              <a:rPr lang="en-IN" dirty="0"/>
              <a:t>Methods: Explanation of the recommendation algorithm</a:t>
            </a:r>
          </a:p>
          <a:p>
            <a:pPr algn="just"/>
            <a:r>
              <a:rPr lang="en-IN" dirty="0"/>
              <a:t>Results: Example recommendations, screenshots</a:t>
            </a:r>
          </a:p>
          <a:p>
            <a:pPr algn="just"/>
            <a:r>
              <a:rPr lang="en-IN" dirty="0"/>
              <a:t>Conclusion: Summary of findings, future work</a:t>
            </a:r>
          </a:p>
          <a:p>
            <a:pPr algn="just"/>
            <a:r>
              <a:rPr lang="en-IN" dirty="0"/>
              <a:t>Contact Information</a:t>
            </a:r>
          </a:p>
          <a:p>
            <a:endParaRPr lang="en-IN" dirty="0"/>
          </a:p>
        </p:txBody>
      </p:sp>
    </p:spTree>
    <p:extLst>
      <p:ext uri="{BB962C8B-B14F-4D97-AF65-F5344CB8AC3E}">
        <p14:creationId xmlns:p14="http://schemas.microsoft.com/office/powerpoint/2010/main" val="69939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5F8E-09BD-4391-849F-F4336CD912DC}"/>
              </a:ext>
            </a:extLst>
          </p:cNvPr>
          <p:cNvSpPr>
            <a:spLocks noGrp="1"/>
          </p:cNvSpPr>
          <p:nvPr>
            <p:ph type="title"/>
          </p:nvPr>
        </p:nvSpPr>
        <p:spPr/>
        <p:txBody>
          <a:bodyPr/>
          <a:lstStyle/>
          <a:p>
            <a:r>
              <a:rPr lang="en-US" b="1" dirty="0"/>
              <a:t>Introduction</a:t>
            </a:r>
            <a:endParaRPr lang="en-IN" b="1" dirty="0"/>
          </a:p>
        </p:txBody>
      </p:sp>
      <p:sp>
        <p:nvSpPr>
          <p:cNvPr id="4" name="Text Placeholder 3">
            <a:extLst>
              <a:ext uri="{FF2B5EF4-FFF2-40B4-BE49-F238E27FC236}">
                <a16:creationId xmlns:a16="http://schemas.microsoft.com/office/drawing/2014/main" id="{B39B5441-02F6-0E83-DA92-350716F52547}"/>
              </a:ext>
            </a:extLst>
          </p:cNvPr>
          <p:cNvSpPr>
            <a:spLocks noGrp="1"/>
          </p:cNvSpPr>
          <p:nvPr>
            <p:ph type="body" idx="1"/>
          </p:nvPr>
        </p:nvSpPr>
        <p:spPr>
          <a:xfrm>
            <a:off x="1447191" y="1873815"/>
            <a:ext cx="4645152" cy="801943"/>
          </a:xfrm>
        </p:spPr>
        <p:txBody>
          <a:bodyPr/>
          <a:lstStyle/>
          <a:p>
            <a:r>
              <a:rPr lang="en-US" dirty="0"/>
              <a:t>Project Overview</a:t>
            </a:r>
          </a:p>
        </p:txBody>
      </p:sp>
      <p:sp>
        <p:nvSpPr>
          <p:cNvPr id="3" name="Content Placeholder 2">
            <a:extLst>
              <a:ext uri="{FF2B5EF4-FFF2-40B4-BE49-F238E27FC236}">
                <a16:creationId xmlns:a16="http://schemas.microsoft.com/office/drawing/2014/main" id="{2F39E6A2-E6E0-4D64-9235-F161C293E958}"/>
              </a:ext>
            </a:extLst>
          </p:cNvPr>
          <p:cNvSpPr>
            <a:spLocks noGrp="1"/>
          </p:cNvSpPr>
          <p:nvPr>
            <p:ph sz="half" idx="2"/>
          </p:nvPr>
        </p:nvSpPr>
        <p:spPr/>
        <p:txBody>
          <a:bodyPr>
            <a:normAutofit fontScale="70000" lnSpcReduction="20000"/>
          </a:bodyPr>
          <a:lstStyle/>
          <a:p>
            <a:pPr algn="just"/>
            <a:r>
              <a:rPr lang="en-US" dirty="0"/>
              <a:t> Recommending alternative products based on user queries.</a:t>
            </a:r>
          </a:p>
          <a:p>
            <a:pPr algn="just"/>
            <a:r>
              <a:rPr lang="en-US" dirty="0"/>
              <a:t> Leveraging the power of machine learning, the system uses a content-based filtering approach to provide personalized product recommendations. </a:t>
            </a:r>
          </a:p>
          <a:p>
            <a:pPr algn="just"/>
            <a:r>
              <a:rPr lang="en-US" dirty="0"/>
              <a:t>The application is built using </a:t>
            </a:r>
            <a:r>
              <a:rPr lang="en-US" dirty="0" err="1"/>
              <a:t>Streamlit</a:t>
            </a:r>
            <a:r>
              <a:rPr lang="en-US" dirty="0"/>
              <a:t>, providing a user-friendly interface for input and displaying recommendations.</a:t>
            </a:r>
          </a:p>
        </p:txBody>
      </p:sp>
      <p:sp>
        <p:nvSpPr>
          <p:cNvPr id="5" name="Text Placeholder 4">
            <a:extLst>
              <a:ext uri="{FF2B5EF4-FFF2-40B4-BE49-F238E27FC236}">
                <a16:creationId xmlns:a16="http://schemas.microsoft.com/office/drawing/2014/main" id="{44ADDE2C-8D38-EB99-AF00-A23D66A8782F}"/>
              </a:ext>
            </a:extLst>
          </p:cNvPr>
          <p:cNvSpPr>
            <a:spLocks noGrp="1"/>
          </p:cNvSpPr>
          <p:nvPr>
            <p:ph type="body" sz="quarter" idx="3"/>
          </p:nvPr>
        </p:nvSpPr>
        <p:spPr>
          <a:xfrm>
            <a:off x="6553039" y="1860482"/>
            <a:ext cx="4645152" cy="802237"/>
          </a:xfrm>
        </p:spPr>
        <p:txBody>
          <a:bodyPr/>
          <a:lstStyle/>
          <a:p>
            <a:r>
              <a:rPr lang="en-US" dirty="0"/>
              <a:t>Objective</a:t>
            </a:r>
          </a:p>
        </p:txBody>
      </p:sp>
      <p:sp>
        <p:nvSpPr>
          <p:cNvPr id="6" name="Content Placeholder 5">
            <a:extLst>
              <a:ext uri="{FF2B5EF4-FFF2-40B4-BE49-F238E27FC236}">
                <a16:creationId xmlns:a16="http://schemas.microsoft.com/office/drawing/2014/main" id="{872340A4-5CFE-F19E-E1DF-8C5063F5A366}"/>
              </a:ext>
            </a:extLst>
          </p:cNvPr>
          <p:cNvSpPr>
            <a:spLocks noGrp="1"/>
          </p:cNvSpPr>
          <p:nvPr>
            <p:ph sz="quarter" idx="4"/>
          </p:nvPr>
        </p:nvSpPr>
        <p:spPr/>
        <p:txBody>
          <a:bodyPr>
            <a:normAutofit fontScale="70000" lnSpcReduction="20000"/>
          </a:bodyPr>
          <a:lstStyle/>
          <a:p>
            <a:pPr algn="just"/>
            <a:r>
              <a:rPr lang="en-US" dirty="0"/>
              <a:t>The primary objective of this project is to develop a recommendation system that can suggest laptops and electronic products based on user input. </a:t>
            </a:r>
          </a:p>
          <a:p>
            <a:pPr algn="just"/>
            <a:r>
              <a:rPr lang="en-US" dirty="0"/>
              <a:t>The system aims to enhance the shopping experience by filtering through a vast array of products and presenting the most relevant options to the user. </a:t>
            </a:r>
          </a:p>
          <a:p>
            <a:pPr algn="just"/>
            <a:r>
              <a:rPr lang="en-US" dirty="0"/>
              <a:t>By doing so, it saves time and effort for users in making purchasing decisions and ensures they find products that best meet their requirements.</a:t>
            </a:r>
            <a:endParaRPr lang="en-IN" dirty="0"/>
          </a:p>
          <a:p>
            <a:endParaRPr lang="en-IN" dirty="0"/>
          </a:p>
          <a:p>
            <a:endParaRPr lang="en-US" dirty="0"/>
          </a:p>
        </p:txBody>
      </p:sp>
    </p:spTree>
    <p:extLst>
      <p:ext uri="{BB962C8B-B14F-4D97-AF65-F5344CB8AC3E}">
        <p14:creationId xmlns:p14="http://schemas.microsoft.com/office/powerpoint/2010/main" val="285386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9A26-E20E-47E9-83C0-3E9DEBDEE997}"/>
              </a:ext>
            </a:extLst>
          </p:cNvPr>
          <p:cNvSpPr>
            <a:spLocks noGrp="1"/>
          </p:cNvSpPr>
          <p:nvPr>
            <p:ph type="title"/>
          </p:nvPr>
        </p:nvSpPr>
        <p:spPr/>
        <p:txBody>
          <a:bodyPr/>
          <a:lstStyle/>
          <a:p>
            <a:r>
              <a:rPr lang="en-IN" b="1" dirty="0"/>
              <a:t>Data: Description of datasets used</a:t>
            </a:r>
          </a:p>
        </p:txBody>
      </p:sp>
      <p:sp>
        <p:nvSpPr>
          <p:cNvPr id="4" name="Text Placeholder 3">
            <a:extLst>
              <a:ext uri="{FF2B5EF4-FFF2-40B4-BE49-F238E27FC236}">
                <a16:creationId xmlns:a16="http://schemas.microsoft.com/office/drawing/2014/main" id="{5562AA3E-75AC-41AC-9C3D-8FDA1756B60E}"/>
              </a:ext>
            </a:extLst>
          </p:cNvPr>
          <p:cNvSpPr>
            <a:spLocks noGrp="1"/>
          </p:cNvSpPr>
          <p:nvPr>
            <p:ph type="body" idx="1"/>
          </p:nvPr>
        </p:nvSpPr>
        <p:spPr>
          <a:xfrm>
            <a:off x="1447191" y="1857012"/>
            <a:ext cx="4645152" cy="440033"/>
          </a:xfrm>
        </p:spPr>
        <p:txBody>
          <a:bodyPr/>
          <a:lstStyle/>
          <a:p>
            <a:r>
              <a:rPr lang="en-IN" dirty="0"/>
              <a:t>Laptops</a:t>
            </a:r>
            <a:endParaRPr lang="en-US" dirty="0"/>
          </a:p>
        </p:txBody>
      </p:sp>
      <p:sp>
        <p:nvSpPr>
          <p:cNvPr id="3" name="Content Placeholder 2">
            <a:extLst>
              <a:ext uri="{FF2B5EF4-FFF2-40B4-BE49-F238E27FC236}">
                <a16:creationId xmlns:a16="http://schemas.microsoft.com/office/drawing/2014/main" id="{C2E01C74-15BD-444B-AC79-29F89EA332F3}"/>
              </a:ext>
            </a:extLst>
          </p:cNvPr>
          <p:cNvSpPr>
            <a:spLocks noGrp="1"/>
          </p:cNvSpPr>
          <p:nvPr>
            <p:ph sz="half" idx="2"/>
          </p:nvPr>
        </p:nvSpPr>
        <p:spPr>
          <a:xfrm>
            <a:off x="1206031" y="2315046"/>
            <a:ext cx="4645152" cy="2644457"/>
          </a:xfrm>
        </p:spPr>
        <p:txBody>
          <a:bodyPr>
            <a:normAutofit fontScale="92500" lnSpcReduction="10000"/>
          </a:bodyPr>
          <a:lstStyle/>
          <a:p>
            <a:pPr algn="just"/>
            <a:r>
              <a:rPr lang="en-IN" dirty="0" err="1"/>
              <a:t>Dataset:</a:t>
            </a:r>
            <a:r>
              <a:rPr lang="en-IN" b="1" dirty="0" err="1"/>
              <a:t>'ecommerce_data.csv</a:t>
            </a:r>
            <a:r>
              <a:rPr lang="en-IN" dirty="0"/>
              <a:t>’ Contains detailed specifications and features of various laptops. </a:t>
            </a:r>
          </a:p>
          <a:p>
            <a:pPr algn="just"/>
            <a:r>
              <a:rPr lang="en-IN" dirty="0"/>
              <a:t>Columns: </a:t>
            </a:r>
          </a:p>
          <a:p>
            <a:pPr algn="just"/>
            <a:r>
              <a:rPr lang="en-IN" dirty="0"/>
              <a:t>Company, TypeName, Inches, Screen Resolution, </a:t>
            </a:r>
            <a:r>
              <a:rPr lang="en-IN" dirty="0" err="1"/>
              <a:t>Cpu</a:t>
            </a:r>
            <a:r>
              <a:rPr lang="en-IN" dirty="0"/>
              <a:t>, Ram, Memory, </a:t>
            </a:r>
            <a:r>
              <a:rPr lang="en-IN" dirty="0" err="1"/>
              <a:t>Gpu</a:t>
            </a:r>
            <a:r>
              <a:rPr lang="en-IN" dirty="0"/>
              <a:t>, </a:t>
            </a:r>
            <a:r>
              <a:rPr lang="en-IN" dirty="0" err="1"/>
              <a:t>OpSys</a:t>
            </a:r>
            <a:r>
              <a:rPr lang="en-IN" dirty="0"/>
              <a:t>, Weight, Price.</a:t>
            </a:r>
          </a:p>
        </p:txBody>
      </p:sp>
      <p:sp>
        <p:nvSpPr>
          <p:cNvPr id="5" name="Text Placeholder 4">
            <a:extLst>
              <a:ext uri="{FF2B5EF4-FFF2-40B4-BE49-F238E27FC236}">
                <a16:creationId xmlns:a16="http://schemas.microsoft.com/office/drawing/2014/main" id="{92C9C5B1-972B-2F6E-9369-5AE02E5B997B}"/>
              </a:ext>
            </a:extLst>
          </p:cNvPr>
          <p:cNvSpPr>
            <a:spLocks noGrp="1"/>
          </p:cNvSpPr>
          <p:nvPr>
            <p:ph type="body" sz="quarter" idx="3"/>
          </p:nvPr>
        </p:nvSpPr>
        <p:spPr>
          <a:xfrm>
            <a:off x="6482701" y="1853264"/>
            <a:ext cx="4645152" cy="443781"/>
          </a:xfrm>
        </p:spPr>
        <p:txBody>
          <a:bodyPr/>
          <a:lstStyle/>
          <a:p>
            <a:r>
              <a:rPr lang="en-IN" dirty="0"/>
              <a:t>Electronics Products</a:t>
            </a:r>
            <a:endParaRPr lang="en-US" dirty="0"/>
          </a:p>
        </p:txBody>
      </p:sp>
      <p:sp>
        <p:nvSpPr>
          <p:cNvPr id="6" name="Content Placeholder 5">
            <a:extLst>
              <a:ext uri="{FF2B5EF4-FFF2-40B4-BE49-F238E27FC236}">
                <a16:creationId xmlns:a16="http://schemas.microsoft.com/office/drawing/2014/main" id="{382517EB-C3FD-0D70-6B9C-83FEAF6D0319}"/>
              </a:ext>
            </a:extLst>
          </p:cNvPr>
          <p:cNvSpPr>
            <a:spLocks noGrp="1"/>
          </p:cNvSpPr>
          <p:nvPr>
            <p:ph sz="quarter" idx="4"/>
          </p:nvPr>
        </p:nvSpPr>
        <p:spPr>
          <a:xfrm>
            <a:off x="6340819" y="2322132"/>
            <a:ext cx="4645152" cy="2637371"/>
          </a:xfrm>
        </p:spPr>
        <p:txBody>
          <a:bodyPr>
            <a:normAutofit fontScale="92500" lnSpcReduction="10000"/>
          </a:bodyPr>
          <a:lstStyle/>
          <a:p>
            <a:pPr algn="just"/>
            <a:r>
              <a:rPr lang="en-IN" dirty="0" err="1"/>
              <a:t>Dataset:</a:t>
            </a:r>
            <a:r>
              <a:rPr lang="en-IN" b="1" dirty="0" err="1"/>
              <a:t>'electronics_product.csv</a:t>
            </a:r>
            <a:r>
              <a:rPr lang="en-IN" dirty="0"/>
              <a:t>’ Contains information on various electronic products, including customer feedback.</a:t>
            </a:r>
          </a:p>
          <a:p>
            <a:pPr algn="just"/>
            <a:r>
              <a:rPr lang="en-IN" dirty="0"/>
              <a:t>Columns: </a:t>
            </a:r>
          </a:p>
          <a:p>
            <a:pPr algn="just"/>
            <a:r>
              <a:rPr lang="en-IN" dirty="0"/>
              <a:t>name, </a:t>
            </a:r>
            <a:r>
              <a:rPr lang="en-IN" dirty="0" err="1"/>
              <a:t>main_category</a:t>
            </a:r>
            <a:r>
              <a:rPr lang="en-IN" dirty="0"/>
              <a:t>, </a:t>
            </a:r>
            <a:r>
              <a:rPr lang="en-IN" dirty="0" err="1"/>
              <a:t>sub_category</a:t>
            </a:r>
            <a:r>
              <a:rPr lang="en-IN" dirty="0"/>
              <a:t>, image, link, ratings, </a:t>
            </a:r>
            <a:r>
              <a:rPr lang="en-IN" dirty="0" err="1"/>
              <a:t>no_of_ratings</a:t>
            </a:r>
            <a:r>
              <a:rPr lang="en-IN" dirty="0"/>
              <a:t>, </a:t>
            </a:r>
            <a:r>
              <a:rPr lang="en-IN" dirty="0" err="1"/>
              <a:t>discount_price</a:t>
            </a:r>
            <a:r>
              <a:rPr lang="en-IN" dirty="0"/>
              <a:t>, </a:t>
            </a:r>
            <a:r>
              <a:rPr lang="en-IN" dirty="0" err="1"/>
              <a:t>actual_price</a:t>
            </a:r>
            <a:endParaRPr lang="en-IN" dirty="0"/>
          </a:p>
          <a:p>
            <a:endParaRPr lang="en-US" dirty="0"/>
          </a:p>
        </p:txBody>
      </p:sp>
    </p:spTree>
    <p:extLst>
      <p:ext uri="{BB962C8B-B14F-4D97-AF65-F5344CB8AC3E}">
        <p14:creationId xmlns:p14="http://schemas.microsoft.com/office/powerpoint/2010/main" val="31729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B1E75B-0118-0753-D394-8373DC825CC3}"/>
              </a:ext>
            </a:extLst>
          </p:cNvPr>
          <p:cNvSpPr>
            <a:spLocks noGrp="1"/>
          </p:cNvSpPr>
          <p:nvPr>
            <p:ph type="title"/>
          </p:nvPr>
        </p:nvSpPr>
        <p:spPr/>
        <p:txBody>
          <a:bodyPr/>
          <a:lstStyle/>
          <a:p>
            <a:r>
              <a:rPr lang="en-US" sz="3200" dirty="0"/>
              <a:t>Data Preprocessing:</a:t>
            </a:r>
            <a:endParaRPr lang="en-US" dirty="0"/>
          </a:p>
        </p:txBody>
      </p:sp>
      <p:sp>
        <p:nvSpPr>
          <p:cNvPr id="8" name="Content Placeholder 7">
            <a:extLst>
              <a:ext uri="{FF2B5EF4-FFF2-40B4-BE49-F238E27FC236}">
                <a16:creationId xmlns:a16="http://schemas.microsoft.com/office/drawing/2014/main" id="{21414283-4764-8AEE-8243-BF313F0BB0DA}"/>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t>Steps Taken: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Dropped unnecessary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Handled missing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Converted text to lowercase for uniformity.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Combined features into a single string for similarity comparison. </a:t>
            </a:r>
          </a:p>
          <a:p>
            <a:endParaRPr lang="en-US" dirty="0"/>
          </a:p>
        </p:txBody>
      </p:sp>
    </p:spTree>
    <p:extLst>
      <p:ext uri="{BB962C8B-B14F-4D97-AF65-F5344CB8AC3E}">
        <p14:creationId xmlns:p14="http://schemas.microsoft.com/office/powerpoint/2010/main" val="332258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201A-93B3-400C-9C27-EB75D6227CD1}"/>
              </a:ext>
            </a:extLst>
          </p:cNvPr>
          <p:cNvSpPr>
            <a:spLocks noGrp="1"/>
          </p:cNvSpPr>
          <p:nvPr>
            <p:ph type="title"/>
          </p:nvPr>
        </p:nvSpPr>
        <p:spPr>
          <a:xfrm>
            <a:off x="766281" y="261355"/>
            <a:ext cx="10515600" cy="1474978"/>
          </a:xfrm>
        </p:spPr>
        <p:txBody>
          <a:bodyPr>
            <a:normAutofit/>
          </a:bodyPr>
          <a:lstStyle/>
          <a:p>
            <a:pPr algn="ctr"/>
            <a:r>
              <a:rPr lang="en-US" sz="2800" b="1" dirty="0"/>
              <a:t>Methods: Explanation of the Recommendation Algorithm  </a:t>
            </a:r>
            <a:endParaRPr lang="en-IN" sz="2800" b="1" dirty="0"/>
          </a:p>
        </p:txBody>
      </p:sp>
      <p:sp>
        <p:nvSpPr>
          <p:cNvPr id="3" name="Content Placeholder 2">
            <a:extLst>
              <a:ext uri="{FF2B5EF4-FFF2-40B4-BE49-F238E27FC236}">
                <a16:creationId xmlns:a16="http://schemas.microsoft.com/office/drawing/2014/main" id="{022CD18F-C689-4AA1-B661-48D1CA4210BD}"/>
              </a:ext>
            </a:extLst>
          </p:cNvPr>
          <p:cNvSpPr>
            <a:spLocks noGrp="1"/>
          </p:cNvSpPr>
          <p:nvPr>
            <p:ph idx="1"/>
          </p:nvPr>
        </p:nvSpPr>
        <p:spPr>
          <a:xfrm>
            <a:off x="766281" y="1825625"/>
            <a:ext cx="10515600" cy="4246402"/>
          </a:xfrm>
        </p:spPr>
        <p:txBody>
          <a:bodyPr>
            <a:normAutofit/>
          </a:bodyPr>
          <a:lstStyle/>
          <a:p>
            <a:pPr algn="just"/>
            <a:r>
              <a:rPr lang="en-US" sz="2000" dirty="0"/>
              <a:t>The recommendation system implemented in this project utilizes a content-based filtering approach. This method focuses on the attributes and features of the products themselves to generate recommendations. Here’s a detailed explanation of the algorithm:                                                               </a:t>
            </a:r>
          </a:p>
          <a:p>
            <a:pPr algn="just"/>
            <a:r>
              <a:rPr lang="en-US" sz="2000" b="1" dirty="0"/>
              <a:t>Feature Engineering</a:t>
            </a:r>
            <a:r>
              <a:rPr lang="en-US" sz="2000" dirty="0"/>
              <a:t>: Combined Features: For each dataset, a new feature (</a:t>
            </a:r>
            <a:r>
              <a:rPr lang="en-US" sz="2000" dirty="0" err="1"/>
              <a:t>combined_features</a:t>
            </a:r>
            <a:r>
              <a:rPr lang="en-US" sz="2000" dirty="0"/>
              <a:t>) is created by concatenating relevant attributes (e.g., Company, TypeName, </a:t>
            </a:r>
            <a:r>
              <a:rPr lang="en-US" sz="2000" dirty="0" err="1"/>
              <a:t>ScreenResolution</a:t>
            </a:r>
            <a:r>
              <a:rPr lang="en-US" sz="2000" dirty="0"/>
              <a:t>, </a:t>
            </a:r>
            <a:r>
              <a:rPr lang="en-US" sz="2000" dirty="0" err="1"/>
              <a:t>Cpu</a:t>
            </a:r>
            <a:r>
              <a:rPr lang="en-US" sz="2000" dirty="0"/>
              <a:t>, Ram, Memory, </a:t>
            </a:r>
            <a:r>
              <a:rPr lang="en-US" sz="2000" dirty="0" err="1"/>
              <a:t>Gpu</a:t>
            </a:r>
            <a:r>
              <a:rPr lang="en-US" sz="2000" dirty="0"/>
              <a:t>, </a:t>
            </a:r>
            <a:r>
              <a:rPr lang="en-US" sz="2000" dirty="0" err="1"/>
              <a:t>OpSys</a:t>
            </a:r>
            <a:r>
              <a:rPr lang="en-US" sz="2000" dirty="0"/>
              <a:t> for laptops) into a single string. This allows the algorithm to capture the overall characteristics of each product.</a:t>
            </a:r>
          </a:p>
        </p:txBody>
      </p:sp>
    </p:spTree>
    <p:extLst>
      <p:ext uri="{BB962C8B-B14F-4D97-AF65-F5344CB8AC3E}">
        <p14:creationId xmlns:p14="http://schemas.microsoft.com/office/powerpoint/2010/main" val="284001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2B751-C81D-4409-BCBD-4DEDB2187C84}"/>
              </a:ext>
            </a:extLst>
          </p:cNvPr>
          <p:cNvSpPr>
            <a:spLocks noGrp="1"/>
          </p:cNvSpPr>
          <p:nvPr>
            <p:ph idx="4294967295"/>
          </p:nvPr>
        </p:nvSpPr>
        <p:spPr>
          <a:xfrm>
            <a:off x="1180066" y="505823"/>
            <a:ext cx="9874927" cy="5329898"/>
          </a:xfrm>
        </p:spPr>
        <p:txBody>
          <a:bodyPr>
            <a:normAutofit fontScale="92500" lnSpcReduction="20000"/>
          </a:bodyPr>
          <a:lstStyle/>
          <a:p>
            <a:pPr algn="just"/>
            <a:r>
              <a:rPr lang="en-US" b="1" dirty="0"/>
              <a:t>TF-IDF Vectorization: </a:t>
            </a:r>
            <a:r>
              <a:rPr lang="en-US" dirty="0"/>
              <a:t>Term Frequency-Inverse Document Frequency (TF-IDF): Each dataset's </a:t>
            </a:r>
            <a:r>
              <a:rPr lang="en-US" dirty="0" err="1"/>
              <a:t>combined_features</a:t>
            </a:r>
            <a:r>
              <a:rPr lang="en-US" dirty="0"/>
              <a:t> column is transformed using TF-IDF vectorization. This technique assigns weights to words based on their importance in each product's feature set relative to the entire dataset. It helps in identifying key features that distinguish one product from another.</a:t>
            </a:r>
          </a:p>
          <a:p>
            <a:pPr algn="just"/>
            <a:r>
              <a:rPr lang="en-US" b="1" dirty="0"/>
              <a:t>Similarity Calculation: </a:t>
            </a:r>
            <a:r>
              <a:rPr lang="en-US" dirty="0"/>
              <a:t>Cosine Similarity: Once the datasets are vectorized, cosine similarity is computed between all pairs of products. Cosine similarity measures the cosine of the angle between two vectors, providing a metric of similarity based on the direction of the vectors (i.e., how closely the products align in feature space).</a:t>
            </a:r>
          </a:p>
          <a:p>
            <a:pPr algn="just"/>
            <a:r>
              <a:rPr lang="en-US" b="1" dirty="0"/>
              <a:t>Recommendation Generation: </a:t>
            </a:r>
            <a:r>
              <a:rPr lang="en-US" dirty="0"/>
              <a:t>Top-N Recommendations: When a user inputs preferences (e.g., for a laptop or an electronic product), the system calculates the similarity between the input and all products using cosine similarity. It then retrieves the top-N most similar products as recommendations.</a:t>
            </a:r>
          </a:p>
          <a:p>
            <a:pPr algn="just"/>
            <a:r>
              <a:rPr lang="en-US" b="1" dirty="0"/>
              <a:t>Implementation in </a:t>
            </a:r>
            <a:r>
              <a:rPr lang="en-US" b="1" dirty="0" err="1"/>
              <a:t>Streamlit</a:t>
            </a:r>
            <a:r>
              <a:rPr lang="en-US" b="1" dirty="0"/>
              <a:t>: </a:t>
            </a:r>
            <a:r>
              <a:rPr lang="en-US" dirty="0"/>
              <a:t>The recommendation system is integrated into a </a:t>
            </a:r>
            <a:r>
              <a:rPr lang="en-US" dirty="0" err="1"/>
              <a:t>Streamlit</a:t>
            </a:r>
            <a:r>
              <a:rPr lang="en-US" dirty="0"/>
              <a:t> web application. Users interact with the application by inputting their preferences through a sidebar interface. Upon submission, the system retrieves and displays the recommended products based on the input criteria.</a:t>
            </a:r>
            <a:endParaRPr lang="en-IN" dirty="0"/>
          </a:p>
          <a:p>
            <a:endParaRPr lang="en-IN" dirty="0"/>
          </a:p>
        </p:txBody>
      </p:sp>
    </p:spTree>
    <p:extLst>
      <p:ext uri="{BB962C8B-B14F-4D97-AF65-F5344CB8AC3E}">
        <p14:creationId xmlns:p14="http://schemas.microsoft.com/office/powerpoint/2010/main" val="18283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B210B2-AC26-4029-9967-AF16128A0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660" y="1370784"/>
            <a:ext cx="9684930" cy="5164853"/>
          </a:xfrm>
          <a:prstGeom prst="rect">
            <a:avLst/>
          </a:prstGeom>
        </p:spPr>
      </p:pic>
      <p:sp>
        <p:nvSpPr>
          <p:cNvPr id="2" name="Title 1">
            <a:extLst>
              <a:ext uri="{FF2B5EF4-FFF2-40B4-BE49-F238E27FC236}">
                <a16:creationId xmlns:a16="http://schemas.microsoft.com/office/drawing/2014/main" id="{5C42516C-F5A1-7D38-B057-3CAA4AB04068}"/>
              </a:ext>
            </a:extLst>
          </p:cNvPr>
          <p:cNvSpPr>
            <a:spLocks noGrp="1"/>
          </p:cNvSpPr>
          <p:nvPr>
            <p:ph type="title"/>
          </p:nvPr>
        </p:nvSpPr>
        <p:spPr>
          <a:xfrm>
            <a:off x="1294362" y="61106"/>
            <a:ext cx="9603275" cy="943729"/>
          </a:xfrm>
        </p:spPr>
        <p:txBody>
          <a:bodyPr>
            <a:normAutofit fontScale="90000"/>
          </a:bodyPr>
          <a:lstStyle/>
          <a:p>
            <a:pPr algn="ctr"/>
            <a:r>
              <a:rPr lang="en-IN" b="1" dirty="0"/>
              <a:t>Results </a:t>
            </a:r>
            <a:br>
              <a:rPr lang="en-IN" b="1" dirty="0"/>
            </a:br>
            <a:r>
              <a:rPr lang="en-IN" b="1" dirty="0"/>
              <a:t>Laptop Recommendations:</a:t>
            </a:r>
            <a:br>
              <a:rPr lang="en-IN" b="1" dirty="0"/>
            </a:br>
            <a:endParaRPr lang="en-US" dirty="0"/>
          </a:p>
        </p:txBody>
      </p:sp>
    </p:spTree>
    <p:extLst>
      <p:ext uri="{BB962C8B-B14F-4D97-AF65-F5344CB8AC3E}">
        <p14:creationId xmlns:p14="http://schemas.microsoft.com/office/powerpoint/2010/main" val="363642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14C228-30B5-4502-9286-37C71DBCA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80" y="353742"/>
            <a:ext cx="10858840" cy="6150515"/>
          </a:xfrm>
          <a:prstGeom prst="rect">
            <a:avLst/>
          </a:prstGeom>
        </p:spPr>
      </p:pic>
    </p:spTree>
    <p:extLst>
      <p:ext uri="{BB962C8B-B14F-4D97-AF65-F5344CB8AC3E}">
        <p14:creationId xmlns:p14="http://schemas.microsoft.com/office/powerpoint/2010/main" val="26727979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194</TotalTime>
  <Words>807</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Product Recommendation System </vt:lpstr>
      <vt:lpstr>Contents</vt:lpstr>
      <vt:lpstr>Introduction</vt:lpstr>
      <vt:lpstr>Data: Description of datasets used</vt:lpstr>
      <vt:lpstr>Data Preprocessing:</vt:lpstr>
      <vt:lpstr>Methods: Explanation of the Recommendation Algorithm  </vt:lpstr>
      <vt:lpstr>PowerPoint Presentation</vt:lpstr>
      <vt:lpstr>Results  Laptop Recommendations: </vt:lpstr>
      <vt:lpstr>PowerPoint Presentation</vt:lpstr>
      <vt:lpstr>Electronics Recommendations: </vt:lpstr>
      <vt:lpstr>PowerPoint Presentation</vt:lpstr>
      <vt:lpstr>Conclusion: Summary of Findings, Future Work</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Recommendation System Personalized recommendations for Laptops and Electronics</dc:title>
  <dc:creator>Dell</dc:creator>
  <cp:lastModifiedBy>Rishana Sherin K</cp:lastModifiedBy>
  <cp:revision>8</cp:revision>
  <dcterms:created xsi:type="dcterms:W3CDTF">2024-07-17T11:26:58Z</dcterms:created>
  <dcterms:modified xsi:type="dcterms:W3CDTF">2024-07-18T11:32:42Z</dcterms:modified>
</cp:coreProperties>
</file>