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</p:sldMasterIdLst>
  <p:notesMasterIdLst>
    <p:notesMasterId r:id="rId22"/>
  </p:notesMasterIdLst>
  <p:sldIdLst>
    <p:sldId id="256" r:id="rId5"/>
    <p:sldId id="261" r:id="rId6"/>
    <p:sldId id="262" r:id="rId7"/>
    <p:sldId id="259" r:id="rId8"/>
    <p:sldId id="273" r:id="rId9"/>
    <p:sldId id="274" r:id="rId10"/>
    <p:sldId id="275" r:id="rId11"/>
    <p:sldId id="260" r:id="rId12"/>
    <p:sldId id="263" r:id="rId13"/>
    <p:sldId id="265" r:id="rId14"/>
    <p:sldId id="264" r:id="rId15"/>
    <p:sldId id="266" r:id="rId16"/>
    <p:sldId id="267" r:id="rId17"/>
    <p:sldId id="268" r:id="rId18"/>
    <p:sldId id="270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F3C4-F196-4B23-B3F7-61A79B42E61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DEA9E-4CA0-489E-88A7-F8FA7D006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DEA9E-4CA0-489E-88A7-F8FA7D006AC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DEA9E-4CA0-489E-88A7-F8FA7D006AC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DEA9E-4CA0-489E-88A7-F8FA7D006AC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2000"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IN" sz="8000" b="1" dirty="0" smtClean="0"/>
              <a:t>Anna-Data</a:t>
            </a:r>
            <a:endParaRPr lang="en-US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733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Farmer’s new smart advisor  !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066800"/>
            <a:ext cx="7126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>
                <a:latin typeface="Arial Black" pitchFamily="34" charset="0"/>
                <a:cs typeface="Arial" pitchFamily="34" charset="0"/>
              </a:rPr>
              <a:t>The Algorithms used...</a:t>
            </a:r>
            <a:endParaRPr lang="en-US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33685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SVR : Support Vector Regression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G-NB: Gaussian Naive Bias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LDA: Latent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Dirichlet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Allocation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SVC-RBF: Support Vector Classifier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B-NB: Bernoulli’s Naive Bias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SGDC: Stochastic Gradient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Descent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KNN: K Nearest Neighbour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M-NB: Multinomial Naive Bias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Linear Reg.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Logistic Reg.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Decision Tree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83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Arial Black" pitchFamily="34" charset="0"/>
              </a:rPr>
              <a:t>How it works.....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Historical data of a place is trained to a neural network using 6 of the above mentioned techniques through an efficient python code.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final output is the mean of the outcomes of each of these </a:t>
            </a:r>
          </a:p>
          <a:p>
            <a:r>
              <a:rPr lang="en-IN" sz="2400" dirty="0" smtClean="0"/>
              <a:t>  techniques. Which is used by the app to produce actionable -   </a:t>
            </a:r>
          </a:p>
          <a:p>
            <a:r>
              <a:rPr lang="en-IN" sz="2400" dirty="0" smtClean="0"/>
              <a:t>  advice !</a:t>
            </a:r>
            <a:endParaRPr lang="en-IN" sz="2400" dirty="0" smtClean="0"/>
          </a:p>
          <a:p>
            <a:r>
              <a:rPr lang="en-IN" sz="2400" dirty="0" smtClean="0"/>
              <a:t>----------------------------------------------------------------------------------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Here, data of India is trained to predict and advice.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Similarly the weather prediction can be made for any country 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 across the globe.  Hence Anna-Data  has a good utility </a:t>
            </a:r>
          </a:p>
          <a:p>
            <a:r>
              <a:rPr lang="en-IN" sz="2400" dirty="0" smtClean="0"/>
              <a:t>  everywhere.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493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       Training for Temperature Prediction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5" name="Content Placeholder 4" descr="0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087" y="1371600"/>
            <a:ext cx="5969913" cy="4191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600200"/>
            <a:ext cx="3008313" cy="46910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temperature across </a:t>
            </a:r>
            <a:r>
              <a:rPr lang="en-IN" sz="2800" b="1" dirty="0" smtClean="0"/>
              <a:t>different seasons </a:t>
            </a:r>
            <a:r>
              <a:rPr lang="en-IN" sz="2800" dirty="0" smtClean="0"/>
              <a:t>in Indian peninsula for past 215 years is used to train the neural network.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172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Source: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00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639" r="4639"/>
          <a:stretch>
            <a:fillRect/>
          </a:stretch>
        </p:blipFill>
        <p:spPr>
          <a:xfrm>
            <a:off x="990600" y="228600"/>
            <a:ext cx="6970712" cy="52280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791200"/>
            <a:ext cx="7391400" cy="80486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 system is used to predict the temperature of next 15 years as a test. The above output is obtained.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377"/>
            <a:ext cx="9144000" cy="3409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Training Data for Precipitation Prediction during Summer season</a:t>
            </a:r>
            <a:endParaRPr lang="en-US" sz="2400" b="1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377"/>
            <a:ext cx="9144000" cy="3409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Training Data for Precipitation Prediction during Rainy season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" y="1724377"/>
            <a:ext cx="9104487" cy="3409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85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Training Data for Precipitation Prediction during Winter season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708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Prediction of Rainfall during Summer season based on the trained data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0"/>
            <a:ext cx="7661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 convert weather parameters and agricultural data and provide a farmer with </a:t>
            </a:r>
          </a:p>
          <a:p>
            <a:r>
              <a:rPr lang="en-IN" dirty="0" smtClean="0"/>
              <a:t>comprehensive actionable advisory about general agricultural aspects.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2860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    Objective</a:t>
            </a:r>
            <a:endParaRPr lang="en-US" sz="4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" y="228600"/>
            <a:ext cx="13030200" cy="1196960"/>
            <a:chOff x="228600" y="228600"/>
            <a:chExt cx="13030200" cy="1196960"/>
          </a:xfrm>
        </p:grpSpPr>
        <p:grpSp>
          <p:nvGrpSpPr>
            <p:cNvPr id="8" name="Group 7"/>
            <p:cNvGrpSpPr/>
            <p:nvPr/>
          </p:nvGrpSpPr>
          <p:grpSpPr>
            <a:xfrm>
              <a:off x="228600" y="228600"/>
              <a:ext cx="6477000" cy="1196960"/>
              <a:chOff x="762000" y="228600"/>
              <a:chExt cx="5457600" cy="1196960"/>
            </a:xfrm>
          </p:grpSpPr>
          <p:pic>
            <p:nvPicPr>
              <p:cNvPr id="5" name="Picture 4" descr="4ed67bf9d910f5f5708eb646d4c0b75a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62000" y="228600"/>
                <a:ext cx="1800000" cy="1196960"/>
              </a:xfrm>
              <a:prstGeom prst="rect">
                <a:avLst/>
              </a:prstGeom>
            </p:spPr>
          </p:pic>
          <p:pic>
            <p:nvPicPr>
              <p:cNvPr id="6" name="Picture 5" descr="My Post (5).jp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90800" y="228600"/>
                <a:ext cx="1800000" cy="1188000"/>
              </a:xfrm>
              <a:prstGeom prst="rect">
                <a:avLst/>
              </a:prstGeom>
            </p:spPr>
          </p:pic>
          <p:pic>
            <p:nvPicPr>
              <p:cNvPr id="7" name="Picture 6" descr="My Post (6).jp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19600" y="228600"/>
                <a:ext cx="1800000" cy="11880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6781800" y="228600"/>
              <a:ext cx="6477000" cy="1196960"/>
              <a:chOff x="762000" y="228600"/>
              <a:chExt cx="5457600" cy="1196960"/>
            </a:xfrm>
          </p:grpSpPr>
          <p:pic>
            <p:nvPicPr>
              <p:cNvPr id="10" name="Picture 9" descr="4ed67bf9d910f5f5708eb646d4c0b75a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62000" y="228600"/>
                <a:ext cx="1800000" cy="1196960"/>
              </a:xfrm>
              <a:prstGeom prst="rect">
                <a:avLst/>
              </a:prstGeom>
            </p:spPr>
          </p:pic>
          <p:pic>
            <p:nvPicPr>
              <p:cNvPr id="11" name="Picture 10" descr="My Post (5).jp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90800" y="228600"/>
                <a:ext cx="1800000" cy="1188000"/>
              </a:xfrm>
              <a:prstGeom prst="rect">
                <a:avLst/>
              </a:prstGeom>
            </p:spPr>
          </p:pic>
          <p:pic>
            <p:nvPicPr>
              <p:cNvPr id="12" name="Picture 11" descr="My Post (6).jp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19600" y="228600"/>
                <a:ext cx="1800000" cy="1188000"/>
              </a:xfrm>
              <a:prstGeom prst="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304800" y="5661040"/>
            <a:ext cx="13030200" cy="1196960"/>
            <a:chOff x="228600" y="228600"/>
            <a:chExt cx="13030200" cy="1196960"/>
          </a:xfrm>
        </p:grpSpPr>
        <p:grpSp>
          <p:nvGrpSpPr>
            <p:cNvPr id="15" name="Group 7"/>
            <p:cNvGrpSpPr/>
            <p:nvPr/>
          </p:nvGrpSpPr>
          <p:grpSpPr>
            <a:xfrm>
              <a:off x="228600" y="228600"/>
              <a:ext cx="6477000" cy="1196960"/>
              <a:chOff x="762000" y="228600"/>
              <a:chExt cx="5457600" cy="1196960"/>
            </a:xfrm>
          </p:grpSpPr>
          <p:pic>
            <p:nvPicPr>
              <p:cNvPr id="20" name="Picture 19" descr="4ed67bf9d910f5f5708eb646d4c0b75a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62000" y="228600"/>
                <a:ext cx="1800000" cy="1196960"/>
              </a:xfrm>
              <a:prstGeom prst="rect">
                <a:avLst/>
              </a:prstGeom>
            </p:spPr>
          </p:pic>
          <p:pic>
            <p:nvPicPr>
              <p:cNvPr id="21" name="Picture 20" descr="My Post (5).jp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90800" y="228600"/>
                <a:ext cx="1800000" cy="1188000"/>
              </a:xfrm>
              <a:prstGeom prst="rect">
                <a:avLst/>
              </a:prstGeom>
            </p:spPr>
          </p:pic>
          <p:pic>
            <p:nvPicPr>
              <p:cNvPr id="22" name="Picture 21" descr="My Post (6).jp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19600" y="228600"/>
                <a:ext cx="1800000" cy="1188000"/>
              </a:xfrm>
              <a:prstGeom prst="rect">
                <a:avLst/>
              </a:prstGeom>
            </p:spPr>
          </p:pic>
        </p:grpSp>
        <p:grpSp>
          <p:nvGrpSpPr>
            <p:cNvPr id="16" name="Group 8"/>
            <p:cNvGrpSpPr/>
            <p:nvPr/>
          </p:nvGrpSpPr>
          <p:grpSpPr>
            <a:xfrm>
              <a:off x="6781800" y="228600"/>
              <a:ext cx="6477000" cy="1196960"/>
              <a:chOff x="762000" y="228600"/>
              <a:chExt cx="5457600" cy="1196960"/>
            </a:xfrm>
          </p:grpSpPr>
          <p:pic>
            <p:nvPicPr>
              <p:cNvPr id="17" name="Picture 16" descr="4ed67bf9d910f5f5708eb646d4c0b75a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62000" y="228600"/>
                <a:ext cx="1800000" cy="1196960"/>
              </a:xfrm>
              <a:prstGeom prst="rect">
                <a:avLst/>
              </a:prstGeom>
            </p:spPr>
          </p:pic>
          <p:pic>
            <p:nvPicPr>
              <p:cNvPr id="18" name="Picture 17" descr="My Post (5).jpg"/>
              <p:cNvPicPr>
                <a:picLocks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90800" y="228600"/>
                <a:ext cx="1800000" cy="1188000"/>
              </a:xfrm>
              <a:prstGeom prst="rect">
                <a:avLst/>
              </a:prstGeom>
            </p:spPr>
          </p:pic>
          <p:pic>
            <p:nvPicPr>
              <p:cNvPr id="19" name="Picture 18" descr="My Post (6).jpg"/>
              <p:cNvPicPr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19600" y="228600"/>
                <a:ext cx="1800000" cy="1188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937468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b="1" dirty="0" smtClean="0"/>
              <a:t>   How to reach a farmer?????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Simple, Android App !  It’s cheap . It’s smart. That works !!!!</a:t>
            </a:r>
          </a:p>
          <a:p>
            <a:r>
              <a:rPr lang="en-IN" sz="2000" dirty="0" smtClean="0"/>
              <a:t>-----------------------------------------------------------------------------------------------------------------</a:t>
            </a:r>
          </a:p>
          <a:p>
            <a:r>
              <a:rPr lang="en-IN" sz="1400" dirty="0" smtClean="0"/>
              <a:t> </a:t>
            </a:r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 </a:t>
            </a:r>
            <a:r>
              <a:rPr lang="en-IN" sz="3200" b="1" dirty="0" smtClean="0"/>
              <a:t>Can a less educated farmer comprehend info from </a:t>
            </a:r>
          </a:p>
          <a:p>
            <a:r>
              <a:rPr lang="en-IN" sz="3200" b="1" dirty="0" smtClean="0"/>
              <a:t>   a normal predicting app? 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  No ! So, our app must be really easy to use !</a:t>
            </a:r>
          </a:p>
          <a:p>
            <a:r>
              <a:rPr lang="en-IN" sz="2000" dirty="0" smtClean="0"/>
              <a:t>---------------------------------------------------------------------------------------------------------------------</a:t>
            </a:r>
          </a:p>
          <a:p>
            <a:pPr>
              <a:buFont typeface="Wingdings" pitchFamily="2" charset="2"/>
              <a:buChar char="ü"/>
            </a:pPr>
            <a:r>
              <a:rPr lang="en-IN" sz="2800" i="1" dirty="0" smtClean="0"/>
              <a:t>    So, Anna-Data is made keeping in mind both these points.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762000"/>
            <a:ext cx="718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Now, the big question ...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935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----------------------------------------------------------------------------------------------------------------------------------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Salient features of Anna-Data App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3679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Easy to use interface.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Deep learning based prediction system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Providing farmer with comprehensive advice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Unique ID to all members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384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Black" pitchFamily="34" charset="0"/>
              </a:rPr>
              <a:t>The Frontend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91000" cy="116205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 Black" pitchFamily="34" charset="0"/>
              </a:rPr>
              <a:t>Anna-Data App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5" name="Content Placeholder 4" descr="Screenshot_2018-03-21-02-48-57-595_com.example.genius31ravi.anna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737" y="273050"/>
            <a:ext cx="3292376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The login screen of Anna-Data App.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Every farmer will be allocated a unique ID at this stage in database.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Arial Black" pitchFamily="34" charset="0"/>
              </a:rPr>
              <a:t>The Dashboard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5" name="Content Placeholder 4" descr="Screenshot_2018-03-21-02-50-52-284_com.example.genius31ravi.anna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737" y="273050"/>
            <a:ext cx="3292376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sz="2800" dirty="0" smtClean="0"/>
              <a:t>Here, a farmer is provided with various options to choose from.</a:t>
            </a:r>
          </a:p>
          <a:p>
            <a:endParaRPr lang="en-IN" sz="2800" dirty="0" smtClean="0"/>
          </a:p>
          <a:p>
            <a:r>
              <a:rPr lang="en-IN" sz="2800" dirty="0" smtClean="0"/>
              <a:t>Each option when selected will function according to mentioned names !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286000"/>
            <a:ext cx="5592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latin typeface="Arial Black" pitchFamily="34" charset="0"/>
              </a:rPr>
              <a:t>The Backend !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191000" y="0"/>
            <a:ext cx="4572000" cy="6172200"/>
          </a:xfrm>
          <a:prstGeom prst="ellipse">
            <a:avLst/>
          </a:prstGeom>
          <a:blipFill dpi="0" rotWithShape="1">
            <a:blip r:embed="rId2">
              <a:alphaModFix amt="67000"/>
            </a:blip>
            <a:srcRect/>
            <a:stretch>
              <a:fillRect l="-97000" r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i="1" dirty="0" smtClean="0"/>
              <a:t>The backend of          the prediction     system is based on </a:t>
            </a:r>
            <a:r>
              <a:rPr lang="en-IN" sz="3200" b="1" i="1" dirty="0" smtClean="0"/>
              <a:t>Machine Learning </a:t>
            </a:r>
            <a:r>
              <a:rPr lang="en-IN" sz="3200" i="1" dirty="0" smtClean="0"/>
              <a:t>algorithms.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621166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Bahnschrift SemiLight" pitchFamily="34" charset="0"/>
              </a:rPr>
              <a:t>Machine Learning</a:t>
            </a:r>
            <a:endParaRPr lang="en-US" sz="3200" b="1" dirty="0">
              <a:latin typeface="Bahnschrift Semi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1144</TotalTime>
  <Words>431</Words>
  <Application>Microsoft Office PowerPoint</Application>
  <PresentationFormat>On-screen Show (4:3)</PresentationFormat>
  <Paragraphs>72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Flow</vt:lpstr>
      <vt:lpstr>Storyboard Layouts</vt:lpstr>
      <vt:lpstr>Apex</vt:lpstr>
      <vt:lpstr>Anna-Data</vt:lpstr>
      <vt:lpstr>Slide 2</vt:lpstr>
      <vt:lpstr>Slide 3</vt:lpstr>
      <vt:lpstr>Salient features of Anna-Data App</vt:lpstr>
      <vt:lpstr>Slide 5</vt:lpstr>
      <vt:lpstr>Anna-Data App</vt:lpstr>
      <vt:lpstr>The Dashboard</vt:lpstr>
      <vt:lpstr>Slide 8</vt:lpstr>
      <vt:lpstr>Slide 9</vt:lpstr>
      <vt:lpstr>Slide 10</vt:lpstr>
      <vt:lpstr>Slide 11</vt:lpstr>
      <vt:lpstr>       Training for Temperature Prediction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Anna-Data</dc:title>
  <dc:creator>Srihari Ayapilla</dc:creator>
  <cp:lastModifiedBy>Windows User</cp:lastModifiedBy>
  <cp:revision>78</cp:revision>
  <dcterms:created xsi:type="dcterms:W3CDTF">2006-08-16T00:00:00Z</dcterms:created>
  <dcterms:modified xsi:type="dcterms:W3CDTF">2018-03-20T21:30:18Z</dcterms:modified>
</cp:coreProperties>
</file>